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notesSlides/notesSlide14.xml" ContentType="application/vnd.openxmlformats-officedocument.presentationml.notesSlide+xml"/>
  <Override PartName="/docProps/custom.xml" ContentType="application/vnd.openxmlformats-officedocument.custom-propertie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3"/>
  </p:notesMasterIdLst>
  <p:sldIdLst>
    <p:sldId id="271" r:id="rId2"/>
    <p:sldId id="262" r:id="rId3"/>
    <p:sldId id="378" r:id="rId4"/>
    <p:sldId id="379" r:id="rId5"/>
    <p:sldId id="498" r:id="rId6"/>
    <p:sldId id="279" r:id="rId7"/>
    <p:sldId id="380" r:id="rId8"/>
    <p:sldId id="263" r:id="rId9"/>
    <p:sldId id="381" r:id="rId10"/>
    <p:sldId id="442" r:id="rId11"/>
    <p:sldId id="450" r:id="rId12"/>
    <p:sldId id="451" r:id="rId13"/>
    <p:sldId id="452" r:id="rId14"/>
    <p:sldId id="453" r:id="rId15"/>
    <p:sldId id="454" r:id="rId16"/>
    <p:sldId id="455" r:id="rId17"/>
    <p:sldId id="458" r:id="rId18"/>
    <p:sldId id="456" r:id="rId19"/>
    <p:sldId id="459" r:id="rId20"/>
    <p:sldId id="460" r:id="rId21"/>
    <p:sldId id="461" r:id="rId22"/>
    <p:sldId id="464" r:id="rId23"/>
    <p:sldId id="466" r:id="rId24"/>
    <p:sldId id="465" r:id="rId25"/>
    <p:sldId id="467" r:id="rId26"/>
    <p:sldId id="468" r:id="rId27"/>
    <p:sldId id="472" r:id="rId28"/>
    <p:sldId id="469" r:id="rId29"/>
    <p:sldId id="470" r:id="rId30"/>
    <p:sldId id="473" r:id="rId31"/>
    <p:sldId id="474" r:id="rId32"/>
    <p:sldId id="291" r:id="rId33"/>
    <p:sldId id="443" r:id="rId34"/>
    <p:sldId id="475" r:id="rId35"/>
    <p:sldId id="476" r:id="rId36"/>
    <p:sldId id="477" r:id="rId37"/>
    <p:sldId id="478" r:id="rId38"/>
    <p:sldId id="479" r:id="rId39"/>
    <p:sldId id="384" r:id="rId40"/>
    <p:sldId id="424" r:id="rId41"/>
    <p:sldId id="425" r:id="rId42"/>
    <p:sldId id="480" r:id="rId43"/>
    <p:sldId id="481" r:id="rId44"/>
    <p:sldId id="482" r:id="rId45"/>
    <p:sldId id="483" r:id="rId46"/>
    <p:sldId id="484" r:id="rId47"/>
    <p:sldId id="485" r:id="rId48"/>
    <p:sldId id="486" r:id="rId49"/>
    <p:sldId id="493" r:id="rId50"/>
    <p:sldId id="487" r:id="rId51"/>
    <p:sldId id="494" r:id="rId52"/>
    <p:sldId id="490" r:id="rId53"/>
    <p:sldId id="491" r:id="rId54"/>
    <p:sldId id="492" r:id="rId55"/>
    <p:sldId id="274" r:id="rId56"/>
    <p:sldId id="327" r:id="rId57"/>
    <p:sldId id="393" r:id="rId58"/>
    <p:sldId id="397" r:id="rId59"/>
    <p:sldId id="448" r:id="rId60"/>
    <p:sldId id="496" r:id="rId61"/>
    <p:sldId id="497" r:id="rId62"/>
  </p:sldIdLst>
  <p:sldSz cx="12192000" cy="6858000"/>
  <p:notesSz cx="6858000" cy="9144000"/>
  <p:custDataLst>
    <p:tags r:id="rId6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xmlns="">
        <p14:section name="章节标题" id="{F5EEC428-8706-4C59-AEE4-161BB92701F7}">
          <p14:sldIdLst>
            <p14:sldId id="267"/>
            <p14:sldId id="271"/>
          </p14:sldIdLst>
        </p14:section>
        <p14:section name="目录" id="{62B0F58D-E21A-4849-85F8-F0658C934CDC}">
          <p14:sldIdLst>
            <p14:sldId id="262"/>
            <p14:sldId id="378"/>
          </p14:sldIdLst>
        </p14:section>
        <p14:section name="考情精解读" id="{E5B6AE4C-B16F-4E49-ACF6-1636DDCCFF7B}">
          <p14:sldIdLst>
            <p14:sldId id="379"/>
            <p14:sldId id="498"/>
            <p14:sldId id="279"/>
          </p14:sldIdLst>
        </p14:section>
        <p14:section name="A考点帮·知识全通关" id="{0696FE38-A922-4D75-AA25-7EF156A1C92B}">
          <p14:sldIdLst>
            <p14:sldId id="380"/>
            <p14:sldId id="263"/>
            <p14:sldId id="381"/>
            <p14:sldId id="442"/>
            <p14:sldId id="450"/>
            <p14:sldId id="451"/>
            <p14:sldId id="452"/>
            <p14:sldId id="453"/>
            <p14:sldId id="454"/>
            <p14:sldId id="455"/>
            <p14:sldId id="458"/>
            <p14:sldId id="456"/>
            <p14:sldId id="459"/>
            <p14:sldId id="460"/>
            <p14:sldId id="461"/>
            <p14:sldId id="464"/>
            <p14:sldId id="466"/>
            <p14:sldId id="465"/>
            <p14:sldId id="467"/>
            <p14:sldId id="468"/>
            <p14:sldId id="472"/>
            <p14:sldId id="469"/>
            <p14:sldId id="470"/>
            <p14:sldId id="473"/>
            <p14:sldId id="474"/>
            <p14:sldId id="291"/>
            <p14:sldId id="443"/>
            <p14:sldId id="475"/>
            <p14:sldId id="476"/>
            <p14:sldId id="477"/>
            <p14:sldId id="478"/>
            <p14:sldId id="479"/>
            <p14:sldId id="384"/>
            <p14:sldId id="424"/>
            <p14:sldId id="425"/>
            <p14:sldId id="480"/>
            <p14:sldId id="481"/>
            <p14:sldId id="482"/>
            <p14:sldId id="483"/>
            <p14:sldId id="484"/>
            <p14:sldId id="485"/>
            <p14:sldId id="486"/>
            <p14:sldId id="493"/>
            <p14:sldId id="487"/>
            <p14:sldId id="494"/>
            <p14:sldId id="490"/>
            <p14:sldId id="491"/>
            <p14:sldId id="492"/>
          </p14:sldIdLst>
        </p14:section>
        <p14:section name="B考法帮·题型全突破" id="{EAE3448C-E808-4F1F-840E-365612D64D3F}">
          <p14:sldIdLst>
            <p14:sldId id="274"/>
            <p14:sldId id="327"/>
            <p14:sldId id="393"/>
            <p14:sldId id="397"/>
            <p14:sldId id="448"/>
            <p14:sldId id="496"/>
            <p14:sldId id="497"/>
          </p14:sldIdLst>
        </p14:section>
        <p14:section name="尾片" id="{185A69EE-4998-4242-976C-7169DE9C7BAE}">
          <p14:sldIdLst>
            <p14:sldId id="499"/>
          </p14:sldIdLst>
        </p14:section>
      </p14:sectionLst>
    </p:ex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A251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2843" autoAdjust="0"/>
  </p:normalViewPr>
  <p:slideViewPr>
    <p:cSldViewPr snapToGrid="0" showGuides="1">
      <p:cViewPr varScale="1">
        <p:scale>
          <a:sx n="82" d="100"/>
          <a:sy n="82" d="100"/>
        </p:scale>
        <p:origin x="-828" y="-90"/>
      </p:cViewPr>
      <p:guideLst>
        <p:guide orient="horz" pos="2160"/>
        <p:guide pos="3840"/>
      </p:guideLst>
    </p:cSldViewPr>
  </p:slideViewPr>
  <p:notesTextViewPr>
    <p:cViewPr>
      <p:scale>
        <a:sx n="1" d="1"/>
        <a:sy n="1" d="1"/>
      </p:scale>
      <p:origin x="0" y="0"/>
    </p:cViewPr>
  </p:notesTextViewPr>
  <p:sorterViewPr>
    <p:cViewPr>
      <p:scale>
        <a:sx n="100" d="100"/>
        <a:sy n="100" d="100"/>
      </p:scale>
      <p:origin x="0" y="135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DB0D6A-794E-4E85-8B64-A15024D7634C}" type="datetimeFigureOut">
              <a:rPr lang="zh-CN" altLang="en-US" smtClean="0"/>
              <a:pPr/>
              <a:t>2019/12/4</a:t>
            </a:fld>
            <a:endParaRPr lang="zh-CN" alt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B43786-6BDE-4483-B1E9-7996642CDFB7}" type="slidenum">
              <a:rPr lang="zh-CN" altLang="en-US" smtClean="0"/>
              <a:pPr/>
              <a:t>‹#›</a:t>
            </a:fld>
            <a:endParaRPr lang="zh-CN" altLang="en-US"/>
          </a:p>
        </p:txBody>
      </p:sp>
    </p:spTree>
    <p:extLst>
      <p:ext uri="{BB962C8B-B14F-4D97-AF65-F5344CB8AC3E}">
        <p14:creationId xmlns:p14="http://schemas.microsoft.com/office/powerpoint/2010/main" xmlns="" val="3618818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EB43786-6BDE-4483-B1E9-7996642CDFB7}" type="slidenum">
              <a:rPr lang="zh-CN" altLang="en-US" smtClean="0"/>
              <a:pPr/>
              <a:t>40</a:t>
            </a:fld>
            <a:endParaRPr lang="zh-CN" altLang="en-US"/>
          </a:p>
        </p:txBody>
      </p:sp>
    </p:spTree>
    <p:extLst>
      <p:ext uri="{BB962C8B-B14F-4D97-AF65-F5344CB8AC3E}">
        <p14:creationId xmlns:p14="http://schemas.microsoft.com/office/powerpoint/2010/main" xmlns="" val="42313109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EB43786-6BDE-4483-B1E9-7996642CDFB7}" type="slidenum">
              <a:rPr lang="zh-CN" altLang="en-US" smtClean="0"/>
              <a:pPr/>
              <a:t>50</a:t>
            </a:fld>
            <a:endParaRPr lang="zh-CN" altLang="en-US"/>
          </a:p>
        </p:txBody>
      </p:sp>
    </p:spTree>
    <p:extLst>
      <p:ext uri="{BB962C8B-B14F-4D97-AF65-F5344CB8AC3E}">
        <p14:creationId xmlns:p14="http://schemas.microsoft.com/office/powerpoint/2010/main" xmlns="" val="20993683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EB43786-6BDE-4483-B1E9-7996642CDFB7}" type="slidenum">
              <a:rPr lang="zh-CN" altLang="en-US" smtClean="0"/>
              <a:pPr/>
              <a:t>51</a:t>
            </a:fld>
            <a:endParaRPr lang="zh-CN" altLang="en-US"/>
          </a:p>
        </p:txBody>
      </p:sp>
    </p:spTree>
    <p:extLst>
      <p:ext uri="{BB962C8B-B14F-4D97-AF65-F5344CB8AC3E}">
        <p14:creationId xmlns:p14="http://schemas.microsoft.com/office/powerpoint/2010/main" xmlns="" val="20665114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EB43786-6BDE-4483-B1E9-7996642CDFB7}" type="slidenum">
              <a:rPr lang="zh-CN" altLang="en-US" smtClean="0"/>
              <a:pPr/>
              <a:t>52</a:t>
            </a:fld>
            <a:endParaRPr lang="zh-CN" altLang="en-US"/>
          </a:p>
        </p:txBody>
      </p:sp>
    </p:spTree>
    <p:extLst>
      <p:ext uri="{BB962C8B-B14F-4D97-AF65-F5344CB8AC3E}">
        <p14:creationId xmlns:p14="http://schemas.microsoft.com/office/powerpoint/2010/main" xmlns="" val="7342481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EB43786-6BDE-4483-B1E9-7996642CDFB7}" type="slidenum">
              <a:rPr lang="zh-CN" altLang="en-US" smtClean="0"/>
              <a:pPr/>
              <a:t>53</a:t>
            </a:fld>
            <a:endParaRPr lang="zh-CN" altLang="en-US"/>
          </a:p>
        </p:txBody>
      </p:sp>
    </p:spTree>
    <p:extLst>
      <p:ext uri="{BB962C8B-B14F-4D97-AF65-F5344CB8AC3E}">
        <p14:creationId xmlns:p14="http://schemas.microsoft.com/office/powerpoint/2010/main" xmlns="" val="4811118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EB43786-6BDE-4483-B1E9-7996642CDFB7}" type="slidenum">
              <a:rPr lang="zh-CN" altLang="en-US" smtClean="0"/>
              <a:pPr/>
              <a:t>54</a:t>
            </a:fld>
            <a:endParaRPr lang="zh-CN" altLang="en-US"/>
          </a:p>
        </p:txBody>
      </p:sp>
    </p:spTree>
    <p:extLst>
      <p:ext uri="{BB962C8B-B14F-4D97-AF65-F5344CB8AC3E}">
        <p14:creationId xmlns:p14="http://schemas.microsoft.com/office/powerpoint/2010/main" xmlns="" val="28808987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EB43786-6BDE-4483-B1E9-7996642CDFB7}" type="slidenum">
              <a:rPr lang="zh-CN" altLang="en-US" smtClean="0"/>
              <a:pPr/>
              <a:t>41</a:t>
            </a:fld>
            <a:endParaRPr lang="zh-CN" altLang="en-US"/>
          </a:p>
        </p:txBody>
      </p:sp>
    </p:spTree>
    <p:extLst>
      <p:ext uri="{BB962C8B-B14F-4D97-AF65-F5344CB8AC3E}">
        <p14:creationId xmlns:p14="http://schemas.microsoft.com/office/powerpoint/2010/main" xmlns="" val="40033664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EB43786-6BDE-4483-B1E9-7996642CDFB7}" type="slidenum">
              <a:rPr lang="zh-CN" altLang="en-US" smtClean="0"/>
              <a:pPr/>
              <a:t>42</a:t>
            </a:fld>
            <a:endParaRPr lang="zh-CN" altLang="en-US"/>
          </a:p>
        </p:txBody>
      </p:sp>
    </p:spTree>
    <p:extLst>
      <p:ext uri="{BB962C8B-B14F-4D97-AF65-F5344CB8AC3E}">
        <p14:creationId xmlns:p14="http://schemas.microsoft.com/office/powerpoint/2010/main" xmlns="" val="34453278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EB43786-6BDE-4483-B1E9-7996642CDFB7}" type="slidenum">
              <a:rPr lang="zh-CN" altLang="en-US" smtClean="0"/>
              <a:pPr/>
              <a:t>43</a:t>
            </a:fld>
            <a:endParaRPr lang="zh-CN" altLang="en-US"/>
          </a:p>
        </p:txBody>
      </p:sp>
    </p:spTree>
    <p:extLst>
      <p:ext uri="{BB962C8B-B14F-4D97-AF65-F5344CB8AC3E}">
        <p14:creationId xmlns:p14="http://schemas.microsoft.com/office/powerpoint/2010/main" xmlns="" val="18458885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EB43786-6BDE-4483-B1E9-7996642CDFB7}" type="slidenum">
              <a:rPr lang="zh-CN" altLang="en-US" smtClean="0"/>
              <a:pPr/>
              <a:t>44</a:t>
            </a:fld>
            <a:endParaRPr lang="zh-CN" altLang="en-US"/>
          </a:p>
        </p:txBody>
      </p:sp>
    </p:spTree>
    <p:extLst>
      <p:ext uri="{BB962C8B-B14F-4D97-AF65-F5344CB8AC3E}">
        <p14:creationId xmlns:p14="http://schemas.microsoft.com/office/powerpoint/2010/main" xmlns="" val="15356555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EB43786-6BDE-4483-B1E9-7996642CDFB7}" type="slidenum">
              <a:rPr lang="zh-CN" altLang="en-US" smtClean="0"/>
              <a:pPr/>
              <a:t>45</a:t>
            </a:fld>
            <a:endParaRPr lang="zh-CN" altLang="en-US"/>
          </a:p>
        </p:txBody>
      </p:sp>
    </p:spTree>
    <p:extLst>
      <p:ext uri="{BB962C8B-B14F-4D97-AF65-F5344CB8AC3E}">
        <p14:creationId xmlns:p14="http://schemas.microsoft.com/office/powerpoint/2010/main" xmlns="" val="28954503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EB43786-6BDE-4483-B1E9-7996642CDFB7}" type="slidenum">
              <a:rPr lang="zh-CN" altLang="en-US" smtClean="0"/>
              <a:pPr/>
              <a:t>46</a:t>
            </a:fld>
            <a:endParaRPr lang="zh-CN" altLang="en-US"/>
          </a:p>
        </p:txBody>
      </p:sp>
    </p:spTree>
    <p:extLst>
      <p:ext uri="{BB962C8B-B14F-4D97-AF65-F5344CB8AC3E}">
        <p14:creationId xmlns:p14="http://schemas.microsoft.com/office/powerpoint/2010/main" xmlns="" val="27601913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EB43786-6BDE-4483-B1E9-7996642CDFB7}" type="slidenum">
              <a:rPr lang="zh-CN" altLang="en-US" smtClean="0"/>
              <a:pPr/>
              <a:t>48</a:t>
            </a:fld>
            <a:endParaRPr lang="zh-CN" altLang="en-US"/>
          </a:p>
        </p:txBody>
      </p:sp>
    </p:spTree>
    <p:extLst>
      <p:ext uri="{BB962C8B-B14F-4D97-AF65-F5344CB8AC3E}">
        <p14:creationId xmlns:p14="http://schemas.microsoft.com/office/powerpoint/2010/main" xmlns="" val="30426580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EB43786-6BDE-4483-B1E9-7996642CDFB7}" type="slidenum">
              <a:rPr lang="zh-CN" altLang="en-US" smtClean="0"/>
              <a:pPr/>
              <a:t>49</a:t>
            </a:fld>
            <a:endParaRPr lang="zh-CN" altLang="en-US"/>
          </a:p>
        </p:txBody>
      </p:sp>
    </p:spTree>
    <p:extLst>
      <p:ext uri="{BB962C8B-B14F-4D97-AF65-F5344CB8AC3E}">
        <p14:creationId xmlns:p14="http://schemas.microsoft.com/office/powerpoint/2010/main" xmlns="" val="42074328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grpSp>
        <p:nvGrpSpPr>
          <p:cNvPr id="3" name="组合 2"/>
          <p:cNvGrpSpPr/>
          <p:nvPr userDrawn="1"/>
        </p:nvGrpSpPr>
        <p:grpSpPr>
          <a:xfrm>
            <a:off x="5312723" y="0"/>
            <a:ext cx="1566554" cy="3412757"/>
            <a:chOff x="5320236" y="0"/>
            <a:chExt cx="1566554" cy="3412757"/>
          </a:xfrm>
        </p:grpSpPr>
        <p:sp>
          <p:nvSpPr>
            <p:cNvPr id="4"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6" name="文本框 5"/>
          <p:cNvSpPr txBox="1"/>
          <p:nvPr userDrawn="1"/>
        </p:nvSpPr>
        <p:spPr>
          <a:xfrm>
            <a:off x="3822855" y="6019800"/>
            <a:ext cx="4538422" cy="461665"/>
          </a:xfrm>
          <a:prstGeom prst="rect">
            <a:avLst/>
          </a:prstGeom>
          <a:noFill/>
        </p:spPr>
        <p:txBody>
          <a:bodyPr wrap="none" rtlCol="0">
            <a:spAutoFit/>
          </a:bodyPr>
          <a:lstStyle/>
          <a:p>
            <a:r>
              <a:rPr lang="en-US" altLang="zh-CN" sz="2400" dirty="0" smtClean="0">
                <a:solidFill>
                  <a:schemeClr val="bg1"/>
                </a:solidFill>
                <a:latin typeface="+mn-ea"/>
              </a:rPr>
              <a:t>2020</a:t>
            </a:r>
            <a:r>
              <a:rPr lang="zh-CN" altLang="en-US" sz="2400" dirty="0" smtClean="0">
                <a:solidFill>
                  <a:schemeClr val="bg1"/>
                </a:solidFill>
                <a:latin typeface="+mn-ea"/>
              </a:rPr>
              <a:t>版</a:t>
            </a:r>
            <a:r>
              <a:rPr lang="en-US" altLang="zh-CN" sz="2400" dirty="0" smtClean="0">
                <a:solidFill>
                  <a:schemeClr val="bg1"/>
                </a:solidFill>
                <a:latin typeface="+mn-ea"/>
              </a:rPr>
              <a:t>《</a:t>
            </a:r>
            <a:r>
              <a:rPr lang="zh-CN" altLang="en-US" sz="2400" dirty="0" smtClean="0">
                <a:solidFill>
                  <a:schemeClr val="bg1"/>
                </a:solidFill>
                <a:latin typeface="+mn-ea"/>
              </a:rPr>
              <a:t>高考帮</a:t>
            </a:r>
            <a:r>
              <a:rPr lang="en-US" altLang="zh-CN" sz="2400" dirty="0" smtClean="0">
                <a:solidFill>
                  <a:schemeClr val="bg1"/>
                </a:solidFill>
                <a:latin typeface="+mn-ea"/>
              </a:rPr>
              <a:t>》</a:t>
            </a:r>
            <a:r>
              <a:rPr lang="zh-CN" altLang="en-US" sz="2400" dirty="0" smtClean="0">
                <a:solidFill>
                  <a:schemeClr val="bg1"/>
                </a:solidFill>
                <a:latin typeface="+mn-ea"/>
              </a:rPr>
              <a:t>配套</a:t>
            </a:r>
            <a:r>
              <a:rPr lang="en-US" altLang="zh-CN" sz="2400" dirty="0" smtClean="0">
                <a:solidFill>
                  <a:schemeClr val="bg1"/>
                </a:solidFill>
                <a:latin typeface="+mn-ea"/>
              </a:rPr>
              <a:t>PPT</a:t>
            </a:r>
            <a:r>
              <a:rPr lang="zh-CN" altLang="en-US" sz="2400" dirty="0" smtClean="0">
                <a:solidFill>
                  <a:schemeClr val="bg1"/>
                </a:solidFill>
                <a:latin typeface="+mn-ea"/>
              </a:rPr>
              <a:t>课件</a:t>
            </a:r>
            <a:endParaRPr lang="zh-CN" altLang="en-US" sz="2400" dirty="0">
              <a:solidFill>
                <a:schemeClr val="bg1"/>
              </a:solidFill>
              <a:latin typeface="+mn-ea"/>
            </a:endParaRPr>
          </a:p>
        </p:txBody>
      </p:sp>
      <p:grpSp>
        <p:nvGrpSpPr>
          <p:cNvPr id="7" name="组合 6"/>
          <p:cNvGrpSpPr/>
          <p:nvPr userDrawn="1"/>
        </p:nvGrpSpPr>
        <p:grpSpPr>
          <a:xfrm>
            <a:off x="3931714" y="4631739"/>
            <a:ext cx="4297888" cy="1311862"/>
            <a:chOff x="2452571" y="1771159"/>
            <a:chExt cx="7813430" cy="2384926"/>
          </a:xfrm>
          <a:solidFill>
            <a:schemeClr val="bg1"/>
          </a:solidFill>
        </p:grpSpPr>
        <p:sp>
          <p:nvSpPr>
            <p:cNvPr id="8"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9"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单元">
    <p:spTree>
      <p:nvGrpSpPr>
        <p:cNvPr id="1" name=""/>
        <p:cNvGrpSpPr/>
        <p:nvPr/>
      </p:nvGrpSpPr>
      <p:grpSpPr>
        <a:xfrm>
          <a:off x="0" y="0"/>
          <a:ext cx="0" cy="0"/>
          <a:chOff x="0" y="0"/>
          <a:chExt cx="0" cy="0"/>
        </a:xfrm>
      </p:grpSpPr>
      <p:sp>
        <p:nvSpPr>
          <p:cNvPr id="8" name="矩形 7"/>
          <p:cNvSpPr/>
          <p:nvPr userDrawn="1"/>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grpSp>
        <p:nvGrpSpPr>
          <p:cNvPr id="9" name="组合 8"/>
          <p:cNvGrpSpPr/>
          <p:nvPr userDrawn="1"/>
        </p:nvGrpSpPr>
        <p:grpSpPr>
          <a:xfrm>
            <a:off x="11409225" y="1524"/>
            <a:ext cx="85864" cy="187056"/>
            <a:chOff x="5320236" y="0"/>
            <a:chExt cx="1566554" cy="3412757"/>
          </a:xfrm>
        </p:grpSpPr>
        <p:sp>
          <p:nvSpPr>
            <p:cNvPr id="10" name="任意多边形 9"/>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1" name="任意多边形 10"/>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12" name="组合 11"/>
          <p:cNvGrpSpPr/>
          <p:nvPr userDrawn="1"/>
        </p:nvGrpSpPr>
        <p:grpSpPr>
          <a:xfrm>
            <a:off x="11578590" y="60500"/>
            <a:ext cx="379366" cy="115796"/>
            <a:chOff x="2452571" y="1771159"/>
            <a:chExt cx="7813430" cy="2384926"/>
          </a:xfrm>
          <a:solidFill>
            <a:schemeClr val="bg1"/>
          </a:solidFill>
        </p:grpSpPr>
        <p:sp>
          <p:nvSpPr>
            <p:cNvPr id="13"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4"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
          <p:cNvSpPr/>
          <p:nvPr userDrawn="1"/>
        </p:nvSpPr>
        <p:spPr>
          <a:xfrm>
            <a:off x="9281161" y="0"/>
            <a:ext cx="1931790" cy="2448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DA251C"/>
                </a:solidFill>
              </a:rPr>
              <a:t>文科数学 第六章：数列</a:t>
            </a:r>
            <a:endParaRPr lang="zh-CN" altLang="en-US" sz="1200" dirty="0">
              <a:solidFill>
                <a:srgbClr val="DA251C"/>
              </a:solidFill>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自定义版式">
    <p:spTree>
      <p:nvGrpSpPr>
        <p:cNvPr id="1" name=""/>
        <p:cNvGrpSpPr/>
        <p:nvPr/>
      </p:nvGrpSpPr>
      <p:grpSpPr>
        <a:xfrm>
          <a:off x="0" y="0"/>
          <a:ext cx="0" cy="0"/>
          <a:chOff x="0" y="0"/>
          <a:chExt cx="0" cy="0"/>
        </a:xfrm>
      </p:grpSpPr>
      <p:cxnSp>
        <p:nvCxnSpPr>
          <p:cNvPr id="4" name="直接连接符 3"/>
          <p:cNvCxnSpPr/>
          <p:nvPr userDrawn="1"/>
        </p:nvCxnSpPr>
        <p:spPr>
          <a:xfrm>
            <a:off x="233680" y="-71120"/>
            <a:ext cx="0" cy="7010400"/>
          </a:xfrm>
          <a:prstGeom prst="line">
            <a:avLst/>
          </a:prstGeom>
          <a:ln w="31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userDrawn="1"/>
        </p:nvCxnSpPr>
        <p:spPr>
          <a:xfrm>
            <a:off x="11958320" y="-71120"/>
            <a:ext cx="0" cy="7010400"/>
          </a:xfrm>
          <a:prstGeom prst="line">
            <a:avLst/>
          </a:prstGeom>
          <a:ln w="31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userDrawn="1"/>
        </p:nvCxnSpPr>
        <p:spPr>
          <a:xfrm rot="5400000">
            <a:off x="5948680" y="-6336608"/>
            <a:ext cx="0" cy="13136880"/>
          </a:xfrm>
          <a:prstGeom prst="line">
            <a:avLst/>
          </a:prstGeom>
          <a:ln w="31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rot="5400000">
            <a:off x="6075680" y="55880"/>
            <a:ext cx="0" cy="13136880"/>
          </a:xfrm>
          <a:prstGeom prst="line">
            <a:avLst/>
          </a:prstGeom>
          <a:ln w="3175">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8" name="矩形 7"/>
          <p:cNvSpPr/>
          <p:nvPr userDrawn="1"/>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grpSp>
        <p:nvGrpSpPr>
          <p:cNvPr id="9" name="组合 8"/>
          <p:cNvGrpSpPr/>
          <p:nvPr userDrawn="1"/>
        </p:nvGrpSpPr>
        <p:grpSpPr>
          <a:xfrm>
            <a:off x="11409225" y="1524"/>
            <a:ext cx="85864" cy="187056"/>
            <a:chOff x="5320236" y="0"/>
            <a:chExt cx="1566554" cy="3412757"/>
          </a:xfrm>
        </p:grpSpPr>
        <p:sp>
          <p:nvSpPr>
            <p:cNvPr id="10" name="任意多边形 9"/>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11" name="任意多边形 10"/>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grpSp>
      <p:grpSp>
        <p:nvGrpSpPr>
          <p:cNvPr id="12" name="组合 11"/>
          <p:cNvGrpSpPr/>
          <p:nvPr userDrawn="1"/>
        </p:nvGrpSpPr>
        <p:grpSpPr>
          <a:xfrm>
            <a:off x="11578590" y="60500"/>
            <a:ext cx="379366" cy="115796"/>
            <a:chOff x="2452571" y="1771159"/>
            <a:chExt cx="7813430" cy="2384926"/>
          </a:xfrm>
          <a:solidFill>
            <a:schemeClr val="bg1"/>
          </a:solidFill>
        </p:grpSpPr>
        <p:sp>
          <p:nvSpPr>
            <p:cNvPr id="13"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14"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extLst>
      <p:ext uri="{BB962C8B-B14F-4D97-AF65-F5344CB8AC3E}">
        <p14:creationId xmlns:p14="http://schemas.microsoft.com/office/powerpoint/2010/main" xmlns="" val="319346056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7">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mzwhzx.cn/" TargetMode="Externa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slide" Target="slide55.xml"/><Relationship Id="rId2" Type="http://schemas.openxmlformats.org/officeDocument/2006/relationships/slide" Target="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0" y="2120400"/>
            <a:ext cx="12192000" cy="2617200"/>
          </a:xfrm>
          <a:prstGeom prst="rect">
            <a:avLst/>
          </a:prstGeom>
          <a:solidFill>
            <a:srgbClr val="DA251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4000" b="1" dirty="0">
                <a:solidFill>
                  <a:schemeClr val="bg1"/>
                </a:solidFill>
              </a:rPr>
              <a:t>第</a:t>
            </a:r>
            <a:r>
              <a:rPr lang="en-US" altLang="zh-CN" sz="4000" b="1" dirty="0">
                <a:solidFill>
                  <a:schemeClr val="bg1"/>
                </a:solidFill>
              </a:rPr>
              <a:t>4</a:t>
            </a:r>
            <a:r>
              <a:rPr lang="zh-CN" altLang="en-US" sz="4000" b="1" dirty="0">
                <a:solidFill>
                  <a:schemeClr val="bg1"/>
                </a:solidFill>
              </a:rPr>
              <a:t>讲  数列求和、数列的综合应用</a:t>
            </a:r>
            <a:endParaRPr lang="en-US" altLang="zh-CN" sz="4000" b="1" dirty="0">
              <a:solidFill>
                <a:schemeClr val="bg1"/>
              </a:solidFill>
            </a:endParaRPr>
          </a:p>
        </p:txBody>
      </p:sp>
      <p:sp>
        <p:nvSpPr>
          <p:cNvPr id="11" name="文本框 10"/>
          <p:cNvSpPr txBox="1"/>
          <p:nvPr/>
        </p:nvSpPr>
        <p:spPr>
          <a:xfrm>
            <a:off x="3720992" y="1546119"/>
            <a:ext cx="4750018" cy="461665"/>
          </a:xfrm>
          <a:prstGeom prst="rect">
            <a:avLst/>
          </a:prstGeom>
          <a:noFill/>
        </p:spPr>
        <p:txBody>
          <a:bodyPr wrap="none" rtlCol="0">
            <a:spAutoFit/>
          </a:bodyPr>
          <a:lstStyle/>
          <a:p>
            <a:pPr algn="ctr"/>
            <a:r>
              <a:rPr lang="en-US" altLang="zh-CN" sz="2400" dirty="0" smtClean="0">
                <a:solidFill>
                  <a:srgbClr val="DA251C"/>
                </a:solidFill>
              </a:rPr>
              <a:t>【</a:t>
            </a:r>
            <a:r>
              <a:rPr lang="zh-CN" altLang="en-US" sz="2400" dirty="0" smtClean="0">
                <a:solidFill>
                  <a:srgbClr val="DA251C"/>
                </a:solidFill>
              </a:rPr>
              <a:t>高考帮</a:t>
            </a:r>
            <a:r>
              <a:rPr lang="en-US" altLang="zh-CN" sz="2400" dirty="0" smtClean="0">
                <a:solidFill>
                  <a:srgbClr val="DA251C"/>
                </a:solidFill>
              </a:rPr>
              <a:t>·</a:t>
            </a:r>
            <a:r>
              <a:rPr lang="zh-CN" altLang="en-US" sz="2400" dirty="0">
                <a:solidFill>
                  <a:srgbClr val="DA251C"/>
                </a:solidFill>
              </a:rPr>
              <a:t>文</a:t>
            </a:r>
            <a:r>
              <a:rPr lang="zh-CN" altLang="en-US" sz="2400" dirty="0" smtClean="0">
                <a:solidFill>
                  <a:srgbClr val="DA251C"/>
                </a:solidFill>
              </a:rPr>
              <a:t>科数学</a:t>
            </a:r>
            <a:r>
              <a:rPr lang="en-US" altLang="zh-CN" sz="2400" dirty="0" smtClean="0">
                <a:solidFill>
                  <a:srgbClr val="DA251C"/>
                </a:solidFill>
              </a:rPr>
              <a:t>】</a:t>
            </a:r>
            <a:r>
              <a:rPr lang="zh-CN" altLang="en-US" sz="2400" dirty="0" smtClean="0">
                <a:solidFill>
                  <a:srgbClr val="DA251C"/>
                </a:solidFill>
              </a:rPr>
              <a:t>第六</a:t>
            </a:r>
            <a:r>
              <a:rPr lang="zh-CN" altLang="zh-CN" sz="2400" dirty="0" smtClean="0">
                <a:solidFill>
                  <a:srgbClr val="DA251C"/>
                </a:solidFill>
              </a:rPr>
              <a:t>章 </a:t>
            </a:r>
            <a:r>
              <a:rPr lang="en-US" altLang="zh-CN" sz="2400" dirty="0" smtClean="0">
                <a:solidFill>
                  <a:srgbClr val="DA251C"/>
                </a:solidFill>
              </a:rPr>
              <a:t> </a:t>
            </a:r>
            <a:r>
              <a:rPr lang="zh-CN" altLang="en-US" sz="2400" dirty="0" smtClean="0">
                <a:solidFill>
                  <a:srgbClr val="DA251C"/>
                </a:solidFill>
              </a:rPr>
              <a:t>数列</a:t>
            </a:r>
            <a:endParaRPr lang="zh-CN" altLang="en-US" sz="2400" dirty="0">
              <a:solidFill>
                <a:srgbClr val="DA251C"/>
              </a:solidFill>
            </a:endParaRPr>
          </a:p>
        </p:txBody>
      </p:sp>
      <p:pic>
        <p:nvPicPr>
          <p:cNvPr id="4" name="Picture 2">
            <a:hlinkClick r:id="rId2"/>
          </p:cNvPr>
          <p:cNvPicPr>
            <a:picLocks noChangeAspect="1" noChangeArrowheads="1"/>
          </p:cNvPicPr>
          <p:nvPr/>
        </p:nvPicPr>
        <p:blipFill>
          <a:blip r:embed="rId3"/>
          <a:srcRect/>
          <a:stretch>
            <a:fillRect/>
          </a:stretch>
        </p:blipFill>
        <p:spPr bwMode="auto">
          <a:xfrm>
            <a:off x="3283201" y="4752622"/>
            <a:ext cx="5789001" cy="1823155"/>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371695" y="285989"/>
                <a:ext cx="11723913" cy="6394956"/>
              </a:xfrm>
              <a:prstGeom prst="rect">
                <a:avLst/>
              </a:prstGeom>
            </p:spPr>
            <p:txBody>
              <a:bodyPr wrap="square">
                <a:spAutoFit/>
              </a:bodyPr>
              <a:lstStyle/>
              <a:p>
                <a:pPr>
                  <a:lnSpc>
                    <a:spcPct val="150000"/>
                  </a:lnSpc>
                </a:pPr>
                <a:r>
                  <a:rPr lang="zh-CN" altLang="en-US"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2800" dirty="0" smtClean="0"/>
                  <a:t>(</a:t>
                </a:r>
                <a:r>
                  <a:rPr lang="en-US" altLang="zh-CN" sz="2800" dirty="0"/>
                  <a:t>1)</a:t>
                </a:r>
                <a:r>
                  <a:rPr lang="zh-CN" altLang="zh-CN" sz="2800" dirty="0"/>
                  <a:t>设等差数列</a:t>
                </a:r>
                <a:r>
                  <a:rPr lang="en-US" altLang="zh-CN" sz="2800" dirty="0"/>
                  <a:t>{</a:t>
                </a:r>
                <a:r>
                  <a:rPr lang="en-US" altLang="zh-CN" sz="2800" i="1" dirty="0"/>
                  <a:t>a</a:t>
                </a:r>
                <a:r>
                  <a:rPr lang="en-US" altLang="zh-CN" sz="2800" i="1" baseline="-25000" dirty="0"/>
                  <a:t>n</a:t>
                </a:r>
                <a:r>
                  <a:rPr lang="en-US" altLang="zh-CN" sz="2800" dirty="0"/>
                  <a:t>}</a:t>
                </a:r>
                <a:r>
                  <a:rPr lang="zh-CN" altLang="zh-CN" sz="2800" dirty="0"/>
                  <a:t>的公差为</a:t>
                </a:r>
                <a:r>
                  <a:rPr lang="en-US" altLang="zh-CN" sz="2800" i="1" dirty="0"/>
                  <a:t>d</a:t>
                </a:r>
                <a:r>
                  <a:rPr lang="en-US" altLang="zh-CN" sz="2800" dirty="0"/>
                  <a:t>,</a:t>
                </a:r>
                <a:r>
                  <a:rPr lang="zh-CN" altLang="zh-CN" sz="2800" dirty="0"/>
                  <a:t>因为</a:t>
                </a:r>
                <a:r>
                  <a:rPr lang="en-US" altLang="zh-CN" sz="2800" i="1" dirty="0"/>
                  <a:t>a</a:t>
                </a:r>
                <a:r>
                  <a:rPr lang="en-US" altLang="zh-CN" sz="2800" baseline="-25000" dirty="0"/>
                  <a:t>2</a:t>
                </a:r>
                <a:r>
                  <a:rPr lang="en-US" altLang="zh-CN" sz="2800" dirty="0"/>
                  <a:t>=3,{</a:t>
                </a:r>
                <a:r>
                  <a:rPr lang="en-US" altLang="zh-CN" sz="2800" i="1" dirty="0"/>
                  <a:t>a</a:t>
                </a:r>
                <a:r>
                  <a:rPr lang="en-US" altLang="zh-CN" sz="2800" i="1" baseline="-25000" dirty="0"/>
                  <a:t>n</a:t>
                </a:r>
                <a:r>
                  <a:rPr lang="en-US" altLang="zh-CN" sz="2800" dirty="0"/>
                  <a:t>}</a:t>
                </a:r>
                <a:r>
                  <a:rPr lang="zh-CN" altLang="zh-CN" sz="2800" dirty="0"/>
                  <a:t>前</a:t>
                </a:r>
                <a:r>
                  <a:rPr lang="en-US" altLang="zh-CN" sz="2800" dirty="0"/>
                  <a:t>4</a:t>
                </a:r>
                <a:r>
                  <a:rPr lang="zh-CN" altLang="zh-CN" sz="2800" dirty="0"/>
                  <a:t>项的和为</a:t>
                </a:r>
                <a:r>
                  <a:rPr lang="en-US" altLang="zh-CN" sz="2800" dirty="0"/>
                  <a:t>16,</a:t>
                </a:r>
                <a:r>
                  <a:rPr lang="zh-CN" altLang="zh-CN" sz="2800" dirty="0"/>
                  <a:t>所以</a:t>
                </a:r>
                <a14:m>
                  <m:oMath xmlns:m="http://schemas.openxmlformats.org/officeDocument/2006/math">
                    <m:d>
                      <m:dPr>
                        <m:begChr m:val="{"/>
                        <m:endChr m:val=""/>
                        <m:ctrlPr>
                          <a:rPr lang="en-US" altLang="zh-CN" sz="2800" i="1">
                            <a:latin typeface="Cambria Math" panose="02040503050406030204" pitchFamily="18" charset="0"/>
                          </a:rPr>
                        </m:ctrlPr>
                      </m:dPr>
                      <m:e>
                        <m:eqArr>
                          <m:eqArrPr>
                            <m:ctrlPr>
                              <a:rPr lang="en-US" altLang="zh-CN" sz="2800" i="1">
                                <a:latin typeface="Cambria Math" panose="02040503050406030204" pitchFamily="18" charset="0"/>
                              </a:rPr>
                            </m:ctrlPr>
                          </m:eqArrPr>
                          <m:e>
                            <m:sSub>
                              <m:sSubPr>
                                <m:ctrlPr>
                                  <a:rPr lang="en-US" altLang="zh-CN" sz="2800" i="1">
                                    <a:latin typeface="Cambria Math" panose="02040503050406030204" pitchFamily="18" charset="0"/>
                                  </a:rPr>
                                </m:ctrlPr>
                              </m:sSubPr>
                              <m:e>
                                <m:r>
                                  <a:rPr lang="en-US" altLang="zh-CN" sz="2800" i="1">
                                    <a:latin typeface="Cambria Math" panose="02040503050406030204" pitchFamily="18" charset="0"/>
                                  </a:rPr>
                                  <m:t>𝑎</m:t>
                                </m:r>
                              </m:e>
                              <m:sub>
                                <m:r>
                                  <a:rPr lang="en-US" altLang="zh-CN" sz="2800" b="0" i="1" smtClean="0">
                                    <a:latin typeface="Cambria Math" panose="02040503050406030204" pitchFamily="18" charset="0"/>
                                  </a:rPr>
                                  <m:t>1</m:t>
                                </m:r>
                              </m:sub>
                            </m:sSub>
                            <m:r>
                              <a:rPr lang="en-US" altLang="zh-CN" sz="2800" b="0" i="1" smtClean="0">
                                <a:latin typeface="Cambria Math" panose="02040503050406030204" pitchFamily="18" charset="0"/>
                              </a:rPr>
                              <m:t>+</m:t>
                            </m:r>
                            <m:r>
                              <a:rPr lang="en-US" altLang="zh-CN" sz="2800" b="0" i="1" smtClean="0">
                                <a:latin typeface="Cambria Math" panose="02040503050406030204" pitchFamily="18" charset="0"/>
                              </a:rPr>
                              <m:t>𝑑</m:t>
                            </m:r>
                            <m:r>
                              <a:rPr lang="en-US" altLang="zh-CN" sz="2800" b="0" i="1" smtClean="0">
                                <a:latin typeface="Cambria Math" panose="02040503050406030204" pitchFamily="18" charset="0"/>
                                <a:ea typeface="Cambria Math" panose="02040503050406030204" pitchFamily="18" charset="0"/>
                              </a:rPr>
                              <m:t>=3       </m:t>
                            </m:r>
                            <m:r>
                              <a:rPr lang="en-US" altLang="zh-CN" sz="2800" i="1">
                                <a:latin typeface="Cambria Math" panose="02040503050406030204" pitchFamily="18" charset="0"/>
                                <a:ea typeface="Cambria Math" panose="02040503050406030204" pitchFamily="18" charset="0"/>
                              </a:rPr>
                              <m:t>    </m:t>
                            </m:r>
                          </m:e>
                          <m:e>
                            <m:sSub>
                              <m:sSubPr>
                                <m:ctrlPr>
                                  <a:rPr lang="en-US" altLang="zh-CN" sz="2800" i="1">
                                    <a:latin typeface="Cambria Math" panose="02040503050406030204" pitchFamily="18" charset="0"/>
                                  </a:rPr>
                                </m:ctrlPr>
                              </m:sSubPr>
                              <m:e>
                                <m:r>
                                  <a:rPr lang="en-US" altLang="zh-CN" sz="2800" b="0" i="1" smtClean="0">
                                    <a:latin typeface="Cambria Math" panose="02040503050406030204" pitchFamily="18" charset="0"/>
                                  </a:rPr>
                                  <m:t>4</m:t>
                                </m:r>
                                <m:r>
                                  <a:rPr lang="en-US" altLang="zh-CN" sz="2800" i="1">
                                    <a:latin typeface="Cambria Math" panose="02040503050406030204" pitchFamily="18" charset="0"/>
                                  </a:rPr>
                                  <m:t>𝑎</m:t>
                                </m:r>
                              </m:e>
                              <m:sub>
                                <m:r>
                                  <a:rPr lang="en-US" altLang="zh-CN" sz="2800" i="1">
                                    <a:latin typeface="Cambria Math" panose="02040503050406030204" pitchFamily="18" charset="0"/>
                                  </a:rPr>
                                  <m:t>1</m:t>
                                </m:r>
                              </m:sub>
                            </m:sSub>
                            <m:r>
                              <a:rPr lang="en-US" altLang="zh-CN" sz="2800" b="0" i="1" smtClean="0">
                                <a:latin typeface="Cambria Math" panose="02040503050406030204" pitchFamily="18" charset="0"/>
                              </a:rPr>
                              <m:t>+</m:t>
                            </m:r>
                            <m:f>
                              <m:fPr>
                                <m:ctrlPr>
                                  <a:rPr lang="en-US" altLang="zh-CN" sz="2800" i="1">
                                    <a:latin typeface="Cambria Math" panose="02040503050406030204" pitchFamily="18" charset="0"/>
                                  </a:rPr>
                                </m:ctrlPr>
                              </m:fPr>
                              <m:num>
                                <m:r>
                                  <a:rPr lang="en-US" altLang="zh-CN" sz="2800" b="0" i="1" smtClean="0">
                                    <a:latin typeface="Cambria Math" panose="02040503050406030204" pitchFamily="18" charset="0"/>
                                  </a:rPr>
                                  <m:t>4</m:t>
                                </m:r>
                                <m:r>
                                  <a:rPr lang="en-US" altLang="zh-CN" sz="2800" b="0" i="1" smtClean="0">
                                    <a:latin typeface="Cambria Math" panose="02040503050406030204" pitchFamily="18" charset="0"/>
                                    <a:ea typeface="Cambria Math" panose="02040503050406030204" pitchFamily="18" charset="0"/>
                                  </a:rPr>
                                  <m:t>×3</m:t>
                                </m:r>
                              </m:num>
                              <m:den>
                                <m:r>
                                  <a:rPr lang="en-US" altLang="zh-CN" sz="2800" b="0" i="1" smtClean="0">
                                    <a:latin typeface="Cambria Math" panose="02040503050406030204" pitchFamily="18" charset="0"/>
                                  </a:rPr>
                                  <m:t>2</m:t>
                                </m:r>
                              </m:den>
                            </m:f>
                            <m:r>
                              <a:rPr lang="en-US" altLang="zh-CN" sz="2800" b="0" i="1" smtClean="0">
                                <a:latin typeface="Cambria Math" panose="02040503050406030204" pitchFamily="18" charset="0"/>
                              </a:rPr>
                              <m:t>𝑑</m:t>
                            </m:r>
                            <m:r>
                              <a:rPr lang="en-US" altLang="zh-CN" sz="2800" b="0" i="1" smtClean="0">
                                <a:latin typeface="Cambria Math" panose="02040503050406030204" pitchFamily="18" charset="0"/>
                                <a:ea typeface="Cambria Math" panose="02040503050406030204" pitchFamily="18" charset="0"/>
                              </a:rPr>
                              <m:t>=16</m:t>
                            </m:r>
                          </m:e>
                        </m:eqArr>
                      </m:e>
                    </m:d>
                  </m:oMath>
                </a14:m>
                <a:r>
                  <a:rPr lang="zh-CN" altLang="zh-CN" sz="2800" dirty="0"/>
                  <a:t>解得</a:t>
                </a:r>
                <a14:m>
                  <m:oMath xmlns:m="http://schemas.openxmlformats.org/officeDocument/2006/math">
                    <m:d>
                      <m:dPr>
                        <m:begChr m:val="{"/>
                        <m:endChr m:val=""/>
                        <m:ctrlPr>
                          <a:rPr lang="en-US" altLang="zh-CN" sz="2800" i="1">
                            <a:latin typeface="Cambria Math" panose="02040503050406030204" pitchFamily="18" charset="0"/>
                          </a:rPr>
                        </m:ctrlPr>
                      </m:dPr>
                      <m:e>
                        <m:eqArr>
                          <m:eqArrPr>
                            <m:ctrlPr>
                              <a:rPr lang="en-US" altLang="zh-CN" sz="2800" i="1">
                                <a:latin typeface="Cambria Math" panose="02040503050406030204" pitchFamily="18" charset="0"/>
                              </a:rPr>
                            </m:ctrlPr>
                          </m:eqArrPr>
                          <m:e>
                            <m:sSub>
                              <m:sSubPr>
                                <m:ctrlPr>
                                  <a:rPr lang="en-US" altLang="zh-CN" sz="2800" i="1">
                                    <a:latin typeface="Cambria Math" panose="02040503050406030204" pitchFamily="18" charset="0"/>
                                  </a:rPr>
                                </m:ctrlPr>
                              </m:sSubPr>
                              <m:e>
                                <m:r>
                                  <a:rPr lang="en-US" altLang="zh-CN" sz="2800" i="1">
                                    <a:latin typeface="Cambria Math" panose="02040503050406030204" pitchFamily="18" charset="0"/>
                                  </a:rPr>
                                  <m:t>𝑎</m:t>
                                </m:r>
                              </m:e>
                              <m:sub>
                                <m:r>
                                  <a:rPr lang="en-US" altLang="zh-CN" sz="2800" b="0" i="1" smtClean="0">
                                    <a:latin typeface="Cambria Math" panose="02040503050406030204" pitchFamily="18" charset="0"/>
                                  </a:rPr>
                                  <m:t>1</m:t>
                                </m:r>
                              </m:sub>
                            </m:sSub>
                            <m:r>
                              <a:rPr lang="en-US" altLang="zh-CN" sz="2800" b="0" i="1" smtClean="0">
                                <a:latin typeface="Cambria Math" panose="02040503050406030204" pitchFamily="18" charset="0"/>
                                <a:ea typeface="Cambria Math" panose="02040503050406030204" pitchFamily="18" charset="0"/>
                              </a:rPr>
                              <m:t>=1</m:t>
                            </m:r>
                            <m:r>
                              <a:rPr lang="en-US" altLang="zh-CN" sz="2800" i="1">
                                <a:latin typeface="Cambria Math" panose="02040503050406030204" pitchFamily="18" charset="0"/>
                                <a:ea typeface="Cambria Math" panose="02040503050406030204" pitchFamily="18" charset="0"/>
                              </a:rPr>
                              <m:t> </m:t>
                            </m:r>
                            <m:r>
                              <a:rPr lang="en-US" altLang="zh-CN" sz="2800" b="0" i="1" smtClean="0">
                                <a:latin typeface="Cambria Math" panose="02040503050406030204" pitchFamily="18" charset="0"/>
                                <a:ea typeface="Cambria Math" panose="02040503050406030204" pitchFamily="18" charset="0"/>
                              </a:rPr>
                              <m:t>,</m:t>
                            </m:r>
                            <m:r>
                              <a:rPr lang="en-US" altLang="zh-CN" sz="2800" i="1">
                                <a:latin typeface="Cambria Math" panose="02040503050406030204" pitchFamily="18" charset="0"/>
                                <a:ea typeface="Cambria Math" panose="02040503050406030204" pitchFamily="18" charset="0"/>
                              </a:rPr>
                              <m:t>   </m:t>
                            </m:r>
                          </m:e>
                          <m:e>
                            <m:r>
                              <a:rPr lang="en-US" altLang="zh-CN" sz="2800" b="0" i="1" smtClean="0">
                                <a:latin typeface="Cambria Math" panose="02040503050406030204" pitchFamily="18" charset="0"/>
                              </a:rPr>
                              <m:t>𝑑</m:t>
                            </m:r>
                            <m:r>
                              <a:rPr lang="en-US" altLang="zh-CN" sz="2800" b="0" i="1" smtClean="0">
                                <a:latin typeface="Cambria Math" panose="02040503050406030204" pitchFamily="18" charset="0"/>
                                <a:ea typeface="Cambria Math" panose="02040503050406030204" pitchFamily="18" charset="0"/>
                              </a:rPr>
                              <m:t>=2,      </m:t>
                            </m:r>
                          </m:e>
                        </m:eqArr>
                      </m:e>
                    </m:d>
                  </m:oMath>
                </a14:m>
                <a:endParaRPr lang="zh-CN" altLang="zh-CN" sz="2800" dirty="0"/>
              </a:p>
              <a:p>
                <a:pPr>
                  <a:lnSpc>
                    <a:spcPct val="150000"/>
                  </a:lnSpc>
                </a:pPr>
                <a:r>
                  <a:rPr lang="zh-CN" altLang="zh-CN" sz="2800" dirty="0"/>
                  <a:t>所以</a:t>
                </a:r>
                <a:r>
                  <a:rPr lang="en-US" altLang="zh-CN" sz="2800" i="1" dirty="0"/>
                  <a:t>a</a:t>
                </a:r>
                <a:r>
                  <a:rPr lang="en-US" altLang="zh-CN" sz="2800" i="1" baseline="-25000" dirty="0"/>
                  <a:t>n</a:t>
                </a:r>
                <a:r>
                  <a:rPr lang="en-US" altLang="zh-CN" sz="2800" dirty="0"/>
                  <a:t>=1+(</a:t>
                </a:r>
                <a:r>
                  <a:rPr lang="en-US" altLang="zh-CN" sz="2800" i="1" dirty="0"/>
                  <a:t>n</a:t>
                </a:r>
                <a:r>
                  <a:rPr lang="en-US" altLang="zh-CN" sz="2800" dirty="0"/>
                  <a:t>-1)×2=2</a:t>
                </a:r>
                <a:r>
                  <a:rPr lang="en-US" altLang="zh-CN" sz="2800" i="1" dirty="0"/>
                  <a:t>n</a:t>
                </a:r>
                <a:r>
                  <a:rPr lang="en-US" altLang="zh-CN" sz="2800" dirty="0"/>
                  <a:t>-1.</a:t>
                </a:r>
                <a:endParaRPr lang="zh-CN" altLang="zh-CN" sz="2800" dirty="0"/>
              </a:p>
              <a:p>
                <a:pPr>
                  <a:lnSpc>
                    <a:spcPct val="150000"/>
                  </a:lnSpc>
                </a:pPr>
                <a:r>
                  <a:rPr lang="zh-CN" altLang="zh-CN" sz="2800" dirty="0"/>
                  <a:t>所以</a:t>
                </a:r>
                <a:r>
                  <a:rPr lang="en-US" altLang="zh-CN" sz="2800" i="1" dirty="0"/>
                  <a:t>a</a:t>
                </a:r>
                <a:r>
                  <a:rPr lang="en-US" altLang="zh-CN" sz="2800" baseline="-25000" dirty="0"/>
                  <a:t>1</a:t>
                </a:r>
                <a:r>
                  <a:rPr lang="en-US" altLang="zh-CN" sz="2800" dirty="0"/>
                  <a:t>=1,</a:t>
                </a:r>
                <a:r>
                  <a:rPr lang="en-US" altLang="zh-CN" sz="2800" i="1" dirty="0"/>
                  <a:t>a</a:t>
                </a:r>
                <a:r>
                  <a:rPr lang="en-US" altLang="zh-CN" sz="2800" baseline="-25000" dirty="0"/>
                  <a:t>4</a:t>
                </a:r>
                <a:r>
                  <a:rPr lang="en-US" altLang="zh-CN" sz="2800" dirty="0"/>
                  <a:t>=7.</a:t>
                </a:r>
                <a:endParaRPr lang="zh-CN" altLang="zh-CN" sz="2800" dirty="0"/>
              </a:p>
              <a:p>
                <a:pPr>
                  <a:lnSpc>
                    <a:spcPct val="150000"/>
                  </a:lnSpc>
                </a:pPr>
                <a:r>
                  <a:rPr lang="zh-CN" altLang="zh-CN" sz="2800" dirty="0"/>
                  <a:t>设等比数列</a:t>
                </a:r>
                <a:r>
                  <a:rPr lang="en-US" altLang="zh-CN" sz="2800" dirty="0"/>
                  <a:t>{</a:t>
                </a:r>
                <a:r>
                  <a:rPr lang="en-US" altLang="zh-CN" sz="2800" i="1" dirty="0" err="1"/>
                  <a:t>b</a:t>
                </a:r>
                <a:r>
                  <a:rPr lang="en-US" altLang="zh-CN" sz="2800" i="1" baseline="-25000" dirty="0" err="1"/>
                  <a:t>n</a:t>
                </a:r>
                <a:r>
                  <a:rPr lang="en-US" altLang="zh-CN" sz="2800" dirty="0"/>
                  <a:t>-</a:t>
                </a:r>
                <a:r>
                  <a:rPr lang="en-US" altLang="zh-CN" sz="2800" i="1" dirty="0"/>
                  <a:t>a</a:t>
                </a:r>
                <a:r>
                  <a:rPr lang="en-US" altLang="zh-CN" sz="2800" i="1" baseline="-25000" dirty="0"/>
                  <a:t>n</a:t>
                </a:r>
                <a:r>
                  <a:rPr lang="en-US" altLang="zh-CN" sz="2800" dirty="0"/>
                  <a:t>}</a:t>
                </a:r>
                <a:r>
                  <a:rPr lang="zh-CN" altLang="zh-CN" sz="2800" dirty="0"/>
                  <a:t>的公比为</a:t>
                </a:r>
                <a:r>
                  <a:rPr lang="en-US" altLang="zh-CN" sz="2800" i="1" dirty="0"/>
                  <a:t>q</a:t>
                </a:r>
                <a:r>
                  <a:rPr lang="en-US" altLang="zh-CN" sz="2800" dirty="0"/>
                  <a:t>,</a:t>
                </a:r>
                <a:endParaRPr lang="zh-CN" altLang="zh-CN" sz="2800" dirty="0"/>
              </a:p>
              <a:p>
                <a:pPr>
                  <a:lnSpc>
                    <a:spcPct val="150000"/>
                  </a:lnSpc>
                </a:pPr>
                <a:r>
                  <a:rPr lang="zh-CN" altLang="zh-CN" sz="2800" dirty="0"/>
                  <a:t>则</a:t>
                </a:r>
                <a:r>
                  <a:rPr lang="en-US" altLang="zh-CN" sz="2800" i="1" dirty="0"/>
                  <a:t>b</a:t>
                </a:r>
                <a:r>
                  <a:rPr lang="en-US" altLang="zh-CN" sz="2800" baseline="-25000" dirty="0"/>
                  <a:t>4</a:t>
                </a:r>
                <a:r>
                  <a:rPr lang="en-US" altLang="zh-CN" sz="2800" dirty="0"/>
                  <a:t>-</a:t>
                </a:r>
                <a:r>
                  <a:rPr lang="en-US" altLang="zh-CN" sz="2800" i="1" dirty="0"/>
                  <a:t>a</a:t>
                </a:r>
                <a:r>
                  <a:rPr lang="en-US" altLang="zh-CN" sz="2800" baseline="-25000" dirty="0"/>
                  <a:t>4</a:t>
                </a:r>
                <a:r>
                  <a:rPr lang="en-US" altLang="zh-CN" sz="2800" dirty="0"/>
                  <a:t>=(</a:t>
                </a:r>
                <a:r>
                  <a:rPr lang="en-US" altLang="zh-CN" sz="2800" i="1" dirty="0"/>
                  <a:t>b</a:t>
                </a:r>
                <a:r>
                  <a:rPr lang="en-US" altLang="zh-CN" sz="2800" baseline="-25000" dirty="0"/>
                  <a:t>1</a:t>
                </a:r>
                <a:r>
                  <a:rPr lang="en-US" altLang="zh-CN" sz="2800" dirty="0"/>
                  <a:t>-</a:t>
                </a:r>
                <a:r>
                  <a:rPr lang="en-US" altLang="zh-CN" sz="2800" i="1" dirty="0"/>
                  <a:t>a</a:t>
                </a:r>
                <a:r>
                  <a:rPr lang="en-US" altLang="zh-CN" sz="2800" baseline="-25000" dirty="0"/>
                  <a:t>1</a:t>
                </a:r>
                <a:r>
                  <a:rPr lang="en-US" altLang="zh-CN" sz="2800" dirty="0"/>
                  <a:t>)</a:t>
                </a:r>
                <a:r>
                  <a:rPr lang="en-US" altLang="zh-CN" sz="2800" i="1" dirty="0"/>
                  <a:t>q</a:t>
                </a:r>
                <a:r>
                  <a:rPr lang="en-US" altLang="zh-CN" sz="2800" baseline="30000" dirty="0"/>
                  <a:t>3</a:t>
                </a:r>
                <a:r>
                  <a:rPr lang="en-US" altLang="zh-CN" sz="2800" dirty="0"/>
                  <a:t>.(</a:t>
                </a:r>
                <a:r>
                  <a:rPr lang="zh-CN" altLang="zh-CN" sz="2800" dirty="0"/>
                  <a:t>注意数列</a:t>
                </a:r>
                <a:r>
                  <a:rPr lang="en-US" altLang="zh-CN" sz="2800" dirty="0"/>
                  <a:t>{</a:t>
                </a:r>
                <a:r>
                  <a:rPr lang="en-US" altLang="zh-CN" sz="2800" i="1" dirty="0" err="1"/>
                  <a:t>b</a:t>
                </a:r>
                <a:r>
                  <a:rPr lang="en-US" altLang="zh-CN" sz="2800" i="1" baseline="-25000" dirty="0" err="1"/>
                  <a:t>n</a:t>
                </a:r>
                <a:r>
                  <a:rPr lang="en-US" altLang="zh-CN" sz="2800" dirty="0"/>
                  <a:t>-</a:t>
                </a:r>
                <a:r>
                  <a:rPr lang="en-US" altLang="zh-CN" sz="2800" i="1" dirty="0"/>
                  <a:t>a</a:t>
                </a:r>
                <a:r>
                  <a:rPr lang="en-US" altLang="zh-CN" sz="2800" i="1" baseline="-25000" dirty="0"/>
                  <a:t>n</a:t>
                </a:r>
                <a:r>
                  <a:rPr lang="en-US" altLang="zh-CN" sz="2800" dirty="0"/>
                  <a:t>}</a:t>
                </a:r>
                <a:r>
                  <a:rPr lang="zh-CN" altLang="zh-CN" sz="2800" dirty="0"/>
                  <a:t>的首项为</a:t>
                </a:r>
                <a:r>
                  <a:rPr lang="en-US" altLang="zh-CN" sz="2800" i="1" dirty="0"/>
                  <a:t>b</a:t>
                </a:r>
                <a:r>
                  <a:rPr lang="en-US" altLang="zh-CN" sz="2800" baseline="-25000" dirty="0"/>
                  <a:t>1</a:t>
                </a:r>
                <a:r>
                  <a:rPr lang="en-US" altLang="zh-CN" sz="2800" dirty="0"/>
                  <a:t>-</a:t>
                </a:r>
                <a:r>
                  <a:rPr lang="en-US" altLang="zh-CN" sz="2800" i="1" dirty="0"/>
                  <a:t>a</a:t>
                </a:r>
                <a:r>
                  <a:rPr lang="en-US" altLang="zh-CN" sz="2800" baseline="-25000" dirty="0"/>
                  <a:t>1</a:t>
                </a:r>
                <a:r>
                  <a:rPr lang="en-US" altLang="zh-CN" sz="2800" dirty="0"/>
                  <a:t>)</a:t>
                </a:r>
                <a:endParaRPr lang="zh-CN" altLang="zh-CN" sz="2800" dirty="0"/>
              </a:p>
              <a:p>
                <a:pPr>
                  <a:lnSpc>
                    <a:spcPct val="150000"/>
                  </a:lnSpc>
                </a:pPr>
                <a:r>
                  <a:rPr lang="zh-CN" altLang="zh-CN" sz="2800" dirty="0"/>
                  <a:t>因为</a:t>
                </a:r>
                <a:r>
                  <a:rPr lang="en-US" altLang="zh-CN" sz="2800" i="1" dirty="0"/>
                  <a:t>b</a:t>
                </a:r>
                <a:r>
                  <a:rPr lang="en-US" altLang="zh-CN" sz="2800" baseline="-25000" dirty="0"/>
                  <a:t>1</a:t>
                </a:r>
                <a:r>
                  <a:rPr lang="en-US" altLang="zh-CN" sz="2800" dirty="0"/>
                  <a:t>=4,</a:t>
                </a:r>
                <a:r>
                  <a:rPr lang="en-US" altLang="zh-CN" sz="2800" i="1" dirty="0"/>
                  <a:t>b</a:t>
                </a:r>
                <a:r>
                  <a:rPr lang="en-US" altLang="zh-CN" sz="2800" baseline="-25000" dirty="0"/>
                  <a:t>4</a:t>
                </a:r>
                <a:r>
                  <a:rPr lang="en-US" altLang="zh-CN" sz="2800" dirty="0"/>
                  <a:t>=88,</a:t>
                </a:r>
                <a:r>
                  <a:rPr lang="zh-CN" altLang="zh-CN" sz="2800" dirty="0"/>
                  <a:t>所以</a:t>
                </a:r>
                <a:r>
                  <a:rPr lang="en-US" altLang="zh-CN" sz="2800" i="1" dirty="0"/>
                  <a:t>q</a:t>
                </a:r>
                <a:r>
                  <a:rPr lang="en-US" altLang="zh-CN" sz="2800" baseline="30000" dirty="0"/>
                  <a:t>3</a:t>
                </a:r>
                <a:r>
                  <a:rPr lang="en-US" altLang="zh-CN" sz="2800" dirty="0"/>
                  <a:t>=</a:t>
                </a:r>
                <a14:m>
                  <m:oMath xmlns:m="http://schemas.openxmlformats.org/officeDocument/2006/math">
                    <m:f>
                      <m:fPr>
                        <m:ctrlPr>
                          <a:rPr lang="en-US" altLang="zh-CN" sz="2800" i="1" kern="0" dirty="0">
                            <a:solidFill>
                              <a:prstClr val="black"/>
                            </a:solidFill>
                            <a:latin typeface="Cambria Math" panose="02040503050406030204" pitchFamily="18" charset="0"/>
                          </a:rPr>
                        </m:ctrlPr>
                      </m:fPr>
                      <m:num>
                        <m:sSub>
                          <m:sSubPr>
                            <m:ctrlPr>
                              <a:rPr lang="en-US" altLang="zh-CN" sz="2800" i="1" kern="0" dirty="0">
                                <a:solidFill>
                                  <a:prstClr val="black"/>
                                </a:solidFill>
                                <a:latin typeface="Cambria Math" panose="02040503050406030204" pitchFamily="18" charset="0"/>
                              </a:rPr>
                            </m:ctrlPr>
                          </m:sSubPr>
                          <m:e>
                            <m:r>
                              <a:rPr lang="en-US" altLang="zh-CN" sz="2800" i="1" kern="0" dirty="0">
                                <a:solidFill>
                                  <a:prstClr val="black"/>
                                </a:solidFill>
                                <a:latin typeface="Cambria Math" panose="02040503050406030204" pitchFamily="18" charset="0"/>
                              </a:rPr>
                              <m:t>𝑏</m:t>
                            </m:r>
                          </m:e>
                          <m:sub>
                            <m:r>
                              <a:rPr lang="en-US" altLang="zh-CN" sz="2800" b="0" i="1" kern="0" dirty="0" smtClean="0">
                                <a:solidFill>
                                  <a:prstClr val="black"/>
                                </a:solidFill>
                                <a:latin typeface="Cambria Math" panose="02040503050406030204" pitchFamily="18" charset="0"/>
                              </a:rPr>
                              <m:t>4</m:t>
                            </m:r>
                          </m:sub>
                        </m:sSub>
                        <m:r>
                          <a:rPr lang="en-US" altLang="zh-CN" sz="2800" i="1" kern="0" dirty="0">
                            <a:solidFill>
                              <a:prstClr val="black"/>
                            </a:solidFill>
                            <a:latin typeface="Cambria Math" panose="02040503050406030204" pitchFamily="18" charset="0"/>
                          </a:rPr>
                          <m:t>+</m:t>
                        </m:r>
                        <m:sSub>
                          <m:sSubPr>
                            <m:ctrlPr>
                              <a:rPr lang="en-US" altLang="zh-CN" sz="2800" i="1" kern="0" dirty="0">
                                <a:solidFill>
                                  <a:prstClr val="black"/>
                                </a:solidFill>
                                <a:latin typeface="Cambria Math" panose="02040503050406030204" pitchFamily="18" charset="0"/>
                              </a:rPr>
                            </m:ctrlPr>
                          </m:sSubPr>
                          <m:e>
                            <m:r>
                              <a:rPr lang="en-US" altLang="zh-CN" sz="2800" i="1" kern="0" dirty="0">
                                <a:solidFill>
                                  <a:prstClr val="black"/>
                                </a:solidFill>
                                <a:latin typeface="Cambria Math" panose="02040503050406030204" pitchFamily="18" charset="0"/>
                              </a:rPr>
                              <m:t>𝑎</m:t>
                            </m:r>
                          </m:e>
                          <m:sub>
                            <m:r>
                              <a:rPr lang="en-US" altLang="zh-CN" sz="2800" b="0" i="1" kern="0" dirty="0" smtClean="0">
                                <a:solidFill>
                                  <a:prstClr val="black"/>
                                </a:solidFill>
                                <a:latin typeface="Cambria Math" panose="02040503050406030204" pitchFamily="18" charset="0"/>
                              </a:rPr>
                              <m:t>4</m:t>
                            </m:r>
                          </m:sub>
                        </m:sSub>
                      </m:num>
                      <m:den>
                        <m:sSub>
                          <m:sSubPr>
                            <m:ctrlPr>
                              <a:rPr lang="en-US" altLang="zh-CN" sz="2800" i="1" kern="0" dirty="0">
                                <a:solidFill>
                                  <a:prstClr val="black"/>
                                </a:solidFill>
                                <a:latin typeface="Cambria Math" panose="02040503050406030204" pitchFamily="18" charset="0"/>
                              </a:rPr>
                            </m:ctrlPr>
                          </m:sSubPr>
                          <m:e>
                            <m:r>
                              <a:rPr lang="en-US" altLang="zh-CN" sz="2800" b="0" i="1" kern="0" dirty="0" smtClean="0">
                                <a:solidFill>
                                  <a:prstClr val="black"/>
                                </a:solidFill>
                                <a:latin typeface="Cambria Math" panose="02040503050406030204" pitchFamily="18" charset="0"/>
                              </a:rPr>
                              <m:t>𝑏</m:t>
                            </m:r>
                          </m:e>
                          <m:sub>
                            <m:r>
                              <a:rPr lang="en-US" altLang="zh-CN" sz="2800" i="1" kern="0" dirty="0">
                                <a:solidFill>
                                  <a:prstClr val="black"/>
                                </a:solidFill>
                                <a:latin typeface="Cambria Math" panose="02040503050406030204" pitchFamily="18" charset="0"/>
                              </a:rPr>
                              <m:t>1</m:t>
                            </m:r>
                          </m:sub>
                        </m:sSub>
                        <m:r>
                          <a:rPr lang="en-US" altLang="zh-CN" sz="2800" i="1" kern="0" dirty="0">
                            <a:solidFill>
                              <a:prstClr val="black"/>
                            </a:solidFill>
                            <a:latin typeface="Cambria Math" panose="02040503050406030204" pitchFamily="18" charset="0"/>
                          </a:rPr>
                          <m:t>+</m:t>
                        </m:r>
                        <m:sSub>
                          <m:sSubPr>
                            <m:ctrlPr>
                              <a:rPr lang="en-US" altLang="zh-CN" sz="2800" i="1" kern="0" dirty="0" smtClean="0">
                                <a:solidFill>
                                  <a:prstClr val="black"/>
                                </a:solidFill>
                                <a:latin typeface="Cambria Math" panose="02040503050406030204" pitchFamily="18" charset="0"/>
                              </a:rPr>
                            </m:ctrlPr>
                          </m:sSubPr>
                          <m:e>
                            <m:r>
                              <a:rPr lang="en-US" altLang="zh-CN" sz="2800" i="1" kern="0" dirty="0" smtClean="0">
                                <a:solidFill>
                                  <a:prstClr val="black"/>
                                </a:solidFill>
                                <a:latin typeface="Cambria Math" panose="02040503050406030204" pitchFamily="18" charset="0"/>
                              </a:rPr>
                              <m:t>𝑎</m:t>
                            </m:r>
                          </m:e>
                          <m:sub>
                            <m:r>
                              <a:rPr lang="en-US" altLang="zh-CN" sz="2800" b="0" i="1" kern="0" dirty="0" smtClean="0">
                                <a:solidFill>
                                  <a:prstClr val="black"/>
                                </a:solidFill>
                                <a:latin typeface="Cambria Math" panose="02040503050406030204" pitchFamily="18" charset="0"/>
                              </a:rPr>
                              <m:t>1</m:t>
                            </m:r>
                          </m:sub>
                        </m:sSub>
                      </m:den>
                    </m:f>
                  </m:oMath>
                </a14:m>
                <a:r>
                  <a:rPr lang="en-US" altLang="zh-CN" sz="2800" kern="0" dirty="0" smtClean="0">
                    <a:solidFill>
                      <a:prstClr val="black"/>
                    </a:solidFill>
                  </a:rPr>
                  <a:t>=</a:t>
                </a:r>
                <a14:m>
                  <m:oMath xmlns:m="http://schemas.openxmlformats.org/officeDocument/2006/math">
                    <m:f>
                      <m:fPr>
                        <m:ctrlPr>
                          <a:rPr lang="en-US" altLang="zh-CN" sz="2800" i="1" kern="0" dirty="0">
                            <a:solidFill>
                              <a:prstClr val="black"/>
                            </a:solidFill>
                            <a:latin typeface="Cambria Math" panose="02040503050406030204" pitchFamily="18" charset="0"/>
                          </a:rPr>
                        </m:ctrlPr>
                      </m:fPr>
                      <m:num>
                        <m:r>
                          <a:rPr lang="en-US" altLang="zh-CN" sz="2800" b="0" i="1" kern="0" dirty="0" smtClean="0">
                            <a:solidFill>
                              <a:prstClr val="black"/>
                            </a:solidFill>
                            <a:latin typeface="Cambria Math" panose="02040503050406030204" pitchFamily="18" charset="0"/>
                          </a:rPr>
                          <m:t>88−7</m:t>
                        </m:r>
                      </m:num>
                      <m:den>
                        <m:r>
                          <a:rPr lang="en-US" altLang="zh-CN" sz="2800" b="0" i="1" kern="0" dirty="0" smtClean="0">
                            <a:solidFill>
                              <a:prstClr val="black"/>
                            </a:solidFill>
                            <a:latin typeface="Cambria Math" panose="02040503050406030204" pitchFamily="18" charset="0"/>
                          </a:rPr>
                          <m:t>4−1</m:t>
                        </m:r>
                      </m:den>
                    </m:f>
                  </m:oMath>
                </a14:m>
                <a:r>
                  <a:rPr lang="en-US" altLang="zh-CN" sz="2800" dirty="0" smtClean="0"/>
                  <a:t>=</a:t>
                </a:r>
                <a:r>
                  <a:rPr lang="en-US" altLang="zh-CN" sz="2800" dirty="0"/>
                  <a:t>27,</a:t>
                </a:r>
                <a:r>
                  <a:rPr lang="zh-CN" altLang="zh-CN" sz="2800" dirty="0"/>
                  <a:t>解得</a:t>
                </a:r>
                <a:r>
                  <a:rPr lang="en-US" altLang="zh-CN" sz="2800" i="1" dirty="0"/>
                  <a:t>q</a:t>
                </a:r>
                <a:r>
                  <a:rPr lang="en-US" altLang="zh-CN" sz="2800" dirty="0"/>
                  <a:t>=3,</a:t>
                </a:r>
                <a:r>
                  <a:rPr lang="zh-CN" altLang="zh-CN" sz="2800" dirty="0"/>
                  <a:t>所以</a:t>
                </a:r>
                <a:r>
                  <a:rPr lang="en-US" altLang="zh-CN" sz="2800" i="1" dirty="0" err="1"/>
                  <a:t>b</a:t>
                </a:r>
                <a:r>
                  <a:rPr lang="en-US" altLang="zh-CN" sz="2800" i="1" baseline="-25000" dirty="0" err="1"/>
                  <a:t>n</a:t>
                </a:r>
                <a:r>
                  <a:rPr lang="en-US" altLang="zh-CN" sz="2800" dirty="0"/>
                  <a:t>-</a:t>
                </a:r>
                <a:r>
                  <a:rPr lang="en-US" altLang="zh-CN" sz="2800" i="1" dirty="0"/>
                  <a:t>a</a:t>
                </a:r>
                <a:r>
                  <a:rPr lang="en-US" altLang="zh-CN" sz="2800" i="1" baseline="-25000" dirty="0"/>
                  <a:t>n</a:t>
                </a:r>
                <a:r>
                  <a:rPr lang="en-US" altLang="zh-CN" sz="2800" dirty="0"/>
                  <a:t>=(4-1)×3</a:t>
                </a:r>
                <a:r>
                  <a:rPr lang="en-US" altLang="zh-CN" sz="2800" i="1" baseline="30000" dirty="0"/>
                  <a:t>n</a:t>
                </a:r>
                <a:r>
                  <a:rPr lang="en-US" altLang="zh-CN" sz="2800" baseline="30000" dirty="0"/>
                  <a:t>-1</a:t>
                </a:r>
                <a:r>
                  <a:rPr lang="en-US" altLang="zh-CN" sz="2800" dirty="0"/>
                  <a:t>=3</a:t>
                </a:r>
                <a:r>
                  <a:rPr lang="en-US" altLang="zh-CN" sz="2800" i="1" baseline="30000" dirty="0"/>
                  <a:t>n</a:t>
                </a:r>
                <a:r>
                  <a:rPr lang="en-US" altLang="zh-CN" sz="2800" dirty="0" smtClean="0"/>
                  <a:t>.</a:t>
                </a:r>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371695" y="285989"/>
                <a:ext cx="11723913" cy="6394956"/>
              </a:xfrm>
              <a:prstGeom prst="rect">
                <a:avLst/>
              </a:prstGeom>
              <a:blipFill>
                <a:blip r:embed="rId2"/>
                <a:stretch>
                  <a:fillRect l="-1092"/>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29402743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371695" y="285989"/>
                <a:ext cx="11723913" cy="4280082"/>
              </a:xfrm>
              <a:prstGeom prst="rect">
                <a:avLst/>
              </a:prstGeom>
            </p:spPr>
            <p:txBody>
              <a:bodyPr wrap="square">
                <a:spAutoFit/>
              </a:bodyPr>
              <a:lstStyle/>
              <a:p>
                <a:pPr lvl="0">
                  <a:lnSpc>
                    <a:spcPct val="150000"/>
                  </a:lnSpc>
                </a:pPr>
                <a:r>
                  <a:rPr lang="en-US" altLang="zh-CN" sz="2800" dirty="0" smtClean="0">
                    <a:solidFill>
                      <a:prstClr val="black"/>
                    </a:solidFill>
                  </a:rPr>
                  <a:t>(2)</a:t>
                </a:r>
                <a:r>
                  <a:rPr lang="zh-CN" altLang="zh-CN" sz="2800" dirty="0">
                    <a:solidFill>
                      <a:prstClr val="black"/>
                    </a:solidFill>
                  </a:rPr>
                  <a:t>由</a:t>
                </a:r>
                <a:r>
                  <a:rPr lang="en-US" altLang="zh-CN" sz="2800" dirty="0">
                    <a:solidFill>
                      <a:prstClr val="black"/>
                    </a:solidFill>
                  </a:rPr>
                  <a:t>(1)</a:t>
                </a:r>
                <a:r>
                  <a:rPr lang="zh-CN" altLang="zh-CN" sz="2800" dirty="0">
                    <a:solidFill>
                      <a:prstClr val="black"/>
                    </a:solidFill>
                  </a:rPr>
                  <a:t>得</a:t>
                </a:r>
                <a:r>
                  <a:rPr lang="en-US" altLang="zh-CN" sz="2800" i="1" dirty="0" err="1">
                    <a:solidFill>
                      <a:prstClr val="black"/>
                    </a:solidFill>
                  </a:rPr>
                  <a:t>b</a:t>
                </a:r>
                <a:r>
                  <a:rPr lang="en-US" altLang="zh-CN" sz="2800" i="1" baseline="-25000" dirty="0" err="1">
                    <a:solidFill>
                      <a:prstClr val="black"/>
                    </a:solidFill>
                  </a:rPr>
                  <a:t>n</a:t>
                </a:r>
                <a:r>
                  <a:rPr lang="en-US" altLang="zh-CN" sz="2800" dirty="0">
                    <a:solidFill>
                      <a:prstClr val="black"/>
                    </a:solidFill>
                  </a:rPr>
                  <a:t>=3</a:t>
                </a:r>
                <a:r>
                  <a:rPr lang="en-US" altLang="zh-CN" sz="2800" i="1" baseline="30000" dirty="0">
                    <a:solidFill>
                      <a:prstClr val="black"/>
                    </a:solidFill>
                  </a:rPr>
                  <a:t>n</a:t>
                </a:r>
                <a:r>
                  <a:rPr lang="en-US" altLang="zh-CN" sz="2800" dirty="0">
                    <a:solidFill>
                      <a:prstClr val="black"/>
                    </a:solidFill>
                  </a:rPr>
                  <a:t>+2</a:t>
                </a:r>
                <a:r>
                  <a:rPr lang="en-US" altLang="zh-CN" sz="2800" i="1" dirty="0">
                    <a:solidFill>
                      <a:prstClr val="black"/>
                    </a:solidFill>
                  </a:rPr>
                  <a:t>n</a:t>
                </a:r>
                <a:r>
                  <a:rPr lang="en-US" altLang="zh-CN" sz="2800" dirty="0">
                    <a:solidFill>
                      <a:prstClr val="black"/>
                    </a:solidFill>
                  </a:rPr>
                  <a:t>-1,</a:t>
                </a:r>
                <a:endParaRPr lang="zh-CN" altLang="zh-CN" sz="2800" dirty="0">
                  <a:solidFill>
                    <a:prstClr val="black"/>
                  </a:solidFill>
                </a:endParaRPr>
              </a:p>
              <a:p>
                <a:pPr lvl="0">
                  <a:lnSpc>
                    <a:spcPct val="150000"/>
                  </a:lnSpc>
                </a:pPr>
                <a:r>
                  <a:rPr lang="zh-CN" altLang="zh-CN" sz="2800" dirty="0">
                    <a:solidFill>
                      <a:prstClr val="black"/>
                    </a:solidFill>
                  </a:rPr>
                  <a:t>所以</a:t>
                </a:r>
                <a:r>
                  <a:rPr lang="en-US" altLang="zh-CN" sz="2800" i="1" dirty="0">
                    <a:solidFill>
                      <a:prstClr val="black"/>
                    </a:solidFill>
                  </a:rPr>
                  <a:t>S</a:t>
                </a:r>
                <a:r>
                  <a:rPr lang="en-US" altLang="zh-CN" sz="2800" i="1" baseline="-25000" dirty="0">
                    <a:solidFill>
                      <a:prstClr val="black"/>
                    </a:solidFill>
                  </a:rPr>
                  <a:t>n</a:t>
                </a:r>
                <a:r>
                  <a:rPr lang="en-US" altLang="zh-CN" sz="2800" dirty="0">
                    <a:solidFill>
                      <a:prstClr val="black"/>
                    </a:solidFill>
                  </a:rPr>
                  <a:t>=(3+3</a:t>
                </a:r>
                <a:r>
                  <a:rPr lang="en-US" altLang="zh-CN" sz="2800" baseline="30000" dirty="0">
                    <a:solidFill>
                      <a:prstClr val="black"/>
                    </a:solidFill>
                  </a:rPr>
                  <a:t>2</a:t>
                </a:r>
                <a:r>
                  <a:rPr lang="en-US" altLang="zh-CN" sz="2800" dirty="0">
                    <a:solidFill>
                      <a:prstClr val="black"/>
                    </a:solidFill>
                  </a:rPr>
                  <a:t>+3</a:t>
                </a:r>
                <a:r>
                  <a:rPr lang="en-US" altLang="zh-CN" sz="2800" baseline="30000" dirty="0">
                    <a:solidFill>
                      <a:prstClr val="black"/>
                    </a:solidFill>
                  </a:rPr>
                  <a:t>3</a:t>
                </a:r>
                <a:r>
                  <a:rPr lang="en-US" altLang="zh-CN" sz="2800" dirty="0">
                    <a:solidFill>
                      <a:prstClr val="black"/>
                    </a:solidFill>
                  </a:rPr>
                  <a:t>+…+3</a:t>
                </a:r>
                <a:r>
                  <a:rPr lang="en-US" altLang="zh-CN" sz="2800" i="1" baseline="30000" dirty="0">
                    <a:solidFill>
                      <a:prstClr val="black"/>
                    </a:solidFill>
                  </a:rPr>
                  <a:t>n</a:t>
                </a:r>
                <a:r>
                  <a:rPr lang="en-US" altLang="zh-CN" sz="2800" dirty="0">
                    <a:solidFill>
                      <a:prstClr val="black"/>
                    </a:solidFill>
                  </a:rPr>
                  <a:t>)+(1+3+5+…+2</a:t>
                </a:r>
                <a:r>
                  <a:rPr lang="en-US" altLang="zh-CN" sz="2800" i="1" dirty="0">
                    <a:solidFill>
                      <a:prstClr val="black"/>
                    </a:solidFill>
                  </a:rPr>
                  <a:t>n</a:t>
                </a:r>
                <a:r>
                  <a:rPr lang="en-US" altLang="zh-CN" sz="2800" dirty="0">
                    <a:solidFill>
                      <a:prstClr val="black"/>
                    </a:solidFill>
                  </a:rPr>
                  <a:t>-1)(</a:t>
                </a:r>
                <a:r>
                  <a:rPr lang="zh-CN" altLang="zh-CN" sz="2800" dirty="0">
                    <a:solidFill>
                      <a:prstClr val="black"/>
                    </a:solidFill>
                  </a:rPr>
                  <a:t>分成两组求和</a:t>
                </a:r>
                <a:r>
                  <a:rPr lang="en-US" altLang="zh-CN" sz="2800" dirty="0">
                    <a:solidFill>
                      <a:prstClr val="black"/>
                    </a:solidFill>
                  </a:rPr>
                  <a:t>)</a:t>
                </a:r>
                <a:endParaRPr lang="zh-CN" altLang="zh-CN" sz="2800" dirty="0">
                  <a:solidFill>
                    <a:prstClr val="black"/>
                  </a:solidFill>
                </a:endParaRPr>
              </a:p>
              <a:p>
                <a:pPr lvl="0">
                  <a:lnSpc>
                    <a:spcPct val="150000"/>
                  </a:lnSpc>
                </a:pPr>
                <a:r>
                  <a:rPr lang="en-US" altLang="zh-CN" sz="2800" dirty="0">
                    <a:solidFill>
                      <a:prstClr val="black"/>
                    </a:solidFill>
                  </a:rPr>
                  <a:t>=</a:t>
                </a:r>
                <a14:m>
                  <m:oMath xmlns:m="http://schemas.openxmlformats.org/officeDocument/2006/math">
                    <m:f>
                      <m:fPr>
                        <m:ctrlPr>
                          <a:rPr lang="en-US" altLang="zh-CN" sz="2800" i="1" dirty="0">
                            <a:latin typeface="Cambria Math" panose="02040503050406030204" pitchFamily="18" charset="0"/>
                          </a:rPr>
                        </m:ctrlPr>
                      </m:fPr>
                      <m:num>
                        <m:r>
                          <a:rPr lang="en-US" altLang="zh-CN" sz="2800" b="0" i="1" dirty="0" smtClean="0">
                            <a:latin typeface="Cambria Math" panose="02040503050406030204" pitchFamily="18" charset="0"/>
                          </a:rPr>
                          <m:t>3</m:t>
                        </m:r>
                        <m:r>
                          <a:rPr lang="en-US" altLang="zh-CN" sz="2800" i="1" dirty="0">
                            <a:latin typeface="Cambria Math" panose="02040503050406030204" pitchFamily="18" charset="0"/>
                          </a:rPr>
                          <m:t>(1−</m:t>
                        </m:r>
                        <m:sSup>
                          <m:sSupPr>
                            <m:ctrlPr>
                              <a:rPr lang="en-US" altLang="zh-CN" sz="2800" i="1" dirty="0">
                                <a:latin typeface="Cambria Math" panose="02040503050406030204" pitchFamily="18" charset="0"/>
                              </a:rPr>
                            </m:ctrlPr>
                          </m:sSupPr>
                          <m:e>
                            <m:r>
                              <a:rPr lang="en-US" altLang="zh-CN" sz="2800" b="0" i="1" dirty="0" smtClean="0">
                                <a:latin typeface="Cambria Math" panose="02040503050406030204" pitchFamily="18" charset="0"/>
                              </a:rPr>
                              <m:t>3</m:t>
                            </m:r>
                          </m:e>
                          <m:sup>
                            <m:r>
                              <a:rPr lang="en-US" altLang="zh-CN" sz="2800" i="1" dirty="0">
                                <a:latin typeface="Cambria Math" panose="02040503050406030204" pitchFamily="18" charset="0"/>
                              </a:rPr>
                              <m:t>𝑛</m:t>
                            </m:r>
                          </m:sup>
                        </m:sSup>
                        <m:r>
                          <a:rPr lang="en-US" altLang="zh-CN" sz="2800" i="1" dirty="0">
                            <a:latin typeface="Cambria Math" panose="02040503050406030204" pitchFamily="18" charset="0"/>
                          </a:rPr>
                          <m:t>)</m:t>
                        </m:r>
                      </m:num>
                      <m:den>
                        <m:r>
                          <a:rPr lang="en-US" altLang="zh-CN" sz="2800" i="1" dirty="0">
                            <a:latin typeface="Cambria Math" panose="02040503050406030204" pitchFamily="18" charset="0"/>
                          </a:rPr>
                          <m:t>1−</m:t>
                        </m:r>
                        <m:r>
                          <a:rPr lang="en-US" altLang="zh-CN" sz="2800" b="0" i="1" dirty="0" smtClean="0">
                            <a:latin typeface="Cambria Math" panose="02040503050406030204" pitchFamily="18" charset="0"/>
                          </a:rPr>
                          <m:t>3</m:t>
                        </m:r>
                      </m:den>
                    </m:f>
                  </m:oMath>
                </a14:m>
                <a:r>
                  <a:rPr lang="en-US" altLang="zh-CN" sz="2800" dirty="0" smtClean="0">
                    <a:solidFill>
                      <a:prstClr val="black"/>
                    </a:solidFill>
                  </a:rPr>
                  <a:t>+</a:t>
                </a:r>
                <a14:m>
                  <m:oMath xmlns:m="http://schemas.openxmlformats.org/officeDocument/2006/math">
                    <m:f>
                      <m:fPr>
                        <m:ctrlPr>
                          <a:rPr lang="en-US" altLang="zh-CN" sz="2800" i="1" dirty="0">
                            <a:latin typeface="Cambria Math" panose="02040503050406030204" pitchFamily="18" charset="0"/>
                          </a:rPr>
                        </m:ctrlPr>
                      </m:fPr>
                      <m:num>
                        <m:r>
                          <a:rPr lang="en-US" altLang="zh-CN" sz="2800" b="0" i="1" dirty="0" smtClean="0">
                            <a:latin typeface="Cambria Math" panose="02040503050406030204" pitchFamily="18" charset="0"/>
                          </a:rPr>
                          <m:t>𝑛</m:t>
                        </m:r>
                        <m:r>
                          <a:rPr lang="en-US" altLang="zh-CN" sz="2800" b="0" i="1" dirty="0" smtClean="0">
                            <a:latin typeface="Cambria Math" panose="02040503050406030204" pitchFamily="18" charset="0"/>
                          </a:rPr>
                          <m:t>(1+2</m:t>
                        </m:r>
                        <m:r>
                          <a:rPr lang="en-US" altLang="zh-CN" sz="2800" b="0" i="1" dirty="0" smtClean="0">
                            <a:latin typeface="Cambria Math" panose="02040503050406030204" pitchFamily="18" charset="0"/>
                          </a:rPr>
                          <m:t>𝑛</m:t>
                        </m:r>
                        <m:r>
                          <a:rPr lang="en-US" altLang="zh-CN" sz="2800" b="0" i="1" dirty="0" smtClean="0">
                            <a:latin typeface="Cambria Math" panose="02040503050406030204" pitchFamily="18" charset="0"/>
                          </a:rPr>
                          <m:t>−1)</m:t>
                        </m:r>
                      </m:num>
                      <m:den>
                        <m:r>
                          <a:rPr lang="en-US" altLang="zh-CN" sz="2800" b="0" i="1" dirty="0" smtClean="0">
                            <a:latin typeface="Cambria Math" panose="02040503050406030204" pitchFamily="18" charset="0"/>
                          </a:rPr>
                          <m:t>2</m:t>
                        </m:r>
                      </m:den>
                    </m:f>
                  </m:oMath>
                </a14:m>
                <a:r>
                  <a:rPr lang="en-US" altLang="zh-CN" sz="2800" dirty="0" smtClean="0">
                    <a:solidFill>
                      <a:prstClr val="black"/>
                    </a:solidFill>
                  </a:rPr>
                  <a:t> </a:t>
                </a:r>
                <a:r>
                  <a:rPr lang="en-US" altLang="zh-CN" sz="2800" dirty="0">
                    <a:solidFill>
                      <a:prstClr val="black"/>
                    </a:solidFill>
                  </a:rPr>
                  <a:t>(</a:t>
                </a:r>
                <a:r>
                  <a:rPr lang="zh-CN" altLang="zh-CN" sz="2800" dirty="0">
                    <a:solidFill>
                      <a:prstClr val="black"/>
                    </a:solidFill>
                  </a:rPr>
                  <a:t>用等差</a:t>
                </a:r>
                <a:r>
                  <a:rPr lang="en-US" altLang="zh-CN" sz="2800" dirty="0">
                    <a:solidFill>
                      <a:prstClr val="black"/>
                    </a:solidFill>
                  </a:rPr>
                  <a:t>(</a:t>
                </a:r>
                <a:r>
                  <a:rPr lang="zh-CN" altLang="zh-CN" sz="2800" dirty="0">
                    <a:solidFill>
                      <a:prstClr val="black"/>
                    </a:solidFill>
                  </a:rPr>
                  <a:t>比</a:t>
                </a:r>
                <a:r>
                  <a:rPr lang="en-US" altLang="zh-CN" sz="2800" dirty="0">
                    <a:solidFill>
                      <a:prstClr val="black"/>
                    </a:solidFill>
                  </a:rPr>
                  <a:t>)</a:t>
                </a:r>
                <a:r>
                  <a:rPr lang="zh-CN" altLang="zh-CN" sz="2800" dirty="0">
                    <a:solidFill>
                      <a:prstClr val="black"/>
                    </a:solidFill>
                  </a:rPr>
                  <a:t>数列的前</a:t>
                </a:r>
                <a:r>
                  <a:rPr lang="en-US" altLang="zh-CN" sz="2800" i="1" dirty="0">
                    <a:solidFill>
                      <a:prstClr val="black"/>
                    </a:solidFill>
                  </a:rPr>
                  <a:t>n</a:t>
                </a:r>
                <a:r>
                  <a:rPr lang="zh-CN" altLang="zh-CN" sz="2800" dirty="0">
                    <a:solidFill>
                      <a:prstClr val="black"/>
                    </a:solidFill>
                  </a:rPr>
                  <a:t>项和公式时注意项数</a:t>
                </a:r>
                <a:r>
                  <a:rPr lang="en-US" altLang="zh-CN" sz="2800" dirty="0">
                    <a:solidFill>
                      <a:prstClr val="black"/>
                    </a:solidFill>
                  </a:rPr>
                  <a:t>)</a:t>
                </a:r>
                <a:endParaRPr lang="zh-CN" altLang="zh-CN" sz="2800" dirty="0">
                  <a:solidFill>
                    <a:prstClr val="black"/>
                  </a:solidFill>
                </a:endParaRPr>
              </a:p>
              <a:p>
                <a:pPr lvl="0">
                  <a:lnSpc>
                    <a:spcPct val="150000"/>
                  </a:lnSpc>
                </a:pPr>
                <a:r>
                  <a:rPr lang="en-US" altLang="zh-CN" sz="2800" dirty="0">
                    <a:solidFill>
                      <a:prstClr val="black"/>
                    </a:solidFill>
                  </a:rPr>
                  <a:t>= </a:t>
                </a:r>
                <a14:m>
                  <m:oMath xmlns:m="http://schemas.openxmlformats.org/officeDocument/2006/math">
                    <m:f>
                      <m:fPr>
                        <m:ctrlPr>
                          <a:rPr lang="en-US" altLang="zh-CN" sz="2800" i="1" dirty="0">
                            <a:latin typeface="Cambria Math" panose="02040503050406030204" pitchFamily="18" charset="0"/>
                          </a:rPr>
                        </m:ctrlPr>
                      </m:fPr>
                      <m:num>
                        <m:r>
                          <a:rPr lang="en-US" altLang="zh-CN" sz="2800" b="0" i="1" dirty="0" smtClean="0">
                            <a:latin typeface="Cambria Math" panose="02040503050406030204" pitchFamily="18" charset="0"/>
                          </a:rPr>
                          <m:t>3</m:t>
                        </m:r>
                      </m:num>
                      <m:den>
                        <m:r>
                          <a:rPr lang="en-US" altLang="zh-CN" sz="2800" b="0" i="1" dirty="0" smtClean="0">
                            <a:latin typeface="Cambria Math" panose="02040503050406030204" pitchFamily="18" charset="0"/>
                          </a:rPr>
                          <m:t>2</m:t>
                        </m:r>
                      </m:den>
                    </m:f>
                    <m:r>
                      <a:rPr lang="en-US" altLang="zh-CN" sz="2800" i="1" dirty="0">
                        <a:latin typeface="Cambria Math" panose="02040503050406030204" pitchFamily="18" charset="0"/>
                      </a:rPr>
                      <m:t> </m:t>
                    </m:r>
                  </m:oMath>
                </a14:m>
                <a:r>
                  <a:rPr lang="en-US" altLang="zh-CN" sz="2800" dirty="0">
                    <a:solidFill>
                      <a:prstClr val="black"/>
                    </a:solidFill>
                  </a:rPr>
                  <a:t>(3</a:t>
                </a:r>
                <a:r>
                  <a:rPr lang="en-US" altLang="zh-CN" sz="2800" i="1" baseline="30000" dirty="0">
                    <a:solidFill>
                      <a:prstClr val="black"/>
                    </a:solidFill>
                  </a:rPr>
                  <a:t>n</a:t>
                </a:r>
                <a:r>
                  <a:rPr lang="en-US" altLang="zh-CN" sz="2800" dirty="0">
                    <a:solidFill>
                      <a:prstClr val="black"/>
                    </a:solidFill>
                  </a:rPr>
                  <a:t>-1)+</a:t>
                </a:r>
                <a:r>
                  <a:rPr lang="en-US" altLang="zh-CN" sz="2800" i="1" dirty="0">
                    <a:solidFill>
                      <a:prstClr val="black"/>
                    </a:solidFill>
                  </a:rPr>
                  <a:t>n</a:t>
                </a:r>
                <a:r>
                  <a:rPr lang="en-US" altLang="zh-CN" sz="2800" baseline="30000" dirty="0">
                    <a:solidFill>
                      <a:prstClr val="black"/>
                    </a:solidFill>
                  </a:rPr>
                  <a:t>2</a:t>
                </a:r>
                <a:endParaRPr lang="zh-CN" altLang="zh-CN" sz="2800" dirty="0">
                  <a:solidFill>
                    <a:prstClr val="black"/>
                  </a:solidFill>
                </a:endParaRPr>
              </a:p>
              <a:p>
                <a:pPr lvl="0">
                  <a:lnSpc>
                    <a:spcPct val="150000"/>
                  </a:lnSpc>
                </a:pPr>
                <a:r>
                  <a:rPr lang="en-US" altLang="zh-CN" sz="2800" dirty="0">
                    <a:solidFill>
                      <a:prstClr val="black"/>
                    </a:solidFill>
                  </a:rPr>
                  <a:t>=</a:t>
                </a:r>
                <a14:m>
                  <m:oMath xmlns:m="http://schemas.openxmlformats.org/officeDocument/2006/math">
                    <m:f>
                      <m:fPr>
                        <m:ctrlPr>
                          <a:rPr lang="en-US" altLang="zh-CN" sz="2800" i="1" dirty="0">
                            <a:latin typeface="Cambria Math" panose="02040503050406030204" pitchFamily="18" charset="0"/>
                          </a:rPr>
                        </m:ctrlPr>
                      </m:fPr>
                      <m:num>
                        <m:sSup>
                          <m:sSupPr>
                            <m:ctrlPr>
                              <a:rPr lang="en-US" altLang="zh-CN" sz="2800" i="1" dirty="0" smtClean="0">
                                <a:latin typeface="Cambria Math" panose="02040503050406030204" pitchFamily="18" charset="0"/>
                              </a:rPr>
                            </m:ctrlPr>
                          </m:sSupPr>
                          <m:e>
                            <m:r>
                              <a:rPr lang="en-US" altLang="zh-CN" sz="2800" b="0" i="1" dirty="0" smtClean="0">
                                <a:latin typeface="Cambria Math" panose="02040503050406030204" pitchFamily="18" charset="0"/>
                              </a:rPr>
                              <m:t>3</m:t>
                            </m:r>
                          </m:e>
                          <m:sup>
                            <m:r>
                              <a:rPr lang="en-US" altLang="zh-CN" sz="2800" b="0" i="1" dirty="0" smtClean="0">
                                <a:latin typeface="Cambria Math" panose="02040503050406030204" pitchFamily="18" charset="0"/>
                              </a:rPr>
                              <m:t>𝑛</m:t>
                            </m:r>
                            <m:r>
                              <a:rPr lang="en-US" altLang="zh-CN" sz="2800" b="0" i="1" dirty="0" smtClean="0">
                                <a:latin typeface="Cambria Math" panose="02040503050406030204" pitchFamily="18" charset="0"/>
                              </a:rPr>
                              <m:t>+1</m:t>
                            </m:r>
                          </m:sup>
                        </m:sSup>
                      </m:num>
                      <m:den>
                        <m:r>
                          <a:rPr lang="en-US" altLang="zh-CN" sz="2800" i="1" dirty="0">
                            <a:latin typeface="Cambria Math" panose="02040503050406030204" pitchFamily="18" charset="0"/>
                          </a:rPr>
                          <m:t>2</m:t>
                        </m:r>
                      </m:den>
                    </m:f>
                  </m:oMath>
                </a14:m>
                <a:r>
                  <a:rPr lang="en-US" altLang="zh-CN" sz="2800" dirty="0">
                    <a:solidFill>
                      <a:prstClr val="black"/>
                    </a:solidFill>
                  </a:rPr>
                  <a:t>+</a:t>
                </a:r>
                <a:r>
                  <a:rPr lang="en-US" altLang="zh-CN" sz="2800" i="1" dirty="0">
                    <a:solidFill>
                      <a:prstClr val="black"/>
                    </a:solidFill>
                  </a:rPr>
                  <a:t>n</a:t>
                </a:r>
                <a:r>
                  <a:rPr lang="en-US" altLang="zh-CN" sz="2800" baseline="30000" dirty="0">
                    <a:solidFill>
                      <a:prstClr val="black"/>
                    </a:solidFill>
                  </a:rPr>
                  <a:t>2</a:t>
                </a:r>
                <a:r>
                  <a:rPr lang="en-US" altLang="zh-CN" sz="2800" dirty="0">
                    <a:solidFill>
                      <a:prstClr val="black"/>
                    </a:solidFill>
                  </a:rPr>
                  <a:t>-</a:t>
                </a:r>
                <a14:m>
                  <m:oMath xmlns:m="http://schemas.openxmlformats.org/officeDocument/2006/math">
                    <m:f>
                      <m:fPr>
                        <m:ctrlPr>
                          <a:rPr lang="en-US" altLang="zh-CN" sz="2800" i="1" dirty="0">
                            <a:latin typeface="Cambria Math" panose="02040503050406030204" pitchFamily="18" charset="0"/>
                          </a:rPr>
                        </m:ctrlPr>
                      </m:fPr>
                      <m:num>
                        <m:r>
                          <a:rPr lang="en-US" altLang="zh-CN" sz="2800" i="1" dirty="0">
                            <a:latin typeface="Cambria Math" panose="02040503050406030204" pitchFamily="18" charset="0"/>
                          </a:rPr>
                          <m:t>3</m:t>
                        </m:r>
                      </m:num>
                      <m:den>
                        <m:r>
                          <a:rPr lang="en-US" altLang="zh-CN" sz="2800" i="1" dirty="0">
                            <a:latin typeface="Cambria Math" panose="02040503050406030204" pitchFamily="18" charset="0"/>
                          </a:rPr>
                          <m:t>2</m:t>
                        </m:r>
                      </m:den>
                    </m:f>
                  </m:oMath>
                </a14:m>
                <a:r>
                  <a:rPr lang="en-US" altLang="zh-CN" sz="2800" dirty="0">
                    <a:solidFill>
                      <a:prstClr val="black"/>
                    </a:solidFill>
                  </a:rPr>
                  <a:t>.</a:t>
                </a:r>
                <a:endParaRPr lang="zh-CN" altLang="zh-CN" sz="2800" dirty="0">
                  <a:solidFill>
                    <a:prstClr val="black"/>
                  </a:solidFill>
                </a:endParaRPr>
              </a:p>
            </p:txBody>
          </p:sp>
        </mc:Choice>
        <mc:Fallback>
          <p:sp>
            <p:nvSpPr>
              <p:cNvPr id="2" name="矩形 1"/>
              <p:cNvSpPr>
                <a:spLocks noRot="1" noChangeAspect="1" noMove="1" noResize="1" noEditPoints="1" noAdjustHandles="1" noChangeArrowheads="1" noChangeShapeType="1" noTextEdit="1"/>
              </p:cNvSpPr>
              <p:nvPr/>
            </p:nvSpPr>
            <p:spPr>
              <a:xfrm>
                <a:off x="371695" y="285989"/>
                <a:ext cx="11723913" cy="4280082"/>
              </a:xfrm>
              <a:prstGeom prst="rect">
                <a:avLst/>
              </a:prstGeom>
              <a:blipFill>
                <a:blip r:embed="rId2"/>
                <a:stretch>
                  <a:fillRect l="-1092"/>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1310547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391360" y="232468"/>
                <a:ext cx="11723913" cy="6625532"/>
              </a:xfrm>
              <a:prstGeom prst="rect">
                <a:avLst/>
              </a:prstGeom>
            </p:spPr>
            <p:txBody>
              <a:bodyPr wrap="square">
                <a:spAutoFit/>
              </a:bodyPr>
              <a:lstStyle/>
              <a:p>
                <a:pPr>
                  <a:lnSpc>
                    <a:spcPct val="150000"/>
                  </a:lnSpc>
                </a:pPr>
                <a:r>
                  <a:rPr lang="zh-CN" altLang="en-US"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感悟升华</a:t>
                </a:r>
                <a:r>
                  <a:rPr lang="zh-CN" altLang="zh-CN" sz="2800" dirty="0"/>
                  <a:t>　</a:t>
                </a:r>
                <a:endParaRPr lang="en-US" altLang="zh-CN" sz="2800" dirty="0" smtClean="0"/>
              </a:p>
              <a:p>
                <a:pPr>
                  <a:lnSpc>
                    <a:spcPct val="150000"/>
                  </a:lnSpc>
                </a:pPr>
                <a:r>
                  <a:rPr lang="en-US" altLang="zh-CN" sz="2800" b="1" dirty="0" smtClean="0"/>
                  <a:t>1</a:t>
                </a:r>
                <a:r>
                  <a:rPr lang="en-US" altLang="zh-CN" sz="2800" b="1" dirty="0"/>
                  <a:t>.</a:t>
                </a:r>
                <a:r>
                  <a:rPr lang="zh-CN" altLang="zh-CN" sz="2800" b="1" dirty="0"/>
                  <a:t>公式法求和</a:t>
                </a:r>
              </a:p>
              <a:p>
                <a:pPr>
                  <a:lnSpc>
                    <a:spcPct val="150000"/>
                  </a:lnSpc>
                </a:pPr>
                <a:r>
                  <a:rPr lang="en-US" altLang="zh-CN" sz="2800" dirty="0"/>
                  <a:t>(1)</a:t>
                </a:r>
                <a:r>
                  <a:rPr lang="zh-CN" altLang="zh-CN" sz="2800" dirty="0"/>
                  <a:t>等差数列</a:t>
                </a:r>
                <a:r>
                  <a:rPr lang="en-US" altLang="zh-CN" sz="2800" dirty="0"/>
                  <a:t>:</a:t>
                </a:r>
                <a:r>
                  <a:rPr lang="en-US" altLang="zh-CN" sz="2800" i="1" dirty="0"/>
                  <a:t>S</a:t>
                </a:r>
                <a:r>
                  <a:rPr lang="en-US" altLang="zh-CN" sz="2800" i="1" baseline="-25000" dirty="0"/>
                  <a:t>n</a:t>
                </a:r>
                <a:r>
                  <a:rPr lang="en-US" altLang="zh-CN" sz="2800" dirty="0"/>
                  <a:t>=</a:t>
                </a:r>
                <a14:m>
                  <m:oMath xmlns:m="http://schemas.openxmlformats.org/officeDocument/2006/math">
                    <m:f>
                      <m:fPr>
                        <m:ctrlPr>
                          <a:rPr lang="en-US" altLang="zh-CN" sz="2800" i="1" dirty="0">
                            <a:latin typeface="Cambria Math" panose="02040503050406030204" pitchFamily="18" charset="0"/>
                          </a:rPr>
                        </m:ctrlPr>
                      </m:fPr>
                      <m:num>
                        <m:sSub>
                          <m:sSubPr>
                            <m:ctrlPr>
                              <a:rPr lang="en-US" altLang="zh-CN" sz="2800" i="1" dirty="0">
                                <a:latin typeface="Cambria Math" panose="02040503050406030204" pitchFamily="18" charset="0"/>
                              </a:rPr>
                            </m:ctrlPr>
                          </m:sSubPr>
                          <m:e>
                            <m:r>
                              <a:rPr lang="en-US" altLang="zh-CN" sz="2800" i="1" dirty="0">
                                <a:latin typeface="Cambria Math" panose="02040503050406030204" pitchFamily="18" charset="0"/>
                              </a:rPr>
                              <m:t>𝑛</m:t>
                            </m:r>
                            <m:r>
                              <a:rPr lang="en-US" altLang="zh-CN" sz="2800" i="1" dirty="0">
                                <a:latin typeface="Cambria Math" panose="02040503050406030204" pitchFamily="18" charset="0"/>
                              </a:rPr>
                              <m:t>(</m:t>
                            </m:r>
                            <m:r>
                              <a:rPr lang="en-US" altLang="zh-CN" sz="2800" i="1" dirty="0">
                                <a:latin typeface="Cambria Math" panose="02040503050406030204" pitchFamily="18" charset="0"/>
                              </a:rPr>
                              <m:t>𝑎</m:t>
                            </m:r>
                          </m:e>
                          <m:sub>
                            <m:r>
                              <a:rPr lang="en-US" altLang="zh-CN" sz="2800" i="1" dirty="0">
                                <a:latin typeface="Cambria Math" panose="02040503050406030204" pitchFamily="18" charset="0"/>
                              </a:rPr>
                              <m:t>1</m:t>
                            </m:r>
                          </m:sub>
                        </m:sSub>
                        <m:r>
                          <a:rPr lang="en-US" altLang="zh-CN" sz="2800" i="1" dirty="0">
                            <a:latin typeface="Cambria Math" panose="02040503050406030204" pitchFamily="18" charset="0"/>
                          </a:rPr>
                          <m:t>−</m:t>
                        </m:r>
                        <m:sSub>
                          <m:sSubPr>
                            <m:ctrlPr>
                              <a:rPr lang="en-US" altLang="zh-CN" sz="2800" i="1" dirty="0">
                                <a:latin typeface="Cambria Math" panose="02040503050406030204" pitchFamily="18" charset="0"/>
                              </a:rPr>
                            </m:ctrlPr>
                          </m:sSubPr>
                          <m:e>
                            <m:r>
                              <a:rPr lang="en-US" altLang="zh-CN" sz="2800" i="1" dirty="0">
                                <a:latin typeface="Cambria Math" panose="02040503050406030204" pitchFamily="18" charset="0"/>
                              </a:rPr>
                              <m:t>𝑎</m:t>
                            </m:r>
                          </m:e>
                          <m:sub>
                            <m:r>
                              <a:rPr lang="en-US" altLang="zh-CN" sz="2800" i="1" dirty="0">
                                <a:latin typeface="Cambria Math" panose="02040503050406030204" pitchFamily="18" charset="0"/>
                              </a:rPr>
                              <m:t>𝑛</m:t>
                            </m:r>
                          </m:sub>
                        </m:sSub>
                        <m:r>
                          <a:rPr lang="en-US" altLang="zh-CN" sz="2800" i="1" dirty="0">
                            <a:latin typeface="Cambria Math" panose="02040503050406030204" pitchFamily="18" charset="0"/>
                          </a:rPr>
                          <m:t>)</m:t>
                        </m:r>
                      </m:num>
                      <m:den>
                        <m:r>
                          <a:rPr lang="en-US" altLang="zh-CN" sz="2800" i="1" dirty="0">
                            <a:latin typeface="Cambria Math" panose="02040503050406030204" pitchFamily="18" charset="0"/>
                          </a:rPr>
                          <m:t>2</m:t>
                        </m:r>
                      </m:den>
                    </m:f>
                  </m:oMath>
                </a14:m>
                <a:r>
                  <a:rPr lang="en-US" altLang="zh-CN" sz="2800" dirty="0"/>
                  <a:t>=</a:t>
                </a:r>
                <a:r>
                  <a:rPr lang="en-US" altLang="zh-CN" sz="2800" i="1" dirty="0"/>
                  <a:t>na</a:t>
                </a:r>
                <a:r>
                  <a:rPr lang="en-US" altLang="zh-CN" sz="2800" baseline="-25000" dirty="0"/>
                  <a:t>1</a:t>
                </a:r>
                <a:r>
                  <a:rPr lang="en-US" altLang="zh-CN" sz="2800" dirty="0"/>
                  <a:t>+</a:t>
                </a:r>
                <a14:m>
                  <m:oMath xmlns:m="http://schemas.openxmlformats.org/officeDocument/2006/math">
                    <m:f>
                      <m:fPr>
                        <m:ctrlPr>
                          <a:rPr lang="en-US" altLang="zh-CN" sz="2800" i="1" dirty="0">
                            <a:latin typeface="Cambria Math" panose="02040503050406030204" pitchFamily="18" charset="0"/>
                          </a:rPr>
                        </m:ctrlPr>
                      </m:fPr>
                      <m:num>
                        <m:r>
                          <a:rPr lang="en-US" altLang="zh-CN" sz="2800" i="1" dirty="0">
                            <a:latin typeface="Cambria Math" panose="02040503050406030204" pitchFamily="18" charset="0"/>
                          </a:rPr>
                          <m:t>𝑛</m:t>
                        </m:r>
                        <m:d>
                          <m:dPr>
                            <m:ctrlPr>
                              <a:rPr lang="en-US" altLang="zh-CN" sz="2800" i="1" dirty="0">
                                <a:latin typeface="Cambria Math" panose="02040503050406030204" pitchFamily="18" charset="0"/>
                                <a:ea typeface="Cambria Math" panose="02040503050406030204" pitchFamily="18" charset="0"/>
                              </a:rPr>
                            </m:ctrlPr>
                          </m:dPr>
                          <m:e>
                            <m:r>
                              <a:rPr lang="en-US" altLang="zh-CN" sz="2800" b="0" i="1" dirty="0" smtClean="0">
                                <a:latin typeface="Cambria Math" panose="02040503050406030204" pitchFamily="18" charset="0"/>
                                <a:ea typeface="Cambria Math" panose="02040503050406030204" pitchFamily="18" charset="0"/>
                              </a:rPr>
                              <m:t>𝑛</m:t>
                            </m:r>
                            <m:r>
                              <a:rPr lang="en-US" altLang="zh-CN" sz="2800" b="0" i="1" dirty="0" smtClean="0">
                                <a:latin typeface="Cambria Math" panose="02040503050406030204" pitchFamily="18" charset="0"/>
                                <a:ea typeface="Cambria Math" panose="02040503050406030204" pitchFamily="18" charset="0"/>
                              </a:rPr>
                              <m:t>−1</m:t>
                            </m:r>
                          </m:e>
                        </m:d>
                        <m:r>
                          <a:rPr lang="en-US" altLang="zh-CN" sz="2800" b="0" i="1" dirty="0" smtClean="0">
                            <a:latin typeface="Cambria Math" panose="02040503050406030204" pitchFamily="18" charset="0"/>
                            <a:ea typeface="Cambria Math" panose="02040503050406030204" pitchFamily="18" charset="0"/>
                          </a:rPr>
                          <m:t>𝑑</m:t>
                        </m:r>
                      </m:num>
                      <m:den>
                        <m:r>
                          <a:rPr lang="en-US" altLang="zh-CN" sz="2800" i="1" dirty="0">
                            <a:latin typeface="Cambria Math" panose="02040503050406030204" pitchFamily="18" charset="0"/>
                          </a:rPr>
                          <m:t>2</m:t>
                        </m:r>
                      </m:den>
                    </m:f>
                  </m:oMath>
                </a14:m>
                <a:r>
                  <a:rPr lang="en-US" altLang="zh-CN" sz="2800" dirty="0"/>
                  <a:t>.</a:t>
                </a:r>
                <a:endParaRPr lang="zh-CN" altLang="zh-CN" sz="2800" dirty="0"/>
              </a:p>
              <a:p>
                <a:pPr>
                  <a:lnSpc>
                    <a:spcPct val="150000"/>
                  </a:lnSpc>
                </a:pPr>
                <a:r>
                  <a:rPr lang="en-US" altLang="zh-CN" sz="2800" dirty="0"/>
                  <a:t>(2)</a:t>
                </a:r>
                <a:r>
                  <a:rPr lang="zh-CN" altLang="zh-CN" sz="2800" dirty="0"/>
                  <a:t>等比数列</a:t>
                </a:r>
                <a:r>
                  <a:rPr lang="en-US" altLang="zh-CN" sz="2800" dirty="0"/>
                  <a:t>:</a:t>
                </a:r>
                <a:r>
                  <a:rPr lang="zh-CN" altLang="zh-CN" sz="2800" dirty="0"/>
                  <a:t>当</a:t>
                </a:r>
                <a:r>
                  <a:rPr lang="en-US" altLang="zh-CN" sz="2800" i="1" dirty="0"/>
                  <a:t>q</a:t>
                </a:r>
                <a:r>
                  <a:rPr lang="en-US" altLang="zh-CN" sz="2800" dirty="0"/>
                  <a:t>=1</a:t>
                </a:r>
                <a:r>
                  <a:rPr lang="zh-CN" altLang="zh-CN" sz="2800" dirty="0"/>
                  <a:t>时</a:t>
                </a:r>
                <a:r>
                  <a:rPr lang="en-US" altLang="zh-CN" sz="2800" dirty="0"/>
                  <a:t>,</a:t>
                </a:r>
                <a:r>
                  <a:rPr lang="en-US" altLang="zh-CN" sz="2800" i="1" dirty="0"/>
                  <a:t>S</a:t>
                </a:r>
                <a:r>
                  <a:rPr lang="en-US" altLang="zh-CN" sz="2800" i="1" baseline="-25000" dirty="0"/>
                  <a:t>n</a:t>
                </a:r>
                <a:r>
                  <a:rPr lang="en-US" altLang="zh-CN" sz="2800" dirty="0"/>
                  <a:t>=</a:t>
                </a:r>
                <a:r>
                  <a:rPr lang="en-US" altLang="zh-CN" sz="2800" i="1" dirty="0"/>
                  <a:t>na</a:t>
                </a:r>
                <a:r>
                  <a:rPr lang="en-US" altLang="zh-CN" sz="2800" baseline="-25000" dirty="0"/>
                  <a:t>1</a:t>
                </a:r>
                <a:r>
                  <a:rPr lang="en-US" altLang="zh-CN" sz="2800" dirty="0"/>
                  <a:t>;</a:t>
                </a:r>
                <a:endParaRPr lang="zh-CN" altLang="zh-CN" sz="2800" dirty="0"/>
              </a:p>
              <a:p>
                <a:pPr>
                  <a:lnSpc>
                    <a:spcPct val="150000"/>
                  </a:lnSpc>
                </a:pPr>
                <a:r>
                  <a:rPr lang="zh-CN" altLang="zh-CN" sz="2800" dirty="0"/>
                  <a:t>当</a:t>
                </a:r>
                <a:r>
                  <a:rPr lang="en-US" altLang="zh-CN" sz="2800" i="1" dirty="0"/>
                  <a:t>q</a:t>
                </a:r>
                <a:r>
                  <a:rPr lang="en-US" altLang="zh-CN" sz="2800" dirty="0"/>
                  <a:t>≠1</a:t>
                </a:r>
                <a:r>
                  <a:rPr lang="zh-CN" altLang="zh-CN" sz="2800" dirty="0"/>
                  <a:t>时</a:t>
                </a:r>
                <a:r>
                  <a:rPr lang="en-US" altLang="zh-CN" sz="2800" dirty="0"/>
                  <a:t>,</a:t>
                </a:r>
                <a:r>
                  <a:rPr lang="en-US" altLang="zh-CN" sz="2800" i="1" dirty="0"/>
                  <a:t>S</a:t>
                </a:r>
                <a:r>
                  <a:rPr lang="en-US" altLang="zh-CN" sz="2800" i="1" baseline="-25000" dirty="0"/>
                  <a:t>n</a:t>
                </a:r>
                <a:r>
                  <a:rPr lang="en-US" altLang="zh-CN" sz="2800" dirty="0"/>
                  <a:t>=</a:t>
                </a:r>
                <a14:m>
                  <m:oMath xmlns:m="http://schemas.openxmlformats.org/officeDocument/2006/math">
                    <m:f>
                      <m:fPr>
                        <m:ctrlPr>
                          <a:rPr lang="en-US" altLang="zh-CN" sz="2800" i="1" dirty="0">
                            <a:latin typeface="Cambria Math" panose="02040503050406030204" pitchFamily="18" charset="0"/>
                          </a:rPr>
                        </m:ctrlPr>
                      </m:fPr>
                      <m:num>
                        <m:sSub>
                          <m:sSubPr>
                            <m:ctrlPr>
                              <a:rPr lang="en-US" altLang="zh-CN" sz="2800" i="1" dirty="0">
                                <a:latin typeface="Cambria Math" panose="02040503050406030204" pitchFamily="18" charset="0"/>
                              </a:rPr>
                            </m:ctrlPr>
                          </m:sSubPr>
                          <m:e>
                            <m:r>
                              <a:rPr lang="en-US" altLang="zh-CN" sz="2800" i="1" dirty="0">
                                <a:latin typeface="Cambria Math" panose="02040503050406030204" pitchFamily="18" charset="0"/>
                              </a:rPr>
                              <m:t>𝑎</m:t>
                            </m:r>
                          </m:e>
                          <m:sub>
                            <m:r>
                              <a:rPr lang="en-US" altLang="zh-CN" sz="2800" i="1" dirty="0">
                                <a:latin typeface="Cambria Math" panose="02040503050406030204" pitchFamily="18" charset="0"/>
                              </a:rPr>
                              <m:t>1</m:t>
                            </m:r>
                          </m:sub>
                        </m:sSub>
                        <m:r>
                          <a:rPr lang="en-US" altLang="zh-CN" sz="2800" i="1" dirty="0">
                            <a:latin typeface="Cambria Math" panose="02040503050406030204" pitchFamily="18" charset="0"/>
                          </a:rPr>
                          <m:t>(1−</m:t>
                        </m:r>
                        <m:sSup>
                          <m:sSupPr>
                            <m:ctrlPr>
                              <a:rPr lang="en-US" altLang="zh-CN" sz="2800" i="1" dirty="0">
                                <a:latin typeface="Cambria Math" panose="02040503050406030204" pitchFamily="18" charset="0"/>
                              </a:rPr>
                            </m:ctrlPr>
                          </m:sSupPr>
                          <m:e>
                            <m:r>
                              <a:rPr lang="en-US" altLang="zh-CN" sz="2800" i="1" dirty="0">
                                <a:latin typeface="Cambria Math" panose="02040503050406030204" pitchFamily="18" charset="0"/>
                              </a:rPr>
                              <m:t>𝑞</m:t>
                            </m:r>
                          </m:e>
                          <m:sup>
                            <m:r>
                              <a:rPr lang="en-US" altLang="zh-CN" sz="2800" i="1" dirty="0">
                                <a:latin typeface="Cambria Math" panose="02040503050406030204" pitchFamily="18" charset="0"/>
                              </a:rPr>
                              <m:t>𝑛</m:t>
                            </m:r>
                          </m:sup>
                        </m:sSup>
                        <m:r>
                          <a:rPr lang="en-US" altLang="zh-CN" sz="2800" i="1" dirty="0">
                            <a:latin typeface="Cambria Math" panose="02040503050406030204" pitchFamily="18" charset="0"/>
                          </a:rPr>
                          <m:t>)</m:t>
                        </m:r>
                      </m:num>
                      <m:den>
                        <m:r>
                          <a:rPr lang="en-US" altLang="zh-CN" sz="2800" i="1" dirty="0">
                            <a:latin typeface="Cambria Math" panose="02040503050406030204" pitchFamily="18" charset="0"/>
                          </a:rPr>
                          <m:t>1−</m:t>
                        </m:r>
                        <m:r>
                          <a:rPr lang="en-US" altLang="zh-CN" sz="2800" i="1" dirty="0">
                            <a:latin typeface="Cambria Math" panose="02040503050406030204" pitchFamily="18" charset="0"/>
                          </a:rPr>
                          <m:t>𝑞</m:t>
                        </m:r>
                      </m:den>
                    </m:f>
                    <m:r>
                      <a:rPr lang="en-US" altLang="zh-CN" sz="2800" i="1" dirty="0">
                        <a:latin typeface="Cambria Math" panose="02040503050406030204" pitchFamily="18" charset="0"/>
                      </a:rPr>
                      <m:t>=</m:t>
                    </m:r>
                    <m:f>
                      <m:fPr>
                        <m:ctrlPr>
                          <a:rPr lang="en-US" altLang="zh-CN" sz="2800" i="1" dirty="0">
                            <a:latin typeface="Cambria Math" panose="02040503050406030204" pitchFamily="18" charset="0"/>
                          </a:rPr>
                        </m:ctrlPr>
                      </m:fPr>
                      <m:num>
                        <m:sSub>
                          <m:sSubPr>
                            <m:ctrlPr>
                              <a:rPr lang="en-US" altLang="zh-CN" sz="2800" i="1" dirty="0">
                                <a:latin typeface="Cambria Math" panose="02040503050406030204" pitchFamily="18" charset="0"/>
                              </a:rPr>
                            </m:ctrlPr>
                          </m:sSubPr>
                          <m:e>
                            <m:r>
                              <a:rPr lang="en-US" altLang="zh-CN" sz="2800" i="1" dirty="0">
                                <a:latin typeface="Cambria Math" panose="02040503050406030204" pitchFamily="18" charset="0"/>
                              </a:rPr>
                              <m:t>𝑎</m:t>
                            </m:r>
                          </m:e>
                          <m:sub>
                            <m:r>
                              <a:rPr lang="en-US" altLang="zh-CN" sz="2800" i="1" dirty="0">
                                <a:latin typeface="Cambria Math" panose="02040503050406030204" pitchFamily="18" charset="0"/>
                              </a:rPr>
                              <m:t>1</m:t>
                            </m:r>
                          </m:sub>
                        </m:sSub>
                        <m:r>
                          <a:rPr lang="en-US" altLang="zh-CN" sz="2800" i="1" dirty="0">
                            <a:latin typeface="Cambria Math" panose="02040503050406030204" pitchFamily="18" charset="0"/>
                          </a:rPr>
                          <m:t>−</m:t>
                        </m:r>
                        <m:sSub>
                          <m:sSubPr>
                            <m:ctrlPr>
                              <a:rPr lang="en-US" altLang="zh-CN" sz="2800" i="1" dirty="0">
                                <a:latin typeface="Cambria Math" panose="02040503050406030204" pitchFamily="18" charset="0"/>
                              </a:rPr>
                            </m:ctrlPr>
                          </m:sSubPr>
                          <m:e>
                            <m:r>
                              <a:rPr lang="en-US" altLang="zh-CN" sz="2800" i="1" dirty="0">
                                <a:latin typeface="Cambria Math" panose="02040503050406030204" pitchFamily="18" charset="0"/>
                              </a:rPr>
                              <m:t>𝑎</m:t>
                            </m:r>
                          </m:e>
                          <m:sub>
                            <m:r>
                              <a:rPr lang="en-US" altLang="zh-CN" sz="2800" i="1" dirty="0">
                                <a:latin typeface="Cambria Math" panose="02040503050406030204" pitchFamily="18" charset="0"/>
                              </a:rPr>
                              <m:t>𝑛</m:t>
                            </m:r>
                          </m:sub>
                        </m:sSub>
                        <m:r>
                          <a:rPr lang="en-US" altLang="zh-CN" sz="2800" i="1" dirty="0">
                            <a:latin typeface="Cambria Math" panose="02040503050406030204" pitchFamily="18" charset="0"/>
                          </a:rPr>
                          <m:t>𝑞</m:t>
                        </m:r>
                      </m:num>
                      <m:den>
                        <m:r>
                          <a:rPr lang="en-US" altLang="zh-CN" sz="2800" i="1" dirty="0">
                            <a:latin typeface="Cambria Math" panose="02040503050406030204" pitchFamily="18" charset="0"/>
                          </a:rPr>
                          <m:t>1−</m:t>
                        </m:r>
                        <m:r>
                          <a:rPr lang="en-US" altLang="zh-CN" sz="2800" i="1" dirty="0">
                            <a:latin typeface="Cambria Math" panose="02040503050406030204" pitchFamily="18" charset="0"/>
                          </a:rPr>
                          <m:t>𝑞</m:t>
                        </m:r>
                      </m:den>
                    </m:f>
                  </m:oMath>
                </a14:m>
                <a:r>
                  <a:rPr lang="en-US" altLang="zh-CN" sz="2800" dirty="0"/>
                  <a:t>.</a:t>
                </a:r>
                <a:endParaRPr lang="zh-CN" altLang="zh-CN" sz="2800" dirty="0"/>
              </a:p>
              <a:p>
                <a:pPr>
                  <a:lnSpc>
                    <a:spcPct val="150000"/>
                  </a:lnSpc>
                </a:pPr>
                <a:r>
                  <a:rPr lang="en-US" altLang="zh-CN" sz="2800" b="1" dirty="0"/>
                  <a:t>2.</a:t>
                </a:r>
                <a:r>
                  <a:rPr lang="zh-CN" altLang="zh-CN" sz="2800" b="1" dirty="0"/>
                  <a:t>分组求和法求和</a:t>
                </a:r>
              </a:p>
              <a:p>
                <a:pPr>
                  <a:lnSpc>
                    <a:spcPct val="150000"/>
                  </a:lnSpc>
                </a:pPr>
                <a:r>
                  <a:rPr lang="zh-CN" altLang="zh-CN" sz="2800" dirty="0"/>
                  <a:t>数列求和应从通项入手</a:t>
                </a:r>
                <a:r>
                  <a:rPr lang="en-US" altLang="zh-CN" sz="2800" dirty="0"/>
                  <a:t>,</a:t>
                </a:r>
                <a:r>
                  <a:rPr lang="zh-CN" altLang="zh-CN" sz="2800" dirty="0"/>
                  <a:t>若无通项</a:t>
                </a:r>
                <a:r>
                  <a:rPr lang="en-US" altLang="zh-CN" sz="2800" dirty="0"/>
                  <a:t>,</a:t>
                </a:r>
                <a:r>
                  <a:rPr lang="zh-CN" altLang="zh-CN" sz="2800" dirty="0"/>
                  <a:t>则先求通项</a:t>
                </a:r>
                <a:r>
                  <a:rPr lang="en-US" altLang="zh-CN" sz="2800" dirty="0"/>
                  <a:t>,</a:t>
                </a:r>
                <a:r>
                  <a:rPr lang="zh-CN" altLang="zh-CN" sz="2800" dirty="0"/>
                  <a:t>然后通过对通项变形</a:t>
                </a:r>
                <a:r>
                  <a:rPr lang="en-US" altLang="zh-CN" sz="2800" dirty="0"/>
                  <a:t>,</a:t>
                </a:r>
                <a:r>
                  <a:rPr lang="zh-CN" altLang="zh-CN" sz="2800" dirty="0"/>
                  <a:t>将其分解为一些等差数列或等比数列或可直接求和的数列再分组求和</a:t>
                </a:r>
                <a:r>
                  <a:rPr lang="en-US" altLang="zh-CN" sz="2800" dirty="0"/>
                  <a:t>.</a:t>
                </a:r>
                <a:endParaRPr lang="zh-CN" altLang="zh-CN" sz="2800" dirty="0"/>
              </a:p>
              <a:p>
                <a:pPr>
                  <a:lnSpc>
                    <a:spcPct val="150000"/>
                  </a:lnSpc>
                </a:pPr>
                <a:r>
                  <a:rPr lang="en-US" altLang="zh-CN" sz="2800" b="1" dirty="0"/>
                  <a:t>3.</a:t>
                </a:r>
                <a:r>
                  <a:rPr lang="zh-CN" altLang="zh-CN" sz="2800" b="1" dirty="0"/>
                  <a:t>分组求和法求和的常见类型</a:t>
                </a:r>
              </a:p>
            </p:txBody>
          </p:sp>
        </mc:Choice>
        <mc:Fallback>
          <p:sp>
            <p:nvSpPr>
              <p:cNvPr id="2" name="矩形 1"/>
              <p:cNvSpPr>
                <a:spLocks noRot="1" noChangeAspect="1" noMove="1" noResize="1" noEditPoints="1" noAdjustHandles="1" noChangeArrowheads="1" noChangeShapeType="1" noTextEdit="1"/>
              </p:cNvSpPr>
              <p:nvPr/>
            </p:nvSpPr>
            <p:spPr>
              <a:xfrm>
                <a:off x="391360" y="232468"/>
                <a:ext cx="11723913" cy="6625532"/>
              </a:xfrm>
              <a:prstGeom prst="rect">
                <a:avLst/>
              </a:prstGeom>
              <a:blipFill rotWithShape="0">
                <a:blip r:embed="rId2"/>
                <a:stretch>
                  <a:fillRect l="-1040" b="-460"/>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35549510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91360" y="4204702"/>
            <a:ext cx="11723913" cy="738664"/>
          </a:xfrm>
          <a:prstGeom prst="rect">
            <a:avLst/>
          </a:prstGeom>
        </p:spPr>
        <p:txBody>
          <a:bodyPr wrap="square">
            <a:spAutoFit/>
          </a:bodyPr>
          <a:lstStyle/>
          <a:p>
            <a:pPr>
              <a:lnSpc>
                <a:spcPct val="150000"/>
              </a:lnSpc>
            </a:pPr>
            <a:r>
              <a:rPr lang="zh-CN" altLang="en-US"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注意</a:t>
            </a:r>
            <a:r>
              <a:rPr lang="zh-CN" altLang="zh-CN" sz="2800" dirty="0"/>
              <a:t>　</a:t>
            </a:r>
            <a:r>
              <a:rPr lang="en-US" altLang="zh-CN" sz="2800" dirty="0"/>
              <a:t> </a:t>
            </a:r>
            <a:r>
              <a:rPr lang="zh-CN" altLang="en-US" sz="2800" dirty="0" smtClean="0"/>
              <a:t>在</a:t>
            </a:r>
            <a:r>
              <a:rPr lang="zh-CN" altLang="en-US" sz="2800" dirty="0"/>
              <a:t>含有字母的数列中求和时要对字母进行讨论</a:t>
            </a:r>
            <a:r>
              <a:rPr lang="en-US" altLang="zh-CN" sz="2800" dirty="0"/>
              <a:t>.</a:t>
            </a:r>
            <a:endParaRPr lang="zh-CN" altLang="zh-CN" sz="2800" dirty="0"/>
          </a:p>
        </p:txBody>
      </p:sp>
      <p:pic>
        <p:nvPicPr>
          <p:cNvPr id="1026" name="19GKBLX1-71.jpg" descr="id:2147527419;FounderCES"/>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381956" y="792929"/>
            <a:ext cx="7350778" cy="279415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22972981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91360" y="423640"/>
            <a:ext cx="11723913" cy="3970318"/>
          </a:xfrm>
          <a:prstGeom prst="rect">
            <a:avLst/>
          </a:prstGeom>
        </p:spPr>
        <p:txBody>
          <a:bodyPr wrap="square">
            <a:spAutoFit/>
          </a:bodyPr>
          <a:lstStyle/>
          <a:p>
            <a:pPr>
              <a:lnSpc>
                <a:spcPct val="150000"/>
              </a:lnSpc>
            </a:pPr>
            <a:r>
              <a:rPr lang="en-US" altLang="zh-CN" sz="2800" b="1" dirty="0"/>
              <a:t>2.</a:t>
            </a:r>
            <a:r>
              <a:rPr lang="zh-CN" altLang="zh-CN" sz="2800" b="1" dirty="0"/>
              <a:t>用错位相减法</a:t>
            </a:r>
            <a:r>
              <a:rPr lang="zh-CN" altLang="zh-CN" sz="2800" b="1" dirty="0" smtClean="0"/>
              <a:t>求和</a:t>
            </a:r>
            <a:endParaRPr lang="zh-CN" altLang="zh-CN" sz="2800" dirty="0"/>
          </a:p>
          <a:p>
            <a:pPr>
              <a:lnSpc>
                <a:spcPct val="150000"/>
              </a:lnSpc>
            </a:pPr>
            <a:r>
              <a:rPr lang="en-US" altLang="zh-CN" sz="2800" dirty="0"/>
              <a:t> </a:t>
            </a:r>
            <a:r>
              <a:rPr lang="zh-CN" altLang="zh-CN"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2800" dirty="0"/>
              <a:t>　</a:t>
            </a:r>
            <a:r>
              <a:rPr lang="en-US" altLang="zh-CN" sz="2800" dirty="0"/>
              <a:t>[2017</a:t>
            </a:r>
            <a:r>
              <a:rPr lang="zh-CN" altLang="zh-CN" sz="2800" dirty="0"/>
              <a:t>天津</a:t>
            </a:r>
            <a:r>
              <a:rPr lang="en-US" altLang="zh-CN" sz="2800" dirty="0"/>
              <a:t>,18,13</a:t>
            </a:r>
            <a:r>
              <a:rPr lang="zh-CN" altLang="zh-CN" sz="2800" dirty="0"/>
              <a:t>分</a:t>
            </a:r>
            <a:r>
              <a:rPr lang="en-US" altLang="zh-CN" sz="2800" dirty="0"/>
              <a:t>][</a:t>
            </a:r>
            <a:r>
              <a:rPr lang="zh-CN" altLang="zh-CN" sz="2800" dirty="0"/>
              <a:t>理</a:t>
            </a:r>
            <a:r>
              <a:rPr lang="en-US" altLang="zh-CN" sz="2800" dirty="0"/>
              <a:t>]</a:t>
            </a:r>
            <a:r>
              <a:rPr lang="zh-CN" altLang="zh-CN" sz="2800" dirty="0"/>
              <a:t>已知</a:t>
            </a:r>
            <a:r>
              <a:rPr lang="en-US" altLang="zh-CN" sz="2800" dirty="0"/>
              <a:t>{</a:t>
            </a:r>
            <a:r>
              <a:rPr lang="en-US" altLang="zh-CN" sz="2800" i="1" dirty="0"/>
              <a:t>a</a:t>
            </a:r>
            <a:r>
              <a:rPr lang="en-US" altLang="zh-CN" sz="2800" i="1" baseline="-25000" dirty="0"/>
              <a:t>n</a:t>
            </a:r>
            <a:r>
              <a:rPr lang="en-US" altLang="zh-CN" sz="2800" dirty="0"/>
              <a:t>}</a:t>
            </a:r>
            <a:r>
              <a:rPr lang="zh-CN" altLang="zh-CN" sz="2800" dirty="0"/>
              <a:t>为等差数列</a:t>
            </a:r>
            <a:r>
              <a:rPr lang="en-US" altLang="zh-CN" sz="2800" dirty="0"/>
              <a:t>,</a:t>
            </a:r>
            <a:r>
              <a:rPr lang="zh-CN" altLang="zh-CN" sz="2800" dirty="0"/>
              <a:t>前</a:t>
            </a:r>
            <a:r>
              <a:rPr lang="en-US" altLang="zh-CN" sz="2800" i="1" dirty="0"/>
              <a:t>n</a:t>
            </a:r>
            <a:r>
              <a:rPr lang="zh-CN" altLang="zh-CN" sz="2800" dirty="0"/>
              <a:t>项和为</a:t>
            </a:r>
            <a:r>
              <a:rPr lang="en-US" altLang="zh-CN" sz="2800" i="1" dirty="0"/>
              <a:t>S</a:t>
            </a:r>
            <a:r>
              <a:rPr lang="en-US" altLang="zh-CN" sz="2800" i="1" baseline="-25000" dirty="0"/>
              <a:t>n</a:t>
            </a:r>
            <a:r>
              <a:rPr lang="en-US" altLang="zh-CN" sz="2800" dirty="0"/>
              <a:t>(</a:t>
            </a:r>
            <a:r>
              <a:rPr lang="en-US" altLang="zh-CN" sz="2800" i="1" dirty="0" err="1"/>
              <a:t>n</a:t>
            </a:r>
            <a:r>
              <a:rPr lang="en-US" altLang="zh-CN" sz="2800" dirty="0" err="1"/>
              <a:t>∈</a:t>
            </a:r>
            <a:r>
              <a:rPr lang="en-US" altLang="zh-CN" sz="2800" b="1" dirty="0" err="1"/>
              <a:t>N</a:t>
            </a:r>
            <a:r>
              <a:rPr lang="en-US" altLang="zh-CN" sz="2800" baseline="30000" dirty="0"/>
              <a:t>*</a:t>
            </a:r>
            <a:r>
              <a:rPr lang="en-US" altLang="zh-CN" sz="2800" dirty="0"/>
              <a:t>),{</a:t>
            </a:r>
            <a:r>
              <a:rPr lang="en-US" altLang="zh-CN" sz="2800" i="1" dirty="0" err="1"/>
              <a:t>b</a:t>
            </a:r>
            <a:r>
              <a:rPr lang="en-US" altLang="zh-CN" sz="2800" i="1" baseline="-25000" dirty="0" err="1"/>
              <a:t>n</a:t>
            </a:r>
            <a:r>
              <a:rPr lang="en-US" altLang="zh-CN" sz="2800" dirty="0"/>
              <a:t>}</a:t>
            </a:r>
            <a:r>
              <a:rPr lang="zh-CN" altLang="zh-CN" sz="2800" dirty="0"/>
              <a:t>是首项为</a:t>
            </a:r>
            <a:r>
              <a:rPr lang="en-US" altLang="zh-CN" sz="2800" dirty="0"/>
              <a:t>2</a:t>
            </a:r>
            <a:r>
              <a:rPr lang="zh-CN" altLang="zh-CN" sz="2800" dirty="0"/>
              <a:t>的等比数列</a:t>
            </a:r>
            <a:r>
              <a:rPr lang="en-US" altLang="zh-CN" sz="2800" dirty="0"/>
              <a:t>,</a:t>
            </a:r>
            <a:r>
              <a:rPr lang="zh-CN" altLang="zh-CN" sz="2800" dirty="0"/>
              <a:t>且公比大于</a:t>
            </a:r>
            <a:r>
              <a:rPr lang="en-US" altLang="zh-CN" sz="2800" dirty="0"/>
              <a:t>0,</a:t>
            </a:r>
            <a:r>
              <a:rPr lang="en-US" altLang="zh-CN" sz="2800" i="1" dirty="0"/>
              <a:t>b</a:t>
            </a:r>
            <a:r>
              <a:rPr lang="en-US" altLang="zh-CN" sz="2800" baseline="-25000" dirty="0"/>
              <a:t>2</a:t>
            </a:r>
            <a:r>
              <a:rPr lang="en-US" altLang="zh-CN" sz="2800" dirty="0"/>
              <a:t>+</a:t>
            </a:r>
            <a:r>
              <a:rPr lang="en-US" altLang="zh-CN" sz="2800" i="1" dirty="0"/>
              <a:t>b</a:t>
            </a:r>
            <a:r>
              <a:rPr lang="en-US" altLang="zh-CN" sz="2800" baseline="-25000" dirty="0"/>
              <a:t>3</a:t>
            </a:r>
            <a:r>
              <a:rPr lang="en-US" altLang="zh-CN" sz="2800" dirty="0"/>
              <a:t>=12,</a:t>
            </a:r>
            <a:r>
              <a:rPr lang="en-US" altLang="zh-CN" sz="2800" i="1" dirty="0"/>
              <a:t>b</a:t>
            </a:r>
            <a:r>
              <a:rPr lang="en-US" altLang="zh-CN" sz="2800" baseline="-25000" dirty="0"/>
              <a:t>3</a:t>
            </a:r>
            <a:r>
              <a:rPr lang="en-US" altLang="zh-CN" sz="2800" dirty="0"/>
              <a:t>=</a:t>
            </a:r>
            <a:r>
              <a:rPr lang="en-US" altLang="zh-CN" sz="2800" i="1" dirty="0"/>
              <a:t>a</a:t>
            </a:r>
            <a:r>
              <a:rPr lang="en-US" altLang="zh-CN" sz="2800" baseline="-25000" dirty="0"/>
              <a:t>4</a:t>
            </a:r>
            <a:r>
              <a:rPr lang="en-US" altLang="zh-CN" sz="2800" dirty="0"/>
              <a:t>-2</a:t>
            </a:r>
            <a:r>
              <a:rPr lang="en-US" altLang="zh-CN" sz="2800" i="1" dirty="0"/>
              <a:t>a</a:t>
            </a:r>
            <a:r>
              <a:rPr lang="en-US" altLang="zh-CN" sz="2800" baseline="-25000" dirty="0"/>
              <a:t>1</a:t>
            </a:r>
            <a:r>
              <a:rPr lang="en-US" altLang="zh-CN" sz="2800" dirty="0"/>
              <a:t>,</a:t>
            </a:r>
            <a:r>
              <a:rPr lang="en-US" altLang="zh-CN" sz="2800" i="1" dirty="0"/>
              <a:t>S</a:t>
            </a:r>
            <a:r>
              <a:rPr lang="en-US" altLang="zh-CN" sz="2800" baseline="-25000" dirty="0"/>
              <a:t>11</a:t>
            </a:r>
            <a:r>
              <a:rPr lang="en-US" altLang="zh-CN" sz="2800" dirty="0"/>
              <a:t>=11</a:t>
            </a:r>
            <a:r>
              <a:rPr lang="en-US" altLang="zh-CN" sz="2800" i="1" dirty="0"/>
              <a:t>b</a:t>
            </a:r>
            <a:r>
              <a:rPr lang="en-US" altLang="zh-CN" sz="2800" baseline="-25000" dirty="0"/>
              <a:t>4</a:t>
            </a:r>
            <a:r>
              <a:rPr lang="en-US" altLang="zh-CN" sz="2800" dirty="0"/>
              <a:t>.</a:t>
            </a:r>
            <a:endParaRPr lang="zh-CN" altLang="zh-CN" sz="2800" dirty="0"/>
          </a:p>
          <a:p>
            <a:pPr>
              <a:lnSpc>
                <a:spcPct val="150000"/>
              </a:lnSpc>
            </a:pPr>
            <a:r>
              <a:rPr lang="en-US" altLang="zh-CN" sz="2800" dirty="0"/>
              <a:t>(Ⅰ)</a:t>
            </a:r>
            <a:r>
              <a:rPr lang="zh-CN" altLang="zh-CN" sz="2800" dirty="0"/>
              <a:t>求</a:t>
            </a:r>
            <a:r>
              <a:rPr lang="en-US" altLang="zh-CN" sz="2800" dirty="0"/>
              <a:t>{</a:t>
            </a:r>
            <a:r>
              <a:rPr lang="en-US" altLang="zh-CN" sz="2800" i="1" dirty="0"/>
              <a:t>a</a:t>
            </a:r>
            <a:r>
              <a:rPr lang="en-US" altLang="zh-CN" sz="2800" i="1" baseline="-25000" dirty="0"/>
              <a:t>n</a:t>
            </a:r>
            <a:r>
              <a:rPr lang="en-US" altLang="zh-CN" sz="2800" dirty="0"/>
              <a:t>}</a:t>
            </a:r>
            <a:r>
              <a:rPr lang="zh-CN" altLang="zh-CN" sz="2800" dirty="0"/>
              <a:t>和</a:t>
            </a:r>
            <a:r>
              <a:rPr lang="en-US" altLang="zh-CN" sz="2800" dirty="0"/>
              <a:t>{</a:t>
            </a:r>
            <a:r>
              <a:rPr lang="en-US" altLang="zh-CN" sz="2800" i="1" dirty="0" err="1"/>
              <a:t>b</a:t>
            </a:r>
            <a:r>
              <a:rPr lang="en-US" altLang="zh-CN" sz="2800" i="1" baseline="-25000" dirty="0" err="1"/>
              <a:t>n</a:t>
            </a:r>
            <a:r>
              <a:rPr lang="en-US" altLang="zh-CN" sz="2800" dirty="0"/>
              <a:t>}</a:t>
            </a:r>
            <a:r>
              <a:rPr lang="zh-CN" altLang="zh-CN" sz="2800" dirty="0"/>
              <a:t>的通项公式</a:t>
            </a:r>
            <a:r>
              <a:rPr lang="en-US" altLang="zh-CN" sz="2800" dirty="0"/>
              <a:t>;</a:t>
            </a:r>
            <a:endParaRPr lang="zh-CN" altLang="zh-CN" sz="2800" dirty="0"/>
          </a:p>
          <a:p>
            <a:pPr>
              <a:lnSpc>
                <a:spcPct val="150000"/>
              </a:lnSpc>
            </a:pPr>
            <a:r>
              <a:rPr lang="en-US" altLang="zh-CN" sz="2800" dirty="0"/>
              <a:t>(Ⅱ)</a:t>
            </a:r>
            <a:r>
              <a:rPr lang="zh-CN" altLang="zh-CN" sz="2800" dirty="0"/>
              <a:t>求数列</a:t>
            </a:r>
            <a:r>
              <a:rPr lang="en-US" altLang="zh-CN" sz="2800" dirty="0"/>
              <a:t>{</a:t>
            </a:r>
            <a:r>
              <a:rPr lang="en-US" altLang="zh-CN" sz="2800" i="1" dirty="0"/>
              <a:t>a</a:t>
            </a:r>
            <a:r>
              <a:rPr lang="en-US" altLang="zh-CN" sz="2800" baseline="-25000" dirty="0"/>
              <a:t>2</a:t>
            </a:r>
            <a:r>
              <a:rPr lang="en-US" altLang="zh-CN" sz="2800" i="1" baseline="-25000" dirty="0"/>
              <a:t>n</a:t>
            </a:r>
            <a:r>
              <a:rPr lang="en-US" altLang="zh-CN" sz="2800" i="1" dirty="0"/>
              <a:t>b</a:t>
            </a:r>
            <a:r>
              <a:rPr lang="en-US" altLang="zh-CN" sz="2800" baseline="-25000" dirty="0"/>
              <a:t>2</a:t>
            </a:r>
            <a:r>
              <a:rPr lang="en-US" altLang="zh-CN" sz="2800" i="1" baseline="-25000" dirty="0"/>
              <a:t>n</a:t>
            </a:r>
            <a:r>
              <a:rPr lang="en-US" altLang="zh-CN" sz="2800" baseline="-25000" dirty="0"/>
              <a:t>-1</a:t>
            </a:r>
            <a:r>
              <a:rPr lang="en-US" altLang="zh-CN" sz="2800" dirty="0"/>
              <a:t>}</a:t>
            </a:r>
            <a:r>
              <a:rPr lang="zh-CN" altLang="zh-CN" sz="2800" dirty="0"/>
              <a:t>的前</a:t>
            </a:r>
            <a:r>
              <a:rPr lang="en-US" altLang="zh-CN" sz="2800" i="1" dirty="0"/>
              <a:t>n</a:t>
            </a:r>
            <a:r>
              <a:rPr lang="zh-CN" altLang="zh-CN" sz="2800" dirty="0"/>
              <a:t>项和</a:t>
            </a:r>
            <a:r>
              <a:rPr lang="en-US" altLang="zh-CN" sz="2800" dirty="0"/>
              <a:t>(</a:t>
            </a:r>
            <a:r>
              <a:rPr lang="en-US" altLang="zh-CN" sz="2800" i="1" dirty="0" err="1"/>
              <a:t>n</a:t>
            </a:r>
            <a:r>
              <a:rPr lang="en-US" altLang="zh-CN" sz="2800" dirty="0" err="1"/>
              <a:t>∈</a:t>
            </a:r>
            <a:r>
              <a:rPr lang="en-US" altLang="zh-CN" sz="2800" b="1" dirty="0" err="1"/>
              <a:t>N</a:t>
            </a:r>
            <a:r>
              <a:rPr lang="en-US" altLang="zh-CN" sz="2800" baseline="30000" dirty="0"/>
              <a:t>*</a:t>
            </a:r>
            <a:r>
              <a:rPr lang="en-US" altLang="zh-CN" sz="2800" dirty="0"/>
              <a:t>).</a:t>
            </a:r>
            <a:endParaRPr lang="zh-CN" altLang="zh-CN" sz="2800" dirty="0"/>
          </a:p>
        </p:txBody>
      </p:sp>
    </p:spTree>
    <p:extLst>
      <p:ext uri="{BB962C8B-B14F-4D97-AF65-F5344CB8AC3E}">
        <p14:creationId xmlns:p14="http://schemas.microsoft.com/office/powerpoint/2010/main" xmlns="" val="19669655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371695" y="285989"/>
                <a:ext cx="11723913" cy="6182846"/>
              </a:xfrm>
              <a:prstGeom prst="rect">
                <a:avLst/>
              </a:prstGeom>
            </p:spPr>
            <p:txBody>
              <a:bodyPr wrap="square">
                <a:spAutoFit/>
              </a:bodyPr>
              <a:lstStyle/>
              <a:p>
                <a:pPr>
                  <a:lnSpc>
                    <a:spcPct val="150000"/>
                  </a:lnSpc>
                </a:pPr>
                <a:r>
                  <a:rPr lang="zh-CN" altLang="en-US"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2800" dirty="0"/>
                  <a:t>(Ⅰ)</a:t>
                </a:r>
                <a:r>
                  <a:rPr lang="zh-CN" altLang="zh-CN" sz="2800" dirty="0"/>
                  <a:t>设等差数列</a:t>
                </a:r>
                <a:r>
                  <a:rPr lang="en-US" altLang="zh-CN" sz="2800" dirty="0"/>
                  <a:t>{</a:t>
                </a:r>
                <a:r>
                  <a:rPr lang="en-US" altLang="zh-CN" sz="2800" i="1" dirty="0"/>
                  <a:t>a</a:t>
                </a:r>
                <a:r>
                  <a:rPr lang="en-US" altLang="zh-CN" sz="2800" i="1" baseline="-25000" dirty="0"/>
                  <a:t>n</a:t>
                </a:r>
                <a:r>
                  <a:rPr lang="en-US" altLang="zh-CN" sz="2800" dirty="0"/>
                  <a:t>}</a:t>
                </a:r>
                <a:r>
                  <a:rPr lang="zh-CN" altLang="zh-CN" sz="2800" dirty="0"/>
                  <a:t>的公差为</a:t>
                </a:r>
                <a:r>
                  <a:rPr lang="en-US" altLang="zh-CN" sz="2800" i="1" dirty="0"/>
                  <a:t>d</a:t>
                </a:r>
                <a:r>
                  <a:rPr lang="en-US" altLang="zh-CN" sz="2800" dirty="0"/>
                  <a:t>,</a:t>
                </a:r>
                <a:r>
                  <a:rPr lang="zh-CN" altLang="zh-CN" sz="2800" dirty="0"/>
                  <a:t>等比数列</a:t>
                </a:r>
                <a:r>
                  <a:rPr lang="en-US" altLang="zh-CN" sz="2800" dirty="0"/>
                  <a:t>{</a:t>
                </a:r>
                <a:r>
                  <a:rPr lang="en-US" altLang="zh-CN" sz="2800" i="1" dirty="0" err="1"/>
                  <a:t>b</a:t>
                </a:r>
                <a:r>
                  <a:rPr lang="en-US" altLang="zh-CN" sz="2800" i="1" baseline="-25000" dirty="0" err="1"/>
                  <a:t>n</a:t>
                </a:r>
                <a:r>
                  <a:rPr lang="en-US" altLang="zh-CN" sz="2800" dirty="0"/>
                  <a:t>}</a:t>
                </a:r>
                <a:r>
                  <a:rPr lang="zh-CN" altLang="zh-CN" sz="2800" dirty="0"/>
                  <a:t>的公比为</a:t>
                </a:r>
                <a:r>
                  <a:rPr lang="en-US" altLang="zh-CN" sz="2800" i="1" dirty="0"/>
                  <a:t>q</a:t>
                </a:r>
                <a:r>
                  <a:rPr lang="en-US" altLang="zh-CN" sz="2800" dirty="0"/>
                  <a:t>(</a:t>
                </a:r>
                <a:r>
                  <a:rPr lang="en-US" altLang="zh-CN" sz="2800" i="1" dirty="0"/>
                  <a:t>q</a:t>
                </a:r>
                <a:r>
                  <a:rPr lang="en-US" altLang="zh-CN" sz="2800" dirty="0"/>
                  <a:t>&gt;0).</a:t>
                </a:r>
                <a:endParaRPr lang="zh-CN" altLang="zh-CN" sz="2800" dirty="0"/>
              </a:p>
              <a:p>
                <a:pPr>
                  <a:lnSpc>
                    <a:spcPct val="150000"/>
                  </a:lnSpc>
                </a:pPr>
                <a:r>
                  <a:rPr lang="zh-CN" altLang="zh-CN" sz="2800" dirty="0"/>
                  <a:t>因为</a:t>
                </a:r>
                <a:r>
                  <a:rPr lang="en-US" altLang="zh-CN" sz="2800" i="1" dirty="0"/>
                  <a:t>b</a:t>
                </a:r>
                <a:r>
                  <a:rPr lang="en-US" altLang="zh-CN" sz="2800" baseline="-25000" dirty="0"/>
                  <a:t>2</a:t>
                </a:r>
                <a:r>
                  <a:rPr lang="en-US" altLang="zh-CN" sz="2800" dirty="0"/>
                  <a:t>+</a:t>
                </a:r>
                <a:r>
                  <a:rPr lang="en-US" altLang="zh-CN" sz="2800" i="1" dirty="0"/>
                  <a:t>b</a:t>
                </a:r>
                <a:r>
                  <a:rPr lang="en-US" altLang="zh-CN" sz="2800" baseline="-25000" dirty="0"/>
                  <a:t>3</a:t>
                </a:r>
                <a:r>
                  <a:rPr lang="en-US" altLang="zh-CN" sz="2800" dirty="0"/>
                  <a:t>=12,</a:t>
                </a:r>
                <a:r>
                  <a:rPr lang="zh-CN" altLang="zh-CN" sz="2800" dirty="0"/>
                  <a:t>所以</a:t>
                </a:r>
                <a:r>
                  <a:rPr lang="en-US" altLang="zh-CN" sz="2800" i="1" dirty="0"/>
                  <a:t>b</a:t>
                </a:r>
                <a:r>
                  <a:rPr lang="en-US" altLang="zh-CN" sz="2800" baseline="-25000" dirty="0"/>
                  <a:t>1</a:t>
                </a:r>
                <a:r>
                  <a:rPr lang="en-US" altLang="zh-CN" sz="2800" dirty="0"/>
                  <a:t>(</a:t>
                </a:r>
                <a:r>
                  <a:rPr lang="en-US" altLang="zh-CN" sz="2800" i="1" dirty="0"/>
                  <a:t>q</a:t>
                </a:r>
                <a:r>
                  <a:rPr lang="en-US" altLang="zh-CN" sz="2800" dirty="0"/>
                  <a:t>+</a:t>
                </a:r>
                <a:r>
                  <a:rPr lang="en-US" altLang="zh-CN" sz="2800" i="1" dirty="0"/>
                  <a:t>q</a:t>
                </a:r>
                <a:r>
                  <a:rPr lang="en-US" altLang="zh-CN" sz="2800" baseline="30000" dirty="0"/>
                  <a:t>2</a:t>
                </a:r>
                <a:r>
                  <a:rPr lang="en-US" altLang="zh-CN" sz="2800" dirty="0"/>
                  <a:t>)=12.</a:t>
                </a:r>
                <a:endParaRPr lang="zh-CN" altLang="zh-CN" sz="2800" dirty="0"/>
              </a:p>
              <a:p>
                <a:pPr>
                  <a:lnSpc>
                    <a:spcPct val="150000"/>
                  </a:lnSpc>
                </a:pPr>
                <a:r>
                  <a:rPr lang="zh-CN" altLang="zh-CN" sz="2800" dirty="0"/>
                  <a:t>又</a:t>
                </a:r>
                <a:r>
                  <a:rPr lang="en-US" altLang="zh-CN" sz="2800" i="1" dirty="0"/>
                  <a:t>b</a:t>
                </a:r>
                <a:r>
                  <a:rPr lang="en-US" altLang="zh-CN" sz="2800" baseline="-25000" dirty="0"/>
                  <a:t>1</a:t>
                </a:r>
                <a:r>
                  <a:rPr lang="en-US" altLang="zh-CN" sz="2800" dirty="0"/>
                  <a:t>=2,</a:t>
                </a:r>
                <a:r>
                  <a:rPr lang="zh-CN" altLang="zh-CN" sz="2800" dirty="0"/>
                  <a:t>所以</a:t>
                </a:r>
                <a:r>
                  <a:rPr lang="en-US" altLang="zh-CN" sz="2800" i="1" dirty="0"/>
                  <a:t>q</a:t>
                </a:r>
                <a:r>
                  <a:rPr lang="en-US" altLang="zh-CN" sz="2800" dirty="0"/>
                  <a:t>+</a:t>
                </a:r>
                <a:r>
                  <a:rPr lang="en-US" altLang="zh-CN" sz="2800" i="1" dirty="0"/>
                  <a:t>q</a:t>
                </a:r>
                <a:r>
                  <a:rPr lang="en-US" altLang="zh-CN" sz="2800" baseline="30000" dirty="0"/>
                  <a:t>2</a:t>
                </a:r>
                <a:r>
                  <a:rPr lang="en-US" altLang="zh-CN" sz="2800" dirty="0"/>
                  <a:t>-6=0.</a:t>
                </a:r>
                <a:endParaRPr lang="zh-CN" altLang="zh-CN" sz="2800" dirty="0"/>
              </a:p>
              <a:p>
                <a:pPr>
                  <a:lnSpc>
                    <a:spcPct val="150000"/>
                  </a:lnSpc>
                </a:pPr>
                <a:r>
                  <a:rPr lang="zh-CN" altLang="zh-CN" sz="2800" dirty="0"/>
                  <a:t>解得</a:t>
                </a:r>
                <a:r>
                  <a:rPr lang="en-US" altLang="zh-CN" sz="2800" i="1" dirty="0"/>
                  <a:t>q</a:t>
                </a:r>
                <a:r>
                  <a:rPr lang="en-US" altLang="zh-CN" sz="2800" dirty="0"/>
                  <a:t>=2(</a:t>
                </a:r>
                <a:r>
                  <a:rPr lang="en-US" altLang="zh-CN" sz="2800" i="1" dirty="0"/>
                  <a:t>q</a:t>
                </a:r>
                <a:r>
                  <a:rPr lang="en-US" altLang="zh-CN" sz="2800" dirty="0"/>
                  <a:t>=-3</a:t>
                </a:r>
                <a:r>
                  <a:rPr lang="zh-CN" altLang="zh-CN" sz="2800" dirty="0"/>
                  <a:t>舍去</a:t>
                </a:r>
                <a:r>
                  <a:rPr lang="en-US" altLang="zh-CN" sz="2800" dirty="0"/>
                  <a:t>),</a:t>
                </a:r>
                <a:r>
                  <a:rPr lang="zh-CN" altLang="zh-CN" sz="2800" dirty="0"/>
                  <a:t>所以</a:t>
                </a:r>
                <a:r>
                  <a:rPr lang="en-US" altLang="zh-CN" sz="2800" i="1" dirty="0" err="1"/>
                  <a:t>b</a:t>
                </a:r>
                <a:r>
                  <a:rPr lang="en-US" altLang="zh-CN" sz="2800" i="1" baseline="-25000" dirty="0" err="1"/>
                  <a:t>n</a:t>
                </a:r>
                <a:r>
                  <a:rPr lang="en-US" altLang="zh-CN" sz="2800" dirty="0"/>
                  <a:t>=2</a:t>
                </a:r>
                <a:r>
                  <a:rPr lang="en-US" altLang="zh-CN" sz="2800" i="1" baseline="30000" dirty="0"/>
                  <a:t>n</a:t>
                </a:r>
                <a:r>
                  <a:rPr lang="en-US" altLang="zh-CN" sz="2800" dirty="0"/>
                  <a:t>.</a:t>
                </a:r>
                <a:endParaRPr lang="zh-CN" altLang="zh-CN" sz="2800" dirty="0"/>
              </a:p>
              <a:p>
                <a:pPr>
                  <a:lnSpc>
                    <a:spcPct val="150000"/>
                  </a:lnSpc>
                </a:pPr>
                <a:r>
                  <a:rPr lang="zh-CN" altLang="zh-CN" sz="2800" dirty="0"/>
                  <a:t>由</a:t>
                </a:r>
                <a:r>
                  <a:rPr lang="en-US" altLang="zh-CN" sz="2800" i="1" dirty="0"/>
                  <a:t>b</a:t>
                </a:r>
                <a:r>
                  <a:rPr lang="en-US" altLang="zh-CN" sz="2800" baseline="-25000" dirty="0"/>
                  <a:t>3</a:t>
                </a:r>
                <a:r>
                  <a:rPr lang="en-US" altLang="zh-CN" sz="2800" dirty="0"/>
                  <a:t>=</a:t>
                </a:r>
                <a:r>
                  <a:rPr lang="en-US" altLang="zh-CN" sz="2800" i="1" dirty="0"/>
                  <a:t>a</a:t>
                </a:r>
                <a:r>
                  <a:rPr lang="en-US" altLang="zh-CN" sz="2800" baseline="-25000" dirty="0"/>
                  <a:t>4</a:t>
                </a:r>
                <a:r>
                  <a:rPr lang="en-US" altLang="zh-CN" sz="2800" dirty="0"/>
                  <a:t>-2</a:t>
                </a:r>
                <a:r>
                  <a:rPr lang="en-US" altLang="zh-CN" sz="2800" i="1" dirty="0"/>
                  <a:t>a</a:t>
                </a:r>
                <a:r>
                  <a:rPr lang="en-US" altLang="zh-CN" sz="2800" baseline="-25000" dirty="0"/>
                  <a:t>1</a:t>
                </a:r>
                <a:r>
                  <a:rPr lang="en-US" altLang="zh-CN" sz="2800" dirty="0"/>
                  <a:t>,</a:t>
                </a:r>
                <a:r>
                  <a:rPr lang="en-US" altLang="zh-CN" sz="2800" i="1" dirty="0"/>
                  <a:t>S</a:t>
                </a:r>
                <a:r>
                  <a:rPr lang="en-US" altLang="zh-CN" sz="2800" baseline="-25000" dirty="0"/>
                  <a:t>11</a:t>
                </a:r>
                <a:r>
                  <a:rPr lang="en-US" altLang="zh-CN" sz="2800" dirty="0"/>
                  <a:t>=11</a:t>
                </a:r>
                <a:r>
                  <a:rPr lang="en-US" altLang="zh-CN" sz="2800" i="1" dirty="0"/>
                  <a:t>b</a:t>
                </a:r>
                <a:r>
                  <a:rPr lang="en-US" altLang="zh-CN" sz="2800" baseline="-25000" dirty="0"/>
                  <a:t>4</a:t>
                </a:r>
                <a:r>
                  <a:rPr lang="en-US" altLang="zh-CN" sz="2800" dirty="0"/>
                  <a:t>,</a:t>
                </a:r>
                <a:r>
                  <a:rPr lang="zh-CN" altLang="zh-CN" sz="2800" dirty="0"/>
                  <a:t>可得 </a:t>
                </a:r>
                <a:r>
                  <a:rPr lang="en-US" altLang="zh-CN" sz="2800" i="1" dirty="0"/>
                  <a:t>S</a:t>
                </a:r>
                <a:r>
                  <a:rPr lang="en-US" altLang="zh-CN" sz="2800" i="1" baseline="-25000" dirty="0"/>
                  <a:t>n</a:t>
                </a:r>
                <a:r>
                  <a:rPr lang="en-US" altLang="zh-CN" sz="2800" dirty="0"/>
                  <a:t>=</a:t>
                </a:r>
                <a14:m>
                  <m:oMath xmlns:m="http://schemas.openxmlformats.org/officeDocument/2006/math">
                    <m:d>
                      <m:dPr>
                        <m:begChr m:val="{"/>
                        <m:endChr m:val=""/>
                        <m:ctrlPr>
                          <a:rPr lang="en-US" altLang="zh-CN" sz="2800" i="1">
                            <a:latin typeface="Cambria Math" panose="02040503050406030204" pitchFamily="18" charset="0"/>
                          </a:rPr>
                        </m:ctrlPr>
                      </m:dPr>
                      <m:e>
                        <m:eqArr>
                          <m:eqArrPr>
                            <m:ctrlPr>
                              <a:rPr lang="en-US" altLang="zh-CN" sz="2800" i="1">
                                <a:latin typeface="Cambria Math" panose="02040503050406030204" pitchFamily="18" charset="0"/>
                              </a:rPr>
                            </m:ctrlPr>
                          </m:eqArrPr>
                          <m:e>
                            <m:sSub>
                              <m:sSubPr>
                                <m:ctrlPr>
                                  <a:rPr lang="en-US" altLang="zh-CN" sz="2800" i="1">
                                    <a:latin typeface="Cambria Math" panose="02040503050406030204" pitchFamily="18" charset="0"/>
                                  </a:rPr>
                                </m:ctrlPr>
                              </m:sSubPr>
                              <m:e>
                                <m:r>
                                  <a:rPr lang="en-US" altLang="zh-CN" sz="2800" b="0" i="1" smtClean="0">
                                    <a:latin typeface="Cambria Math" panose="02040503050406030204" pitchFamily="18" charset="0"/>
                                  </a:rPr>
                                  <m:t>8=3</m:t>
                                </m:r>
                                <m:r>
                                  <a:rPr lang="en-US" altLang="zh-CN" sz="2800" b="0" i="1" smtClean="0">
                                    <a:latin typeface="Cambria Math" panose="02040503050406030204" pitchFamily="18" charset="0"/>
                                  </a:rPr>
                                  <m:t>𝑑</m:t>
                                </m:r>
                                <m:r>
                                  <a:rPr lang="en-US" altLang="zh-CN" sz="2800" b="0" i="1" smtClean="0">
                                    <a:latin typeface="Cambria Math" panose="02040503050406030204" pitchFamily="18" charset="0"/>
                                  </a:rPr>
                                  <m:t>−</m:t>
                                </m:r>
                                <m:r>
                                  <a:rPr lang="en-US" altLang="zh-CN" sz="2800" i="1">
                                    <a:latin typeface="Cambria Math" panose="02040503050406030204" pitchFamily="18" charset="0"/>
                                  </a:rPr>
                                  <m:t>𝑎</m:t>
                                </m:r>
                              </m:e>
                              <m:sub>
                                <m:r>
                                  <a:rPr lang="en-US" altLang="zh-CN" sz="2800" i="1">
                                    <a:latin typeface="Cambria Math" panose="02040503050406030204" pitchFamily="18" charset="0"/>
                                  </a:rPr>
                                  <m:t>1</m:t>
                                </m:r>
                              </m:sub>
                            </m:sSub>
                            <m:r>
                              <a:rPr lang="en-US" altLang="zh-CN" sz="2800" i="1">
                                <a:latin typeface="Cambria Math" panose="02040503050406030204" pitchFamily="18" charset="0"/>
                              </a:rPr>
                              <m:t>,</m:t>
                            </m:r>
                          </m:e>
                          <m:e>
                            <m:r>
                              <m:rPr>
                                <m:nor/>
                              </m:rPr>
                              <a:rPr lang="en-US" altLang="zh-CN" sz="2800" b="0" i="0" dirty="0" smtClean="0"/>
                              <m:t>11</m:t>
                            </m:r>
                            <m:r>
                              <m:rPr>
                                <m:nor/>
                              </m:rPr>
                              <a:rPr lang="en-US" altLang="zh-CN" sz="2800" i="1" dirty="0"/>
                              <m:t>a</m:t>
                            </m:r>
                            <m:r>
                              <m:rPr>
                                <m:nor/>
                              </m:rPr>
                              <a:rPr lang="en-US" altLang="zh-CN" sz="2800" baseline="-25000" dirty="0"/>
                              <m:t>1</m:t>
                            </m:r>
                            <m:r>
                              <m:rPr>
                                <m:nor/>
                              </m:rPr>
                              <a:rPr lang="en-US" altLang="zh-CN" sz="2800" dirty="0"/>
                              <m:t>+</m:t>
                            </m:r>
                            <m:f>
                              <m:fPr>
                                <m:ctrlPr>
                                  <a:rPr lang="en-US" altLang="zh-CN" sz="2800" i="1" dirty="0">
                                    <a:latin typeface="Cambria Math" panose="02040503050406030204" pitchFamily="18" charset="0"/>
                                  </a:rPr>
                                </m:ctrlPr>
                              </m:fPr>
                              <m:num>
                                <m:r>
                                  <a:rPr lang="en-US" altLang="zh-CN" sz="2800" b="0" i="1" dirty="0" smtClean="0">
                                    <a:latin typeface="Cambria Math" panose="02040503050406030204" pitchFamily="18" charset="0"/>
                                  </a:rPr>
                                  <m:t>11</m:t>
                                </m:r>
                                <m:r>
                                  <a:rPr lang="en-US" altLang="zh-CN" sz="2800" b="0" i="1" dirty="0" smtClean="0">
                                    <a:latin typeface="Cambria Math" panose="02040503050406030204" pitchFamily="18" charset="0"/>
                                    <a:ea typeface="Cambria Math" panose="02040503050406030204" pitchFamily="18" charset="0"/>
                                  </a:rPr>
                                  <m:t>×10</m:t>
                                </m:r>
                              </m:num>
                              <m:den>
                                <m:r>
                                  <a:rPr lang="en-US" altLang="zh-CN" sz="2800" i="1" dirty="0">
                                    <a:latin typeface="Cambria Math" panose="02040503050406030204" pitchFamily="18" charset="0"/>
                                  </a:rPr>
                                  <m:t>2</m:t>
                                </m:r>
                              </m:den>
                            </m:f>
                            <m:r>
                              <a:rPr lang="en-US" altLang="zh-CN" sz="2800" b="0" i="1" dirty="0" smtClean="0">
                                <a:latin typeface="Cambria Math" panose="02040503050406030204" pitchFamily="18" charset="0"/>
                              </a:rPr>
                              <m:t>𝑑</m:t>
                            </m:r>
                            <m:r>
                              <a:rPr lang="en-US" altLang="zh-CN" sz="2800" b="0" i="1" dirty="0" smtClean="0">
                                <a:latin typeface="Cambria Math" panose="02040503050406030204" pitchFamily="18" charset="0"/>
                              </a:rPr>
                              <m:t>=11×</m:t>
                            </m:r>
                            <m:r>
                              <m:rPr>
                                <m:nor/>
                              </m:rPr>
                              <a:rPr lang="en-US" altLang="zh-CN" sz="2800" dirty="0"/>
                              <m:t>2</m:t>
                            </m:r>
                            <m:r>
                              <m:rPr>
                                <m:nor/>
                              </m:rPr>
                              <a:rPr lang="en-US" altLang="zh-CN" sz="2800" b="0" i="0" baseline="30000" dirty="0" smtClean="0"/>
                              <m:t>4</m:t>
                            </m:r>
                            <m:r>
                              <a:rPr lang="en-US" altLang="zh-CN" sz="2800" i="1" dirty="0">
                                <a:latin typeface="Cambria Math" panose="02040503050406030204" pitchFamily="18" charset="0"/>
                                <a:ea typeface="Cambria Math" panose="02040503050406030204" pitchFamily="18" charset="0"/>
                              </a:rPr>
                              <m:t>.</m:t>
                            </m:r>
                          </m:e>
                        </m:eqArr>
                      </m:e>
                    </m:d>
                    <m:r>
                      <a:rPr lang="en-US" altLang="zh-CN" sz="2800" i="1" dirty="0">
                        <a:latin typeface="Cambria Math" panose="02040503050406030204" pitchFamily="18" charset="0"/>
                        <a:ea typeface="Cambria Math" panose="02040503050406030204" pitchFamily="18" charset="0"/>
                      </a:rPr>
                      <m:t> </m:t>
                    </m:r>
                  </m:oMath>
                </a14:m>
                <a:r>
                  <a:rPr lang="en-US" altLang="zh-CN" sz="2800" dirty="0">
                    <a:solidFill>
                      <a:srgbClr val="FF0000"/>
                    </a:solidFill>
                  </a:rPr>
                  <a:t>(</a:t>
                </a:r>
                <a:r>
                  <a:rPr lang="zh-CN" altLang="zh-CN" sz="2800" dirty="0">
                    <a:solidFill>
                      <a:srgbClr val="FF0000"/>
                    </a:solidFill>
                  </a:rPr>
                  <a:t>构造方程组</a:t>
                </a:r>
                <a:r>
                  <a:rPr lang="en-US" altLang="zh-CN" sz="2800" dirty="0">
                    <a:solidFill>
                      <a:srgbClr val="FF0000"/>
                    </a:solidFill>
                  </a:rPr>
                  <a:t>)</a:t>
                </a:r>
                <a:endParaRPr lang="zh-CN" altLang="zh-CN" sz="2800" dirty="0">
                  <a:solidFill>
                    <a:srgbClr val="FF0000"/>
                  </a:solidFill>
                </a:endParaRPr>
              </a:p>
              <a:p>
                <a:pPr>
                  <a:lnSpc>
                    <a:spcPct val="150000"/>
                  </a:lnSpc>
                </a:pPr>
                <a:r>
                  <a:rPr lang="zh-CN" altLang="zh-CN" sz="2800" dirty="0"/>
                  <a:t>解得</a:t>
                </a:r>
                <a14:m>
                  <m:oMath xmlns:m="http://schemas.openxmlformats.org/officeDocument/2006/math">
                    <m:d>
                      <m:dPr>
                        <m:begChr m:val="{"/>
                        <m:endChr m:val=""/>
                        <m:ctrlPr>
                          <a:rPr lang="en-US" altLang="zh-CN" sz="2800" i="1">
                            <a:latin typeface="Cambria Math" panose="02040503050406030204" pitchFamily="18" charset="0"/>
                          </a:rPr>
                        </m:ctrlPr>
                      </m:dPr>
                      <m:e>
                        <m:eqArr>
                          <m:eqArrPr>
                            <m:ctrlPr>
                              <a:rPr lang="en-US" altLang="zh-CN" sz="2800" i="1">
                                <a:latin typeface="Cambria Math" panose="02040503050406030204" pitchFamily="18" charset="0"/>
                              </a:rPr>
                            </m:ctrlPr>
                          </m:eqArrPr>
                          <m:e>
                            <m:sSub>
                              <m:sSubPr>
                                <m:ctrlPr>
                                  <a:rPr lang="en-US" altLang="zh-CN" sz="2800" i="1">
                                    <a:latin typeface="Cambria Math" panose="02040503050406030204" pitchFamily="18" charset="0"/>
                                  </a:rPr>
                                </m:ctrlPr>
                              </m:sSubPr>
                              <m:e>
                                <m:r>
                                  <a:rPr lang="en-US" altLang="zh-CN" sz="2800" i="1">
                                    <a:latin typeface="Cambria Math" panose="02040503050406030204" pitchFamily="18" charset="0"/>
                                  </a:rPr>
                                  <m:t>𝑎</m:t>
                                </m:r>
                              </m:e>
                              <m:sub>
                                <m:r>
                                  <a:rPr lang="en-US" altLang="zh-CN" sz="2800" b="0" i="1" smtClean="0">
                                    <a:latin typeface="Cambria Math" panose="02040503050406030204" pitchFamily="18" charset="0"/>
                                  </a:rPr>
                                  <m:t>1</m:t>
                                </m:r>
                              </m:sub>
                            </m:sSub>
                            <m:r>
                              <a:rPr lang="en-US" altLang="zh-CN" sz="2800" b="0" i="1" smtClean="0">
                                <a:latin typeface="Cambria Math" panose="02040503050406030204" pitchFamily="18" charset="0"/>
                                <a:ea typeface="Cambria Math" panose="02040503050406030204" pitchFamily="18" charset="0"/>
                              </a:rPr>
                              <m:t>=1,</m:t>
                            </m:r>
                          </m:e>
                          <m:e>
                            <m:r>
                              <a:rPr lang="en-US" altLang="zh-CN" sz="2800" b="0" i="1" smtClean="0">
                                <a:latin typeface="Cambria Math" panose="02040503050406030204" pitchFamily="18" charset="0"/>
                              </a:rPr>
                              <m:t>𝑑</m:t>
                            </m:r>
                            <m:r>
                              <a:rPr lang="en-US" altLang="zh-CN" sz="2800" b="0" i="1" smtClean="0">
                                <a:latin typeface="Cambria Math" panose="02040503050406030204" pitchFamily="18" charset="0"/>
                              </a:rPr>
                              <m:t>=3,</m:t>
                            </m:r>
                          </m:e>
                        </m:eqArr>
                      </m:e>
                    </m:d>
                  </m:oMath>
                </a14:m>
                <a:r>
                  <a:rPr lang="zh-CN" altLang="zh-CN" sz="2800" dirty="0"/>
                  <a:t>所以</a:t>
                </a:r>
                <a:r>
                  <a:rPr lang="en-US" altLang="zh-CN" sz="2800" i="1" dirty="0"/>
                  <a:t>a</a:t>
                </a:r>
                <a:r>
                  <a:rPr lang="en-US" altLang="zh-CN" sz="2800" i="1" baseline="-25000" dirty="0"/>
                  <a:t>n</a:t>
                </a:r>
                <a:r>
                  <a:rPr lang="en-US" altLang="zh-CN" sz="2800" dirty="0"/>
                  <a:t>=3</a:t>
                </a:r>
                <a:r>
                  <a:rPr lang="en-US" altLang="zh-CN" sz="2800" i="1" dirty="0"/>
                  <a:t>n</a:t>
                </a:r>
                <a:r>
                  <a:rPr lang="en-US" altLang="zh-CN" sz="2800" dirty="0"/>
                  <a:t>-2</a:t>
                </a:r>
                <a:r>
                  <a:rPr lang="en-US" altLang="zh-CN" sz="2800" dirty="0" smtClean="0"/>
                  <a:t>.</a:t>
                </a:r>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371695" y="285989"/>
                <a:ext cx="11723913" cy="6182846"/>
              </a:xfrm>
              <a:prstGeom prst="rect">
                <a:avLst/>
              </a:prstGeom>
              <a:blipFill rotWithShape="0">
                <a:blip r:embed="rId2"/>
                <a:stretch>
                  <a:fillRect l="-1092"/>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30816389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371695" y="285989"/>
                <a:ext cx="11723913" cy="6237990"/>
              </a:xfrm>
              <a:prstGeom prst="rect">
                <a:avLst/>
              </a:prstGeom>
            </p:spPr>
            <p:txBody>
              <a:bodyPr wrap="square">
                <a:spAutoFit/>
              </a:bodyPr>
              <a:lstStyle/>
              <a:p>
                <a:pPr lvl="0">
                  <a:lnSpc>
                    <a:spcPct val="150000"/>
                  </a:lnSpc>
                </a:pPr>
                <a:r>
                  <a:rPr lang="zh-CN" altLang="zh-CN" sz="2800" dirty="0" smtClean="0">
                    <a:solidFill>
                      <a:prstClr val="black"/>
                    </a:solidFill>
                  </a:rPr>
                  <a:t>所以数列</a:t>
                </a:r>
                <a:r>
                  <a:rPr lang="en-US" altLang="zh-CN" sz="2800" dirty="0">
                    <a:solidFill>
                      <a:prstClr val="black"/>
                    </a:solidFill>
                  </a:rPr>
                  <a:t>{</a:t>
                </a:r>
                <a:r>
                  <a:rPr lang="en-US" altLang="zh-CN" sz="2800" i="1" dirty="0">
                    <a:solidFill>
                      <a:prstClr val="black"/>
                    </a:solidFill>
                  </a:rPr>
                  <a:t>a</a:t>
                </a:r>
                <a:r>
                  <a:rPr lang="en-US" altLang="zh-CN" sz="2800" i="1" baseline="-25000" dirty="0">
                    <a:solidFill>
                      <a:prstClr val="black"/>
                    </a:solidFill>
                  </a:rPr>
                  <a:t>n</a:t>
                </a:r>
                <a:r>
                  <a:rPr lang="en-US" altLang="zh-CN" sz="2800" dirty="0">
                    <a:solidFill>
                      <a:prstClr val="black"/>
                    </a:solidFill>
                  </a:rPr>
                  <a:t>}</a:t>
                </a:r>
                <a:r>
                  <a:rPr lang="zh-CN" altLang="zh-CN" sz="2800" dirty="0">
                    <a:solidFill>
                      <a:prstClr val="black"/>
                    </a:solidFill>
                  </a:rPr>
                  <a:t>的通项公式为</a:t>
                </a:r>
                <a:r>
                  <a:rPr lang="en-US" altLang="zh-CN" sz="2800" i="1" dirty="0">
                    <a:solidFill>
                      <a:prstClr val="black"/>
                    </a:solidFill>
                  </a:rPr>
                  <a:t>a</a:t>
                </a:r>
                <a:r>
                  <a:rPr lang="en-US" altLang="zh-CN" sz="2800" i="1" baseline="-25000" dirty="0">
                    <a:solidFill>
                      <a:prstClr val="black"/>
                    </a:solidFill>
                  </a:rPr>
                  <a:t>n</a:t>
                </a:r>
                <a:r>
                  <a:rPr lang="en-US" altLang="zh-CN" sz="2800" dirty="0">
                    <a:solidFill>
                      <a:prstClr val="black"/>
                    </a:solidFill>
                  </a:rPr>
                  <a:t>=3</a:t>
                </a:r>
                <a:r>
                  <a:rPr lang="en-US" altLang="zh-CN" sz="2800" i="1" dirty="0">
                    <a:solidFill>
                      <a:prstClr val="black"/>
                    </a:solidFill>
                  </a:rPr>
                  <a:t>n</a:t>
                </a:r>
                <a:r>
                  <a:rPr lang="en-US" altLang="zh-CN" sz="2800" dirty="0">
                    <a:solidFill>
                      <a:prstClr val="black"/>
                    </a:solidFill>
                  </a:rPr>
                  <a:t>-2,</a:t>
                </a:r>
                <a:r>
                  <a:rPr lang="zh-CN" altLang="zh-CN" sz="2800" dirty="0">
                    <a:solidFill>
                      <a:prstClr val="black"/>
                    </a:solidFill>
                  </a:rPr>
                  <a:t>数列</a:t>
                </a:r>
                <a:r>
                  <a:rPr lang="en-US" altLang="zh-CN" sz="2800" dirty="0">
                    <a:solidFill>
                      <a:prstClr val="black"/>
                    </a:solidFill>
                  </a:rPr>
                  <a:t>{</a:t>
                </a:r>
                <a:r>
                  <a:rPr lang="en-US" altLang="zh-CN" sz="2800" i="1" dirty="0" err="1">
                    <a:solidFill>
                      <a:prstClr val="black"/>
                    </a:solidFill>
                  </a:rPr>
                  <a:t>b</a:t>
                </a:r>
                <a:r>
                  <a:rPr lang="en-US" altLang="zh-CN" sz="2800" i="1" baseline="-25000" dirty="0" err="1">
                    <a:solidFill>
                      <a:prstClr val="black"/>
                    </a:solidFill>
                  </a:rPr>
                  <a:t>n</a:t>
                </a:r>
                <a:r>
                  <a:rPr lang="en-US" altLang="zh-CN" sz="2800" dirty="0">
                    <a:solidFill>
                      <a:prstClr val="black"/>
                    </a:solidFill>
                  </a:rPr>
                  <a:t>}</a:t>
                </a:r>
                <a:r>
                  <a:rPr lang="zh-CN" altLang="zh-CN" sz="2800" dirty="0">
                    <a:solidFill>
                      <a:prstClr val="black"/>
                    </a:solidFill>
                  </a:rPr>
                  <a:t>的通项公式为</a:t>
                </a:r>
                <a:r>
                  <a:rPr lang="en-US" altLang="zh-CN" sz="2800" i="1" dirty="0" err="1">
                    <a:solidFill>
                      <a:prstClr val="black"/>
                    </a:solidFill>
                  </a:rPr>
                  <a:t>b</a:t>
                </a:r>
                <a:r>
                  <a:rPr lang="en-US" altLang="zh-CN" sz="2800" i="1" baseline="-25000" dirty="0" err="1">
                    <a:solidFill>
                      <a:prstClr val="black"/>
                    </a:solidFill>
                  </a:rPr>
                  <a:t>n</a:t>
                </a:r>
                <a:r>
                  <a:rPr lang="en-US" altLang="zh-CN" sz="2800" dirty="0">
                    <a:solidFill>
                      <a:prstClr val="black"/>
                    </a:solidFill>
                  </a:rPr>
                  <a:t>=2</a:t>
                </a:r>
                <a:r>
                  <a:rPr lang="en-US" altLang="zh-CN" sz="2800" i="1" baseline="30000" dirty="0">
                    <a:solidFill>
                      <a:prstClr val="black"/>
                    </a:solidFill>
                  </a:rPr>
                  <a:t>n</a:t>
                </a:r>
                <a:r>
                  <a:rPr lang="en-US" altLang="zh-CN" sz="2800" dirty="0">
                    <a:solidFill>
                      <a:prstClr val="black"/>
                    </a:solidFill>
                  </a:rPr>
                  <a:t>.</a:t>
                </a:r>
                <a:endParaRPr lang="zh-CN" altLang="zh-CN" sz="2800" dirty="0">
                  <a:solidFill>
                    <a:prstClr val="black"/>
                  </a:solidFill>
                </a:endParaRPr>
              </a:p>
              <a:p>
                <a:pPr lvl="0">
                  <a:lnSpc>
                    <a:spcPct val="150000"/>
                  </a:lnSpc>
                </a:pPr>
                <a:r>
                  <a:rPr lang="en-US" altLang="zh-CN" sz="2800" dirty="0">
                    <a:solidFill>
                      <a:prstClr val="black"/>
                    </a:solidFill>
                  </a:rPr>
                  <a:t>(Ⅱ)</a:t>
                </a:r>
                <a:r>
                  <a:rPr lang="zh-CN" altLang="zh-CN" sz="2800" dirty="0">
                    <a:solidFill>
                      <a:prstClr val="black"/>
                    </a:solidFill>
                  </a:rPr>
                  <a:t>由</a:t>
                </a:r>
                <a:r>
                  <a:rPr lang="en-US" altLang="zh-CN" sz="2800" dirty="0">
                    <a:solidFill>
                      <a:prstClr val="black"/>
                    </a:solidFill>
                  </a:rPr>
                  <a:t>(Ⅰ)</a:t>
                </a:r>
                <a:r>
                  <a:rPr lang="zh-CN" altLang="zh-CN" sz="2800" dirty="0">
                    <a:solidFill>
                      <a:prstClr val="black"/>
                    </a:solidFill>
                  </a:rPr>
                  <a:t>知</a:t>
                </a:r>
                <a:r>
                  <a:rPr lang="en-US" altLang="zh-CN" sz="2800" dirty="0">
                    <a:solidFill>
                      <a:prstClr val="black"/>
                    </a:solidFill>
                  </a:rPr>
                  <a:t>,</a:t>
                </a:r>
                <a:r>
                  <a:rPr lang="en-US" altLang="zh-CN" sz="2800" i="1" dirty="0">
                    <a:solidFill>
                      <a:prstClr val="black"/>
                    </a:solidFill>
                  </a:rPr>
                  <a:t>a</a:t>
                </a:r>
                <a:r>
                  <a:rPr lang="en-US" altLang="zh-CN" sz="2800" baseline="-25000" dirty="0">
                    <a:solidFill>
                      <a:prstClr val="black"/>
                    </a:solidFill>
                  </a:rPr>
                  <a:t>2</a:t>
                </a:r>
                <a:r>
                  <a:rPr lang="en-US" altLang="zh-CN" sz="2800" i="1" baseline="-25000" dirty="0">
                    <a:solidFill>
                      <a:prstClr val="black"/>
                    </a:solidFill>
                  </a:rPr>
                  <a:t>n</a:t>
                </a:r>
                <a:r>
                  <a:rPr lang="en-US" altLang="zh-CN" sz="2800" dirty="0">
                    <a:solidFill>
                      <a:prstClr val="black"/>
                    </a:solidFill>
                  </a:rPr>
                  <a:t>=6</a:t>
                </a:r>
                <a:r>
                  <a:rPr lang="en-US" altLang="zh-CN" sz="2800" i="1" dirty="0">
                    <a:solidFill>
                      <a:prstClr val="black"/>
                    </a:solidFill>
                  </a:rPr>
                  <a:t>n</a:t>
                </a:r>
                <a:r>
                  <a:rPr lang="en-US" altLang="zh-CN" sz="2800" dirty="0">
                    <a:solidFill>
                      <a:prstClr val="black"/>
                    </a:solidFill>
                  </a:rPr>
                  <a:t>-2,b</a:t>
                </a:r>
                <a:r>
                  <a:rPr lang="en-US" altLang="zh-CN" sz="2800" baseline="-25000" dirty="0">
                    <a:solidFill>
                      <a:prstClr val="black"/>
                    </a:solidFill>
                  </a:rPr>
                  <a:t>2</a:t>
                </a:r>
                <a:r>
                  <a:rPr lang="en-US" altLang="zh-CN" sz="2800" i="1" baseline="-25000" dirty="0">
                    <a:solidFill>
                      <a:prstClr val="black"/>
                    </a:solidFill>
                  </a:rPr>
                  <a:t>n</a:t>
                </a:r>
                <a:r>
                  <a:rPr lang="en-US" altLang="zh-CN" sz="2800" baseline="-25000" dirty="0">
                    <a:solidFill>
                      <a:prstClr val="black"/>
                    </a:solidFill>
                  </a:rPr>
                  <a:t>-1</a:t>
                </a:r>
                <a:r>
                  <a:rPr lang="en-US" altLang="zh-CN" sz="2800" dirty="0">
                    <a:solidFill>
                      <a:prstClr val="black"/>
                    </a:solidFill>
                  </a:rPr>
                  <a:t>=2×4</a:t>
                </a:r>
                <a:r>
                  <a:rPr lang="en-US" altLang="zh-CN" sz="2800" i="1" baseline="30000" dirty="0">
                    <a:solidFill>
                      <a:prstClr val="black"/>
                    </a:solidFill>
                  </a:rPr>
                  <a:t>n</a:t>
                </a:r>
                <a:r>
                  <a:rPr lang="en-US" altLang="zh-CN" sz="2800" baseline="30000" dirty="0">
                    <a:solidFill>
                      <a:prstClr val="black"/>
                    </a:solidFill>
                  </a:rPr>
                  <a:t>-1</a:t>
                </a:r>
                <a:r>
                  <a:rPr lang="en-US" altLang="zh-CN" sz="2800" dirty="0">
                    <a:solidFill>
                      <a:prstClr val="black"/>
                    </a:solidFill>
                  </a:rPr>
                  <a:t>.</a:t>
                </a:r>
                <a:endParaRPr lang="zh-CN" altLang="zh-CN" sz="2800" dirty="0">
                  <a:solidFill>
                    <a:prstClr val="black"/>
                  </a:solidFill>
                </a:endParaRPr>
              </a:p>
              <a:p>
                <a:pPr lvl="0">
                  <a:lnSpc>
                    <a:spcPct val="150000"/>
                  </a:lnSpc>
                </a:pPr>
                <a:r>
                  <a:rPr lang="zh-CN" altLang="zh-CN" sz="2800" dirty="0">
                    <a:solidFill>
                      <a:prstClr val="black"/>
                    </a:solidFill>
                  </a:rPr>
                  <a:t>设数列</a:t>
                </a:r>
                <a:r>
                  <a:rPr lang="en-US" altLang="zh-CN" sz="2800" dirty="0">
                    <a:solidFill>
                      <a:prstClr val="black"/>
                    </a:solidFill>
                  </a:rPr>
                  <a:t>{</a:t>
                </a:r>
                <a:r>
                  <a:rPr lang="en-US" altLang="zh-CN" sz="2800" i="1" dirty="0">
                    <a:solidFill>
                      <a:prstClr val="black"/>
                    </a:solidFill>
                  </a:rPr>
                  <a:t>a</a:t>
                </a:r>
                <a:r>
                  <a:rPr lang="en-US" altLang="zh-CN" sz="2800" baseline="-25000" dirty="0">
                    <a:solidFill>
                      <a:prstClr val="black"/>
                    </a:solidFill>
                  </a:rPr>
                  <a:t>2</a:t>
                </a:r>
                <a:r>
                  <a:rPr lang="en-US" altLang="zh-CN" sz="2800" i="1" baseline="-25000" dirty="0">
                    <a:solidFill>
                      <a:prstClr val="black"/>
                    </a:solidFill>
                  </a:rPr>
                  <a:t>n</a:t>
                </a:r>
                <a:r>
                  <a:rPr lang="en-US" altLang="zh-CN" sz="2800" i="1" dirty="0">
                    <a:solidFill>
                      <a:prstClr val="black"/>
                    </a:solidFill>
                  </a:rPr>
                  <a:t>b</a:t>
                </a:r>
                <a:r>
                  <a:rPr lang="en-US" altLang="zh-CN" sz="2800" baseline="-25000" dirty="0">
                    <a:solidFill>
                      <a:prstClr val="black"/>
                    </a:solidFill>
                  </a:rPr>
                  <a:t>2</a:t>
                </a:r>
                <a:r>
                  <a:rPr lang="en-US" altLang="zh-CN" sz="2800" i="1" baseline="-25000" dirty="0">
                    <a:solidFill>
                      <a:prstClr val="black"/>
                    </a:solidFill>
                  </a:rPr>
                  <a:t>n</a:t>
                </a:r>
                <a:r>
                  <a:rPr lang="en-US" altLang="zh-CN" sz="2800" baseline="-25000" dirty="0">
                    <a:solidFill>
                      <a:prstClr val="black"/>
                    </a:solidFill>
                  </a:rPr>
                  <a:t>-1</a:t>
                </a:r>
                <a:r>
                  <a:rPr lang="en-US" altLang="zh-CN" sz="2800" dirty="0">
                    <a:solidFill>
                      <a:prstClr val="black"/>
                    </a:solidFill>
                  </a:rPr>
                  <a:t>}</a:t>
                </a:r>
                <a:r>
                  <a:rPr lang="zh-CN" altLang="zh-CN" sz="2800" dirty="0">
                    <a:solidFill>
                      <a:prstClr val="black"/>
                    </a:solidFill>
                  </a:rPr>
                  <a:t>的前</a:t>
                </a:r>
                <a:r>
                  <a:rPr lang="en-US" altLang="zh-CN" sz="2800" i="1" dirty="0">
                    <a:solidFill>
                      <a:prstClr val="black"/>
                    </a:solidFill>
                  </a:rPr>
                  <a:t>n</a:t>
                </a:r>
                <a:r>
                  <a:rPr lang="zh-CN" altLang="zh-CN" sz="2800" dirty="0">
                    <a:solidFill>
                      <a:prstClr val="black"/>
                    </a:solidFill>
                  </a:rPr>
                  <a:t>项和为</a:t>
                </a:r>
                <a:r>
                  <a:rPr lang="en-US" altLang="zh-CN" sz="2800" i="1" dirty="0">
                    <a:solidFill>
                      <a:prstClr val="black"/>
                    </a:solidFill>
                  </a:rPr>
                  <a:t>T</a:t>
                </a:r>
                <a:r>
                  <a:rPr lang="en-US" altLang="zh-CN" sz="2800" i="1" baseline="-25000" dirty="0">
                    <a:solidFill>
                      <a:prstClr val="black"/>
                    </a:solidFill>
                  </a:rPr>
                  <a:t>n</a:t>
                </a:r>
                <a:r>
                  <a:rPr lang="en-US" altLang="zh-CN" sz="2800" dirty="0">
                    <a:solidFill>
                      <a:prstClr val="black"/>
                    </a:solidFill>
                  </a:rPr>
                  <a:t>,</a:t>
                </a:r>
                <a:r>
                  <a:rPr lang="en-US" altLang="zh-CN" sz="2800" i="1" dirty="0">
                    <a:solidFill>
                      <a:prstClr val="black"/>
                    </a:solidFill>
                  </a:rPr>
                  <a:t>a</a:t>
                </a:r>
                <a:r>
                  <a:rPr lang="en-US" altLang="zh-CN" sz="2800" baseline="-25000" dirty="0">
                    <a:solidFill>
                      <a:prstClr val="black"/>
                    </a:solidFill>
                  </a:rPr>
                  <a:t>2</a:t>
                </a:r>
                <a:r>
                  <a:rPr lang="en-US" altLang="zh-CN" sz="2800" i="1" baseline="-25000" dirty="0">
                    <a:solidFill>
                      <a:prstClr val="black"/>
                    </a:solidFill>
                  </a:rPr>
                  <a:t>n</a:t>
                </a:r>
                <a:r>
                  <a:rPr lang="en-US" altLang="zh-CN" sz="2800" i="1" dirty="0">
                    <a:solidFill>
                      <a:prstClr val="black"/>
                    </a:solidFill>
                  </a:rPr>
                  <a:t>b</a:t>
                </a:r>
                <a:r>
                  <a:rPr lang="en-US" altLang="zh-CN" sz="2800" baseline="-25000" dirty="0">
                    <a:solidFill>
                      <a:prstClr val="black"/>
                    </a:solidFill>
                  </a:rPr>
                  <a:t>2</a:t>
                </a:r>
                <a:r>
                  <a:rPr lang="en-US" altLang="zh-CN" sz="2800" i="1" baseline="-25000" dirty="0">
                    <a:solidFill>
                      <a:prstClr val="black"/>
                    </a:solidFill>
                  </a:rPr>
                  <a:t>n</a:t>
                </a:r>
                <a:r>
                  <a:rPr lang="en-US" altLang="zh-CN" sz="2800" baseline="-25000" dirty="0">
                    <a:solidFill>
                      <a:prstClr val="black"/>
                    </a:solidFill>
                  </a:rPr>
                  <a:t>-1</a:t>
                </a:r>
                <a:r>
                  <a:rPr lang="en-US" altLang="zh-CN" sz="2800" dirty="0">
                    <a:solidFill>
                      <a:prstClr val="black"/>
                    </a:solidFill>
                  </a:rPr>
                  <a:t>=(3</a:t>
                </a:r>
                <a:r>
                  <a:rPr lang="en-US" altLang="zh-CN" sz="2800" i="1" dirty="0">
                    <a:solidFill>
                      <a:prstClr val="black"/>
                    </a:solidFill>
                  </a:rPr>
                  <a:t>n</a:t>
                </a:r>
                <a:r>
                  <a:rPr lang="en-US" altLang="zh-CN" sz="2800" dirty="0">
                    <a:solidFill>
                      <a:prstClr val="black"/>
                    </a:solidFill>
                  </a:rPr>
                  <a:t>-1)×4</a:t>
                </a:r>
                <a:r>
                  <a:rPr lang="en-US" altLang="zh-CN" sz="2800" i="1" baseline="30000" dirty="0">
                    <a:solidFill>
                      <a:prstClr val="black"/>
                    </a:solidFill>
                  </a:rPr>
                  <a:t>n</a:t>
                </a:r>
                <a:r>
                  <a:rPr lang="en-US" altLang="zh-CN" sz="2800" dirty="0">
                    <a:solidFill>
                      <a:prstClr val="black"/>
                    </a:solidFill>
                  </a:rPr>
                  <a:t>,</a:t>
                </a:r>
                <a:endParaRPr lang="zh-CN" altLang="zh-CN" sz="2800" dirty="0">
                  <a:solidFill>
                    <a:prstClr val="black"/>
                  </a:solidFill>
                </a:endParaRPr>
              </a:p>
              <a:p>
                <a:pPr lvl="0">
                  <a:lnSpc>
                    <a:spcPct val="150000"/>
                  </a:lnSpc>
                </a:pPr>
                <a:r>
                  <a:rPr lang="zh-CN" altLang="zh-CN" sz="2800" dirty="0">
                    <a:solidFill>
                      <a:prstClr val="black"/>
                    </a:solidFill>
                  </a:rPr>
                  <a:t>故</a:t>
                </a:r>
                <a:r>
                  <a:rPr lang="en-US" altLang="zh-CN" sz="2800" i="1" dirty="0" err="1">
                    <a:solidFill>
                      <a:prstClr val="black"/>
                    </a:solidFill>
                  </a:rPr>
                  <a:t>T</a:t>
                </a:r>
                <a:r>
                  <a:rPr lang="en-US" altLang="zh-CN" sz="2800" i="1" baseline="-25000" dirty="0" err="1">
                    <a:solidFill>
                      <a:prstClr val="black"/>
                    </a:solidFill>
                  </a:rPr>
                  <a:t>n</a:t>
                </a:r>
                <a:r>
                  <a:rPr lang="en-US" altLang="zh-CN" sz="2800" dirty="0">
                    <a:solidFill>
                      <a:prstClr val="black"/>
                    </a:solidFill>
                  </a:rPr>
                  <a:t>=2×4+5×4</a:t>
                </a:r>
                <a:r>
                  <a:rPr lang="en-US" altLang="zh-CN" sz="2800" baseline="30000" dirty="0">
                    <a:solidFill>
                      <a:prstClr val="black"/>
                    </a:solidFill>
                  </a:rPr>
                  <a:t>2</a:t>
                </a:r>
                <a:r>
                  <a:rPr lang="en-US" altLang="zh-CN" sz="2800" dirty="0">
                    <a:solidFill>
                      <a:prstClr val="black"/>
                    </a:solidFill>
                  </a:rPr>
                  <a:t>+8×4</a:t>
                </a:r>
                <a:r>
                  <a:rPr lang="en-US" altLang="zh-CN" sz="2800" baseline="30000" dirty="0">
                    <a:solidFill>
                      <a:prstClr val="black"/>
                    </a:solidFill>
                  </a:rPr>
                  <a:t>3</a:t>
                </a:r>
                <a:r>
                  <a:rPr lang="en-US" altLang="zh-CN" sz="2800" dirty="0">
                    <a:solidFill>
                      <a:prstClr val="black"/>
                    </a:solidFill>
                  </a:rPr>
                  <a:t>+…+(3</a:t>
                </a:r>
                <a:r>
                  <a:rPr lang="en-US" altLang="zh-CN" sz="2800" i="1" dirty="0">
                    <a:solidFill>
                      <a:prstClr val="black"/>
                    </a:solidFill>
                  </a:rPr>
                  <a:t>n</a:t>
                </a:r>
                <a:r>
                  <a:rPr lang="en-US" altLang="zh-CN" sz="2800" dirty="0">
                    <a:solidFill>
                      <a:prstClr val="black"/>
                    </a:solidFill>
                  </a:rPr>
                  <a:t>-1)×4</a:t>
                </a:r>
                <a:r>
                  <a:rPr lang="en-US" altLang="zh-CN" sz="2800" i="1" baseline="30000" dirty="0">
                    <a:solidFill>
                      <a:prstClr val="black"/>
                    </a:solidFill>
                  </a:rPr>
                  <a:t>n</a:t>
                </a:r>
                <a:r>
                  <a:rPr lang="zh-CN" altLang="zh-CN" sz="2800" dirty="0">
                    <a:solidFill>
                      <a:prstClr val="black"/>
                    </a:solidFill>
                  </a:rPr>
                  <a:t>　</a:t>
                </a:r>
                <a:r>
                  <a:rPr lang="en-US" altLang="zh-CN" sz="2800" dirty="0">
                    <a:solidFill>
                      <a:prstClr val="black"/>
                    </a:solidFill>
                  </a:rPr>
                  <a:t>①,</a:t>
                </a:r>
                <a:endParaRPr lang="zh-CN" altLang="zh-CN" sz="2800" dirty="0">
                  <a:solidFill>
                    <a:prstClr val="black"/>
                  </a:solidFill>
                </a:endParaRPr>
              </a:p>
              <a:p>
                <a:pPr lvl="0">
                  <a:lnSpc>
                    <a:spcPct val="150000"/>
                  </a:lnSpc>
                </a:pPr>
                <a:r>
                  <a:rPr lang="en-US" altLang="zh-CN" sz="2800" dirty="0">
                    <a:solidFill>
                      <a:prstClr val="black"/>
                    </a:solidFill>
                  </a:rPr>
                  <a:t>4</a:t>
                </a:r>
                <a:r>
                  <a:rPr lang="en-US" altLang="zh-CN" sz="2800" i="1" dirty="0">
                    <a:solidFill>
                      <a:prstClr val="black"/>
                    </a:solidFill>
                  </a:rPr>
                  <a:t>T</a:t>
                </a:r>
                <a:r>
                  <a:rPr lang="en-US" altLang="zh-CN" sz="2800" i="1" baseline="-25000" dirty="0">
                    <a:solidFill>
                      <a:prstClr val="black"/>
                    </a:solidFill>
                  </a:rPr>
                  <a:t>n</a:t>
                </a:r>
                <a:r>
                  <a:rPr lang="en-US" altLang="zh-CN" sz="2800" dirty="0">
                    <a:solidFill>
                      <a:prstClr val="black"/>
                    </a:solidFill>
                  </a:rPr>
                  <a:t>=2×4</a:t>
                </a:r>
                <a:r>
                  <a:rPr lang="en-US" altLang="zh-CN" sz="2800" baseline="30000" dirty="0">
                    <a:solidFill>
                      <a:prstClr val="black"/>
                    </a:solidFill>
                  </a:rPr>
                  <a:t>2</a:t>
                </a:r>
                <a:r>
                  <a:rPr lang="en-US" altLang="zh-CN" sz="2800" dirty="0">
                    <a:solidFill>
                      <a:prstClr val="black"/>
                    </a:solidFill>
                  </a:rPr>
                  <a:t>+5×4</a:t>
                </a:r>
                <a:r>
                  <a:rPr lang="en-US" altLang="zh-CN" sz="2800" baseline="30000" dirty="0">
                    <a:solidFill>
                      <a:prstClr val="black"/>
                    </a:solidFill>
                  </a:rPr>
                  <a:t>3</a:t>
                </a:r>
                <a:r>
                  <a:rPr lang="en-US" altLang="zh-CN" sz="2800" dirty="0">
                    <a:solidFill>
                      <a:prstClr val="black"/>
                    </a:solidFill>
                  </a:rPr>
                  <a:t>+…+(3</a:t>
                </a:r>
                <a:r>
                  <a:rPr lang="en-US" altLang="zh-CN" sz="2800" i="1" dirty="0">
                    <a:solidFill>
                      <a:prstClr val="black"/>
                    </a:solidFill>
                  </a:rPr>
                  <a:t>n</a:t>
                </a:r>
                <a:r>
                  <a:rPr lang="en-US" altLang="zh-CN" sz="2800" dirty="0">
                    <a:solidFill>
                      <a:prstClr val="black"/>
                    </a:solidFill>
                  </a:rPr>
                  <a:t>-4)×4</a:t>
                </a:r>
                <a:r>
                  <a:rPr lang="en-US" altLang="zh-CN" sz="2800" i="1" baseline="30000" dirty="0">
                    <a:solidFill>
                      <a:prstClr val="black"/>
                    </a:solidFill>
                  </a:rPr>
                  <a:t>n</a:t>
                </a:r>
                <a:r>
                  <a:rPr lang="en-US" altLang="zh-CN" sz="2800" dirty="0">
                    <a:solidFill>
                      <a:prstClr val="black"/>
                    </a:solidFill>
                  </a:rPr>
                  <a:t>+(3</a:t>
                </a:r>
                <a:r>
                  <a:rPr lang="en-US" altLang="zh-CN" sz="2800" i="1" dirty="0">
                    <a:solidFill>
                      <a:prstClr val="black"/>
                    </a:solidFill>
                  </a:rPr>
                  <a:t>n</a:t>
                </a:r>
                <a:r>
                  <a:rPr lang="en-US" altLang="zh-CN" sz="2800" dirty="0">
                    <a:solidFill>
                      <a:prstClr val="black"/>
                    </a:solidFill>
                  </a:rPr>
                  <a:t>-1)×4</a:t>
                </a:r>
                <a:r>
                  <a:rPr lang="en-US" altLang="zh-CN" sz="2800" i="1" baseline="30000" dirty="0">
                    <a:solidFill>
                      <a:prstClr val="black"/>
                    </a:solidFill>
                  </a:rPr>
                  <a:t>n</a:t>
                </a:r>
                <a:r>
                  <a:rPr lang="en-US" altLang="zh-CN" sz="2800" baseline="30000" dirty="0">
                    <a:solidFill>
                      <a:prstClr val="black"/>
                    </a:solidFill>
                  </a:rPr>
                  <a:t>+1</a:t>
                </a:r>
                <a:r>
                  <a:rPr lang="zh-CN" altLang="zh-CN" sz="2800" dirty="0">
                    <a:solidFill>
                      <a:prstClr val="black"/>
                    </a:solidFill>
                  </a:rPr>
                  <a:t>　</a:t>
                </a:r>
                <a:r>
                  <a:rPr lang="en-US" altLang="zh-CN" sz="2800" dirty="0">
                    <a:solidFill>
                      <a:prstClr val="black"/>
                    </a:solidFill>
                  </a:rPr>
                  <a:t>②,</a:t>
                </a:r>
                <a:endParaRPr lang="zh-CN" altLang="zh-CN" sz="2800" dirty="0">
                  <a:solidFill>
                    <a:prstClr val="black"/>
                  </a:solidFill>
                </a:endParaRPr>
              </a:p>
              <a:p>
                <a:pPr lvl="0">
                  <a:lnSpc>
                    <a:spcPct val="150000"/>
                  </a:lnSpc>
                </a:pPr>
                <a:r>
                  <a:rPr lang="en-US" altLang="zh-CN" sz="2800" dirty="0">
                    <a:solidFill>
                      <a:prstClr val="black"/>
                    </a:solidFill>
                  </a:rPr>
                  <a:t>①-②</a:t>
                </a:r>
                <a:r>
                  <a:rPr lang="zh-CN" altLang="zh-CN" sz="2800" dirty="0">
                    <a:solidFill>
                      <a:prstClr val="black"/>
                    </a:solidFill>
                  </a:rPr>
                  <a:t>得</a:t>
                </a:r>
              </a:p>
              <a:p>
                <a:pPr lvl="0">
                  <a:lnSpc>
                    <a:spcPct val="150000"/>
                  </a:lnSpc>
                </a:pPr>
                <a:r>
                  <a:rPr lang="en-US" altLang="zh-CN" sz="2800" dirty="0">
                    <a:solidFill>
                      <a:prstClr val="black"/>
                    </a:solidFill>
                  </a:rPr>
                  <a:t>-3</a:t>
                </a:r>
                <a:r>
                  <a:rPr lang="en-US" altLang="zh-CN" sz="2800" i="1" dirty="0">
                    <a:solidFill>
                      <a:prstClr val="black"/>
                    </a:solidFill>
                  </a:rPr>
                  <a:t>T</a:t>
                </a:r>
                <a:r>
                  <a:rPr lang="en-US" altLang="zh-CN" sz="2800" i="1" baseline="-25000" dirty="0">
                    <a:solidFill>
                      <a:prstClr val="black"/>
                    </a:solidFill>
                  </a:rPr>
                  <a:t>n</a:t>
                </a:r>
                <a:r>
                  <a:rPr lang="en-US" altLang="zh-CN" sz="2800" dirty="0">
                    <a:solidFill>
                      <a:prstClr val="black"/>
                    </a:solidFill>
                  </a:rPr>
                  <a:t>=2×4+3×4</a:t>
                </a:r>
                <a:r>
                  <a:rPr lang="en-US" altLang="zh-CN" sz="2800" baseline="30000" dirty="0">
                    <a:solidFill>
                      <a:prstClr val="black"/>
                    </a:solidFill>
                  </a:rPr>
                  <a:t>2</a:t>
                </a:r>
                <a:r>
                  <a:rPr lang="en-US" altLang="zh-CN" sz="2800" dirty="0">
                    <a:solidFill>
                      <a:prstClr val="black"/>
                    </a:solidFill>
                  </a:rPr>
                  <a:t>+3×4</a:t>
                </a:r>
                <a:r>
                  <a:rPr lang="en-US" altLang="zh-CN" sz="2800" baseline="30000" dirty="0">
                    <a:solidFill>
                      <a:prstClr val="black"/>
                    </a:solidFill>
                  </a:rPr>
                  <a:t>3</a:t>
                </a:r>
                <a:r>
                  <a:rPr lang="en-US" altLang="zh-CN" sz="2800" dirty="0">
                    <a:solidFill>
                      <a:prstClr val="black"/>
                    </a:solidFill>
                  </a:rPr>
                  <a:t>+…+3×4</a:t>
                </a:r>
                <a:r>
                  <a:rPr lang="en-US" altLang="zh-CN" sz="2800" i="1" baseline="30000" dirty="0">
                    <a:solidFill>
                      <a:prstClr val="black"/>
                    </a:solidFill>
                  </a:rPr>
                  <a:t>n</a:t>
                </a:r>
                <a:r>
                  <a:rPr lang="en-US" altLang="zh-CN" sz="2800" dirty="0">
                    <a:solidFill>
                      <a:prstClr val="black"/>
                    </a:solidFill>
                  </a:rPr>
                  <a:t>-(3</a:t>
                </a:r>
                <a:r>
                  <a:rPr lang="en-US" altLang="zh-CN" sz="2800" i="1" dirty="0">
                    <a:solidFill>
                      <a:prstClr val="black"/>
                    </a:solidFill>
                  </a:rPr>
                  <a:t>n</a:t>
                </a:r>
                <a:r>
                  <a:rPr lang="en-US" altLang="zh-CN" sz="2800" dirty="0">
                    <a:solidFill>
                      <a:prstClr val="black"/>
                    </a:solidFill>
                  </a:rPr>
                  <a:t>-1)×4</a:t>
                </a:r>
                <a:r>
                  <a:rPr lang="en-US" altLang="zh-CN" sz="2800" i="1" baseline="30000" dirty="0">
                    <a:solidFill>
                      <a:prstClr val="black"/>
                    </a:solidFill>
                  </a:rPr>
                  <a:t>n</a:t>
                </a:r>
                <a:r>
                  <a:rPr lang="en-US" altLang="zh-CN" sz="2800" baseline="30000" dirty="0">
                    <a:solidFill>
                      <a:prstClr val="black"/>
                    </a:solidFill>
                  </a:rPr>
                  <a:t>+1</a:t>
                </a:r>
                <a:r>
                  <a:rPr lang="en-US" altLang="zh-CN" sz="2800" dirty="0">
                    <a:solidFill>
                      <a:srgbClr val="FF0000"/>
                    </a:solidFill>
                  </a:rPr>
                  <a:t>(</a:t>
                </a:r>
                <a:r>
                  <a:rPr lang="zh-CN" altLang="zh-CN" sz="2800" dirty="0">
                    <a:solidFill>
                      <a:srgbClr val="FF0000"/>
                    </a:solidFill>
                  </a:rPr>
                  <a:t>错位相减时</a:t>
                </a:r>
                <a:r>
                  <a:rPr lang="en-US" altLang="zh-CN" sz="2800" dirty="0">
                    <a:solidFill>
                      <a:srgbClr val="FF0000"/>
                    </a:solidFill>
                  </a:rPr>
                  <a:t>,</a:t>
                </a:r>
                <a:r>
                  <a:rPr lang="zh-CN" altLang="zh-CN" sz="2800" dirty="0">
                    <a:solidFill>
                      <a:srgbClr val="FF0000"/>
                    </a:solidFill>
                  </a:rPr>
                  <a:t>注意最后一项的符号</a:t>
                </a:r>
                <a:r>
                  <a:rPr lang="en-US" altLang="zh-CN" sz="2800" dirty="0">
                    <a:solidFill>
                      <a:srgbClr val="FF0000"/>
                    </a:solidFill>
                  </a:rPr>
                  <a:t>)</a:t>
                </a:r>
                <a:endParaRPr lang="zh-CN" altLang="zh-CN" sz="2800" dirty="0">
                  <a:solidFill>
                    <a:srgbClr val="FF0000"/>
                  </a:solidFill>
                </a:endParaRPr>
              </a:p>
              <a:p>
                <a:pPr lvl="0">
                  <a:lnSpc>
                    <a:spcPct val="150000"/>
                  </a:lnSpc>
                </a:pPr>
                <a:r>
                  <a:rPr lang="en-US" altLang="zh-CN" sz="2800" dirty="0">
                    <a:solidFill>
                      <a:prstClr val="black"/>
                    </a:solidFill>
                  </a:rPr>
                  <a:t>=</a:t>
                </a:r>
                <a14:m>
                  <m:oMath xmlns:m="http://schemas.openxmlformats.org/officeDocument/2006/math">
                    <m:f>
                      <m:fPr>
                        <m:ctrlPr>
                          <a:rPr lang="en-US" altLang="zh-CN" sz="2800" i="1" dirty="0">
                            <a:latin typeface="Cambria Math" panose="02040503050406030204" pitchFamily="18" charset="0"/>
                          </a:rPr>
                        </m:ctrlPr>
                      </m:fPr>
                      <m:num>
                        <m:r>
                          <a:rPr lang="en-US" altLang="zh-CN" sz="2800" b="0" i="1" dirty="0" smtClean="0">
                            <a:latin typeface="Cambria Math" panose="02040503050406030204" pitchFamily="18" charset="0"/>
                          </a:rPr>
                          <m:t>12</m:t>
                        </m:r>
                        <m:r>
                          <a:rPr lang="en-US" altLang="zh-CN" sz="2800" i="1" dirty="0">
                            <a:latin typeface="Cambria Math" panose="02040503050406030204" pitchFamily="18" charset="0"/>
                          </a:rPr>
                          <m:t>(1−</m:t>
                        </m:r>
                        <m:sSup>
                          <m:sSupPr>
                            <m:ctrlPr>
                              <a:rPr lang="en-US" altLang="zh-CN" sz="2800" i="1" dirty="0">
                                <a:latin typeface="Cambria Math" panose="02040503050406030204" pitchFamily="18" charset="0"/>
                              </a:rPr>
                            </m:ctrlPr>
                          </m:sSupPr>
                          <m:e>
                            <m:r>
                              <a:rPr lang="en-US" altLang="zh-CN" sz="2800" b="0" i="1" dirty="0" smtClean="0">
                                <a:latin typeface="Cambria Math" panose="02040503050406030204" pitchFamily="18" charset="0"/>
                              </a:rPr>
                              <m:t>4</m:t>
                            </m:r>
                          </m:e>
                          <m:sup>
                            <m:r>
                              <a:rPr lang="en-US" altLang="zh-CN" sz="2800" i="1" dirty="0">
                                <a:latin typeface="Cambria Math" panose="02040503050406030204" pitchFamily="18" charset="0"/>
                              </a:rPr>
                              <m:t>𝑛</m:t>
                            </m:r>
                          </m:sup>
                        </m:sSup>
                        <m:r>
                          <a:rPr lang="en-US" altLang="zh-CN" sz="2800" i="1" dirty="0">
                            <a:latin typeface="Cambria Math" panose="02040503050406030204" pitchFamily="18" charset="0"/>
                          </a:rPr>
                          <m:t>)</m:t>
                        </m:r>
                      </m:num>
                      <m:den>
                        <m:r>
                          <a:rPr lang="en-US" altLang="zh-CN" sz="2800" i="1" dirty="0">
                            <a:latin typeface="Cambria Math" panose="02040503050406030204" pitchFamily="18" charset="0"/>
                          </a:rPr>
                          <m:t>1−</m:t>
                        </m:r>
                        <m:r>
                          <a:rPr lang="en-US" altLang="zh-CN" sz="2800" b="0" i="1" dirty="0" smtClean="0">
                            <a:latin typeface="Cambria Math" panose="02040503050406030204" pitchFamily="18" charset="0"/>
                          </a:rPr>
                          <m:t>4</m:t>
                        </m:r>
                      </m:den>
                    </m:f>
                  </m:oMath>
                </a14:m>
                <a:r>
                  <a:rPr lang="en-US" altLang="zh-CN" sz="2800" dirty="0"/>
                  <a:t>-</a:t>
                </a:r>
                <a:r>
                  <a:rPr lang="en-US" altLang="zh-CN" sz="2800" dirty="0">
                    <a:solidFill>
                      <a:prstClr val="black"/>
                    </a:solidFill>
                  </a:rPr>
                  <a:t>-4-(3</a:t>
                </a:r>
                <a:r>
                  <a:rPr lang="en-US" altLang="zh-CN" sz="2800" i="1" dirty="0">
                    <a:solidFill>
                      <a:prstClr val="black"/>
                    </a:solidFill>
                  </a:rPr>
                  <a:t>n</a:t>
                </a:r>
                <a:r>
                  <a:rPr lang="en-US" altLang="zh-CN" sz="2800" dirty="0">
                    <a:solidFill>
                      <a:prstClr val="black"/>
                    </a:solidFill>
                  </a:rPr>
                  <a:t>-1)×4</a:t>
                </a:r>
                <a:r>
                  <a:rPr lang="en-US" altLang="zh-CN" sz="2800" i="1" baseline="30000" dirty="0">
                    <a:solidFill>
                      <a:prstClr val="black"/>
                    </a:solidFill>
                  </a:rPr>
                  <a:t>n</a:t>
                </a:r>
                <a:r>
                  <a:rPr lang="en-US" altLang="zh-CN" sz="2800" baseline="30000" dirty="0">
                    <a:solidFill>
                      <a:prstClr val="black"/>
                    </a:solidFill>
                  </a:rPr>
                  <a:t>+1</a:t>
                </a:r>
                <a:r>
                  <a:rPr lang="en-US" altLang="zh-CN" sz="2800" dirty="0">
                    <a:solidFill>
                      <a:srgbClr val="FF0000"/>
                    </a:solidFill>
                  </a:rPr>
                  <a:t>(</a:t>
                </a:r>
                <a:r>
                  <a:rPr lang="zh-CN" altLang="zh-CN" sz="2800" dirty="0">
                    <a:solidFill>
                      <a:srgbClr val="FF0000"/>
                    </a:solidFill>
                  </a:rPr>
                  <a:t>用公式求和时</a:t>
                </a:r>
                <a:r>
                  <a:rPr lang="en-US" altLang="zh-CN" sz="2800" dirty="0">
                    <a:solidFill>
                      <a:srgbClr val="FF0000"/>
                    </a:solidFill>
                  </a:rPr>
                  <a:t>,</a:t>
                </a:r>
                <a:r>
                  <a:rPr lang="zh-CN" altLang="zh-CN" sz="2800" dirty="0">
                    <a:solidFill>
                      <a:srgbClr val="FF0000"/>
                    </a:solidFill>
                  </a:rPr>
                  <a:t>注意项数</a:t>
                </a:r>
                <a:r>
                  <a:rPr lang="en-US" altLang="zh-CN" sz="2800" dirty="0" smtClean="0">
                    <a:solidFill>
                      <a:srgbClr val="FF0000"/>
                    </a:solidFill>
                  </a:rPr>
                  <a:t>)</a:t>
                </a:r>
                <a:endParaRPr lang="zh-CN" altLang="zh-CN" sz="2800" dirty="0">
                  <a:solidFill>
                    <a:srgbClr val="FF0000"/>
                  </a:solidFill>
                </a:endParaRPr>
              </a:p>
            </p:txBody>
          </p:sp>
        </mc:Choice>
        <mc:Fallback>
          <p:sp>
            <p:nvSpPr>
              <p:cNvPr id="2" name="矩形 1"/>
              <p:cNvSpPr>
                <a:spLocks noRot="1" noChangeAspect="1" noMove="1" noResize="1" noEditPoints="1" noAdjustHandles="1" noChangeArrowheads="1" noChangeShapeType="1" noTextEdit="1"/>
              </p:cNvSpPr>
              <p:nvPr/>
            </p:nvSpPr>
            <p:spPr>
              <a:xfrm>
                <a:off x="371695" y="285989"/>
                <a:ext cx="11723913" cy="6237990"/>
              </a:xfrm>
              <a:prstGeom prst="rect">
                <a:avLst/>
              </a:prstGeom>
              <a:blipFill rotWithShape="0">
                <a:blip r:embed="rId2"/>
                <a:stretch>
                  <a:fillRect l="-1092" r="-52"/>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34283492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371695" y="285989"/>
                <a:ext cx="11723913" cy="2573012"/>
              </a:xfrm>
              <a:prstGeom prst="rect">
                <a:avLst/>
              </a:prstGeom>
            </p:spPr>
            <p:txBody>
              <a:bodyPr wrap="square">
                <a:spAutoFit/>
              </a:bodyPr>
              <a:lstStyle/>
              <a:p>
                <a:pPr lvl="0">
                  <a:lnSpc>
                    <a:spcPct val="150000"/>
                  </a:lnSpc>
                </a:pPr>
                <a:r>
                  <a:rPr lang="en-US" altLang="zh-CN" sz="2800" dirty="0">
                    <a:solidFill>
                      <a:prstClr val="black"/>
                    </a:solidFill>
                  </a:rPr>
                  <a:t>=-(3</a:t>
                </a:r>
                <a:r>
                  <a:rPr lang="en-US" altLang="zh-CN" sz="2800" i="1" dirty="0">
                    <a:solidFill>
                      <a:prstClr val="black"/>
                    </a:solidFill>
                  </a:rPr>
                  <a:t>n</a:t>
                </a:r>
                <a:r>
                  <a:rPr lang="en-US" altLang="zh-CN" sz="2800" dirty="0">
                    <a:solidFill>
                      <a:prstClr val="black"/>
                    </a:solidFill>
                  </a:rPr>
                  <a:t>-2)×4</a:t>
                </a:r>
                <a:r>
                  <a:rPr lang="en-US" altLang="zh-CN" sz="2800" i="1" baseline="30000" dirty="0">
                    <a:solidFill>
                      <a:prstClr val="black"/>
                    </a:solidFill>
                  </a:rPr>
                  <a:t>n</a:t>
                </a:r>
                <a:r>
                  <a:rPr lang="en-US" altLang="zh-CN" sz="2800" baseline="30000" dirty="0">
                    <a:solidFill>
                      <a:prstClr val="black"/>
                    </a:solidFill>
                  </a:rPr>
                  <a:t>+1</a:t>
                </a:r>
                <a:r>
                  <a:rPr lang="en-US" altLang="zh-CN" sz="2800" dirty="0">
                    <a:solidFill>
                      <a:prstClr val="black"/>
                    </a:solidFill>
                  </a:rPr>
                  <a:t>-8,</a:t>
                </a:r>
                <a:endParaRPr lang="zh-CN" altLang="zh-CN" sz="2800" dirty="0">
                  <a:solidFill>
                    <a:prstClr val="black"/>
                  </a:solidFill>
                </a:endParaRPr>
              </a:p>
              <a:p>
                <a:pPr lvl="0">
                  <a:lnSpc>
                    <a:spcPct val="150000"/>
                  </a:lnSpc>
                </a:pPr>
                <a:r>
                  <a:rPr lang="zh-CN" altLang="zh-CN" sz="2800" dirty="0">
                    <a:solidFill>
                      <a:prstClr val="black"/>
                    </a:solidFill>
                  </a:rPr>
                  <a:t>所以</a:t>
                </a:r>
                <a:r>
                  <a:rPr lang="en-US" altLang="zh-CN" sz="2800" i="1" dirty="0" err="1">
                    <a:solidFill>
                      <a:prstClr val="black"/>
                    </a:solidFill>
                  </a:rPr>
                  <a:t>T</a:t>
                </a:r>
                <a:r>
                  <a:rPr lang="en-US" altLang="zh-CN" sz="2800" i="1" baseline="-25000" dirty="0" err="1">
                    <a:solidFill>
                      <a:prstClr val="black"/>
                    </a:solidFill>
                  </a:rPr>
                  <a:t>n</a:t>
                </a:r>
                <a:r>
                  <a:rPr lang="en-US" altLang="zh-CN" sz="2800" dirty="0">
                    <a:solidFill>
                      <a:prstClr val="black"/>
                    </a:solidFill>
                  </a:rPr>
                  <a:t>=</a:t>
                </a:r>
                <a14:m>
                  <m:oMath xmlns:m="http://schemas.openxmlformats.org/officeDocument/2006/math">
                    <m:f>
                      <m:fPr>
                        <m:ctrlPr>
                          <a:rPr lang="en-US" altLang="zh-CN" sz="2800" i="1" dirty="0">
                            <a:solidFill>
                              <a:prstClr val="black"/>
                            </a:solidFill>
                            <a:latin typeface="Cambria Math" panose="02040503050406030204" pitchFamily="18" charset="0"/>
                          </a:rPr>
                        </m:ctrlPr>
                      </m:fPr>
                      <m:num>
                        <m:r>
                          <a:rPr lang="en-US" altLang="zh-CN" sz="2800" i="1" dirty="0">
                            <a:solidFill>
                              <a:prstClr val="black"/>
                            </a:solidFill>
                            <a:latin typeface="Cambria Math" panose="02040503050406030204" pitchFamily="18" charset="0"/>
                          </a:rPr>
                          <m:t>3</m:t>
                        </m:r>
                        <m:r>
                          <a:rPr lang="en-US" altLang="zh-CN" sz="2800" i="1" dirty="0">
                            <a:solidFill>
                              <a:prstClr val="black"/>
                            </a:solidFill>
                            <a:latin typeface="Cambria Math" panose="02040503050406030204" pitchFamily="18" charset="0"/>
                          </a:rPr>
                          <m:t>𝑛</m:t>
                        </m:r>
                        <m:r>
                          <a:rPr lang="en-US" altLang="zh-CN" sz="2800" i="1" dirty="0">
                            <a:solidFill>
                              <a:prstClr val="black"/>
                            </a:solidFill>
                            <a:latin typeface="Cambria Math" panose="02040503050406030204" pitchFamily="18" charset="0"/>
                          </a:rPr>
                          <m:t>−2</m:t>
                        </m:r>
                      </m:num>
                      <m:den>
                        <m:r>
                          <a:rPr lang="en-US" altLang="zh-CN" sz="2800" i="1" dirty="0">
                            <a:solidFill>
                              <a:prstClr val="black"/>
                            </a:solidFill>
                            <a:latin typeface="Cambria Math" panose="02040503050406030204" pitchFamily="18" charset="0"/>
                          </a:rPr>
                          <m:t>3</m:t>
                        </m:r>
                      </m:den>
                    </m:f>
                  </m:oMath>
                </a14:m>
                <a:r>
                  <a:rPr lang="en-US" altLang="zh-CN" sz="2800" dirty="0">
                    <a:solidFill>
                      <a:prstClr val="black"/>
                    </a:solidFill>
                  </a:rPr>
                  <a:t>×4</a:t>
                </a:r>
                <a:r>
                  <a:rPr lang="en-US" altLang="zh-CN" sz="2800" i="1" baseline="30000" dirty="0">
                    <a:solidFill>
                      <a:prstClr val="black"/>
                    </a:solidFill>
                  </a:rPr>
                  <a:t>n</a:t>
                </a:r>
                <a:r>
                  <a:rPr lang="en-US" altLang="zh-CN" sz="2800" baseline="30000" dirty="0">
                    <a:solidFill>
                      <a:prstClr val="black"/>
                    </a:solidFill>
                  </a:rPr>
                  <a:t>+1</a:t>
                </a:r>
                <a:r>
                  <a:rPr lang="en-US" altLang="zh-CN" sz="2800" dirty="0">
                    <a:solidFill>
                      <a:prstClr val="black"/>
                    </a:solidFill>
                  </a:rPr>
                  <a:t>+</a:t>
                </a:r>
                <a14:m>
                  <m:oMath xmlns:m="http://schemas.openxmlformats.org/officeDocument/2006/math">
                    <m:f>
                      <m:fPr>
                        <m:ctrlPr>
                          <a:rPr lang="en-US" altLang="zh-CN" sz="2800" i="1" dirty="0">
                            <a:solidFill>
                              <a:prstClr val="black"/>
                            </a:solidFill>
                            <a:latin typeface="Cambria Math" panose="02040503050406030204" pitchFamily="18" charset="0"/>
                          </a:rPr>
                        </m:ctrlPr>
                      </m:fPr>
                      <m:num>
                        <m:r>
                          <a:rPr lang="en-US" altLang="zh-CN" sz="2800" i="1" dirty="0">
                            <a:solidFill>
                              <a:prstClr val="black"/>
                            </a:solidFill>
                            <a:latin typeface="Cambria Math" panose="02040503050406030204" pitchFamily="18" charset="0"/>
                          </a:rPr>
                          <m:t>8</m:t>
                        </m:r>
                      </m:num>
                      <m:den>
                        <m:r>
                          <a:rPr lang="en-US" altLang="zh-CN" sz="2800" i="1" dirty="0">
                            <a:solidFill>
                              <a:prstClr val="black"/>
                            </a:solidFill>
                            <a:latin typeface="Cambria Math" panose="02040503050406030204" pitchFamily="18" charset="0"/>
                          </a:rPr>
                          <m:t>3</m:t>
                        </m:r>
                      </m:den>
                    </m:f>
                  </m:oMath>
                </a14:m>
                <a:r>
                  <a:rPr lang="en-US" altLang="zh-CN" sz="2800" dirty="0">
                    <a:solidFill>
                      <a:prstClr val="black"/>
                    </a:solidFill>
                  </a:rPr>
                  <a:t>.</a:t>
                </a:r>
                <a:endParaRPr lang="zh-CN" altLang="zh-CN" sz="2800" dirty="0">
                  <a:solidFill>
                    <a:prstClr val="black"/>
                  </a:solidFill>
                </a:endParaRPr>
              </a:p>
              <a:p>
                <a:pPr lvl="0">
                  <a:lnSpc>
                    <a:spcPct val="150000"/>
                  </a:lnSpc>
                </a:pPr>
                <a:r>
                  <a:rPr lang="zh-CN" altLang="zh-CN" sz="2800" dirty="0">
                    <a:solidFill>
                      <a:prstClr val="black"/>
                    </a:solidFill>
                  </a:rPr>
                  <a:t>故数列</a:t>
                </a:r>
                <a:r>
                  <a:rPr lang="en-US" altLang="zh-CN" sz="2800" dirty="0">
                    <a:solidFill>
                      <a:prstClr val="black"/>
                    </a:solidFill>
                  </a:rPr>
                  <a:t>{</a:t>
                </a:r>
                <a:r>
                  <a:rPr lang="en-US" altLang="zh-CN" sz="2800" i="1" dirty="0">
                    <a:solidFill>
                      <a:prstClr val="black"/>
                    </a:solidFill>
                  </a:rPr>
                  <a:t>a</a:t>
                </a:r>
                <a:r>
                  <a:rPr lang="en-US" altLang="zh-CN" sz="2800" baseline="-25000" dirty="0">
                    <a:solidFill>
                      <a:prstClr val="black"/>
                    </a:solidFill>
                  </a:rPr>
                  <a:t>2</a:t>
                </a:r>
                <a:r>
                  <a:rPr lang="en-US" altLang="zh-CN" sz="2800" i="1" baseline="-25000" dirty="0">
                    <a:solidFill>
                      <a:prstClr val="black"/>
                    </a:solidFill>
                  </a:rPr>
                  <a:t>n</a:t>
                </a:r>
                <a:r>
                  <a:rPr lang="en-US" altLang="zh-CN" sz="2800" i="1" dirty="0">
                    <a:solidFill>
                      <a:prstClr val="black"/>
                    </a:solidFill>
                  </a:rPr>
                  <a:t>b</a:t>
                </a:r>
                <a:r>
                  <a:rPr lang="en-US" altLang="zh-CN" sz="2800" baseline="-25000" dirty="0">
                    <a:solidFill>
                      <a:prstClr val="black"/>
                    </a:solidFill>
                  </a:rPr>
                  <a:t>2</a:t>
                </a:r>
                <a:r>
                  <a:rPr lang="en-US" altLang="zh-CN" sz="2800" i="1" baseline="-25000" dirty="0">
                    <a:solidFill>
                      <a:prstClr val="black"/>
                    </a:solidFill>
                  </a:rPr>
                  <a:t>n</a:t>
                </a:r>
                <a:r>
                  <a:rPr lang="en-US" altLang="zh-CN" sz="2800" baseline="-25000" dirty="0">
                    <a:solidFill>
                      <a:prstClr val="black"/>
                    </a:solidFill>
                  </a:rPr>
                  <a:t>-1</a:t>
                </a:r>
                <a:r>
                  <a:rPr lang="en-US" altLang="zh-CN" sz="2800" dirty="0">
                    <a:solidFill>
                      <a:prstClr val="black"/>
                    </a:solidFill>
                  </a:rPr>
                  <a:t>}</a:t>
                </a:r>
                <a:r>
                  <a:rPr lang="zh-CN" altLang="zh-CN" sz="2800" dirty="0">
                    <a:solidFill>
                      <a:prstClr val="black"/>
                    </a:solidFill>
                  </a:rPr>
                  <a:t>的前</a:t>
                </a:r>
                <a:r>
                  <a:rPr lang="en-US" altLang="zh-CN" sz="2800" i="1" dirty="0">
                    <a:solidFill>
                      <a:prstClr val="black"/>
                    </a:solidFill>
                  </a:rPr>
                  <a:t>n</a:t>
                </a:r>
                <a:r>
                  <a:rPr lang="zh-CN" altLang="zh-CN" sz="2800" dirty="0">
                    <a:solidFill>
                      <a:prstClr val="black"/>
                    </a:solidFill>
                  </a:rPr>
                  <a:t>项和</a:t>
                </a:r>
                <a:r>
                  <a:rPr lang="zh-CN" altLang="zh-CN" sz="2800" dirty="0" smtClean="0">
                    <a:solidFill>
                      <a:prstClr val="black"/>
                    </a:solidFill>
                  </a:rPr>
                  <a:t>为</a:t>
                </a:r>
                <a14:m>
                  <m:oMath xmlns:m="http://schemas.openxmlformats.org/officeDocument/2006/math">
                    <m:f>
                      <m:fPr>
                        <m:ctrlPr>
                          <a:rPr lang="en-US" altLang="zh-CN" sz="2800" i="1" dirty="0">
                            <a:solidFill>
                              <a:prstClr val="black"/>
                            </a:solidFill>
                            <a:latin typeface="Cambria Math" panose="02040503050406030204" pitchFamily="18" charset="0"/>
                          </a:rPr>
                        </m:ctrlPr>
                      </m:fPr>
                      <m:num>
                        <m:r>
                          <a:rPr lang="en-US" altLang="zh-CN" sz="2800" i="1" dirty="0">
                            <a:solidFill>
                              <a:prstClr val="black"/>
                            </a:solidFill>
                            <a:latin typeface="Cambria Math" panose="02040503050406030204" pitchFamily="18" charset="0"/>
                          </a:rPr>
                          <m:t>3</m:t>
                        </m:r>
                        <m:r>
                          <a:rPr lang="en-US" altLang="zh-CN" sz="2800" i="1" dirty="0">
                            <a:solidFill>
                              <a:prstClr val="black"/>
                            </a:solidFill>
                            <a:latin typeface="Cambria Math" panose="02040503050406030204" pitchFamily="18" charset="0"/>
                          </a:rPr>
                          <m:t>𝑛</m:t>
                        </m:r>
                        <m:r>
                          <a:rPr lang="en-US" altLang="zh-CN" sz="2800" i="1" dirty="0">
                            <a:solidFill>
                              <a:prstClr val="black"/>
                            </a:solidFill>
                            <a:latin typeface="Cambria Math" panose="02040503050406030204" pitchFamily="18" charset="0"/>
                          </a:rPr>
                          <m:t>−2</m:t>
                        </m:r>
                      </m:num>
                      <m:den>
                        <m:r>
                          <a:rPr lang="en-US" altLang="zh-CN" sz="2800" i="1" dirty="0">
                            <a:solidFill>
                              <a:prstClr val="black"/>
                            </a:solidFill>
                            <a:latin typeface="Cambria Math" panose="02040503050406030204" pitchFamily="18" charset="0"/>
                          </a:rPr>
                          <m:t>3</m:t>
                        </m:r>
                      </m:den>
                    </m:f>
                  </m:oMath>
                </a14:m>
                <a:r>
                  <a:rPr lang="en-US" altLang="zh-CN" sz="2800" dirty="0">
                    <a:solidFill>
                      <a:prstClr val="black"/>
                    </a:solidFill>
                  </a:rPr>
                  <a:t>×4</a:t>
                </a:r>
                <a:r>
                  <a:rPr lang="en-US" altLang="zh-CN" sz="2800" i="1" baseline="30000" dirty="0">
                    <a:solidFill>
                      <a:prstClr val="black"/>
                    </a:solidFill>
                  </a:rPr>
                  <a:t>n</a:t>
                </a:r>
                <a:r>
                  <a:rPr lang="en-US" altLang="zh-CN" sz="2800" baseline="30000" dirty="0">
                    <a:solidFill>
                      <a:prstClr val="black"/>
                    </a:solidFill>
                  </a:rPr>
                  <a:t>+1</a:t>
                </a:r>
                <a:r>
                  <a:rPr lang="en-US" altLang="zh-CN" sz="2800" dirty="0">
                    <a:solidFill>
                      <a:prstClr val="black"/>
                    </a:solidFill>
                  </a:rPr>
                  <a:t>+</a:t>
                </a:r>
                <a14:m>
                  <m:oMath xmlns:m="http://schemas.openxmlformats.org/officeDocument/2006/math">
                    <m:f>
                      <m:fPr>
                        <m:ctrlPr>
                          <a:rPr lang="en-US" altLang="zh-CN" sz="2800" i="1" dirty="0">
                            <a:solidFill>
                              <a:prstClr val="black"/>
                            </a:solidFill>
                            <a:latin typeface="Cambria Math" panose="02040503050406030204" pitchFamily="18" charset="0"/>
                          </a:rPr>
                        </m:ctrlPr>
                      </m:fPr>
                      <m:num>
                        <m:r>
                          <a:rPr lang="en-US" altLang="zh-CN" sz="2800" i="1" dirty="0">
                            <a:solidFill>
                              <a:prstClr val="black"/>
                            </a:solidFill>
                            <a:latin typeface="Cambria Math" panose="02040503050406030204" pitchFamily="18" charset="0"/>
                          </a:rPr>
                          <m:t>8</m:t>
                        </m:r>
                      </m:num>
                      <m:den>
                        <m:r>
                          <a:rPr lang="en-US" altLang="zh-CN" sz="2800" i="1" dirty="0">
                            <a:solidFill>
                              <a:prstClr val="black"/>
                            </a:solidFill>
                            <a:latin typeface="Cambria Math" panose="02040503050406030204" pitchFamily="18" charset="0"/>
                          </a:rPr>
                          <m:t>3</m:t>
                        </m:r>
                      </m:den>
                    </m:f>
                  </m:oMath>
                </a14:m>
                <a:r>
                  <a:rPr lang="en-US" altLang="zh-CN" sz="2800" dirty="0">
                    <a:solidFill>
                      <a:prstClr val="black"/>
                    </a:solidFill>
                  </a:rPr>
                  <a:t>.</a:t>
                </a:r>
                <a:endParaRPr lang="zh-CN" altLang="zh-CN" sz="2800" dirty="0">
                  <a:solidFill>
                    <a:prstClr val="black"/>
                  </a:solidFill>
                </a:endParaRPr>
              </a:p>
            </p:txBody>
          </p:sp>
        </mc:Choice>
        <mc:Fallback>
          <p:sp>
            <p:nvSpPr>
              <p:cNvPr id="2" name="矩形 1"/>
              <p:cNvSpPr>
                <a:spLocks noRot="1" noChangeAspect="1" noMove="1" noResize="1" noEditPoints="1" noAdjustHandles="1" noChangeArrowheads="1" noChangeShapeType="1" noTextEdit="1"/>
              </p:cNvSpPr>
              <p:nvPr/>
            </p:nvSpPr>
            <p:spPr>
              <a:xfrm>
                <a:off x="371695" y="285989"/>
                <a:ext cx="11723913" cy="2573012"/>
              </a:xfrm>
              <a:prstGeom prst="rect">
                <a:avLst/>
              </a:prstGeom>
              <a:blipFill>
                <a:blip r:embed="rId2"/>
                <a:stretch>
                  <a:fillRect l="-1092"/>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23750511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91360" y="232468"/>
            <a:ext cx="11723913" cy="2031325"/>
          </a:xfrm>
          <a:prstGeom prst="rect">
            <a:avLst/>
          </a:prstGeom>
        </p:spPr>
        <p:txBody>
          <a:bodyPr wrap="square">
            <a:spAutoFit/>
          </a:bodyPr>
          <a:lstStyle/>
          <a:p>
            <a:pPr>
              <a:lnSpc>
                <a:spcPct val="150000"/>
              </a:lnSpc>
            </a:pPr>
            <a:r>
              <a:rPr lang="zh-CN" altLang="en-US"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技巧点拨</a:t>
            </a:r>
            <a:r>
              <a:rPr lang="zh-CN" altLang="zh-CN" sz="2800" dirty="0"/>
              <a:t>　</a:t>
            </a:r>
            <a:endParaRPr lang="en-US" altLang="zh-CN" sz="2800" dirty="0" smtClean="0"/>
          </a:p>
          <a:p>
            <a:pPr algn="ctr">
              <a:lnSpc>
                <a:spcPct val="150000"/>
              </a:lnSpc>
            </a:pPr>
            <a:r>
              <a:rPr lang="zh-CN" altLang="zh-CN" sz="2800" b="1" dirty="0" smtClean="0"/>
              <a:t>用</a:t>
            </a:r>
            <a:r>
              <a:rPr lang="zh-CN" altLang="zh-CN" sz="2800" b="1" dirty="0"/>
              <a:t>错位相减法求和的策略和技巧</a:t>
            </a:r>
          </a:p>
          <a:p>
            <a:pPr>
              <a:lnSpc>
                <a:spcPct val="150000"/>
              </a:lnSpc>
            </a:pPr>
            <a:r>
              <a:rPr lang="en-US" altLang="zh-CN" sz="2800" b="1" dirty="0"/>
              <a:t>1.</a:t>
            </a:r>
            <a:r>
              <a:rPr lang="zh-CN" altLang="zh-CN" sz="2800" b="1" dirty="0"/>
              <a:t>掌握解题</a:t>
            </a:r>
            <a:r>
              <a:rPr lang="en-US" altLang="zh-CN" sz="2800" b="1" dirty="0"/>
              <a:t>“3</a:t>
            </a:r>
            <a:r>
              <a:rPr lang="zh-CN" altLang="zh-CN" sz="2800" b="1" dirty="0"/>
              <a:t>步骤</a:t>
            </a:r>
            <a:r>
              <a:rPr lang="en-US" altLang="zh-CN" sz="2800" b="1" dirty="0"/>
              <a:t>”</a:t>
            </a:r>
            <a:endParaRPr lang="zh-CN" altLang="zh-CN" sz="2800" b="1" dirty="0"/>
          </a:p>
        </p:txBody>
      </p:sp>
      <p:pic>
        <p:nvPicPr>
          <p:cNvPr id="2050" name="19GKBLX1-72.jpg" descr="id:2147527468;FounderCES"/>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259239" y="2404607"/>
            <a:ext cx="6628971" cy="26130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矩形 3"/>
          <p:cNvSpPr/>
          <p:nvPr/>
        </p:nvSpPr>
        <p:spPr>
          <a:xfrm>
            <a:off x="391360" y="5158429"/>
            <a:ext cx="11723913" cy="1384995"/>
          </a:xfrm>
          <a:prstGeom prst="rect">
            <a:avLst/>
          </a:prstGeom>
        </p:spPr>
        <p:txBody>
          <a:bodyPr wrap="square">
            <a:spAutoFit/>
          </a:bodyPr>
          <a:lstStyle/>
          <a:p>
            <a:pPr>
              <a:lnSpc>
                <a:spcPct val="150000"/>
              </a:lnSpc>
            </a:pPr>
            <a:r>
              <a:rPr lang="en-US" altLang="zh-CN" sz="2800" b="1" dirty="0"/>
              <a:t>2.</a:t>
            </a:r>
            <a:r>
              <a:rPr lang="zh-CN" altLang="zh-CN" sz="2800" b="1" dirty="0"/>
              <a:t>注意解题</a:t>
            </a:r>
            <a:r>
              <a:rPr lang="en-US" altLang="zh-CN" sz="2800" b="1" dirty="0"/>
              <a:t>“3</a:t>
            </a:r>
            <a:r>
              <a:rPr lang="zh-CN" altLang="zh-CN" sz="2800" b="1" dirty="0"/>
              <a:t>关键</a:t>
            </a:r>
            <a:r>
              <a:rPr lang="en-US" altLang="zh-CN" sz="2800" b="1" dirty="0"/>
              <a:t>”</a:t>
            </a:r>
            <a:endParaRPr lang="zh-CN" altLang="zh-CN" sz="2800" b="1" dirty="0"/>
          </a:p>
          <a:p>
            <a:pPr>
              <a:lnSpc>
                <a:spcPct val="150000"/>
              </a:lnSpc>
            </a:pPr>
            <a:r>
              <a:rPr lang="en-US" altLang="zh-CN" sz="2800" dirty="0"/>
              <a:t>(1)</a:t>
            </a:r>
            <a:r>
              <a:rPr lang="zh-CN" altLang="zh-CN" sz="2800" dirty="0"/>
              <a:t>要善于识别题目类型</a:t>
            </a:r>
            <a:r>
              <a:rPr lang="en-US" altLang="zh-CN" sz="2800" dirty="0"/>
              <a:t>,</a:t>
            </a:r>
            <a:r>
              <a:rPr lang="zh-CN" altLang="zh-CN" sz="2800" dirty="0"/>
              <a:t>特别是等比数列公比为负数的情形</a:t>
            </a:r>
            <a:r>
              <a:rPr lang="en-US" altLang="zh-CN" sz="2800" dirty="0" smtClean="0"/>
              <a:t>.</a:t>
            </a:r>
            <a:endParaRPr lang="zh-CN" altLang="zh-CN" sz="2800" dirty="0"/>
          </a:p>
        </p:txBody>
      </p:sp>
    </p:spTree>
    <p:extLst>
      <p:ext uri="{BB962C8B-B14F-4D97-AF65-F5344CB8AC3E}">
        <p14:creationId xmlns:p14="http://schemas.microsoft.com/office/powerpoint/2010/main" xmlns="" val="33209521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91360" y="389784"/>
            <a:ext cx="11723913" cy="4616648"/>
          </a:xfrm>
          <a:prstGeom prst="rect">
            <a:avLst/>
          </a:prstGeom>
        </p:spPr>
        <p:txBody>
          <a:bodyPr wrap="square">
            <a:spAutoFit/>
          </a:bodyPr>
          <a:lstStyle/>
          <a:p>
            <a:pPr>
              <a:lnSpc>
                <a:spcPct val="150000"/>
              </a:lnSpc>
            </a:pPr>
            <a:r>
              <a:rPr lang="en-US" altLang="zh-CN" sz="2800" dirty="0"/>
              <a:t>(2)</a:t>
            </a:r>
            <a:r>
              <a:rPr lang="zh-CN" altLang="zh-CN" sz="2800" dirty="0"/>
              <a:t>在写出</a:t>
            </a:r>
            <a:r>
              <a:rPr lang="en-US" altLang="zh-CN" sz="2800" dirty="0"/>
              <a:t>“</a:t>
            </a:r>
            <a:r>
              <a:rPr lang="en-US" altLang="zh-CN" sz="2800" i="1" dirty="0"/>
              <a:t>S</a:t>
            </a:r>
            <a:r>
              <a:rPr lang="en-US" altLang="zh-CN" sz="2800" i="1" baseline="-25000" dirty="0"/>
              <a:t>n</a:t>
            </a:r>
            <a:r>
              <a:rPr lang="en-US" altLang="zh-CN" sz="2800" dirty="0"/>
              <a:t>”</a:t>
            </a:r>
            <a:r>
              <a:rPr lang="zh-CN" altLang="zh-CN" sz="2800" dirty="0"/>
              <a:t>与</a:t>
            </a:r>
            <a:r>
              <a:rPr lang="en-US" altLang="zh-CN" sz="2800" dirty="0"/>
              <a:t>“</a:t>
            </a:r>
            <a:r>
              <a:rPr lang="en-US" altLang="zh-CN" sz="2800" i="1" dirty="0" err="1"/>
              <a:t>qS</a:t>
            </a:r>
            <a:r>
              <a:rPr lang="en-US" altLang="zh-CN" sz="2800" i="1" baseline="-25000" dirty="0" err="1"/>
              <a:t>n</a:t>
            </a:r>
            <a:r>
              <a:rPr lang="en-US" altLang="zh-CN" sz="2800" dirty="0"/>
              <a:t>”</a:t>
            </a:r>
            <a:r>
              <a:rPr lang="zh-CN" altLang="zh-CN" sz="2800" dirty="0"/>
              <a:t>的表达式时应特别注意将两式</a:t>
            </a:r>
            <a:r>
              <a:rPr lang="en-US" altLang="zh-CN" sz="2800" dirty="0"/>
              <a:t>“</a:t>
            </a:r>
            <a:r>
              <a:rPr lang="zh-CN" altLang="zh-CN" sz="2800" dirty="0"/>
              <a:t>错项对齐</a:t>
            </a:r>
            <a:r>
              <a:rPr lang="en-US" altLang="zh-CN" sz="2800" dirty="0"/>
              <a:t>”</a:t>
            </a:r>
            <a:r>
              <a:rPr lang="zh-CN" altLang="zh-CN" sz="2800" dirty="0"/>
              <a:t>以便下一步准确写出</a:t>
            </a:r>
            <a:r>
              <a:rPr lang="en-US" altLang="zh-CN" sz="2800" dirty="0"/>
              <a:t>“</a:t>
            </a:r>
            <a:r>
              <a:rPr lang="en-US" altLang="zh-CN" sz="2800" i="1" dirty="0"/>
              <a:t>S</a:t>
            </a:r>
            <a:r>
              <a:rPr lang="en-US" altLang="zh-CN" sz="2800" i="1" baseline="-25000" dirty="0"/>
              <a:t>n</a:t>
            </a:r>
            <a:r>
              <a:rPr lang="en-US" altLang="zh-CN" sz="2800" dirty="0"/>
              <a:t>-</a:t>
            </a:r>
            <a:r>
              <a:rPr lang="en-US" altLang="zh-CN" sz="2800" i="1" dirty="0" err="1"/>
              <a:t>qS</a:t>
            </a:r>
            <a:r>
              <a:rPr lang="en-US" altLang="zh-CN" sz="2800" i="1" baseline="-25000" dirty="0" err="1"/>
              <a:t>n</a:t>
            </a:r>
            <a:r>
              <a:rPr lang="en-US" altLang="zh-CN" sz="2800" dirty="0"/>
              <a:t>”</a:t>
            </a:r>
            <a:r>
              <a:rPr lang="zh-CN" altLang="zh-CN" sz="2800" dirty="0"/>
              <a:t>的表达式</a:t>
            </a:r>
            <a:r>
              <a:rPr lang="en-US" altLang="zh-CN" sz="2800" dirty="0"/>
              <a:t>.</a:t>
            </a:r>
            <a:endParaRPr lang="zh-CN" altLang="zh-CN" sz="2800" dirty="0"/>
          </a:p>
          <a:p>
            <a:pPr>
              <a:lnSpc>
                <a:spcPct val="150000"/>
              </a:lnSpc>
            </a:pPr>
            <a:r>
              <a:rPr lang="en-US" altLang="zh-CN" sz="2800" dirty="0"/>
              <a:t>(3)</a:t>
            </a:r>
            <a:r>
              <a:rPr lang="zh-CN" altLang="zh-CN" sz="2800" dirty="0"/>
              <a:t>在应用错位相减法求和时</a:t>
            </a:r>
            <a:r>
              <a:rPr lang="en-US" altLang="zh-CN" sz="2800" dirty="0"/>
              <a:t>,</a:t>
            </a:r>
            <a:r>
              <a:rPr lang="zh-CN" altLang="zh-CN" sz="2800" dirty="0"/>
              <a:t>若等比数列的公比为参数</a:t>
            </a:r>
            <a:r>
              <a:rPr lang="en-US" altLang="zh-CN" sz="2800" dirty="0"/>
              <a:t>,</a:t>
            </a:r>
            <a:r>
              <a:rPr lang="zh-CN" altLang="zh-CN" sz="2800" dirty="0"/>
              <a:t>应分公比</a:t>
            </a:r>
            <a:r>
              <a:rPr lang="en-US" altLang="zh-CN" sz="2800" i="1" dirty="0"/>
              <a:t>q</a:t>
            </a:r>
            <a:r>
              <a:rPr lang="en-US" altLang="zh-CN" sz="2800" dirty="0"/>
              <a:t>=1</a:t>
            </a:r>
            <a:r>
              <a:rPr lang="zh-CN" altLang="zh-CN" sz="2800" dirty="0"/>
              <a:t>和</a:t>
            </a:r>
            <a:r>
              <a:rPr lang="en-US" altLang="zh-CN" sz="2800" i="1" dirty="0"/>
              <a:t>q</a:t>
            </a:r>
            <a:r>
              <a:rPr lang="en-US" altLang="zh-CN" sz="2800" dirty="0"/>
              <a:t>≠1</a:t>
            </a:r>
            <a:r>
              <a:rPr lang="zh-CN" altLang="zh-CN" sz="2800" dirty="0"/>
              <a:t>两种情况求解</a:t>
            </a:r>
            <a:r>
              <a:rPr lang="en-US" altLang="zh-CN" sz="2800" dirty="0"/>
              <a:t>.</a:t>
            </a:r>
            <a:endParaRPr lang="zh-CN" altLang="zh-CN" sz="2800" dirty="0"/>
          </a:p>
          <a:p>
            <a:pPr>
              <a:lnSpc>
                <a:spcPct val="150000"/>
              </a:lnSpc>
            </a:pPr>
            <a:r>
              <a:rPr lang="en-US" altLang="zh-CN" sz="2800" b="1" dirty="0"/>
              <a:t>3.</a:t>
            </a:r>
            <a:r>
              <a:rPr lang="zh-CN" altLang="zh-CN" sz="2800" b="1" dirty="0"/>
              <a:t>谨防解题</a:t>
            </a:r>
            <a:r>
              <a:rPr lang="en-US" altLang="zh-CN" sz="2800" b="1" dirty="0"/>
              <a:t>“2</a:t>
            </a:r>
            <a:r>
              <a:rPr lang="zh-CN" altLang="zh-CN" sz="2800" b="1" dirty="0"/>
              <a:t>失误</a:t>
            </a:r>
            <a:r>
              <a:rPr lang="en-US" altLang="zh-CN" sz="2800" b="1" dirty="0"/>
              <a:t>”</a:t>
            </a:r>
            <a:endParaRPr lang="zh-CN" altLang="zh-CN" sz="2800" b="1" dirty="0"/>
          </a:p>
          <a:p>
            <a:pPr>
              <a:lnSpc>
                <a:spcPct val="150000"/>
              </a:lnSpc>
            </a:pPr>
            <a:r>
              <a:rPr lang="en-US" altLang="zh-CN" sz="2800" dirty="0"/>
              <a:t>(1)</a:t>
            </a:r>
            <a:r>
              <a:rPr lang="zh-CN" altLang="zh-CN" sz="2800" dirty="0"/>
              <a:t>两式相减时最后一项因为没有对应项而忘记变号</a:t>
            </a:r>
            <a:r>
              <a:rPr lang="en-US" altLang="zh-CN" sz="2800" dirty="0"/>
              <a:t>.</a:t>
            </a:r>
            <a:endParaRPr lang="zh-CN" altLang="zh-CN" sz="2800" dirty="0"/>
          </a:p>
          <a:p>
            <a:pPr>
              <a:lnSpc>
                <a:spcPct val="150000"/>
              </a:lnSpc>
            </a:pPr>
            <a:r>
              <a:rPr lang="en-US" altLang="zh-CN" sz="2800" dirty="0"/>
              <a:t>(2)</a:t>
            </a:r>
            <a:r>
              <a:rPr lang="zh-CN" altLang="zh-CN" sz="2800" dirty="0"/>
              <a:t>对相减后的和式的结构认识模糊</a:t>
            </a:r>
            <a:r>
              <a:rPr lang="en-US" altLang="zh-CN" sz="2800" dirty="0"/>
              <a:t>,</a:t>
            </a:r>
            <a:r>
              <a:rPr lang="zh-CN" altLang="zh-CN" sz="2800" dirty="0"/>
              <a:t>错把中间的</a:t>
            </a:r>
            <a:r>
              <a:rPr lang="en-US" altLang="zh-CN" sz="2800" i="1" dirty="0"/>
              <a:t>n</a:t>
            </a:r>
            <a:r>
              <a:rPr lang="en-US" altLang="zh-CN" sz="2800" dirty="0"/>
              <a:t>-1</a:t>
            </a:r>
            <a:r>
              <a:rPr lang="zh-CN" altLang="zh-CN" sz="2800" dirty="0"/>
              <a:t>项和当作</a:t>
            </a:r>
            <a:r>
              <a:rPr lang="en-US" altLang="zh-CN" sz="2800" i="1" dirty="0"/>
              <a:t>n</a:t>
            </a:r>
            <a:r>
              <a:rPr lang="zh-CN" altLang="zh-CN" sz="2800" dirty="0"/>
              <a:t>项和</a:t>
            </a:r>
            <a:r>
              <a:rPr lang="en-US" altLang="zh-CN" sz="2800" dirty="0"/>
              <a:t>.</a:t>
            </a:r>
            <a:endParaRPr lang="zh-CN" altLang="zh-CN" sz="2800" dirty="0"/>
          </a:p>
        </p:txBody>
      </p:sp>
    </p:spTree>
    <p:extLst>
      <p:ext uri="{BB962C8B-B14F-4D97-AF65-F5344CB8AC3E}">
        <p14:creationId xmlns:p14="http://schemas.microsoft.com/office/powerpoint/2010/main" xmlns="" val="322867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1070450" y="1447799"/>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smtClean="0">
                <a:solidFill>
                  <a:srgbClr val="DA251C"/>
                </a:solidFill>
                <a:latin typeface="微软雅黑" panose="020B0503020204020204" pitchFamily="34" charset="-122"/>
                <a:ea typeface="微软雅黑" panose="020B0503020204020204" pitchFamily="34" charset="-122"/>
              </a:rPr>
              <a:t>考</a:t>
            </a:r>
            <a:r>
              <a:rPr lang="zh-CN" altLang="en-US" sz="2800" b="1" dirty="0">
                <a:solidFill>
                  <a:srgbClr val="DA251C"/>
                </a:solidFill>
                <a:latin typeface="微软雅黑" panose="020B0503020204020204" pitchFamily="34" charset="-122"/>
                <a:ea typeface="微软雅黑" panose="020B0503020204020204" pitchFamily="34" charset="-122"/>
              </a:rPr>
              <a:t>情精解读</a:t>
            </a:r>
          </a:p>
        </p:txBody>
      </p:sp>
      <p:sp>
        <p:nvSpPr>
          <p:cNvPr id="3" name="矩形 2">
            <a:hlinkClick r:id="rId3" action="ppaction://hlinksldjump"/>
          </p:cNvPr>
          <p:cNvSpPr/>
          <p:nvPr/>
        </p:nvSpPr>
        <p:spPr>
          <a:xfrm>
            <a:off x="1070450" y="2911502"/>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en-US" altLang="zh-CN" sz="2800" b="1" dirty="0" smtClean="0">
                <a:solidFill>
                  <a:srgbClr val="DA251C"/>
                </a:solidFill>
                <a:latin typeface="微软雅黑" panose="020B0503020204020204" pitchFamily="34" charset="-122"/>
                <a:ea typeface="微软雅黑" panose="020B0503020204020204" pitchFamily="34" charset="-122"/>
              </a:rPr>
              <a:t>A</a:t>
            </a:r>
            <a:r>
              <a:rPr lang="zh-CN" altLang="en-US" sz="2800" b="1" dirty="0" smtClean="0">
                <a:solidFill>
                  <a:srgbClr val="DA251C"/>
                </a:solidFill>
                <a:latin typeface="微软雅黑" panose="020B0503020204020204" pitchFamily="34" charset="-122"/>
                <a:ea typeface="微软雅黑" panose="020B0503020204020204" pitchFamily="34" charset="-122"/>
              </a:rPr>
              <a:t>考法帮</a:t>
            </a:r>
            <a:r>
              <a:rPr lang="en-US" altLang="zh-CN" sz="2800" b="1" dirty="0" smtClean="0">
                <a:solidFill>
                  <a:srgbClr val="DA251C"/>
                </a:solidFill>
                <a:latin typeface="微软雅黑" panose="020B0503020204020204" pitchFamily="34" charset="-122"/>
                <a:ea typeface="微软雅黑" panose="020B0503020204020204" pitchFamily="34" charset="-122"/>
              </a:rPr>
              <a:t>·</a:t>
            </a:r>
            <a:r>
              <a:rPr lang="zh-CN" altLang="en-US" sz="2800" b="1" dirty="0" smtClean="0">
                <a:solidFill>
                  <a:srgbClr val="DA251C"/>
                </a:solidFill>
                <a:latin typeface="微软雅黑" panose="020B0503020204020204" pitchFamily="34" charset="-122"/>
                <a:ea typeface="微软雅黑" panose="020B0503020204020204" pitchFamily="34" charset="-122"/>
              </a:rPr>
              <a:t>题型全突破</a:t>
            </a:r>
            <a:endParaRPr lang="zh-CN" altLang="en-US" sz="2800" b="1" dirty="0">
              <a:solidFill>
                <a:srgbClr val="DA251C"/>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063182" y="0"/>
            <a:ext cx="10065636" cy="1304263"/>
          </a:xfrm>
          <a:prstGeom prst="rect">
            <a:avLst/>
          </a:prstGeom>
          <a:solidFill>
            <a:srgbClr val="DA251C"/>
          </a:solidFill>
          <a:ln>
            <a:noFill/>
          </a:ln>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4000" b="1" dirty="0" smtClean="0">
                <a:solidFill>
                  <a:schemeClr val="bg1"/>
                </a:solidFill>
                <a:latin typeface="微软雅黑" panose="020B0503020204020204" pitchFamily="34" charset="-122"/>
                <a:ea typeface="微软雅黑" panose="020B0503020204020204" pitchFamily="34" charset="-122"/>
              </a:rPr>
              <a:t>目录</a:t>
            </a:r>
            <a:endParaRPr lang="en-US" altLang="zh-CN" sz="4000" b="1" dirty="0" smtClean="0">
              <a:solidFill>
                <a:schemeClr val="bg1"/>
              </a:solidFill>
              <a:latin typeface="微软雅黑" panose="020B0503020204020204" pitchFamily="34" charset="-122"/>
              <a:ea typeface="微软雅黑" panose="020B0503020204020204" pitchFamily="34" charset="-122"/>
            </a:endParaRPr>
          </a:p>
          <a:p>
            <a:pPr algn="ctr"/>
            <a:r>
              <a:rPr lang="en-US" altLang="zh-CN" sz="2000" dirty="0">
                <a:solidFill>
                  <a:schemeClr val="bg1"/>
                </a:solidFill>
                <a:latin typeface="微软雅黑" panose="020B0503020204020204" pitchFamily="34" charset="-122"/>
                <a:ea typeface="微软雅黑" panose="020B0503020204020204" pitchFamily="34" charset="-122"/>
              </a:rPr>
              <a:t>CONTENTS</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4" name="矩形 13">
            <a:hlinkClick r:id="rId2" action="ppaction://hlinksldjump"/>
          </p:cNvPr>
          <p:cNvSpPr/>
          <p:nvPr/>
        </p:nvSpPr>
        <p:spPr>
          <a:xfrm>
            <a:off x="1063182" y="1997597"/>
            <a:ext cx="2881065" cy="53451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命题规律</a:t>
            </a:r>
          </a:p>
        </p:txBody>
      </p:sp>
      <p:sp>
        <p:nvSpPr>
          <p:cNvPr id="15" name="矩形 14">
            <a:hlinkClick r:id="rId2" action="ppaction://hlinksldjump"/>
          </p:cNvPr>
          <p:cNvSpPr/>
          <p:nvPr/>
        </p:nvSpPr>
        <p:spPr>
          <a:xfrm>
            <a:off x="3944246" y="1997597"/>
            <a:ext cx="2881065" cy="53451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pitchFamily="34" charset="-122"/>
                <a:ea typeface="微软雅黑" panose="020B0503020204020204" pitchFamily="34" charset="-122"/>
              </a:rPr>
              <a:t>聚焦核心素养</a:t>
            </a:r>
            <a:endPar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7" name="矩形 16">
            <a:hlinkClick r:id="rId2" action="ppaction://hlinksldjump"/>
          </p:cNvPr>
          <p:cNvSpPr/>
          <p:nvPr/>
        </p:nvSpPr>
        <p:spPr>
          <a:xfrm>
            <a:off x="1070450" y="3459415"/>
            <a:ext cx="10065636" cy="252842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smtClean="0">
                <a:solidFill>
                  <a:schemeClr val="tx1">
                    <a:lumMod val="95000"/>
                    <a:lumOff val="5000"/>
                  </a:schemeClr>
                </a:solidFill>
                <a:latin typeface="微软雅黑" panose="020B0503020204020204" pitchFamily="34" charset="-122"/>
                <a:ea typeface="微软雅黑" panose="020B0503020204020204" pitchFamily="34" charset="-122"/>
              </a:rPr>
              <a:t>考法</a:t>
            </a:r>
            <a:r>
              <a:rPr lang="en-US" altLang="zh-CN" sz="2800" dirty="0" smtClean="0">
                <a:solidFill>
                  <a:schemeClr val="tx1">
                    <a:lumMod val="95000"/>
                    <a:lumOff val="5000"/>
                  </a:schemeClr>
                </a:solidFill>
                <a:latin typeface="微软雅黑" panose="020B0503020204020204" pitchFamily="34" charset="-122"/>
                <a:ea typeface="微软雅黑" panose="020B0503020204020204" pitchFamily="34" charset="-122"/>
              </a:rPr>
              <a:t>1   </a:t>
            </a:r>
            <a:r>
              <a:rPr lang="zh-CN" altLang="en-US" sz="2800" dirty="0" smtClean="0">
                <a:solidFill>
                  <a:schemeClr val="tx1"/>
                </a:solidFill>
              </a:rPr>
              <a:t>数列求和</a:t>
            </a:r>
            <a:endParaRPr lang="en-US" altLang="zh-CN" sz="2800" dirty="0" smtClean="0">
              <a:solidFill>
                <a:schemeClr val="tx1"/>
              </a:solidFill>
            </a:endParaRPr>
          </a:p>
          <a:p>
            <a:pPr>
              <a:lnSpc>
                <a:spcPct val="150000"/>
              </a:lnSpc>
            </a:pPr>
            <a:r>
              <a:rPr lang="zh-CN" altLang="en-US" sz="2800" dirty="0" smtClean="0">
                <a:solidFill>
                  <a:schemeClr val="tx1">
                    <a:lumMod val="95000"/>
                    <a:lumOff val="5000"/>
                  </a:schemeClr>
                </a:solidFill>
                <a:latin typeface="微软雅黑" panose="020B0503020204020204" pitchFamily="34" charset="-122"/>
                <a:ea typeface="微软雅黑" panose="020B0503020204020204" pitchFamily="34" charset="-122"/>
              </a:rPr>
              <a:t>考法</a:t>
            </a:r>
            <a:r>
              <a:rPr lang="en-US" altLang="zh-CN" sz="2800" dirty="0" smtClean="0">
                <a:solidFill>
                  <a:schemeClr val="tx1">
                    <a:lumMod val="95000"/>
                    <a:lumOff val="5000"/>
                  </a:schemeClr>
                </a:solidFill>
                <a:latin typeface="微软雅黑" panose="020B0503020204020204" pitchFamily="34" charset="-122"/>
                <a:ea typeface="微软雅黑" panose="020B0503020204020204" pitchFamily="34" charset="-122"/>
              </a:rPr>
              <a:t>2   </a:t>
            </a:r>
            <a:r>
              <a:rPr lang="zh-CN" altLang="en-US" sz="2800" dirty="0" smtClean="0">
                <a:solidFill>
                  <a:schemeClr val="tx1"/>
                </a:solidFill>
              </a:rPr>
              <a:t>等差、等比数列的综合问题</a:t>
            </a:r>
            <a:endParaRPr lang="en-US" altLang="zh-CN" sz="2800" dirty="0" smtClean="0">
              <a:solidFill>
                <a:schemeClr val="tx1"/>
              </a:solidFill>
            </a:endParaRPr>
          </a:p>
          <a:p>
            <a:pPr>
              <a:lnSpc>
                <a:spcPct val="150000"/>
              </a:lnSpc>
            </a:pPr>
            <a:r>
              <a:rPr lang="zh-CN" altLang="en-US" sz="2800" dirty="0" smtClean="0">
                <a:solidFill>
                  <a:schemeClr val="tx1">
                    <a:lumMod val="95000"/>
                    <a:lumOff val="5000"/>
                  </a:schemeClr>
                </a:solidFill>
                <a:latin typeface="微软雅黑" panose="020B0503020204020204" pitchFamily="34" charset="-122"/>
                <a:ea typeface="微软雅黑" panose="020B0503020204020204" pitchFamily="34" charset="-122"/>
              </a:rPr>
              <a:t>考法</a:t>
            </a:r>
            <a:r>
              <a:rPr lang="en-US" altLang="zh-CN" sz="2800" dirty="0" smtClean="0">
                <a:solidFill>
                  <a:schemeClr val="tx1">
                    <a:lumMod val="95000"/>
                    <a:lumOff val="5000"/>
                  </a:schemeClr>
                </a:solidFill>
                <a:latin typeface="微软雅黑" panose="020B0503020204020204" pitchFamily="34" charset="-122"/>
                <a:ea typeface="微软雅黑" panose="020B0503020204020204" pitchFamily="34" charset="-122"/>
              </a:rPr>
              <a:t>3   </a:t>
            </a:r>
            <a:r>
              <a:rPr lang="zh-CN" altLang="en-US" sz="2800" dirty="0" smtClean="0">
                <a:solidFill>
                  <a:schemeClr val="tx1"/>
                </a:solidFill>
              </a:rPr>
              <a:t>数列与函数、不等式的综合问题</a:t>
            </a:r>
            <a:endParaRPr lang="en-US" altLang="zh-CN" sz="2800" dirty="0" smtClean="0">
              <a:solidFill>
                <a:schemeClr val="tx1"/>
              </a:solidFill>
            </a:endParaRPr>
          </a:p>
          <a:p>
            <a:pPr>
              <a:lnSpc>
                <a:spcPct val="150000"/>
              </a:lnSpc>
            </a:pPr>
            <a:r>
              <a:rPr lang="zh-CN" altLang="en-US" sz="2800" dirty="0" smtClean="0">
                <a:solidFill>
                  <a:schemeClr val="tx1"/>
                </a:solidFill>
                <a:latin typeface="微软雅黑" panose="020B0503020204020204" pitchFamily="34" charset="-122"/>
                <a:ea typeface="微软雅黑" panose="020B0503020204020204" pitchFamily="34" charset="-122"/>
              </a:rPr>
              <a:t>考法</a:t>
            </a:r>
            <a:r>
              <a:rPr lang="en-US" altLang="zh-CN" sz="2800" dirty="0" smtClean="0">
                <a:solidFill>
                  <a:schemeClr val="tx1"/>
                </a:solidFill>
                <a:latin typeface="微软雅黑" panose="020B0503020204020204" pitchFamily="34" charset="-122"/>
                <a:ea typeface="微软雅黑" panose="020B0503020204020204" pitchFamily="34" charset="-122"/>
              </a:rPr>
              <a:t>4  </a:t>
            </a:r>
            <a:r>
              <a:rPr lang="zh-CN" altLang="en-US" sz="2800" dirty="0" smtClean="0">
                <a:solidFill>
                  <a:schemeClr val="tx1"/>
                </a:solidFill>
                <a:latin typeface="微软雅黑" panose="020B0503020204020204" pitchFamily="34" charset="-122"/>
                <a:ea typeface="微软雅黑" panose="020B0503020204020204" pitchFamily="34" charset="-122"/>
              </a:rPr>
              <a:t>数列的实际应用</a:t>
            </a:r>
            <a:endParaRPr lang="zh-CN" altLang="en-US" sz="2800" dirty="0">
              <a:solidFill>
                <a:schemeClr val="tx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391360" y="423640"/>
                <a:ext cx="11723913" cy="3624967"/>
              </a:xfrm>
              <a:prstGeom prst="rect">
                <a:avLst/>
              </a:prstGeom>
            </p:spPr>
            <p:txBody>
              <a:bodyPr wrap="square">
                <a:spAutoFit/>
              </a:bodyPr>
              <a:lstStyle/>
              <a:p>
                <a:pPr>
                  <a:lnSpc>
                    <a:spcPct val="150000"/>
                  </a:lnSpc>
                </a:pPr>
                <a:r>
                  <a:rPr lang="en-US" altLang="zh-CN" sz="2800" b="1" dirty="0" smtClean="0"/>
                  <a:t>3.</a:t>
                </a:r>
                <a:r>
                  <a:rPr lang="zh-CN" altLang="zh-CN" sz="2800" b="1" dirty="0"/>
                  <a:t>用裂项相消法</a:t>
                </a:r>
                <a:r>
                  <a:rPr lang="zh-CN" altLang="zh-CN" sz="2800" b="1" dirty="0" smtClean="0"/>
                  <a:t>求和</a:t>
                </a:r>
                <a:endParaRPr lang="en-US" altLang="zh-CN" sz="2800" b="1" dirty="0" smtClean="0"/>
              </a:p>
              <a:p>
                <a:pPr>
                  <a:lnSpc>
                    <a:spcPct val="150000"/>
                  </a:lnSpc>
                </a:pPr>
                <a:r>
                  <a:rPr lang="en-US" altLang="zh-CN" sz="2800" dirty="0" smtClean="0"/>
                  <a:t> </a:t>
                </a:r>
                <a:r>
                  <a:rPr lang="zh-CN" altLang="zh-CN"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2800" dirty="0"/>
                  <a:t>　</a:t>
                </a:r>
                <a:r>
                  <a:rPr lang="en-US" altLang="zh-CN" sz="2800" dirty="0"/>
                  <a:t>[2018</a:t>
                </a:r>
                <a:r>
                  <a:rPr lang="zh-CN" altLang="zh-CN" sz="2800" dirty="0"/>
                  <a:t>辽宁沈阳三模</a:t>
                </a:r>
                <a:r>
                  <a:rPr lang="en-US" altLang="zh-CN" sz="2800" dirty="0"/>
                  <a:t>]</a:t>
                </a:r>
                <a:r>
                  <a:rPr lang="zh-CN" altLang="zh-CN" sz="2800" dirty="0"/>
                  <a:t>已知数列</a:t>
                </a:r>
                <a:r>
                  <a:rPr lang="en-US" altLang="zh-CN" sz="2800" dirty="0"/>
                  <a:t>{</a:t>
                </a:r>
                <a:r>
                  <a:rPr lang="en-US" altLang="zh-CN" sz="2800" i="1" dirty="0"/>
                  <a:t>a</a:t>
                </a:r>
                <a:r>
                  <a:rPr lang="en-US" altLang="zh-CN" sz="2800" i="1" baseline="-25000" dirty="0"/>
                  <a:t>n</a:t>
                </a:r>
                <a:r>
                  <a:rPr lang="en-US" altLang="zh-CN" sz="2800" dirty="0"/>
                  <a:t>}</a:t>
                </a:r>
                <a:r>
                  <a:rPr lang="zh-CN" altLang="zh-CN" sz="2800" dirty="0"/>
                  <a:t>的前</a:t>
                </a:r>
                <a:r>
                  <a:rPr lang="en-US" altLang="zh-CN" sz="2800" i="1" dirty="0"/>
                  <a:t>n</a:t>
                </a:r>
                <a:r>
                  <a:rPr lang="zh-CN" altLang="zh-CN" sz="2800" dirty="0"/>
                  <a:t>项和为</a:t>
                </a:r>
                <a:r>
                  <a:rPr lang="en-US" altLang="zh-CN" sz="2800" i="1" dirty="0"/>
                  <a:t>S</a:t>
                </a:r>
                <a:r>
                  <a:rPr lang="en-US" altLang="zh-CN" sz="2800" i="1" baseline="-25000" dirty="0"/>
                  <a:t>n</a:t>
                </a:r>
                <a:r>
                  <a:rPr lang="en-US" altLang="zh-CN" sz="2800" dirty="0"/>
                  <a:t>,</a:t>
                </a:r>
                <a:r>
                  <a:rPr lang="zh-CN" altLang="zh-CN" sz="2800" dirty="0"/>
                  <a:t>且</a:t>
                </a:r>
                <a:r>
                  <a:rPr lang="en-US" altLang="zh-CN" sz="2800" i="1" dirty="0"/>
                  <a:t>a</a:t>
                </a:r>
                <a:r>
                  <a:rPr lang="en-US" altLang="zh-CN" sz="2800" i="1" baseline="-25000" dirty="0"/>
                  <a:t>n</a:t>
                </a:r>
                <a:r>
                  <a:rPr lang="en-US" altLang="zh-CN" sz="2800" baseline="-25000" dirty="0"/>
                  <a:t>+1</a:t>
                </a:r>
                <a:r>
                  <a:rPr lang="en-US" altLang="zh-CN" sz="2800" dirty="0"/>
                  <a:t>=2+</a:t>
                </a:r>
                <a:r>
                  <a:rPr lang="en-US" altLang="zh-CN" sz="2800" i="1" dirty="0"/>
                  <a:t>S</a:t>
                </a:r>
                <a:r>
                  <a:rPr lang="en-US" altLang="zh-CN" sz="2800" i="1" baseline="-25000" dirty="0"/>
                  <a:t>n</a:t>
                </a:r>
                <a:r>
                  <a:rPr lang="zh-CN" altLang="zh-CN" sz="2800" dirty="0"/>
                  <a:t>对一切正整数</a:t>
                </a:r>
                <a:r>
                  <a:rPr lang="en-US" altLang="zh-CN" sz="2800" i="1" dirty="0"/>
                  <a:t>n</a:t>
                </a:r>
                <a:r>
                  <a:rPr lang="zh-CN" altLang="zh-CN" sz="2800" dirty="0"/>
                  <a:t>恒成立</a:t>
                </a:r>
                <a:r>
                  <a:rPr lang="en-US" altLang="zh-CN" sz="2800" dirty="0"/>
                  <a:t>.</a:t>
                </a:r>
                <a:endParaRPr lang="zh-CN" altLang="zh-CN" sz="2800" dirty="0"/>
              </a:p>
              <a:p>
                <a:pPr>
                  <a:lnSpc>
                    <a:spcPct val="150000"/>
                  </a:lnSpc>
                </a:pPr>
                <a:r>
                  <a:rPr lang="en-US" altLang="zh-CN" sz="2800" dirty="0"/>
                  <a:t>(1)</a:t>
                </a:r>
                <a:r>
                  <a:rPr lang="zh-CN" altLang="zh-CN" sz="2800" dirty="0"/>
                  <a:t>求当</a:t>
                </a:r>
                <a:r>
                  <a:rPr lang="en-US" altLang="zh-CN" sz="2800" i="1" dirty="0"/>
                  <a:t>a</a:t>
                </a:r>
                <a:r>
                  <a:rPr lang="en-US" altLang="zh-CN" sz="2800" baseline="-25000" dirty="0"/>
                  <a:t>1</a:t>
                </a:r>
                <a:r>
                  <a:rPr lang="zh-CN" altLang="zh-CN" sz="2800" dirty="0"/>
                  <a:t>为何值时</a:t>
                </a:r>
                <a:r>
                  <a:rPr lang="en-US" altLang="zh-CN" sz="2800" dirty="0"/>
                  <a:t>,</a:t>
                </a:r>
                <a:r>
                  <a:rPr lang="zh-CN" altLang="zh-CN" sz="2800" dirty="0"/>
                  <a:t>数列</a:t>
                </a:r>
                <a:r>
                  <a:rPr lang="en-US" altLang="zh-CN" sz="2800" dirty="0"/>
                  <a:t>{</a:t>
                </a:r>
                <a:r>
                  <a:rPr lang="en-US" altLang="zh-CN" sz="2800" i="1" dirty="0"/>
                  <a:t>a</a:t>
                </a:r>
                <a:r>
                  <a:rPr lang="en-US" altLang="zh-CN" sz="2800" i="1" baseline="-25000" dirty="0"/>
                  <a:t>n</a:t>
                </a:r>
                <a:r>
                  <a:rPr lang="en-US" altLang="zh-CN" sz="2800" dirty="0"/>
                  <a:t>}</a:t>
                </a:r>
                <a:r>
                  <a:rPr lang="zh-CN" altLang="zh-CN" sz="2800" dirty="0"/>
                  <a:t>是等比数列</a:t>
                </a:r>
                <a:r>
                  <a:rPr lang="en-US" altLang="zh-CN" sz="2800" dirty="0"/>
                  <a:t>,</a:t>
                </a:r>
                <a:r>
                  <a:rPr lang="zh-CN" altLang="zh-CN" sz="2800" dirty="0"/>
                  <a:t>并求出它的通项公式</a:t>
                </a:r>
                <a:r>
                  <a:rPr lang="en-US" altLang="zh-CN" sz="2800" dirty="0"/>
                  <a:t>;</a:t>
                </a:r>
                <a:endParaRPr lang="zh-CN" altLang="zh-CN" sz="2800" dirty="0"/>
              </a:p>
              <a:p>
                <a:pPr>
                  <a:lnSpc>
                    <a:spcPct val="150000"/>
                  </a:lnSpc>
                </a:pPr>
                <a:r>
                  <a:rPr lang="en-US" altLang="zh-CN" sz="2800" dirty="0"/>
                  <a:t>(2)</a:t>
                </a:r>
                <a:r>
                  <a:rPr lang="zh-CN" altLang="zh-CN" sz="2800" dirty="0"/>
                  <a:t>在</a:t>
                </a:r>
                <a:r>
                  <a:rPr lang="en-US" altLang="zh-CN" sz="2800" dirty="0"/>
                  <a:t>(1)</a:t>
                </a:r>
                <a:r>
                  <a:rPr lang="zh-CN" altLang="zh-CN" sz="2800" dirty="0"/>
                  <a:t>的条件下</a:t>
                </a:r>
                <a:r>
                  <a:rPr lang="en-US" altLang="zh-CN" sz="2800" dirty="0"/>
                  <a:t>,</a:t>
                </a:r>
                <a:r>
                  <a:rPr lang="zh-CN" altLang="zh-CN" sz="2800" dirty="0"/>
                  <a:t>若数列</a:t>
                </a:r>
                <a:r>
                  <a:rPr lang="en-US" altLang="zh-CN" sz="2800" dirty="0"/>
                  <a:t>{</a:t>
                </a:r>
                <a:r>
                  <a:rPr lang="en-US" altLang="zh-CN" sz="2800" i="1" dirty="0" err="1"/>
                  <a:t>b</a:t>
                </a:r>
                <a:r>
                  <a:rPr lang="en-US" altLang="zh-CN" sz="2800" i="1" baseline="-25000" dirty="0" err="1"/>
                  <a:t>n</a:t>
                </a:r>
                <a:r>
                  <a:rPr lang="en-US" altLang="zh-CN" sz="2800" dirty="0"/>
                  <a:t>}</a:t>
                </a:r>
                <a:r>
                  <a:rPr lang="zh-CN" altLang="zh-CN" sz="2800" dirty="0"/>
                  <a:t>满足</a:t>
                </a:r>
                <a:r>
                  <a:rPr lang="en-US" altLang="zh-CN" sz="2800" i="1" dirty="0" err="1"/>
                  <a:t>b</a:t>
                </a:r>
                <a:r>
                  <a:rPr lang="en-US" altLang="zh-CN" sz="2800" i="1" baseline="-25000" dirty="0" err="1"/>
                  <a:t>n</a:t>
                </a:r>
                <a:r>
                  <a:rPr lang="en-US" altLang="zh-CN" sz="2800" dirty="0"/>
                  <a:t>=</a:t>
                </a:r>
                <a14:m>
                  <m:oMath xmlns:m="http://schemas.openxmlformats.org/officeDocument/2006/math">
                    <m:f>
                      <m:fPr>
                        <m:ctrlPr>
                          <a:rPr lang="en-US" altLang="zh-CN" sz="2800" i="1">
                            <a:latin typeface="Cambria Math" panose="02040503050406030204" pitchFamily="18" charset="0"/>
                          </a:rPr>
                        </m:ctrlPr>
                      </m:fPr>
                      <m:num>
                        <m:sSub>
                          <m:sSubPr>
                            <m:ctrlPr>
                              <a:rPr lang="en-US" altLang="zh-CN" sz="2800" i="1">
                                <a:latin typeface="Cambria Math" panose="02040503050406030204" pitchFamily="18" charset="0"/>
                              </a:rPr>
                            </m:ctrlPr>
                          </m:sSubPr>
                          <m:e>
                            <m:r>
                              <a:rPr lang="en-US" altLang="zh-CN" sz="2800" i="1">
                                <a:latin typeface="Cambria Math" panose="02040503050406030204" pitchFamily="18" charset="0"/>
                              </a:rPr>
                              <m:t>𝑎</m:t>
                            </m:r>
                          </m:e>
                          <m:sub>
                            <m:r>
                              <a:rPr lang="en-US" altLang="zh-CN" sz="2800" b="0" i="1" smtClean="0">
                                <a:latin typeface="Cambria Math" panose="02040503050406030204" pitchFamily="18" charset="0"/>
                              </a:rPr>
                              <m:t>𝑛</m:t>
                            </m:r>
                          </m:sub>
                        </m:sSub>
                      </m:num>
                      <m:den>
                        <m:d>
                          <m:dPr>
                            <m:ctrlPr>
                              <a:rPr lang="en-US" altLang="zh-CN" sz="2800" i="1" smtClean="0">
                                <a:latin typeface="Cambria Math" panose="02040503050406030204" pitchFamily="18" charset="0"/>
                              </a:rPr>
                            </m:ctrlPr>
                          </m:dPr>
                          <m:e>
                            <m:sSub>
                              <m:sSubPr>
                                <m:ctrlPr>
                                  <a:rPr lang="en-US" altLang="zh-CN" sz="2800" i="1">
                                    <a:latin typeface="Cambria Math" panose="02040503050406030204" pitchFamily="18" charset="0"/>
                                  </a:rPr>
                                </m:ctrlPr>
                              </m:sSubPr>
                              <m:e>
                                <m:r>
                                  <a:rPr lang="en-US" altLang="zh-CN" sz="2800" b="0" i="1" smtClean="0">
                                    <a:latin typeface="Cambria Math" panose="02040503050406030204" pitchFamily="18" charset="0"/>
                                  </a:rPr>
                                  <m:t>𝑎</m:t>
                                </m:r>
                              </m:e>
                              <m:sub>
                                <m:r>
                                  <a:rPr lang="en-US" altLang="zh-CN" sz="2800" b="0" i="1" smtClean="0">
                                    <a:latin typeface="Cambria Math" panose="02040503050406030204" pitchFamily="18" charset="0"/>
                                  </a:rPr>
                                  <m:t>𝑛</m:t>
                                </m:r>
                                <m:r>
                                  <a:rPr lang="en-US" altLang="zh-CN" sz="2800" b="0" i="1" smtClean="0">
                                    <a:latin typeface="Cambria Math" panose="02040503050406030204" pitchFamily="18" charset="0"/>
                                  </a:rPr>
                                  <m:t>+1</m:t>
                                </m:r>
                              </m:sub>
                            </m:sSub>
                            <m:r>
                              <a:rPr lang="en-US" altLang="zh-CN" sz="2800" b="0" i="1" smtClean="0">
                                <a:latin typeface="Cambria Math" panose="02040503050406030204" pitchFamily="18" charset="0"/>
                              </a:rPr>
                              <m:t>+1</m:t>
                            </m:r>
                          </m:e>
                        </m:d>
                        <m:d>
                          <m:dPr>
                            <m:ctrlPr>
                              <a:rPr lang="en-US" altLang="zh-CN" sz="2800" i="1" smtClean="0">
                                <a:latin typeface="Cambria Math" panose="02040503050406030204" pitchFamily="18" charset="0"/>
                              </a:rPr>
                            </m:ctrlPr>
                          </m:dPr>
                          <m:e>
                            <m:sSub>
                              <m:sSubPr>
                                <m:ctrlPr>
                                  <a:rPr lang="en-US" altLang="zh-CN" sz="2800" i="1">
                                    <a:latin typeface="Cambria Math" panose="02040503050406030204" pitchFamily="18" charset="0"/>
                                  </a:rPr>
                                </m:ctrlPr>
                              </m:sSubPr>
                              <m:e>
                                <m:r>
                                  <a:rPr lang="en-US" altLang="zh-CN" sz="2800" i="1">
                                    <a:latin typeface="Cambria Math" panose="02040503050406030204" pitchFamily="18" charset="0"/>
                                  </a:rPr>
                                  <m:t>𝑎</m:t>
                                </m:r>
                              </m:e>
                              <m:sub>
                                <m:r>
                                  <a:rPr lang="en-US" altLang="zh-CN" sz="2800" i="1">
                                    <a:latin typeface="Cambria Math" panose="02040503050406030204" pitchFamily="18" charset="0"/>
                                  </a:rPr>
                                  <m:t>𝑛</m:t>
                                </m:r>
                              </m:sub>
                            </m:sSub>
                            <m:r>
                              <a:rPr lang="en-US" altLang="zh-CN" sz="2800" i="1">
                                <a:latin typeface="Cambria Math" panose="02040503050406030204" pitchFamily="18" charset="0"/>
                              </a:rPr>
                              <m:t>+1</m:t>
                            </m:r>
                          </m:e>
                        </m:d>
                      </m:den>
                    </m:f>
                  </m:oMath>
                </a14:m>
                <a:r>
                  <a:rPr lang="en-US" altLang="zh-CN" sz="2800" dirty="0"/>
                  <a:t>,</a:t>
                </a:r>
                <a:r>
                  <a:rPr lang="zh-CN" altLang="zh-CN" sz="2800" dirty="0"/>
                  <a:t>求数列</a:t>
                </a:r>
                <a:r>
                  <a:rPr lang="en-US" altLang="zh-CN" sz="2800" dirty="0"/>
                  <a:t>{</a:t>
                </a:r>
                <a:r>
                  <a:rPr lang="en-US" altLang="zh-CN" sz="2800" i="1" dirty="0" err="1"/>
                  <a:t>b</a:t>
                </a:r>
                <a:r>
                  <a:rPr lang="en-US" altLang="zh-CN" sz="2800" i="1" baseline="-25000" dirty="0" err="1"/>
                  <a:t>n</a:t>
                </a:r>
                <a:r>
                  <a:rPr lang="en-US" altLang="zh-CN" sz="2800" dirty="0"/>
                  <a:t>}</a:t>
                </a:r>
                <a:r>
                  <a:rPr lang="zh-CN" altLang="zh-CN" sz="2800" dirty="0"/>
                  <a:t>的前</a:t>
                </a:r>
                <a:r>
                  <a:rPr lang="en-US" altLang="zh-CN" sz="2800" i="1" dirty="0"/>
                  <a:t>n</a:t>
                </a:r>
                <a:r>
                  <a:rPr lang="zh-CN" altLang="zh-CN" sz="2800" dirty="0"/>
                  <a:t>项和</a:t>
                </a:r>
                <a:r>
                  <a:rPr lang="en-US" altLang="zh-CN" sz="2800" i="1" dirty="0"/>
                  <a:t>T</a:t>
                </a:r>
                <a:r>
                  <a:rPr lang="en-US" altLang="zh-CN" sz="2800" i="1" baseline="-25000" dirty="0"/>
                  <a:t>n</a:t>
                </a:r>
                <a:r>
                  <a:rPr lang="en-US" altLang="zh-CN" sz="2800" dirty="0"/>
                  <a:t>.</a:t>
                </a:r>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391360" y="423640"/>
                <a:ext cx="11723913" cy="3624967"/>
              </a:xfrm>
              <a:prstGeom prst="rect">
                <a:avLst/>
              </a:prstGeom>
              <a:blipFill rotWithShape="0">
                <a:blip r:embed="rId2"/>
                <a:stretch>
                  <a:fillRect l="-1040" r="-156"/>
                </a:stretch>
              </a:blipFill>
            </p:spPr>
            <p:txBody>
              <a:bodyPr/>
              <a:lstStyle/>
              <a:p>
                <a:r>
                  <a:rPr lang="zh-CN" altLang="en-US">
                    <a:noFill/>
                  </a:rPr>
                  <a:t> </a:t>
                </a:r>
              </a:p>
            </p:txBody>
          </p:sp>
        </mc:Fallback>
      </mc:AlternateContent>
      <mc:AlternateContent xmlns:mc="http://schemas.openxmlformats.org/markup-compatibility/2006">
        <mc:Choice xmlns:a14="http://schemas.microsoft.com/office/drawing/2010/main" xmlns="" Requires="a14">
          <p:sp>
            <p:nvSpPr>
              <p:cNvPr id="3" name="矩形 2"/>
              <p:cNvSpPr/>
              <p:nvPr/>
            </p:nvSpPr>
            <p:spPr>
              <a:xfrm>
                <a:off x="391360" y="4405706"/>
                <a:ext cx="11723913" cy="2180405"/>
              </a:xfrm>
              <a:prstGeom prst="rect">
                <a:avLst/>
              </a:prstGeom>
            </p:spPr>
            <p:txBody>
              <a:bodyPr wrap="square">
                <a:spAutoFit/>
              </a:bodyPr>
              <a:lstStyle/>
              <a:p>
                <a:pPr>
                  <a:lnSpc>
                    <a:spcPct val="150000"/>
                  </a:lnSpc>
                </a:pPr>
                <a:r>
                  <a:rPr lang="zh-CN" altLang="zh-CN"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思维导引</a:t>
                </a:r>
                <a:r>
                  <a:rPr lang="zh-CN" altLang="zh-CN" sz="2800" dirty="0"/>
                  <a:t>　</a:t>
                </a:r>
                <a:r>
                  <a:rPr lang="en-US" altLang="zh-CN" sz="2800" dirty="0"/>
                  <a:t>(1)</a:t>
                </a:r>
                <a:r>
                  <a:rPr lang="zh-CN" altLang="zh-CN" sz="2800" dirty="0"/>
                  <a:t>由</a:t>
                </a:r>
                <a:r>
                  <a:rPr lang="en-US" altLang="zh-CN" sz="2800" i="1" dirty="0"/>
                  <a:t>a</a:t>
                </a:r>
                <a:r>
                  <a:rPr lang="en-US" altLang="zh-CN" sz="2800" i="1" baseline="-25000" dirty="0"/>
                  <a:t>n</a:t>
                </a:r>
                <a:r>
                  <a:rPr lang="en-US" altLang="zh-CN" sz="2800" dirty="0"/>
                  <a:t>=</a:t>
                </a:r>
                <a14:m>
                  <m:oMath xmlns:m="http://schemas.openxmlformats.org/officeDocument/2006/math">
                    <m:d>
                      <m:dPr>
                        <m:begChr m:val="{"/>
                        <m:endChr m:val=""/>
                        <m:ctrlPr>
                          <a:rPr lang="en-US" altLang="zh-CN" sz="2800" i="1">
                            <a:latin typeface="Cambria Math" panose="02040503050406030204" pitchFamily="18" charset="0"/>
                          </a:rPr>
                        </m:ctrlPr>
                      </m:dPr>
                      <m:e>
                        <m:eqArr>
                          <m:eqArrPr>
                            <m:ctrlPr>
                              <a:rPr lang="en-US" altLang="zh-CN" sz="2800" i="1">
                                <a:latin typeface="Cambria Math" panose="02040503050406030204" pitchFamily="18" charset="0"/>
                              </a:rPr>
                            </m:ctrlPr>
                          </m:eqArrPr>
                          <m:e>
                            <m:sSub>
                              <m:sSubPr>
                                <m:ctrlPr>
                                  <a:rPr lang="en-US" altLang="zh-CN" sz="2800" i="1">
                                    <a:latin typeface="Cambria Math" panose="02040503050406030204" pitchFamily="18" charset="0"/>
                                  </a:rPr>
                                </m:ctrlPr>
                              </m:sSubPr>
                              <m:e>
                                <m:r>
                                  <a:rPr lang="en-US" altLang="zh-CN" sz="2800" i="1">
                                    <a:latin typeface="Cambria Math" panose="02040503050406030204" pitchFamily="18" charset="0"/>
                                  </a:rPr>
                                  <m:t>𝑆</m:t>
                                </m:r>
                              </m:e>
                              <m:sub>
                                <m:r>
                                  <a:rPr lang="en-US" altLang="zh-CN" sz="2800" i="1">
                                    <a:latin typeface="Cambria Math" panose="02040503050406030204" pitchFamily="18" charset="0"/>
                                  </a:rPr>
                                  <m:t>𝑛</m:t>
                                </m:r>
                              </m:sub>
                            </m:sSub>
                            <m:r>
                              <a:rPr lang="en-US" altLang="zh-CN" sz="2800" i="1">
                                <a:latin typeface="Cambria Math" panose="02040503050406030204" pitchFamily="18" charset="0"/>
                                <a:ea typeface="Cambria Math" panose="02040503050406030204" pitchFamily="18" charset="0"/>
                              </a:rPr>
                              <m:t>−</m:t>
                            </m:r>
                            <m:sSub>
                              <m:sSubPr>
                                <m:ctrlPr>
                                  <a:rPr lang="en-US" altLang="zh-CN" sz="2800" i="1">
                                    <a:latin typeface="Cambria Math" panose="02040503050406030204" pitchFamily="18" charset="0"/>
                                  </a:rPr>
                                </m:ctrlPr>
                              </m:sSubPr>
                              <m:e>
                                <m:r>
                                  <a:rPr lang="en-US" altLang="zh-CN" sz="2800" i="1">
                                    <a:latin typeface="Cambria Math" panose="02040503050406030204" pitchFamily="18" charset="0"/>
                                  </a:rPr>
                                  <m:t>𝑆</m:t>
                                </m:r>
                              </m:e>
                              <m:sub>
                                <m:r>
                                  <a:rPr lang="en-US" altLang="zh-CN" sz="2800" i="1">
                                    <a:latin typeface="Cambria Math" panose="02040503050406030204" pitchFamily="18" charset="0"/>
                                  </a:rPr>
                                  <m:t>𝑛</m:t>
                                </m:r>
                                <m:r>
                                  <a:rPr lang="en-US" altLang="zh-CN" sz="2800" i="1">
                                    <a:latin typeface="Cambria Math" panose="02040503050406030204" pitchFamily="18" charset="0"/>
                                  </a:rPr>
                                  <m:t>−1</m:t>
                                </m:r>
                              </m:sub>
                            </m:sSub>
                            <m:r>
                              <a:rPr lang="en-US" altLang="zh-CN" sz="2800" b="0" i="1" smtClean="0">
                                <a:latin typeface="Cambria Math" panose="02040503050406030204" pitchFamily="18" charset="0"/>
                              </a:rPr>
                              <m:t>,</m:t>
                            </m:r>
                            <m:r>
                              <a:rPr lang="en-US" altLang="zh-CN" sz="2800" b="0" i="1" smtClean="0">
                                <a:latin typeface="Cambria Math" panose="02040503050406030204" pitchFamily="18" charset="0"/>
                              </a:rPr>
                              <m:t>𝑛</m:t>
                            </m:r>
                            <m:r>
                              <a:rPr lang="en-US" altLang="zh-CN" sz="2800" b="0" i="1" smtClean="0">
                                <a:latin typeface="Cambria Math" panose="02040503050406030204" pitchFamily="18" charset="0"/>
                                <a:ea typeface="Cambria Math" panose="02040503050406030204" pitchFamily="18" charset="0"/>
                              </a:rPr>
                              <m:t>≥2,</m:t>
                            </m:r>
                          </m:e>
                          <m:e>
                            <m:sSub>
                              <m:sSubPr>
                                <m:ctrlPr>
                                  <a:rPr lang="en-US" altLang="zh-CN" sz="2800" i="1">
                                    <a:latin typeface="Cambria Math" panose="02040503050406030204" pitchFamily="18" charset="0"/>
                                  </a:rPr>
                                </m:ctrlPr>
                              </m:sSubPr>
                              <m:e>
                                <m:r>
                                  <a:rPr lang="en-US" altLang="zh-CN" sz="2800" i="1">
                                    <a:latin typeface="Cambria Math" panose="02040503050406030204" pitchFamily="18" charset="0"/>
                                  </a:rPr>
                                  <m:t>𝑆</m:t>
                                </m:r>
                              </m:e>
                              <m:sub>
                                <m:r>
                                  <a:rPr lang="en-US" altLang="zh-CN" sz="2800" i="1">
                                    <a:latin typeface="Cambria Math" panose="02040503050406030204" pitchFamily="18" charset="0"/>
                                  </a:rPr>
                                  <m:t>𝑛</m:t>
                                </m:r>
                              </m:sub>
                            </m:sSub>
                            <m:r>
                              <a:rPr lang="en-US" altLang="zh-CN" sz="2800" b="0" i="1" smtClean="0">
                                <a:latin typeface="Cambria Math" panose="02040503050406030204" pitchFamily="18" charset="0"/>
                                <a:ea typeface="Cambria Math" panose="02040503050406030204" pitchFamily="18" charset="0"/>
                              </a:rPr>
                              <m:t>,</m:t>
                            </m:r>
                            <m:r>
                              <a:rPr lang="en-US" altLang="zh-CN" sz="2800" b="0" i="1" smtClean="0">
                                <a:latin typeface="Cambria Math" panose="02040503050406030204" pitchFamily="18" charset="0"/>
                                <a:ea typeface="Cambria Math" panose="02040503050406030204" pitchFamily="18" charset="0"/>
                              </a:rPr>
                              <m:t>𝑛</m:t>
                            </m:r>
                            <m:r>
                              <a:rPr lang="en-US" altLang="zh-CN" sz="2800" b="0" i="1" smtClean="0">
                                <a:latin typeface="Cambria Math" panose="02040503050406030204" pitchFamily="18" charset="0"/>
                                <a:ea typeface="Cambria Math" panose="02040503050406030204" pitchFamily="18" charset="0"/>
                              </a:rPr>
                              <m:t>=1           </m:t>
                            </m:r>
                          </m:e>
                        </m:eqArr>
                      </m:e>
                    </m:d>
                  </m:oMath>
                </a14:m>
                <a:r>
                  <a:rPr lang="zh-CN" altLang="zh-CN" sz="2800" dirty="0"/>
                  <a:t>与</a:t>
                </a:r>
                <a:r>
                  <a:rPr lang="en-US" altLang="zh-CN" sz="2800" dirty="0"/>
                  <a:t>{</a:t>
                </a:r>
                <a:r>
                  <a:rPr lang="en-US" altLang="zh-CN" sz="2800" i="1" dirty="0"/>
                  <a:t>a</a:t>
                </a:r>
                <a:r>
                  <a:rPr lang="en-US" altLang="zh-CN" sz="2800" i="1" baseline="-25000" dirty="0"/>
                  <a:t>n</a:t>
                </a:r>
                <a:r>
                  <a:rPr lang="en-US" altLang="zh-CN" sz="2800" dirty="0"/>
                  <a:t>}</a:t>
                </a:r>
                <a:r>
                  <a:rPr lang="zh-CN" altLang="zh-CN" sz="2800" dirty="0"/>
                  <a:t>是等比数列</a:t>
                </a:r>
                <a:r>
                  <a:rPr lang="en-US" altLang="zh-CN" sz="2800" dirty="0"/>
                  <a:t>,</a:t>
                </a:r>
                <a:r>
                  <a:rPr lang="zh-CN" altLang="zh-CN" sz="2800" dirty="0"/>
                  <a:t>即可求出</a:t>
                </a:r>
                <a:r>
                  <a:rPr lang="en-US" altLang="zh-CN" sz="2800" i="1" dirty="0"/>
                  <a:t>a</a:t>
                </a:r>
                <a:r>
                  <a:rPr lang="en-US" altLang="zh-CN" sz="2800" baseline="-25000" dirty="0"/>
                  <a:t>1</a:t>
                </a:r>
                <a:r>
                  <a:rPr lang="zh-CN" altLang="zh-CN" sz="2800" dirty="0"/>
                  <a:t>与</a:t>
                </a:r>
                <a:r>
                  <a:rPr lang="en-US" altLang="zh-CN" sz="2800" i="1" dirty="0"/>
                  <a:t>a</a:t>
                </a:r>
                <a:r>
                  <a:rPr lang="en-US" altLang="zh-CN" sz="2800" i="1" baseline="-25000" dirty="0"/>
                  <a:t>n</a:t>
                </a:r>
                <a:r>
                  <a:rPr lang="en-US" altLang="zh-CN" sz="2800" dirty="0"/>
                  <a:t>;(2)</a:t>
                </a:r>
                <a:r>
                  <a:rPr lang="zh-CN" altLang="zh-CN" sz="2800" dirty="0"/>
                  <a:t>先利用</a:t>
                </a:r>
                <a:r>
                  <a:rPr lang="en-US" altLang="zh-CN" sz="2800" dirty="0"/>
                  <a:t>(1)</a:t>
                </a:r>
                <a:r>
                  <a:rPr lang="zh-CN" altLang="zh-CN" sz="2800" dirty="0"/>
                  <a:t>的结论求出</a:t>
                </a:r>
                <a:r>
                  <a:rPr lang="en-US" altLang="zh-CN" sz="2800" i="1" dirty="0" err="1"/>
                  <a:t>b</a:t>
                </a:r>
                <a:r>
                  <a:rPr lang="en-US" altLang="zh-CN" sz="2800" i="1" baseline="-25000" dirty="0" err="1"/>
                  <a:t>n</a:t>
                </a:r>
                <a:r>
                  <a:rPr lang="en-US" altLang="zh-CN" sz="2800" dirty="0"/>
                  <a:t>,</a:t>
                </a:r>
                <a:r>
                  <a:rPr lang="zh-CN" altLang="zh-CN" sz="2800" dirty="0"/>
                  <a:t>再利用裂项相消法求和</a:t>
                </a:r>
                <a:r>
                  <a:rPr lang="en-US" altLang="zh-CN" sz="2800" dirty="0"/>
                  <a:t>,</a:t>
                </a:r>
                <a:r>
                  <a:rPr lang="zh-CN" altLang="zh-CN" sz="2800" dirty="0"/>
                  <a:t>即可求得</a:t>
                </a:r>
                <a:r>
                  <a:rPr lang="en-US" altLang="zh-CN" sz="2800" i="1" dirty="0"/>
                  <a:t>T</a:t>
                </a:r>
                <a:r>
                  <a:rPr lang="en-US" altLang="zh-CN" sz="2800" i="1" baseline="-25000" dirty="0"/>
                  <a:t>n</a:t>
                </a:r>
                <a:r>
                  <a:rPr lang="en-US" altLang="zh-CN" sz="2800" dirty="0"/>
                  <a:t>.</a:t>
                </a:r>
                <a:endParaRPr lang="zh-CN" altLang="zh-CN" sz="2800" dirty="0"/>
              </a:p>
            </p:txBody>
          </p:sp>
        </mc:Choice>
        <mc:Fallback>
          <p:sp>
            <p:nvSpPr>
              <p:cNvPr id="3" name="矩形 2"/>
              <p:cNvSpPr>
                <a:spLocks noRot="1" noChangeAspect="1" noMove="1" noResize="1" noEditPoints="1" noAdjustHandles="1" noChangeArrowheads="1" noChangeShapeType="1" noTextEdit="1"/>
              </p:cNvSpPr>
              <p:nvPr/>
            </p:nvSpPr>
            <p:spPr>
              <a:xfrm>
                <a:off x="391360" y="4405706"/>
                <a:ext cx="11723913" cy="2180405"/>
              </a:xfrm>
              <a:prstGeom prst="rect">
                <a:avLst/>
              </a:prstGeom>
              <a:blipFill>
                <a:blip r:embed="rId3"/>
                <a:stretch>
                  <a:fillRect l="-1040" r="-780" b="-3641"/>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258428497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371695" y="123271"/>
                <a:ext cx="11723913" cy="6734729"/>
              </a:xfrm>
              <a:prstGeom prst="rect">
                <a:avLst/>
              </a:prstGeom>
            </p:spPr>
            <p:txBody>
              <a:bodyPr wrap="square">
                <a:spAutoFit/>
              </a:bodyPr>
              <a:lstStyle/>
              <a:p>
                <a:pPr>
                  <a:lnSpc>
                    <a:spcPct val="150000"/>
                  </a:lnSpc>
                </a:pPr>
                <a:r>
                  <a:rPr lang="zh-CN" altLang="en-US"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解析   </a:t>
                </a:r>
                <a:r>
                  <a:rPr lang="en-US" altLang="zh-CN" sz="2800" dirty="0" smtClean="0"/>
                  <a:t>(</a:t>
                </a:r>
                <a:r>
                  <a:rPr lang="en-US" altLang="zh-CN" sz="2800" dirty="0"/>
                  <a:t>1)</a:t>
                </a:r>
                <a:r>
                  <a:rPr lang="zh-CN" altLang="zh-CN" sz="2800" dirty="0"/>
                  <a:t>因为</a:t>
                </a:r>
                <a:r>
                  <a:rPr lang="en-US" altLang="zh-CN" sz="2800" i="1" dirty="0"/>
                  <a:t>a</a:t>
                </a:r>
                <a:r>
                  <a:rPr lang="en-US" altLang="zh-CN" sz="2800" i="1" baseline="-25000" dirty="0"/>
                  <a:t>n</a:t>
                </a:r>
                <a:r>
                  <a:rPr lang="en-US" altLang="zh-CN" sz="2800" baseline="-25000" dirty="0"/>
                  <a:t>+1</a:t>
                </a:r>
                <a:r>
                  <a:rPr lang="en-US" altLang="zh-CN" sz="2800" dirty="0"/>
                  <a:t>=2+</a:t>
                </a:r>
                <a:r>
                  <a:rPr lang="en-US" altLang="zh-CN" sz="2800" i="1" dirty="0"/>
                  <a:t>S</a:t>
                </a:r>
                <a:r>
                  <a:rPr lang="en-US" altLang="zh-CN" sz="2800" i="1" baseline="-25000" dirty="0"/>
                  <a:t>n</a:t>
                </a:r>
                <a:r>
                  <a:rPr lang="zh-CN" altLang="zh-CN" sz="2800" dirty="0"/>
                  <a:t>　</a:t>
                </a:r>
                <a:r>
                  <a:rPr lang="en-US" altLang="zh-CN" sz="2800" dirty="0"/>
                  <a:t>①,</a:t>
                </a:r>
                <a:endParaRPr lang="zh-CN" altLang="zh-CN" sz="2800" dirty="0"/>
              </a:p>
              <a:p>
                <a:pPr>
                  <a:lnSpc>
                    <a:spcPct val="150000"/>
                  </a:lnSpc>
                </a:pPr>
                <a:r>
                  <a:rPr lang="zh-CN" altLang="zh-CN" sz="2800" dirty="0"/>
                  <a:t>所以当</a:t>
                </a:r>
                <a:r>
                  <a:rPr lang="en-US" altLang="zh-CN" sz="2800" i="1" dirty="0"/>
                  <a:t>n</a:t>
                </a:r>
                <a:r>
                  <a:rPr lang="en-US" altLang="zh-CN" sz="2800" dirty="0"/>
                  <a:t>≥2</a:t>
                </a:r>
                <a:r>
                  <a:rPr lang="zh-CN" altLang="zh-CN" sz="2800" dirty="0"/>
                  <a:t>时</a:t>
                </a:r>
                <a:r>
                  <a:rPr lang="en-US" altLang="zh-CN" sz="2800" dirty="0"/>
                  <a:t>,</a:t>
                </a:r>
                <a:r>
                  <a:rPr lang="en-US" altLang="zh-CN" sz="2800" i="1" dirty="0"/>
                  <a:t>a</a:t>
                </a:r>
                <a:r>
                  <a:rPr lang="en-US" altLang="zh-CN" sz="2800" i="1" baseline="-25000" dirty="0"/>
                  <a:t>n</a:t>
                </a:r>
                <a:r>
                  <a:rPr lang="en-US" altLang="zh-CN" sz="2800" dirty="0"/>
                  <a:t>=2+</a:t>
                </a:r>
                <a:r>
                  <a:rPr lang="en-US" altLang="zh-CN" sz="2800" i="1" dirty="0"/>
                  <a:t>S</a:t>
                </a:r>
                <a:r>
                  <a:rPr lang="en-US" altLang="zh-CN" sz="2800" i="1" baseline="-25000" dirty="0"/>
                  <a:t>n</a:t>
                </a:r>
                <a:r>
                  <a:rPr lang="en-US" altLang="zh-CN" sz="2800" baseline="-25000" dirty="0"/>
                  <a:t>-1</a:t>
                </a:r>
                <a:r>
                  <a:rPr lang="zh-CN" altLang="zh-CN" sz="2800" dirty="0"/>
                  <a:t>　</a:t>
                </a:r>
                <a:r>
                  <a:rPr lang="en-US" altLang="zh-CN" sz="2800" dirty="0"/>
                  <a:t>②,</a:t>
                </a:r>
                <a:endParaRPr lang="zh-CN" altLang="zh-CN" sz="2800" dirty="0"/>
              </a:p>
              <a:p>
                <a:pPr>
                  <a:lnSpc>
                    <a:spcPct val="150000"/>
                  </a:lnSpc>
                </a:pPr>
                <a:r>
                  <a:rPr lang="en-US" altLang="zh-CN" sz="2800" dirty="0"/>
                  <a:t>①-②</a:t>
                </a:r>
                <a:r>
                  <a:rPr lang="zh-CN" altLang="zh-CN" sz="2800" dirty="0"/>
                  <a:t>得</a:t>
                </a:r>
                <a:r>
                  <a:rPr lang="en-US" altLang="zh-CN" sz="2800" i="1" dirty="0"/>
                  <a:t>a</a:t>
                </a:r>
                <a:r>
                  <a:rPr lang="en-US" altLang="zh-CN" sz="2800" i="1" baseline="-25000" dirty="0"/>
                  <a:t>n</a:t>
                </a:r>
                <a:r>
                  <a:rPr lang="en-US" altLang="zh-CN" sz="2800" baseline="-25000" dirty="0"/>
                  <a:t>+1</a:t>
                </a:r>
                <a:r>
                  <a:rPr lang="en-US" altLang="zh-CN" sz="2800" dirty="0"/>
                  <a:t>=2</a:t>
                </a:r>
                <a:r>
                  <a:rPr lang="en-US" altLang="zh-CN" sz="2800" i="1" dirty="0"/>
                  <a:t>a</a:t>
                </a:r>
                <a:r>
                  <a:rPr lang="en-US" altLang="zh-CN" sz="2800" i="1" baseline="-25000" dirty="0"/>
                  <a:t>n</a:t>
                </a:r>
                <a:r>
                  <a:rPr lang="en-US" altLang="zh-CN" sz="2800" dirty="0"/>
                  <a:t>(</a:t>
                </a:r>
                <a:r>
                  <a:rPr lang="en-US" altLang="zh-CN" sz="2800" i="1" dirty="0"/>
                  <a:t>n</a:t>
                </a:r>
                <a:r>
                  <a:rPr lang="en-US" altLang="zh-CN" sz="2800" dirty="0"/>
                  <a:t>≥2),</a:t>
                </a:r>
                <a:endParaRPr lang="zh-CN" altLang="zh-CN" sz="2800" dirty="0"/>
              </a:p>
              <a:p>
                <a:pPr>
                  <a:lnSpc>
                    <a:spcPct val="150000"/>
                  </a:lnSpc>
                </a:pPr>
                <a:r>
                  <a:rPr lang="zh-CN" altLang="zh-CN" sz="2800" dirty="0"/>
                  <a:t>因为当数列</a:t>
                </a:r>
                <a:r>
                  <a:rPr lang="en-US" altLang="zh-CN" sz="2800" dirty="0"/>
                  <a:t>{</a:t>
                </a:r>
                <a:r>
                  <a:rPr lang="en-US" altLang="zh-CN" sz="2800" i="1" dirty="0"/>
                  <a:t>a</a:t>
                </a:r>
                <a:r>
                  <a:rPr lang="en-US" altLang="zh-CN" sz="2800" i="1" baseline="-25000" dirty="0"/>
                  <a:t>n</a:t>
                </a:r>
                <a:r>
                  <a:rPr lang="en-US" altLang="zh-CN" sz="2800" dirty="0"/>
                  <a:t>}</a:t>
                </a:r>
                <a:r>
                  <a:rPr lang="zh-CN" altLang="zh-CN" sz="2800" dirty="0"/>
                  <a:t>是等比数列时</a:t>
                </a:r>
                <a:r>
                  <a:rPr lang="en-US" altLang="zh-CN" sz="2800" dirty="0"/>
                  <a:t>,</a:t>
                </a:r>
                <a:r>
                  <a:rPr lang="zh-CN" altLang="zh-CN" sz="2800" dirty="0"/>
                  <a:t>还应有</a:t>
                </a:r>
                <a:r>
                  <a:rPr lang="en-US" altLang="zh-CN" sz="2800" i="1" dirty="0"/>
                  <a:t>a</a:t>
                </a:r>
                <a:r>
                  <a:rPr lang="en-US" altLang="zh-CN" sz="2800" baseline="-25000" dirty="0"/>
                  <a:t>2</a:t>
                </a:r>
                <a:r>
                  <a:rPr lang="en-US" altLang="zh-CN" sz="2800" dirty="0"/>
                  <a:t>=2</a:t>
                </a:r>
                <a:r>
                  <a:rPr lang="en-US" altLang="zh-CN" sz="2800" i="1" dirty="0"/>
                  <a:t>a</a:t>
                </a:r>
                <a:r>
                  <a:rPr lang="en-US" altLang="zh-CN" sz="2800" baseline="-25000" dirty="0"/>
                  <a:t>1</a:t>
                </a:r>
                <a:r>
                  <a:rPr lang="en-US" altLang="zh-CN" sz="2800" dirty="0"/>
                  <a:t>,</a:t>
                </a:r>
                <a:r>
                  <a:rPr lang="zh-CN" altLang="zh-CN" sz="2800" dirty="0"/>
                  <a:t>且</a:t>
                </a:r>
                <a:r>
                  <a:rPr lang="en-US" altLang="zh-CN" sz="2800" i="1" dirty="0"/>
                  <a:t>a</a:t>
                </a:r>
                <a:r>
                  <a:rPr lang="en-US" altLang="zh-CN" sz="2800" baseline="-25000" dirty="0"/>
                  <a:t>2</a:t>
                </a:r>
                <a:r>
                  <a:rPr lang="en-US" altLang="zh-CN" sz="2800" dirty="0"/>
                  <a:t>=2+</a:t>
                </a:r>
                <a:r>
                  <a:rPr lang="en-US" altLang="zh-CN" sz="2800" i="1" dirty="0"/>
                  <a:t>S</a:t>
                </a:r>
                <a:r>
                  <a:rPr lang="en-US" altLang="zh-CN" sz="2800" baseline="-25000" dirty="0"/>
                  <a:t>1</a:t>
                </a:r>
                <a:r>
                  <a:rPr lang="en-US" altLang="zh-CN" sz="2800" dirty="0"/>
                  <a:t>=2+</a:t>
                </a:r>
                <a:r>
                  <a:rPr lang="en-US" altLang="zh-CN" sz="2800" i="1" dirty="0"/>
                  <a:t>a</a:t>
                </a:r>
                <a:r>
                  <a:rPr lang="en-US" altLang="zh-CN" sz="2800" baseline="-25000" dirty="0"/>
                  <a:t>1</a:t>
                </a:r>
                <a:r>
                  <a:rPr lang="en-US" altLang="zh-CN" sz="2800" dirty="0"/>
                  <a:t>,</a:t>
                </a:r>
                <a:endParaRPr lang="zh-CN" altLang="zh-CN" sz="2800" dirty="0"/>
              </a:p>
              <a:p>
                <a:pPr>
                  <a:lnSpc>
                    <a:spcPct val="150000"/>
                  </a:lnSpc>
                </a:pPr>
                <a:r>
                  <a:rPr lang="zh-CN" altLang="zh-CN" sz="2800" dirty="0"/>
                  <a:t>所以</a:t>
                </a:r>
                <a:r>
                  <a:rPr lang="en-US" altLang="zh-CN" sz="2800" i="1" dirty="0"/>
                  <a:t>a</a:t>
                </a:r>
                <a:r>
                  <a:rPr lang="en-US" altLang="zh-CN" sz="2800" baseline="-25000" dirty="0"/>
                  <a:t>1</a:t>
                </a:r>
                <a:r>
                  <a:rPr lang="en-US" altLang="zh-CN" sz="2800" dirty="0"/>
                  <a:t>=2,</a:t>
                </a:r>
                <a:r>
                  <a:rPr lang="zh-CN" altLang="zh-CN" sz="2800" dirty="0"/>
                  <a:t>所以当</a:t>
                </a:r>
                <a:r>
                  <a:rPr lang="en-US" altLang="zh-CN" sz="2800" i="1" dirty="0"/>
                  <a:t>a</a:t>
                </a:r>
                <a:r>
                  <a:rPr lang="en-US" altLang="zh-CN" sz="2800" baseline="-25000" dirty="0"/>
                  <a:t>1</a:t>
                </a:r>
                <a:r>
                  <a:rPr lang="en-US" altLang="zh-CN" sz="2800" dirty="0"/>
                  <a:t>=2</a:t>
                </a:r>
                <a:r>
                  <a:rPr lang="zh-CN" altLang="zh-CN" sz="2800" dirty="0"/>
                  <a:t>时</a:t>
                </a:r>
                <a:r>
                  <a:rPr lang="en-US" altLang="zh-CN" sz="2800" dirty="0"/>
                  <a:t>,</a:t>
                </a:r>
                <a:r>
                  <a:rPr lang="zh-CN" altLang="zh-CN" sz="2800" dirty="0"/>
                  <a:t>数列</a:t>
                </a:r>
                <a:r>
                  <a:rPr lang="en-US" altLang="zh-CN" sz="2800" dirty="0"/>
                  <a:t>{</a:t>
                </a:r>
                <a:r>
                  <a:rPr lang="en-US" altLang="zh-CN" sz="2800" i="1" dirty="0"/>
                  <a:t>a</a:t>
                </a:r>
                <a:r>
                  <a:rPr lang="en-US" altLang="zh-CN" sz="2800" i="1" baseline="-25000" dirty="0"/>
                  <a:t>n</a:t>
                </a:r>
                <a:r>
                  <a:rPr lang="en-US" altLang="zh-CN" sz="2800" dirty="0"/>
                  <a:t>}</a:t>
                </a:r>
                <a:r>
                  <a:rPr lang="zh-CN" altLang="zh-CN" sz="2800" dirty="0"/>
                  <a:t>是等比数列</a:t>
                </a:r>
                <a:r>
                  <a:rPr lang="en-US" altLang="zh-CN" sz="2800" dirty="0"/>
                  <a:t>,</a:t>
                </a:r>
                <a:r>
                  <a:rPr lang="zh-CN" altLang="zh-CN" sz="2800" dirty="0"/>
                  <a:t>此时数列</a:t>
                </a:r>
                <a:r>
                  <a:rPr lang="en-US" altLang="zh-CN" sz="2800" dirty="0"/>
                  <a:t>{</a:t>
                </a:r>
                <a:r>
                  <a:rPr lang="en-US" altLang="zh-CN" sz="2800" i="1" dirty="0"/>
                  <a:t>a</a:t>
                </a:r>
                <a:r>
                  <a:rPr lang="en-US" altLang="zh-CN" sz="2800" i="1" baseline="-25000" dirty="0"/>
                  <a:t>n</a:t>
                </a:r>
                <a:r>
                  <a:rPr lang="en-US" altLang="zh-CN" sz="2800" dirty="0"/>
                  <a:t>}</a:t>
                </a:r>
                <a:r>
                  <a:rPr lang="zh-CN" altLang="zh-CN" sz="2800" dirty="0"/>
                  <a:t>的通项公式为</a:t>
                </a:r>
                <a:r>
                  <a:rPr lang="en-US" altLang="zh-CN" sz="2800" i="1" dirty="0"/>
                  <a:t>a</a:t>
                </a:r>
                <a:r>
                  <a:rPr lang="en-US" altLang="zh-CN" sz="2800" i="1" baseline="-25000" dirty="0"/>
                  <a:t>n</a:t>
                </a:r>
                <a:r>
                  <a:rPr lang="en-US" altLang="zh-CN" sz="2800" dirty="0"/>
                  <a:t>=2</a:t>
                </a:r>
                <a:r>
                  <a:rPr lang="en-US" altLang="zh-CN" sz="2800" i="1" baseline="30000" dirty="0"/>
                  <a:t>n</a:t>
                </a:r>
                <a:r>
                  <a:rPr lang="en-US" altLang="zh-CN" sz="2800" dirty="0"/>
                  <a:t>.</a:t>
                </a:r>
                <a:endParaRPr lang="zh-CN" altLang="zh-CN" sz="2800" dirty="0"/>
              </a:p>
              <a:p>
                <a:pPr>
                  <a:lnSpc>
                    <a:spcPct val="150000"/>
                  </a:lnSpc>
                </a:pPr>
                <a:r>
                  <a:rPr lang="en-US" altLang="zh-CN" sz="2800" dirty="0"/>
                  <a:t>(2)</a:t>
                </a:r>
                <a:r>
                  <a:rPr lang="zh-CN" altLang="zh-CN" sz="2800" dirty="0"/>
                  <a:t>因为</a:t>
                </a:r>
                <a:r>
                  <a:rPr lang="en-US" altLang="zh-CN" sz="2800" i="1" dirty="0" err="1"/>
                  <a:t>b</a:t>
                </a:r>
                <a:r>
                  <a:rPr lang="en-US" altLang="zh-CN" sz="2800" i="1" baseline="-25000" dirty="0" err="1"/>
                  <a:t>n</a:t>
                </a:r>
                <a:r>
                  <a:rPr lang="en-US" altLang="zh-CN" sz="2800" dirty="0"/>
                  <a:t>=</a:t>
                </a:r>
                <a14:m>
                  <m:oMath xmlns:m="http://schemas.openxmlformats.org/officeDocument/2006/math">
                    <m:f>
                      <m:fPr>
                        <m:ctrlPr>
                          <a:rPr lang="en-US" altLang="zh-CN" sz="2800" i="1">
                            <a:latin typeface="Cambria Math" panose="02040503050406030204" pitchFamily="18" charset="0"/>
                          </a:rPr>
                        </m:ctrlPr>
                      </m:fPr>
                      <m:num>
                        <m:sSup>
                          <m:sSupPr>
                            <m:ctrlPr>
                              <a:rPr lang="en-US" altLang="zh-CN" sz="2800" i="1" smtClean="0">
                                <a:latin typeface="Cambria Math" panose="02040503050406030204" pitchFamily="18" charset="0"/>
                              </a:rPr>
                            </m:ctrlPr>
                          </m:sSupPr>
                          <m:e>
                            <m:r>
                              <a:rPr lang="en-US" altLang="zh-CN" sz="2800" b="0" i="1" smtClean="0">
                                <a:latin typeface="Cambria Math" panose="02040503050406030204" pitchFamily="18" charset="0"/>
                              </a:rPr>
                              <m:t>2</m:t>
                            </m:r>
                          </m:e>
                          <m:sup>
                            <m:r>
                              <a:rPr lang="en-US" altLang="zh-CN" sz="2800" b="0" i="1" smtClean="0">
                                <a:latin typeface="Cambria Math" panose="02040503050406030204" pitchFamily="18" charset="0"/>
                              </a:rPr>
                              <m:t>𝑛</m:t>
                            </m:r>
                          </m:sup>
                        </m:sSup>
                      </m:num>
                      <m:den>
                        <m:d>
                          <m:dPr>
                            <m:ctrlPr>
                              <a:rPr lang="en-US" altLang="zh-CN" sz="2800" i="1">
                                <a:latin typeface="Cambria Math" panose="02040503050406030204" pitchFamily="18" charset="0"/>
                              </a:rPr>
                            </m:ctrlPr>
                          </m:dPr>
                          <m:e>
                            <m:sSup>
                              <m:sSupPr>
                                <m:ctrlPr>
                                  <a:rPr lang="en-US" altLang="zh-CN" sz="2800" i="1">
                                    <a:latin typeface="Cambria Math" panose="02040503050406030204" pitchFamily="18" charset="0"/>
                                  </a:rPr>
                                </m:ctrlPr>
                              </m:sSupPr>
                              <m:e>
                                <m:r>
                                  <a:rPr lang="en-US" altLang="zh-CN" sz="2800" i="1">
                                    <a:latin typeface="Cambria Math" panose="02040503050406030204" pitchFamily="18" charset="0"/>
                                  </a:rPr>
                                  <m:t>2</m:t>
                                </m:r>
                              </m:e>
                              <m:sup>
                                <m:r>
                                  <a:rPr lang="en-US" altLang="zh-CN" sz="2800" i="1">
                                    <a:latin typeface="Cambria Math" panose="02040503050406030204" pitchFamily="18" charset="0"/>
                                  </a:rPr>
                                  <m:t>𝑛</m:t>
                                </m:r>
                              </m:sup>
                            </m:sSup>
                            <m:r>
                              <a:rPr lang="en-US" altLang="zh-CN" sz="2800" i="1">
                                <a:latin typeface="Cambria Math" panose="02040503050406030204" pitchFamily="18" charset="0"/>
                              </a:rPr>
                              <m:t>+1</m:t>
                            </m:r>
                          </m:e>
                        </m:d>
                        <m:d>
                          <m:dPr>
                            <m:ctrlPr>
                              <a:rPr lang="en-US" altLang="zh-CN" sz="2800" i="1">
                                <a:latin typeface="Cambria Math" panose="02040503050406030204" pitchFamily="18" charset="0"/>
                              </a:rPr>
                            </m:ctrlPr>
                          </m:dPr>
                          <m:e>
                            <m:sSup>
                              <m:sSupPr>
                                <m:ctrlPr>
                                  <a:rPr lang="en-US" altLang="zh-CN" sz="2800" i="1">
                                    <a:latin typeface="Cambria Math" panose="02040503050406030204" pitchFamily="18" charset="0"/>
                                  </a:rPr>
                                </m:ctrlPr>
                              </m:sSupPr>
                              <m:e>
                                <m:r>
                                  <a:rPr lang="en-US" altLang="zh-CN" sz="2800" i="1">
                                    <a:latin typeface="Cambria Math" panose="02040503050406030204" pitchFamily="18" charset="0"/>
                                  </a:rPr>
                                  <m:t>2</m:t>
                                </m:r>
                              </m:e>
                              <m:sup>
                                <m:r>
                                  <a:rPr lang="en-US" altLang="zh-CN" sz="2800" i="1">
                                    <a:latin typeface="Cambria Math" panose="02040503050406030204" pitchFamily="18" charset="0"/>
                                  </a:rPr>
                                  <m:t>𝑛</m:t>
                                </m:r>
                                <m:r>
                                  <a:rPr lang="en-US" altLang="zh-CN" sz="2800" b="0" i="1" smtClean="0">
                                    <a:latin typeface="Cambria Math" panose="02040503050406030204" pitchFamily="18" charset="0"/>
                                  </a:rPr>
                                  <m:t>+1</m:t>
                                </m:r>
                              </m:sup>
                            </m:sSup>
                            <m:r>
                              <a:rPr lang="en-US" altLang="zh-CN" sz="2800" i="1">
                                <a:latin typeface="Cambria Math" panose="02040503050406030204" pitchFamily="18" charset="0"/>
                              </a:rPr>
                              <m:t>+1</m:t>
                            </m:r>
                          </m:e>
                        </m:d>
                      </m:den>
                    </m:f>
                  </m:oMath>
                </a14:m>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b="0" i="1" smtClean="0">
                            <a:latin typeface="Cambria Math" panose="02040503050406030204" pitchFamily="18" charset="0"/>
                          </a:rPr>
                          <m:t>1</m:t>
                        </m:r>
                      </m:num>
                      <m:den>
                        <m:sSup>
                          <m:sSupPr>
                            <m:ctrlPr>
                              <a:rPr lang="en-US" altLang="zh-CN" sz="2800" i="1">
                                <a:latin typeface="Cambria Math" panose="02040503050406030204" pitchFamily="18" charset="0"/>
                              </a:rPr>
                            </m:ctrlPr>
                          </m:sSupPr>
                          <m:e>
                            <m:r>
                              <a:rPr lang="en-US" altLang="zh-CN" sz="2800" i="1">
                                <a:latin typeface="Cambria Math" panose="02040503050406030204" pitchFamily="18" charset="0"/>
                              </a:rPr>
                              <m:t>2</m:t>
                            </m:r>
                          </m:e>
                          <m:sup>
                            <m:r>
                              <a:rPr lang="en-US" altLang="zh-CN" sz="2800" i="1">
                                <a:latin typeface="Cambria Math" panose="02040503050406030204" pitchFamily="18" charset="0"/>
                              </a:rPr>
                              <m:t>𝑛</m:t>
                            </m:r>
                          </m:sup>
                        </m:sSup>
                        <m:r>
                          <a:rPr lang="en-US" altLang="zh-CN" sz="2800" i="1">
                            <a:latin typeface="Cambria Math" panose="02040503050406030204" pitchFamily="18" charset="0"/>
                          </a:rPr>
                          <m:t>+1</m:t>
                        </m:r>
                      </m:den>
                    </m:f>
                  </m:oMath>
                </a14:m>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1</m:t>
                        </m:r>
                      </m:num>
                      <m:den>
                        <m:sSup>
                          <m:sSupPr>
                            <m:ctrlPr>
                              <a:rPr lang="en-US" altLang="zh-CN" sz="2800" i="1">
                                <a:latin typeface="Cambria Math" panose="02040503050406030204" pitchFamily="18" charset="0"/>
                              </a:rPr>
                            </m:ctrlPr>
                          </m:sSupPr>
                          <m:e>
                            <m:r>
                              <a:rPr lang="en-US" altLang="zh-CN" sz="2800" i="1">
                                <a:latin typeface="Cambria Math" panose="02040503050406030204" pitchFamily="18" charset="0"/>
                              </a:rPr>
                              <m:t>2</m:t>
                            </m:r>
                          </m:e>
                          <m:sup>
                            <m:r>
                              <a:rPr lang="en-US" altLang="zh-CN" sz="2800" i="1">
                                <a:latin typeface="Cambria Math" panose="02040503050406030204" pitchFamily="18" charset="0"/>
                              </a:rPr>
                              <m:t>𝑛</m:t>
                            </m:r>
                            <m:r>
                              <a:rPr lang="en-US" altLang="zh-CN" sz="2800" i="1">
                                <a:latin typeface="Cambria Math" panose="02040503050406030204" pitchFamily="18" charset="0"/>
                              </a:rPr>
                              <m:t>+1</m:t>
                            </m:r>
                          </m:sup>
                        </m:sSup>
                        <m:r>
                          <a:rPr lang="en-US" altLang="zh-CN" sz="2800" i="1">
                            <a:latin typeface="Cambria Math" panose="02040503050406030204" pitchFamily="18" charset="0"/>
                          </a:rPr>
                          <m:t>+1</m:t>
                        </m:r>
                      </m:den>
                    </m:f>
                  </m:oMath>
                </a14:m>
                <a:r>
                  <a:rPr lang="en-US" altLang="zh-CN" sz="2800" dirty="0"/>
                  <a:t>,(</a:t>
                </a:r>
                <a:r>
                  <a:rPr lang="zh-CN" altLang="zh-CN" sz="2800" dirty="0"/>
                  <a:t>对通项公式进行裂项时</a:t>
                </a:r>
                <a:r>
                  <a:rPr lang="en-US" altLang="zh-CN" sz="2800" dirty="0"/>
                  <a:t>,</a:t>
                </a:r>
                <a:r>
                  <a:rPr lang="zh-CN" altLang="zh-CN" sz="2800" dirty="0"/>
                  <a:t>注意检验是否等价</a:t>
                </a:r>
                <a:r>
                  <a:rPr lang="en-US" altLang="zh-CN" sz="2800" dirty="0"/>
                  <a:t>)</a:t>
                </a:r>
                <a:endParaRPr lang="zh-CN" altLang="zh-CN" sz="2800" dirty="0"/>
              </a:p>
              <a:p>
                <a:pPr>
                  <a:lnSpc>
                    <a:spcPct val="150000"/>
                  </a:lnSpc>
                </a:pPr>
                <a:r>
                  <a:rPr lang="zh-CN" altLang="zh-CN" sz="2800" dirty="0"/>
                  <a:t>所以</a:t>
                </a:r>
                <a:r>
                  <a:rPr lang="en-US" altLang="zh-CN" sz="2800" i="1" dirty="0" err="1"/>
                  <a:t>T</a:t>
                </a:r>
                <a:r>
                  <a:rPr lang="en-US" altLang="zh-CN" sz="2800" i="1" baseline="-25000" dirty="0" err="1"/>
                  <a:t>n</a:t>
                </a:r>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1</m:t>
                        </m:r>
                      </m:num>
                      <m:den>
                        <m:r>
                          <a:rPr lang="en-US" altLang="zh-CN" sz="2800" b="0" i="1" smtClean="0">
                            <a:latin typeface="Cambria Math" panose="02040503050406030204" pitchFamily="18" charset="0"/>
                          </a:rPr>
                          <m:t>2</m:t>
                        </m:r>
                        <m:r>
                          <a:rPr lang="en-US" altLang="zh-CN" sz="2800" i="1">
                            <a:latin typeface="Cambria Math" panose="02040503050406030204" pitchFamily="18" charset="0"/>
                          </a:rPr>
                          <m:t>+1</m:t>
                        </m:r>
                      </m:den>
                    </m:f>
                  </m:oMath>
                </a14:m>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1</m:t>
                        </m:r>
                      </m:num>
                      <m:den>
                        <m:sSup>
                          <m:sSupPr>
                            <m:ctrlPr>
                              <a:rPr lang="en-US" altLang="zh-CN" sz="2800" i="1">
                                <a:latin typeface="Cambria Math" panose="02040503050406030204" pitchFamily="18" charset="0"/>
                              </a:rPr>
                            </m:ctrlPr>
                          </m:sSupPr>
                          <m:e>
                            <m:r>
                              <a:rPr lang="en-US" altLang="zh-CN" sz="2800" i="1">
                                <a:latin typeface="Cambria Math" panose="02040503050406030204" pitchFamily="18" charset="0"/>
                              </a:rPr>
                              <m:t>2</m:t>
                            </m:r>
                          </m:e>
                          <m:sup>
                            <m:r>
                              <a:rPr lang="en-US" altLang="zh-CN" sz="2800" b="0" i="1" smtClean="0">
                                <a:latin typeface="Cambria Math" panose="02040503050406030204" pitchFamily="18" charset="0"/>
                              </a:rPr>
                              <m:t>2</m:t>
                            </m:r>
                          </m:sup>
                        </m:sSup>
                        <m:r>
                          <a:rPr lang="en-US" altLang="zh-CN" sz="2800" i="1">
                            <a:latin typeface="Cambria Math" panose="02040503050406030204" pitchFamily="18" charset="0"/>
                          </a:rPr>
                          <m:t>+1</m:t>
                        </m:r>
                      </m:den>
                    </m:f>
                  </m:oMath>
                </a14:m>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1</m:t>
                        </m:r>
                      </m:num>
                      <m:den>
                        <m:sSup>
                          <m:sSupPr>
                            <m:ctrlPr>
                              <a:rPr lang="en-US" altLang="zh-CN" sz="2800" i="1">
                                <a:latin typeface="Cambria Math" panose="02040503050406030204" pitchFamily="18" charset="0"/>
                              </a:rPr>
                            </m:ctrlPr>
                          </m:sSupPr>
                          <m:e>
                            <m:r>
                              <a:rPr lang="en-US" altLang="zh-CN" sz="2800" i="1">
                                <a:latin typeface="Cambria Math" panose="02040503050406030204" pitchFamily="18" charset="0"/>
                              </a:rPr>
                              <m:t>2</m:t>
                            </m:r>
                          </m:e>
                          <m:sup>
                            <m:r>
                              <a:rPr lang="en-US" altLang="zh-CN" sz="2800" b="0" i="1" smtClean="0">
                                <a:latin typeface="Cambria Math" panose="02040503050406030204" pitchFamily="18" charset="0"/>
                              </a:rPr>
                              <m:t>2</m:t>
                            </m:r>
                          </m:sup>
                        </m:sSup>
                        <m:r>
                          <a:rPr lang="en-US" altLang="zh-CN" sz="2800" i="1">
                            <a:latin typeface="Cambria Math" panose="02040503050406030204" pitchFamily="18" charset="0"/>
                          </a:rPr>
                          <m:t>+1</m:t>
                        </m:r>
                      </m:den>
                    </m:f>
                  </m:oMath>
                </a14:m>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1</m:t>
                        </m:r>
                      </m:num>
                      <m:den>
                        <m:sSup>
                          <m:sSupPr>
                            <m:ctrlPr>
                              <a:rPr lang="en-US" altLang="zh-CN" sz="2800" i="1">
                                <a:latin typeface="Cambria Math" panose="02040503050406030204" pitchFamily="18" charset="0"/>
                              </a:rPr>
                            </m:ctrlPr>
                          </m:sSupPr>
                          <m:e>
                            <m:r>
                              <a:rPr lang="en-US" altLang="zh-CN" sz="2800" i="1">
                                <a:latin typeface="Cambria Math" panose="02040503050406030204" pitchFamily="18" charset="0"/>
                              </a:rPr>
                              <m:t>2</m:t>
                            </m:r>
                          </m:e>
                          <m:sup>
                            <m:r>
                              <a:rPr lang="en-US" altLang="zh-CN" sz="2800" b="0" i="1" smtClean="0">
                                <a:latin typeface="Cambria Math" panose="02040503050406030204" pitchFamily="18" charset="0"/>
                              </a:rPr>
                              <m:t>3</m:t>
                            </m:r>
                          </m:sup>
                        </m:sSup>
                        <m:r>
                          <a:rPr lang="en-US" altLang="zh-CN" sz="2800" i="1">
                            <a:latin typeface="Cambria Math" panose="02040503050406030204" pitchFamily="18" charset="0"/>
                          </a:rPr>
                          <m:t>+1</m:t>
                        </m:r>
                      </m:den>
                    </m:f>
                  </m:oMath>
                </a14:m>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1</m:t>
                        </m:r>
                      </m:num>
                      <m:den>
                        <m:sSup>
                          <m:sSupPr>
                            <m:ctrlPr>
                              <a:rPr lang="en-US" altLang="zh-CN" sz="2800" i="1">
                                <a:latin typeface="Cambria Math" panose="02040503050406030204" pitchFamily="18" charset="0"/>
                              </a:rPr>
                            </m:ctrlPr>
                          </m:sSupPr>
                          <m:e>
                            <m:r>
                              <a:rPr lang="en-US" altLang="zh-CN" sz="2800" i="1">
                                <a:latin typeface="Cambria Math" panose="02040503050406030204" pitchFamily="18" charset="0"/>
                              </a:rPr>
                              <m:t>2</m:t>
                            </m:r>
                          </m:e>
                          <m:sup>
                            <m:r>
                              <a:rPr lang="en-US" altLang="zh-CN" sz="2800" i="1">
                                <a:latin typeface="Cambria Math" panose="02040503050406030204" pitchFamily="18" charset="0"/>
                              </a:rPr>
                              <m:t>𝑛</m:t>
                            </m:r>
                          </m:sup>
                        </m:sSup>
                        <m:r>
                          <a:rPr lang="en-US" altLang="zh-CN" sz="2800" i="1">
                            <a:latin typeface="Cambria Math" panose="02040503050406030204" pitchFamily="18" charset="0"/>
                          </a:rPr>
                          <m:t>+1</m:t>
                        </m:r>
                      </m:den>
                    </m:f>
                  </m:oMath>
                </a14:m>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1</m:t>
                        </m:r>
                      </m:num>
                      <m:den>
                        <m:sSup>
                          <m:sSupPr>
                            <m:ctrlPr>
                              <a:rPr lang="en-US" altLang="zh-CN" sz="2800" i="1">
                                <a:latin typeface="Cambria Math" panose="02040503050406030204" pitchFamily="18" charset="0"/>
                              </a:rPr>
                            </m:ctrlPr>
                          </m:sSupPr>
                          <m:e>
                            <m:r>
                              <a:rPr lang="en-US" altLang="zh-CN" sz="2800" i="1">
                                <a:latin typeface="Cambria Math" panose="02040503050406030204" pitchFamily="18" charset="0"/>
                              </a:rPr>
                              <m:t>2</m:t>
                            </m:r>
                          </m:e>
                          <m:sup>
                            <m:r>
                              <a:rPr lang="en-US" altLang="zh-CN" sz="2800" i="1">
                                <a:latin typeface="Cambria Math" panose="02040503050406030204" pitchFamily="18" charset="0"/>
                              </a:rPr>
                              <m:t>𝑛</m:t>
                            </m:r>
                            <m:r>
                              <a:rPr lang="en-US" altLang="zh-CN" sz="2800" b="0" i="1" smtClean="0">
                                <a:latin typeface="Cambria Math" panose="02040503050406030204" pitchFamily="18" charset="0"/>
                              </a:rPr>
                              <m:t>+1</m:t>
                            </m:r>
                          </m:sup>
                        </m:sSup>
                        <m:r>
                          <a:rPr lang="en-US" altLang="zh-CN" sz="2800" i="1">
                            <a:latin typeface="Cambria Math" panose="02040503050406030204" pitchFamily="18" charset="0"/>
                          </a:rPr>
                          <m:t>+1</m:t>
                        </m:r>
                      </m:den>
                    </m:f>
                  </m:oMath>
                </a14:m>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1</m:t>
                        </m:r>
                      </m:num>
                      <m:den>
                        <m:r>
                          <a:rPr lang="en-US" altLang="zh-CN" sz="2800" b="0" i="1" smtClean="0">
                            <a:latin typeface="Cambria Math" panose="02040503050406030204" pitchFamily="18" charset="0"/>
                          </a:rPr>
                          <m:t>3</m:t>
                        </m:r>
                      </m:den>
                    </m:f>
                  </m:oMath>
                </a14:m>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1</m:t>
                        </m:r>
                      </m:num>
                      <m:den>
                        <m:sSup>
                          <m:sSupPr>
                            <m:ctrlPr>
                              <a:rPr lang="en-US" altLang="zh-CN" sz="2800" i="1">
                                <a:latin typeface="Cambria Math" panose="02040503050406030204" pitchFamily="18" charset="0"/>
                              </a:rPr>
                            </m:ctrlPr>
                          </m:sSupPr>
                          <m:e>
                            <m:r>
                              <a:rPr lang="en-US" altLang="zh-CN" sz="2800" i="1">
                                <a:latin typeface="Cambria Math" panose="02040503050406030204" pitchFamily="18" charset="0"/>
                              </a:rPr>
                              <m:t>2</m:t>
                            </m:r>
                          </m:e>
                          <m:sup>
                            <m:r>
                              <a:rPr lang="en-US" altLang="zh-CN" sz="2800" i="1">
                                <a:latin typeface="Cambria Math" panose="02040503050406030204" pitchFamily="18" charset="0"/>
                              </a:rPr>
                              <m:t>𝑛</m:t>
                            </m:r>
                            <m:r>
                              <a:rPr lang="en-US" altLang="zh-CN" sz="2800" b="0" i="1" smtClean="0">
                                <a:latin typeface="Cambria Math" panose="02040503050406030204" pitchFamily="18" charset="0"/>
                              </a:rPr>
                              <m:t>+1</m:t>
                            </m:r>
                          </m:sup>
                        </m:sSup>
                        <m:r>
                          <a:rPr lang="en-US" altLang="zh-CN" sz="2800" i="1">
                            <a:latin typeface="Cambria Math" panose="02040503050406030204" pitchFamily="18" charset="0"/>
                          </a:rPr>
                          <m:t>+1</m:t>
                        </m:r>
                      </m:den>
                    </m:f>
                  </m:oMath>
                </a14:m>
                <a:r>
                  <a:rPr lang="en-US" altLang="zh-CN" sz="2800" dirty="0"/>
                  <a:t>=</a:t>
                </a:r>
                <a14:m>
                  <m:oMath xmlns:m="http://schemas.openxmlformats.org/officeDocument/2006/math">
                    <m:f>
                      <m:fPr>
                        <m:ctrlPr>
                          <a:rPr lang="en-US" altLang="zh-CN" sz="2800" i="1">
                            <a:latin typeface="Cambria Math" panose="02040503050406030204" pitchFamily="18" charset="0"/>
                          </a:rPr>
                        </m:ctrlPr>
                      </m:fPr>
                      <m:num>
                        <m:sSup>
                          <m:sSupPr>
                            <m:ctrlPr>
                              <a:rPr lang="en-US" altLang="zh-CN" sz="2800" i="1">
                                <a:latin typeface="Cambria Math" panose="02040503050406030204" pitchFamily="18" charset="0"/>
                              </a:rPr>
                            </m:ctrlPr>
                          </m:sSupPr>
                          <m:e>
                            <m:r>
                              <a:rPr lang="en-US" altLang="zh-CN" sz="2800" i="1">
                                <a:latin typeface="Cambria Math" panose="02040503050406030204" pitchFamily="18" charset="0"/>
                              </a:rPr>
                              <m:t>2</m:t>
                            </m:r>
                          </m:e>
                          <m:sup>
                            <m:r>
                              <a:rPr lang="en-US" altLang="zh-CN" sz="2800" i="1">
                                <a:latin typeface="Cambria Math" panose="02040503050406030204" pitchFamily="18" charset="0"/>
                              </a:rPr>
                              <m:t>𝑛</m:t>
                            </m:r>
                            <m:r>
                              <a:rPr lang="en-US" altLang="zh-CN" sz="2800" b="0" i="1" smtClean="0">
                                <a:latin typeface="Cambria Math" panose="02040503050406030204" pitchFamily="18" charset="0"/>
                              </a:rPr>
                              <m:t>+1</m:t>
                            </m:r>
                          </m:sup>
                        </m:sSup>
                        <m:r>
                          <a:rPr lang="en-US" altLang="zh-CN" sz="2800" b="0" i="1" smtClean="0">
                            <a:latin typeface="Cambria Math" panose="02040503050406030204" pitchFamily="18" charset="0"/>
                          </a:rPr>
                          <m:t>−2</m:t>
                        </m:r>
                      </m:num>
                      <m:den>
                        <m:r>
                          <a:rPr lang="en-US" altLang="zh-CN" sz="2800" b="0" i="1" smtClean="0">
                            <a:latin typeface="Cambria Math" panose="02040503050406030204" pitchFamily="18" charset="0"/>
                          </a:rPr>
                          <m:t>3</m:t>
                        </m:r>
                        <m:d>
                          <m:dPr>
                            <m:ctrlPr>
                              <a:rPr lang="en-US" altLang="zh-CN" sz="2800" i="1">
                                <a:latin typeface="Cambria Math" panose="02040503050406030204" pitchFamily="18" charset="0"/>
                              </a:rPr>
                            </m:ctrlPr>
                          </m:dPr>
                          <m:e>
                            <m:sSup>
                              <m:sSupPr>
                                <m:ctrlPr>
                                  <a:rPr lang="en-US" altLang="zh-CN" sz="2800" i="1">
                                    <a:latin typeface="Cambria Math" panose="02040503050406030204" pitchFamily="18" charset="0"/>
                                  </a:rPr>
                                </m:ctrlPr>
                              </m:sSupPr>
                              <m:e>
                                <m:r>
                                  <a:rPr lang="en-US" altLang="zh-CN" sz="2800" i="1">
                                    <a:latin typeface="Cambria Math" panose="02040503050406030204" pitchFamily="18" charset="0"/>
                                  </a:rPr>
                                  <m:t>2</m:t>
                                </m:r>
                              </m:e>
                              <m:sup>
                                <m:r>
                                  <a:rPr lang="en-US" altLang="zh-CN" sz="2800" i="1">
                                    <a:latin typeface="Cambria Math" panose="02040503050406030204" pitchFamily="18" charset="0"/>
                                  </a:rPr>
                                  <m:t>𝑛</m:t>
                                </m:r>
                                <m:r>
                                  <a:rPr lang="en-US" altLang="zh-CN" sz="2800" i="1">
                                    <a:latin typeface="Cambria Math" panose="02040503050406030204" pitchFamily="18" charset="0"/>
                                  </a:rPr>
                                  <m:t>+1</m:t>
                                </m:r>
                              </m:sup>
                            </m:sSup>
                            <m:r>
                              <a:rPr lang="en-US" altLang="zh-CN" sz="2800" i="1">
                                <a:latin typeface="Cambria Math" panose="02040503050406030204" pitchFamily="18" charset="0"/>
                              </a:rPr>
                              <m:t>+1</m:t>
                            </m:r>
                          </m:e>
                        </m:d>
                      </m:den>
                    </m:f>
                  </m:oMath>
                </a14:m>
                <a:r>
                  <a:rPr lang="en-US" altLang="zh-CN" sz="2800" dirty="0"/>
                  <a:t>.</a:t>
                </a:r>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371695" y="123271"/>
                <a:ext cx="11723913" cy="6734729"/>
              </a:xfrm>
              <a:prstGeom prst="rect">
                <a:avLst/>
              </a:prstGeom>
              <a:blipFill rotWithShape="0">
                <a:blip r:embed="rId2"/>
                <a:stretch>
                  <a:fillRect l="-1092"/>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32619142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91360" y="232468"/>
            <a:ext cx="11723913" cy="5262979"/>
          </a:xfrm>
          <a:prstGeom prst="rect">
            <a:avLst/>
          </a:prstGeom>
        </p:spPr>
        <p:txBody>
          <a:bodyPr wrap="square">
            <a:spAutoFit/>
          </a:bodyPr>
          <a:lstStyle/>
          <a:p>
            <a:pPr>
              <a:lnSpc>
                <a:spcPct val="150000"/>
              </a:lnSpc>
            </a:pPr>
            <a:r>
              <a:rPr lang="zh-CN" altLang="en-US"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技巧点拨</a:t>
            </a:r>
            <a:r>
              <a:rPr lang="zh-CN" altLang="zh-CN" sz="2800" dirty="0"/>
              <a:t>　</a:t>
            </a:r>
            <a:endParaRPr lang="en-US" altLang="zh-CN" sz="2800" dirty="0" smtClean="0"/>
          </a:p>
          <a:p>
            <a:pPr>
              <a:lnSpc>
                <a:spcPct val="150000"/>
              </a:lnSpc>
            </a:pPr>
            <a:r>
              <a:rPr lang="en-US" altLang="zh-CN" sz="2800" dirty="0" smtClean="0"/>
              <a:t>1</a:t>
            </a:r>
            <a:r>
              <a:rPr lang="en-US" altLang="zh-CN" sz="2800" dirty="0"/>
              <a:t>.</a:t>
            </a:r>
            <a:r>
              <a:rPr lang="zh-CN" altLang="en-US" sz="2800" dirty="0"/>
              <a:t>裂项相消法求和的实质和解题关键</a:t>
            </a:r>
          </a:p>
          <a:p>
            <a:pPr>
              <a:lnSpc>
                <a:spcPct val="150000"/>
              </a:lnSpc>
            </a:pPr>
            <a:r>
              <a:rPr lang="zh-CN" altLang="en-US" sz="2800" dirty="0"/>
              <a:t>裂项相消法求和的实质是先将数列中的通项分解</a:t>
            </a:r>
            <a:r>
              <a:rPr lang="en-US" altLang="zh-CN" sz="2800" dirty="0"/>
              <a:t>,</a:t>
            </a:r>
            <a:r>
              <a:rPr lang="zh-CN" altLang="en-US" sz="2800" dirty="0"/>
              <a:t>然后重新组合</a:t>
            </a:r>
            <a:r>
              <a:rPr lang="en-US" altLang="zh-CN" sz="2800" dirty="0"/>
              <a:t>,</a:t>
            </a:r>
            <a:r>
              <a:rPr lang="zh-CN" altLang="en-US" sz="2800" dirty="0"/>
              <a:t>使之能消去一些项</a:t>
            </a:r>
            <a:r>
              <a:rPr lang="en-US" altLang="zh-CN" sz="2800" dirty="0"/>
              <a:t>,</a:t>
            </a:r>
            <a:r>
              <a:rPr lang="zh-CN" altLang="en-US" sz="2800" dirty="0"/>
              <a:t>最终达到求和的目的</a:t>
            </a:r>
            <a:r>
              <a:rPr lang="en-US" altLang="zh-CN" sz="2800" dirty="0"/>
              <a:t>,</a:t>
            </a:r>
            <a:r>
              <a:rPr lang="zh-CN" altLang="en-US" sz="2800" dirty="0"/>
              <a:t>其解题的关键就是准确裂项和消项</a:t>
            </a:r>
            <a:r>
              <a:rPr lang="en-US" altLang="zh-CN" sz="2800" dirty="0"/>
              <a:t>.</a:t>
            </a:r>
          </a:p>
          <a:p>
            <a:pPr>
              <a:lnSpc>
                <a:spcPct val="150000"/>
              </a:lnSpc>
            </a:pPr>
            <a:r>
              <a:rPr lang="en-US" altLang="zh-CN" sz="2800" dirty="0"/>
              <a:t>(1)</a:t>
            </a:r>
            <a:r>
              <a:rPr lang="zh-CN" altLang="en-US" sz="2800" dirty="0"/>
              <a:t>裂项原则</a:t>
            </a:r>
            <a:r>
              <a:rPr lang="en-US" altLang="zh-CN" sz="2800" dirty="0"/>
              <a:t>:</a:t>
            </a:r>
            <a:r>
              <a:rPr lang="zh-CN" altLang="en-US" sz="2800" dirty="0"/>
              <a:t>一般是前边裂几项</a:t>
            </a:r>
            <a:r>
              <a:rPr lang="en-US" altLang="zh-CN" sz="2800" dirty="0"/>
              <a:t>,</a:t>
            </a:r>
            <a:r>
              <a:rPr lang="zh-CN" altLang="en-US" sz="2800" dirty="0"/>
              <a:t>后边就裂几项</a:t>
            </a:r>
            <a:r>
              <a:rPr lang="en-US" altLang="zh-CN" sz="2800" dirty="0"/>
              <a:t>,</a:t>
            </a:r>
            <a:r>
              <a:rPr lang="zh-CN" altLang="en-US" sz="2800" dirty="0"/>
              <a:t>直到发现被消去项的规律为止</a:t>
            </a:r>
            <a:r>
              <a:rPr lang="en-US" altLang="zh-CN" sz="2800" dirty="0"/>
              <a:t>.</a:t>
            </a:r>
          </a:p>
          <a:p>
            <a:pPr>
              <a:lnSpc>
                <a:spcPct val="150000"/>
              </a:lnSpc>
            </a:pPr>
            <a:r>
              <a:rPr lang="en-US" altLang="zh-CN" sz="2800" dirty="0"/>
              <a:t>(2)</a:t>
            </a:r>
            <a:r>
              <a:rPr lang="zh-CN" altLang="en-US" sz="2800" dirty="0"/>
              <a:t>消项规律</a:t>
            </a:r>
            <a:r>
              <a:rPr lang="en-US" altLang="zh-CN" sz="2800" dirty="0"/>
              <a:t>:</a:t>
            </a:r>
            <a:r>
              <a:rPr lang="zh-CN" altLang="en-US" sz="2800" dirty="0"/>
              <a:t>消项后前边剩几项</a:t>
            </a:r>
            <a:r>
              <a:rPr lang="en-US" altLang="zh-CN" sz="2800" dirty="0"/>
              <a:t>,</a:t>
            </a:r>
            <a:r>
              <a:rPr lang="zh-CN" altLang="en-US" sz="2800" dirty="0"/>
              <a:t>后边就剩几项</a:t>
            </a:r>
            <a:r>
              <a:rPr lang="en-US" altLang="zh-CN" sz="2800" dirty="0"/>
              <a:t>,</a:t>
            </a:r>
            <a:r>
              <a:rPr lang="zh-CN" altLang="en-US" sz="2800" dirty="0"/>
              <a:t>前边剩第几项</a:t>
            </a:r>
            <a:r>
              <a:rPr lang="en-US" altLang="zh-CN" sz="2800" dirty="0"/>
              <a:t>,</a:t>
            </a:r>
            <a:r>
              <a:rPr lang="zh-CN" altLang="en-US" sz="2800" dirty="0"/>
              <a:t>后边就剩倒数第几项</a:t>
            </a:r>
            <a:r>
              <a:rPr lang="en-US" altLang="zh-CN" sz="2800" dirty="0"/>
              <a:t>.</a:t>
            </a:r>
          </a:p>
        </p:txBody>
      </p:sp>
    </p:spTree>
    <p:extLst>
      <p:ext uri="{BB962C8B-B14F-4D97-AF65-F5344CB8AC3E}">
        <p14:creationId xmlns:p14="http://schemas.microsoft.com/office/powerpoint/2010/main" xmlns="" val="22116255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91360" y="232468"/>
            <a:ext cx="11723913" cy="2031325"/>
          </a:xfrm>
          <a:prstGeom prst="rect">
            <a:avLst/>
          </a:prstGeom>
        </p:spPr>
        <p:txBody>
          <a:bodyPr wrap="square">
            <a:spAutoFit/>
          </a:bodyPr>
          <a:lstStyle/>
          <a:p>
            <a:pPr>
              <a:lnSpc>
                <a:spcPct val="150000"/>
              </a:lnSpc>
            </a:pPr>
            <a:r>
              <a:rPr lang="zh-CN" altLang="en-US"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注意</a:t>
            </a:r>
            <a:r>
              <a:rPr lang="zh-CN" altLang="zh-CN" sz="2800" dirty="0"/>
              <a:t>　</a:t>
            </a:r>
            <a:r>
              <a:rPr lang="en-US" altLang="zh-CN" sz="2800" dirty="0"/>
              <a:t> </a:t>
            </a:r>
            <a:r>
              <a:rPr lang="zh-CN" altLang="en-US" sz="2800" dirty="0" smtClean="0"/>
              <a:t>利用</a:t>
            </a:r>
            <a:r>
              <a:rPr lang="zh-CN" altLang="en-US" sz="2800" dirty="0"/>
              <a:t>裂项相消法求和时</a:t>
            </a:r>
            <a:r>
              <a:rPr lang="en-US" altLang="zh-CN" sz="2800" dirty="0"/>
              <a:t>,</a:t>
            </a:r>
            <a:r>
              <a:rPr lang="zh-CN" altLang="en-US" sz="2800" dirty="0"/>
              <a:t>既要注意检验通项公式裂项前后是否等价</a:t>
            </a:r>
            <a:r>
              <a:rPr lang="en-US" altLang="zh-CN" sz="2800" dirty="0"/>
              <a:t>,</a:t>
            </a:r>
            <a:r>
              <a:rPr lang="zh-CN" altLang="en-US" sz="2800" dirty="0"/>
              <a:t>又要注意求和时</a:t>
            </a:r>
            <a:r>
              <a:rPr lang="en-US" altLang="zh-CN" sz="2800" dirty="0"/>
              <a:t>,</a:t>
            </a:r>
            <a:r>
              <a:rPr lang="zh-CN" altLang="en-US" sz="2800" dirty="0"/>
              <a:t>正负项相消消去了哪些项</a:t>
            </a:r>
            <a:r>
              <a:rPr lang="en-US" altLang="zh-CN" sz="2800" dirty="0"/>
              <a:t>,</a:t>
            </a:r>
            <a:r>
              <a:rPr lang="zh-CN" altLang="en-US" sz="2800" dirty="0"/>
              <a:t>保留了哪些项</a:t>
            </a:r>
            <a:r>
              <a:rPr lang="en-US" altLang="zh-CN" sz="2800" dirty="0"/>
              <a:t>,</a:t>
            </a:r>
            <a:r>
              <a:rPr lang="zh-CN" altLang="en-US" sz="2800" dirty="0"/>
              <a:t>切不可漏写未被消去的项</a:t>
            </a:r>
            <a:r>
              <a:rPr lang="en-US" altLang="zh-CN" sz="2800" dirty="0"/>
              <a:t>.</a:t>
            </a:r>
          </a:p>
        </p:txBody>
      </p:sp>
    </p:spTree>
    <p:extLst>
      <p:ext uri="{BB962C8B-B14F-4D97-AF65-F5344CB8AC3E}">
        <p14:creationId xmlns:p14="http://schemas.microsoft.com/office/powerpoint/2010/main" xmlns="" val="39361193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91360" y="389784"/>
            <a:ext cx="11723913" cy="662297"/>
          </a:xfrm>
          <a:prstGeom prst="rect">
            <a:avLst/>
          </a:prstGeom>
        </p:spPr>
        <p:txBody>
          <a:bodyPr wrap="square">
            <a:spAutoFit/>
          </a:bodyPr>
          <a:lstStyle/>
          <a:p>
            <a:pPr>
              <a:lnSpc>
                <a:spcPct val="150000"/>
              </a:lnSpc>
            </a:pPr>
            <a:r>
              <a:rPr lang="en-US" altLang="zh-CN" sz="2800" b="1" dirty="0"/>
              <a:t>2.</a:t>
            </a:r>
            <a:r>
              <a:rPr lang="zh-CN" altLang="en-US" sz="2800" b="1" dirty="0"/>
              <a:t>常见数列的裂项方法</a:t>
            </a:r>
            <a:endParaRPr lang="zh-CN" altLang="zh-CN" sz="2800" b="1" dirty="0"/>
          </a:p>
        </p:txBody>
      </p:sp>
      <mc:AlternateContent xmlns:mc="http://schemas.openxmlformats.org/markup-compatibility/2006">
        <mc:Choice xmlns:a14="http://schemas.microsoft.com/office/drawing/2010/main" xmlns="" Requires="a14">
          <p:graphicFrame>
            <p:nvGraphicFramePr>
              <p:cNvPr id="3" name="表格 2"/>
              <p:cNvGraphicFramePr>
                <a:graphicFrameLocks noGrp="1"/>
              </p:cNvGraphicFramePr>
              <p:nvPr>
                <p:extLst>
                  <p:ext uri="{D42A27DB-BD31-4B8C-83A1-F6EECF244321}">
                    <p14:modId xmlns:p14="http://schemas.microsoft.com/office/powerpoint/2010/main" val="1211627765"/>
                  </p:ext>
                </p:extLst>
              </p:nvPr>
            </p:nvGraphicFramePr>
            <p:xfrm>
              <a:off x="391360" y="1052082"/>
              <a:ext cx="11338524" cy="5792558"/>
            </p:xfrm>
            <a:graphic>
              <a:graphicData uri="http://schemas.openxmlformats.org/drawingml/2006/table">
                <a:tbl>
                  <a:tblPr>
                    <a:tableStyleId>{5940675A-B579-460E-94D1-54222C63F5DA}</a:tableStyleId>
                  </a:tblPr>
                  <a:tblGrid>
                    <a:gridCol w="5210740">
                      <a:extLst>
                        <a:ext uri="{9D8B030D-6E8A-4147-A177-3AD203B41FA5}">
                          <a16:colId xmlns="" xmlns:a16="http://schemas.microsoft.com/office/drawing/2014/main" val="3849884067"/>
                        </a:ext>
                      </a:extLst>
                    </a:gridCol>
                    <a:gridCol w="6127784">
                      <a:extLst>
                        <a:ext uri="{9D8B030D-6E8A-4147-A177-3AD203B41FA5}">
                          <a16:colId xmlns="" xmlns:a16="http://schemas.microsoft.com/office/drawing/2014/main" val="1391739368"/>
                        </a:ext>
                      </a:extLst>
                    </a:gridCol>
                  </a:tblGrid>
                  <a:tr h="933660">
                    <a:tc>
                      <a:txBody>
                        <a:bodyPr/>
                        <a:lstStyle/>
                        <a:p>
                          <a:pPr algn="ctr">
                            <a:lnSpc>
                              <a:spcPct val="150000"/>
                            </a:lnSpc>
                            <a:spcAft>
                              <a:spcPts val="0"/>
                            </a:spcAft>
                          </a:pPr>
                          <a:r>
                            <a:rPr lang="zh-CN" sz="2800" dirty="0">
                              <a:effectLst/>
                            </a:rPr>
                            <a:t>数列</a:t>
                          </a:r>
                          <a:r>
                            <a:rPr lang="en-US" sz="2800" dirty="0">
                              <a:effectLst/>
                            </a:rPr>
                            <a:t>(</a:t>
                          </a:r>
                          <a:r>
                            <a:rPr lang="en-US" sz="2800" i="1" dirty="0">
                              <a:effectLst/>
                            </a:rPr>
                            <a:t>n</a:t>
                          </a:r>
                          <a:r>
                            <a:rPr lang="zh-CN" sz="2800" dirty="0">
                              <a:effectLst/>
                            </a:rPr>
                            <a:t>为正整数</a:t>
                          </a:r>
                          <a:r>
                            <a:rPr lang="en-US" sz="2800" dirty="0">
                              <a:effectLst/>
                            </a:rPr>
                            <a:t>)</a:t>
                          </a:r>
                          <a:endParaRPr lang="zh-CN" sz="2800" dirty="0">
                            <a:solidFill>
                              <a:srgbClr val="000000"/>
                            </a:solidFill>
                            <a:effectLst/>
                            <a:latin typeface="NEU-BZ"/>
                            <a:ea typeface="方正书宋_GBK"/>
                            <a:cs typeface="Times New Roman" panose="02020603050405020304" pitchFamily="18" charset="0"/>
                          </a:endParaRPr>
                        </a:p>
                      </a:txBody>
                      <a:tcPr marL="0" marR="0" marT="0" marB="0" anchor="ctr"/>
                    </a:tc>
                    <a:tc>
                      <a:txBody>
                        <a:bodyPr/>
                        <a:lstStyle/>
                        <a:p>
                          <a:pPr algn="ctr">
                            <a:lnSpc>
                              <a:spcPct val="150000"/>
                            </a:lnSpc>
                            <a:spcAft>
                              <a:spcPts val="0"/>
                            </a:spcAft>
                          </a:pPr>
                          <a:r>
                            <a:rPr lang="zh-CN" sz="2800">
                              <a:effectLst/>
                            </a:rPr>
                            <a:t>裂项方法</a:t>
                          </a:r>
                          <a:endParaRPr lang="zh-CN" sz="2800">
                            <a:solidFill>
                              <a:srgbClr val="000000"/>
                            </a:solidFill>
                            <a:effectLst/>
                            <a:latin typeface="NEU-BZ"/>
                            <a:ea typeface="方正书宋_GBK"/>
                            <a:cs typeface="Times New Roman" panose="02020603050405020304" pitchFamily="18" charset="0"/>
                          </a:endParaRPr>
                        </a:p>
                      </a:txBody>
                      <a:tcPr marL="0" marR="0" marT="0" marB="0" anchor="ctr"/>
                    </a:tc>
                    <a:extLst>
                      <a:ext uri="{0D108BD9-81ED-4DB2-BD59-A6C34878D82A}">
                        <a16:rowId xmlns="" xmlns:a16="http://schemas.microsoft.com/office/drawing/2014/main" val="1650145729"/>
                      </a:ext>
                    </a:extLst>
                  </a:tr>
                  <a:tr h="933660">
                    <a:tc>
                      <a:txBody>
                        <a:bodyPr/>
                        <a:lstStyle/>
                        <a:p>
                          <a:pPr algn="ctr">
                            <a:lnSpc>
                              <a:spcPct val="150000"/>
                            </a:lnSpc>
                            <a:spcAft>
                              <a:spcPts val="0"/>
                            </a:spcAft>
                          </a:pPr>
                          <a:r>
                            <a:rPr lang="en-US" sz="2800" dirty="0" smtClean="0">
                              <a:effectLst/>
                            </a:rPr>
                            <a:t>{</a:t>
                          </a:r>
                          <a14:m>
                            <m:oMath xmlns:m="http://schemas.openxmlformats.org/officeDocument/2006/math">
                              <m:f>
                                <m:fPr>
                                  <m:ctrlPr>
                                    <a:rPr lang="en-US" altLang="zh-CN" sz="2800" i="1" smtClean="0">
                                      <a:latin typeface="Cambria Math" panose="02040503050406030204" pitchFamily="18" charset="0"/>
                                    </a:rPr>
                                  </m:ctrlPr>
                                </m:fPr>
                                <m:num>
                                  <m:r>
                                    <a:rPr lang="en-US" altLang="zh-CN" sz="2800" b="0" i="1" smtClean="0">
                                      <a:latin typeface="Cambria Math" panose="02040503050406030204" pitchFamily="18" charset="0"/>
                                    </a:rPr>
                                    <m:t>1</m:t>
                                  </m:r>
                                </m:num>
                                <m:den>
                                  <m:r>
                                    <a:rPr lang="en-US" altLang="zh-CN" sz="2800" b="0" i="1" smtClean="0">
                                      <a:latin typeface="Cambria Math" panose="02040503050406030204" pitchFamily="18" charset="0"/>
                                    </a:rPr>
                                    <m:t>𝑛</m:t>
                                  </m:r>
                                  <m:r>
                                    <a:rPr lang="en-US" altLang="zh-CN" sz="2800" b="0" i="1" smtClean="0">
                                      <a:latin typeface="Cambria Math" panose="02040503050406030204" pitchFamily="18" charset="0"/>
                                    </a:rPr>
                                    <m:t>(</m:t>
                                  </m:r>
                                  <m:r>
                                    <a:rPr lang="en-US" altLang="zh-CN" sz="2800" b="0" i="1" smtClean="0">
                                      <a:latin typeface="Cambria Math" panose="02040503050406030204" pitchFamily="18" charset="0"/>
                                    </a:rPr>
                                    <m:t>𝑛</m:t>
                                  </m:r>
                                  <m:r>
                                    <a:rPr lang="en-US" altLang="zh-CN" sz="2800" b="0" i="1" smtClean="0">
                                      <a:latin typeface="Cambria Math" panose="02040503050406030204" pitchFamily="18" charset="0"/>
                                    </a:rPr>
                                    <m:t>+</m:t>
                                  </m:r>
                                  <m:r>
                                    <a:rPr lang="en-US" altLang="zh-CN" sz="2800" b="0" i="1" smtClean="0">
                                      <a:latin typeface="Cambria Math" panose="02040503050406030204" pitchFamily="18" charset="0"/>
                                    </a:rPr>
                                    <m:t>𝑘</m:t>
                                  </m:r>
                                  <m:r>
                                    <a:rPr lang="en-US" altLang="zh-CN" sz="2800" b="0" i="1" smtClean="0">
                                      <a:latin typeface="Cambria Math" panose="02040503050406030204" pitchFamily="18" charset="0"/>
                                    </a:rPr>
                                    <m:t>)</m:t>
                                  </m:r>
                                </m:den>
                              </m:f>
                            </m:oMath>
                          </a14:m>
                          <a:r>
                            <a:rPr lang="en-US" sz="2800" dirty="0">
                              <a:effectLst/>
                            </a:rPr>
                            <a:t>}</a:t>
                          </a:r>
                          <a:r>
                            <a:rPr lang="en-US" sz="2800" i="1" dirty="0">
                              <a:effectLst/>
                            </a:rPr>
                            <a:t>(k</a:t>
                          </a:r>
                          <a:r>
                            <a:rPr lang="zh-CN" sz="2800" dirty="0">
                              <a:effectLst/>
                            </a:rPr>
                            <a:t>为非零常数</a:t>
                          </a:r>
                          <a:r>
                            <a:rPr lang="en-US" sz="2800" dirty="0">
                              <a:effectLst/>
                            </a:rPr>
                            <a:t>)</a:t>
                          </a:r>
                          <a:endParaRPr lang="zh-CN" sz="2800" dirty="0">
                            <a:solidFill>
                              <a:srgbClr val="000000"/>
                            </a:solidFill>
                            <a:effectLst/>
                            <a:latin typeface="NEU-BZ"/>
                            <a:ea typeface="方正书宋_GBK"/>
                            <a:cs typeface="Times New Roman" panose="02020603050405020304" pitchFamily="18" charset="0"/>
                          </a:endParaRPr>
                        </a:p>
                      </a:txBody>
                      <a:tcPr marL="0" marR="0" marT="0" marB="0" anchor="ctr"/>
                    </a:tc>
                    <a:tc>
                      <a:txBody>
                        <a:bodyPr/>
                        <a:lstStyle/>
                        <a:p>
                          <a:pPr algn="ctr">
                            <a:lnSpc>
                              <a:spcPct val="150000"/>
                            </a:lnSpc>
                            <a:spcAft>
                              <a:spcPts val="0"/>
                            </a:spcAft>
                          </a:pPr>
                          <a14:m>
                            <m:oMath xmlns:m="http://schemas.openxmlformats.org/officeDocument/2006/math">
                              <m:f>
                                <m:fPr>
                                  <m:ctrlPr>
                                    <a:rPr lang="en-US" altLang="zh-CN" sz="2800" i="1" smtClean="0">
                                      <a:latin typeface="Cambria Math" panose="02040503050406030204" pitchFamily="18" charset="0"/>
                                    </a:rPr>
                                  </m:ctrlPr>
                                </m:fPr>
                                <m:num>
                                  <m:r>
                                    <a:rPr lang="en-US" altLang="zh-CN" sz="2800" b="0" i="1" smtClean="0">
                                      <a:latin typeface="Cambria Math" panose="02040503050406030204" pitchFamily="18" charset="0"/>
                                    </a:rPr>
                                    <m:t>1</m:t>
                                  </m:r>
                                </m:num>
                                <m:den>
                                  <m:r>
                                    <a:rPr lang="en-US" altLang="zh-CN" sz="2800" b="0" i="1" smtClean="0">
                                      <a:latin typeface="Cambria Math" panose="02040503050406030204" pitchFamily="18" charset="0"/>
                                    </a:rPr>
                                    <m:t>𝑛</m:t>
                                  </m:r>
                                  <m:r>
                                    <a:rPr lang="en-US" altLang="zh-CN" sz="2800" b="0" i="1" smtClean="0">
                                      <a:latin typeface="Cambria Math" panose="02040503050406030204" pitchFamily="18" charset="0"/>
                                    </a:rPr>
                                    <m:t>(</m:t>
                                  </m:r>
                                  <m:r>
                                    <a:rPr lang="en-US" altLang="zh-CN" sz="2800" b="0" i="1" smtClean="0">
                                      <a:latin typeface="Cambria Math" panose="02040503050406030204" pitchFamily="18" charset="0"/>
                                    </a:rPr>
                                    <m:t>𝑛</m:t>
                                  </m:r>
                                  <m:r>
                                    <a:rPr lang="en-US" altLang="zh-CN" sz="2800" b="0" i="1" smtClean="0">
                                      <a:latin typeface="Cambria Math" panose="02040503050406030204" pitchFamily="18" charset="0"/>
                                    </a:rPr>
                                    <m:t>+</m:t>
                                  </m:r>
                                  <m:r>
                                    <a:rPr lang="en-US" altLang="zh-CN" sz="2800" b="0" i="1" smtClean="0">
                                      <a:latin typeface="Cambria Math" panose="02040503050406030204" pitchFamily="18" charset="0"/>
                                    </a:rPr>
                                    <m:t>𝑘</m:t>
                                  </m:r>
                                  <m:r>
                                    <a:rPr lang="en-US" altLang="zh-CN" sz="2800" b="0" i="1" smtClean="0">
                                      <a:latin typeface="Cambria Math" panose="02040503050406030204" pitchFamily="18" charset="0"/>
                                    </a:rPr>
                                    <m:t>)</m:t>
                                  </m:r>
                                </m:den>
                              </m:f>
                            </m:oMath>
                          </a14:m>
                          <a:r>
                            <a:rPr lang="en-US" sz="2800" dirty="0">
                              <a:effectLst/>
                            </a:rPr>
                            <a:t>= </a:t>
                          </a:r>
                          <a14:m>
                            <m:oMath xmlns:m="http://schemas.openxmlformats.org/officeDocument/2006/math">
                              <m:f>
                                <m:fPr>
                                  <m:ctrlPr>
                                    <a:rPr lang="en-US" altLang="zh-CN" sz="2800" i="1" smtClean="0">
                                      <a:latin typeface="Cambria Math" panose="02040503050406030204" pitchFamily="18" charset="0"/>
                                    </a:rPr>
                                  </m:ctrlPr>
                                </m:fPr>
                                <m:num>
                                  <m:r>
                                    <a:rPr lang="en-US" altLang="zh-CN" sz="2800" b="0" i="1" smtClean="0">
                                      <a:latin typeface="Cambria Math" panose="02040503050406030204" pitchFamily="18" charset="0"/>
                                    </a:rPr>
                                    <m:t>1</m:t>
                                  </m:r>
                                </m:num>
                                <m:den>
                                  <m:r>
                                    <a:rPr lang="en-US" altLang="zh-CN" sz="2800" b="0" i="1" smtClean="0">
                                      <a:latin typeface="Cambria Math" panose="02040503050406030204" pitchFamily="18" charset="0"/>
                                    </a:rPr>
                                    <m:t>𝑘</m:t>
                                  </m:r>
                                </m:den>
                              </m:f>
                              <m:r>
                                <a:rPr lang="en-US" altLang="zh-CN" sz="2800" b="0" i="1" smtClean="0">
                                  <a:latin typeface="Cambria Math" panose="02040503050406030204" pitchFamily="18" charset="0"/>
                                </a:rPr>
                                <m:t> </m:t>
                              </m:r>
                            </m:oMath>
                          </a14:m>
                          <a:r>
                            <a:rPr lang="en-US" sz="2800" dirty="0">
                              <a:effectLst/>
                            </a:rPr>
                            <a:t>(</a:t>
                          </a:r>
                          <a14:m>
                            <m:oMath xmlns:m="http://schemas.openxmlformats.org/officeDocument/2006/math">
                              <m:f>
                                <m:fPr>
                                  <m:ctrlPr>
                                    <a:rPr lang="en-US" altLang="zh-CN" sz="2800" i="1" smtClean="0">
                                      <a:latin typeface="Cambria Math" panose="02040503050406030204" pitchFamily="18" charset="0"/>
                                    </a:rPr>
                                  </m:ctrlPr>
                                </m:fPr>
                                <m:num>
                                  <m:r>
                                    <a:rPr lang="en-US" altLang="zh-CN" sz="2800" b="0" i="1" smtClean="0">
                                      <a:latin typeface="Cambria Math" panose="02040503050406030204" pitchFamily="18" charset="0"/>
                                    </a:rPr>
                                    <m:t>1</m:t>
                                  </m:r>
                                </m:num>
                                <m:den>
                                  <m:r>
                                    <a:rPr lang="en-US" altLang="zh-CN" sz="2800" b="0" i="1" smtClean="0">
                                      <a:latin typeface="Cambria Math" panose="02040503050406030204" pitchFamily="18" charset="0"/>
                                    </a:rPr>
                                    <m:t>𝑛</m:t>
                                  </m:r>
                                </m:den>
                              </m:f>
                            </m:oMath>
                          </a14:m>
                          <a:r>
                            <a:rPr lang="en-US" sz="2800" dirty="0">
                              <a:effectLst/>
                            </a:rPr>
                            <a:t>-</a:t>
                          </a:r>
                          <a14:m>
                            <m:oMath xmlns:m="http://schemas.openxmlformats.org/officeDocument/2006/math">
                              <m:f>
                                <m:fPr>
                                  <m:ctrlPr>
                                    <a:rPr lang="en-US" altLang="zh-CN" sz="2800" i="1" smtClean="0">
                                      <a:latin typeface="Cambria Math" panose="02040503050406030204" pitchFamily="18" charset="0"/>
                                    </a:rPr>
                                  </m:ctrlPr>
                                </m:fPr>
                                <m:num>
                                  <m:r>
                                    <a:rPr lang="en-US" altLang="zh-CN" sz="2800" b="0" i="1" smtClean="0">
                                      <a:latin typeface="Cambria Math" panose="02040503050406030204" pitchFamily="18" charset="0"/>
                                    </a:rPr>
                                    <m:t>1</m:t>
                                  </m:r>
                                </m:num>
                                <m:den>
                                  <m:r>
                                    <a:rPr lang="en-US" altLang="zh-CN" sz="2800" b="0" i="1" smtClean="0">
                                      <a:latin typeface="Cambria Math" panose="02040503050406030204" pitchFamily="18" charset="0"/>
                                    </a:rPr>
                                    <m:t>𝑛</m:t>
                                  </m:r>
                                  <m:r>
                                    <a:rPr lang="en-US" altLang="zh-CN" sz="2800" b="0" i="1" smtClean="0">
                                      <a:latin typeface="Cambria Math" panose="02040503050406030204" pitchFamily="18" charset="0"/>
                                    </a:rPr>
                                    <m:t>+</m:t>
                                  </m:r>
                                  <m:r>
                                    <a:rPr lang="en-US" altLang="zh-CN" sz="2800" b="0" i="1" smtClean="0">
                                      <a:latin typeface="Cambria Math" panose="02040503050406030204" pitchFamily="18" charset="0"/>
                                    </a:rPr>
                                    <m:t>𝑘</m:t>
                                  </m:r>
                                </m:den>
                              </m:f>
                            </m:oMath>
                          </a14:m>
                          <a:r>
                            <a:rPr lang="en-US" sz="2800" dirty="0">
                              <a:effectLst/>
                            </a:rPr>
                            <a:t>)</a:t>
                          </a:r>
                          <a:endParaRPr lang="zh-CN" sz="2800" dirty="0">
                            <a:solidFill>
                              <a:srgbClr val="000000"/>
                            </a:solidFill>
                            <a:effectLst/>
                            <a:latin typeface="NEU-BZ"/>
                            <a:ea typeface="方正书宋_GBK"/>
                            <a:cs typeface="Times New Roman" panose="02020603050405020304" pitchFamily="18" charset="0"/>
                          </a:endParaRPr>
                        </a:p>
                      </a:txBody>
                      <a:tcPr marL="0" marR="0" marT="0" marB="0" anchor="ctr"/>
                    </a:tc>
                    <a:extLst>
                      <a:ext uri="{0D108BD9-81ED-4DB2-BD59-A6C34878D82A}">
                        <a16:rowId xmlns="" xmlns:a16="http://schemas.microsoft.com/office/drawing/2014/main" val="1356400712"/>
                      </a:ext>
                    </a:extLst>
                  </a:tr>
                  <a:tr h="931801">
                    <a:tc>
                      <a:txBody>
                        <a:bodyPr/>
                        <a:lstStyle/>
                        <a:p>
                          <a:pPr algn="ctr">
                            <a:lnSpc>
                              <a:spcPct val="150000"/>
                            </a:lnSpc>
                            <a:spcAft>
                              <a:spcPts val="0"/>
                            </a:spcAft>
                          </a:pPr>
                          <a:r>
                            <a:rPr lang="en-US" sz="2800" dirty="0" smtClean="0">
                              <a:effectLst/>
                            </a:rPr>
                            <a:t>{</a:t>
                          </a:r>
                          <a14:m>
                            <m:oMath xmlns:m="http://schemas.openxmlformats.org/officeDocument/2006/math">
                              <m:f>
                                <m:fPr>
                                  <m:ctrlPr>
                                    <a:rPr lang="en-US" altLang="zh-CN" sz="2800" i="1" smtClean="0">
                                      <a:latin typeface="Cambria Math" panose="02040503050406030204" pitchFamily="18" charset="0"/>
                                    </a:rPr>
                                  </m:ctrlPr>
                                </m:fPr>
                                <m:num>
                                  <m:r>
                                    <a:rPr lang="en-US" altLang="zh-CN" sz="2800" b="0" i="1" smtClean="0">
                                      <a:latin typeface="Cambria Math" panose="02040503050406030204" pitchFamily="18" charset="0"/>
                                    </a:rPr>
                                    <m:t>1</m:t>
                                  </m:r>
                                </m:num>
                                <m:den>
                                  <m:r>
                                    <a:rPr lang="en-US" altLang="zh-CN" sz="2800" b="0" i="1" smtClean="0">
                                      <a:latin typeface="Cambria Math" panose="02040503050406030204" pitchFamily="18" charset="0"/>
                                    </a:rPr>
                                    <m:t>4</m:t>
                                  </m:r>
                                  <m:sSup>
                                    <m:sSupPr>
                                      <m:ctrlPr>
                                        <a:rPr lang="en-US" altLang="zh-CN" sz="2800" b="0" i="1" smtClean="0">
                                          <a:latin typeface="Cambria Math" panose="02040503050406030204" pitchFamily="18" charset="0"/>
                                        </a:rPr>
                                      </m:ctrlPr>
                                    </m:sSupPr>
                                    <m:e>
                                      <m:r>
                                        <a:rPr lang="en-US" altLang="zh-CN" sz="2800" b="0" i="1" smtClean="0">
                                          <a:latin typeface="Cambria Math" panose="02040503050406030204" pitchFamily="18" charset="0"/>
                                        </a:rPr>
                                        <m:t>𝑛</m:t>
                                      </m:r>
                                    </m:e>
                                    <m:sup>
                                      <m:r>
                                        <a:rPr lang="en-US" altLang="zh-CN" sz="2800" b="0" i="1" smtClean="0">
                                          <a:latin typeface="Cambria Math" panose="02040503050406030204" pitchFamily="18" charset="0"/>
                                        </a:rPr>
                                        <m:t>2</m:t>
                                      </m:r>
                                    </m:sup>
                                  </m:sSup>
                                  <m:r>
                                    <a:rPr lang="en-US" altLang="zh-CN" sz="2800" b="0" i="1" smtClean="0">
                                      <a:latin typeface="Cambria Math" panose="02040503050406030204" pitchFamily="18" charset="0"/>
                                    </a:rPr>
                                    <m:t>−1</m:t>
                                  </m:r>
                                </m:den>
                              </m:f>
                            </m:oMath>
                          </a14:m>
                          <a:r>
                            <a:rPr lang="en-US" sz="2800" dirty="0">
                              <a:effectLst/>
                            </a:rPr>
                            <a:t>}</a:t>
                          </a:r>
                          <a:endParaRPr lang="zh-CN" sz="2800" dirty="0">
                            <a:solidFill>
                              <a:srgbClr val="000000"/>
                            </a:solidFill>
                            <a:effectLst/>
                            <a:latin typeface="NEU-BZ"/>
                            <a:ea typeface="方正书宋_GBK"/>
                            <a:cs typeface="Times New Roman" panose="02020603050405020304" pitchFamily="18" charset="0"/>
                          </a:endParaRPr>
                        </a:p>
                      </a:txBody>
                      <a:tcPr marL="0" marR="0" marT="0" marB="0" anchor="ctr"/>
                    </a:tc>
                    <a:tc>
                      <a:txBody>
                        <a:bodyPr/>
                        <a:lstStyle/>
                        <a:p>
                          <a:pPr algn="ctr">
                            <a:lnSpc>
                              <a:spcPct val="150000"/>
                            </a:lnSpc>
                            <a:spcAft>
                              <a:spcPts val="0"/>
                            </a:spcAft>
                          </a:pPr>
                          <a14:m>
                            <m:oMath xmlns:m="http://schemas.openxmlformats.org/officeDocument/2006/math">
                              <m:f>
                                <m:fPr>
                                  <m:ctrlPr>
                                    <a:rPr lang="en-US" altLang="zh-CN" sz="2800" i="1" smtClean="0">
                                      <a:latin typeface="Cambria Math" panose="02040503050406030204" pitchFamily="18" charset="0"/>
                                    </a:rPr>
                                  </m:ctrlPr>
                                </m:fPr>
                                <m:num>
                                  <m:r>
                                    <a:rPr lang="en-US" altLang="zh-CN" sz="2800" b="0" i="1" smtClean="0">
                                      <a:latin typeface="Cambria Math" panose="02040503050406030204" pitchFamily="18" charset="0"/>
                                    </a:rPr>
                                    <m:t>1</m:t>
                                  </m:r>
                                </m:num>
                                <m:den>
                                  <m:r>
                                    <a:rPr lang="en-US" altLang="zh-CN" sz="2800" b="0" i="1" smtClean="0">
                                      <a:latin typeface="Cambria Math" panose="02040503050406030204" pitchFamily="18" charset="0"/>
                                    </a:rPr>
                                    <m:t>4</m:t>
                                  </m:r>
                                  <m:sSup>
                                    <m:sSupPr>
                                      <m:ctrlPr>
                                        <a:rPr lang="en-US" altLang="zh-CN" sz="2800" b="0" i="1" smtClean="0">
                                          <a:latin typeface="Cambria Math" panose="02040503050406030204" pitchFamily="18" charset="0"/>
                                        </a:rPr>
                                      </m:ctrlPr>
                                    </m:sSupPr>
                                    <m:e>
                                      <m:r>
                                        <a:rPr lang="en-US" altLang="zh-CN" sz="2800" b="0" i="1" smtClean="0">
                                          <a:latin typeface="Cambria Math" panose="02040503050406030204" pitchFamily="18" charset="0"/>
                                        </a:rPr>
                                        <m:t>𝑛</m:t>
                                      </m:r>
                                    </m:e>
                                    <m:sup>
                                      <m:r>
                                        <a:rPr lang="en-US" altLang="zh-CN" sz="2800" b="0" i="1" smtClean="0">
                                          <a:latin typeface="Cambria Math" panose="02040503050406030204" pitchFamily="18" charset="0"/>
                                        </a:rPr>
                                        <m:t>2</m:t>
                                      </m:r>
                                    </m:sup>
                                  </m:sSup>
                                  <m:r>
                                    <a:rPr lang="en-US" altLang="zh-CN" sz="2800" b="0" i="1" smtClean="0">
                                      <a:latin typeface="Cambria Math" panose="02040503050406030204" pitchFamily="18" charset="0"/>
                                    </a:rPr>
                                    <m:t>−1</m:t>
                                  </m:r>
                                </m:den>
                              </m:f>
                            </m:oMath>
                          </a14:m>
                          <a:r>
                            <a:rPr lang="en-US" sz="2800" dirty="0">
                              <a:effectLst/>
                            </a:rPr>
                            <a:t>= </a:t>
                          </a:r>
                          <a14:m>
                            <m:oMath xmlns:m="http://schemas.openxmlformats.org/officeDocument/2006/math">
                              <m:f>
                                <m:fPr>
                                  <m:ctrlPr>
                                    <a:rPr lang="en-US" altLang="zh-CN" sz="2800" i="1" smtClean="0">
                                      <a:latin typeface="Cambria Math" panose="02040503050406030204" pitchFamily="18" charset="0"/>
                                    </a:rPr>
                                  </m:ctrlPr>
                                </m:fPr>
                                <m:num>
                                  <m:r>
                                    <a:rPr lang="en-US" altLang="zh-CN" sz="2800" b="0" i="1" smtClean="0">
                                      <a:latin typeface="Cambria Math" panose="02040503050406030204" pitchFamily="18" charset="0"/>
                                    </a:rPr>
                                    <m:t>1</m:t>
                                  </m:r>
                                </m:num>
                                <m:den>
                                  <m:r>
                                    <a:rPr lang="en-US" altLang="zh-CN" sz="2800" b="0" i="1" smtClean="0">
                                      <a:latin typeface="Cambria Math" panose="02040503050406030204" pitchFamily="18" charset="0"/>
                                    </a:rPr>
                                    <m:t>2</m:t>
                                  </m:r>
                                </m:den>
                              </m:f>
                              <m:r>
                                <a:rPr lang="en-US" altLang="zh-CN" sz="2800" b="0" i="1" smtClean="0">
                                  <a:latin typeface="Cambria Math" panose="02040503050406030204" pitchFamily="18" charset="0"/>
                                </a:rPr>
                                <m:t> </m:t>
                              </m:r>
                            </m:oMath>
                          </a14:m>
                          <a:r>
                            <a:rPr lang="en-US" sz="2800" dirty="0">
                              <a:effectLst/>
                            </a:rPr>
                            <a:t>(</a:t>
                          </a:r>
                          <a14:m>
                            <m:oMath xmlns:m="http://schemas.openxmlformats.org/officeDocument/2006/math">
                              <m:f>
                                <m:fPr>
                                  <m:ctrlPr>
                                    <a:rPr lang="en-US" altLang="zh-CN" sz="2800" i="1" smtClean="0">
                                      <a:latin typeface="Cambria Math" panose="02040503050406030204" pitchFamily="18" charset="0"/>
                                    </a:rPr>
                                  </m:ctrlPr>
                                </m:fPr>
                                <m:num>
                                  <m:r>
                                    <a:rPr lang="en-US" altLang="zh-CN" sz="2800" b="0" i="1" smtClean="0">
                                      <a:latin typeface="Cambria Math" panose="02040503050406030204" pitchFamily="18" charset="0"/>
                                    </a:rPr>
                                    <m:t>1</m:t>
                                  </m:r>
                                </m:num>
                                <m:den>
                                  <m:r>
                                    <a:rPr lang="en-US" altLang="zh-CN" sz="2800" b="0" i="1" smtClean="0">
                                      <a:latin typeface="Cambria Math" panose="02040503050406030204" pitchFamily="18" charset="0"/>
                                    </a:rPr>
                                    <m:t>2</m:t>
                                  </m:r>
                                  <m:r>
                                    <a:rPr lang="en-US" altLang="zh-CN" sz="2800" b="0" i="1" smtClean="0">
                                      <a:latin typeface="Cambria Math" panose="02040503050406030204" pitchFamily="18" charset="0"/>
                                    </a:rPr>
                                    <m:t>𝑛</m:t>
                                  </m:r>
                                  <m:r>
                                    <a:rPr lang="en-US" altLang="zh-CN" sz="2800" b="0" i="1" smtClean="0">
                                      <a:latin typeface="Cambria Math" panose="02040503050406030204" pitchFamily="18" charset="0"/>
                                    </a:rPr>
                                    <m:t>−1</m:t>
                                  </m:r>
                                </m:den>
                              </m:f>
                            </m:oMath>
                          </a14:m>
                          <a:r>
                            <a:rPr lang="en-US" sz="2800" dirty="0">
                              <a:effectLst/>
                            </a:rPr>
                            <a:t>-</a:t>
                          </a:r>
                          <a14:m>
                            <m:oMath xmlns:m="http://schemas.openxmlformats.org/officeDocument/2006/math">
                              <m:f>
                                <m:fPr>
                                  <m:ctrlPr>
                                    <a:rPr lang="en-US" altLang="zh-CN" sz="2800" i="1" smtClean="0">
                                      <a:latin typeface="Cambria Math" panose="02040503050406030204" pitchFamily="18" charset="0"/>
                                    </a:rPr>
                                  </m:ctrlPr>
                                </m:fPr>
                                <m:num>
                                  <m:r>
                                    <a:rPr lang="en-US" altLang="zh-CN" sz="2800" b="0" i="1" smtClean="0">
                                      <a:latin typeface="Cambria Math" panose="02040503050406030204" pitchFamily="18" charset="0"/>
                                    </a:rPr>
                                    <m:t>1</m:t>
                                  </m:r>
                                </m:num>
                                <m:den>
                                  <m:r>
                                    <a:rPr lang="en-US" altLang="zh-CN" sz="2800" b="0" i="1" smtClean="0">
                                      <a:latin typeface="Cambria Math" panose="02040503050406030204" pitchFamily="18" charset="0"/>
                                    </a:rPr>
                                    <m:t>2</m:t>
                                  </m:r>
                                  <m:r>
                                    <a:rPr lang="en-US" altLang="zh-CN" sz="2800" b="0" i="1" smtClean="0">
                                      <a:latin typeface="Cambria Math" panose="02040503050406030204" pitchFamily="18" charset="0"/>
                                    </a:rPr>
                                    <m:t>𝑛</m:t>
                                  </m:r>
                                  <m:r>
                                    <a:rPr lang="en-US" altLang="zh-CN" sz="2800" b="0" i="1" smtClean="0">
                                      <a:latin typeface="Cambria Math" panose="02040503050406030204" pitchFamily="18" charset="0"/>
                                    </a:rPr>
                                    <m:t>+1</m:t>
                                  </m:r>
                                </m:den>
                              </m:f>
                            </m:oMath>
                          </a14:m>
                          <a:r>
                            <a:rPr lang="en-US" sz="2800" dirty="0">
                              <a:effectLst/>
                            </a:rPr>
                            <a:t>)</a:t>
                          </a:r>
                          <a:endParaRPr lang="zh-CN" sz="2800" dirty="0">
                            <a:solidFill>
                              <a:srgbClr val="000000"/>
                            </a:solidFill>
                            <a:effectLst/>
                            <a:latin typeface="NEU-BZ"/>
                            <a:ea typeface="方正书宋_GBK"/>
                            <a:cs typeface="Times New Roman" panose="02020603050405020304" pitchFamily="18" charset="0"/>
                          </a:endParaRPr>
                        </a:p>
                      </a:txBody>
                      <a:tcPr marL="0" marR="0" marT="0" marB="0" anchor="ctr"/>
                    </a:tc>
                    <a:extLst>
                      <a:ext uri="{0D108BD9-81ED-4DB2-BD59-A6C34878D82A}">
                        <a16:rowId xmlns="" xmlns:a16="http://schemas.microsoft.com/office/drawing/2014/main" val="1978188211"/>
                      </a:ext>
                    </a:extLst>
                  </a:tr>
                  <a:tr h="931801">
                    <a:tc>
                      <a:txBody>
                        <a:bodyPr/>
                        <a:lstStyle/>
                        <a:p>
                          <a:pPr algn="ctr">
                            <a:lnSpc>
                              <a:spcPct val="150000"/>
                            </a:lnSpc>
                            <a:spcAft>
                              <a:spcPts val="0"/>
                            </a:spcAft>
                          </a:pPr>
                          <a:r>
                            <a:rPr lang="en-US" sz="2800" dirty="0" smtClean="0">
                              <a:effectLst/>
                            </a:rPr>
                            <a:t>{</a:t>
                          </a:r>
                          <a14:m>
                            <m:oMath xmlns:m="http://schemas.openxmlformats.org/officeDocument/2006/math">
                              <m:f>
                                <m:fPr>
                                  <m:ctrlPr>
                                    <a:rPr lang="en-US" altLang="zh-CN" sz="2800" i="1" smtClean="0">
                                      <a:latin typeface="Cambria Math" panose="02040503050406030204" pitchFamily="18" charset="0"/>
                                    </a:rPr>
                                  </m:ctrlPr>
                                </m:fPr>
                                <m:num>
                                  <m:r>
                                    <a:rPr lang="en-US" altLang="zh-CN" sz="2800" b="0" i="1" smtClean="0">
                                      <a:latin typeface="Cambria Math" panose="02040503050406030204" pitchFamily="18" charset="0"/>
                                    </a:rPr>
                                    <m:t>1</m:t>
                                  </m:r>
                                </m:num>
                                <m:den>
                                  <m:rad>
                                    <m:radPr>
                                      <m:degHide m:val="on"/>
                                      <m:ctrlPr>
                                        <a:rPr lang="en-US" altLang="zh-CN" sz="2800" b="0" i="1" smtClean="0">
                                          <a:latin typeface="Cambria Math" panose="02040503050406030204" pitchFamily="18" charset="0"/>
                                          <a:ea typeface="Cambria Math" panose="02040503050406030204" pitchFamily="18" charset="0"/>
                                        </a:rPr>
                                      </m:ctrlPr>
                                    </m:radPr>
                                    <m:deg/>
                                    <m:e>
                                      <m:r>
                                        <a:rPr lang="en-US" altLang="zh-CN" sz="2800" b="0" i="1" smtClean="0">
                                          <a:latin typeface="Cambria Math" panose="02040503050406030204" pitchFamily="18" charset="0"/>
                                          <a:ea typeface="Cambria Math" panose="02040503050406030204" pitchFamily="18" charset="0"/>
                                        </a:rPr>
                                        <m:t>𝑛</m:t>
                                      </m:r>
                                    </m:e>
                                  </m:rad>
                                  <m:r>
                                    <a:rPr lang="en-US" altLang="zh-CN" sz="2800" b="0" i="1" smtClean="0">
                                      <a:latin typeface="Cambria Math" panose="02040503050406030204" pitchFamily="18" charset="0"/>
                                    </a:rPr>
                                    <m:t>+</m:t>
                                  </m:r>
                                  <m:rad>
                                    <m:radPr>
                                      <m:degHide m:val="on"/>
                                      <m:ctrlPr>
                                        <a:rPr lang="en-US" altLang="zh-CN" sz="2800" b="0" i="1" smtClean="0">
                                          <a:latin typeface="Cambria Math" panose="02040503050406030204" pitchFamily="18" charset="0"/>
                                          <a:ea typeface="Cambria Math" panose="02040503050406030204" pitchFamily="18" charset="0"/>
                                        </a:rPr>
                                      </m:ctrlPr>
                                    </m:radPr>
                                    <m:deg/>
                                    <m:e>
                                      <m:r>
                                        <a:rPr lang="en-US" altLang="zh-CN" sz="2800" b="0" i="1" smtClean="0">
                                          <a:latin typeface="Cambria Math" panose="02040503050406030204" pitchFamily="18" charset="0"/>
                                          <a:ea typeface="Cambria Math" panose="02040503050406030204" pitchFamily="18" charset="0"/>
                                        </a:rPr>
                                        <m:t>𝑛</m:t>
                                      </m:r>
                                      <m:r>
                                        <a:rPr lang="en-US" altLang="zh-CN" sz="2800" b="0" i="1" smtClean="0">
                                          <a:latin typeface="Cambria Math" panose="02040503050406030204" pitchFamily="18" charset="0"/>
                                          <a:ea typeface="Cambria Math" panose="02040503050406030204" pitchFamily="18" charset="0"/>
                                        </a:rPr>
                                        <m:t>+1</m:t>
                                      </m:r>
                                    </m:e>
                                  </m:rad>
                                </m:den>
                              </m:f>
                            </m:oMath>
                          </a14:m>
                          <a:r>
                            <a:rPr lang="en-US" sz="2800" dirty="0">
                              <a:effectLst/>
                            </a:rPr>
                            <a:t>}</a:t>
                          </a:r>
                          <a:endParaRPr lang="zh-CN" sz="2800" dirty="0">
                            <a:solidFill>
                              <a:srgbClr val="000000"/>
                            </a:solidFill>
                            <a:effectLst/>
                            <a:latin typeface="NEU-BZ"/>
                            <a:ea typeface="方正书宋_GBK"/>
                            <a:cs typeface="Times New Roman" panose="02020603050405020304" pitchFamily="18" charset="0"/>
                          </a:endParaRPr>
                        </a:p>
                      </a:txBody>
                      <a:tcPr marL="0" marR="0" marT="0" marB="0" anchor="ctr"/>
                    </a:tc>
                    <a:tc>
                      <a:txBody>
                        <a:bodyPr/>
                        <a:lstStyle/>
                        <a:p>
                          <a:pPr algn="ctr">
                            <a:lnSpc>
                              <a:spcPct val="150000"/>
                            </a:lnSpc>
                            <a:spcAft>
                              <a:spcPts val="0"/>
                            </a:spcAft>
                          </a:pPr>
                          <a14:m>
                            <m:oMath xmlns:m="http://schemas.openxmlformats.org/officeDocument/2006/math">
                              <m:f>
                                <m:fPr>
                                  <m:ctrlPr>
                                    <a:rPr lang="en-US" altLang="zh-CN" sz="2800" i="1" smtClean="0">
                                      <a:latin typeface="Cambria Math" panose="02040503050406030204" pitchFamily="18" charset="0"/>
                                    </a:rPr>
                                  </m:ctrlPr>
                                </m:fPr>
                                <m:num>
                                  <m:r>
                                    <a:rPr lang="en-US" altLang="zh-CN" sz="2800" b="0" i="1" smtClean="0">
                                      <a:latin typeface="Cambria Math" panose="02040503050406030204" pitchFamily="18" charset="0"/>
                                    </a:rPr>
                                    <m:t>1</m:t>
                                  </m:r>
                                </m:num>
                                <m:den>
                                  <m:rad>
                                    <m:radPr>
                                      <m:degHide m:val="on"/>
                                      <m:ctrlPr>
                                        <a:rPr lang="en-US" altLang="zh-CN" sz="2800" b="0" i="1" smtClean="0">
                                          <a:latin typeface="Cambria Math" panose="02040503050406030204" pitchFamily="18" charset="0"/>
                                          <a:ea typeface="Cambria Math" panose="02040503050406030204" pitchFamily="18" charset="0"/>
                                        </a:rPr>
                                      </m:ctrlPr>
                                    </m:radPr>
                                    <m:deg/>
                                    <m:e>
                                      <m:r>
                                        <a:rPr lang="en-US" altLang="zh-CN" sz="2800" b="0" i="1" smtClean="0">
                                          <a:latin typeface="Cambria Math" panose="02040503050406030204" pitchFamily="18" charset="0"/>
                                          <a:ea typeface="Cambria Math" panose="02040503050406030204" pitchFamily="18" charset="0"/>
                                        </a:rPr>
                                        <m:t>𝑛</m:t>
                                      </m:r>
                                    </m:e>
                                  </m:rad>
                                  <m:r>
                                    <a:rPr lang="en-US" altLang="zh-CN" sz="2800" b="0" i="1" smtClean="0">
                                      <a:latin typeface="Cambria Math" panose="02040503050406030204" pitchFamily="18" charset="0"/>
                                    </a:rPr>
                                    <m:t>+</m:t>
                                  </m:r>
                                  <m:rad>
                                    <m:radPr>
                                      <m:degHide m:val="on"/>
                                      <m:ctrlPr>
                                        <a:rPr lang="en-US" altLang="zh-CN" sz="2800" b="0" i="1" smtClean="0">
                                          <a:latin typeface="Cambria Math" panose="02040503050406030204" pitchFamily="18" charset="0"/>
                                          <a:ea typeface="Cambria Math" panose="02040503050406030204" pitchFamily="18" charset="0"/>
                                        </a:rPr>
                                      </m:ctrlPr>
                                    </m:radPr>
                                    <m:deg/>
                                    <m:e>
                                      <m:r>
                                        <a:rPr lang="en-US" altLang="zh-CN" sz="2800" b="0" i="1" smtClean="0">
                                          <a:latin typeface="Cambria Math" panose="02040503050406030204" pitchFamily="18" charset="0"/>
                                          <a:ea typeface="Cambria Math" panose="02040503050406030204" pitchFamily="18" charset="0"/>
                                        </a:rPr>
                                        <m:t>𝑛</m:t>
                                      </m:r>
                                      <m:r>
                                        <a:rPr lang="en-US" altLang="zh-CN" sz="2800" b="0" i="1" smtClean="0">
                                          <a:latin typeface="Cambria Math" panose="02040503050406030204" pitchFamily="18" charset="0"/>
                                          <a:ea typeface="Cambria Math" panose="02040503050406030204" pitchFamily="18" charset="0"/>
                                        </a:rPr>
                                        <m:t>+1</m:t>
                                      </m:r>
                                    </m:e>
                                  </m:rad>
                                </m:den>
                              </m:f>
                            </m:oMath>
                          </a14:m>
                          <a:r>
                            <a:rPr lang="en-US" sz="2800" dirty="0" smtClean="0">
                              <a:effectLst/>
                            </a:rPr>
                            <a:t>=</a:t>
                          </a:r>
                          <a14:m>
                            <m:oMath xmlns:m="http://schemas.openxmlformats.org/officeDocument/2006/math">
                              <m:rad>
                                <m:radPr>
                                  <m:degHide m:val="on"/>
                                  <m:ctrlPr>
                                    <a:rPr lang="en-US" altLang="zh-CN" sz="2800" b="0" i="1" smtClean="0">
                                      <a:latin typeface="Cambria Math" panose="02040503050406030204" pitchFamily="18" charset="0"/>
                                      <a:ea typeface="Cambria Math" panose="02040503050406030204" pitchFamily="18" charset="0"/>
                                    </a:rPr>
                                  </m:ctrlPr>
                                </m:radPr>
                                <m:deg/>
                                <m:e>
                                  <m:r>
                                    <a:rPr lang="en-US" altLang="zh-CN" sz="2800" b="0" i="1" smtClean="0">
                                      <a:latin typeface="Cambria Math" panose="02040503050406030204" pitchFamily="18" charset="0"/>
                                      <a:ea typeface="Cambria Math" panose="02040503050406030204" pitchFamily="18" charset="0"/>
                                    </a:rPr>
                                    <m:t>𝑛</m:t>
                                  </m:r>
                                  <m:r>
                                    <a:rPr lang="en-US" altLang="zh-CN" sz="2800" b="0" i="1" smtClean="0">
                                      <a:latin typeface="Cambria Math" panose="02040503050406030204" pitchFamily="18" charset="0"/>
                                      <a:ea typeface="Cambria Math" panose="02040503050406030204" pitchFamily="18" charset="0"/>
                                    </a:rPr>
                                    <m:t>+1</m:t>
                                  </m:r>
                                </m:e>
                              </m:rad>
                            </m:oMath>
                          </a14:m>
                          <a:r>
                            <a:rPr lang="en-US" sz="2800" dirty="0">
                              <a:effectLst/>
                            </a:rPr>
                            <a:t>-</a:t>
                          </a:r>
                          <a14:m>
                            <m:oMath xmlns:m="http://schemas.openxmlformats.org/officeDocument/2006/math">
                              <m:rad>
                                <m:radPr>
                                  <m:degHide m:val="on"/>
                                  <m:ctrlPr>
                                    <a:rPr lang="en-US" altLang="zh-CN" sz="2800" b="0" i="1" smtClean="0">
                                      <a:latin typeface="Cambria Math" panose="02040503050406030204" pitchFamily="18" charset="0"/>
                                      <a:ea typeface="Cambria Math" panose="02040503050406030204" pitchFamily="18" charset="0"/>
                                    </a:rPr>
                                  </m:ctrlPr>
                                </m:radPr>
                                <m:deg/>
                                <m:e>
                                  <m:r>
                                    <a:rPr lang="en-US" altLang="zh-CN" sz="2800" b="0" i="1" smtClean="0">
                                      <a:latin typeface="Cambria Math" panose="02040503050406030204" pitchFamily="18" charset="0"/>
                                      <a:ea typeface="Cambria Math" panose="02040503050406030204" pitchFamily="18" charset="0"/>
                                    </a:rPr>
                                    <m:t>𝑛</m:t>
                                  </m:r>
                                </m:e>
                              </m:rad>
                            </m:oMath>
                          </a14:m>
                          <a:endParaRPr lang="zh-CN" sz="2800" dirty="0">
                            <a:solidFill>
                              <a:srgbClr val="000000"/>
                            </a:solidFill>
                            <a:effectLst/>
                            <a:latin typeface="NEU-BZ"/>
                            <a:ea typeface="方正书宋_GBK"/>
                            <a:cs typeface="Times New Roman" panose="02020603050405020304" pitchFamily="18" charset="0"/>
                          </a:endParaRPr>
                        </a:p>
                      </a:txBody>
                      <a:tcPr marL="0" marR="0" marT="0" marB="0" anchor="ctr"/>
                    </a:tc>
                    <a:extLst>
                      <a:ext uri="{0D108BD9-81ED-4DB2-BD59-A6C34878D82A}">
                        <a16:rowId xmlns="" xmlns:a16="http://schemas.microsoft.com/office/drawing/2014/main" val="4288572358"/>
                      </a:ext>
                    </a:extLst>
                  </a:tr>
                  <a:tr h="931801">
                    <a:tc>
                      <a:txBody>
                        <a:bodyPr/>
                        <a:lstStyle/>
                        <a:p>
                          <a:pPr algn="ctr">
                            <a:lnSpc>
                              <a:spcPct val="150000"/>
                            </a:lnSpc>
                            <a:spcAft>
                              <a:spcPts val="0"/>
                            </a:spcAft>
                          </a:pPr>
                          <a:r>
                            <a:rPr lang="en-US" sz="2800" dirty="0" smtClean="0">
                              <a:effectLst/>
                            </a:rPr>
                            <a:t>{</a:t>
                          </a:r>
                          <a14:m>
                            <m:oMath xmlns:m="http://schemas.openxmlformats.org/officeDocument/2006/math">
                              <m:f>
                                <m:fPr>
                                  <m:ctrlPr>
                                    <a:rPr lang="en-US" altLang="zh-CN" sz="2800" i="1" smtClean="0">
                                      <a:latin typeface="Cambria Math" panose="02040503050406030204" pitchFamily="18" charset="0"/>
                                    </a:rPr>
                                  </m:ctrlPr>
                                </m:fPr>
                                <m:num>
                                  <m:sSup>
                                    <m:sSupPr>
                                      <m:ctrlPr>
                                        <a:rPr lang="en-US" altLang="zh-CN" sz="2800" i="1" smtClean="0">
                                          <a:latin typeface="Cambria Math" panose="02040503050406030204" pitchFamily="18" charset="0"/>
                                        </a:rPr>
                                      </m:ctrlPr>
                                    </m:sSupPr>
                                    <m:e>
                                      <m:r>
                                        <a:rPr lang="en-US" altLang="zh-CN" sz="2800" b="0" i="1" smtClean="0">
                                          <a:latin typeface="Cambria Math" panose="02040503050406030204" pitchFamily="18" charset="0"/>
                                        </a:rPr>
                                        <m:t>2</m:t>
                                      </m:r>
                                    </m:e>
                                    <m:sup>
                                      <m:r>
                                        <a:rPr lang="en-US" altLang="zh-CN" sz="2800" b="0" i="1" smtClean="0">
                                          <a:latin typeface="Cambria Math" panose="02040503050406030204" pitchFamily="18" charset="0"/>
                                        </a:rPr>
                                        <m:t>𝑛</m:t>
                                      </m:r>
                                    </m:sup>
                                  </m:sSup>
                                </m:num>
                                <m:den>
                                  <m:d>
                                    <m:dPr>
                                      <m:ctrlPr>
                                        <a:rPr lang="en-US" altLang="zh-CN" sz="2800" i="1">
                                          <a:latin typeface="Cambria Math" panose="02040503050406030204" pitchFamily="18" charset="0"/>
                                        </a:rPr>
                                      </m:ctrlPr>
                                    </m:dPr>
                                    <m:e>
                                      <m:sSup>
                                        <m:sSupPr>
                                          <m:ctrlPr>
                                            <a:rPr lang="en-US" altLang="zh-CN" sz="2800" i="1">
                                              <a:latin typeface="Cambria Math" panose="02040503050406030204" pitchFamily="18" charset="0"/>
                                            </a:rPr>
                                          </m:ctrlPr>
                                        </m:sSupPr>
                                        <m:e>
                                          <m:r>
                                            <a:rPr lang="en-US" altLang="zh-CN" sz="2800" i="1">
                                              <a:latin typeface="Cambria Math" panose="02040503050406030204" pitchFamily="18" charset="0"/>
                                            </a:rPr>
                                            <m:t>2</m:t>
                                          </m:r>
                                        </m:e>
                                        <m:sup>
                                          <m:r>
                                            <a:rPr lang="en-US" altLang="zh-CN" sz="2800" i="1">
                                              <a:latin typeface="Cambria Math" panose="02040503050406030204" pitchFamily="18" charset="0"/>
                                            </a:rPr>
                                            <m:t>𝑛</m:t>
                                          </m:r>
                                        </m:sup>
                                      </m:sSup>
                                      <m:r>
                                        <a:rPr lang="en-US" altLang="zh-CN" sz="2800" b="0" i="1" smtClean="0">
                                          <a:latin typeface="Cambria Math" panose="02040503050406030204" pitchFamily="18" charset="0"/>
                                        </a:rPr>
                                        <m:t>−</m:t>
                                      </m:r>
                                      <m:r>
                                        <a:rPr lang="en-US" altLang="zh-CN" sz="2800" i="1">
                                          <a:latin typeface="Cambria Math" panose="02040503050406030204" pitchFamily="18" charset="0"/>
                                        </a:rPr>
                                        <m:t>1</m:t>
                                      </m:r>
                                    </m:e>
                                  </m:d>
                                  <m:d>
                                    <m:dPr>
                                      <m:ctrlPr>
                                        <a:rPr lang="en-US" altLang="zh-CN" sz="2800" i="1">
                                          <a:latin typeface="Cambria Math" panose="02040503050406030204" pitchFamily="18" charset="0"/>
                                        </a:rPr>
                                      </m:ctrlPr>
                                    </m:dPr>
                                    <m:e>
                                      <m:r>
                                        <a:rPr lang="en-US" altLang="zh-CN" sz="2800" i="1" smtClean="0">
                                          <a:latin typeface="Cambria Math" panose="02040503050406030204" pitchFamily="18" charset="0"/>
                                        </a:rPr>
                                        <m:t>−</m:t>
                                      </m:r>
                                      <m:r>
                                        <a:rPr lang="en-US" altLang="zh-CN" sz="2800" i="1">
                                          <a:latin typeface="Cambria Math" panose="02040503050406030204" pitchFamily="18" charset="0"/>
                                        </a:rPr>
                                        <m:t>1</m:t>
                                      </m:r>
                                    </m:e>
                                  </m:d>
                                </m:den>
                              </m:f>
                            </m:oMath>
                          </a14:m>
                          <a:r>
                            <a:rPr lang="en-US" sz="2800" dirty="0">
                              <a:effectLst/>
                            </a:rPr>
                            <a:t>}</a:t>
                          </a:r>
                          <a:endParaRPr lang="zh-CN" sz="2800" dirty="0">
                            <a:solidFill>
                              <a:srgbClr val="000000"/>
                            </a:solidFill>
                            <a:effectLst/>
                            <a:latin typeface="NEU-BZ"/>
                            <a:ea typeface="方正书宋_GBK"/>
                            <a:cs typeface="Times New Roman" panose="02020603050405020304" pitchFamily="18" charset="0"/>
                          </a:endParaRPr>
                        </a:p>
                      </a:txBody>
                      <a:tcPr marL="0" marR="0" marT="0" marB="0" anchor="ctr"/>
                    </a:tc>
                    <a:tc>
                      <a:txBody>
                        <a:bodyPr/>
                        <a:lstStyle/>
                        <a:p>
                          <a:pPr algn="ctr">
                            <a:lnSpc>
                              <a:spcPct val="150000"/>
                            </a:lnSpc>
                            <a:spcAft>
                              <a:spcPts val="0"/>
                            </a:spcAft>
                          </a:pPr>
                          <a14:m>
                            <m:oMath xmlns:m="http://schemas.openxmlformats.org/officeDocument/2006/math">
                              <m:f>
                                <m:fPr>
                                  <m:ctrlPr>
                                    <a:rPr lang="en-US" altLang="zh-CN" sz="2800" i="1" smtClean="0">
                                      <a:latin typeface="Cambria Math" panose="02040503050406030204" pitchFamily="18" charset="0"/>
                                    </a:rPr>
                                  </m:ctrlPr>
                                </m:fPr>
                                <m:num>
                                  <m:sSup>
                                    <m:sSupPr>
                                      <m:ctrlPr>
                                        <a:rPr lang="en-US" altLang="zh-CN" sz="2800" i="1" smtClean="0">
                                          <a:latin typeface="Cambria Math" panose="02040503050406030204" pitchFamily="18" charset="0"/>
                                        </a:rPr>
                                      </m:ctrlPr>
                                    </m:sSupPr>
                                    <m:e>
                                      <m:r>
                                        <a:rPr lang="en-US" altLang="zh-CN" sz="2800" b="0" i="1" smtClean="0">
                                          <a:latin typeface="Cambria Math" panose="02040503050406030204" pitchFamily="18" charset="0"/>
                                        </a:rPr>
                                        <m:t>2</m:t>
                                      </m:r>
                                    </m:e>
                                    <m:sup>
                                      <m:r>
                                        <a:rPr lang="en-US" altLang="zh-CN" sz="2800" b="0" i="1" smtClean="0">
                                          <a:latin typeface="Cambria Math" panose="02040503050406030204" pitchFamily="18" charset="0"/>
                                        </a:rPr>
                                        <m:t>𝑛</m:t>
                                      </m:r>
                                    </m:sup>
                                  </m:sSup>
                                </m:num>
                                <m:den>
                                  <m:d>
                                    <m:dPr>
                                      <m:ctrlPr>
                                        <a:rPr lang="en-US" altLang="zh-CN" sz="2800" i="1">
                                          <a:latin typeface="Cambria Math" panose="02040503050406030204" pitchFamily="18" charset="0"/>
                                        </a:rPr>
                                      </m:ctrlPr>
                                    </m:dPr>
                                    <m:e>
                                      <m:sSup>
                                        <m:sSupPr>
                                          <m:ctrlPr>
                                            <a:rPr lang="en-US" altLang="zh-CN" sz="2800" i="1">
                                              <a:latin typeface="Cambria Math" panose="02040503050406030204" pitchFamily="18" charset="0"/>
                                            </a:rPr>
                                          </m:ctrlPr>
                                        </m:sSupPr>
                                        <m:e>
                                          <m:r>
                                            <a:rPr lang="en-US" altLang="zh-CN" sz="2800" i="1">
                                              <a:latin typeface="Cambria Math" panose="02040503050406030204" pitchFamily="18" charset="0"/>
                                            </a:rPr>
                                            <m:t>2</m:t>
                                          </m:r>
                                        </m:e>
                                        <m:sup>
                                          <m:r>
                                            <a:rPr lang="en-US" altLang="zh-CN" sz="2800" i="1">
                                              <a:latin typeface="Cambria Math" panose="02040503050406030204" pitchFamily="18" charset="0"/>
                                            </a:rPr>
                                            <m:t>𝑛</m:t>
                                          </m:r>
                                        </m:sup>
                                      </m:sSup>
                                      <m:r>
                                        <a:rPr lang="en-US" altLang="zh-CN" sz="2800" i="1">
                                          <a:latin typeface="Cambria Math" panose="02040503050406030204" pitchFamily="18" charset="0"/>
                                        </a:rPr>
                                        <m:t>+1</m:t>
                                      </m:r>
                                    </m:e>
                                  </m:d>
                                  <m:d>
                                    <m:dPr>
                                      <m:ctrlPr>
                                        <a:rPr lang="en-US" altLang="zh-CN" sz="2800" i="1">
                                          <a:latin typeface="Cambria Math" panose="02040503050406030204" pitchFamily="18" charset="0"/>
                                        </a:rPr>
                                      </m:ctrlPr>
                                    </m:dPr>
                                    <m:e>
                                      <m:sSup>
                                        <m:sSupPr>
                                          <m:ctrlPr>
                                            <a:rPr lang="en-US" altLang="zh-CN" sz="2800" i="1">
                                              <a:latin typeface="Cambria Math" panose="02040503050406030204" pitchFamily="18" charset="0"/>
                                            </a:rPr>
                                          </m:ctrlPr>
                                        </m:sSupPr>
                                        <m:e>
                                          <m:r>
                                            <a:rPr lang="en-US" altLang="zh-CN" sz="2800" i="1">
                                              <a:latin typeface="Cambria Math" panose="02040503050406030204" pitchFamily="18" charset="0"/>
                                            </a:rPr>
                                            <m:t>2</m:t>
                                          </m:r>
                                        </m:e>
                                        <m:sup>
                                          <m:r>
                                            <a:rPr lang="en-US" altLang="zh-CN" sz="2800" i="1">
                                              <a:latin typeface="Cambria Math" panose="02040503050406030204" pitchFamily="18" charset="0"/>
                                            </a:rPr>
                                            <m:t>𝑛</m:t>
                                          </m:r>
                                          <m:r>
                                            <a:rPr lang="en-US" altLang="zh-CN" sz="2800" b="0" i="1" smtClean="0">
                                              <a:latin typeface="Cambria Math" panose="02040503050406030204" pitchFamily="18" charset="0"/>
                                            </a:rPr>
                                            <m:t>+1</m:t>
                                          </m:r>
                                        </m:sup>
                                      </m:sSup>
                                      <m:r>
                                        <a:rPr lang="en-US" altLang="zh-CN" sz="2800" i="1">
                                          <a:latin typeface="Cambria Math" panose="02040503050406030204" pitchFamily="18" charset="0"/>
                                        </a:rPr>
                                        <m:t>+1</m:t>
                                      </m:r>
                                    </m:e>
                                  </m:d>
                                </m:den>
                              </m:f>
                            </m:oMath>
                          </a14:m>
                          <a:r>
                            <a:rPr lang="en-US" sz="2800" dirty="0">
                              <a:effectLst/>
                            </a:rPr>
                            <a:t>=</a:t>
                          </a:r>
                          <a14:m>
                            <m:oMath xmlns:m="http://schemas.openxmlformats.org/officeDocument/2006/math">
                              <m:f>
                                <m:fPr>
                                  <m:ctrlPr>
                                    <a:rPr lang="en-US" altLang="zh-CN" sz="2800" i="1" smtClean="0">
                                      <a:latin typeface="Cambria Math" panose="02040503050406030204" pitchFamily="18" charset="0"/>
                                    </a:rPr>
                                  </m:ctrlPr>
                                </m:fPr>
                                <m:num>
                                  <m:r>
                                    <a:rPr lang="en-US" altLang="zh-CN" sz="2800" b="0" i="1" smtClean="0">
                                      <a:latin typeface="Cambria Math" panose="02040503050406030204" pitchFamily="18" charset="0"/>
                                    </a:rPr>
                                    <m:t>1</m:t>
                                  </m:r>
                                </m:num>
                                <m:den>
                                  <m:sSup>
                                    <m:sSupPr>
                                      <m:ctrlPr>
                                        <a:rPr lang="en-US" altLang="zh-CN" sz="2800" i="1">
                                          <a:latin typeface="Cambria Math" panose="02040503050406030204" pitchFamily="18" charset="0"/>
                                        </a:rPr>
                                      </m:ctrlPr>
                                    </m:sSupPr>
                                    <m:e>
                                      <m:r>
                                        <a:rPr lang="en-US" altLang="zh-CN" sz="2800" i="1">
                                          <a:latin typeface="Cambria Math" panose="02040503050406030204" pitchFamily="18" charset="0"/>
                                        </a:rPr>
                                        <m:t>2</m:t>
                                      </m:r>
                                    </m:e>
                                    <m:sup>
                                      <m:r>
                                        <a:rPr lang="en-US" altLang="zh-CN" sz="2800" i="1">
                                          <a:latin typeface="Cambria Math" panose="02040503050406030204" pitchFamily="18" charset="0"/>
                                        </a:rPr>
                                        <m:t>𝑛</m:t>
                                      </m:r>
                                    </m:sup>
                                  </m:sSup>
                                  <m:r>
                                    <a:rPr lang="en-US" altLang="zh-CN" sz="2800" b="0" i="1" smtClean="0">
                                      <a:latin typeface="Cambria Math" panose="02040503050406030204" pitchFamily="18" charset="0"/>
                                    </a:rPr>
                                    <m:t>−</m:t>
                                  </m:r>
                                  <m:r>
                                    <a:rPr lang="en-US" altLang="zh-CN" sz="2800" i="1">
                                      <a:latin typeface="Cambria Math" panose="02040503050406030204" pitchFamily="18" charset="0"/>
                                    </a:rPr>
                                    <m:t>1</m:t>
                                  </m:r>
                                </m:den>
                              </m:f>
                            </m:oMath>
                          </a14:m>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1</m:t>
                                  </m:r>
                                </m:num>
                                <m:den>
                                  <m:sSup>
                                    <m:sSupPr>
                                      <m:ctrlPr>
                                        <a:rPr lang="en-US" altLang="zh-CN" sz="2800" i="1">
                                          <a:latin typeface="Cambria Math" panose="02040503050406030204" pitchFamily="18" charset="0"/>
                                        </a:rPr>
                                      </m:ctrlPr>
                                    </m:sSupPr>
                                    <m:e>
                                      <m:r>
                                        <a:rPr lang="en-US" altLang="zh-CN" sz="2800" i="1">
                                          <a:latin typeface="Cambria Math" panose="02040503050406030204" pitchFamily="18" charset="0"/>
                                        </a:rPr>
                                        <m:t>2</m:t>
                                      </m:r>
                                    </m:e>
                                    <m:sup>
                                      <m:r>
                                        <a:rPr lang="en-US" altLang="zh-CN" sz="2800" i="1">
                                          <a:latin typeface="Cambria Math" panose="02040503050406030204" pitchFamily="18" charset="0"/>
                                        </a:rPr>
                                        <m:t>𝑛</m:t>
                                      </m:r>
                                      <m:r>
                                        <a:rPr lang="en-US" altLang="zh-CN" sz="2800" i="1">
                                          <a:latin typeface="Cambria Math" panose="02040503050406030204" pitchFamily="18" charset="0"/>
                                        </a:rPr>
                                        <m:t>+1</m:t>
                                      </m:r>
                                    </m:sup>
                                  </m:sSup>
                                  <m:r>
                                    <a:rPr lang="en-US" altLang="zh-CN" sz="2800" b="0" i="1" smtClean="0">
                                      <a:latin typeface="Cambria Math" panose="02040503050406030204" pitchFamily="18" charset="0"/>
                                    </a:rPr>
                                    <m:t>−</m:t>
                                  </m:r>
                                  <m:r>
                                    <a:rPr lang="en-US" altLang="zh-CN" sz="2800" i="1">
                                      <a:latin typeface="Cambria Math" panose="02040503050406030204" pitchFamily="18" charset="0"/>
                                    </a:rPr>
                                    <m:t>1</m:t>
                                  </m:r>
                                </m:den>
                              </m:f>
                            </m:oMath>
                          </a14:m>
                          <a:endParaRPr lang="zh-CN" sz="2800" dirty="0">
                            <a:solidFill>
                              <a:srgbClr val="000000"/>
                            </a:solidFill>
                            <a:effectLst/>
                            <a:latin typeface="NEU-BZ"/>
                            <a:ea typeface="方正书宋_GBK"/>
                            <a:cs typeface="Times New Roman" panose="02020603050405020304" pitchFamily="18" charset="0"/>
                          </a:endParaRPr>
                        </a:p>
                      </a:txBody>
                      <a:tcPr marL="0" marR="0" marT="0" marB="0" anchor="ctr"/>
                    </a:tc>
                    <a:extLst>
                      <a:ext uri="{0D108BD9-81ED-4DB2-BD59-A6C34878D82A}">
                        <a16:rowId xmlns="" xmlns:a16="http://schemas.microsoft.com/office/drawing/2014/main" val="2107971061"/>
                      </a:ext>
                    </a:extLst>
                  </a:tr>
                  <a:tr h="931801">
                    <a:tc>
                      <a:txBody>
                        <a:bodyPr/>
                        <a:lstStyle/>
                        <a:p>
                          <a:pPr algn="ctr">
                            <a:lnSpc>
                              <a:spcPct val="150000"/>
                            </a:lnSpc>
                            <a:spcAft>
                              <a:spcPts val="0"/>
                            </a:spcAft>
                          </a:pPr>
                          <a:r>
                            <a:rPr lang="en-US" sz="2800" dirty="0" smtClean="0">
                              <a:effectLst/>
                            </a:rPr>
                            <a:t>{</a:t>
                          </a:r>
                          <a:r>
                            <a:rPr lang="en-US" sz="2800" dirty="0" err="1">
                              <a:effectLst/>
                            </a:rPr>
                            <a:t>log</a:t>
                          </a:r>
                          <a:r>
                            <a:rPr lang="en-US" sz="2800" i="1" baseline="-25000" dirty="0" err="1">
                              <a:effectLst/>
                            </a:rPr>
                            <a:t>a</a:t>
                          </a:r>
                          <a:r>
                            <a:rPr lang="en-US" sz="2800" dirty="0">
                              <a:effectLst/>
                            </a:rPr>
                            <a:t>(1+</a:t>
                          </a:r>
                          <a14:m>
                            <m:oMath xmlns:m="http://schemas.openxmlformats.org/officeDocument/2006/math">
                              <m:f>
                                <m:fPr>
                                  <m:ctrlPr>
                                    <a:rPr lang="en-US" altLang="zh-CN" sz="2800" i="1" smtClean="0">
                                      <a:latin typeface="Cambria Math" panose="02040503050406030204" pitchFamily="18" charset="0"/>
                                    </a:rPr>
                                  </m:ctrlPr>
                                </m:fPr>
                                <m:num>
                                  <m:r>
                                    <a:rPr lang="en-US" altLang="zh-CN" sz="2800" b="0" i="1" smtClean="0">
                                      <a:latin typeface="Cambria Math" panose="02040503050406030204" pitchFamily="18" charset="0"/>
                                    </a:rPr>
                                    <m:t>1</m:t>
                                  </m:r>
                                </m:num>
                                <m:den>
                                  <m:r>
                                    <a:rPr lang="en-US" altLang="zh-CN" sz="2800" b="0" i="1" smtClean="0">
                                      <a:latin typeface="Cambria Math" panose="02040503050406030204" pitchFamily="18" charset="0"/>
                                    </a:rPr>
                                    <m:t>𝑛</m:t>
                                  </m:r>
                                </m:den>
                              </m:f>
                            </m:oMath>
                          </a14:m>
                          <a:r>
                            <a:rPr lang="en-US" sz="2800" dirty="0">
                              <a:effectLst/>
                            </a:rPr>
                            <a:t>)}(</a:t>
                          </a:r>
                          <a:r>
                            <a:rPr lang="en-US" sz="2800" i="1" dirty="0">
                              <a:effectLst/>
                            </a:rPr>
                            <a:t>a</a:t>
                          </a:r>
                          <a:r>
                            <a:rPr lang="en-US" sz="2800" dirty="0">
                              <a:effectLst/>
                            </a:rPr>
                            <a:t>&gt;0,</a:t>
                          </a:r>
                          <a:r>
                            <a:rPr lang="en-US" sz="2800" i="1" dirty="0">
                              <a:effectLst/>
                            </a:rPr>
                            <a:t>a</a:t>
                          </a:r>
                          <a:r>
                            <a:rPr lang="en-US" sz="2800" dirty="0">
                              <a:effectLst/>
                            </a:rPr>
                            <a:t>≠1)</a:t>
                          </a:r>
                          <a:endParaRPr lang="zh-CN" sz="2800" dirty="0">
                            <a:solidFill>
                              <a:srgbClr val="000000"/>
                            </a:solidFill>
                            <a:effectLst/>
                            <a:latin typeface="NEU-BZ"/>
                            <a:ea typeface="方正书宋_GBK"/>
                            <a:cs typeface="Times New Roman" panose="02020603050405020304" pitchFamily="18" charset="0"/>
                          </a:endParaRPr>
                        </a:p>
                      </a:txBody>
                      <a:tcPr marL="0" marR="0" marT="0" marB="0" anchor="ctr"/>
                    </a:tc>
                    <a:tc>
                      <a:txBody>
                        <a:bodyPr/>
                        <a:lstStyle/>
                        <a:p>
                          <a:pPr algn="ctr">
                            <a:lnSpc>
                              <a:spcPct val="150000"/>
                            </a:lnSpc>
                            <a:spcAft>
                              <a:spcPts val="0"/>
                            </a:spcAft>
                          </a:pPr>
                          <a:r>
                            <a:rPr lang="en-US" sz="2800" dirty="0" err="1">
                              <a:effectLst/>
                            </a:rPr>
                            <a:t>log</a:t>
                          </a:r>
                          <a:r>
                            <a:rPr lang="en-US" sz="2800" i="1" baseline="-25000" dirty="0" err="1">
                              <a:effectLst/>
                            </a:rPr>
                            <a:t>a</a:t>
                          </a:r>
                          <a:r>
                            <a:rPr lang="en-US" sz="2800" dirty="0">
                              <a:effectLst/>
                            </a:rPr>
                            <a:t>(1+</a:t>
                          </a:r>
                          <a14:m>
                            <m:oMath xmlns:m="http://schemas.openxmlformats.org/officeDocument/2006/math">
                              <m:f>
                                <m:fPr>
                                  <m:ctrlPr>
                                    <a:rPr lang="en-US" altLang="zh-CN" sz="2800" i="1" smtClean="0">
                                      <a:latin typeface="Cambria Math" panose="02040503050406030204" pitchFamily="18" charset="0"/>
                                    </a:rPr>
                                  </m:ctrlPr>
                                </m:fPr>
                                <m:num>
                                  <m:r>
                                    <a:rPr lang="en-US" altLang="zh-CN" sz="2800" b="0" i="1" smtClean="0">
                                      <a:latin typeface="Cambria Math" panose="02040503050406030204" pitchFamily="18" charset="0"/>
                                    </a:rPr>
                                    <m:t>1</m:t>
                                  </m:r>
                                </m:num>
                                <m:den>
                                  <m:r>
                                    <a:rPr lang="en-US" altLang="zh-CN" sz="2800" b="0" i="1" smtClean="0">
                                      <a:latin typeface="Cambria Math" panose="02040503050406030204" pitchFamily="18" charset="0"/>
                                    </a:rPr>
                                    <m:t>𝑛</m:t>
                                  </m:r>
                                </m:den>
                              </m:f>
                            </m:oMath>
                          </a14:m>
                          <a:r>
                            <a:rPr lang="en-US" sz="2800" dirty="0">
                              <a:effectLst/>
                            </a:rPr>
                            <a:t>)=</a:t>
                          </a:r>
                          <a:r>
                            <a:rPr lang="en-US" sz="2800" dirty="0" err="1">
                              <a:effectLst/>
                            </a:rPr>
                            <a:t>log</a:t>
                          </a:r>
                          <a:r>
                            <a:rPr lang="en-US" sz="2800" i="1" baseline="-25000" dirty="0" err="1">
                              <a:effectLst/>
                            </a:rPr>
                            <a:t>a</a:t>
                          </a:r>
                          <a:r>
                            <a:rPr lang="en-US" sz="2800" dirty="0">
                              <a:effectLst/>
                            </a:rPr>
                            <a:t>(</a:t>
                          </a:r>
                          <a:r>
                            <a:rPr lang="en-US" sz="2800" i="1" dirty="0">
                              <a:effectLst/>
                            </a:rPr>
                            <a:t>n</a:t>
                          </a:r>
                          <a:r>
                            <a:rPr lang="en-US" sz="2800" dirty="0">
                              <a:effectLst/>
                            </a:rPr>
                            <a:t>+1)-</a:t>
                          </a:r>
                          <a:r>
                            <a:rPr lang="en-US" sz="2800" dirty="0" err="1">
                              <a:effectLst/>
                            </a:rPr>
                            <a:t>log</a:t>
                          </a:r>
                          <a:r>
                            <a:rPr lang="en-US" sz="2800" i="1" baseline="-25000" dirty="0" err="1">
                              <a:effectLst/>
                            </a:rPr>
                            <a:t>a</a:t>
                          </a:r>
                          <a:r>
                            <a:rPr lang="en-US" sz="2800" i="1" dirty="0" err="1">
                              <a:effectLst/>
                            </a:rPr>
                            <a:t>n</a:t>
                          </a:r>
                          <a:endParaRPr lang="zh-CN" sz="2800" i="1" dirty="0">
                            <a:solidFill>
                              <a:srgbClr val="000000"/>
                            </a:solidFill>
                            <a:effectLst/>
                            <a:latin typeface="NEU-BZ"/>
                            <a:ea typeface="方正书宋_GBK"/>
                            <a:cs typeface="Times New Roman" panose="02020603050405020304" pitchFamily="18" charset="0"/>
                          </a:endParaRPr>
                        </a:p>
                      </a:txBody>
                      <a:tcPr marL="0" marR="0" marT="0" marB="0" anchor="ctr"/>
                    </a:tc>
                    <a:extLst>
                      <a:ext uri="{0D108BD9-81ED-4DB2-BD59-A6C34878D82A}">
                        <a16:rowId xmlns="" xmlns:a16="http://schemas.microsoft.com/office/drawing/2014/main" val="4197316176"/>
                      </a:ext>
                    </a:extLst>
                  </a:tr>
                </a:tbl>
              </a:graphicData>
            </a:graphic>
          </p:graphicFrame>
        </mc:Choice>
        <mc:Fallback>
          <p:graphicFrame>
            <p:nvGraphicFramePr>
              <p:cNvPr id="3" name="表格 2"/>
              <p:cNvGraphicFramePr>
                <a:graphicFrameLocks noGrp="1"/>
              </p:cNvGraphicFramePr>
              <p:nvPr>
                <p:extLst>
                  <p:ext uri="{D42A27DB-BD31-4B8C-83A1-F6EECF244321}">
                    <p14:modId xmlns:p14="http://schemas.microsoft.com/office/powerpoint/2010/main" xmlns="" xmlns:a14="http://schemas.microsoft.com/office/drawing/2010/main" val="1211627765"/>
                  </p:ext>
                </p:extLst>
              </p:nvPr>
            </p:nvGraphicFramePr>
            <p:xfrm>
              <a:off x="391360" y="1052082"/>
              <a:ext cx="11338524" cy="5792558"/>
            </p:xfrm>
            <a:graphic>
              <a:graphicData uri="http://schemas.openxmlformats.org/drawingml/2006/table">
                <a:tbl>
                  <a:tblPr>
                    <a:tableStyleId>{5940675A-B579-460E-94D1-54222C63F5DA}</a:tableStyleId>
                  </a:tblPr>
                  <a:tblGrid>
                    <a:gridCol w="5210740">
                      <a:extLst>
                        <a:ext uri="{9D8B030D-6E8A-4147-A177-3AD203B41FA5}">
                          <a16:colId xmlns="" xmlns:a14="http://schemas.microsoft.com/office/drawing/2010/main" xmlns:a16="http://schemas.microsoft.com/office/drawing/2014/main" val="3849884067"/>
                        </a:ext>
                      </a:extLst>
                    </a:gridCol>
                    <a:gridCol w="6127784">
                      <a:extLst>
                        <a:ext uri="{9D8B030D-6E8A-4147-A177-3AD203B41FA5}">
                          <a16:colId xmlns="" xmlns:a14="http://schemas.microsoft.com/office/drawing/2010/main" xmlns:a16="http://schemas.microsoft.com/office/drawing/2014/main" val="1391739368"/>
                        </a:ext>
                      </a:extLst>
                    </a:gridCol>
                  </a:tblGrid>
                  <a:tr h="933660">
                    <a:tc>
                      <a:txBody>
                        <a:bodyPr/>
                        <a:lstStyle/>
                        <a:p>
                          <a:pPr algn="ctr">
                            <a:lnSpc>
                              <a:spcPct val="150000"/>
                            </a:lnSpc>
                            <a:spcAft>
                              <a:spcPts val="0"/>
                            </a:spcAft>
                          </a:pPr>
                          <a:r>
                            <a:rPr lang="zh-CN" sz="2800" dirty="0">
                              <a:effectLst/>
                            </a:rPr>
                            <a:t>数列</a:t>
                          </a:r>
                          <a:r>
                            <a:rPr lang="en-US" sz="2800" dirty="0">
                              <a:effectLst/>
                            </a:rPr>
                            <a:t>(</a:t>
                          </a:r>
                          <a:r>
                            <a:rPr lang="en-US" sz="2800" i="1" dirty="0">
                              <a:effectLst/>
                            </a:rPr>
                            <a:t>n</a:t>
                          </a:r>
                          <a:r>
                            <a:rPr lang="zh-CN" sz="2800" dirty="0">
                              <a:effectLst/>
                            </a:rPr>
                            <a:t>为正整数</a:t>
                          </a:r>
                          <a:r>
                            <a:rPr lang="en-US" sz="2800" dirty="0">
                              <a:effectLst/>
                            </a:rPr>
                            <a:t>)</a:t>
                          </a:r>
                          <a:endParaRPr lang="zh-CN" sz="2800" dirty="0">
                            <a:solidFill>
                              <a:srgbClr val="000000"/>
                            </a:solidFill>
                            <a:effectLst/>
                            <a:latin typeface="NEU-BZ"/>
                            <a:ea typeface="方正书宋_GBK"/>
                            <a:cs typeface="Times New Roman" panose="02020603050405020304" pitchFamily="18" charset="0"/>
                          </a:endParaRPr>
                        </a:p>
                      </a:txBody>
                      <a:tcPr marL="0" marR="0" marT="0" marB="0" anchor="ctr"/>
                    </a:tc>
                    <a:tc>
                      <a:txBody>
                        <a:bodyPr/>
                        <a:lstStyle/>
                        <a:p>
                          <a:pPr algn="ctr">
                            <a:lnSpc>
                              <a:spcPct val="150000"/>
                            </a:lnSpc>
                            <a:spcAft>
                              <a:spcPts val="0"/>
                            </a:spcAft>
                          </a:pPr>
                          <a:r>
                            <a:rPr lang="zh-CN" sz="2800">
                              <a:effectLst/>
                            </a:rPr>
                            <a:t>裂项方法</a:t>
                          </a:r>
                          <a:endParaRPr lang="zh-CN" sz="2800">
                            <a:solidFill>
                              <a:srgbClr val="000000"/>
                            </a:solidFill>
                            <a:effectLst/>
                            <a:latin typeface="NEU-BZ"/>
                            <a:ea typeface="方正书宋_GBK"/>
                            <a:cs typeface="Times New Roman" panose="02020603050405020304" pitchFamily="18" charset="0"/>
                          </a:endParaRPr>
                        </a:p>
                      </a:txBody>
                      <a:tcPr marL="0" marR="0" marT="0" marB="0" anchor="ctr"/>
                    </a:tc>
                    <a:extLst>
                      <a:ext uri="{0D108BD9-81ED-4DB2-BD59-A6C34878D82A}">
                        <a16:rowId xmlns="" xmlns:a14="http://schemas.microsoft.com/office/drawing/2010/main" xmlns:a16="http://schemas.microsoft.com/office/drawing/2014/main" val="1650145729"/>
                      </a:ext>
                    </a:extLst>
                  </a:tr>
                  <a:tr h="989775">
                    <a:tc>
                      <a:txBody>
                        <a:bodyPr/>
                        <a:lstStyle/>
                        <a:p>
                          <a:endParaRPr lang="zh-CN"/>
                        </a:p>
                      </a:txBody>
                      <a:tcPr marL="0" marR="0" marT="0" marB="0" anchor="ctr">
                        <a:blipFill rotWithShape="0">
                          <a:blip r:embed="rId2"/>
                          <a:stretch>
                            <a:fillRect l="-117" t="-94479" r="-117895" b="-392638"/>
                          </a:stretch>
                        </a:blipFill>
                      </a:tcPr>
                    </a:tc>
                    <a:tc>
                      <a:txBody>
                        <a:bodyPr/>
                        <a:lstStyle/>
                        <a:p>
                          <a:endParaRPr lang="zh-CN"/>
                        </a:p>
                      </a:txBody>
                      <a:tcPr marL="0" marR="0" marT="0" marB="0" anchor="ctr">
                        <a:blipFill rotWithShape="0">
                          <a:blip r:embed="rId2"/>
                          <a:stretch>
                            <a:fillRect l="-85089" t="-94479" r="-199" b="-392638"/>
                          </a:stretch>
                        </a:blipFill>
                      </a:tcPr>
                    </a:tc>
                    <a:extLst>
                      <a:ext uri="{0D108BD9-81ED-4DB2-BD59-A6C34878D82A}">
                        <a16:rowId xmlns="" xmlns:a14="http://schemas.microsoft.com/office/drawing/2010/main" xmlns:a16="http://schemas.microsoft.com/office/drawing/2014/main" val="1356400712"/>
                      </a:ext>
                    </a:extLst>
                  </a:tr>
                  <a:tr h="931801">
                    <a:tc>
                      <a:txBody>
                        <a:bodyPr/>
                        <a:lstStyle/>
                        <a:p>
                          <a:endParaRPr lang="zh-CN"/>
                        </a:p>
                      </a:txBody>
                      <a:tcPr marL="0" marR="0" marT="0" marB="0" anchor="ctr">
                        <a:blipFill rotWithShape="0">
                          <a:blip r:embed="rId2"/>
                          <a:stretch>
                            <a:fillRect l="-117" t="-207190" r="-117895" b="-318301"/>
                          </a:stretch>
                        </a:blipFill>
                      </a:tcPr>
                    </a:tc>
                    <a:tc>
                      <a:txBody>
                        <a:bodyPr/>
                        <a:lstStyle/>
                        <a:p>
                          <a:endParaRPr lang="zh-CN"/>
                        </a:p>
                      </a:txBody>
                      <a:tcPr marL="0" marR="0" marT="0" marB="0" anchor="ctr">
                        <a:blipFill rotWithShape="0">
                          <a:blip r:embed="rId2"/>
                          <a:stretch>
                            <a:fillRect l="-85089" t="-207190" r="-199" b="-318301"/>
                          </a:stretch>
                        </a:blipFill>
                      </a:tcPr>
                    </a:tc>
                    <a:extLst>
                      <a:ext uri="{0D108BD9-81ED-4DB2-BD59-A6C34878D82A}">
                        <a16:rowId xmlns="" xmlns:a14="http://schemas.microsoft.com/office/drawing/2010/main" xmlns:a16="http://schemas.microsoft.com/office/drawing/2014/main" val="1978188211"/>
                      </a:ext>
                    </a:extLst>
                  </a:tr>
                  <a:tr h="970534">
                    <a:tc>
                      <a:txBody>
                        <a:bodyPr/>
                        <a:lstStyle/>
                        <a:p>
                          <a:endParaRPr lang="zh-CN"/>
                        </a:p>
                      </a:txBody>
                      <a:tcPr marL="0" marR="0" marT="0" marB="0" anchor="ctr">
                        <a:blipFill rotWithShape="0">
                          <a:blip r:embed="rId2"/>
                          <a:stretch>
                            <a:fillRect l="-117" t="-295597" r="-117895" b="-206289"/>
                          </a:stretch>
                        </a:blipFill>
                      </a:tcPr>
                    </a:tc>
                    <a:tc>
                      <a:txBody>
                        <a:bodyPr/>
                        <a:lstStyle/>
                        <a:p>
                          <a:endParaRPr lang="zh-CN"/>
                        </a:p>
                      </a:txBody>
                      <a:tcPr marL="0" marR="0" marT="0" marB="0" anchor="ctr">
                        <a:blipFill rotWithShape="0">
                          <a:blip r:embed="rId2"/>
                          <a:stretch>
                            <a:fillRect l="-85089" t="-295597" r="-199" b="-206289"/>
                          </a:stretch>
                        </a:blipFill>
                      </a:tcPr>
                    </a:tc>
                    <a:extLst>
                      <a:ext uri="{0D108BD9-81ED-4DB2-BD59-A6C34878D82A}">
                        <a16:rowId xmlns="" xmlns:a14="http://schemas.microsoft.com/office/drawing/2010/main" xmlns:a16="http://schemas.microsoft.com/office/drawing/2014/main" val="4288572358"/>
                      </a:ext>
                    </a:extLst>
                  </a:tr>
                  <a:tr h="1034987">
                    <a:tc>
                      <a:txBody>
                        <a:bodyPr/>
                        <a:lstStyle/>
                        <a:p>
                          <a:endParaRPr lang="zh-CN"/>
                        </a:p>
                      </a:txBody>
                      <a:tcPr marL="0" marR="0" marT="0" marB="0" anchor="ctr">
                        <a:blipFill rotWithShape="0">
                          <a:blip r:embed="rId2"/>
                          <a:stretch>
                            <a:fillRect l="-117" t="-370000" r="-117895" b="-92941"/>
                          </a:stretch>
                        </a:blipFill>
                      </a:tcPr>
                    </a:tc>
                    <a:tc>
                      <a:txBody>
                        <a:bodyPr/>
                        <a:lstStyle/>
                        <a:p>
                          <a:endParaRPr lang="zh-CN"/>
                        </a:p>
                      </a:txBody>
                      <a:tcPr marL="0" marR="0" marT="0" marB="0" anchor="ctr">
                        <a:blipFill rotWithShape="0">
                          <a:blip r:embed="rId2"/>
                          <a:stretch>
                            <a:fillRect l="-85089" t="-370000" r="-199" b="-92941"/>
                          </a:stretch>
                        </a:blipFill>
                      </a:tcPr>
                    </a:tc>
                    <a:extLst>
                      <a:ext uri="{0D108BD9-81ED-4DB2-BD59-A6C34878D82A}">
                        <a16:rowId xmlns="" xmlns:a14="http://schemas.microsoft.com/office/drawing/2010/main" xmlns:a16="http://schemas.microsoft.com/office/drawing/2014/main" val="2107971061"/>
                      </a:ext>
                    </a:extLst>
                  </a:tr>
                  <a:tr h="931801">
                    <a:tc>
                      <a:txBody>
                        <a:bodyPr/>
                        <a:lstStyle/>
                        <a:p>
                          <a:endParaRPr lang="zh-CN"/>
                        </a:p>
                      </a:txBody>
                      <a:tcPr marL="0" marR="0" marT="0" marB="0" anchor="ctr">
                        <a:blipFill rotWithShape="0">
                          <a:blip r:embed="rId2"/>
                          <a:stretch>
                            <a:fillRect l="-117" t="-522222" r="-117895" b="-3268"/>
                          </a:stretch>
                        </a:blipFill>
                      </a:tcPr>
                    </a:tc>
                    <a:tc>
                      <a:txBody>
                        <a:bodyPr/>
                        <a:lstStyle/>
                        <a:p>
                          <a:endParaRPr lang="zh-CN"/>
                        </a:p>
                      </a:txBody>
                      <a:tcPr marL="0" marR="0" marT="0" marB="0" anchor="ctr">
                        <a:blipFill rotWithShape="0">
                          <a:blip r:embed="rId2"/>
                          <a:stretch>
                            <a:fillRect l="-85089" t="-522222" r="-199" b="-3268"/>
                          </a:stretch>
                        </a:blipFill>
                      </a:tcPr>
                    </a:tc>
                    <a:extLst>
                      <a:ext uri="{0D108BD9-81ED-4DB2-BD59-A6C34878D82A}">
                        <a16:rowId xmlns="" xmlns:a14="http://schemas.microsoft.com/office/drawing/2010/main" xmlns:a16="http://schemas.microsoft.com/office/drawing/2014/main" val="4197316176"/>
                      </a:ext>
                    </a:extLst>
                  </a:tr>
                </a:tbl>
              </a:graphicData>
            </a:graphic>
          </p:graphicFrame>
        </mc:Fallback>
      </mc:AlternateContent>
    </p:spTree>
    <p:extLst>
      <p:ext uri="{BB962C8B-B14F-4D97-AF65-F5344CB8AC3E}">
        <p14:creationId xmlns:p14="http://schemas.microsoft.com/office/powerpoint/2010/main" xmlns="" val="86713237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24178" y="541627"/>
            <a:ext cx="12022666" cy="2031325"/>
          </a:xfrm>
          <a:prstGeom prst="rect">
            <a:avLst/>
          </a:prstGeom>
        </p:spPr>
        <p:txBody>
          <a:bodyPr wrap="square">
            <a:spAutoFit/>
          </a:bodyPr>
          <a:lstStyle/>
          <a:p>
            <a:pPr>
              <a:lnSpc>
                <a:spcPct val="150000"/>
              </a:lnSpc>
            </a:pPr>
            <a:r>
              <a:rPr lang="en-US" altLang="zh-CN" sz="2800" b="1" dirty="0"/>
              <a:t>4.</a:t>
            </a:r>
            <a:r>
              <a:rPr lang="zh-CN" altLang="zh-CN" sz="2800" b="1" dirty="0"/>
              <a:t>用倒序相加法</a:t>
            </a:r>
            <a:r>
              <a:rPr lang="zh-CN" altLang="zh-CN" sz="2800" b="1" dirty="0" smtClean="0"/>
              <a:t>求和</a:t>
            </a:r>
            <a:endParaRPr lang="zh-CN" altLang="zh-CN" sz="2800" dirty="0"/>
          </a:p>
          <a:p>
            <a:pPr>
              <a:lnSpc>
                <a:spcPct val="150000"/>
              </a:lnSpc>
            </a:pPr>
            <a:r>
              <a:rPr lang="en-US" altLang="zh-CN" sz="2800" dirty="0"/>
              <a:t> </a:t>
            </a:r>
            <a:r>
              <a:rPr lang="zh-CN" altLang="zh-CN"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zh-CN" sz="2800" dirty="0"/>
              <a:t>　已知平面向量</a:t>
            </a:r>
            <a:r>
              <a:rPr lang="en-US" altLang="zh-CN" sz="2800" b="1" i="1" dirty="0"/>
              <a:t>a</a:t>
            </a:r>
            <a:r>
              <a:rPr lang="en-US" altLang="zh-CN" sz="2800" dirty="0"/>
              <a:t>=(</a:t>
            </a:r>
            <a:r>
              <a:rPr lang="en-US" altLang="zh-CN" sz="2800" dirty="0" err="1"/>
              <a:t>lg</a:t>
            </a:r>
            <a:r>
              <a:rPr lang="en-US" altLang="zh-CN" sz="2800" dirty="0"/>
              <a:t> </a:t>
            </a:r>
            <a:r>
              <a:rPr lang="en-US" altLang="zh-CN" sz="2800" i="1" dirty="0"/>
              <a:t>x</a:t>
            </a:r>
            <a:r>
              <a:rPr lang="en-US" altLang="zh-CN" sz="2800" dirty="0"/>
              <a:t>,1),</a:t>
            </a:r>
            <a:r>
              <a:rPr lang="en-US" altLang="zh-CN" sz="2800" b="1" i="1" dirty="0"/>
              <a:t>b</a:t>
            </a:r>
            <a:r>
              <a:rPr lang="en-US" altLang="zh-CN" sz="2800" dirty="0"/>
              <a:t>=(1,lg </a:t>
            </a:r>
            <a:r>
              <a:rPr lang="en-US" altLang="zh-CN" sz="2800" i="1" dirty="0"/>
              <a:t>y</a:t>
            </a:r>
            <a:r>
              <a:rPr lang="en-US" altLang="zh-CN" sz="2800" dirty="0"/>
              <a:t>)</a:t>
            </a:r>
            <a:r>
              <a:rPr lang="zh-CN" altLang="zh-CN" sz="2800" dirty="0"/>
              <a:t>满足</a:t>
            </a:r>
            <a:r>
              <a:rPr lang="en-US" altLang="zh-CN" sz="2800" b="1" i="1" dirty="0" err="1"/>
              <a:t>a</a:t>
            </a:r>
            <a:r>
              <a:rPr lang="en-US" altLang="zh-CN" sz="2800" dirty="0" err="1"/>
              <a:t>·</a:t>
            </a:r>
            <a:r>
              <a:rPr lang="en-US" altLang="zh-CN" sz="2800" b="1" i="1" dirty="0" err="1"/>
              <a:t>b</a:t>
            </a:r>
            <a:r>
              <a:rPr lang="en-US" altLang="zh-CN" sz="2800" dirty="0"/>
              <a:t>=12,</a:t>
            </a:r>
            <a:r>
              <a:rPr lang="zh-CN" altLang="zh-CN" sz="2800" dirty="0"/>
              <a:t>且</a:t>
            </a:r>
            <a:r>
              <a:rPr lang="en-US" altLang="zh-CN" sz="2800" i="1" dirty="0"/>
              <a:t>S</a:t>
            </a:r>
            <a:r>
              <a:rPr lang="en-US" altLang="zh-CN" sz="2800" dirty="0"/>
              <a:t>=</a:t>
            </a:r>
            <a:r>
              <a:rPr lang="en-US" altLang="zh-CN" sz="2800" dirty="0" err="1"/>
              <a:t>lg</a:t>
            </a:r>
            <a:r>
              <a:rPr lang="en-US" altLang="zh-CN" sz="2800" dirty="0"/>
              <a:t> </a:t>
            </a:r>
            <a:r>
              <a:rPr lang="en-US" altLang="zh-CN" sz="2800" i="1" dirty="0" err="1" smtClean="0"/>
              <a:t>x</a:t>
            </a:r>
            <a:r>
              <a:rPr lang="en-US" altLang="zh-CN" sz="2800" i="1" baseline="30000" dirty="0" err="1" smtClean="0"/>
              <a:t>n</a:t>
            </a:r>
            <a:r>
              <a:rPr lang="en-US" altLang="zh-CN" sz="2800" dirty="0" err="1" smtClean="0"/>
              <a:t>+lg</a:t>
            </a:r>
            <a:r>
              <a:rPr lang="en-US" altLang="zh-CN" sz="2800" dirty="0" smtClean="0"/>
              <a:t>(</a:t>
            </a:r>
            <a:r>
              <a:rPr lang="en-US" altLang="zh-CN" sz="2800" i="1" dirty="0" smtClean="0"/>
              <a:t>x</a:t>
            </a:r>
            <a:r>
              <a:rPr lang="en-US" altLang="zh-CN" sz="2800" i="1" baseline="30000" dirty="0" smtClean="0"/>
              <a:t>n</a:t>
            </a:r>
            <a:r>
              <a:rPr lang="en-US" altLang="zh-CN" sz="2800" baseline="30000" dirty="0" smtClean="0"/>
              <a:t>-1</a:t>
            </a:r>
            <a:r>
              <a:rPr lang="en-US" altLang="zh-CN" sz="2800" i="1" dirty="0" smtClean="0"/>
              <a:t>y</a:t>
            </a:r>
            <a:r>
              <a:rPr lang="en-US" altLang="zh-CN" sz="2800" dirty="0"/>
              <a:t>)+</a:t>
            </a:r>
            <a:r>
              <a:rPr lang="en-US" altLang="zh-CN" sz="2800" dirty="0" err="1"/>
              <a:t>lg</a:t>
            </a:r>
            <a:r>
              <a:rPr lang="en-US" altLang="zh-CN" sz="2800" dirty="0"/>
              <a:t>(</a:t>
            </a:r>
            <a:r>
              <a:rPr lang="en-US" altLang="zh-CN" sz="2800" i="1" dirty="0"/>
              <a:t>x</a:t>
            </a:r>
            <a:r>
              <a:rPr lang="en-US" altLang="zh-CN" sz="2800" i="1" baseline="30000" dirty="0"/>
              <a:t>n</a:t>
            </a:r>
            <a:r>
              <a:rPr lang="en-US" altLang="zh-CN" sz="2800" baseline="30000" dirty="0"/>
              <a:t>-2</a:t>
            </a:r>
            <a:r>
              <a:rPr lang="en-US" altLang="zh-CN" sz="2800" i="1" dirty="0"/>
              <a:t>y</a:t>
            </a:r>
            <a:r>
              <a:rPr lang="en-US" altLang="zh-CN" sz="2800" baseline="30000" dirty="0"/>
              <a:t>2</a:t>
            </a:r>
            <a:r>
              <a:rPr lang="en-US" altLang="zh-CN" sz="2800" dirty="0"/>
              <a:t>)+…+</a:t>
            </a:r>
            <a:r>
              <a:rPr lang="en-US" altLang="zh-CN" sz="2800" dirty="0" err="1"/>
              <a:t>lg</a:t>
            </a:r>
            <a:r>
              <a:rPr lang="en-US" altLang="zh-CN" sz="2800" dirty="0"/>
              <a:t>(</a:t>
            </a:r>
            <a:r>
              <a:rPr lang="en-US" altLang="zh-CN" sz="2800" i="1" dirty="0"/>
              <a:t>xy</a:t>
            </a:r>
            <a:r>
              <a:rPr lang="en-US" altLang="zh-CN" sz="2800" i="1" baseline="30000" dirty="0"/>
              <a:t>n</a:t>
            </a:r>
            <a:r>
              <a:rPr lang="en-US" altLang="zh-CN" sz="2800" baseline="30000" dirty="0"/>
              <a:t>-1</a:t>
            </a:r>
            <a:r>
              <a:rPr lang="en-US" altLang="zh-CN" sz="2800" dirty="0"/>
              <a:t>)+</a:t>
            </a:r>
            <a:r>
              <a:rPr lang="en-US" altLang="zh-CN" sz="2800" dirty="0" err="1"/>
              <a:t>lg</a:t>
            </a:r>
            <a:r>
              <a:rPr lang="en-US" altLang="zh-CN" sz="2800" dirty="0"/>
              <a:t> </a:t>
            </a:r>
            <a:r>
              <a:rPr lang="en-US" altLang="zh-CN" sz="2800" i="1" dirty="0" err="1"/>
              <a:t>y</a:t>
            </a:r>
            <a:r>
              <a:rPr lang="en-US" altLang="zh-CN" sz="2800" i="1" baseline="30000" dirty="0" err="1"/>
              <a:t>n</a:t>
            </a:r>
            <a:r>
              <a:rPr lang="en-US" altLang="zh-CN" sz="2800" dirty="0"/>
              <a:t>,</a:t>
            </a:r>
            <a:r>
              <a:rPr lang="zh-CN" altLang="zh-CN" sz="2800" dirty="0"/>
              <a:t>则</a:t>
            </a:r>
            <a:r>
              <a:rPr lang="en-US" altLang="zh-CN" sz="2800" i="1" dirty="0"/>
              <a:t>S</a:t>
            </a:r>
            <a:r>
              <a:rPr lang="en-US" altLang="zh-CN" sz="2800" dirty="0"/>
              <a:t>=</a:t>
            </a:r>
            <a:r>
              <a:rPr lang="zh-CN" altLang="zh-CN" sz="2800" u="sng" dirty="0"/>
              <a:t>　　　　</a:t>
            </a:r>
            <a:r>
              <a:rPr lang="en-US" altLang="zh-CN" sz="2800" dirty="0"/>
              <a:t>. </a:t>
            </a:r>
            <a:endParaRPr lang="zh-CN" altLang="zh-CN" sz="2800" dirty="0"/>
          </a:p>
        </p:txBody>
      </p:sp>
      <p:sp>
        <p:nvSpPr>
          <p:cNvPr id="3" name="矩形 2"/>
          <p:cNvSpPr/>
          <p:nvPr/>
        </p:nvSpPr>
        <p:spPr>
          <a:xfrm>
            <a:off x="124178" y="4244623"/>
            <a:ext cx="11991095" cy="1384995"/>
          </a:xfrm>
          <a:prstGeom prst="rect">
            <a:avLst/>
          </a:prstGeom>
        </p:spPr>
        <p:txBody>
          <a:bodyPr wrap="square">
            <a:spAutoFit/>
          </a:bodyPr>
          <a:lstStyle/>
          <a:p>
            <a:pPr>
              <a:lnSpc>
                <a:spcPct val="150000"/>
              </a:lnSpc>
            </a:pPr>
            <a:r>
              <a:rPr lang="zh-CN" altLang="zh-CN"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思维导引</a:t>
            </a:r>
            <a:r>
              <a:rPr lang="zh-CN" altLang="zh-CN" sz="2800" dirty="0"/>
              <a:t>　</a:t>
            </a:r>
            <a:r>
              <a:rPr lang="zh-CN" altLang="en-US" sz="2800" dirty="0"/>
              <a:t>利用对数的运算法则</a:t>
            </a:r>
            <a:r>
              <a:rPr lang="en-US" altLang="zh-CN" sz="2800" dirty="0"/>
              <a:t>,</a:t>
            </a:r>
            <a:r>
              <a:rPr lang="zh-CN" altLang="en-US" sz="2800" dirty="0"/>
              <a:t>先化简已知等式</a:t>
            </a:r>
            <a:r>
              <a:rPr lang="en-US" altLang="zh-CN" sz="2800" dirty="0"/>
              <a:t>,</a:t>
            </a:r>
            <a:r>
              <a:rPr lang="zh-CN" altLang="en-US" sz="2800" dirty="0"/>
              <a:t>再利用倒序相加法</a:t>
            </a:r>
            <a:r>
              <a:rPr lang="en-US" altLang="zh-CN" sz="2800" dirty="0"/>
              <a:t>,</a:t>
            </a:r>
            <a:r>
              <a:rPr lang="zh-CN" altLang="en-US" sz="2800" dirty="0"/>
              <a:t>即可求出</a:t>
            </a:r>
            <a:r>
              <a:rPr lang="en-US" altLang="zh-CN" sz="2800" i="1" dirty="0"/>
              <a:t>S</a:t>
            </a:r>
            <a:r>
              <a:rPr lang="en-US" altLang="zh-CN" sz="2800" dirty="0" smtClean="0"/>
              <a:t>.</a:t>
            </a:r>
            <a:endParaRPr lang="zh-CN" altLang="zh-CN" sz="2800" dirty="0"/>
          </a:p>
        </p:txBody>
      </p:sp>
    </p:spTree>
    <p:extLst>
      <p:ext uri="{BB962C8B-B14F-4D97-AF65-F5344CB8AC3E}">
        <p14:creationId xmlns:p14="http://schemas.microsoft.com/office/powerpoint/2010/main" xmlns="" val="18798267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71695" y="341371"/>
            <a:ext cx="11723913" cy="5909310"/>
          </a:xfrm>
          <a:prstGeom prst="rect">
            <a:avLst/>
          </a:prstGeom>
        </p:spPr>
        <p:txBody>
          <a:bodyPr wrap="square">
            <a:spAutoFit/>
          </a:bodyPr>
          <a:lstStyle/>
          <a:p>
            <a:pPr>
              <a:lnSpc>
                <a:spcPct val="150000"/>
              </a:lnSpc>
            </a:pPr>
            <a:r>
              <a:rPr lang="zh-CN" altLang="en-US"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解析</a:t>
            </a:r>
            <a:endParaRPr lang="en-US" altLang="zh-CN"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zh-CN" sz="2800" dirty="0" smtClean="0"/>
              <a:t>因为</a:t>
            </a:r>
            <a:r>
              <a:rPr lang="zh-CN" altLang="zh-CN" sz="2800" dirty="0"/>
              <a:t>平面向量</a:t>
            </a:r>
            <a:r>
              <a:rPr lang="en-US" altLang="zh-CN" sz="2800" b="1" i="1" dirty="0"/>
              <a:t>a</a:t>
            </a:r>
            <a:r>
              <a:rPr lang="en-US" altLang="zh-CN" sz="2800" dirty="0"/>
              <a:t>=(</a:t>
            </a:r>
            <a:r>
              <a:rPr lang="en-US" altLang="zh-CN" sz="2800" dirty="0" err="1"/>
              <a:t>lg</a:t>
            </a:r>
            <a:r>
              <a:rPr lang="en-US" altLang="zh-CN" sz="2800" dirty="0"/>
              <a:t> </a:t>
            </a:r>
            <a:r>
              <a:rPr lang="en-US" altLang="zh-CN" sz="2800" i="1" dirty="0"/>
              <a:t>x</a:t>
            </a:r>
            <a:r>
              <a:rPr lang="en-US" altLang="zh-CN" sz="2800" dirty="0"/>
              <a:t>,1),</a:t>
            </a:r>
            <a:r>
              <a:rPr lang="en-US" altLang="zh-CN" sz="2800" b="1" i="1" dirty="0"/>
              <a:t>b</a:t>
            </a:r>
            <a:r>
              <a:rPr lang="en-US" altLang="zh-CN" sz="2800" dirty="0"/>
              <a:t>=(1,lg </a:t>
            </a:r>
            <a:r>
              <a:rPr lang="en-US" altLang="zh-CN" sz="2800" i="1" dirty="0"/>
              <a:t>y</a:t>
            </a:r>
            <a:r>
              <a:rPr lang="en-US" altLang="zh-CN" sz="2800" dirty="0"/>
              <a:t>)</a:t>
            </a:r>
            <a:r>
              <a:rPr lang="zh-CN" altLang="zh-CN" sz="2800" dirty="0"/>
              <a:t>满足</a:t>
            </a:r>
            <a:r>
              <a:rPr lang="en-US" altLang="zh-CN" sz="2800" b="1" i="1" dirty="0" err="1"/>
              <a:t>a</a:t>
            </a:r>
            <a:r>
              <a:rPr lang="en-US" altLang="zh-CN" sz="2800" dirty="0" err="1"/>
              <a:t>·</a:t>
            </a:r>
            <a:r>
              <a:rPr lang="en-US" altLang="zh-CN" sz="2800" b="1" i="1" dirty="0" err="1"/>
              <a:t>b</a:t>
            </a:r>
            <a:r>
              <a:rPr lang="en-US" altLang="zh-CN" sz="2800" dirty="0"/>
              <a:t>=12,</a:t>
            </a:r>
            <a:endParaRPr lang="zh-CN" altLang="zh-CN" sz="2800" dirty="0"/>
          </a:p>
          <a:p>
            <a:pPr>
              <a:lnSpc>
                <a:spcPct val="150000"/>
              </a:lnSpc>
            </a:pPr>
            <a:r>
              <a:rPr lang="zh-CN" altLang="zh-CN" sz="2800" dirty="0"/>
              <a:t>所以</a:t>
            </a:r>
            <a:r>
              <a:rPr lang="en-US" altLang="zh-CN" sz="2800" dirty="0" err="1"/>
              <a:t>lg</a:t>
            </a:r>
            <a:r>
              <a:rPr lang="en-US" altLang="zh-CN" sz="2800" dirty="0"/>
              <a:t> </a:t>
            </a:r>
            <a:r>
              <a:rPr lang="en-US" altLang="zh-CN" sz="2800" i="1" dirty="0" err="1"/>
              <a:t>x</a:t>
            </a:r>
            <a:r>
              <a:rPr lang="en-US" altLang="zh-CN" sz="2800" dirty="0" err="1"/>
              <a:t>+lg</a:t>
            </a:r>
            <a:r>
              <a:rPr lang="en-US" altLang="zh-CN" sz="2800" dirty="0"/>
              <a:t> </a:t>
            </a:r>
            <a:r>
              <a:rPr lang="en-US" altLang="zh-CN" sz="2800" i="1" dirty="0"/>
              <a:t>y</a:t>
            </a:r>
            <a:r>
              <a:rPr lang="en-US" altLang="zh-CN" sz="2800" dirty="0"/>
              <a:t>=12,</a:t>
            </a:r>
            <a:r>
              <a:rPr lang="en-US" altLang="zh-CN" sz="2800" dirty="0">
                <a:solidFill>
                  <a:srgbClr val="FF0000"/>
                </a:solidFill>
              </a:rPr>
              <a:t>(</a:t>
            </a:r>
            <a:r>
              <a:rPr lang="zh-CN" altLang="zh-CN" sz="2800" dirty="0">
                <a:solidFill>
                  <a:srgbClr val="FF0000"/>
                </a:solidFill>
              </a:rPr>
              <a:t>向量数量积的坐标公式</a:t>
            </a:r>
            <a:r>
              <a:rPr lang="en-US" altLang="zh-CN" sz="2800" dirty="0">
                <a:solidFill>
                  <a:srgbClr val="FF0000"/>
                </a:solidFill>
              </a:rPr>
              <a:t>,</a:t>
            </a:r>
            <a:r>
              <a:rPr lang="zh-CN" altLang="zh-CN" sz="2800" dirty="0">
                <a:solidFill>
                  <a:srgbClr val="FF0000"/>
                </a:solidFill>
              </a:rPr>
              <a:t>注意不要与向量共线的坐标公式搞混</a:t>
            </a:r>
            <a:r>
              <a:rPr lang="en-US" altLang="zh-CN" sz="2800" dirty="0">
                <a:solidFill>
                  <a:srgbClr val="FF0000"/>
                </a:solidFill>
              </a:rPr>
              <a:t>)</a:t>
            </a:r>
            <a:endParaRPr lang="zh-CN" altLang="zh-CN" sz="2800" dirty="0">
              <a:solidFill>
                <a:srgbClr val="FF0000"/>
              </a:solidFill>
            </a:endParaRPr>
          </a:p>
          <a:p>
            <a:pPr>
              <a:lnSpc>
                <a:spcPct val="150000"/>
              </a:lnSpc>
            </a:pPr>
            <a:r>
              <a:rPr lang="zh-CN" altLang="zh-CN" sz="2800" dirty="0"/>
              <a:t>所以</a:t>
            </a:r>
            <a:r>
              <a:rPr lang="en-US" altLang="zh-CN" sz="2800" dirty="0" err="1"/>
              <a:t>lg</a:t>
            </a:r>
            <a:r>
              <a:rPr lang="en-US" altLang="zh-CN" sz="2800" dirty="0"/>
              <a:t>(</a:t>
            </a:r>
            <a:r>
              <a:rPr lang="en-US" altLang="zh-CN" sz="2800" i="1" dirty="0" err="1"/>
              <a:t>xy</a:t>
            </a:r>
            <a:r>
              <a:rPr lang="en-US" altLang="zh-CN" sz="2800" dirty="0"/>
              <a:t>)=12.</a:t>
            </a:r>
            <a:endParaRPr lang="zh-CN" altLang="zh-CN" sz="2800" dirty="0"/>
          </a:p>
          <a:p>
            <a:pPr>
              <a:lnSpc>
                <a:spcPct val="150000"/>
              </a:lnSpc>
            </a:pPr>
            <a:r>
              <a:rPr lang="zh-CN" altLang="zh-CN" sz="2800" dirty="0"/>
              <a:t>因为</a:t>
            </a:r>
            <a:r>
              <a:rPr lang="en-US" altLang="zh-CN" sz="2800" i="1" dirty="0"/>
              <a:t>S</a:t>
            </a:r>
            <a:r>
              <a:rPr lang="en-US" altLang="zh-CN" sz="2800" dirty="0"/>
              <a:t>=</a:t>
            </a:r>
            <a:r>
              <a:rPr lang="en-US" altLang="zh-CN" sz="2800" dirty="0" err="1"/>
              <a:t>lg</a:t>
            </a:r>
            <a:r>
              <a:rPr lang="en-US" altLang="zh-CN" sz="2800" dirty="0"/>
              <a:t> </a:t>
            </a:r>
            <a:r>
              <a:rPr lang="en-US" altLang="zh-CN" sz="2800" i="1" dirty="0" err="1"/>
              <a:t>x</a:t>
            </a:r>
            <a:r>
              <a:rPr lang="en-US" altLang="zh-CN" sz="2800" i="1" baseline="30000" dirty="0" err="1"/>
              <a:t>n</a:t>
            </a:r>
            <a:r>
              <a:rPr lang="en-US" altLang="zh-CN" sz="2800" dirty="0" err="1"/>
              <a:t>+lg</a:t>
            </a:r>
            <a:r>
              <a:rPr lang="en-US" altLang="zh-CN" sz="2800" dirty="0"/>
              <a:t>(</a:t>
            </a:r>
            <a:r>
              <a:rPr lang="en-US" altLang="zh-CN" sz="2800" i="1" dirty="0"/>
              <a:t>x</a:t>
            </a:r>
            <a:r>
              <a:rPr lang="en-US" altLang="zh-CN" sz="2800" i="1" baseline="30000" dirty="0"/>
              <a:t>n</a:t>
            </a:r>
            <a:r>
              <a:rPr lang="en-US" altLang="zh-CN" sz="2800" baseline="30000" dirty="0"/>
              <a:t>-1</a:t>
            </a:r>
            <a:r>
              <a:rPr lang="en-US" altLang="zh-CN" sz="2800" i="1" dirty="0"/>
              <a:t>y</a:t>
            </a:r>
            <a:r>
              <a:rPr lang="en-US" altLang="zh-CN" sz="2800" dirty="0"/>
              <a:t>)+</a:t>
            </a:r>
            <a:r>
              <a:rPr lang="en-US" altLang="zh-CN" sz="2800" dirty="0" err="1"/>
              <a:t>lg</a:t>
            </a:r>
            <a:r>
              <a:rPr lang="en-US" altLang="zh-CN" sz="2800" dirty="0"/>
              <a:t>(</a:t>
            </a:r>
            <a:r>
              <a:rPr lang="en-US" altLang="zh-CN" sz="2800" i="1" dirty="0"/>
              <a:t>x</a:t>
            </a:r>
            <a:r>
              <a:rPr lang="en-US" altLang="zh-CN" sz="2800" i="1" baseline="30000" dirty="0"/>
              <a:t>n</a:t>
            </a:r>
            <a:r>
              <a:rPr lang="en-US" altLang="zh-CN" sz="2800" baseline="30000" dirty="0"/>
              <a:t>-2</a:t>
            </a:r>
            <a:r>
              <a:rPr lang="en-US" altLang="zh-CN" sz="2800" i="1" dirty="0"/>
              <a:t>y</a:t>
            </a:r>
            <a:r>
              <a:rPr lang="en-US" altLang="zh-CN" sz="2800" baseline="30000" dirty="0"/>
              <a:t>2</a:t>
            </a:r>
            <a:r>
              <a:rPr lang="en-US" altLang="zh-CN" sz="2800" dirty="0"/>
              <a:t>)+…+</a:t>
            </a:r>
            <a:r>
              <a:rPr lang="en-US" altLang="zh-CN" sz="2800" dirty="0" err="1"/>
              <a:t>lg</a:t>
            </a:r>
            <a:r>
              <a:rPr lang="en-US" altLang="zh-CN" sz="2800" dirty="0"/>
              <a:t>(</a:t>
            </a:r>
            <a:r>
              <a:rPr lang="en-US" altLang="zh-CN" sz="2800" i="1" dirty="0"/>
              <a:t>xy</a:t>
            </a:r>
            <a:r>
              <a:rPr lang="en-US" altLang="zh-CN" sz="2800" i="1" baseline="30000" dirty="0"/>
              <a:t>n</a:t>
            </a:r>
            <a:r>
              <a:rPr lang="en-US" altLang="zh-CN" sz="2800" baseline="30000" dirty="0"/>
              <a:t>-1</a:t>
            </a:r>
            <a:r>
              <a:rPr lang="en-US" altLang="zh-CN" sz="2800" dirty="0"/>
              <a:t>)+</a:t>
            </a:r>
            <a:r>
              <a:rPr lang="en-US" altLang="zh-CN" sz="2800" dirty="0" err="1"/>
              <a:t>lg</a:t>
            </a:r>
            <a:r>
              <a:rPr lang="en-US" altLang="zh-CN" sz="2800" dirty="0"/>
              <a:t> </a:t>
            </a:r>
            <a:r>
              <a:rPr lang="en-US" altLang="zh-CN" sz="2800" i="1" dirty="0" err="1"/>
              <a:t>y</a:t>
            </a:r>
            <a:r>
              <a:rPr lang="en-US" altLang="zh-CN" sz="2800" i="1" baseline="30000" dirty="0" err="1"/>
              <a:t>n</a:t>
            </a:r>
            <a:r>
              <a:rPr lang="en-US" altLang="zh-CN" sz="2800" dirty="0"/>
              <a:t>,</a:t>
            </a:r>
            <a:r>
              <a:rPr lang="en-US" altLang="zh-CN" sz="2800" dirty="0">
                <a:solidFill>
                  <a:srgbClr val="FF0000"/>
                </a:solidFill>
              </a:rPr>
              <a:t>(</a:t>
            </a:r>
            <a:r>
              <a:rPr lang="zh-CN" altLang="zh-CN" sz="2800" dirty="0">
                <a:solidFill>
                  <a:srgbClr val="FF0000"/>
                </a:solidFill>
              </a:rPr>
              <a:t>这个等式的右边是</a:t>
            </a:r>
            <a:r>
              <a:rPr lang="en-US" altLang="zh-CN" sz="2800" dirty="0">
                <a:solidFill>
                  <a:srgbClr val="FF0000"/>
                </a:solidFill>
              </a:rPr>
              <a:t>(</a:t>
            </a:r>
            <a:r>
              <a:rPr lang="en-US" altLang="zh-CN" sz="2800" i="1" dirty="0">
                <a:solidFill>
                  <a:srgbClr val="FF0000"/>
                </a:solidFill>
              </a:rPr>
              <a:t>n</a:t>
            </a:r>
            <a:r>
              <a:rPr lang="en-US" altLang="zh-CN" sz="2800" dirty="0">
                <a:solidFill>
                  <a:srgbClr val="FF0000"/>
                </a:solidFill>
              </a:rPr>
              <a:t>+1)</a:t>
            </a:r>
            <a:r>
              <a:rPr lang="zh-CN" altLang="zh-CN" sz="2800" dirty="0">
                <a:solidFill>
                  <a:srgbClr val="FF0000"/>
                </a:solidFill>
              </a:rPr>
              <a:t>项的和</a:t>
            </a:r>
            <a:r>
              <a:rPr lang="en-US" altLang="zh-CN" sz="2800" dirty="0">
                <a:solidFill>
                  <a:srgbClr val="FF0000"/>
                </a:solidFill>
              </a:rPr>
              <a:t>)</a:t>
            </a:r>
            <a:endParaRPr lang="zh-CN" altLang="zh-CN" sz="2800" dirty="0">
              <a:solidFill>
                <a:srgbClr val="FF0000"/>
              </a:solidFill>
            </a:endParaRPr>
          </a:p>
          <a:p>
            <a:pPr>
              <a:lnSpc>
                <a:spcPct val="150000"/>
              </a:lnSpc>
            </a:pPr>
            <a:r>
              <a:rPr lang="zh-CN" altLang="zh-CN" sz="2800" dirty="0"/>
              <a:t>所以</a:t>
            </a:r>
            <a:r>
              <a:rPr lang="en-US" altLang="zh-CN" sz="2800" i="1" dirty="0"/>
              <a:t>S</a:t>
            </a:r>
            <a:r>
              <a:rPr lang="en-US" altLang="zh-CN" sz="2800" dirty="0"/>
              <a:t>=</a:t>
            </a:r>
            <a:r>
              <a:rPr lang="en-US" altLang="zh-CN" sz="2800" dirty="0" err="1"/>
              <a:t>lg</a:t>
            </a:r>
            <a:r>
              <a:rPr lang="en-US" altLang="zh-CN" sz="2800" dirty="0"/>
              <a:t> </a:t>
            </a:r>
            <a:r>
              <a:rPr lang="en-US" altLang="zh-CN" sz="2800" i="1" dirty="0" err="1"/>
              <a:t>y</a:t>
            </a:r>
            <a:r>
              <a:rPr lang="en-US" altLang="zh-CN" sz="2800" i="1" baseline="30000" dirty="0" err="1"/>
              <a:t>n</a:t>
            </a:r>
            <a:r>
              <a:rPr lang="en-US" altLang="zh-CN" sz="2800" dirty="0" err="1"/>
              <a:t>+lg</a:t>
            </a:r>
            <a:r>
              <a:rPr lang="en-US" altLang="zh-CN" sz="2800" dirty="0"/>
              <a:t>(</a:t>
            </a:r>
            <a:r>
              <a:rPr lang="en-US" altLang="zh-CN" sz="2800" i="1" dirty="0"/>
              <a:t>xy</a:t>
            </a:r>
            <a:r>
              <a:rPr lang="en-US" altLang="zh-CN" sz="2800" i="1" baseline="30000" dirty="0"/>
              <a:t>n</a:t>
            </a:r>
            <a:r>
              <a:rPr lang="en-US" altLang="zh-CN" sz="2800" baseline="30000" dirty="0"/>
              <a:t>-1</a:t>
            </a:r>
            <a:r>
              <a:rPr lang="en-US" altLang="zh-CN" sz="2800" dirty="0"/>
              <a:t>)+…+</a:t>
            </a:r>
            <a:r>
              <a:rPr lang="en-US" altLang="zh-CN" sz="2800" dirty="0" err="1"/>
              <a:t>lg</a:t>
            </a:r>
            <a:r>
              <a:rPr lang="en-US" altLang="zh-CN" sz="2800" dirty="0"/>
              <a:t>(</a:t>
            </a:r>
            <a:r>
              <a:rPr lang="en-US" altLang="zh-CN" sz="2800" i="1" dirty="0"/>
              <a:t>x</a:t>
            </a:r>
            <a:r>
              <a:rPr lang="en-US" altLang="zh-CN" sz="2800" i="1" baseline="30000" dirty="0"/>
              <a:t>n</a:t>
            </a:r>
            <a:r>
              <a:rPr lang="en-US" altLang="zh-CN" sz="2800" baseline="30000" dirty="0"/>
              <a:t>-2</a:t>
            </a:r>
            <a:r>
              <a:rPr lang="en-US" altLang="zh-CN" sz="2800" i="1" dirty="0"/>
              <a:t>y</a:t>
            </a:r>
            <a:r>
              <a:rPr lang="en-US" altLang="zh-CN" sz="2800" baseline="30000" dirty="0"/>
              <a:t>2</a:t>
            </a:r>
            <a:r>
              <a:rPr lang="en-US" altLang="zh-CN" sz="2800" dirty="0"/>
              <a:t>)+</a:t>
            </a:r>
            <a:r>
              <a:rPr lang="en-US" altLang="zh-CN" sz="2800" dirty="0" err="1"/>
              <a:t>lg</a:t>
            </a:r>
            <a:r>
              <a:rPr lang="en-US" altLang="zh-CN" sz="2800" dirty="0"/>
              <a:t>(</a:t>
            </a:r>
            <a:r>
              <a:rPr lang="en-US" altLang="zh-CN" sz="2800" i="1" dirty="0"/>
              <a:t>x</a:t>
            </a:r>
            <a:r>
              <a:rPr lang="en-US" altLang="zh-CN" sz="2800" i="1" baseline="30000" dirty="0"/>
              <a:t>n</a:t>
            </a:r>
            <a:r>
              <a:rPr lang="en-US" altLang="zh-CN" sz="2800" baseline="30000" dirty="0"/>
              <a:t>-1</a:t>
            </a:r>
            <a:r>
              <a:rPr lang="en-US" altLang="zh-CN" sz="2800" i="1" dirty="0"/>
              <a:t>y</a:t>
            </a:r>
            <a:r>
              <a:rPr lang="en-US" altLang="zh-CN" sz="2800" dirty="0"/>
              <a:t>)+</a:t>
            </a:r>
            <a:r>
              <a:rPr lang="en-US" altLang="zh-CN" sz="2800" dirty="0" err="1"/>
              <a:t>lg</a:t>
            </a:r>
            <a:r>
              <a:rPr lang="en-US" altLang="zh-CN" sz="2800" dirty="0"/>
              <a:t> </a:t>
            </a:r>
            <a:r>
              <a:rPr lang="en-US" altLang="zh-CN" sz="2800" i="1" dirty="0" err="1"/>
              <a:t>x</a:t>
            </a:r>
            <a:r>
              <a:rPr lang="en-US" altLang="zh-CN" sz="2800" i="1" baseline="30000" dirty="0" err="1"/>
              <a:t>n</a:t>
            </a:r>
            <a:r>
              <a:rPr lang="en-US" altLang="zh-CN" sz="2800" dirty="0"/>
              <a:t>, </a:t>
            </a:r>
            <a:r>
              <a:rPr lang="en-US" altLang="zh-CN" sz="2800" dirty="0">
                <a:solidFill>
                  <a:srgbClr val="FF0000"/>
                </a:solidFill>
              </a:rPr>
              <a:t>(</a:t>
            </a:r>
            <a:r>
              <a:rPr lang="zh-CN" altLang="zh-CN" sz="2800" dirty="0">
                <a:solidFill>
                  <a:srgbClr val="FF0000"/>
                </a:solidFill>
              </a:rPr>
              <a:t>倒过来写</a:t>
            </a:r>
            <a:r>
              <a:rPr lang="en-US" altLang="zh-CN" sz="2800" dirty="0">
                <a:solidFill>
                  <a:srgbClr val="FF0000"/>
                </a:solidFill>
              </a:rPr>
              <a:t>)</a:t>
            </a:r>
            <a:endParaRPr lang="zh-CN" altLang="zh-CN" sz="2800" dirty="0">
              <a:solidFill>
                <a:srgbClr val="FF0000"/>
              </a:solidFill>
            </a:endParaRPr>
          </a:p>
          <a:p>
            <a:pPr>
              <a:lnSpc>
                <a:spcPct val="150000"/>
              </a:lnSpc>
            </a:pPr>
            <a:r>
              <a:rPr lang="zh-CN" altLang="zh-CN" sz="2800" dirty="0"/>
              <a:t>以上两式相加得</a:t>
            </a:r>
            <a:r>
              <a:rPr lang="en-US" altLang="zh-CN" sz="2800" dirty="0" smtClean="0"/>
              <a:t>,</a:t>
            </a:r>
            <a:endParaRPr lang="zh-CN" altLang="zh-CN" sz="2800" dirty="0"/>
          </a:p>
        </p:txBody>
      </p:sp>
    </p:spTree>
    <p:extLst>
      <p:ext uri="{BB962C8B-B14F-4D97-AF65-F5344CB8AC3E}">
        <p14:creationId xmlns:p14="http://schemas.microsoft.com/office/powerpoint/2010/main" xmlns="" val="10291399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71695" y="341371"/>
            <a:ext cx="11723913" cy="3970318"/>
          </a:xfrm>
          <a:prstGeom prst="rect">
            <a:avLst/>
          </a:prstGeom>
        </p:spPr>
        <p:txBody>
          <a:bodyPr wrap="square">
            <a:spAutoFit/>
          </a:bodyPr>
          <a:lstStyle/>
          <a:p>
            <a:pPr>
              <a:lnSpc>
                <a:spcPct val="150000"/>
              </a:lnSpc>
            </a:pPr>
            <a:r>
              <a:rPr lang="en-US" altLang="zh-CN" sz="2800" dirty="0"/>
              <a:t>2</a:t>
            </a:r>
            <a:r>
              <a:rPr lang="en-US" altLang="zh-CN" sz="2800" i="1" dirty="0"/>
              <a:t>S</a:t>
            </a:r>
            <a:r>
              <a:rPr lang="en-US" altLang="zh-CN" sz="2800" dirty="0"/>
              <a:t>=(</a:t>
            </a:r>
            <a:r>
              <a:rPr lang="en-US" altLang="zh-CN" sz="2800" dirty="0" err="1"/>
              <a:t>lg</a:t>
            </a:r>
            <a:r>
              <a:rPr lang="en-US" altLang="zh-CN" sz="2800" dirty="0"/>
              <a:t> </a:t>
            </a:r>
            <a:r>
              <a:rPr lang="en-US" altLang="zh-CN" sz="2800" i="1" dirty="0" err="1"/>
              <a:t>x</a:t>
            </a:r>
            <a:r>
              <a:rPr lang="en-US" altLang="zh-CN" sz="2800" i="1" baseline="30000" dirty="0" err="1"/>
              <a:t>n</a:t>
            </a:r>
            <a:r>
              <a:rPr lang="en-US" altLang="zh-CN" sz="2800" dirty="0" err="1"/>
              <a:t>+lg</a:t>
            </a:r>
            <a:r>
              <a:rPr lang="en-US" altLang="zh-CN" sz="2800" dirty="0"/>
              <a:t> </a:t>
            </a:r>
            <a:r>
              <a:rPr lang="en-US" altLang="zh-CN" sz="2800" i="1" dirty="0" err="1"/>
              <a:t>y</a:t>
            </a:r>
            <a:r>
              <a:rPr lang="en-US" altLang="zh-CN" sz="2800" i="1" baseline="30000" dirty="0" err="1"/>
              <a:t>n</a:t>
            </a:r>
            <a:r>
              <a:rPr lang="en-US" altLang="zh-CN" sz="2800" dirty="0"/>
              <a:t>)+[</a:t>
            </a:r>
            <a:r>
              <a:rPr lang="en-US" altLang="zh-CN" sz="2800" dirty="0" err="1"/>
              <a:t>lg</a:t>
            </a:r>
            <a:r>
              <a:rPr lang="en-US" altLang="zh-CN" sz="2800" dirty="0"/>
              <a:t>(</a:t>
            </a:r>
            <a:r>
              <a:rPr lang="en-US" altLang="zh-CN" sz="2800" i="1" dirty="0"/>
              <a:t>x</a:t>
            </a:r>
            <a:r>
              <a:rPr lang="en-US" altLang="zh-CN" sz="2800" i="1" baseline="30000" dirty="0"/>
              <a:t>n</a:t>
            </a:r>
            <a:r>
              <a:rPr lang="en-US" altLang="zh-CN" sz="2800" baseline="30000" dirty="0"/>
              <a:t>-1</a:t>
            </a:r>
            <a:r>
              <a:rPr lang="en-US" altLang="zh-CN" sz="2800" dirty="0"/>
              <a:t>y)+</a:t>
            </a:r>
            <a:r>
              <a:rPr lang="en-US" altLang="zh-CN" sz="2800" dirty="0" err="1"/>
              <a:t>lg</a:t>
            </a:r>
            <a:r>
              <a:rPr lang="en-US" altLang="zh-CN" sz="2800" dirty="0"/>
              <a:t>(</a:t>
            </a:r>
            <a:r>
              <a:rPr lang="en-US" altLang="zh-CN" sz="2800" i="1" dirty="0"/>
              <a:t>xy</a:t>
            </a:r>
            <a:r>
              <a:rPr lang="en-US" altLang="zh-CN" sz="2800" i="1" baseline="30000" dirty="0"/>
              <a:t>n</a:t>
            </a:r>
            <a:r>
              <a:rPr lang="en-US" altLang="zh-CN" sz="2800" baseline="30000" dirty="0"/>
              <a:t>-1</a:t>
            </a:r>
            <a:r>
              <a:rPr lang="en-US" altLang="zh-CN" sz="2800" dirty="0"/>
              <a:t>)]+…+(</a:t>
            </a:r>
            <a:r>
              <a:rPr lang="en-US" altLang="zh-CN" sz="2800" dirty="0" err="1"/>
              <a:t>lg</a:t>
            </a:r>
            <a:r>
              <a:rPr lang="en-US" altLang="zh-CN" sz="2800" dirty="0"/>
              <a:t> </a:t>
            </a:r>
            <a:r>
              <a:rPr lang="en-US" altLang="zh-CN" sz="2800" i="1" dirty="0" err="1"/>
              <a:t>y</a:t>
            </a:r>
            <a:r>
              <a:rPr lang="en-US" altLang="zh-CN" sz="2800" i="1" baseline="30000" dirty="0" err="1"/>
              <a:t>n</a:t>
            </a:r>
            <a:r>
              <a:rPr lang="en-US" altLang="zh-CN" sz="2800" dirty="0" err="1"/>
              <a:t>+lg</a:t>
            </a:r>
            <a:r>
              <a:rPr lang="en-US" altLang="zh-CN" sz="2800" dirty="0"/>
              <a:t> </a:t>
            </a:r>
            <a:r>
              <a:rPr lang="en-US" altLang="zh-CN" sz="2800" i="1" dirty="0" err="1"/>
              <a:t>x</a:t>
            </a:r>
            <a:r>
              <a:rPr lang="en-US" altLang="zh-CN" sz="2800" i="1" baseline="30000" dirty="0" err="1"/>
              <a:t>n</a:t>
            </a:r>
            <a:r>
              <a:rPr lang="en-US" altLang="zh-CN" sz="2800" dirty="0"/>
              <a:t>)</a:t>
            </a:r>
            <a:endParaRPr lang="zh-CN" altLang="zh-CN" sz="2800" dirty="0"/>
          </a:p>
          <a:p>
            <a:pPr>
              <a:lnSpc>
                <a:spcPct val="150000"/>
              </a:lnSpc>
            </a:pPr>
            <a:r>
              <a:rPr lang="en-US" altLang="zh-CN" sz="2800" dirty="0"/>
              <a:t>=</a:t>
            </a:r>
            <a:r>
              <a:rPr lang="en-US" altLang="zh-CN" sz="2800" dirty="0" err="1"/>
              <a:t>lg</a:t>
            </a:r>
            <a:r>
              <a:rPr lang="en-US" altLang="zh-CN" sz="2800" dirty="0"/>
              <a:t>(</a:t>
            </a:r>
            <a:r>
              <a:rPr lang="en-US" altLang="zh-CN" sz="2800" i="1" dirty="0" err="1"/>
              <a:t>x</a:t>
            </a:r>
            <a:r>
              <a:rPr lang="en-US" altLang="zh-CN" sz="2800" i="1" baseline="30000" dirty="0" err="1"/>
              <a:t>n</a:t>
            </a:r>
            <a:r>
              <a:rPr lang="en-US" altLang="zh-CN" sz="2800" dirty="0" err="1"/>
              <a:t>·</a:t>
            </a:r>
            <a:r>
              <a:rPr lang="en-US" altLang="zh-CN" sz="2800" i="1" dirty="0" err="1"/>
              <a:t>y</a:t>
            </a:r>
            <a:r>
              <a:rPr lang="en-US" altLang="zh-CN" sz="2800" i="1" baseline="30000" dirty="0" err="1"/>
              <a:t>n</a:t>
            </a:r>
            <a:r>
              <a:rPr lang="en-US" altLang="zh-CN" sz="2800" dirty="0"/>
              <a:t>)+</a:t>
            </a:r>
            <a:r>
              <a:rPr lang="en-US" altLang="zh-CN" sz="2800" dirty="0" err="1"/>
              <a:t>lg</a:t>
            </a:r>
            <a:r>
              <a:rPr lang="en-US" altLang="zh-CN" sz="2800" dirty="0"/>
              <a:t>(</a:t>
            </a:r>
            <a:r>
              <a:rPr lang="en-US" altLang="zh-CN" sz="2800" i="1" dirty="0"/>
              <a:t>x</a:t>
            </a:r>
            <a:r>
              <a:rPr lang="en-US" altLang="zh-CN" sz="2800" i="1" baseline="30000" dirty="0"/>
              <a:t>n</a:t>
            </a:r>
            <a:r>
              <a:rPr lang="en-US" altLang="zh-CN" sz="2800" baseline="30000" dirty="0"/>
              <a:t>-1</a:t>
            </a:r>
            <a:r>
              <a:rPr lang="en-US" altLang="zh-CN" sz="2800" dirty="0"/>
              <a:t>y·</a:t>
            </a:r>
            <a:r>
              <a:rPr lang="en-US" altLang="zh-CN" sz="2800" i="1" dirty="0"/>
              <a:t>xy</a:t>
            </a:r>
            <a:r>
              <a:rPr lang="en-US" altLang="zh-CN" sz="2800" i="1" baseline="30000" dirty="0"/>
              <a:t>n</a:t>
            </a:r>
            <a:r>
              <a:rPr lang="en-US" altLang="zh-CN" sz="2800" baseline="30000" dirty="0"/>
              <a:t>-1</a:t>
            </a:r>
            <a:r>
              <a:rPr lang="en-US" altLang="zh-CN" sz="2800" dirty="0"/>
              <a:t>)+…+</a:t>
            </a:r>
            <a:r>
              <a:rPr lang="en-US" altLang="zh-CN" sz="2800" dirty="0" err="1"/>
              <a:t>lg</a:t>
            </a:r>
            <a:r>
              <a:rPr lang="en-US" altLang="zh-CN" sz="2800" dirty="0"/>
              <a:t>(</a:t>
            </a:r>
            <a:r>
              <a:rPr lang="en-US" altLang="zh-CN" sz="2800" i="1" dirty="0" err="1"/>
              <a:t>y</a:t>
            </a:r>
            <a:r>
              <a:rPr lang="en-US" altLang="zh-CN" sz="2800" i="1" baseline="30000" dirty="0" err="1"/>
              <a:t>n</a:t>
            </a:r>
            <a:r>
              <a:rPr lang="en-US" altLang="zh-CN" sz="2800" dirty="0" err="1"/>
              <a:t>·</a:t>
            </a:r>
            <a:r>
              <a:rPr lang="en-US" altLang="zh-CN" sz="2800" i="1" dirty="0" err="1"/>
              <a:t>x</a:t>
            </a:r>
            <a:r>
              <a:rPr lang="en-US" altLang="zh-CN" sz="2800" i="1" baseline="30000" dirty="0" err="1"/>
              <a:t>n</a:t>
            </a:r>
            <a:r>
              <a:rPr lang="en-US" altLang="zh-CN" sz="2800" dirty="0"/>
              <a:t>)</a:t>
            </a:r>
            <a:r>
              <a:rPr lang="en-US" altLang="zh-CN" sz="2800" dirty="0">
                <a:solidFill>
                  <a:srgbClr val="FF0000"/>
                </a:solidFill>
              </a:rPr>
              <a:t>(</a:t>
            </a:r>
            <a:r>
              <a:rPr lang="zh-CN" altLang="zh-CN" sz="2800" dirty="0">
                <a:solidFill>
                  <a:srgbClr val="FF0000"/>
                </a:solidFill>
              </a:rPr>
              <a:t>利用对数的运算法则</a:t>
            </a:r>
            <a:r>
              <a:rPr lang="en-US" altLang="zh-CN" sz="2800" dirty="0">
                <a:solidFill>
                  <a:srgbClr val="FF0000"/>
                </a:solidFill>
              </a:rPr>
              <a:t>)</a:t>
            </a:r>
            <a:endParaRPr lang="zh-CN" altLang="zh-CN" sz="2800" dirty="0">
              <a:solidFill>
                <a:srgbClr val="FF0000"/>
              </a:solidFill>
            </a:endParaRPr>
          </a:p>
          <a:p>
            <a:pPr>
              <a:lnSpc>
                <a:spcPct val="150000"/>
              </a:lnSpc>
            </a:pPr>
            <a:r>
              <a:rPr lang="en-US" altLang="zh-CN" sz="2800" dirty="0"/>
              <a:t>=</a:t>
            </a:r>
            <a:r>
              <a:rPr lang="en-US" altLang="zh-CN" sz="2800" i="1" dirty="0"/>
              <a:t>n</a:t>
            </a:r>
            <a:r>
              <a:rPr lang="en-US" altLang="zh-CN" sz="2800" dirty="0"/>
              <a:t>[</a:t>
            </a:r>
            <a:r>
              <a:rPr lang="en-US" altLang="zh-CN" sz="2800" dirty="0" err="1"/>
              <a:t>lg</a:t>
            </a:r>
            <a:r>
              <a:rPr lang="en-US" altLang="zh-CN" sz="2800" dirty="0"/>
              <a:t>(</a:t>
            </a:r>
            <a:r>
              <a:rPr lang="en-US" altLang="zh-CN" sz="2800" i="1" dirty="0" err="1"/>
              <a:t>xy</a:t>
            </a:r>
            <a:r>
              <a:rPr lang="en-US" altLang="zh-CN" sz="2800" dirty="0"/>
              <a:t>)+</a:t>
            </a:r>
            <a:r>
              <a:rPr lang="en-US" altLang="zh-CN" sz="2800" dirty="0" err="1"/>
              <a:t>lg</a:t>
            </a:r>
            <a:r>
              <a:rPr lang="en-US" altLang="zh-CN" sz="2800" dirty="0"/>
              <a:t>(</a:t>
            </a:r>
            <a:r>
              <a:rPr lang="en-US" altLang="zh-CN" sz="2800" i="1" dirty="0" err="1"/>
              <a:t>xy</a:t>
            </a:r>
            <a:r>
              <a:rPr lang="en-US" altLang="zh-CN" sz="2800" dirty="0"/>
              <a:t>)+…+</a:t>
            </a:r>
            <a:r>
              <a:rPr lang="en-US" altLang="zh-CN" sz="2800" dirty="0" err="1"/>
              <a:t>lg</a:t>
            </a:r>
            <a:r>
              <a:rPr lang="en-US" altLang="zh-CN" sz="2800" dirty="0"/>
              <a:t>(</a:t>
            </a:r>
            <a:r>
              <a:rPr lang="en-US" altLang="zh-CN" sz="2800" i="1" dirty="0" err="1"/>
              <a:t>xy</a:t>
            </a:r>
            <a:r>
              <a:rPr lang="en-US" altLang="zh-CN" sz="2800" dirty="0"/>
              <a:t>)]</a:t>
            </a:r>
            <a:endParaRPr lang="zh-CN" altLang="zh-CN" sz="2800" dirty="0"/>
          </a:p>
          <a:p>
            <a:pPr>
              <a:lnSpc>
                <a:spcPct val="150000"/>
              </a:lnSpc>
            </a:pPr>
            <a:r>
              <a:rPr lang="en-US" altLang="zh-CN" sz="2800" dirty="0"/>
              <a:t>=</a:t>
            </a:r>
            <a:r>
              <a:rPr lang="en-US" altLang="zh-CN" sz="2800" i="1" dirty="0"/>
              <a:t>n</a:t>
            </a:r>
            <a:r>
              <a:rPr lang="en-US" altLang="zh-CN" sz="2800" dirty="0"/>
              <a:t>(</a:t>
            </a:r>
            <a:r>
              <a:rPr lang="en-US" altLang="zh-CN" sz="2800" i="1" dirty="0"/>
              <a:t>n</a:t>
            </a:r>
            <a:r>
              <a:rPr lang="en-US" altLang="zh-CN" sz="2800" dirty="0"/>
              <a:t>+1)</a:t>
            </a:r>
            <a:r>
              <a:rPr lang="en-US" altLang="zh-CN" sz="2800" dirty="0" err="1"/>
              <a:t>lg</a:t>
            </a:r>
            <a:r>
              <a:rPr lang="en-US" altLang="zh-CN" sz="2800" dirty="0"/>
              <a:t>(</a:t>
            </a:r>
            <a:r>
              <a:rPr lang="en-US" altLang="zh-CN" sz="2800" i="1" dirty="0" err="1"/>
              <a:t>xy</a:t>
            </a:r>
            <a:r>
              <a:rPr lang="en-US" altLang="zh-CN" sz="2800" dirty="0"/>
              <a:t>)</a:t>
            </a:r>
            <a:endParaRPr lang="zh-CN" altLang="zh-CN" sz="2800" dirty="0"/>
          </a:p>
          <a:p>
            <a:pPr>
              <a:lnSpc>
                <a:spcPct val="150000"/>
              </a:lnSpc>
            </a:pPr>
            <a:r>
              <a:rPr lang="en-US" altLang="zh-CN" sz="2800" dirty="0"/>
              <a:t>=12</a:t>
            </a:r>
            <a:r>
              <a:rPr lang="en-US" altLang="zh-CN" sz="2800" i="1" dirty="0"/>
              <a:t>n</a:t>
            </a:r>
            <a:r>
              <a:rPr lang="en-US" altLang="zh-CN" sz="2800" dirty="0"/>
              <a:t>(</a:t>
            </a:r>
            <a:r>
              <a:rPr lang="en-US" altLang="zh-CN" sz="2800" i="1" dirty="0"/>
              <a:t>n</a:t>
            </a:r>
            <a:r>
              <a:rPr lang="en-US" altLang="zh-CN" sz="2800" dirty="0"/>
              <a:t>+1),</a:t>
            </a:r>
            <a:endParaRPr lang="zh-CN" altLang="zh-CN" sz="2800" dirty="0"/>
          </a:p>
          <a:p>
            <a:pPr>
              <a:lnSpc>
                <a:spcPct val="150000"/>
              </a:lnSpc>
            </a:pPr>
            <a:r>
              <a:rPr lang="zh-CN" altLang="zh-CN" sz="2800" dirty="0"/>
              <a:t>所以</a:t>
            </a:r>
            <a:r>
              <a:rPr lang="en-US" altLang="zh-CN" sz="2800" i="1" dirty="0"/>
              <a:t>S</a:t>
            </a:r>
            <a:r>
              <a:rPr lang="en-US" altLang="zh-CN" sz="2800" dirty="0"/>
              <a:t>=6</a:t>
            </a:r>
            <a:r>
              <a:rPr lang="en-US" altLang="zh-CN" sz="2800" i="1" dirty="0"/>
              <a:t>n</a:t>
            </a:r>
            <a:r>
              <a:rPr lang="en-US" altLang="zh-CN" sz="2800" dirty="0"/>
              <a:t>(</a:t>
            </a:r>
            <a:r>
              <a:rPr lang="en-US" altLang="zh-CN" sz="2800" i="1" dirty="0"/>
              <a:t>n</a:t>
            </a:r>
            <a:r>
              <a:rPr lang="en-US" altLang="zh-CN" sz="2800" dirty="0"/>
              <a:t>+1).</a:t>
            </a:r>
            <a:endParaRPr lang="zh-CN" altLang="zh-CN" sz="2800" dirty="0"/>
          </a:p>
        </p:txBody>
      </p:sp>
    </p:spTree>
    <p:extLst>
      <p:ext uri="{BB962C8B-B14F-4D97-AF65-F5344CB8AC3E}">
        <p14:creationId xmlns:p14="http://schemas.microsoft.com/office/powerpoint/2010/main" xmlns="" val="12440429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91360" y="232468"/>
            <a:ext cx="11723913" cy="3323987"/>
          </a:xfrm>
          <a:prstGeom prst="rect">
            <a:avLst/>
          </a:prstGeom>
        </p:spPr>
        <p:txBody>
          <a:bodyPr wrap="square">
            <a:spAutoFit/>
          </a:bodyPr>
          <a:lstStyle/>
          <a:p>
            <a:pPr>
              <a:lnSpc>
                <a:spcPct val="150000"/>
              </a:lnSpc>
            </a:pPr>
            <a:r>
              <a:rPr lang="zh-CN" altLang="en-US"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技巧点拨</a:t>
            </a:r>
            <a:r>
              <a:rPr lang="zh-CN" altLang="zh-CN" sz="2800" dirty="0"/>
              <a:t>　</a:t>
            </a:r>
            <a:endParaRPr lang="en-US" altLang="zh-CN" sz="2800" dirty="0" smtClean="0"/>
          </a:p>
          <a:p>
            <a:pPr algn="ctr">
              <a:lnSpc>
                <a:spcPct val="150000"/>
              </a:lnSpc>
            </a:pPr>
            <a:r>
              <a:rPr lang="zh-CN" altLang="en-US" sz="2800" dirty="0"/>
              <a:t>倒序相加法求和的解题技巧</a:t>
            </a:r>
          </a:p>
          <a:p>
            <a:pPr>
              <a:lnSpc>
                <a:spcPct val="150000"/>
              </a:lnSpc>
            </a:pPr>
            <a:r>
              <a:rPr lang="zh-CN" altLang="en-US" sz="2800" dirty="0"/>
              <a:t>　　已知数列特征是“与首末两端等距离的两项之和相等”</a:t>
            </a:r>
            <a:r>
              <a:rPr lang="en-US" altLang="zh-CN" sz="2800" dirty="0"/>
              <a:t>,</a:t>
            </a:r>
            <a:r>
              <a:rPr lang="zh-CN" altLang="en-US" sz="2800" dirty="0"/>
              <a:t>先把数列求和的式子倒过来写</a:t>
            </a:r>
            <a:r>
              <a:rPr lang="en-US" altLang="zh-CN" sz="2800" dirty="0"/>
              <a:t>,</a:t>
            </a:r>
            <a:r>
              <a:rPr lang="zh-CN" altLang="en-US" sz="2800" dirty="0"/>
              <a:t>然后将两个式子相加</a:t>
            </a:r>
            <a:r>
              <a:rPr lang="en-US" altLang="zh-CN" sz="2800" dirty="0"/>
              <a:t>,</a:t>
            </a:r>
            <a:r>
              <a:rPr lang="zh-CN" altLang="en-US" sz="2800" dirty="0"/>
              <a:t>即可求出该数列的前</a:t>
            </a:r>
            <a:r>
              <a:rPr lang="en-US" altLang="zh-CN" sz="2800" i="1" dirty="0"/>
              <a:t>n</a:t>
            </a:r>
            <a:r>
              <a:rPr lang="zh-CN" altLang="en-US" sz="2800" dirty="0"/>
              <a:t>项和的</a:t>
            </a:r>
            <a:r>
              <a:rPr lang="en-US" altLang="zh-CN" sz="2800" dirty="0"/>
              <a:t>2</a:t>
            </a:r>
            <a:r>
              <a:rPr lang="zh-CN" altLang="en-US" sz="2800" dirty="0"/>
              <a:t>倍</a:t>
            </a:r>
            <a:r>
              <a:rPr lang="en-US" altLang="zh-CN" sz="2800" dirty="0"/>
              <a:t>,</a:t>
            </a:r>
            <a:r>
              <a:rPr lang="zh-CN" altLang="en-US" sz="2800" dirty="0"/>
              <a:t>再求出该数列的前</a:t>
            </a:r>
            <a:r>
              <a:rPr lang="en-US" altLang="zh-CN" sz="2800" i="1" dirty="0"/>
              <a:t>n</a:t>
            </a:r>
            <a:r>
              <a:rPr lang="zh-CN" altLang="en-US" sz="2800" dirty="0"/>
              <a:t>项和</a:t>
            </a:r>
            <a:r>
              <a:rPr lang="en-US" altLang="zh-CN" sz="2800" dirty="0"/>
              <a:t>.</a:t>
            </a:r>
          </a:p>
        </p:txBody>
      </p:sp>
    </p:spTree>
    <p:extLst>
      <p:ext uri="{BB962C8B-B14F-4D97-AF65-F5344CB8AC3E}">
        <p14:creationId xmlns:p14="http://schemas.microsoft.com/office/powerpoint/2010/main" xmlns="" val="374595036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91360" y="517604"/>
            <a:ext cx="11723913" cy="2031325"/>
          </a:xfrm>
          <a:prstGeom prst="rect">
            <a:avLst/>
          </a:prstGeom>
        </p:spPr>
        <p:txBody>
          <a:bodyPr wrap="square">
            <a:spAutoFit/>
          </a:bodyPr>
          <a:lstStyle/>
          <a:p>
            <a:pPr>
              <a:lnSpc>
                <a:spcPct val="150000"/>
              </a:lnSpc>
            </a:pPr>
            <a:r>
              <a:rPr lang="zh-CN" altLang="en-US"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拓展变式</a:t>
            </a:r>
            <a:r>
              <a:rPr lang="en-US" altLang="zh-CN"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2800" dirty="0"/>
              <a:t>　</a:t>
            </a:r>
            <a:r>
              <a:rPr lang="en-US" altLang="zh-CN" sz="2800" dirty="0"/>
              <a:t> </a:t>
            </a:r>
            <a:r>
              <a:rPr lang="en-US" altLang="zh-CN" sz="2800" dirty="0" smtClean="0"/>
              <a:t>[</a:t>
            </a:r>
            <a:r>
              <a:rPr lang="en-US" altLang="zh-CN" sz="2800" dirty="0"/>
              <a:t>2018</a:t>
            </a:r>
            <a:r>
              <a:rPr lang="zh-CN" altLang="zh-CN" sz="2800" dirty="0"/>
              <a:t>河北衡水中学九模</a:t>
            </a:r>
            <a:r>
              <a:rPr lang="en-US" altLang="zh-CN" sz="2800" dirty="0"/>
              <a:t>]</a:t>
            </a:r>
            <a:r>
              <a:rPr lang="zh-CN" altLang="zh-CN" sz="2800" dirty="0"/>
              <a:t>已知在数列</a:t>
            </a:r>
            <a:r>
              <a:rPr lang="en-US" altLang="zh-CN" sz="2800" dirty="0"/>
              <a:t>{</a:t>
            </a:r>
            <a:r>
              <a:rPr lang="en-US" altLang="zh-CN" sz="2800" i="1" dirty="0"/>
              <a:t>a</a:t>
            </a:r>
            <a:r>
              <a:rPr lang="en-US" altLang="zh-CN" sz="2800" i="1" baseline="-25000" dirty="0"/>
              <a:t>n</a:t>
            </a:r>
            <a:r>
              <a:rPr lang="en-US" altLang="zh-CN" sz="2800" dirty="0"/>
              <a:t>}</a:t>
            </a:r>
            <a:r>
              <a:rPr lang="zh-CN" altLang="zh-CN" sz="2800" dirty="0"/>
              <a:t>中</a:t>
            </a:r>
            <a:r>
              <a:rPr lang="en-US" altLang="zh-CN" sz="2800" dirty="0"/>
              <a:t>,</a:t>
            </a:r>
            <a:r>
              <a:rPr lang="en-US" altLang="zh-CN" sz="2800" i="1" dirty="0"/>
              <a:t>a</a:t>
            </a:r>
            <a:r>
              <a:rPr lang="en-US" altLang="zh-CN" sz="2800" baseline="-25000" dirty="0"/>
              <a:t>1</a:t>
            </a:r>
            <a:r>
              <a:rPr lang="en-US" altLang="zh-CN" sz="2800" dirty="0"/>
              <a:t>=1,</a:t>
            </a:r>
            <a:r>
              <a:rPr lang="en-US" altLang="zh-CN" sz="2800" i="1" dirty="0"/>
              <a:t>a</a:t>
            </a:r>
            <a:r>
              <a:rPr lang="en-US" altLang="zh-CN" sz="2800" i="1" baseline="-25000" dirty="0"/>
              <a:t>n</a:t>
            </a:r>
            <a:r>
              <a:rPr lang="en-US" altLang="zh-CN" sz="2800" i="1" dirty="0"/>
              <a:t>a</a:t>
            </a:r>
            <a:r>
              <a:rPr lang="en-US" altLang="zh-CN" sz="2800" i="1" baseline="-25000" dirty="0"/>
              <a:t>n</a:t>
            </a:r>
            <a:r>
              <a:rPr lang="en-US" altLang="zh-CN" sz="2800" baseline="-25000" dirty="0"/>
              <a:t>+1</a:t>
            </a:r>
            <a:r>
              <a:rPr lang="en-US" altLang="zh-CN" sz="2800" dirty="0"/>
              <a:t>=2</a:t>
            </a:r>
            <a:r>
              <a:rPr lang="en-US" altLang="zh-CN" sz="2800" i="1" baseline="30000" dirty="0"/>
              <a:t>n</a:t>
            </a:r>
            <a:r>
              <a:rPr lang="en-US" altLang="zh-CN" sz="2800" dirty="0"/>
              <a:t>.</a:t>
            </a:r>
            <a:endParaRPr lang="zh-CN" altLang="zh-CN" sz="2800" dirty="0"/>
          </a:p>
          <a:p>
            <a:pPr>
              <a:lnSpc>
                <a:spcPct val="150000"/>
              </a:lnSpc>
            </a:pPr>
            <a:r>
              <a:rPr lang="en-US" altLang="zh-CN" sz="2800" dirty="0"/>
              <a:t>(1)</a:t>
            </a:r>
            <a:r>
              <a:rPr lang="zh-CN" altLang="zh-CN" sz="2800" dirty="0"/>
              <a:t>求数列</a:t>
            </a:r>
            <a:r>
              <a:rPr lang="en-US" altLang="zh-CN" sz="2800" dirty="0"/>
              <a:t>{</a:t>
            </a:r>
            <a:r>
              <a:rPr lang="en-US" altLang="zh-CN" sz="2800" i="1" dirty="0"/>
              <a:t>a</a:t>
            </a:r>
            <a:r>
              <a:rPr lang="en-US" altLang="zh-CN" sz="2800" i="1" baseline="-25000" dirty="0"/>
              <a:t>n</a:t>
            </a:r>
            <a:r>
              <a:rPr lang="en-US" altLang="zh-CN" sz="2800" dirty="0"/>
              <a:t>}</a:t>
            </a:r>
            <a:r>
              <a:rPr lang="zh-CN" altLang="zh-CN" sz="2800" dirty="0"/>
              <a:t>的通项公式</a:t>
            </a:r>
            <a:r>
              <a:rPr lang="en-US" altLang="zh-CN" sz="2800" dirty="0"/>
              <a:t>;</a:t>
            </a:r>
            <a:endParaRPr lang="zh-CN" altLang="zh-CN" sz="2800" dirty="0"/>
          </a:p>
          <a:p>
            <a:pPr>
              <a:lnSpc>
                <a:spcPct val="150000"/>
              </a:lnSpc>
            </a:pPr>
            <a:r>
              <a:rPr lang="en-US" altLang="zh-CN" sz="2800" dirty="0"/>
              <a:t>(2)</a:t>
            </a:r>
            <a:r>
              <a:rPr lang="zh-CN" altLang="zh-CN" sz="2800" dirty="0"/>
              <a:t>若</a:t>
            </a:r>
            <a:r>
              <a:rPr lang="en-US" altLang="zh-CN" sz="2800" i="1" dirty="0" err="1"/>
              <a:t>b</a:t>
            </a:r>
            <a:r>
              <a:rPr lang="en-US" altLang="zh-CN" sz="2800" i="1" baseline="-25000" dirty="0" err="1"/>
              <a:t>n</a:t>
            </a:r>
            <a:r>
              <a:rPr lang="en-US" altLang="zh-CN" sz="2800" dirty="0"/>
              <a:t>=log</a:t>
            </a:r>
            <a:r>
              <a:rPr lang="en-US" altLang="zh-CN" sz="2800" baseline="-25000" dirty="0"/>
              <a:t>2</a:t>
            </a:r>
            <a:r>
              <a:rPr lang="en-US" altLang="zh-CN" sz="2800" i="1" dirty="0"/>
              <a:t>a</a:t>
            </a:r>
            <a:r>
              <a:rPr lang="en-US" altLang="zh-CN" sz="2800" i="1" baseline="-25000" dirty="0"/>
              <a:t>n</a:t>
            </a:r>
            <a:r>
              <a:rPr lang="en-US" altLang="zh-CN" sz="2800" dirty="0"/>
              <a:t>,</a:t>
            </a:r>
            <a:r>
              <a:rPr lang="zh-CN" altLang="zh-CN" sz="2800" dirty="0"/>
              <a:t>数列</a:t>
            </a:r>
            <a:r>
              <a:rPr lang="en-US" altLang="zh-CN" sz="2800" dirty="0"/>
              <a:t>{</a:t>
            </a:r>
            <a:r>
              <a:rPr lang="en-US" altLang="zh-CN" sz="2800" i="1" dirty="0" err="1"/>
              <a:t>b</a:t>
            </a:r>
            <a:r>
              <a:rPr lang="en-US" altLang="zh-CN" sz="2800" i="1" baseline="-25000" dirty="0" err="1"/>
              <a:t>n</a:t>
            </a:r>
            <a:r>
              <a:rPr lang="en-US" altLang="zh-CN" sz="2800" dirty="0"/>
              <a:t>}</a:t>
            </a:r>
            <a:r>
              <a:rPr lang="zh-CN" altLang="zh-CN" sz="2800" dirty="0"/>
              <a:t>的前</a:t>
            </a:r>
            <a:r>
              <a:rPr lang="en-US" altLang="zh-CN" sz="2800" i="1" dirty="0"/>
              <a:t>n</a:t>
            </a:r>
            <a:r>
              <a:rPr lang="zh-CN" altLang="zh-CN" sz="2800" dirty="0"/>
              <a:t>项和为</a:t>
            </a:r>
            <a:r>
              <a:rPr lang="en-US" altLang="zh-CN" sz="2800" i="1" dirty="0"/>
              <a:t>S</a:t>
            </a:r>
            <a:r>
              <a:rPr lang="en-US" altLang="zh-CN" sz="2800" i="1" baseline="-25000" dirty="0"/>
              <a:t>n</a:t>
            </a:r>
            <a:r>
              <a:rPr lang="en-US" altLang="zh-CN" sz="2800" dirty="0"/>
              <a:t>,</a:t>
            </a:r>
            <a:r>
              <a:rPr lang="zh-CN" altLang="zh-CN" sz="2800" dirty="0"/>
              <a:t>求</a:t>
            </a:r>
            <a:r>
              <a:rPr lang="en-US" altLang="zh-CN" sz="2800" i="1" dirty="0"/>
              <a:t>S</a:t>
            </a:r>
            <a:r>
              <a:rPr lang="en-US" altLang="zh-CN" sz="2800" i="1" baseline="-25000" dirty="0"/>
              <a:t>n</a:t>
            </a:r>
            <a:r>
              <a:rPr lang="en-US" altLang="zh-CN" sz="2800" dirty="0"/>
              <a:t>.</a:t>
            </a:r>
            <a:endParaRPr lang="zh-CN" altLang="zh-CN" sz="2800" dirty="0"/>
          </a:p>
        </p:txBody>
      </p:sp>
    </p:spTree>
    <p:extLst>
      <p:ext uri="{BB962C8B-B14F-4D97-AF65-F5344CB8AC3E}">
        <p14:creationId xmlns:p14="http://schemas.microsoft.com/office/powerpoint/2010/main" xmlns="" val="37696633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1081338" y="1347200"/>
            <a:ext cx="10065636" cy="152934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smtClean="0">
                <a:solidFill>
                  <a:schemeClr val="tx1">
                    <a:lumMod val="95000"/>
                    <a:lumOff val="5000"/>
                  </a:schemeClr>
                </a:solidFill>
                <a:latin typeface="微软雅黑" panose="020B0503020204020204" pitchFamily="34" charset="-122"/>
                <a:ea typeface="微软雅黑" panose="020B0503020204020204" pitchFamily="34" charset="-122"/>
              </a:rPr>
              <a:t>专题 </a:t>
            </a:r>
            <a:r>
              <a:rPr lang="en-US" altLang="zh-CN" sz="2800" dirty="0" smtClean="0">
                <a:solidFill>
                  <a:schemeClr val="tx1">
                    <a:lumMod val="95000"/>
                    <a:lumOff val="5000"/>
                  </a:schemeClr>
                </a:solidFill>
                <a:latin typeface="微软雅黑" panose="020B0503020204020204" pitchFamily="34" charset="-122"/>
                <a:ea typeface="微软雅黑" panose="020B0503020204020204" pitchFamily="34" charset="-122"/>
              </a:rPr>
              <a:t> </a:t>
            </a:r>
            <a:r>
              <a:rPr lang="zh-CN" altLang="en-US" sz="2800" dirty="0" smtClean="0">
                <a:solidFill>
                  <a:schemeClr val="tx1">
                    <a:lumMod val="95000"/>
                    <a:lumOff val="5000"/>
                  </a:schemeClr>
                </a:solidFill>
                <a:latin typeface="微软雅黑" panose="020B0503020204020204" pitchFamily="34" charset="-122"/>
                <a:ea typeface="微软雅黑" panose="020B0503020204020204" pitchFamily="34" charset="-122"/>
              </a:rPr>
              <a:t>数列与数学文化</a:t>
            </a:r>
            <a:endParaRPr lang="en-US" altLang="zh-CN" sz="28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3" name="矩形 2">
            <a:hlinkClick r:id="" action="ppaction://noaction"/>
          </p:cNvPr>
          <p:cNvSpPr/>
          <p:nvPr/>
        </p:nvSpPr>
        <p:spPr>
          <a:xfrm>
            <a:off x="1081338" y="550288"/>
            <a:ext cx="10087407"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en-US" altLang="zh-CN" sz="2800" b="1" dirty="0" smtClean="0">
                <a:solidFill>
                  <a:srgbClr val="DA251C"/>
                </a:solidFill>
                <a:latin typeface="+mn-ea"/>
              </a:rPr>
              <a:t>B</a:t>
            </a:r>
            <a:r>
              <a:rPr lang="zh-CN" altLang="en-US" sz="2800" b="1" dirty="0" smtClean="0">
                <a:solidFill>
                  <a:srgbClr val="DA251C"/>
                </a:solidFill>
                <a:latin typeface="+mn-ea"/>
              </a:rPr>
              <a:t>方法帮</a:t>
            </a:r>
            <a:r>
              <a:rPr lang="en-US" altLang="zh-CN" sz="2800" b="1" dirty="0" smtClean="0">
                <a:solidFill>
                  <a:srgbClr val="DA251C"/>
                </a:solidFill>
                <a:latin typeface="+mn-ea"/>
              </a:rPr>
              <a:t>·</a:t>
            </a:r>
            <a:r>
              <a:rPr lang="zh-CN" altLang="en-US" sz="2800" b="1" dirty="0" smtClean="0">
                <a:solidFill>
                  <a:srgbClr val="DA251C"/>
                </a:solidFill>
                <a:latin typeface="+mn-ea"/>
              </a:rPr>
              <a:t>素养大提升</a:t>
            </a:r>
            <a:endParaRPr lang="zh-CN" altLang="en-US" sz="2800" b="1" dirty="0">
              <a:solidFill>
                <a:srgbClr val="DA251C"/>
              </a:solidFill>
              <a:latin typeface="+mn-ea"/>
            </a:endParaRPr>
          </a:p>
        </p:txBody>
      </p:sp>
    </p:spTree>
    <p:extLst>
      <p:ext uri="{BB962C8B-B14F-4D97-AF65-F5344CB8AC3E}">
        <p14:creationId xmlns:p14="http://schemas.microsoft.com/office/powerpoint/2010/main" xmlns="" val="39821060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79022" y="158044"/>
                <a:ext cx="12000089" cy="6122382"/>
              </a:xfrm>
              <a:prstGeom prst="rect">
                <a:avLst/>
              </a:prstGeom>
            </p:spPr>
            <p:txBody>
              <a:bodyPr wrap="square">
                <a:spAutoFit/>
              </a:bodyPr>
              <a:lstStyle/>
              <a:p>
                <a:pPr>
                  <a:lnSpc>
                    <a:spcPct val="150000"/>
                  </a:lnSpc>
                </a:pPr>
                <a:r>
                  <a:rPr lang="zh-CN" altLang="en-US"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解析</a:t>
                </a:r>
                <a:r>
                  <a:rPr lang="zh-CN" altLang="zh-CN" sz="2800" dirty="0"/>
                  <a:t>　</a:t>
                </a:r>
                <a:r>
                  <a:rPr lang="en-US" altLang="zh-CN" sz="2800" dirty="0" smtClean="0"/>
                  <a:t>1</a:t>
                </a:r>
                <a:r>
                  <a:rPr lang="en-US" altLang="zh-CN" sz="2800" dirty="0"/>
                  <a:t>.(1)</a:t>
                </a:r>
                <a:r>
                  <a:rPr lang="zh-CN" altLang="zh-CN" sz="2800" dirty="0"/>
                  <a:t>因为</a:t>
                </a:r>
                <a:r>
                  <a:rPr lang="en-US" altLang="zh-CN" sz="2800" i="1" dirty="0"/>
                  <a:t>a</a:t>
                </a:r>
                <a:r>
                  <a:rPr lang="en-US" altLang="zh-CN" sz="2800" i="1" baseline="-25000" dirty="0"/>
                  <a:t>n</a:t>
                </a:r>
                <a:r>
                  <a:rPr lang="en-US" altLang="zh-CN" sz="2800" i="1" dirty="0"/>
                  <a:t>a</a:t>
                </a:r>
                <a:r>
                  <a:rPr lang="en-US" altLang="zh-CN" sz="2800" i="1" baseline="-25000" dirty="0"/>
                  <a:t>n</a:t>
                </a:r>
                <a:r>
                  <a:rPr lang="en-US" altLang="zh-CN" sz="2800" baseline="-25000" dirty="0"/>
                  <a:t>+1</a:t>
                </a:r>
                <a:r>
                  <a:rPr lang="en-US" altLang="zh-CN" sz="2800" dirty="0"/>
                  <a:t>=2</a:t>
                </a:r>
                <a:r>
                  <a:rPr lang="en-US" altLang="zh-CN" sz="2800" i="1" baseline="30000" dirty="0"/>
                  <a:t>n</a:t>
                </a:r>
                <a:r>
                  <a:rPr lang="en-US" altLang="zh-CN" sz="2800" dirty="0"/>
                  <a:t>,</a:t>
                </a:r>
                <a:r>
                  <a:rPr lang="zh-CN" altLang="zh-CN" sz="2800" dirty="0"/>
                  <a:t>所以当</a:t>
                </a:r>
                <a:r>
                  <a:rPr lang="en-US" altLang="zh-CN" sz="2800" i="1" dirty="0"/>
                  <a:t>n</a:t>
                </a:r>
                <a:r>
                  <a:rPr lang="en-US" altLang="zh-CN" sz="2800" dirty="0"/>
                  <a:t>≥2</a:t>
                </a:r>
                <a:r>
                  <a:rPr lang="zh-CN" altLang="zh-CN" sz="2800" dirty="0"/>
                  <a:t>时</a:t>
                </a:r>
                <a:r>
                  <a:rPr lang="en-US" altLang="zh-CN" sz="2800" dirty="0"/>
                  <a:t>,</a:t>
                </a:r>
                <a:r>
                  <a:rPr lang="en-US" altLang="zh-CN" sz="2800" i="1" dirty="0"/>
                  <a:t>a</a:t>
                </a:r>
                <a:r>
                  <a:rPr lang="en-US" altLang="zh-CN" sz="2800" i="1" baseline="-25000" dirty="0"/>
                  <a:t>n</a:t>
                </a:r>
                <a:r>
                  <a:rPr lang="en-US" altLang="zh-CN" sz="2800" baseline="-25000" dirty="0"/>
                  <a:t>-1</a:t>
                </a:r>
                <a:r>
                  <a:rPr lang="en-US" altLang="zh-CN" sz="2800" i="1" dirty="0"/>
                  <a:t>a</a:t>
                </a:r>
                <a:r>
                  <a:rPr lang="en-US" altLang="zh-CN" sz="2800" i="1" baseline="-25000" dirty="0"/>
                  <a:t>n</a:t>
                </a:r>
                <a:r>
                  <a:rPr lang="en-US" altLang="zh-CN" sz="2800" dirty="0"/>
                  <a:t>=2</a:t>
                </a:r>
                <a:r>
                  <a:rPr lang="en-US" altLang="zh-CN" sz="2800" i="1" baseline="30000" dirty="0"/>
                  <a:t>n</a:t>
                </a:r>
                <a:r>
                  <a:rPr lang="en-US" altLang="zh-CN" sz="2800" baseline="30000" dirty="0"/>
                  <a:t>-1</a:t>
                </a:r>
                <a:r>
                  <a:rPr lang="en-US" altLang="zh-CN" sz="2800" dirty="0"/>
                  <a:t>,</a:t>
                </a:r>
                <a:r>
                  <a:rPr lang="zh-CN" altLang="zh-CN" sz="2800" dirty="0"/>
                  <a:t>所以</a:t>
                </a:r>
                <a14:m>
                  <m:oMath xmlns:m="http://schemas.openxmlformats.org/officeDocument/2006/math">
                    <m:f>
                      <m:fPr>
                        <m:ctrlPr>
                          <a:rPr lang="zh-CN" altLang="zh-CN" sz="2800" i="1">
                            <a:latin typeface="Cambria Math" panose="02040503050406030204" pitchFamily="18" charset="0"/>
                          </a:rPr>
                        </m:ctrlPr>
                      </m:fPr>
                      <m:num>
                        <m:sSub>
                          <m:sSubPr>
                            <m:ctrlPr>
                              <a:rPr lang="zh-CN" altLang="zh-CN" sz="2800" i="1">
                                <a:latin typeface="Cambria Math" panose="02040503050406030204" pitchFamily="18" charset="0"/>
                              </a:rPr>
                            </m:ctrlPr>
                          </m:sSubPr>
                          <m:e>
                            <m:r>
                              <a:rPr lang="en-US" altLang="zh-CN" sz="2800" i="1">
                                <a:latin typeface="Cambria Math" panose="02040503050406030204" pitchFamily="18" charset="0"/>
                              </a:rPr>
                              <m:t>𝑎</m:t>
                            </m:r>
                          </m:e>
                          <m:sub>
                            <m:r>
                              <a:rPr lang="en-US" altLang="zh-CN" sz="2800" i="1">
                                <a:latin typeface="Cambria Math" panose="02040503050406030204" pitchFamily="18" charset="0"/>
                              </a:rPr>
                              <m:t>𝑛</m:t>
                            </m:r>
                            <m:r>
                              <a:rPr lang="en-US" altLang="zh-CN" sz="2800">
                                <a:latin typeface="Cambria Math" panose="02040503050406030204" pitchFamily="18" charset="0"/>
                              </a:rPr>
                              <m:t>+1</m:t>
                            </m:r>
                          </m:sub>
                        </m:sSub>
                      </m:num>
                      <m:den>
                        <m:sSub>
                          <m:sSubPr>
                            <m:ctrlPr>
                              <a:rPr lang="zh-CN" altLang="zh-CN" sz="2800" i="1">
                                <a:latin typeface="Cambria Math" panose="02040503050406030204" pitchFamily="18" charset="0"/>
                              </a:rPr>
                            </m:ctrlPr>
                          </m:sSubPr>
                          <m:e>
                            <m:r>
                              <a:rPr lang="en-US" altLang="zh-CN" sz="2800" i="1">
                                <a:latin typeface="Cambria Math" panose="02040503050406030204" pitchFamily="18" charset="0"/>
                              </a:rPr>
                              <m:t>𝑎</m:t>
                            </m:r>
                          </m:e>
                          <m:sub>
                            <m:r>
                              <a:rPr lang="en-US" altLang="zh-CN" sz="2800" i="1">
                                <a:latin typeface="Cambria Math" panose="02040503050406030204" pitchFamily="18" charset="0"/>
                              </a:rPr>
                              <m:t>𝑛</m:t>
                            </m:r>
                            <m:r>
                              <m:rPr>
                                <m:nor/>
                              </m:rPr>
                              <a:rPr lang="en-US" altLang="zh-CN" sz="2800" i="1"/>
                              <m:t>−</m:t>
                            </m:r>
                            <m:r>
                              <m:rPr>
                                <m:nor/>
                              </m:rPr>
                              <a:rPr lang="en-US" altLang="zh-CN" sz="2800"/>
                              <m:t>1</m:t>
                            </m:r>
                          </m:sub>
                        </m:sSub>
                      </m:den>
                    </m:f>
                  </m:oMath>
                </a14:m>
                <a:r>
                  <a:rPr lang="en-US" altLang="zh-CN" sz="2800" dirty="0"/>
                  <a:t>=2,</a:t>
                </a:r>
                <a:endParaRPr lang="zh-CN" altLang="zh-CN" sz="2800" dirty="0"/>
              </a:p>
              <a:p>
                <a:pPr>
                  <a:lnSpc>
                    <a:spcPct val="150000"/>
                  </a:lnSpc>
                </a:pPr>
                <a:r>
                  <a:rPr lang="zh-CN" altLang="zh-CN" sz="2800" dirty="0"/>
                  <a:t>所以数列</a:t>
                </a:r>
                <a:r>
                  <a:rPr lang="en-US" altLang="zh-CN" sz="2800" dirty="0"/>
                  <a:t>{</a:t>
                </a:r>
                <a:r>
                  <a:rPr lang="en-US" altLang="zh-CN" sz="2800" i="1" dirty="0"/>
                  <a:t>a</a:t>
                </a:r>
                <a:r>
                  <a:rPr lang="en-US" altLang="zh-CN" sz="2800" i="1" baseline="-25000" dirty="0"/>
                  <a:t>n</a:t>
                </a:r>
                <a:r>
                  <a:rPr lang="en-US" altLang="zh-CN" sz="2800" dirty="0"/>
                  <a:t>}</a:t>
                </a:r>
                <a:r>
                  <a:rPr lang="zh-CN" altLang="zh-CN" sz="2800" dirty="0"/>
                  <a:t>的奇数项构成等比数列</a:t>
                </a:r>
                <a:r>
                  <a:rPr lang="en-US" altLang="zh-CN" sz="2800" dirty="0"/>
                  <a:t>,</a:t>
                </a:r>
                <a:r>
                  <a:rPr lang="zh-CN" altLang="zh-CN" sz="2800" dirty="0"/>
                  <a:t>偶数项也构成等比数列</a:t>
                </a:r>
                <a:r>
                  <a:rPr lang="en-US" altLang="zh-CN" sz="2800" dirty="0"/>
                  <a:t>.</a:t>
                </a:r>
                <a:endParaRPr lang="zh-CN" altLang="zh-CN" sz="2800" dirty="0"/>
              </a:p>
              <a:p>
                <a:pPr>
                  <a:lnSpc>
                    <a:spcPct val="150000"/>
                  </a:lnSpc>
                </a:pPr>
                <a:r>
                  <a:rPr lang="zh-CN" altLang="zh-CN" sz="2800" dirty="0"/>
                  <a:t>又</a:t>
                </a:r>
                <a:r>
                  <a:rPr lang="en-US" altLang="zh-CN" sz="2800" i="1" dirty="0"/>
                  <a:t>a</a:t>
                </a:r>
                <a:r>
                  <a:rPr lang="en-US" altLang="zh-CN" sz="2800" baseline="-25000" dirty="0"/>
                  <a:t>1</a:t>
                </a:r>
                <a:r>
                  <a:rPr lang="en-US" altLang="zh-CN" sz="2800" dirty="0"/>
                  <a:t>=1, </a:t>
                </a:r>
                <a:r>
                  <a:rPr lang="en-US" altLang="zh-CN" sz="2800" i="1" dirty="0"/>
                  <a:t>a</a:t>
                </a:r>
                <a:r>
                  <a:rPr lang="en-US" altLang="zh-CN" sz="2800" baseline="-25000" dirty="0"/>
                  <a:t>2</a:t>
                </a:r>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2</m:t>
                        </m:r>
                      </m:num>
                      <m:den>
                        <m:sSub>
                          <m:sSubPr>
                            <m:ctrlPr>
                              <a:rPr lang="zh-CN" altLang="zh-CN" sz="2800" i="1">
                                <a:latin typeface="Cambria Math" panose="02040503050406030204" pitchFamily="18" charset="0"/>
                              </a:rPr>
                            </m:ctrlPr>
                          </m:sSubPr>
                          <m:e>
                            <m:r>
                              <a:rPr lang="en-US" altLang="zh-CN" sz="2800" i="1">
                                <a:latin typeface="Cambria Math" panose="02040503050406030204" pitchFamily="18" charset="0"/>
                              </a:rPr>
                              <m:t>𝑎</m:t>
                            </m:r>
                          </m:e>
                          <m:sub>
                            <m:r>
                              <a:rPr lang="en-US" altLang="zh-CN" sz="2800">
                                <a:latin typeface="Cambria Math" panose="02040503050406030204" pitchFamily="18" charset="0"/>
                              </a:rPr>
                              <m:t>1</m:t>
                            </m:r>
                          </m:sub>
                        </m:sSub>
                      </m:den>
                    </m:f>
                  </m:oMath>
                </a14:m>
                <a:r>
                  <a:rPr lang="en-US" altLang="zh-CN" sz="2800" dirty="0"/>
                  <a:t>=2,</a:t>
                </a:r>
                <a:r>
                  <a:rPr lang="zh-CN" altLang="zh-CN" sz="2800" dirty="0"/>
                  <a:t>所以当</a:t>
                </a:r>
                <a:r>
                  <a:rPr lang="en-US" altLang="zh-CN" sz="2800" i="1" dirty="0"/>
                  <a:t>n</a:t>
                </a:r>
                <a:r>
                  <a:rPr lang="zh-CN" altLang="zh-CN" sz="2800" dirty="0"/>
                  <a:t>为奇数时</a:t>
                </a:r>
                <a:r>
                  <a:rPr lang="en-US" altLang="zh-CN" sz="2800" dirty="0"/>
                  <a:t>,</a:t>
                </a:r>
                <a:r>
                  <a:rPr lang="en-US" altLang="zh-CN" sz="2800" i="1" dirty="0"/>
                  <a:t>a</a:t>
                </a:r>
                <a:r>
                  <a:rPr lang="en-US" altLang="zh-CN" sz="2800" i="1" baseline="-25000" dirty="0"/>
                  <a:t>n</a:t>
                </a:r>
                <a:r>
                  <a:rPr lang="en-US" altLang="zh-CN" sz="2800" dirty="0"/>
                  <a:t>=1·</a:t>
                </a:r>
                <a14:m>
                  <m:oMath xmlns:m="http://schemas.openxmlformats.org/officeDocument/2006/math">
                    <m:sSup>
                      <m:sSupPr>
                        <m:ctrlPr>
                          <a:rPr lang="zh-CN" altLang="zh-CN" sz="2800" i="1">
                            <a:latin typeface="Cambria Math" panose="02040503050406030204" pitchFamily="18" charset="0"/>
                          </a:rPr>
                        </m:ctrlPr>
                      </m:sSupPr>
                      <m:e>
                        <m:r>
                          <a:rPr lang="en-US" altLang="zh-CN" sz="2800">
                            <a:latin typeface="Cambria Math" panose="02040503050406030204" pitchFamily="18" charset="0"/>
                          </a:rPr>
                          <m:t>2</m:t>
                        </m:r>
                      </m:e>
                      <m:sup>
                        <m:f>
                          <m:fPr>
                            <m:ctrlPr>
                              <a:rPr lang="zh-CN" altLang="zh-CN" sz="2800" i="1">
                                <a:latin typeface="Cambria Math" panose="02040503050406030204" pitchFamily="18" charset="0"/>
                              </a:rPr>
                            </m:ctrlPr>
                          </m:fPr>
                          <m:num>
                            <m:r>
                              <a:rPr lang="en-US" altLang="zh-CN" sz="2800" i="1">
                                <a:latin typeface="Cambria Math" panose="02040503050406030204" pitchFamily="18" charset="0"/>
                              </a:rPr>
                              <m:t>𝑛</m:t>
                            </m:r>
                            <m:r>
                              <m:rPr>
                                <m:nor/>
                              </m:rPr>
                              <a:rPr lang="en-US" altLang="zh-CN" sz="2800" i="1"/>
                              <m:t>−</m:t>
                            </m:r>
                            <m:r>
                              <m:rPr>
                                <m:nor/>
                              </m:rPr>
                              <a:rPr lang="en-US" altLang="zh-CN" sz="2800"/>
                              <m:t>1</m:t>
                            </m:r>
                          </m:num>
                          <m:den>
                            <m:r>
                              <a:rPr lang="en-US" altLang="zh-CN" sz="2800">
                                <a:latin typeface="Cambria Math" panose="02040503050406030204" pitchFamily="18" charset="0"/>
                              </a:rPr>
                              <m:t>2</m:t>
                            </m:r>
                          </m:den>
                        </m:f>
                      </m:sup>
                    </m:sSup>
                  </m:oMath>
                </a14:m>
                <a:r>
                  <a:rPr lang="en-US" altLang="zh-CN" sz="2800" dirty="0"/>
                  <a:t>=</a:t>
                </a:r>
                <a14:m>
                  <m:oMath xmlns:m="http://schemas.openxmlformats.org/officeDocument/2006/math">
                    <m:sSup>
                      <m:sSupPr>
                        <m:ctrlPr>
                          <a:rPr lang="zh-CN" altLang="zh-CN" sz="2800" i="1">
                            <a:latin typeface="Cambria Math" panose="02040503050406030204" pitchFamily="18" charset="0"/>
                          </a:rPr>
                        </m:ctrlPr>
                      </m:sSupPr>
                      <m:e>
                        <m:r>
                          <a:rPr lang="en-US" altLang="zh-CN" sz="2800">
                            <a:latin typeface="Cambria Math" panose="02040503050406030204" pitchFamily="18" charset="0"/>
                          </a:rPr>
                          <m:t>2</m:t>
                        </m:r>
                      </m:e>
                      <m:sup>
                        <m:f>
                          <m:fPr>
                            <m:ctrlPr>
                              <a:rPr lang="zh-CN" altLang="zh-CN" sz="2800" i="1">
                                <a:latin typeface="Cambria Math" panose="02040503050406030204" pitchFamily="18" charset="0"/>
                              </a:rPr>
                            </m:ctrlPr>
                          </m:fPr>
                          <m:num>
                            <m:r>
                              <a:rPr lang="en-US" altLang="zh-CN" sz="2800" i="1">
                                <a:latin typeface="Cambria Math" panose="02040503050406030204" pitchFamily="18" charset="0"/>
                              </a:rPr>
                              <m:t>𝑛</m:t>
                            </m:r>
                            <m:r>
                              <m:rPr>
                                <m:nor/>
                              </m:rPr>
                              <a:rPr lang="en-US" altLang="zh-CN" sz="2800" i="1"/>
                              <m:t>−</m:t>
                            </m:r>
                            <m:r>
                              <m:rPr>
                                <m:nor/>
                              </m:rPr>
                              <a:rPr lang="en-US" altLang="zh-CN" sz="2800"/>
                              <m:t>1</m:t>
                            </m:r>
                          </m:num>
                          <m:den>
                            <m:r>
                              <a:rPr lang="en-US" altLang="zh-CN" sz="2800">
                                <a:latin typeface="Cambria Math" panose="02040503050406030204" pitchFamily="18" charset="0"/>
                              </a:rPr>
                              <m:t>2</m:t>
                            </m:r>
                          </m:den>
                        </m:f>
                      </m:sup>
                    </m:sSup>
                  </m:oMath>
                </a14:m>
                <a:r>
                  <a:rPr lang="en-US" altLang="zh-CN" sz="2800" dirty="0"/>
                  <a:t>; </a:t>
                </a:r>
                <a:endParaRPr lang="zh-CN" altLang="zh-CN" sz="2800" dirty="0"/>
              </a:p>
              <a:p>
                <a:pPr>
                  <a:lnSpc>
                    <a:spcPct val="150000"/>
                  </a:lnSpc>
                </a:pPr>
                <a:r>
                  <a:rPr lang="zh-CN" altLang="zh-CN" sz="2800" dirty="0"/>
                  <a:t>当</a:t>
                </a:r>
                <a:r>
                  <a:rPr lang="en-US" altLang="zh-CN" sz="2800" i="1" dirty="0"/>
                  <a:t>n</a:t>
                </a:r>
                <a:r>
                  <a:rPr lang="zh-CN" altLang="zh-CN" sz="2800" dirty="0"/>
                  <a:t>为偶数时</a:t>
                </a:r>
                <a:r>
                  <a:rPr lang="en-US" altLang="zh-CN" sz="2800" dirty="0"/>
                  <a:t>,</a:t>
                </a:r>
                <a:r>
                  <a:rPr lang="en-US" altLang="zh-CN" sz="2800" i="1" dirty="0"/>
                  <a:t>a</a:t>
                </a:r>
                <a:r>
                  <a:rPr lang="en-US" altLang="zh-CN" sz="2800" i="1" baseline="-25000" dirty="0"/>
                  <a:t>n</a:t>
                </a:r>
                <a:r>
                  <a:rPr lang="en-US" altLang="zh-CN" sz="2800" dirty="0"/>
                  <a:t>=2·</a:t>
                </a:r>
                <a14:m>
                  <m:oMath xmlns:m="http://schemas.openxmlformats.org/officeDocument/2006/math">
                    <m:sSup>
                      <m:sSupPr>
                        <m:ctrlPr>
                          <a:rPr lang="zh-CN" altLang="zh-CN" sz="2800" i="1">
                            <a:latin typeface="Cambria Math" panose="02040503050406030204" pitchFamily="18" charset="0"/>
                          </a:rPr>
                        </m:ctrlPr>
                      </m:sSupPr>
                      <m:e>
                        <m:r>
                          <a:rPr lang="en-US" altLang="zh-CN" sz="2800">
                            <a:latin typeface="Cambria Math" panose="02040503050406030204" pitchFamily="18" charset="0"/>
                          </a:rPr>
                          <m:t>2</m:t>
                        </m:r>
                      </m:e>
                      <m:sup>
                        <m:f>
                          <m:fPr>
                            <m:ctrlPr>
                              <a:rPr lang="zh-CN" altLang="zh-CN" sz="2800" i="1">
                                <a:latin typeface="Cambria Math" panose="02040503050406030204" pitchFamily="18" charset="0"/>
                              </a:rPr>
                            </m:ctrlPr>
                          </m:fPr>
                          <m:num>
                            <m:r>
                              <a:rPr lang="en-US" altLang="zh-CN" sz="2800" i="1">
                                <a:latin typeface="Cambria Math" panose="02040503050406030204" pitchFamily="18" charset="0"/>
                              </a:rPr>
                              <m:t>𝑛</m:t>
                            </m:r>
                          </m:num>
                          <m:den>
                            <m:r>
                              <a:rPr lang="en-US" altLang="zh-CN" sz="2800">
                                <a:latin typeface="Cambria Math" panose="02040503050406030204" pitchFamily="18" charset="0"/>
                              </a:rPr>
                              <m:t>2</m:t>
                            </m:r>
                          </m:den>
                        </m:f>
                        <m:r>
                          <m:rPr>
                            <m:nor/>
                          </m:rPr>
                          <a:rPr lang="en-US" altLang="zh-CN" sz="2800" i="1"/>
                          <m:t>−</m:t>
                        </m:r>
                        <m:r>
                          <m:rPr>
                            <m:nor/>
                          </m:rPr>
                          <a:rPr lang="en-US" altLang="zh-CN" sz="2800"/>
                          <m:t>1</m:t>
                        </m:r>
                      </m:sup>
                    </m:sSup>
                  </m:oMath>
                </a14:m>
                <a:r>
                  <a:rPr lang="en-US" altLang="zh-CN" sz="2800" dirty="0"/>
                  <a:t>=</a:t>
                </a:r>
                <a14:m>
                  <m:oMath xmlns:m="http://schemas.openxmlformats.org/officeDocument/2006/math">
                    <m:sSup>
                      <m:sSupPr>
                        <m:ctrlPr>
                          <a:rPr lang="zh-CN" altLang="zh-CN" sz="2800" i="1">
                            <a:latin typeface="Cambria Math" panose="02040503050406030204" pitchFamily="18" charset="0"/>
                          </a:rPr>
                        </m:ctrlPr>
                      </m:sSupPr>
                      <m:e>
                        <m:r>
                          <a:rPr lang="en-US" altLang="zh-CN" sz="2800">
                            <a:latin typeface="Cambria Math" panose="02040503050406030204" pitchFamily="18" charset="0"/>
                          </a:rPr>
                          <m:t>2</m:t>
                        </m:r>
                      </m:e>
                      <m:sup>
                        <m:f>
                          <m:fPr>
                            <m:ctrlPr>
                              <a:rPr lang="zh-CN" altLang="zh-CN" sz="2800" i="1">
                                <a:latin typeface="Cambria Math" panose="02040503050406030204" pitchFamily="18" charset="0"/>
                              </a:rPr>
                            </m:ctrlPr>
                          </m:fPr>
                          <m:num>
                            <m:r>
                              <a:rPr lang="en-US" altLang="zh-CN" sz="2800" i="1">
                                <a:latin typeface="Cambria Math" panose="02040503050406030204" pitchFamily="18" charset="0"/>
                              </a:rPr>
                              <m:t>𝑛</m:t>
                            </m:r>
                          </m:num>
                          <m:den>
                            <m:r>
                              <a:rPr lang="en-US" altLang="zh-CN" sz="2800">
                                <a:latin typeface="Cambria Math" panose="02040503050406030204" pitchFamily="18" charset="0"/>
                              </a:rPr>
                              <m:t>2</m:t>
                            </m:r>
                          </m:den>
                        </m:f>
                      </m:sup>
                    </m:sSup>
                  </m:oMath>
                </a14:m>
                <a:r>
                  <a:rPr lang="en-US" altLang="zh-CN" sz="2800" dirty="0"/>
                  <a:t>,</a:t>
                </a:r>
                <a:endParaRPr lang="zh-CN" altLang="zh-CN" sz="2800" dirty="0"/>
              </a:p>
              <a:p>
                <a:pPr>
                  <a:lnSpc>
                    <a:spcPct val="150000"/>
                  </a:lnSpc>
                </a:pPr>
                <a:r>
                  <a:rPr lang="zh-CN" altLang="zh-CN" sz="2800" dirty="0"/>
                  <a:t>综上</a:t>
                </a:r>
                <a:r>
                  <a:rPr lang="en-US" altLang="zh-CN" sz="2800" dirty="0"/>
                  <a:t>,</a:t>
                </a:r>
                <a:r>
                  <a:rPr lang="zh-CN" altLang="zh-CN" sz="2800" dirty="0"/>
                  <a:t>数列</a:t>
                </a:r>
                <a:r>
                  <a:rPr lang="en-US" altLang="zh-CN" sz="2800" dirty="0"/>
                  <a:t>{</a:t>
                </a:r>
                <a:r>
                  <a:rPr lang="en-US" altLang="zh-CN" sz="2800" i="1" dirty="0"/>
                  <a:t>a</a:t>
                </a:r>
                <a:r>
                  <a:rPr lang="en-US" altLang="zh-CN" sz="2800" i="1" baseline="-25000" dirty="0"/>
                  <a:t>n</a:t>
                </a:r>
                <a:r>
                  <a:rPr lang="en-US" altLang="zh-CN" sz="2800" dirty="0"/>
                  <a:t>}</a:t>
                </a:r>
                <a:r>
                  <a:rPr lang="zh-CN" altLang="zh-CN" sz="2800" dirty="0"/>
                  <a:t>的通项公式为</a:t>
                </a:r>
                <a:r>
                  <a:rPr lang="en-US" altLang="zh-CN" sz="2800" i="1" dirty="0"/>
                  <a:t>a</a:t>
                </a:r>
                <a:r>
                  <a:rPr lang="en-US" altLang="zh-CN" sz="2800" i="1" baseline="-25000" dirty="0"/>
                  <a:t>n</a:t>
                </a:r>
                <a:r>
                  <a:rPr lang="en-US" altLang="zh-CN" sz="2800" dirty="0"/>
                  <a:t>=</a:t>
                </a:r>
                <a14:m>
                  <m:oMath xmlns:m="http://schemas.openxmlformats.org/officeDocument/2006/math">
                    <m:d>
                      <m:dPr>
                        <m:begChr m:val="{"/>
                        <m:endChr m:val=""/>
                        <m:ctrlPr>
                          <a:rPr lang="zh-CN" altLang="zh-CN" sz="2800" i="1">
                            <a:latin typeface="Cambria Math" panose="02040503050406030204" pitchFamily="18" charset="0"/>
                          </a:rPr>
                        </m:ctrlPr>
                      </m:dPr>
                      <m:e>
                        <m:m>
                          <m:mPr>
                            <m:plcHide m:val="on"/>
                            <m:mcs>
                              <m:mc>
                                <m:mcPr>
                                  <m:count m:val="1"/>
                                  <m:mcJc m:val="center"/>
                                </m:mcPr>
                              </m:mc>
                            </m:mcs>
                            <m:ctrlPr>
                              <a:rPr lang="zh-CN" altLang="zh-CN" sz="2800" i="1">
                                <a:latin typeface="Cambria Math" panose="02040503050406030204" pitchFamily="18" charset="0"/>
                              </a:rPr>
                            </m:ctrlPr>
                          </m:mPr>
                          <m:mr>
                            <m:e>
                              <m:sSup>
                                <m:sSupPr>
                                  <m:ctrlPr>
                                    <a:rPr lang="zh-CN" altLang="zh-CN" sz="2800" i="1">
                                      <a:latin typeface="Cambria Math" panose="02040503050406030204" pitchFamily="18" charset="0"/>
                                    </a:rPr>
                                  </m:ctrlPr>
                                </m:sSupPr>
                                <m:e>
                                  <m:r>
                                    <a:rPr lang="en-US" altLang="zh-CN" sz="2800">
                                      <a:latin typeface="Cambria Math" panose="02040503050406030204" pitchFamily="18" charset="0"/>
                                    </a:rPr>
                                    <m:t>2</m:t>
                                  </m:r>
                                </m:e>
                                <m:sup>
                                  <m:f>
                                    <m:fPr>
                                      <m:ctrlPr>
                                        <a:rPr lang="zh-CN" altLang="zh-CN" sz="2800" i="1">
                                          <a:latin typeface="Cambria Math" panose="02040503050406030204" pitchFamily="18" charset="0"/>
                                        </a:rPr>
                                      </m:ctrlPr>
                                    </m:fPr>
                                    <m:num>
                                      <m:r>
                                        <a:rPr lang="en-US" altLang="zh-CN" sz="2800" i="1">
                                          <a:latin typeface="Cambria Math" panose="02040503050406030204" pitchFamily="18" charset="0"/>
                                        </a:rPr>
                                        <m:t>𝑛</m:t>
                                      </m:r>
                                      <m:r>
                                        <m:rPr>
                                          <m:nor/>
                                        </m:rPr>
                                        <a:rPr lang="en-US" altLang="zh-CN" sz="2800" i="1"/>
                                        <m:t>−</m:t>
                                      </m:r>
                                      <m:r>
                                        <m:rPr>
                                          <m:nor/>
                                        </m:rPr>
                                        <a:rPr lang="en-US" altLang="zh-CN" sz="2800"/>
                                        <m:t>1</m:t>
                                      </m:r>
                                    </m:num>
                                    <m:den>
                                      <m:r>
                                        <a:rPr lang="en-US" altLang="zh-CN" sz="2800">
                                          <a:latin typeface="Cambria Math" panose="02040503050406030204" pitchFamily="18" charset="0"/>
                                        </a:rPr>
                                        <m:t>2</m:t>
                                      </m:r>
                                    </m:den>
                                  </m:f>
                                </m:sup>
                              </m:sSup>
                              <m:r>
                                <m:rPr>
                                  <m:nor/>
                                </m:rPr>
                                <a:rPr lang="en-US" altLang="zh-CN" sz="2800"/>
                                <m:t>,</m:t>
                              </m:r>
                              <m:r>
                                <a:rPr lang="en-US" altLang="zh-CN" sz="2800" i="1">
                                  <a:latin typeface="Cambria Math" panose="02040503050406030204" pitchFamily="18" charset="0"/>
                                </a:rPr>
                                <m:t>𝑛</m:t>
                              </m:r>
                              <m:r>
                                <m:rPr>
                                  <m:nor/>
                                </m:rPr>
                                <a:rPr lang="zh-CN" altLang="zh-CN" sz="2800"/>
                                <m:t>为奇数</m:t>
                              </m:r>
                              <m:r>
                                <m:rPr>
                                  <m:nor/>
                                </m:rPr>
                                <a:rPr lang="en-US" altLang="zh-CN" sz="2800"/>
                                <m:t>,</m:t>
                              </m:r>
                            </m:e>
                          </m:mr>
                          <m:mr>
                            <m:e>
                              <m:sSup>
                                <m:sSupPr>
                                  <m:ctrlPr>
                                    <a:rPr lang="zh-CN" altLang="zh-CN" sz="2800" i="1">
                                      <a:latin typeface="Cambria Math" panose="02040503050406030204" pitchFamily="18" charset="0"/>
                                    </a:rPr>
                                  </m:ctrlPr>
                                </m:sSupPr>
                                <m:e>
                                  <m:r>
                                    <a:rPr lang="en-US" altLang="zh-CN" sz="2800">
                                      <a:latin typeface="Cambria Math" panose="02040503050406030204" pitchFamily="18" charset="0"/>
                                    </a:rPr>
                                    <m:t>2</m:t>
                                  </m:r>
                                </m:e>
                                <m:sup>
                                  <m:f>
                                    <m:fPr>
                                      <m:ctrlPr>
                                        <a:rPr lang="zh-CN" altLang="zh-CN" sz="2800" i="1">
                                          <a:latin typeface="Cambria Math" panose="02040503050406030204" pitchFamily="18" charset="0"/>
                                        </a:rPr>
                                      </m:ctrlPr>
                                    </m:fPr>
                                    <m:num>
                                      <m:r>
                                        <a:rPr lang="en-US" altLang="zh-CN" sz="2800" i="1">
                                          <a:latin typeface="Cambria Math" panose="02040503050406030204" pitchFamily="18" charset="0"/>
                                        </a:rPr>
                                        <m:t>𝑛</m:t>
                                      </m:r>
                                    </m:num>
                                    <m:den>
                                      <m:r>
                                        <a:rPr lang="en-US" altLang="zh-CN" sz="2800">
                                          <a:latin typeface="Cambria Math" panose="02040503050406030204" pitchFamily="18" charset="0"/>
                                        </a:rPr>
                                        <m:t>2</m:t>
                                      </m:r>
                                    </m:den>
                                  </m:f>
                                </m:sup>
                              </m:sSup>
                              <m:r>
                                <m:rPr>
                                  <m:nor/>
                                </m:rPr>
                                <a:rPr lang="en-US" altLang="zh-CN" sz="2800"/>
                                <m:t>,</m:t>
                              </m:r>
                              <m:r>
                                <a:rPr lang="en-US" altLang="zh-CN" sz="2800" i="1">
                                  <a:latin typeface="Cambria Math" panose="02040503050406030204" pitchFamily="18" charset="0"/>
                                </a:rPr>
                                <m:t>𝑛</m:t>
                              </m:r>
                              <m:r>
                                <m:rPr>
                                  <m:nor/>
                                </m:rPr>
                                <a:rPr lang="zh-CN" altLang="zh-CN" sz="2800"/>
                                <m:t>为偶数</m:t>
                              </m:r>
                              <m:r>
                                <m:rPr>
                                  <m:nor/>
                                </m:rPr>
                                <a:rPr lang="en-US" altLang="zh-CN" sz="2800"/>
                                <m:t>.</m:t>
                              </m:r>
                            </m:e>
                          </m:mr>
                        </m:m>
                      </m:e>
                    </m:d>
                  </m:oMath>
                </a14:m>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79022" y="158044"/>
                <a:ext cx="12000089" cy="6122382"/>
              </a:xfrm>
              <a:prstGeom prst="rect">
                <a:avLst/>
              </a:prstGeom>
              <a:blipFill rotWithShape="0">
                <a:blip r:embed="rId2"/>
                <a:stretch>
                  <a:fillRect l="-1067"/>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277673367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391360" y="212804"/>
                <a:ext cx="11723913" cy="5165517"/>
              </a:xfrm>
              <a:prstGeom prst="rect">
                <a:avLst/>
              </a:prstGeom>
            </p:spPr>
            <p:txBody>
              <a:bodyPr wrap="square">
                <a:spAutoFit/>
              </a:bodyPr>
              <a:lstStyle/>
              <a:p>
                <a:pPr>
                  <a:lnSpc>
                    <a:spcPct val="150000"/>
                  </a:lnSpc>
                </a:pPr>
                <a:r>
                  <a:rPr lang="en-US" altLang="zh-CN" sz="2800" dirty="0"/>
                  <a:t>(2)</a:t>
                </a:r>
                <a:r>
                  <a:rPr lang="zh-CN" altLang="zh-CN" sz="2800" dirty="0"/>
                  <a:t>因为</a:t>
                </a:r>
                <a:r>
                  <a:rPr lang="en-US" altLang="zh-CN" sz="2800" i="1" dirty="0"/>
                  <a:t>a</a:t>
                </a:r>
                <a:r>
                  <a:rPr lang="en-US" altLang="zh-CN" sz="2800" baseline="-25000" dirty="0"/>
                  <a:t>1</a:t>
                </a:r>
                <a:r>
                  <a:rPr lang="en-US" altLang="zh-CN" sz="2800" dirty="0"/>
                  <a:t>=1,</a:t>
                </a:r>
                <a:r>
                  <a:rPr lang="en-US" altLang="zh-CN" sz="2800" i="1" dirty="0"/>
                  <a:t>a</a:t>
                </a:r>
                <a:r>
                  <a:rPr lang="en-US" altLang="zh-CN" sz="2800" i="1" baseline="-25000" dirty="0"/>
                  <a:t>n</a:t>
                </a:r>
                <a:r>
                  <a:rPr lang="en-US" altLang="zh-CN" sz="2800" i="1" dirty="0"/>
                  <a:t>a</a:t>
                </a:r>
                <a:r>
                  <a:rPr lang="en-US" altLang="zh-CN" sz="2800" i="1" baseline="-25000" dirty="0"/>
                  <a:t>n</a:t>
                </a:r>
                <a:r>
                  <a:rPr lang="en-US" altLang="zh-CN" sz="2800" baseline="-25000" dirty="0"/>
                  <a:t>+1</a:t>
                </a:r>
                <a:r>
                  <a:rPr lang="en-US" altLang="zh-CN" sz="2800" dirty="0"/>
                  <a:t>=2</a:t>
                </a:r>
                <a:r>
                  <a:rPr lang="en-US" altLang="zh-CN" sz="2800" i="1" baseline="30000" dirty="0"/>
                  <a:t>n</a:t>
                </a:r>
                <a:r>
                  <a:rPr lang="en-US" altLang="zh-CN" sz="2800" dirty="0"/>
                  <a:t>,</a:t>
                </a:r>
                <a:r>
                  <a:rPr lang="en-US" altLang="zh-CN" sz="2800" i="1" dirty="0"/>
                  <a:t>b</a:t>
                </a:r>
                <a:r>
                  <a:rPr lang="en-US" altLang="zh-CN" sz="2800" i="1" baseline="-25000" dirty="0"/>
                  <a:t>n</a:t>
                </a:r>
                <a:r>
                  <a:rPr lang="en-US" altLang="zh-CN" sz="2800" dirty="0"/>
                  <a:t>=log</a:t>
                </a:r>
                <a:r>
                  <a:rPr lang="en-US" altLang="zh-CN" sz="2800" baseline="-25000" dirty="0"/>
                  <a:t>2</a:t>
                </a:r>
                <a:r>
                  <a:rPr lang="en-US" altLang="zh-CN" sz="2800" i="1" dirty="0"/>
                  <a:t>a</a:t>
                </a:r>
                <a:r>
                  <a:rPr lang="en-US" altLang="zh-CN" sz="2800" i="1" baseline="-25000" dirty="0"/>
                  <a:t>n</a:t>
                </a:r>
                <a:r>
                  <a:rPr lang="en-US" altLang="zh-CN" sz="2800" dirty="0"/>
                  <a:t>,</a:t>
                </a:r>
                <a:r>
                  <a:rPr lang="zh-CN" altLang="zh-CN" sz="2800" dirty="0"/>
                  <a:t>所以</a:t>
                </a:r>
                <a:r>
                  <a:rPr lang="en-US" altLang="zh-CN" sz="2800" i="1" dirty="0"/>
                  <a:t>b</a:t>
                </a:r>
                <a:r>
                  <a:rPr lang="en-US" altLang="zh-CN" sz="2800" i="1" baseline="-25000" dirty="0"/>
                  <a:t>n</a:t>
                </a:r>
                <a:r>
                  <a:rPr lang="en-US" altLang="zh-CN" sz="2800" dirty="0"/>
                  <a:t>+</a:t>
                </a:r>
                <a:r>
                  <a:rPr lang="en-US" altLang="zh-CN" sz="2800" i="1" dirty="0"/>
                  <a:t>b</a:t>
                </a:r>
                <a:r>
                  <a:rPr lang="en-US" altLang="zh-CN" sz="2800" i="1" baseline="-25000" dirty="0"/>
                  <a:t>n</a:t>
                </a:r>
                <a:r>
                  <a:rPr lang="en-US" altLang="zh-CN" sz="2800" baseline="-25000" dirty="0"/>
                  <a:t>+1</a:t>
                </a:r>
                <a:r>
                  <a:rPr lang="en-US" altLang="zh-CN" sz="2800" dirty="0"/>
                  <a:t>=</a:t>
                </a:r>
                <a:r>
                  <a:rPr lang="en-US" altLang="zh-CN" sz="2800" i="1" dirty="0"/>
                  <a:t>n</a:t>
                </a:r>
                <a:r>
                  <a:rPr lang="en-US" altLang="zh-CN" sz="2800" dirty="0"/>
                  <a:t>,</a:t>
                </a:r>
                <a:r>
                  <a:rPr lang="en-US" altLang="zh-CN" sz="2800" i="1" dirty="0"/>
                  <a:t>b</a:t>
                </a:r>
                <a:r>
                  <a:rPr lang="en-US" altLang="zh-CN" sz="2800" baseline="-25000" dirty="0"/>
                  <a:t>1</a:t>
                </a:r>
                <a:r>
                  <a:rPr lang="en-US" altLang="zh-CN" sz="2800" dirty="0"/>
                  <a:t>=0.</a:t>
                </a:r>
                <a:endParaRPr lang="zh-CN" altLang="zh-CN" sz="2800" dirty="0"/>
              </a:p>
              <a:p>
                <a:pPr>
                  <a:lnSpc>
                    <a:spcPct val="150000"/>
                  </a:lnSpc>
                </a:pPr>
                <a:r>
                  <a:rPr lang="zh-CN" altLang="zh-CN" sz="2800" dirty="0"/>
                  <a:t>当</a:t>
                </a:r>
                <a:r>
                  <a:rPr lang="en-US" altLang="zh-CN" sz="2800" i="1" dirty="0"/>
                  <a:t>n</a:t>
                </a:r>
                <a:r>
                  <a:rPr lang="zh-CN" altLang="zh-CN" sz="2800" dirty="0"/>
                  <a:t>为奇数时</a:t>
                </a:r>
                <a:r>
                  <a:rPr lang="en-US" altLang="zh-CN" sz="2800" dirty="0"/>
                  <a:t>,</a:t>
                </a:r>
                <a:r>
                  <a:rPr lang="en-US" altLang="zh-CN" sz="2800" i="1" dirty="0"/>
                  <a:t>S</a:t>
                </a:r>
                <a:r>
                  <a:rPr lang="en-US" altLang="zh-CN" sz="2800" i="1" baseline="-25000" dirty="0"/>
                  <a:t>n</a:t>
                </a:r>
                <a:r>
                  <a:rPr lang="en-US" altLang="zh-CN" sz="2800" dirty="0"/>
                  <a:t>=</a:t>
                </a:r>
                <a:r>
                  <a:rPr lang="en-US" altLang="zh-CN" sz="2800" i="1" dirty="0"/>
                  <a:t>b</a:t>
                </a:r>
                <a:r>
                  <a:rPr lang="en-US" altLang="zh-CN" sz="2800" baseline="-25000" dirty="0"/>
                  <a:t>1</a:t>
                </a:r>
                <a:r>
                  <a:rPr lang="en-US" altLang="zh-CN" sz="2800" dirty="0"/>
                  <a:t>+(</a:t>
                </a:r>
                <a:r>
                  <a:rPr lang="en-US" altLang="zh-CN" sz="2800" i="1" dirty="0"/>
                  <a:t>b</a:t>
                </a:r>
                <a:r>
                  <a:rPr lang="en-US" altLang="zh-CN" sz="2800" baseline="-25000" dirty="0"/>
                  <a:t>2</a:t>
                </a:r>
                <a:r>
                  <a:rPr lang="en-US" altLang="zh-CN" sz="2800" dirty="0"/>
                  <a:t>+</a:t>
                </a:r>
                <a:r>
                  <a:rPr lang="en-US" altLang="zh-CN" sz="2800" i="1" dirty="0"/>
                  <a:t>b</a:t>
                </a:r>
                <a:r>
                  <a:rPr lang="en-US" altLang="zh-CN" sz="2800" baseline="-25000" dirty="0"/>
                  <a:t>3</a:t>
                </a:r>
                <a:r>
                  <a:rPr lang="en-US" altLang="zh-CN" sz="2800" dirty="0"/>
                  <a:t>)+(</a:t>
                </a:r>
                <a:r>
                  <a:rPr lang="en-US" altLang="zh-CN" sz="2800" i="1" dirty="0"/>
                  <a:t>b</a:t>
                </a:r>
                <a:r>
                  <a:rPr lang="en-US" altLang="zh-CN" sz="2800" baseline="-25000" dirty="0"/>
                  <a:t>4</a:t>
                </a:r>
                <a:r>
                  <a:rPr lang="en-US" altLang="zh-CN" sz="2800" dirty="0"/>
                  <a:t>+</a:t>
                </a:r>
                <a:r>
                  <a:rPr lang="en-US" altLang="zh-CN" sz="2800" i="1" dirty="0"/>
                  <a:t>b</a:t>
                </a:r>
                <a:r>
                  <a:rPr lang="en-US" altLang="zh-CN" sz="2800" baseline="-25000" dirty="0"/>
                  <a:t>5</a:t>
                </a:r>
                <a:r>
                  <a:rPr lang="en-US" altLang="zh-CN" sz="2800" dirty="0"/>
                  <a:t>)+…+(</a:t>
                </a:r>
                <a:r>
                  <a:rPr lang="en-US" altLang="zh-CN" sz="2800" i="1" dirty="0"/>
                  <a:t>b</a:t>
                </a:r>
                <a:r>
                  <a:rPr lang="en-US" altLang="zh-CN" sz="2800" i="1" baseline="-25000" dirty="0"/>
                  <a:t>n</a:t>
                </a:r>
                <a:r>
                  <a:rPr lang="en-US" altLang="zh-CN" sz="2800" baseline="-25000" dirty="0"/>
                  <a:t>-1</a:t>
                </a:r>
                <a:r>
                  <a:rPr lang="en-US" altLang="zh-CN" sz="2800" dirty="0"/>
                  <a:t>+</a:t>
                </a:r>
                <a:r>
                  <a:rPr lang="en-US" altLang="zh-CN" sz="2800" i="1" dirty="0"/>
                  <a:t>b</a:t>
                </a:r>
                <a:r>
                  <a:rPr lang="en-US" altLang="zh-CN" sz="2800" baseline="-25000" dirty="0"/>
                  <a:t>n</a:t>
                </a:r>
                <a:r>
                  <a:rPr lang="en-US" altLang="zh-CN" sz="2800" dirty="0"/>
                  <a:t>)=0+2+4+…+(</a:t>
                </a:r>
                <a:r>
                  <a:rPr lang="en-US" altLang="zh-CN" sz="2800" i="1" dirty="0"/>
                  <a:t>n</a:t>
                </a:r>
                <a:r>
                  <a:rPr lang="en-US" altLang="zh-CN" sz="2800" dirty="0"/>
                  <a:t>-1)=</a:t>
                </a:r>
                <a14:m>
                  <m:oMath xmlns:m="http://schemas.openxmlformats.org/officeDocument/2006/math">
                    <m:f>
                      <m:fPr>
                        <m:ctrlPr>
                          <a:rPr lang="zh-CN" altLang="zh-CN" sz="2800" i="1">
                            <a:latin typeface="Cambria Math" panose="02040503050406030204" pitchFamily="18" charset="0"/>
                          </a:rPr>
                        </m:ctrlPr>
                      </m:fPr>
                      <m:num>
                        <m:sSup>
                          <m:sSupPr>
                            <m:ctrlPr>
                              <a:rPr lang="zh-CN" altLang="zh-CN" sz="2800" i="1">
                                <a:latin typeface="Cambria Math" panose="02040503050406030204" pitchFamily="18" charset="0"/>
                              </a:rPr>
                            </m:ctrlPr>
                          </m:sSupPr>
                          <m:e>
                            <m:r>
                              <a:rPr lang="en-US" altLang="zh-CN" sz="2800" i="1">
                                <a:latin typeface="Cambria Math" panose="02040503050406030204" pitchFamily="18" charset="0"/>
                              </a:rPr>
                              <m:t>𝑛</m:t>
                            </m:r>
                          </m:e>
                          <m:sup>
                            <m:r>
                              <a:rPr lang="en-US" altLang="zh-CN" sz="2800">
                                <a:latin typeface="Cambria Math" panose="02040503050406030204" pitchFamily="18" charset="0"/>
                              </a:rPr>
                              <m:t>2</m:t>
                            </m:r>
                          </m:sup>
                        </m:sSup>
                        <m:r>
                          <m:rPr>
                            <m:nor/>
                          </m:rPr>
                          <a:rPr lang="en-US" altLang="zh-CN" sz="2800" i="1"/>
                          <m:t>−</m:t>
                        </m:r>
                        <m:r>
                          <m:rPr>
                            <m:nor/>
                          </m:rPr>
                          <a:rPr lang="en-US" altLang="zh-CN" sz="2800"/>
                          <m:t>1</m:t>
                        </m:r>
                      </m:num>
                      <m:den>
                        <m:r>
                          <a:rPr lang="en-US" altLang="zh-CN" sz="2800">
                            <a:latin typeface="Cambria Math" panose="02040503050406030204" pitchFamily="18" charset="0"/>
                          </a:rPr>
                          <m:t>4</m:t>
                        </m:r>
                      </m:den>
                    </m:f>
                  </m:oMath>
                </a14:m>
                <a:r>
                  <a:rPr lang="en-US" altLang="zh-CN" sz="2800" dirty="0"/>
                  <a:t>;</a:t>
                </a:r>
                <a:endParaRPr lang="zh-CN" altLang="zh-CN" sz="2800" dirty="0"/>
              </a:p>
              <a:p>
                <a:pPr>
                  <a:lnSpc>
                    <a:spcPct val="150000"/>
                  </a:lnSpc>
                </a:pPr>
                <a:r>
                  <a:rPr lang="zh-CN" altLang="zh-CN" sz="2800" dirty="0"/>
                  <a:t>当</a:t>
                </a:r>
                <a:r>
                  <a:rPr lang="en-US" altLang="zh-CN" sz="2800" i="1" dirty="0"/>
                  <a:t>n</a:t>
                </a:r>
                <a:r>
                  <a:rPr lang="zh-CN" altLang="zh-CN" sz="2800" dirty="0"/>
                  <a:t>为偶数时</a:t>
                </a:r>
                <a:r>
                  <a:rPr lang="en-US" altLang="zh-CN" sz="2800" dirty="0"/>
                  <a:t>,</a:t>
                </a:r>
                <a:r>
                  <a:rPr lang="en-US" altLang="zh-CN" sz="2800" i="1" dirty="0"/>
                  <a:t>S</a:t>
                </a:r>
                <a:r>
                  <a:rPr lang="en-US" altLang="zh-CN" sz="2800" i="1" baseline="-25000" dirty="0"/>
                  <a:t>n</a:t>
                </a:r>
                <a:r>
                  <a:rPr lang="en-US" altLang="zh-CN" sz="2800" dirty="0"/>
                  <a:t>=(</a:t>
                </a:r>
                <a:r>
                  <a:rPr lang="en-US" altLang="zh-CN" sz="2800" i="1" dirty="0"/>
                  <a:t>b</a:t>
                </a:r>
                <a:r>
                  <a:rPr lang="en-US" altLang="zh-CN" sz="2800" baseline="-25000" dirty="0"/>
                  <a:t>1</a:t>
                </a:r>
                <a:r>
                  <a:rPr lang="en-US" altLang="zh-CN" sz="2800" dirty="0"/>
                  <a:t>+</a:t>
                </a:r>
                <a:r>
                  <a:rPr lang="en-US" altLang="zh-CN" sz="2800" i="1" dirty="0"/>
                  <a:t>b</a:t>
                </a:r>
                <a:r>
                  <a:rPr lang="en-US" altLang="zh-CN" sz="2800" baseline="-25000" dirty="0"/>
                  <a:t>2</a:t>
                </a:r>
                <a:r>
                  <a:rPr lang="en-US" altLang="zh-CN" sz="2800" dirty="0"/>
                  <a:t>)+(</a:t>
                </a:r>
                <a:r>
                  <a:rPr lang="en-US" altLang="zh-CN" sz="2800" i="1" dirty="0"/>
                  <a:t>b</a:t>
                </a:r>
                <a:r>
                  <a:rPr lang="en-US" altLang="zh-CN" sz="2800" baseline="-25000" dirty="0"/>
                  <a:t>3</a:t>
                </a:r>
                <a:r>
                  <a:rPr lang="en-US" altLang="zh-CN" sz="2800" dirty="0"/>
                  <a:t>+</a:t>
                </a:r>
                <a:r>
                  <a:rPr lang="en-US" altLang="zh-CN" sz="2800" i="1" dirty="0"/>
                  <a:t>b</a:t>
                </a:r>
                <a:r>
                  <a:rPr lang="en-US" altLang="zh-CN" sz="2800" baseline="-25000" dirty="0"/>
                  <a:t>4</a:t>
                </a:r>
                <a:r>
                  <a:rPr lang="en-US" altLang="zh-CN" sz="2800" dirty="0"/>
                  <a:t>)+…+(</a:t>
                </a:r>
                <a:r>
                  <a:rPr lang="en-US" altLang="zh-CN" sz="2800" i="1" dirty="0"/>
                  <a:t>b</a:t>
                </a:r>
                <a:r>
                  <a:rPr lang="en-US" altLang="zh-CN" sz="2800" i="1" baseline="-25000" dirty="0"/>
                  <a:t>n</a:t>
                </a:r>
                <a:r>
                  <a:rPr lang="en-US" altLang="zh-CN" sz="2800" baseline="-25000" dirty="0"/>
                  <a:t>-1</a:t>
                </a:r>
                <a:r>
                  <a:rPr lang="en-US" altLang="zh-CN" sz="2800" dirty="0"/>
                  <a:t>+</a:t>
                </a:r>
                <a:r>
                  <a:rPr lang="en-US" altLang="zh-CN" sz="2800" i="1" dirty="0"/>
                  <a:t>b</a:t>
                </a:r>
                <a:r>
                  <a:rPr lang="en-US" altLang="zh-CN" sz="2800" i="1" baseline="-25000" dirty="0"/>
                  <a:t>n</a:t>
                </a:r>
                <a:r>
                  <a:rPr lang="en-US" altLang="zh-CN" sz="2800" dirty="0"/>
                  <a:t>)=1+3+…+(</a:t>
                </a:r>
                <a:r>
                  <a:rPr lang="en-US" altLang="zh-CN" sz="2800" i="1" dirty="0"/>
                  <a:t>n</a:t>
                </a:r>
                <a:r>
                  <a:rPr lang="en-US" altLang="zh-CN" sz="2800" dirty="0"/>
                  <a:t>-1)=</a:t>
                </a:r>
                <a14:m>
                  <m:oMath xmlns:m="http://schemas.openxmlformats.org/officeDocument/2006/math">
                    <m:f>
                      <m:fPr>
                        <m:ctrlPr>
                          <a:rPr lang="zh-CN" altLang="zh-CN" sz="2800" i="1">
                            <a:latin typeface="Cambria Math" panose="02040503050406030204" pitchFamily="18" charset="0"/>
                          </a:rPr>
                        </m:ctrlPr>
                      </m:fPr>
                      <m:num>
                        <m:sSup>
                          <m:sSupPr>
                            <m:ctrlPr>
                              <a:rPr lang="zh-CN" altLang="zh-CN" sz="2800" i="1">
                                <a:latin typeface="Cambria Math" panose="02040503050406030204" pitchFamily="18" charset="0"/>
                              </a:rPr>
                            </m:ctrlPr>
                          </m:sSupPr>
                          <m:e>
                            <m:r>
                              <a:rPr lang="en-US" altLang="zh-CN" sz="2800" i="1">
                                <a:latin typeface="Cambria Math" panose="02040503050406030204" pitchFamily="18" charset="0"/>
                              </a:rPr>
                              <m:t>𝑛</m:t>
                            </m:r>
                          </m:e>
                          <m:sup>
                            <m:r>
                              <a:rPr lang="en-US" altLang="zh-CN" sz="2800">
                                <a:latin typeface="Cambria Math" panose="02040503050406030204" pitchFamily="18" charset="0"/>
                              </a:rPr>
                              <m:t>2</m:t>
                            </m:r>
                          </m:sup>
                        </m:sSup>
                      </m:num>
                      <m:den>
                        <m:r>
                          <a:rPr lang="en-US" altLang="zh-CN" sz="2800">
                            <a:latin typeface="Cambria Math" panose="02040503050406030204" pitchFamily="18" charset="0"/>
                          </a:rPr>
                          <m:t>4</m:t>
                        </m:r>
                      </m:den>
                    </m:f>
                  </m:oMath>
                </a14:m>
                <a:r>
                  <a:rPr lang="en-US" altLang="zh-CN" sz="2800" dirty="0"/>
                  <a:t>.</a:t>
                </a:r>
                <a:endParaRPr lang="zh-CN" altLang="zh-CN" sz="2800" dirty="0"/>
              </a:p>
              <a:p>
                <a:pPr>
                  <a:lnSpc>
                    <a:spcPct val="150000"/>
                  </a:lnSpc>
                </a:pPr>
                <a:r>
                  <a:rPr lang="zh-CN" altLang="zh-CN" sz="2800" dirty="0"/>
                  <a:t>综上</a:t>
                </a:r>
                <a:r>
                  <a:rPr lang="en-US" altLang="zh-CN" sz="2800" dirty="0"/>
                  <a:t>,</a:t>
                </a:r>
                <a:r>
                  <a:rPr lang="zh-CN" altLang="zh-CN" sz="2800" dirty="0"/>
                  <a:t>数列</a:t>
                </a:r>
                <a:r>
                  <a:rPr lang="en-US" altLang="zh-CN" sz="2800" dirty="0"/>
                  <a:t>{</a:t>
                </a:r>
                <a:r>
                  <a:rPr lang="en-US" altLang="zh-CN" sz="2800" i="1" dirty="0" err="1"/>
                  <a:t>b</a:t>
                </a:r>
                <a:r>
                  <a:rPr lang="en-US" altLang="zh-CN" sz="2800" i="1" baseline="-25000" dirty="0" err="1"/>
                  <a:t>n</a:t>
                </a:r>
                <a:r>
                  <a:rPr lang="en-US" altLang="zh-CN" sz="2800" dirty="0"/>
                  <a:t>}</a:t>
                </a:r>
                <a:r>
                  <a:rPr lang="zh-CN" altLang="zh-CN" sz="2800" dirty="0"/>
                  <a:t>的前</a:t>
                </a:r>
                <a:r>
                  <a:rPr lang="en-US" altLang="zh-CN" sz="2800" i="1" dirty="0"/>
                  <a:t>n</a:t>
                </a:r>
                <a:r>
                  <a:rPr lang="zh-CN" altLang="zh-CN" sz="2800" dirty="0"/>
                  <a:t>项和为</a:t>
                </a:r>
                <a:r>
                  <a:rPr lang="en-US" altLang="zh-CN" sz="2800" i="1" dirty="0"/>
                  <a:t>S</a:t>
                </a:r>
                <a:r>
                  <a:rPr lang="en-US" altLang="zh-CN" sz="2800" i="1" baseline="-25000" dirty="0"/>
                  <a:t>n</a:t>
                </a:r>
                <a:r>
                  <a:rPr lang="en-US" altLang="zh-CN" sz="2800" dirty="0"/>
                  <a:t>=</a:t>
                </a:r>
                <a14:m>
                  <m:oMath xmlns:m="http://schemas.openxmlformats.org/officeDocument/2006/math">
                    <m:d>
                      <m:dPr>
                        <m:begChr m:val="{"/>
                        <m:endChr m:val=""/>
                        <m:ctrlPr>
                          <a:rPr lang="zh-CN" altLang="zh-CN" sz="2800" i="1">
                            <a:latin typeface="Cambria Math" panose="02040503050406030204" pitchFamily="18" charset="0"/>
                          </a:rPr>
                        </m:ctrlPr>
                      </m:dPr>
                      <m:e>
                        <m:m>
                          <m:mPr>
                            <m:plcHide m:val="on"/>
                            <m:mcs>
                              <m:mc>
                                <m:mcPr>
                                  <m:count m:val="1"/>
                                  <m:mcJc m:val="center"/>
                                </m:mcPr>
                              </m:mc>
                            </m:mcs>
                            <m:ctrlPr>
                              <a:rPr lang="zh-CN" altLang="zh-CN" sz="2800" i="1">
                                <a:latin typeface="Cambria Math" panose="02040503050406030204" pitchFamily="18" charset="0"/>
                              </a:rPr>
                            </m:ctrlPr>
                          </m:mPr>
                          <m:mr>
                            <m:e>
                              <m:f>
                                <m:fPr>
                                  <m:ctrlPr>
                                    <a:rPr lang="zh-CN" altLang="zh-CN" sz="2800" i="1">
                                      <a:latin typeface="Cambria Math" panose="02040503050406030204" pitchFamily="18" charset="0"/>
                                    </a:rPr>
                                  </m:ctrlPr>
                                </m:fPr>
                                <m:num>
                                  <m:sSup>
                                    <m:sSupPr>
                                      <m:ctrlPr>
                                        <a:rPr lang="zh-CN" altLang="zh-CN" sz="2800" i="1">
                                          <a:latin typeface="Cambria Math" panose="02040503050406030204" pitchFamily="18" charset="0"/>
                                        </a:rPr>
                                      </m:ctrlPr>
                                    </m:sSupPr>
                                    <m:e>
                                      <m:r>
                                        <a:rPr lang="en-US" altLang="zh-CN" sz="2800" i="1">
                                          <a:latin typeface="Cambria Math" panose="02040503050406030204" pitchFamily="18" charset="0"/>
                                        </a:rPr>
                                        <m:t>𝑛</m:t>
                                      </m:r>
                                    </m:e>
                                    <m:sup>
                                      <m:r>
                                        <a:rPr lang="en-US" altLang="zh-CN" sz="2800">
                                          <a:latin typeface="Cambria Math" panose="02040503050406030204" pitchFamily="18" charset="0"/>
                                        </a:rPr>
                                        <m:t>2</m:t>
                                      </m:r>
                                    </m:sup>
                                  </m:sSup>
                                  <m:r>
                                    <m:rPr>
                                      <m:nor/>
                                    </m:rPr>
                                    <a:rPr lang="en-US" altLang="zh-CN" sz="2800" i="1"/>
                                    <m:t>−</m:t>
                                  </m:r>
                                  <m:r>
                                    <m:rPr>
                                      <m:nor/>
                                    </m:rPr>
                                    <a:rPr lang="en-US" altLang="zh-CN" sz="2800"/>
                                    <m:t>1</m:t>
                                  </m:r>
                                </m:num>
                                <m:den>
                                  <m:r>
                                    <a:rPr lang="en-US" altLang="zh-CN" sz="2800">
                                      <a:latin typeface="Cambria Math" panose="02040503050406030204" pitchFamily="18" charset="0"/>
                                    </a:rPr>
                                    <m:t>4</m:t>
                                  </m:r>
                                </m:den>
                              </m:f>
                              <m:r>
                                <m:rPr>
                                  <m:nor/>
                                </m:rPr>
                                <a:rPr lang="en-US" altLang="zh-CN" sz="2800"/>
                                <m:t>,</m:t>
                              </m:r>
                              <m:r>
                                <a:rPr lang="en-US" altLang="zh-CN" sz="2800" i="1">
                                  <a:latin typeface="Cambria Math" panose="02040503050406030204" pitchFamily="18" charset="0"/>
                                </a:rPr>
                                <m:t>𝑛</m:t>
                              </m:r>
                              <m:r>
                                <m:rPr>
                                  <m:nor/>
                                </m:rPr>
                                <a:rPr lang="zh-CN" altLang="zh-CN" sz="2800"/>
                                <m:t>为奇数</m:t>
                              </m:r>
                              <m:r>
                                <m:rPr>
                                  <m:nor/>
                                </m:rPr>
                                <a:rPr lang="en-US" altLang="zh-CN" sz="2800"/>
                                <m:t>,</m:t>
                              </m:r>
                            </m:e>
                          </m:mr>
                          <m:mr>
                            <m:e>
                              <m:f>
                                <m:fPr>
                                  <m:ctrlPr>
                                    <a:rPr lang="zh-CN" altLang="zh-CN" sz="2800" i="1">
                                      <a:latin typeface="Cambria Math" panose="02040503050406030204" pitchFamily="18" charset="0"/>
                                    </a:rPr>
                                  </m:ctrlPr>
                                </m:fPr>
                                <m:num>
                                  <m:sSup>
                                    <m:sSupPr>
                                      <m:ctrlPr>
                                        <a:rPr lang="zh-CN" altLang="zh-CN" sz="2800" i="1">
                                          <a:latin typeface="Cambria Math" panose="02040503050406030204" pitchFamily="18" charset="0"/>
                                        </a:rPr>
                                      </m:ctrlPr>
                                    </m:sSupPr>
                                    <m:e>
                                      <m:r>
                                        <a:rPr lang="en-US" altLang="zh-CN" sz="2800" i="1">
                                          <a:latin typeface="Cambria Math" panose="02040503050406030204" pitchFamily="18" charset="0"/>
                                        </a:rPr>
                                        <m:t>𝑛</m:t>
                                      </m:r>
                                    </m:e>
                                    <m:sup>
                                      <m:r>
                                        <a:rPr lang="en-US" altLang="zh-CN" sz="2800">
                                          <a:latin typeface="Cambria Math" panose="02040503050406030204" pitchFamily="18" charset="0"/>
                                        </a:rPr>
                                        <m:t>2</m:t>
                                      </m:r>
                                    </m:sup>
                                  </m:sSup>
                                </m:num>
                                <m:den>
                                  <m:r>
                                    <a:rPr lang="en-US" altLang="zh-CN" sz="2800">
                                      <a:latin typeface="Cambria Math" panose="02040503050406030204" pitchFamily="18" charset="0"/>
                                    </a:rPr>
                                    <m:t>4</m:t>
                                  </m:r>
                                </m:den>
                              </m:f>
                              <m:r>
                                <m:rPr>
                                  <m:nor/>
                                </m:rPr>
                                <a:rPr lang="en-US" altLang="zh-CN" sz="2800"/>
                                <m:t>,</m:t>
                              </m:r>
                              <m:r>
                                <a:rPr lang="en-US" altLang="zh-CN" sz="2800" i="1">
                                  <a:latin typeface="Cambria Math" panose="02040503050406030204" pitchFamily="18" charset="0"/>
                                </a:rPr>
                                <m:t>𝑛</m:t>
                              </m:r>
                              <m:r>
                                <m:rPr>
                                  <m:nor/>
                                </m:rPr>
                                <a:rPr lang="zh-CN" altLang="zh-CN" sz="2800"/>
                                <m:t>为偶数</m:t>
                              </m:r>
                              <m:r>
                                <m:rPr>
                                  <m:nor/>
                                </m:rPr>
                                <a:rPr lang="en-US" altLang="zh-CN" sz="2800"/>
                                <m:t>.</m:t>
                              </m:r>
                            </m:e>
                          </m:mr>
                        </m:m>
                      </m:e>
                    </m:d>
                  </m:oMath>
                </a14:m>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391360" y="212804"/>
                <a:ext cx="11723913" cy="5165517"/>
              </a:xfrm>
              <a:prstGeom prst="rect">
                <a:avLst/>
              </a:prstGeom>
              <a:blipFill>
                <a:blip r:embed="rId2"/>
                <a:stretch>
                  <a:fillRect l="-1040"/>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410392958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p:nvPr/>
        </p:nvSpPr>
        <p:spPr>
          <a:xfrm>
            <a:off x="0" y="0"/>
            <a:ext cx="12192000" cy="729343"/>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sp>
        <p:nvSpPr>
          <p:cNvPr id="7" name="矩形 6"/>
          <p:cNvSpPr/>
          <p:nvPr/>
        </p:nvSpPr>
        <p:spPr>
          <a:xfrm>
            <a:off x="718457" y="-1"/>
            <a:ext cx="348343"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rgbClr val="DA251C"/>
              </a:solidFill>
            </a:endParaRPr>
          </a:p>
        </p:txBody>
      </p:sp>
      <p:sp>
        <p:nvSpPr>
          <p:cNvPr id="8" name="矩形 7"/>
          <p:cNvSpPr/>
          <p:nvPr/>
        </p:nvSpPr>
        <p:spPr>
          <a:xfrm>
            <a:off x="1066800" y="-2"/>
            <a:ext cx="5727289"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solidFill>
                  <a:srgbClr val="DA251C"/>
                </a:solidFill>
              </a:rPr>
              <a:t>考点</a:t>
            </a:r>
            <a:r>
              <a:rPr lang="en-US" altLang="zh-CN" sz="2800" dirty="0">
                <a:solidFill>
                  <a:srgbClr val="DA251C"/>
                </a:solidFill>
              </a:rPr>
              <a:t>2   </a:t>
            </a:r>
            <a:r>
              <a:rPr lang="zh-CN" altLang="en-US" sz="2800" dirty="0">
                <a:solidFill>
                  <a:srgbClr val="DA251C"/>
                </a:solidFill>
              </a:rPr>
              <a:t>等差、等比数列的综合问题</a:t>
            </a:r>
          </a:p>
        </p:txBody>
      </p:sp>
      <p:sp>
        <p:nvSpPr>
          <p:cNvPr id="5" name="矩形 1"/>
          <p:cNvSpPr/>
          <p:nvPr/>
        </p:nvSpPr>
        <p:spPr>
          <a:xfrm>
            <a:off x="234043" y="954604"/>
            <a:ext cx="11723913" cy="2677656"/>
          </a:xfrm>
          <a:prstGeom prst="rect">
            <a:avLst/>
          </a:prstGeom>
        </p:spPr>
        <p:txBody>
          <a:bodyPr wrap="square">
            <a:spAutoFit/>
          </a:bodyPr>
          <a:lstStyle/>
          <a:p>
            <a:pPr>
              <a:lnSpc>
                <a:spcPct val="150000"/>
              </a:lnSpc>
            </a:pPr>
            <a:r>
              <a:rPr lang="zh-CN" altLang="zh-CN"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5</a:t>
            </a:r>
            <a:r>
              <a:rPr lang="zh-CN" altLang="zh-CN" sz="2800" dirty="0"/>
              <a:t>　数列</a:t>
            </a:r>
            <a:r>
              <a:rPr lang="en-US" altLang="zh-CN" sz="2800" dirty="0"/>
              <a:t>{</a:t>
            </a:r>
            <a:r>
              <a:rPr lang="en-US" altLang="zh-CN" sz="2800" i="1" dirty="0"/>
              <a:t>a</a:t>
            </a:r>
            <a:r>
              <a:rPr lang="en-US" altLang="zh-CN" sz="2800" i="1" baseline="-25000" dirty="0"/>
              <a:t>n</a:t>
            </a:r>
            <a:r>
              <a:rPr lang="en-US" altLang="zh-CN" sz="2800" dirty="0"/>
              <a:t>}</a:t>
            </a:r>
            <a:r>
              <a:rPr lang="zh-CN" altLang="zh-CN" sz="2800" dirty="0"/>
              <a:t>的前</a:t>
            </a:r>
            <a:r>
              <a:rPr lang="en-US" altLang="zh-CN" sz="2800" i="1" dirty="0"/>
              <a:t>n</a:t>
            </a:r>
            <a:r>
              <a:rPr lang="zh-CN" altLang="zh-CN" sz="2800" dirty="0"/>
              <a:t>项和记为</a:t>
            </a:r>
            <a:r>
              <a:rPr lang="en-US" altLang="zh-CN" sz="2800" i="1" dirty="0"/>
              <a:t>S</a:t>
            </a:r>
            <a:r>
              <a:rPr lang="en-US" altLang="zh-CN" sz="2800" i="1" baseline="-25000" dirty="0"/>
              <a:t>n</a:t>
            </a:r>
            <a:r>
              <a:rPr lang="en-US" altLang="zh-CN" sz="2800" dirty="0"/>
              <a:t>,</a:t>
            </a:r>
            <a:r>
              <a:rPr lang="en-US" altLang="zh-CN" sz="2800" i="1" dirty="0"/>
              <a:t>a</a:t>
            </a:r>
            <a:r>
              <a:rPr lang="en-US" altLang="zh-CN" sz="2800" baseline="-25000" dirty="0"/>
              <a:t>1</a:t>
            </a:r>
            <a:r>
              <a:rPr lang="en-US" altLang="zh-CN" sz="2800" dirty="0"/>
              <a:t>=1,</a:t>
            </a:r>
            <a:r>
              <a:rPr lang="en-US" altLang="zh-CN" sz="2800" i="1" dirty="0"/>
              <a:t>a</a:t>
            </a:r>
            <a:r>
              <a:rPr lang="en-US" altLang="zh-CN" sz="2800" i="1" baseline="-25000" dirty="0"/>
              <a:t>n</a:t>
            </a:r>
            <a:r>
              <a:rPr lang="en-US" altLang="zh-CN" sz="2800" baseline="-25000" dirty="0"/>
              <a:t>+1</a:t>
            </a:r>
            <a:r>
              <a:rPr lang="en-US" altLang="zh-CN" sz="2800" dirty="0"/>
              <a:t>=2</a:t>
            </a:r>
            <a:r>
              <a:rPr lang="en-US" altLang="zh-CN" sz="2800" i="1" dirty="0"/>
              <a:t>S</a:t>
            </a:r>
            <a:r>
              <a:rPr lang="en-US" altLang="zh-CN" sz="2800" i="1" baseline="-25000" dirty="0"/>
              <a:t>n</a:t>
            </a:r>
            <a:r>
              <a:rPr lang="en-US" altLang="zh-CN" sz="2800" dirty="0"/>
              <a:t>+1 (</a:t>
            </a:r>
            <a:r>
              <a:rPr lang="en-US" altLang="zh-CN" sz="2800" i="1" dirty="0"/>
              <a:t>n</a:t>
            </a:r>
            <a:r>
              <a:rPr lang="en-US" altLang="zh-CN" sz="2800" dirty="0"/>
              <a:t>≥1).</a:t>
            </a:r>
            <a:endParaRPr lang="zh-CN" altLang="zh-CN" sz="2800" dirty="0"/>
          </a:p>
          <a:p>
            <a:pPr>
              <a:lnSpc>
                <a:spcPct val="150000"/>
              </a:lnSpc>
            </a:pPr>
            <a:r>
              <a:rPr lang="en-US" altLang="zh-CN" sz="2800" dirty="0"/>
              <a:t>(1)</a:t>
            </a:r>
            <a:r>
              <a:rPr lang="zh-CN" altLang="zh-CN" sz="2800" dirty="0"/>
              <a:t>求</a:t>
            </a:r>
            <a:r>
              <a:rPr lang="en-US" altLang="zh-CN" sz="2800" dirty="0"/>
              <a:t>{</a:t>
            </a:r>
            <a:r>
              <a:rPr lang="en-US" altLang="zh-CN" sz="2800" i="1" dirty="0"/>
              <a:t>a</a:t>
            </a:r>
            <a:r>
              <a:rPr lang="en-US" altLang="zh-CN" sz="2800" i="1" baseline="-25000" dirty="0"/>
              <a:t>n</a:t>
            </a:r>
            <a:r>
              <a:rPr lang="en-US" altLang="zh-CN" sz="2800" dirty="0"/>
              <a:t>}</a:t>
            </a:r>
            <a:r>
              <a:rPr lang="zh-CN" altLang="zh-CN" sz="2800" dirty="0"/>
              <a:t>的通项公式</a:t>
            </a:r>
            <a:r>
              <a:rPr lang="en-US" altLang="zh-CN" sz="2800" dirty="0"/>
              <a:t>;</a:t>
            </a:r>
            <a:endParaRPr lang="zh-CN" altLang="zh-CN" sz="2800" dirty="0"/>
          </a:p>
          <a:p>
            <a:pPr>
              <a:lnSpc>
                <a:spcPct val="150000"/>
              </a:lnSpc>
            </a:pPr>
            <a:r>
              <a:rPr lang="en-US" altLang="zh-CN" sz="2800" dirty="0"/>
              <a:t>(2)</a:t>
            </a:r>
            <a:r>
              <a:rPr lang="zh-CN" altLang="zh-CN" sz="2800" dirty="0"/>
              <a:t>等差数列</a:t>
            </a:r>
            <a:r>
              <a:rPr lang="en-US" altLang="zh-CN" sz="2800" dirty="0"/>
              <a:t>{</a:t>
            </a:r>
            <a:r>
              <a:rPr lang="en-US" altLang="zh-CN" sz="2800" i="1" dirty="0" err="1"/>
              <a:t>b</a:t>
            </a:r>
            <a:r>
              <a:rPr lang="en-US" altLang="zh-CN" sz="2800" i="1" baseline="-25000" dirty="0" err="1"/>
              <a:t>n</a:t>
            </a:r>
            <a:r>
              <a:rPr lang="en-US" altLang="zh-CN" sz="2800" dirty="0"/>
              <a:t>}</a:t>
            </a:r>
            <a:r>
              <a:rPr lang="zh-CN" altLang="zh-CN" sz="2800" dirty="0"/>
              <a:t>的各项为正</a:t>
            </a:r>
            <a:r>
              <a:rPr lang="en-US" altLang="zh-CN" sz="2800" dirty="0"/>
              <a:t>,</a:t>
            </a:r>
            <a:r>
              <a:rPr lang="zh-CN" altLang="zh-CN" sz="2800" dirty="0"/>
              <a:t>其前</a:t>
            </a:r>
            <a:r>
              <a:rPr lang="en-US" altLang="zh-CN" sz="2800" i="1" dirty="0"/>
              <a:t>n</a:t>
            </a:r>
            <a:r>
              <a:rPr lang="zh-CN" altLang="zh-CN" sz="2800" dirty="0"/>
              <a:t>项和为</a:t>
            </a:r>
            <a:r>
              <a:rPr lang="en-US" altLang="zh-CN" sz="2800" i="1" dirty="0" err="1"/>
              <a:t>T</a:t>
            </a:r>
            <a:r>
              <a:rPr lang="en-US" altLang="zh-CN" sz="2800" i="1" baseline="-25000" dirty="0" err="1"/>
              <a:t>n</a:t>
            </a:r>
            <a:r>
              <a:rPr lang="en-US" altLang="zh-CN" sz="2800" dirty="0"/>
              <a:t>,</a:t>
            </a:r>
            <a:r>
              <a:rPr lang="zh-CN" altLang="zh-CN" sz="2800" dirty="0"/>
              <a:t>且</a:t>
            </a:r>
            <a:r>
              <a:rPr lang="en-US" altLang="zh-CN" sz="2800" i="1" dirty="0"/>
              <a:t>T</a:t>
            </a:r>
            <a:r>
              <a:rPr lang="en-US" altLang="zh-CN" sz="2800" baseline="-25000" dirty="0"/>
              <a:t>3</a:t>
            </a:r>
            <a:r>
              <a:rPr lang="en-US" altLang="zh-CN" sz="2800" dirty="0"/>
              <a:t>=15,</a:t>
            </a:r>
            <a:r>
              <a:rPr lang="zh-CN" altLang="zh-CN" sz="2800" dirty="0"/>
              <a:t>又</a:t>
            </a:r>
            <a:r>
              <a:rPr lang="en-US" altLang="zh-CN" sz="2800" i="1" dirty="0"/>
              <a:t>a</a:t>
            </a:r>
            <a:r>
              <a:rPr lang="en-US" altLang="zh-CN" sz="2800" baseline="-25000" dirty="0"/>
              <a:t>1</a:t>
            </a:r>
            <a:r>
              <a:rPr lang="en-US" altLang="zh-CN" sz="2800" dirty="0"/>
              <a:t>+</a:t>
            </a:r>
            <a:r>
              <a:rPr lang="en-US" altLang="zh-CN" sz="2800" i="1" dirty="0"/>
              <a:t>b</a:t>
            </a:r>
            <a:r>
              <a:rPr lang="en-US" altLang="zh-CN" sz="2800" baseline="-25000" dirty="0"/>
              <a:t>1</a:t>
            </a:r>
            <a:r>
              <a:rPr lang="en-US" altLang="zh-CN" sz="2800" dirty="0"/>
              <a:t>,</a:t>
            </a:r>
            <a:r>
              <a:rPr lang="en-US" altLang="zh-CN" sz="2800" i="1" dirty="0"/>
              <a:t>a</a:t>
            </a:r>
            <a:r>
              <a:rPr lang="en-US" altLang="zh-CN" sz="2800" baseline="-25000" dirty="0"/>
              <a:t>2</a:t>
            </a:r>
            <a:r>
              <a:rPr lang="en-US" altLang="zh-CN" sz="2800" dirty="0"/>
              <a:t>+</a:t>
            </a:r>
            <a:r>
              <a:rPr lang="en-US" altLang="zh-CN" sz="2800" i="1" dirty="0"/>
              <a:t>b</a:t>
            </a:r>
            <a:r>
              <a:rPr lang="en-US" altLang="zh-CN" sz="2800" baseline="-25000" dirty="0"/>
              <a:t>2</a:t>
            </a:r>
            <a:r>
              <a:rPr lang="en-US" altLang="zh-CN" sz="2800" dirty="0"/>
              <a:t>,</a:t>
            </a:r>
            <a:r>
              <a:rPr lang="en-US" altLang="zh-CN" sz="2800" i="1" dirty="0"/>
              <a:t>a</a:t>
            </a:r>
            <a:r>
              <a:rPr lang="en-US" altLang="zh-CN" sz="2800" baseline="-25000" dirty="0"/>
              <a:t>3</a:t>
            </a:r>
            <a:r>
              <a:rPr lang="en-US" altLang="zh-CN" sz="2800" dirty="0"/>
              <a:t>+</a:t>
            </a:r>
            <a:r>
              <a:rPr lang="en-US" altLang="zh-CN" sz="2800" i="1" dirty="0"/>
              <a:t>b</a:t>
            </a:r>
            <a:r>
              <a:rPr lang="en-US" altLang="zh-CN" sz="2800" baseline="-25000" dirty="0"/>
              <a:t>3</a:t>
            </a:r>
            <a:r>
              <a:rPr lang="zh-CN" altLang="zh-CN" sz="2800" dirty="0"/>
              <a:t>成等比数列</a:t>
            </a:r>
            <a:r>
              <a:rPr lang="en-US" altLang="zh-CN" sz="2800" dirty="0"/>
              <a:t>,</a:t>
            </a:r>
            <a:r>
              <a:rPr lang="zh-CN" altLang="zh-CN" sz="2800" dirty="0"/>
              <a:t>求</a:t>
            </a:r>
            <a:r>
              <a:rPr lang="en-US" altLang="zh-CN" sz="2800" i="1" dirty="0"/>
              <a:t>T</a:t>
            </a:r>
            <a:r>
              <a:rPr lang="en-US" altLang="zh-CN" sz="2800" i="1" baseline="-25000" dirty="0"/>
              <a:t>n</a:t>
            </a:r>
            <a:r>
              <a:rPr lang="en-US" altLang="zh-CN" sz="2800" dirty="0"/>
              <a:t>.</a:t>
            </a:r>
            <a:endParaRPr lang="zh-CN" altLang="zh-CN" sz="2800" dirty="0"/>
          </a:p>
        </p:txBody>
      </p:sp>
      <p:sp>
        <p:nvSpPr>
          <p:cNvPr id="9" name="矩形 1"/>
          <p:cNvSpPr/>
          <p:nvPr/>
        </p:nvSpPr>
        <p:spPr>
          <a:xfrm>
            <a:off x="234043" y="4091095"/>
            <a:ext cx="11723913" cy="1384995"/>
          </a:xfrm>
          <a:prstGeom prst="rect">
            <a:avLst/>
          </a:prstGeom>
        </p:spPr>
        <p:txBody>
          <a:bodyPr wrap="square">
            <a:spAutoFit/>
          </a:bodyPr>
          <a:lstStyle/>
          <a:p>
            <a:pPr>
              <a:lnSpc>
                <a:spcPct val="150000"/>
              </a:lnSpc>
            </a:pPr>
            <a:r>
              <a:rPr lang="zh-CN" altLang="en-US"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思维导引</a:t>
            </a:r>
            <a:r>
              <a:rPr lang="zh-CN" altLang="en-US" sz="2800" dirty="0"/>
              <a:t>　</a:t>
            </a:r>
            <a:r>
              <a:rPr lang="en-US" altLang="zh-CN" sz="2800" dirty="0"/>
              <a:t>(1)</a:t>
            </a:r>
            <a:r>
              <a:rPr lang="zh-CN" altLang="en-US" sz="2800" dirty="0"/>
              <a:t>根据已知的递推关系求通项公式</a:t>
            </a:r>
            <a:r>
              <a:rPr lang="en-US" altLang="zh-CN" sz="2800" dirty="0"/>
              <a:t>;(2)</a:t>
            </a:r>
            <a:r>
              <a:rPr lang="zh-CN" altLang="en-US" sz="2800" dirty="0"/>
              <a:t>根据等比关系列方程求公差</a:t>
            </a:r>
            <a:r>
              <a:rPr lang="en-US" altLang="zh-CN" sz="2800" dirty="0"/>
              <a:t>,</a:t>
            </a:r>
            <a:r>
              <a:rPr lang="zh-CN" altLang="en-US" sz="2800" dirty="0"/>
              <a:t>则前</a:t>
            </a:r>
            <a:r>
              <a:rPr lang="en-US" altLang="zh-CN" sz="2800" i="1" dirty="0"/>
              <a:t>n</a:t>
            </a:r>
            <a:r>
              <a:rPr lang="zh-CN" altLang="en-US" sz="2800" dirty="0"/>
              <a:t>项和易求</a:t>
            </a:r>
            <a:r>
              <a:rPr lang="en-US" altLang="zh-CN" sz="2800" dirty="0"/>
              <a:t>.</a:t>
            </a:r>
            <a:endParaRPr lang="zh-CN" altLang="zh-CN" sz="2800"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91360" y="207331"/>
            <a:ext cx="11723913" cy="6555641"/>
          </a:xfrm>
          <a:prstGeom prst="rect">
            <a:avLst/>
          </a:prstGeom>
        </p:spPr>
        <p:txBody>
          <a:bodyPr wrap="square">
            <a:spAutoFit/>
          </a:bodyPr>
          <a:lstStyle/>
          <a:p>
            <a:pPr>
              <a:lnSpc>
                <a:spcPct val="150000"/>
              </a:lnSpc>
            </a:pPr>
            <a:r>
              <a:rPr lang="zh-CN" altLang="zh-CN"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解析</a:t>
            </a:r>
            <a:r>
              <a:rPr lang="zh-CN" altLang="zh-CN" sz="2800" dirty="0"/>
              <a:t>　</a:t>
            </a:r>
            <a:r>
              <a:rPr lang="en-US" altLang="zh-CN" sz="2800" dirty="0"/>
              <a:t>(1)</a:t>
            </a:r>
            <a:r>
              <a:rPr lang="zh-CN" altLang="zh-CN" sz="2800" dirty="0"/>
              <a:t>由</a:t>
            </a:r>
            <a:r>
              <a:rPr lang="en-US" altLang="zh-CN" sz="2800" i="1" dirty="0"/>
              <a:t>a</a:t>
            </a:r>
            <a:r>
              <a:rPr lang="en-US" altLang="zh-CN" sz="2800" i="1" baseline="-25000" dirty="0"/>
              <a:t>n</a:t>
            </a:r>
            <a:r>
              <a:rPr lang="en-US" altLang="zh-CN" sz="2800" baseline="-25000" dirty="0"/>
              <a:t>+1</a:t>
            </a:r>
            <a:r>
              <a:rPr lang="en-US" altLang="zh-CN" sz="2800" dirty="0"/>
              <a:t>=2</a:t>
            </a:r>
            <a:r>
              <a:rPr lang="en-US" altLang="zh-CN" sz="2800" i="1" dirty="0"/>
              <a:t>S</a:t>
            </a:r>
            <a:r>
              <a:rPr lang="en-US" altLang="zh-CN" sz="2800" i="1" baseline="-25000" dirty="0"/>
              <a:t>n</a:t>
            </a:r>
            <a:r>
              <a:rPr lang="en-US" altLang="zh-CN" sz="2800" dirty="0"/>
              <a:t>+1,</a:t>
            </a:r>
            <a:r>
              <a:rPr lang="zh-CN" altLang="zh-CN" sz="2800" dirty="0"/>
              <a:t>可得</a:t>
            </a:r>
            <a:r>
              <a:rPr lang="en-US" altLang="zh-CN" sz="2800" i="1" dirty="0"/>
              <a:t>a</a:t>
            </a:r>
            <a:r>
              <a:rPr lang="en-US" altLang="zh-CN" sz="2800" i="1" baseline="-25000" dirty="0"/>
              <a:t>n</a:t>
            </a:r>
            <a:r>
              <a:rPr lang="en-US" altLang="zh-CN" sz="2800" dirty="0"/>
              <a:t>=2</a:t>
            </a:r>
            <a:r>
              <a:rPr lang="en-US" altLang="zh-CN" sz="2800" i="1" dirty="0"/>
              <a:t>S</a:t>
            </a:r>
            <a:r>
              <a:rPr lang="en-US" altLang="zh-CN" sz="2800" i="1" baseline="-25000" dirty="0"/>
              <a:t>n</a:t>
            </a:r>
            <a:r>
              <a:rPr lang="en-US" altLang="zh-CN" sz="2800" baseline="-25000" dirty="0"/>
              <a:t>-1</a:t>
            </a:r>
            <a:r>
              <a:rPr lang="en-US" altLang="zh-CN" sz="2800" dirty="0"/>
              <a:t>+1 (</a:t>
            </a:r>
            <a:r>
              <a:rPr lang="en-US" altLang="zh-CN" sz="2800" i="1" dirty="0"/>
              <a:t>n</a:t>
            </a:r>
            <a:r>
              <a:rPr lang="en-US" altLang="zh-CN" sz="2800" dirty="0"/>
              <a:t>≥2),</a:t>
            </a:r>
            <a:endParaRPr lang="zh-CN" altLang="zh-CN" sz="2800" dirty="0"/>
          </a:p>
          <a:p>
            <a:pPr>
              <a:lnSpc>
                <a:spcPct val="150000"/>
              </a:lnSpc>
            </a:pPr>
            <a:r>
              <a:rPr lang="zh-CN" altLang="zh-CN" sz="2800" dirty="0"/>
              <a:t>两式相减得</a:t>
            </a:r>
            <a:r>
              <a:rPr lang="en-US" altLang="zh-CN" sz="2800" i="1" dirty="0"/>
              <a:t>a</a:t>
            </a:r>
            <a:r>
              <a:rPr lang="en-US" altLang="zh-CN" sz="2800" i="1" baseline="-25000" dirty="0"/>
              <a:t>n</a:t>
            </a:r>
            <a:r>
              <a:rPr lang="en-US" altLang="zh-CN" sz="2800" baseline="-25000" dirty="0"/>
              <a:t>+1</a:t>
            </a:r>
            <a:r>
              <a:rPr lang="en-US" altLang="zh-CN" sz="2800" dirty="0"/>
              <a:t>-</a:t>
            </a:r>
            <a:r>
              <a:rPr lang="en-US" altLang="zh-CN" sz="2800" i="1" dirty="0"/>
              <a:t>a</a:t>
            </a:r>
            <a:r>
              <a:rPr lang="en-US" altLang="zh-CN" sz="2800" i="1" baseline="-25000" dirty="0"/>
              <a:t>n</a:t>
            </a:r>
            <a:r>
              <a:rPr lang="en-US" altLang="zh-CN" sz="2800" dirty="0"/>
              <a:t>=2</a:t>
            </a:r>
            <a:r>
              <a:rPr lang="en-US" altLang="zh-CN" sz="2800" i="1" dirty="0"/>
              <a:t>a</a:t>
            </a:r>
            <a:r>
              <a:rPr lang="en-US" altLang="zh-CN" sz="2800" i="1" baseline="-25000" dirty="0"/>
              <a:t>n</a:t>
            </a:r>
            <a:r>
              <a:rPr lang="en-US" altLang="zh-CN" sz="2800" dirty="0"/>
              <a:t>,</a:t>
            </a:r>
            <a:r>
              <a:rPr lang="zh-CN" altLang="zh-CN" sz="2800" dirty="0"/>
              <a:t>则</a:t>
            </a:r>
            <a:r>
              <a:rPr lang="en-US" altLang="zh-CN" sz="2800" i="1" dirty="0"/>
              <a:t>a</a:t>
            </a:r>
            <a:r>
              <a:rPr lang="en-US" altLang="zh-CN" sz="2800" i="1" baseline="-25000" dirty="0"/>
              <a:t>n</a:t>
            </a:r>
            <a:r>
              <a:rPr lang="en-US" altLang="zh-CN" sz="2800" baseline="-25000" dirty="0"/>
              <a:t>+1</a:t>
            </a:r>
            <a:r>
              <a:rPr lang="en-US" altLang="zh-CN" sz="2800" dirty="0"/>
              <a:t>=3</a:t>
            </a:r>
            <a:r>
              <a:rPr lang="en-US" altLang="zh-CN" sz="2800" i="1" dirty="0"/>
              <a:t>a</a:t>
            </a:r>
            <a:r>
              <a:rPr lang="en-US" altLang="zh-CN" sz="2800" i="1" baseline="-25000" dirty="0"/>
              <a:t>n</a:t>
            </a:r>
            <a:r>
              <a:rPr lang="en-US" altLang="zh-CN" sz="2800" dirty="0"/>
              <a:t> (</a:t>
            </a:r>
            <a:r>
              <a:rPr lang="en-US" altLang="zh-CN" sz="2800" i="1" dirty="0"/>
              <a:t>n</a:t>
            </a:r>
            <a:r>
              <a:rPr lang="en-US" altLang="zh-CN" sz="2800" dirty="0"/>
              <a:t>≥2).</a:t>
            </a:r>
            <a:endParaRPr lang="zh-CN" altLang="zh-CN" sz="2800" dirty="0"/>
          </a:p>
          <a:p>
            <a:pPr>
              <a:lnSpc>
                <a:spcPct val="150000"/>
              </a:lnSpc>
            </a:pPr>
            <a:r>
              <a:rPr lang="zh-CN" altLang="zh-CN" sz="2800" dirty="0"/>
              <a:t>因为</a:t>
            </a:r>
            <a:r>
              <a:rPr lang="en-US" altLang="zh-CN" sz="2800" i="1" dirty="0"/>
              <a:t>a</a:t>
            </a:r>
            <a:r>
              <a:rPr lang="en-US" altLang="zh-CN" sz="2800" baseline="-25000" dirty="0"/>
              <a:t>1</a:t>
            </a:r>
            <a:r>
              <a:rPr lang="en-US" altLang="zh-CN" sz="2800" dirty="0"/>
              <a:t>=</a:t>
            </a:r>
            <a:r>
              <a:rPr lang="en-US" altLang="zh-CN" sz="2800" i="1" dirty="0"/>
              <a:t>S</a:t>
            </a:r>
            <a:r>
              <a:rPr lang="en-US" altLang="zh-CN" sz="2800" baseline="-25000" dirty="0"/>
              <a:t>1</a:t>
            </a:r>
            <a:r>
              <a:rPr lang="en-US" altLang="zh-CN" sz="2800" dirty="0"/>
              <a:t>=1,</a:t>
            </a:r>
            <a:r>
              <a:rPr lang="en-US" altLang="zh-CN" sz="2800" i="1" dirty="0"/>
              <a:t>a</a:t>
            </a:r>
            <a:r>
              <a:rPr lang="en-US" altLang="zh-CN" sz="2800" baseline="-25000" dirty="0"/>
              <a:t>2</a:t>
            </a:r>
            <a:r>
              <a:rPr lang="en-US" altLang="zh-CN" sz="2800" dirty="0"/>
              <a:t>=2</a:t>
            </a:r>
            <a:r>
              <a:rPr lang="en-US" altLang="zh-CN" sz="2800" i="1" dirty="0"/>
              <a:t>S</a:t>
            </a:r>
            <a:r>
              <a:rPr lang="en-US" altLang="zh-CN" sz="2800" baseline="-25000" dirty="0"/>
              <a:t>1</a:t>
            </a:r>
            <a:r>
              <a:rPr lang="en-US" altLang="zh-CN" sz="2800" dirty="0"/>
              <a:t>+1=3,</a:t>
            </a:r>
            <a:r>
              <a:rPr lang="zh-CN" altLang="zh-CN" sz="2800" dirty="0"/>
              <a:t>所以</a:t>
            </a:r>
            <a:r>
              <a:rPr lang="en-US" altLang="zh-CN" sz="2800" i="1" dirty="0"/>
              <a:t>a</a:t>
            </a:r>
            <a:r>
              <a:rPr lang="en-US" altLang="zh-CN" sz="2800" baseline="-25000" dirty="0"/>
              <a:t>2</a:t>
            </a:r>
            <a:r>
              <a:rPr lang="en-US" altLang="zh-CN" sz="2800" dirty="0"/>
              <a:t>=3</a:t>
            </a:r>
            <a:r>
              <a:rPr lang="en-US" altLang="zh-CN" sz="2800" i="1" dirty="0"/>
              <a:t>a</a:t>
            </a:r>
            <a:r>
              <a:rPr lang="en-US" altLang="zh-CN" sz="2800" baseline="-25000" dirty="0"/>
              <a:t>1</a:t>
            </a:r>
            <a:r>
              <a:rPr lang="en-US" altLang="zh-CN" sz="2800" dirty="0"/>
              <a:t>.</a:t>
            </a:r>
            <a:endParaRPr lang="zh-CN" altLang="zh-CN" sz="2800" dirty="0"/>
          </a:p>
          <a:p>
            <a:pPr>
              <a:lnSpc>
                <a:spcPct val="150000"/>
              </a:lnSpc>
            </a:pPr>
            <a:r>
              <a:rPr lang="zh-CN" altLang="zh-CN" sz="2800" dirty="0"/>
              <a:t>故</a:t>
            </a:r>
            <a:r>
              <a:rPr lang="en-US" altLang="zh-CN" sz="2800" dirty="0"/>
              <a:t>{</a:t>
            </a:r>
            <a:r>
              <a:rPr lang="en-US" altLang="zh-CN" sz="2800" i="1" dirty="0"/>
              <a:t>a</a:t>
            </a:r>
            <a:r>
              <a:rPr lang="en-US" altLang="zh-CN" sz="2800" i="1" baseline="-25000" dirty="0"/>
              <a:t>n</a:t>
            </a:r>
            <a:r>
              <a:rPr lang="en-US" altLang="zh-CN" sz="2800" dirty="0"/>
              <a:t>}</a:t>
            </a:r>
            <a:r>
              <a:rPr lang="zh-CN" altLang="zh-CN" sz="2800" dirty="0"/>
              <a:t>是首项为</a:t>
            </a:r>
            <a:r>
              <a:rPr lang="en-US" altLang="zh-CN" sz="2800" dirty="0"/>
              <a:t>1,</a:t>
            </a:r>
            <a:r>
              <a:rPr lang="zh-CN" altLang="zh-CN" sz="2800" dirty="0"/>
              <a:t>公比为</a:t>
            </a:r>
            <a:r>
              <a:rPr lang="en-US" altLang="zh-CN" sz="2800" dirty="0"/>
              <a:t>3</a:t>
            </a:r>
            <a:r>
              <a:rPr lang="zh-CN" altLang="zh-CN" sz="2800" dirty="0"/>
              <a:t>的等比数列</a:t>
            </a:r>
            <a:r>
              <a:rPr lang="en-US" altLang="zh-CN" sz="2800" dirty="0"/>
              <a:t>,</a:t>
            </a:r>
            <a:r>
              <a:rPr lang="zh-CN" altLang="zh-CN" sz="2800" dirty="0"/>
              <a:t>所以</a:t>
            </a:r>
            <a:r>
              <a:rPr lang="en-US" altLang="zh-CN" sz="2800" i="1" dirty="0"/>
              <a:t>a</a:t>
            </a:r>
            <a:r>
              <a:rPr lang="en-US" altLang="zh-CN" sz="2800" i="1" baseline="-25000" dirty="0"/>
              <a:t>n</a:t>
            </a:r>
            <a:r>
              <a:rPr lang="en-US" altLang="zh-CN" sz="2800" dirty="0"/>
              <a:t>=3</a:t>
            </a:r>
            <a:r>
              <a:rPr lang="en-US" altLang="zh-CN" sz="2800" i="1" baseline="30000" dirty="0"/>
              <a:t>n</a:t>
            </a:r>
            <a:r>
              <a:rPr lang="en-US" altLang="zh-CN" sz="2800" baseline="30000" dirty="0"/>
              <a:t>-1</a:t>
            </a:r>
            <a:r>
              <a:rPr lang="en-US" altLang="zh-CN" sz="2800" dirty="0"/>
              <a:t>.</a:t>
            </a:r>
            <a:endParaRPr lang="zh-CN" altLang="zh-CN" sz="2800" dirty="0"/>
          </a:p>
          <a:p>
            <a:pPr>
              <a:lnSpc>
                <a:spcPct val="150000"/>
              </a:lnSpc>
            </a:pPr>
            <a:r>
              <a:rPr lang="en-US" altLang="zh-CN" sz="2800" dirty="0"/>
              <a:t>(2)</a:t>
            </a:r>
            <a:r>
              <a:rPr lang="zh-CN" altLang="zh-CN" sz="2800" dirty="0"/>
              <a:t>设等差数列</a:t>
            </a:r>
            <a:r>
              <a:rPr lang="en-US" altLang="zh-CN" sz="2800" dirty="0"/>
              <a:t>{</a:t>
            </a:r>
            <a:r>
              <a:rPr lang="en-US" altLang="zh-CN" sz="2800" i="1" dirty="0" err="1"/>
              <a:t>b</a:t>
            </a:r>
            <a:r>
              <a:rPr lang="en-US" altLang="zh-CN" sz="2800" i="1" baseline="-25000" dirty="0" err="1"/>
              <a:t>n</a:t>
            </a:r>
            <a:r>
              <a:rPr lang="en-US" altLang="zh-CN" sz="2800" dirty="0"/>
              <a:t>}</a:t>
            </a:r>
            <a:r>
              <a:rPr lang="zh-CN" altLang="zh-CN" sz="2800" dirty="0"/>
              <a:t>的公差为</a:t>
            </a:r>
            <a:r>
              <a:rPr lang="en-US" altLang="zh-CN" sz="2800" i="1" dirty="0"/>
              <a:t>d</a:t>
            </a:r>
            <a:r>
              <a:rPr lang="en-US" altLang="zh-CN" sz="2800" dirty="0"/>
              <a:t>.</a:t>
            </a:r>
            <a:endParaRPr lang="zh-CN" altLang="zh-CN" sz="2800" dirty="0"/>
          </a:p>
          <a:p>
            <a:pPr>
              <a:lnSpc>
                <a:spcPct val="150000"/>
              </a:lnSpc>
            </a:pPr>
            <a:r>
              <a:rPr lang="zh-CN" altLang="zh-CN" sz="2800" dirty="0"/>
              <a:t>由</a:t>
            </a:r>
            <a:r>
              <a:rPr lang="en-US" altLang="zh-CN" sz="2800" i="1" dirty="0"/>
              <a:t>T</a:t>
            </a:r>
            <a:r>
              <a:rPr lang="en-US" altLang="zh-CN" sz="2800" baseline="-25000" dirty="0"/>
              <a:t>3</a:t>
            </a:r>
            <a:r>
              <a:rPr lang="en-US" altLang="zh-CN" sz="2800" dirty="0"/>
              <a:t>=15,</a:t>
            </a:r>
            <a:r>
              <a:rPr lang="zh-CN" altLang="zh-CN" sz="2800" dirty="0"/>
              <a:t>即</a:t>
            </a:r>
            <a:r>
              <a:rPr lang="en-US" altLang="zh-CN" sz="2800" i="1" dirty="0"/>
              <a:t>b</a:t>
            </a:r>
            <a:r>
              <a:rPr lang="en-US" altLang="zh-CN" sz="2800" baseline="-25000" dirty="0"/>
              <a:t>1</a:t>
            </a:r>
            <a:r>
              <a:rPr lang="en-US" altLang="zh-CN" sz="2800" dirty="0"/>
              <a:t>+</a:t>
            </a:r>
            <a:r>
              <a:rPr lang="en-US" altLang="zh-CN" sz="2800" i="1" dirty="0"/>
              <a:t>b</a:t>
            </a:r>
            <a:r>
              <a:rPr lang="en-US" altLang="zh-CN" sz="2800" baseline="-25000" dirty="0"/>
              <a:t>2</a:t>
            </a:r>
            <a:r>
              <a:rPr lang="en-US" altLang="zh-CN" sz="2800" dirty="0"/>
              <a:t>+</a:t>
            </a:r>
            <a:r>
              <a:rPr lang="en-US" altLang="zh-CN" sz="2800" i="1" dirty="0"/>
              <a:t>b</a:t>
            </a:r>
            <a:r>
              <a:rPr lang="en-US" altLang="zh-CN" sz="2800" baseline="-25000" dirty="0"/>
              <a:t>3</a:t>
            </a:r>
            <a:r>
              <a:rPr lang="en-US" altLang="zh-CN" sz="2800" dirty="0"/>
              <a:t>=15,</a:t>
            </a:r>
            <a:r>
              <a:rPr lang="zh-CN" altLang="zh-CN" sz="2800" dirty="0"/>
              <a:t>可得</a:t>
            </a:r>
            <a:r>
              <a:rPr lang="en-US" altLang="zh-CN" sz="2800" i="1" dirty="0"/>
              <a:t>b</a:t>
            </a:r>
            <a:r>
              <a:rPr lang="en-US" altLang="zh-CN" sz="2800" baseline="-25000" dirty="0"/>
              <a:t>2</a:t>
            </a:r>
            <a:r>
              <a:rPr lang="en-US" altLang="zh-CN" sz="2800" dirty="0"/>
              <a:t>=5,</a:t>
            </a:r>
            <a:endParaRPr lang="zh-CN" altLang="zh-CN" sz="2800" dirty="0"/>
          </a:p>
          <a:p>
            <a:pPr>
              <a:lnSpc>
                <a:spcPct val="150000"/>
              </a:lnSpc>
            </a:pPr>
            <a:r>
              <a:rPr lang="zh-CN" altLang="zh-CN" sz="2800" dirty="0"/>
              <a:t>故</a:t>
            </a:r>
            <a:r>
              <a:rPr lang="en-US" altLang="zh-CN" sz="2800" i="1" dirty="0"/>
              <a:t>b</a:t>
            </a:r>
            <a:r>
              <a:rPr lang="en-US" altLang="zh-CN" sz="2800" baseline="-25000" dirty="0"/>
              <a:t>1</a:t>
            </a:r>
            <a:r>
              <a:rPr lang="en-US" altLang="zh-CN" sz="2800" dirty="0"/>
              <a:t>=5-</a:t>
            </a:r>
            <a:r>
              <a:rPr lang="en-US" altLang="zh-CN" sz="2800" i="1" dirty="0"/>
              <a:t>d</a:t>
            </a:r>
            <a:r>
              <a:rPr lang="en-US" altLang="zh-CN" sz="2800" dirty="0"/>
              <a:t>,</a:t>
            </a:r>
            <a:r>
              <a:rPr lang="en-US" altLang="zh-CN" sz="2800" i="1" dirty="0"/>
              <a:t>b</a:t>
            </a:r>
            <a:r>
              <a:rPr lang="en-US" altLang="zh-CN" sz="2800" baseline="-25000" dirty="0"/>
              <a:t>3</a:t>
            </a:r>
            <a:r>
              <a:rPr lang="en-US" altLang="zh-CN" sz="2800" dirty="0"/>
              <a:t>=5+</a:t>
            </a:r>
            <a:r>
              <a:rPr lang="en-US" altLang="zh-CN" sz="2800" i="1" dirty="0"/>
              <a:t>d</a:t>
            </a:r>
            <a:r>
              <a:rPr lang="en-US" altLang="zh-CN" sz="2800" dirty="0"/>
              <a:t>.</a:t>
            </a:r>
            <a:endParaRPr lang="zh-CN" altLang="zh-CN" sz="2800" dirty="0"/>
          </a:p>
          <a:p>
            <a:pPr>
              <a:lnSpc>
                <a:spcPct val="150000"/>
              </a:lnSpc>
            </a:pPr>
            <a:r>
              <a:rPr lang="zh-CN" altLang="zh-CN" sz="2800" dirty="0"/>
              <a:t>又</a:t>
            </a:r>
            <a:r>
              <a:rPr lang="en-US" altLang="zh-CN" sz="2800" i="1" dirty="0"/>
              <a:t>a</a:t>
            </a:r>
            <a:r>
              <a:rPr lang="en-US" altLang="zh-CN" sz="2800" baseline="-25000" dirty="0"/>
              <a:t>1</a:t>
            </a:r>
            <a:r>
              <a:rPr lang="en-US" altLang="zh-CN" sz="2800" dirty="0"/>
              <a:t>=1,</a:t>
            </a:r>
            <a:r>
              <a:rPr lang="en-US" altLang="zh-CN" sz="2800" i="1" dirty="0"/>
              <a:t>a</a:t>
            </a:r>
            <a:r>
              <a:rPr lang="en-US" altLang="zh-CN" sz="2800" baseline="-25000" dirty="0"/>
              <a:t>2</a:t>
            </a:r>
            <a:r>
              <a:rPr lang="en-US" altLang="zh-CN" sz="2800" dirty="0"/>
              <a:t>=3,</a:t>
            </a:r>
            <a:r>
              <a:rPr lang="en-US" altLang="zh-CN" sz="2800" i="1" dirty="0"/>
              <a:t>a</a:t>
            </a:r>
            <a:r>
              <a:rPr lang="en-US" altLang="zh-CN" sz="2800" baseline="-25000" dirty="0"/>
              <a:t>3</a:t>
            </a:r>
            <a:r>
              <a:rPr lang="en-US" altLang="zh-CN" sz="2800" dirty="0"/>
              <a:t>=9,</a:t>
            </a:r>
            <a:r>
              <a:rPr lang="zh-CN" altLang="zh-CN" sz="2800" dirty="0"/>
              <a:t>且由</a:t>
            </a:r>
            <a:r>
              <a:rPr lang="en-US" altLang="zh-CN" sz="2800" i="1" dirty="0"/>
              <a:t>a</a:t>
            </a:r>
            <a:r>
              <a:rPr lang="en-US" altLang="zh-CN" sz="2800" baseline="-25000" dirty="0"/>
              <a:t>1</a:t>
            </a:r>
            <a:r>
              <a:rPr lang="en-US" altLang="zh-CN" sz="2800" dirty="0"/>
              <a:t>+</a:t>
            </a:r>
            <a:r>
              <a:rPr lang="en-US" altLang="zh-CN" sz="2800" i="1" dirty="0"/>
              <a:t>b</a:t>
            </a:r>
            <a:r>
              <a:rPr lang="en-US" altLang="zh-CN" sz="2800" baseline="-25000" dirty="0"/>
              <a:t>1</a:t>
            </a:r>
            <a:r>
              <a:rPr lang="en-US" altLang="zh-CN" sz="2800" dirty="0"/>
              <a:t>,</a:t>
            </a:r>
            <a:r>
              <a:rPr lang="en-US" altLang="zh-CN" sz="2800" i="1" dirty="0"/>
              <a:t>a</a:t>
            </a:r>
            <a:r>
              <a:rPr lang="en-US" altLang="zh-CN" sz="2800" baseline="-25000" dirty="0"/>
              <a:t>2</a:t>
            </a:r>
            <a:r>
              <a:rPr lang="en-US" altLang="zh-CN" sz="2800" dirty="0"/>
              <a:t>+</a:t>
            </a:r>
            <a:r>
              <a:rPr lang="en-US" altLang="zh-CN" sz="2800" i="1" dirty="0"/>
              <a:t>b</a:t>
            </a:r>
            <a:r>
              <a:rPr lang="en-US" altLang="zh-CN" sz="2800" baseline="-25000" dirty="0"/>
              <a:t>2</a:t>
            </a:r>
            <a:r>
              <a:rPr lang="en-US" altLang="zh-CN" sz="2800" dirty="0"/>
              <a:t>,</a:t>
            </a:r>
            <a:r>
              <a:rPr lang="en-US" altLang="zh-CN" sz="2800" i="1" dirty="0"/>
              <a:t>a</a:t>
            </a:r>
            <a:r>
              <a:rPr lang="en-US" altLang="zh-CN" sz="2800" baseline="-25000" dirty="0"/>
              <a:t>3</a:t>
            </a:r>
            <a:r>
              <a:rPr lang="en-US" altLang="zh-CN" sz="2800" dirty="0"/>
              <a:t>+</a:t>
            </a:r>
            <a:r>
              <a:rPr lang="en-US" altLang="zh-CN" sz="2800" i="1" dirty="0"/>
              <a:t>b</a:t>
            </a:r>
            <a:r>
              <a:rPr lang="en-US" altLang="zh-CN" sz="2800" baseline="-25000" dirty="0"/>
              <a:t>3</a:t>
            </a:r>
            <a:r>
              <a:rPr lang="zh-CN" altLang="zh-CN" sz="2800" dirty="0"/>
              <a:t>成等比数列可</a:t>
            </a:r>
            <a:r>
              <a:rPr lang="zh-CN" altLang="zh-CN" sz="2800" dirty="0" smtClean="0"/>
              <a:t>得</a:t>
            </a:r>
            <a:endParaRPr lang="en-US" altLang="zh-CN" sz="2800" dirty="0" smtClean="0"/>
          </a:p>
          <a:p>
            <a:pPr>
              <a:lnSpc>
                <a:spcPct val="150000"/>
              </a:lnSpc>
            </a:pPr>
            <a:r>
              <a:rPr lang="en-US" altLang="zh-CN" sz="2800" dirty="0" smtClean="0"/>
              <a:t>(</a:t>
            </a:r>
            <a:r>
              <a:rPr lang="en-US" altLang="zh-CN" sz="2800" dirty="0"/>
              <a:t>1+5-</a:t>
            </a:r>
            <a:r>
              <a:rPr lang="en-US" altLang="zh-CN" sz="2800" i="1" dirty="0"/>
              <a:t>d</a:t>
            </a:r>
            <a:r>
              <a:rPr lang="en-US" altLang="zh-CN" sz="2800" dirty="0"/>
              <a:t>)(9+5+</a:t>
            </a:r>
            <a:r>
              <a:rPr lang="en-US" altLang="zh-CN" sz="2800" i="1" dirty="0"/>
              <a:t>d</a:t>
            </a:r>
            <a:r>
              <a:rPr lang="en-US" altLang="zh-CN" sz="2800" dirty="0"/>
              <a:t>)=(3+5)</a:t>
            </a:r>
            <a:r>
              <a:rPr lang="en-US" altLang="zh-CN" sz="2800" baseline="30000" dirty="0"/>
              <a:t>2</a:t>
            </a:r>
            <a:r>
              <a:rPr lang="en-US" altLang="zh-CN" sz="2800" dirty="0"/>
              <a:t>,</a:t>
            </a:r>
            <a:endParaRPr lang="zh-CN" altLang="zh-CN" sz="2800" dirty="0"/>
          </a:p>
          <a:p>
            <a:pPr>
              <a:lnSpc>
                <a:spcPct val="150000"/>
              </a:lnSpc>
            </a:pPr>
            <a:r>
              <a:rPr lang="zh-CN" altLang="zh-CN" sz="2800" dirty="0"/>
              <a:t>解得</a:t>
            </a:r>
            <a:r>
              <a:rPr lang="en-US" altLang="zh-CN" sz="2800" i="1" dirty="0"/>
              <a:t>d</a:t>
            </a:r>
            <a:r>
              <a:rPr lang="en-US" altLang="zh-CN" sz="2800" dirty="0"/>
              <a:t>=2</a:t>
            </a:r>
            <a:r>
              <a:rPr lang="zh-CN" altLang="zh-CN" sz="2800" dirty="0"/>
              <a:t>或</a:t>
            </a:r>
            <a:r>
              <a:rPr lang="en-US" altLang="zh-CN" sz="2800" i="1" dirty="0"/>
              <a:t>d</a:t>
            </a:r>
            <a:r>
              <a:rPr lang="en-US" altLang="zh-CN" sz="2800" dirty="0"/>
              <a:t>=-10</a:t>
            </a:r>
            <a:r>
              <a:rPr lang="en-US" altLang="zh-CN" sz="2800" dirty="0" smtClean="0"/>
              <a:t>.</a:t>
            </a:r>
            <a:endParaRPr lang="zh-CN" altLang="zh-CN" sz="2800" dirty="0"/>
          </a:p>
        </p:txBody>
      </p:sp>
    </p:spTree>
    <p:extLst>
      <p:ext uri="{BB962C8B-B14F-4D97-AF65-F5344CB8AC3E}">
        <p14:creationId xmlns:p14="http://schemas.microsoft.com/office/powerpoint/2010/main" xmlns="" val="92053800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391360" y="492466"/>
                <a:ext cx="11723913" cy="2327688"/>
              </a:xfrm>
              <a:prstGeom prst="rect">
                <a:avLst/>
              </a:prstGeom>
            </p:spPr>
            <p:txBody>
              <a:bodyPr wrap="square">
                <a:spAutoFit/>
              </a:bodyPr>
              <a:lstStyle/>
              <a:p>
                <a:pPr>
                  <a:lnSpc>
                    <a:spcPct val="150000"/>
                  </a:lnSpc>
                </a:pPr>
                <a:r>
                  <a:rPr lang="zh-CN" altLang="zh-CN" sz="2800" dirty="0" smtClean="0"/>
                  <a:t>因为等差数列</a:t>
                </a:r>
                <a:r>
                  <a:rPr lang="en-US" altLang="zh-CN" sz="2800" dirty="0"/>
                  <a:t>{</a:t>
                </a:r>
                <a:r>
                  <a:rPr lang="en-US" altLang="zh-CN" sz="2800" i="1" dirty="0" err="1"/>
                  <a:t>b</a:t>
                </a:r>
                <a:r>
                  <a:rPr lang="en-US" altLang="zh-CN" sz="2800" i="1" baseline="-25000" dirty="0" err="1"/>
                  <a:t>n</a:t>
                </a:r>
                <a:r>
                  <a:rPr lang="en-US" altLang="zh-CN" sz="2800" dirty="0"/>
                  <a:t>}</a:t>
                </a:r>
                <a:r>
                  <a:rPr lang="zh-CN" altLang="zh-CN" sz="2800" dirty="0"/>
                  <a:t>的各项为正</a:t>
                </a:r>
                <a:r>
                  <a:rPr lang="en-US" altLang="zh-CN" sz="2800" dirty="0"/>
                  <a:t>,</a:t>
                </a:r>
                <a:endParaRPr lang="zh-CN" altLang="zh-CN" sz="2800" dirty="0"/>
              </a:p>
              <a:p>
                <a:pPr>
                  <a:lnSpc>
                    <a:spcPct val="150000"/>
                  </a:lnSpc>
                </a:pPr>
                <a:r>
                  <a:rPr lang="zh-CN" altLang="zh-CN" sz="2800" dirty="0"/>
                  <a:t>所以</a:t>
                </a:r>
                <a:r>
                  <a:rPr lang="en-US" altLang="zh-CN" sz="2800" i="1" dirty="0"/>
                  <a:t>d</a:t>
                </a:r>
                <a:r>
                  <a:rPr lang="en-US" altLang="zh-CN" sz="2800" dirty="0"/>
                  <a:t>&gt;0.</a:t>
                </a:r>
                <a:endParaRPr lang="zh-CN" altLang="zh-CN" sz="2800" dirty="0"/>
              </a:p>
              <a:p>
                <a:pPr>
                  <a:lnSpc>
                    <a:spcPct val="150000"/>
                  </a:lnSpc>
                </a:pPr>
                <a:r>
                  <a:rPr lang="zh-CN" altLang="zh-CN" sz="2800" dirty="0"/>
                  <a:t>所以</a:t>
                </a:r>
                <a:r>
                  <a:rPr lang="en-US" altLang="zh-CN" sz="2800" i="1" dirty="0"/>
                  <a:t>d</a:t>
                </a:r>
                <a:r>
                  <a:rPr lang="en-US" altLang="zh-CN" sz="2800" dirty="0"/>
                  <a:t>=2,</a:t>
                </a:r>
                <a:r>
                  <a:rPr lang="en-US" altLang="zh-CN" sz="2800" i="1" dirty="0"/>
                  <a:t>b</a:t>
                </a:r>
                <a:r>
                  <a:rPr lang="en-US" altLang="zh-CN" sz="2800" baseline="-25000" dirty="0"/>
                  <a:t>1</a:t>
                </a:r>
                <a:r>
                  <a:rPr lang="en-US" altLang="zh-CN" sz="2800" dirty="0"/>
                  <a:t>=3,</a:t>
                </a:r>
                <a:r>
                  <a:rPr lang="zh-CN" altLang="zh-CN" sz="2800" dirty="0"/>
                  <a:t>所以</a:t>
                </a:r>
                <a:r>
                  <a:rPr lang="en-US" altLang="zh-CN" sz="2800" i="1" dirty="0" err="1"/>
                  <a:t>T</a:t>
                </a:r>
                <a:r>
                  <a:rPr lang="en-US" altLang="zh-CN" sz="2800" i="1" baseline="-25000" dirty="0" err="1"/>
                  <a:t>n</a:t>
                </a:r>
                <a:r>
                  <a:rPr lang="en-US" altLang="zh-CN" sz="2800" dirty="0"/>
                  <a:t>=3</a:t>
                </a:r>
                <a:r>
                  <a:rPr lang="en-US" altLang="zh-CN" sz="2800" i="1" dirty="0"/>
                  <a:t>n</a:t>
                </a:r>
                <a:r>
                  <a:rPr lang="en-US" altLang="zh-CN" sz="2800" dirty="0"/>
                  <a:t>+</a:t>
                </a:r>
                <a14:m>
                  <m:oMath xmlns:m="http://schemas.openxmlformats.org/officeDocument/2006/math">
                    <m:f>
                      <m:fPr>
                        <m:ctrlPr>
                          <a:rPr lang="en-US" altLang="zh-CN" sz="2800" i="1" dirty="0">
                            <a:latin typeface="Cambria Math" panose="02040503050406030204" pitchFamily="18" charset="0"/>
                          </a:rPr>
                        </m:ctrlPr>
                      </m:fPr>
                      <m:num>
                        <m:r>
                          <a:rPr lang="en-US" altLang="zh-CN" sz="2800" b="0" i="1" dirty="0" smtClean="0">
                            <a:latin typeface="Cambria Math" panose="02040503050406030204" pitchFamily="18" charset="0"/>
                          </a:rPr>
                          <m:t>𝑛</m:t>
                        </m:r>
                        <m:r>
                          <a:rPr lang="en-US" altLang="zh-CN" sz="2800" b="0" i="1" dirty="0" smtClean="0">
                            <a:latin typeface="Cambria Math" panose="02040503050406030204" pitchFamily="18" charset="0"/>
                          </a:rPr>
                          <m:t>(</m:t>
                        </m:r>
                        <m:r>
                          <a:rPr lang="en-US" altLang="zh-CN" sz="2800" b="0" i="1" dirty="0" smtClean="0">
                            <a:latin typeface="Cambria Math" panose="02040503050406030204" pitchFamily="18" charset="0"/>
                          </a:rPr>
                          <m:t>𝑛</m:t>
                        </m:r>
                        <m:r>
                          <a:rPr lang="en-US" altLang="zh-CN" sz="2800" b="0" i="1" dirty="0" smtClean="0">
                            <a:latin typeface="Cambria Math" panose="02040503050406030204" pitchFamily="18" charset="0"/>
                          </a:rPr>
                          <m:t>−1)</m:t>
                        </m:r>
                      </m:num>
                      <m:den>
                        <m:r>
                          <a:rPr lang="en-US" altLang="zh-CN" sz="2800" i="1" dirty="0">
                            <a:latin typeface="Cambria Math" panose="02040503050406030204" pitchFamily="18" charset="0"/>
                          </a:rPr>
                          <m:t>2</m:t>
                        </m:r>
                      </m:den>
                    </m:f>
                  </m:oMath>
                </a14:m>
                <a:r>
                  <a:rPr lang="en-US" altLang="zh-CN" sz="2800" dirty="0"/>
                  <a:t>×2=</a:t>
                </a:r>
                <a:r>
                  <a:rPr lang="en-US" altLang="zh-CN" sz="2800" i="1" dirty="0"/>
                  <a:t>n</a:t>
                </a:r>
                <a:r>
                  <a:rPr lang="en-US" altLang="zh-CN" sz="2800" baseline="30000" dirty="0"/>
                  <a:t>2</a:t>
                </a:r>
                <a:r>
                  <a:rPr lang="en-US" altLang="zh-CN" sz="2800" dirty="0"/>
                  <a:t>+2</a:t>
                </a:r>
                <a:r>
                  <a:rPr lang="en-US" altLang="zh-CN" sz="2800" i="1" dirty="0"/>
                  <a:t>n</a:t>
                </a:r>
                <a:r>
                  <a:rPr lang="en-US" altLang="zh-CN" sz="2800" dirty="0"/>
                  <a:t>. </a:t>
                </a:r>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391360" y="492466"/>
                <a:ext cx="11723913" cy="2327688"/>
              </a:xfrm>
              <a:prstGeom prst="rect">
                <a:avLst/>
              </a:prstGeom>
              <a:blipFill>
                <a:blip r:embed="rId2"/>
                <a:stretch>
                  <a:fillRect l="-1040"/>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272529312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391360" y="207331"/>
                <a:ext cx="11723913" cy="5909310"/>
              </a:xfrm>
              <a:prstGeom prst="rect">
                <a:avLst/>
              </a:prstGeom>
            </p:spPr>
            <p:txBody>
              <a:bodyPr wrap="square">
                <a:spAutoFit/>
              </a:bodyPr>
              <a:lstStyle/>
              <a:p>
                <a:pPr>
                  <a:lnSpc>
                    <a:spcPct val="150000"/>
                  </a:lnSpc>
                </a:pPr>
                <a:r>
                  <a:rPr lang="zh-CN" altLang="en-US"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感悟升华</a:t>
                </a:r>
                <a:endParaRPr lang="en-US" altLang="zh-CN"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endParaRPr>
              </a:p>
              <a:p>
                <a:pPr algn="ctr">
                  <a:lnSpc>
                    <a:spcPct val="150000"/>
                  </a:lnSpc>
                </a:pPr>
                <a:r>
                  <a:rPr lang="zh-CN" altLang="zh-CN" sz="2800" b="1" dirty="0"/>
                  <a:t>等差、等比数列的综合问题的解题技巧</a:t>
                </a:r>
              </a:p>
              <a:p>
                <a:pPr>
                  <a:lnSpc>
                    <a:spcPct val="150000"/>
                  </a:lnSpc>
                </a:pPr>
                <a:r>
                  <a:rPr lang="en-US" altLang="zh-CN" sz="2800" dirty="0"/>
                  <a:t>(1)</a:t>
                </a:r>
                <a:r>
                  <a:rPr lang="zh-CN" altLang="zh-CN" sz="2800" dirty="0"/>
                  <a:t>将已知条件转化为等差与等比数列的基本量之间的关系</a:t>
                </a:r>
                <a:r>
                  <a:rPr lang="en-US" altLang="zh-CN" sz="2800" dirty="0"/>
                  <a:t>,</a:t>
                </a:r>
                <a:r>
                  <a:rPr lang="zh-CN" altLang="zh-CN" sz="2800" dirty="0"/>
                  <a:t>利用方程思想和通项公式、前</a:t>
                </a:r>
                <a:r>
                  <a:rPr lang="en-US" altLang="zh-CN" sz="2800" i="1" dirty="0"/>
                  <a:t>n</a:t>
                </a:r>
                <a:r>
                  <a:rPr lang="zh-CN" altLang="zh-CN" sz="2800" dirty="0"/>
                  <a:t>项和公式求解</a:t>
                </a:r>
                <a:r>
                  <a:rPr lang="en-US" altLang="zh-CN" sz="2800" dirty="0"/>
                  <a:t>.</a:t>
                </a:r>
                <a:r>
                  <a:rPr lang="zh-CN" altLang="zh-CN" sz="2800" dirty="0"/>
                  <a:t>求解时</a:t>
                </a:r>
                <a:r>
                  <a:rPr lang="en-US" altLang="zh-CN" sz="2800" dirty="0"/>
                  <a:t>,</a:t>
                </a:r>
                <a:r>
                  <a:rPr lang="zh-CN" altLang="zh-CN" sz="2800" dirty="0"/>
                  <a:t>应</a:t>
                </a:r>
                <a:r>
                  <a:rPr lang="en-US" altLang="zh-CN" sz="2800" dirty="0"/>
                  <a:t>“</a:t>
                </a:r>
                <a:r>
                  <a:rPr lang="zh-CN" altLang="zh-CN" sz="2800" dirty="0"/>
                  <a:t>瞄准目标</a:t>
                </a:r>
                <a:r>
                  <a:rPr lang="en-US" altLang="zh-CN" sz="2800" dirty="0"/>
                  <a:t>”,</a:t>
                </a:r>
                <a:r>
                  <a:rPr lang="zh-CN" altLang="zh-CN" sz="2800" dirty="0"/>
                  <a:t>灵活应用数列的有关性质</a:t>
                </a:r>
                <a:r>
                  <a:rPr lang="en-US" altLang="zh-CN" sz="2800" dirty="0"/>
                  <a:t>,</a:t>
                </a:r>
                <a:r>
                  <a:rPr lang="zh-CN" altLang="zh-CN" sz="2800" dirty="0"/>
                  <a:t>简化运算过程</a:t>
                </a:r>
                <a:r>
                  <a:rPr lang="en-US" altLang="zh-CN" sz="2800" dirty="0"/>
                  <a:t>.</a:t>
                </a:r>
                <a:r>
                  <a:rPr lang="zh-CN" altLang="zh-CN" sz="2800" dirty="0"/>
                  <a:t>求解过程中注意合理选择有关公式</a:t>
                </a:r>
                <a:r>
                  <a:rPr lang="en-US" altLang="zh-CN" sz="2800" dirty="0"/>
                  <a:t>,</a:t>
                </a:r>
                <a:r>
                  <a:rPr lang="zh-CN" altLang="zh-CN" sz="2800" dirty="0"/>
                  <a:t>正确判断是否需要分类讨论</a:t>
                </a:r>
                <a:r>
                  <a:rPr lang="en-US" altLang="zh-CN" sz="2800" dirty="0"/>
                  <a:t>.</a:t>
                </a:r>
                <a:endParaRPr lang="zh-CN" altLang="zh-CN" sz="2800" dirty="0"/>
              </a:p>
              <a:p>
                <a:pPr>
                  <a:lnSpc>
                    <a:spcPct val="150000"/>
                  </a:lnSpc>
                </a:pPr>
                <a:r>
                  <a:rPr lang="en-US" altLang="zh-CN" sz="2800" dirty="0"/>
                  <a:t>(2)</a:t>
                </a:r>
                <a:r>
                  <a:rPr lang="zh-CN" altLang="zh-CN" sz="2800" dirty="0"/>
                  <a:t>一定条件下</a:t>
                </a:r>
                <a:r>
                  <a:rPr lang="en-US" altLang="zh-CN" sz="2800" dirty="0"/>
                  <a:t>,</a:t>
                </a:r>
                <a:r>
                  <a:rPr lang="zh-CN" altLang="zh-CN" sz="2800" dirty="0"/>
                  <a:t>等差数列与等比数列之间是可以相互转化的</a:t>
                </a:r>
                <a:r>
                  <a:rPr lang="en-US" altLang="zh-CN" sz="2800" dirty="0"/>
                  <a:t>,</a:t>
                </a:r>
                <a:r>
                  <a:rPr lang="zh-CN" altLang="zh-CN" sz="2800" dirty="0"/>
                  <a:t>即</a:t>
                </a:r>
                <a:r>
                  <a:rPr lang="en-US" altLang="zh-CN" sz="2800" dirty="0"/>
                  <a:t>{</a:t>
                </a:r>
                <a:r>
                  <a:rPr lang="en-US" altLang="zh-CN" sz="2800" i="1" dirty="0"/>
                  <a:t>a</a:t>
                </a:r>
                <a:r>
                  <a:rPr lang="en-US" altLang="zh-CN" sz="2800" i="1" baseline="-25000" dirty="0"/>
                  <a:t>n</a:t>
                </a:r>
                <a:r>
                  <a:rPr lang="en-US" altLang="zh-CN" sz="2800" dirty="0"/>
                  <a:t>}</a:t>
                </a:r>
                <a:r>
                  <a:rPr lang="zh-CN" altLang="zh-CN" sz="2800" dirty="0"/>
                  <a:t>为等差数列</a:t>
                </a:r>
                <a:r>
                  <a:rPr lang="en-US" altLang="zh-CN" sz="2800" dirty="0"/>
                  <a:t>⇔</a:t>
                </a:r>
                <a:r>
                  <a:rPr lang="en-US" altLang="zh-CN" sz="2800" dirty="0" smtClean="0"/>
                  <a:t>{</a:t>
                </a:r>
                <a14:m>
                  <m:oMath xmlns:m="http://schemas.openxmlformats.org/officeDocument/2006/math">
                    <m:func>
                      <m:funcPr>
                        <m:ctrlPr>
                          <a:rPr lang="en-US" altLang="zh-CN" sz="2800" i="1" smtClean="0">
                            <a:latin typeface="Cambria Math" panose="02040503050406030204" pitchFamily="18" charset="0"/>
                          </a:rPr>
                        </m:ctrlPr>
                      </m:funcPr>
                      <m:fName>
                        <m:sSub>
                          <m:sSubPr>
                            <m:ctrlPr>
                              <a:rPr lang="en-US" altLang="zh-CN" sz="2800" i="1" smtClean="0">
                                <a:latin typeface="Cambria Math" panose="02040503050406030204" pitchFamily="18" charset="0"/>
                              </a:rPr>
                            </m:ctrlPr>
                          </m:sSubPr>
                          <m:e>
                            <m:r>
                              <m:rPr>
                                <m:sty m:val="p"/>
                              </m:rPr>
                              <a:rPr lang="en-US" altLang="zh-CN" sz="2800" i="0" smtClean="0">
                                <a:latin typeface="Cambria Math" panose="02040503050406030204" pitchFamily="18" charset="0"/>
                              </a:rPr>
                              <m:t>log</m:t>
                            </m:r>
                          </m:e>
                          <m:sub>
                            <m:r>
                              <a:rPr lang="en-US" altLang="zh-CN" sz="2800" b="0" i="1" smtClean="0">
                                <a:latin typeface="Cambria Math" panose="02040503050406030204" pitchFamily="18" charset="0"/>
                              </a:rPr>
                              <m:t>𝑎</m:t>
                            </m:r>
                          </m:sub>
                        </m:sSub>
                      </m:fName>
                      <m:e>
                        <m:sSub>
                          <m:sSubPr>
                            <m:ctrlPr>
                              <a:rPr lang="en-US" altLang="zh-CN" sz="2800" i="1" smtClean="0">
                                <a:latin typeface="Cambria Math" panose="02040503050406030204" pitchFamily="18" charset="0"/>
                              </a:rPr>
                            </m:ctrlPr>
                          </m:sSubPr>
                          <m:e>
                            <m:r>
                              <a:rPr lang="en-US" altLang="zh-CN" sz="2800" b="0" i="1" smtClean="0">
                                <a:latin typeface="Cambria Math" panose="02040503050406030204" pitchFamily="18" charset="0"/>
                              </a:rPr>
                              <m:t>𝑎</m:t>
                            </m:r>
                          </m:e>
                          <m:sub>
                            <m:r>
                              <a:rPr lang="en-US" altLang="zh-CN" sz="2800" b="0" i="1" smtClean="0">
                                <a:latin typeface="Cambria Math" panose="02040503050406030204" pitchFamily="18" charset="0"/>
                              </a:rPr>
                              <m:t>𝑛</m:t>
                            </m:r>
                          </m:sub>
                        </m:sSub>
                      </m:e>
                    </m:func>
                  </m:oMath>
                </a14:m>
                <a:r>
                  <a:rPr lang="en-US" altLang="zh-CN" sz="2800" dirty="0" smtClean="0"/>
                  <a:t>}(</a:t>
                </a:r>
                <a:r>
                  <a:rPr lang="en-US" altLang="zh-CN" sz="2800" i="1" dirty="0"/>
                  <a:t>a</a:t>
                </a:r>
                <a:r>
                  <a:rPr lang="en-US" altLang="zh-CN" sz="2800" dirty="0"/>
                  <a:t>&gt;0</a:t>
                </a:r>
                <a:r>
                  <a:rPr lang="zh-CN" altLang="zh-CN" sz="2800" dirty="0"/>
                  <a:t>且</a:t>
                </a:r>
                <a:r>
                  <a:rPr lang="en-US" altLang="zh-CN" sz="2800" i="1" dirty="0"/>
                  <a:t>a</a:t>
                </a:r>
                <a:r>
                  <a:rPr lang="en-US" altLang="zh-CN" sz="2800" dirty="0"/>
                  <a:t>≠1)</a:t>
                </a:r>
                <a:r>
                  <a:rPr lang="zh-CN" altLang="zh-CN" sz="2800" dirty="0"/>
                  <a:t>为等比数列</a:t>
                </a:r>
                <a:r>
                  <a:rPr lang="en-US" altLang="zh-CN" sz="2800" dirty="0"/>
                  <a:t>;{</a:t>
                </a:r>
                <a:r>
                  <a:rPr lang="en-US" altLang="zh-CN" sz="2800" i="1" dirty="0"/>
                  <a:t>a</a:t>
                </a:r>
                <a:r>
                  <a:rPr lang="en-US" altLang="zh-CN" sz="2800" i="1" baseline="-25000" dirty="0"/>
                  <a:t>n</a:t>
                </a:r>
                <a:r>
                  <a:rPr lang="en-US" altLang="zh-CN" sz="2800" dirty="0"/>
                  <a:t>}</a:t>
                </a:r>
                <a:r>
                  <a:rPr lang="zh-CN" altLang="zh-CN" sz="2800" dirty="0"/>
                  <a:t>为正项等比数列</a:t>
                </a:r>
                <a:r>
                  <a:rPr lang="en-US" altLang="zh-CN" sz="2800" dirty="0"/>
                  <a:t>⇔{</a:t>
                </a:r>
                <a:r>
                  <a:rPr lang="en-US" altLang="zh-CN" sz="2800" dirty="0" err="1"/>
                  <a:t>log</a:t>
                </a:r>
                <a:r>
                  <a:rPr lang="en-US" altLang="zh-CN" sz="2800" i="1" baseline="-25000" dirty="0" err="1"/>
                  <a:t>a</a:t>
                </a:r>
                <a:r>
                  <a:rPr lang="en-US" altLang="zh-CN" sz="2800" i="1" dirty="0" err="1"/>
                  <a:t>a</a:t>
                </a:r>
                <a:r>
                  <a:rPr lang="en-US" altLang="zh-CN" sz="2800" i="1" baseline="-25000" dirty="0" err="1"/>
                  <a:t>n</a:t>
                </a:r>
                <a:r>
                  <a:rPr lang="en-US" altLang="zh-CN" sz="2800" dirty="0"/>
                  <a:t>}(</a:t>
                </a:r>
                <a:r>
                  <a:rPr lang="en-US" altLang="zh-CN" sz="2800" i="1" dirty="0"/>
                  <a:t>a</a:t>
                </a:r>
                <a:r>
                  <a:rPr lang="en-US" altLang="zh-CN" sz="2800" dirty="0"/>
                  <a:t>&gt;0</a:t>
                </a:r>
                <a:r>
                  <a:rPr lang="zh-CN" altLang="zh-CN" sz="2800" dirty="0"/>
                  <a:t>且</a:t>
                </a:r>
                <a:r>
                  <a:rPr lang="en-US" altLang="zh-CN" sz="2800" i="1" dirty="0"/>
                  <a:t>a</a:t>
                </a:r>
                <a:r>
                  <a:rPr lang="en-US" altLang="zh-CN" sz="2800" dirty="0"/>
                  <a:t>≠1)</a:t>
                </a:r>
                <a:r>
                  <a:rPr lang="zh-CN" altLang="zh-CN" sz="2800" dirty="0"/>
                  <a:t>为等差数列</a:t>
                </a:r>
                <a:r>
                  <a:rPr lang="en-US" altLang="zh-CN" sz="2800" dirty="0"/>
                  <a:t>.</a:t>
                </a:r>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391360" y="207331"/>
                <a:ext cx="11723913" cy="5909310"/>
              </a:xfrm>
              <a:prstGeom prst="rect">
                <a:avLst/>
              </a:prstGeom>
              <a:blipFill rotWithShape="0">
                <a:blip r:embed="rId2"/>
                <a:stretch>
                  <a:fillRect l="-1040" r="-728" b="-722"/>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372747856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391360" y="207331"/>
                <a:ext cx="11723913" cy="4094775"/>
              </a:xfrm>
              <a:prstGeom prst="rect">
                <a:avLst/>
              </a:prstGeom>
            </p:spPr>
            <p:txBody>
              <a:bodyPr wrap="square">
                <a:spAutoFit/>
              </a:bodyPr>
              <a:lstStyle/>
              <a:p>
                <a:pPr>
                  <a:lnSpc>
                    <a:spcPct val="150000"/>
                  </a:lnSpc>
                </a:pPr>
                <a:r>
                  <a:rPr lang="zh-CN" altLang="en-US"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拓展变式</a:t>
                </a:r>
                <a:r>
                  <a:rPr lang="en-US" altLang="zh-CN"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2    </a:t>
                </a:r>
                <a:r>
                  <a:rPr lang="en-US" altLang="zh-CN" sz="2800" dirty="0" smtClean="0"/>
                  <a:t>[2019</a:t>
                </a:r>
                <a:r>
                  <a:rPr lang="zh-CN" altLang="zh-CN" sz="2800" dirty="0"/>
                  <a:t>南昌市重点中学高三段考</a:t>
                </a:r>
                <a:r>
                  <a:rPr lang="en-US" altLang="zh-CN" sz="2800" dirty="0"/>
                  <a:t>]</a:t>
                </a:r>
                <a:r>
                  <a:rPr lang="zh-CN" altLang="zh-CN" sz="2800" dirty="0"/>
                  <a:t>等差数列</a:t>
                </a:r>
                <a:r>
                  <a:rPr lang="en-US" altLang="zh-CN" sz="2800" dirty="0"/>
                  <a:t>{</a:t>
                </a:r>
                <a:r>
                  <a:rPr lang="en-US" altLang="zh-CN" sz="2800" i="1" dirty="0"/>
                  <a:t>a</a:t>
                </a:r>
                <a:r>
                  <a:rPr lang="en-US" altLang="zh-CN" sz="2800" i="1" baseline="-25000" dirty="0"/>
                  <a:t>n</a:t>
                </a:r>
                <a:r>
                  <a:rPr lang="en-US" altLang="zh-CN" sz="2800" dirty="0"/>
                  <a:t>}</a:t>
                </a:r>
                <a:r>
                  <a:rPr lang="zh-CN" altLang="zh-CN" sz="2800" dirty="0"/>
                  <a:t>的前</a:t>
                </a:r>
                <a:r>
                  <a:rPr lang="en-US" altLang="zh-CN" sz="2800" i="1" dirty="0"/>
                  <a:t>n</a:t>
                </a:r>
                <a:r>
                  <a:rPr lang="zh-CN" altLang="zh-CN" sz="2800" dirty="0"/>
                  <a:t>项和为</a:t>
                </a:r>
                <a:r>
                  <a:rPr lang="en-US" altLang="zh-CN" sz="2800" i="1" dirty="0"/>
                  <a:t>S</a:t>
                </a:r>
                <a:r>
                  <a:rPr lang="en-US" altLang="zh-CN" sz="2800" i="1" baseline="-25000" dirty="0"/>
                  <a:t>n</a:t>
                </a:r>
                <a:r>
                  <a:rPr lang="en-US" altLang="zh-CN" sz="2800" dirty="0"/>
                  <a:t>,</a:t>
                </a:r>
                <a:r>
                  <a:rPr lang="zh-CN" altLang="zh-CN" sz="2800" dirty="0"/>
                  <a:t>数列</a:t>
                </a:r>
                <a:r>
                  <a:rPr lang="en-US" altLang="zh-CN" sz="2800" dirty="0"/>
                  <a:t>{</a:t>
                </a:r>
                <a:r>
                  <a:rPr lang="en-US" altLang="zh-CN" sz="2800" i="1" dirty="0" err="1"/>
                  <a:t>b</a:t>
                </a:r>
                <a:r>
                  <a:rPr lang="en-US" altLang="zh-CN" sz="2800" i="1" baseline="-25000" dirty="0" err="1"/>
                  <a:t>n</a:t>
                </a:r>
                <a:r>
                  <a:rPr lang="en-US" altLang="zh-CN" sz="2800" dirty="0"/>
                  <a:t>}</a:t>
                </a:r>
                <a:r>
                  <a:rPr lang="zh-CN" altLang="zh-CN" sz="2800" dirty="0"/>
                  <a:t>是等比数列</a:t>
                </a:r>
                <a:r>
                  <a:rPr lang="en-US" altLang="zh-CN" sz="2800" dirty="0"/>
                  <a:t>,</a:t>
                </a:r>
                <a:r>
                  <a:rPr lang="zh-CN" altLang="zh-CN" sz="2800" dirty="0"/>
                  <a:t>满足</a:t>
                </a:r>
                <a:r>
                  <a:rPr lang="en-US" altLang="zh-CN" sz="2800" i="1" dirty="0"/>
                  <a:t>a</a:t>
                </a:r>
                <a:r>
                  <a:rPr lang="en-US" altLang="zh-CN" sz="2800" baseline="-25000" dirty="0"/>
                  <a:t>1</a:t>
                </a:r>
                <a:r>
                  <a:rPr lang="en-US" altLang="zh-CN" sz="2800" dirty="0"/>
                  <a:t>=3,</a:t>
                </a:r>
                <a:r>
                  <a:rPr lang="en-US" altLang="zh-CN" sz="2800" i="1" dirty="0"/>
                  <a:t>b</a:t>
                </a:r>
                <a:r>
                  <a:rPr lang="en-US" altLang="zh-CN" sz="2800" baseline="-25000" dirty="0"/>
                  <a:t>1</a:t>
                </a:r>
                <a:r>
                  <a:rPr lang="en-US" altLang="zh-CN" sz="2800" dirty="0"/>
                  <a:t>=1,</a:t>
                </a:r>
                <a:r>
                  <a:rPr lang="en-US" altLang="zh-CN" sz="2800" i="1" dirty="0"/>
                  <a:t>b</a:t>
                </a:r>
                <a:r>
                  <a:rPr lang="en-US" altLang="zh-CN" sz="2800" baseline="-25000" dirty="0"/>
                  <a:t>2</a:t>
                </a:r>
                <a:r>
                  <a:rPr lang="en-US" altLang="zh-CN" sz="2800" dirty="0"/>
                  <a:t>+</a:t>
                </a:r>
                <a:r>
                  <a:rPr lang="en-US" altLang="zh-CN" sz="2800" i="1" dirty="0"/>
                  <a:t>S</a:t>
                </a:r>
                <a:r>
                  <a:rPr lang="en-US" altLang="zh-CN" sz="2800" baseline="-25000" dirty="0"/>
                  <a:t>2</a:t>
                </a:r>
                <a:r>
                  <a:rPr lang="en-US" altLang="zh-CN" sz="2800" dirty="0"/>
                  <a:t>=10,</a:t>
                </a:r>
                <a:r>
                  <a:rPr lang="en-US" altLang="zh-CN" sz="2800" i="1" dirty="0"/>
                  <a:t>a</a:t>
                </a:r>
                <a:r>
                  <a:rPr lang="en-US" altLang="zh-CN" sz="2800" baseline="-25000" dirty="0"/>
                  <a:t>5</a:t>
                </a:r>
                <a:r>
                  <a:rPr lang="en-US" altLang="zh-CN" sz="2800" dirty="0"/>
                  <a:t>-2</a:t>
                </a:r>
                <a:r>
                  <a:rPr lang="en-US" altLang="zh-CN" sz="2800" i="1" dirty="0"/>
                  <a:t>b</a:t>
                </a:r>
                <a:r>
                  <a:rPr lang="en-US" altLang="zh-CN" sz="2800" baseline="-25000" dirty="0"/>
                  <a:t>2</a:t>
                </a:r>
                <a:r>
                  <a:rPr lang="en-US" altLang="zh-CN" sz="2800" dirty="0"/>
                  <a:t>=</a:t>
                </a:r>
                <a:r>
                  <a:rPr lang="en-US" altLang="zh-CN" sz="2800" i="1" dirty="0"/>
                  <a:t>a</a:t>
                </a:r>
                <a:r>
                  <a:rPr lang="en-US" altLang="zh-CN" sz="2800" baseline="-25000" dirty="0"/>
                  <a:t>3</a:t>
                </a:r>
                <a:r>
                  <a:rPr lang="en-US" altLang="zh-CN" sz="2800" dirty="0"/>
                  <a:t>.</a:t>
                </a:r>
                <a:endParaRPr lang="zh-CN" altLang="zh-CN" sz="2800" dirty="0"/>
              </a:p>
              <a:p>
                <a:pPr>
                  <a:lnSpc>
                    <a:spcPct val="150000"/>
                  </a:lnSpc>
                </a:pPr>
                <a:r>
                  <a:rPr lang="en-US" altLang="zh-CN" sz="2800" dirty="0"/>
                  <a:t>(1)</a:t>
                </a:r>
                <a:r>
                  <a:rPr lang="zh-CN" altLang="zh-CN" sz="2800" dirty="0"/>
                  <a:t>求数列</a:t>
                </a:r>
                <a:r>
                  <a:rPr lang="en-US" altLang="zh-CN" sz="2800" dirty="0"/>
                  <a:t>{</a:t>
                </a:r>
                <a:r>
                  <a:rPr lang="en-US" altLang="zh-CN" sz="2800" i="1" dirty="0"/>
                  <a:t>a</a:t>
                </a:r>
                <a:r>
                  <a:rPr lang="en-US" altLang="zh-CN" sz="2800" i="1" baseline="-25000" dirty="0"/>
                  <a:t>n</a:t>
                </a:r>
                <a:r>
                  <a:rPr lang="en-US" altLang="zh-CN" sz="2800" dirty="0"/>
                  <a:t>}</a:t>
                </a:r>
                <a:r>
                  <a:rPr lang="zh-CN" altLang="zh-CN" sz="2800" dirty="0"/>
                  <a:t>和</a:t>
                </a:r>
                <a:r>
                  <a:rPr lang="en-US" altLang="zh-CN" sz="2800" dirty="0"/>
                  <a:t>{</a:t>
                </a:r>
                <a:r>
                  <a:rPr lang="en-US" altLang="zh-CN" sz="2800" i="1" dirty="0" err="1"/>
                  <a:t>b</a:t>
                </a:r>
                <a:r>
                  <a:rPr lang="en-US" altLang="zh-CN" sz="2800" i="1" baseline="-25000" dirty="0" err="1"/>
                  <a:t>n</a:t>
                </a:r>
                <a:r>
                  <a:rPr lang="en-US" altLang="zh-CN" sz="2800" dirty="0"/>
                  <a:t>}</a:t>
                </a:r>
                <a:r>
                  <a:rPr lang="zh-CN" altLang="zh-CN" sz="2800" dirty="0"/>
                  <a:t>的通项公式</a:t>
                </a:r>
                <a:r>
                  <a:rPr lang="en-US" altLang="zh-CN" sz="2800" dirty="0"/>
                  <a:t>;</a:t>
                </a:r>
                <a:endParaRPr lang="zh-CN" altLang="zh-CN" sz="2800" dirty="0"/>
              </a:p>
              <a:p>
                <a:pPr>
                  <a:lnSpc>
                    <a:spcPct val="150000"/>
                  </a:lnSpc>
                </a:pPr>
                <a:r>
                  <a:rPr lang="en-US" altLang="zh-CN" sz="2800" dirty="0"/>
                  <a:t>(2)</a:t>
                </a:r>
                <a:r>
                  <a:rPr lang="zh-CN" altLang="zh-CN" sz="2800" dirty="0"/>
                  <a:t>令</a:t>
                </a:r>
                <a:r>
                  <a:rPr lang="en-US" altLang="zh-CN" sz="2800" dirty="0" err="1"/>
                  <a:t>c</a:t>
                </a:r>
                <a:r>
                  <a:rPr lang="en-US" altLang="zh-CN" sz="2800" i="1" baseline="-25000" dirty="0" err="1"/>
                  <a:t>n</a:t>
                </a:r>
                <a:r>
                  <a:rPr lang="en-US" altLang="zh-CN" sz="2800" dirty="0"/>
                  <a:t>=</a:t>
                </a:r>
                <a14:m>
                  <m:oMath xmlns:m="http://schemas.openxmlformats.org/officeDocument/2006/math">
                    <m:d>
                      <m:dPr>
                        <m:begChr m:val="{"/>
                        <m:endChr m:val=""/>
                        <m:ctrlPr>
                          <a:rPr lang="en-US" altLang="zh-CN" sz="2800" i="1">
                            <a:latin typeface="Cambria Math" panose="02040503050406030204" pitchFamily="18" charset="0"/>
                          </a:rPr>
                        </m:ctrlPr>
                      </m:dPr>
                      <m:e>
                        <m:eqArr>
                          <m:eqArrPr>
                            <m:ctrlPr>
                              <a:rPr lang="en-US" altLang="zh-CN" sz="2800" i="1">
                                <a:latin typeface="Cambria Math" panose="02040503050406030204" pitchFamily="18" charset="0"/>
                              </a:rPr>
                            </m:ctrlPr>
                          </m:eqArrPr>
                          <m:e>
                            <m:f>
                              <m:fPr>
                                <m:ctrlPr>
                                  <a:rPr lang="en-US" altLang="zh-CN" sz="2800" i="1">
                                    <a:latin typeface="Cambria Math" panose="02040503050406030204" pitchFamily="18" charset="0"/>
                                  </a:rPr>
                                </m:ctrlPr>
                              </m:fPr>
                              <m:num>
                                <m:r>
                                  <a:rPr lang="en-US" altLang="zh-CN" sz="2800" i="1">
                                    <a:latin typeface="Cambria Math" panose="02040503050406030204" pitchFamily="18" charset="0"/>
                                  </a:rPr>
                                  <m:t>2</m:t>
                                </m:r>
                              </m:num>
                              <m:den>
                                <m:sSub>
                                  <m:sSubPr>
                                    <m:ctrlPr>
                                      <a:rPr lang="en-US" altLang="zh-CN" sz="2800" i="1" smtClean="0">
                                        <a:latin typeface="Cambria Math" panose="02040503050406030204" pitchFamily="18" charset="0"/>
                                      </a:rPr>
                                    </m:ctrlPr>
                                  </m:sSubPr>
                                  <m:e>
                                    <m:r>
                                      <a:rPr lang="en-US" altLang="zh-CN" sz="2800" b="0" i="1" smtClean="0">
                                        <a:latin typeface="Cambria Math" panose="02040503050406030204" pitchFamily="18" charset="0"/>
                                      </a:rPr>
                                      <m:t>𝑆</m:t>
                                    </m:r>
                                  </m:e>
                                  <m:sub>
                                    <m:r>
                                      <a:rPr lang="en-US" altLang="zh-CN" sz="2800" b="0" i="1" smtClean="0">
                                        <a:latin typeface="Cambria Math" panose="02040503050406030204" pitchFamily="18" charset="0"/>
                                      </a:rPr>
                                      <m:t>𝑛</m:t>
                                    </m:r>
                                  </m:sub>
                                </m:sSub>
                              </m:den>
                            </m:f>
                            <m:r>
                              <a:rPr lang="en-US" altLang="zh-CN" sz="2800" b="0" i="1" smtClean="0">
                                <a:latin typeface="Cambria Math" panose="02040503050406030204" pitchFamily="18" charset="0"/>
                              </a:rPr>
                              <m:t>,</m:t>
                            </m:r>
                            <m:r>
                              <a:rPr lang="en-US" altLang="zh-CN" sz="2800" b="0" i="1" smtClean="0">
                                <a:latin typeface="Cambria Math" panose="02040503050406030204" pitchFamily="18" charset="0"/>
                              </a:rPr>
                              <m:t>𝑛</m:t>
                            </m:r>
                            <m:r>
                              <a:rPr lang="zh-CN" altLang="en-US" sz="2800" i="1">
                                <a:latin typeface="Cambria Math" panose="02040503050406030204" pitchFamily="18" charset="0"/>
                              </a:rPr>
                              <m:t>为</m:t>
                            </m:r>
                            <m:r>
                              <a:rPr lang="zh-CN" altLang="en-US" sz="2800" i="1" smtClean="0">
                                <a:latin typeface="Cambria Math" panose="02040503050406030204" pitchFamily="18" charset="0"/>
                              </a:rPr>
                              <m:t>奇数</m:t>
                            </m:r>
                          </m:e>
                          <m:e>
                            <m:sSub>
                              <m:sSubPr>
                                <m:ctrlPr>
                                  <a:rPr lang="en-US" altLang="zh-CN" sz="2800" i="1">
                                    <a:latin typeface="Cambria Math" panose="02040503050406030204" pitchFamily="18" charset="0"/>
                                  </a:rPr>
                                </m:ctrlPr>
                              </m:sSubPr>
                              <m:e>
                                <m:r>
                                  <a:rPr lang="en-US" altLang="zh-CN" sz="2800" b="0" i="1" smtClean="0">
                                    <a:latin typeface="Cambria Math" panose="02040503050406030204" pitchFamily="18" charset="0"/>
                                  </a:rPr>
                                  <m:t>𝑏</m:t>
                                </m:r>
                              </m:e>
                              <m:sub>
                                <m:r>
                                  <a:rPr lang="en-US" altLang="zh-CN" sz="2800" i="1">
                                    <a:latin typeface="Cambria Math" panose="02040503050406030204" pitchFamily="18" charset="0"/>
                                  </a:rPr>
                                  <m:t>𝑛</m:t>
                                </m:r>
                              </m:sub>
                            </m:sSub>
                            <m:r>
                              <a:rPr lang="en-US" altLang="zh-CN" sz="2800" b="0" i="1" smtClean="0">
                                <a:latin typeface="Cambria Math" panose="02040503050406030204" pitchFamily="18" charset="0"/>
                                <a:ea typeface="Cambria Math" panose="02040503050406030204" pitchFamily="18" charset="0"/>
                              </a:rPr>
                              <m:t>,</m:t>
                            </m:r>
                            <m:r>
                              <a:rPr lang="en-US" altLang="zh-CN" sz="2800" b="0" i="1" smtClean="0">
                                <a:latin typeface="Cambria Math" panose="02040503050406030204" pitchFamily="18" charset="0"/>
                                <a:ea typeface="Cambria Math" panose="02040503050406030204" pitchFamily="18" charset="0"/>
                              </a:rPr>
                              <m:t>𝑛</m:t>
                            </m:r>
                            <m:r>
                              <a:rPr lang="zh-CN" altLang="en-US" sz="2800" i="1">
                                <a:latin typeface="Cambria Math" panose="02040503050406030204" pitchFamily="18" charset="0"/>
                              </a:rPr>
                              <m:t>为</m:t>
                            </m:r>
                            <m:r>
                              <a:rPr lang="zh-CN" altLang="en-US" sz="2800" i="1" smtClean="0">
                                <a:latin typeface="Cambria Math" panose="02040503050406030204" pitchFamily="18" charset="0"/>
                              </a:rPr>
                              <m:t>偶数</m:t>
                            </m:r>
                          </m:e>
                        </m:eqArr>
                      </m:e>
                    </m:d>
                  </m:oMath>
                </a14:m>
                <a:r>
                  <a:rPr lang="zh-CN" altLang="zh-CN" sz="2800" dirty="0"/>
                  <a:t>设数列</a:t>
                </a:r>
                <a:r>
                  <a:rPr lang="en-US" altLang="zh-CN" sz="2800" dirty="0"/>
                  <a:t>{</a:t>
                </a:r>
                <a:r>
                  <a:rPr lang="en-US" altLang="zh-CN" sz="2800" dirty="0" err="1"/>
                  <a:t>c</a:t>
                </a:r>
                <a:r>
                  <a:rPr lang="en-US" altLang="zh-CN" sz="2800" i="1" baseline="-25000" dirty="0" err="1"/>
                  <a:t>n</a:t>
                </a:r>
                <a:r>
                  <a:rPr lang="en-US" altLang="zh-CN" sz="2800" dirty="0"/>
                  <a:t>}</a:t>
                </a:r>
                <a:r>
                  <a:rPr lang="zh-CN" altLang="zh-CN" sz="2800" dirty="0"/>
                  <a:t>的前</a:t>
                </a:r>
                <a:r>
                  <a:rPr lang="en-US" altLang="zh-CN" sz="2800" i="1" dirty="0"/>
                  <a:t>n</a:t>
                </a:r>
                <a:r>
                  <a:rPr lang="zh-CN" altLang="zh-CN" sz="2800" dirty="0"/>
                  <a:t>项和为</a:t>
                </a:r>
                <a:r>
                  <a:rPr lang="en-US" altLang="zh-CN" sz="2800" i="1" dirty="0" err="1"/>
                  <a:t>T</a:t>
                </a:r>
                <a:r>
                  <a:rPr lang="en-US" altLang="zh-CN" sz="2800" i="1" baseline="-25000" dirty="0" err="1"/>
                  <a:t>n</a:t>
                </a:r>
                <a:r>
                  <a:rPr lang="en-US" altLang="zh-CN" sz="2800" dirty="0"/>
                  <a:t>,</a:t>
                </a:r>
                <a:r>
                  <a:rPr lang="zh-CN" altLang="zh-CN" sz="2800" dirty="0"/>
                  <a:t>求</a:t>
                </a:r>
                <a:r>
                  <a:rPr lang="en-US" altLang="zh-CN" sz="2800" i="1" dirty="0"/>
                  <a:t>T</a:t>
                </a:r>
                <a:r>
                  <a:rPr lang="en-US" altLang="zh-CN" sz="2800" baseline="-25000" dirty="0"/>
                  <a:t>2</a:t>
                </a:r>
                <a:r>
                  <a:rPr lang="en-US" altLang="zh-CN" sz="2800" i="1" baseline="-25000" dirty="0"/>
                  <a:t>n</a:t>
                </a:r>
                <a:r>
                  <a:rPr lang="en-US" altLang="zh-CN" sz="2800" dirty="0"/>
                  <a:t>.</a:t>
                </a:r>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391360" y="207331"/>
                <a:ext cx="11723913" cy="4094775"/>
              </a:xfrm>
              <a:prstGeom prst="rect">
                <a:avLst/>
              </a:prstGeom>
              <a:blipFill rotWithShape="0">
                <a:blip r:embed="rId2"/>
                <a:stretch>
                  <a:fillRect l="-1040"/>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27647174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199448" y="433108"/>
                <a:ext cx="11723913" cy="5536516"/>
              </a:xfrm>
              <a:prstGeom prst="rect">
                <a:avLst/>
              </a:prstGeom>
            </p:spPr>
            <p:txBody>
              <a:bodyPr wrap="square">
                <a:spAutoFit/>
              </a:bodyPr>
              <a:lstStyle/>
              <a:p>
                <a:pPr>
                  <a:lnSpc>
                    <a:spcPct val="150000"/>
                  </a:lnSpc>
                </a:pPr>
                <a:r>
                  <a:rPr lang="zh-CN" altLang="en-US"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2800" dirty="0" smtClean="0"/>
                  <a:t>2.(1)</a:t>
                </a:r>
                <a:r>
                  <a:rPr lang="zh-CN" altLang="zh-CN" sz="2800" dirty="0" smtClean="0"/>
                  <a:t>设等差数列</a:t>
                </a:r>
                <a:r>
                  <a:rPr lang="en-US" altLang="zh-CN" sz="2800" dirty="0" smtClean="0"/>
                  <a:t>{</a:t>
                </a:r>
                <a:r>
                  <a:rPr lang="en-US" altLang="zh-CN" sz="2800" i="1" dirty="0" smtClean="0"/>
                  <a:t>a</a:t>
                </a:r>
                <a:r>
                  <a:rPr lang="en-US" altLang="zh-CN" sz="2800" i="1" baseline="-25000" dirty="0" smtClean="0"/>
                  <a:t>n</a:t>
                </a:r>
                <a:r>
                  <a:rPr lang="en-US" altLang="zh-CN" sz="2800" dirty="0" smtClean="0"/>
                  <a:t>}</a:t>
                </a:r>
                <a:r>
                  <a:rPr lang="zh-CN" altLang="zh-CN" sz="2800" dirty="0" smtClean="0"/>
                  <a:t>的公差为</a:t>
                </a:r>
                <a:r>
                  <a:rPr lang="en-US" altLang="zh-CN" sz="2800" i="1" dirty="0" smtClean="0"/>
                  <a:t>d</a:t>
                </a:r>
                <a:r>
                  <a:rPr lang="en-US" altLang="zh-CN" sz="2800" dirty="0" smtClean="0"/>
                  <a:t>,</a:t>
                </a:r>
                <a:r>
                  <a:rPr lang="zh-CN" altLang="zh-CN" sz="2800" dirty="0" smtClean="0"/>
                  <a:t>等比数列</a:t>
                </a:r>
                <a:r>
                  <a:rPr lang="en-US" altLang="zh-CN" sz="2800" dirty="0" smtClean="0"/>
                  <a:t>{</a:t>
                </a:r>
                <a:r>
                  <a:rPr lang="en-US" altLang="zh-CN" sz="2800" i="1" dirty="0" err="1" smtClean="0"/>
                  <a:t>b</a:t>
                </a:r>
                <a:r>
                  <a:rPr lang="en-US" altLang="zh-CN" sz="2800" i="1" baseline="-25000" dirty="0" err="1" smtClean="0"/>
                  <a:t>n</a:t>
                </a:r>
                <a:r>
                  <a:rPr lang="en-US" altLang="zh-CN" sz="2800" dirty="0" smtClean="0"/>
                  <a:t>}</a:t>
                </a:r>
                <a:r>
                  <a:rPr lang="zh-CN" altLang="zh-CN" sz="2800" dirty="0" smtClean="0"/>
                  <a:t>的公比为</a:t>
                </a:r>
                <a:r>
                  <a:rPr lang="en-US" altLang="zh-CN" sz="2800" i="1" dirty="0" smtClean="0"/>
                  <a:t>q</a:t>
                </a:r>
                <a:r>
                  <a:rPr lang="en-US" altLang="zh-CN" sz="2800" dirty="0" smtClean="0"/>
                  <a:t>,</a:t>
                </a:r>
                <a:r>
                  <a:rPr lang="zh-CN" altLang="zh-CN" sz="2800" dirty="0" smtClean="0"/>
                  <a:t>则</a:t>
                </a:r>
              </a:p>
              <a:p>
                <a:pPr>
                  <a:lnSpc>
                    <a:spcPct val="150000"/>
                  </a:lnSpc>
                </a:pPr>
                <a:r>
                  <a:rPr lang="zh-CN" altLang="zh-CN" sz="2800" dirty="0" smtClean="0"/>
                  <a:t>由</a:t>
                </a:r>
                <a14:m>
                  <m:oMath xmlns:m="http://schemas.openxmlformats.org/officeDocument/2006/math">
                    <m:d>
                      <m:dPr>
                        <m:begChr m:val="{"/>
                        <m:endChr m:val=""/>
                        <m:ctrlPr>
                          <a:rPr lang="zh-CN" altLang="zh-CN" sz="2800" i="1">
                            <a:latin typeface="Cambria Math" panose="02040503050406030204" pitchFamily="18" charset="0"/>
                          </a:rPr>
                        </m:ctrlPr>
                      </m:dPr>
                      <m:e>
                        <m:m>
                          <m:mPr>
                            <m:plcHide m:val="on"/>
                            <m:mcs>
                              <m:mc>
                                <m:mcPr>
                                  <m:count m:val="1"/>
                                  <m:mcJc m:val="center"/>
                                </m:mcPr>
                              </m:mc>
                            </m:mcs>
                            <m:ctrlPr>
                              <a:rPr lang="zh-CN" altLang="zh-CN" sz="2800" i="1">
                                <a:latin typeface="Cambria Math" panose="02040503050406030204" pitchFamily="18" charset="0"/>
                              </a:rPr>
                            </m:ctrlPr>
                          </m:mPr>
                          <m:mr>
                            <m:e>
                              <m:sSub>
                                <m:sSubPr>
                                  <m:ctrlPr>
                                    <a:rPr lang="zh-CN" altLang="zh-CN" sz="2800" i="1">
                                      <a:latin typeface="Cambria Math" panose="02040503050406030204" pitchFamily="18" charset="0"/>
                                    </a:rPr>
                                  </m:ctrlPr>
                                </m:sSubPr>
                                <m:e>
                                  <m:r>
                                    <a:rPr lang="en-US" altLang="zh-CN" sz="2800" i="1">
                                      <a:latin typeface="Cambria Math" panose="02040503050406030204" pitchFamily="18" charset="0"/>
                                    </a:rPr>
                                    <m:t>𝑏</m:t>
                                  </m:r>
                                </m:e>
                                <m:sub>
                                  <m:r>
                                    <a:rPr lang="en-US" altLang="zh-CN" sz="2800">
                                      <a:latin typeface="Cambria Math" panose="02040503050406030204" pitchFamily="18" charset="0"/>
                                    </a:rPr>
                                    <m:t>2</m:t>
                                  </m:r>
                                </m:sub>
                              </m:sSub>
                              <m:r>
                                <a:rPr lang="en-US" altLang="zh-CN" sz="2800">
                                  <a:latin typeface="Cambria Math" panose="02040503050406030204" pitchFamily="18" charset="0"/>
                                </a:rPr>
                                <m:t>+</m:t>
                              </m:r>
                              <m:sSub>
                                <m:sSubPr>
                                  <m:ctrlPr>
                                    <a:rPr lang="zh-CN" altLang="zh-CN" sz="2800" i="1">
                                      <a:latin typeface="Cambria Math" panose="02040503050406030204" pitchFamily="18" charset="0"/>
                                    </a:rPr>
                                  </m:ctrlPr>
                                </m:sSubPr>
                                <m:e>
                                  <m:r>
                                    <a:rPr lang="en-US" altLang="zh-CN" sz="2800" i="1">
                                      <a:latin typeface="Cambria Math" panose="02040503050406030204" pitchFamily="18" charset="0"/>
                                    </a:rPr>
                                    <m:t>𝑆</m:t>
                                  </m:r>
                                </m:e>
                                <m:sub>
                                  <m:r>
                                    <a:rPr lang="en-US" altLang="zh-CN" sz="2800">
                                      <a:latin typeface="Cambria Math" panose="02040503050406030204" pitchFamily="18" charset="0"/>
                                    </a:rPr>
                                    <m:t>2</m:t>
                                  </m:r>
                                </m:sub>
                              </m:sSub>
                              <m:r>
                                <a:rPr lang="en-US" altLang="zh-CN" sz="2800">
                                  <a:latin typeface="Cambria Math" panose="02040503050406030204" pitchFamily="18" charset="0"/>
                                </a:rPr>
                                <m:t>=10,</m:t>
                              </m:r>
                            </m:e>
                          </m:mr>
                          <m:mr>
                            <m:e>
                              <m:sSub>
                                <m:sSubPr>
                                  <m:ctrlPr>
                                    <a:rPr lang="zh-CN" altLang="zh-CN" sz="2800" i="1">
                                      <a:latin typeface="Cambria Math" panose="02040503050406030204" pitchFamily="18" charset="0"/>
                                    </a:rPr>
                                  </m:ctrlPr>
                                </m:sSubPr>
                                <m:e>
                                  <m:r>
                                    <a:rPr lang="en-US" altLang="zh-CN" sz="2800" i="1">
                                      <a:latin typeface="Cambria Math" panose="02040503050406030204" pitchFamily="18" charset="0"/>
                                    </a:rPr>
                                    <m:t>𝑎</m:t>
                                  </m:r>
                                </m:e>
                                <m:sub>
                                  <m:r>
                                    <a:rPr lang="en-US" altLang="zh-CN" sz="2800">
                                      <a:latin typeface="Cambria Math" panose="02040503050406030204" pitchFamily="18" charset="0"/>
                                    </a:rPr>
                                    <m:t>5</m:t>
                                  </m:r>
                                </m:sub>
                              </m:sSub>
                              <m:r>
                                <m:rPr>
                                  <m:nor/>
                                </m:rPr>
                                <a:rPr lang="en-US" altLang="zh-CN" sz="2800" i="1"/>
                                <m:t>−</m:t>
                              </m:r>
                              <m:r>
                                <m:rPr>
                                  <m:nor/>
                                </m:rPr>
                                <a:rPr lang="en-US" altLang="zh-CN" sz="2800"/>
                                <m:t>2</m:t>
                              </m:r>
                              <m:sSub>
                                <m:sSubPr>
                                  <m:ctrlPr>
                                    <a:rPr lang="zh-CN" altLang="zh-CN" sz="2800" i="1">
                                      <a:latin typeface="Cambria Math" panose="02040503050406030204" pitchFamily="18" charset="0"/>
                                    </a:rPr>
                                  </m:ctrlPr>
                                </m:sSubPr>
                                <m:e>
                                  <m:r>
                                    <a:rPr lang="en-US" altLang="zh-CN" sz="2800" i="1">
                                      <a:latin typeface="Cambria Math" panose="02040503050406030204" pitchFamily="18" charset="0"/>
                                    </a:rPr>
                                    <m:t>𝑏</m:t>
                                  </m:r>
                                </m:e>
                                <m:sub>
                                  <m:r>
                                    <a:rPr lang="en-US" altLang="zh-CN" sz="2800">
                                      <a:latin typeface="Cambria Math" panose="02040503050406030204" pitchFamily="18" charset="0"/>
                                    </a:rPr>
                                    <m:t>2</m:t>
                                  </m:r>
                                </m:sub>
                              </m:sSub>
                              <m:r>
                                <a:rPr lang="en-US" altLang="zh-CN" sz="2800">
                                  <a:latin typeface="Cambria Math" panose="02040503050406030204" pitchFamily="18" charset="0"/>
                                </a:rPr>
                                <m:t>=</m:t>
                              </m:r>
                              <m:sSub>
                                <m:sSubPr>
                                  <m:ctrlPr>
                                    <a:rPr lang="zh-CN" altLang="zh-CN" sz="2800" i="1">
                                      <a:latin typeface="Cambria Math" panose="02040503050406030204" pitchFamily="18" charset="0"/>
                                    </a:rPr>
                                  </m:ctrlPr>
                                </m:sSubPr>
                                <m:e>
                                  <m:r>
                                    <a:rPr lang="en-US" altLang="zh-CN" sz="2800" i="1">
                                      <a:latin typeface="Cambria Math" panose="02040503050406030204" pitchFamily="18" charset="0"/>
                                    </a:rPr>
                                    <m:t>𝑎</m:t>
                                  </m:r>
                                </m:e>
                                <m:sub>
                                  <m:r>
                                    <a:rPr lang="en-US" altLang="zh-CN" sz="2800">
                                      <a:latin typeface="Cambria Math" panose="02040503050406030204" pitchFamily="18" charset="0"/>
                                    </a:rPr>
                                    <m:t>3</m:t>
                                  </m:r>
                                </m:sub>
                              </m:sSub>
                              <m:r>
                                <m:rPr>
                                  <m:nor/>
                                </m:rPr>
                                <a:rPr lang="en-US" altLang="zh-CN" sz="2800"/>
                                <m:t>,</m:t>
                              </m:r>
                            </m:e>
                          </m:mr>
                        </m:m>
                      </m:e>
                    </m:d>
                  </m:oMath>
                </a14:m>
                <a:r>
                  <a:rPr lang="zh-CN" altLang="zh-CN" sz="2800" dirty="0"/>
                  <a:t>得</a:t>
                </a:r>
                <a14:m>
                  <m:oMath xmlns:m="http://schemas.openxmlformats.org/officeDocument/2006/math">
                    <m:d>
                      <m:dPr>
                        <m:begChr m:val="{"/>
                        <m:endChr m:val=""/>
                        <m:ctrlPr>
                          <a:rPr lang="zh-CN" altLang="zh-CN" sz="2800" i="1">
                            <a:latin typeface="Cambria Math" panose="02040503050406030204" pitchFamily="18" charset="0"/>
                          </a:rPr>
                        </m:ctrlPr>
                      </m:dPr>
                      <m:e>
                        <m:m>
                          <m:mPr>
                            <m:plcHide m:val="on"/>
                            <m:mcs>
                              <m:mc>
                                <m:mcPr>
                                  <m:count m:val="1"/>
                                  <m:mcJc m:val="center"/>
                                </m:mcPr>
                              </m:mc>
                            </m:mcs>
                            <m:ctrlPr>
                              <a:rPr lang="zh-CN" altLang="zh-CN" sz="2800" i="1">
                                <a:latin typeface="Cambria Math" panose="02040503050406030204" pitchFamily="18" charset="0"/>
                              </a:rPr>
                            </m:ctrlPr>
                          </m:mPr>
                          <m:mr>
                            <m:e>
                              <m:r>
                                <a:rPr lang="en-US" altLang="zh-CN" sz="2800" i="1">
                                  <a:latin typeface="Cambria Math" panose="02040503050406030204" pitchFamily="18" charset="0"/>
                                </a:rPr>
                                <m:t>𝑞</m:t>
                              </m:r>
                              <m:r>
                                <a:rPr lang="en-US" altLang="zh-CN" sz="2800">
                                  <a:latin typeface="Cambria Math" panose="02040503050406030204" pitchFamily="18" charset="0"/>
                                </a:rPr>
                                <m:t>+6+</m:t>
                              </m:r>
                              <m:r>
                                <a:rPr lang="en-US" altLang="zh-CN" sz="2800" i="1">
                                  <a:latin typeface="Cambria Math" panose="02040503050406030204" pitchFamily="18" charset="0"/>
                                </a:rPr>
                                <m:t>𝑑</m:t>
                              </m:r>
                              <m:r>
                                <a:rPr lang="en-US" altLang="zh-CN" sz="2800">
                                  <a:latin typeface="Cambria Math" panose="02040503050406030204" pitchFamily="18" charset="0"/>
                                </a:rPr>
                                <m:t>=10,</m:t>
                              </m:r>
                            </m:e>
                          </m:mr>
                          <m:mr>
                            <m:e>
                              <m:r>
                                <a:rPr lang="en-US" altLang="zh-CN" sz="2800">
                                  <a:latin typeface="Cambria Math" panose="02040503050406030204" pitchFamily="18" charset="0"/>
                                </a:rPr>
                                <m:t>3+4</m:t>
                              </m:r>
                              <m:r>
                                <a:rPr lang="en-US" altLang="zh-CN" sz="2800" i="1">
                                  <a:latin typeface="Cambria Math" panose="02040503050406030204" pitchFamily="18" charset="0"/>
                                </a:rPr>
                                <m:t>𝑑</m:t>
                              </m:r>
                              <m:r>
                                <m:rPr>
                                  <m:nor/>
                                </m:rPr>
                                <a:rPr lang="en-US" altLang="zh-CN" sz="2800" i="1"/>
                                <m:t>−</m:t>
                              </m:r>
                              <m:r>
                                <m:rPr>
                                  <m:nor/>
                                </m:rPr>
                                <a:rPr lang="en-US" altLang="zh-CN" sz="2800"/>
                                <m:t>2</m:t>
                              </m:r>
                              <m:r>
                                <a:rPr lang="en-US" altLang="zh-CN" sz="2800" i="1">
                                  <a:latin typeface="Cambria Math" panose="02040503050406030204" pitchFamily="18" charset="0"/>
                                </a:rPr>
                                <m:t>𝑞</m:t>
                              </m:r>
                              <m:r>
                                <a:rPr lang="en-US" altLang="zh-CN" sz="2800">
                                  <a:latin typeface="Cambria Math" panose="02040503050406030204" pitchFamily="18" charset="0"/>
                                </a:rPr>
                                <m:t>=3+2</m:t>
                              </m:r>
                              <m:r>
                                <a:rPr lang="en-US" altLang="zh-CN" sz="2800" i="1">
                                  <a:latin typeface="Cambria Math" panose="02040503050406030204" pitchFamily="18" charset="0"/>
                                </a:rPr>
                                <m:t>𝑑</m:t>
                              </m:r>
                              <m:r>
                                <m:rPr>
                                  <m:nor/>
                                </m:rPr>
                                <a:rPr lang="en-US" altLang="zh-CN" sz="2800"/>
                                <m:t>,</m:t>
                              </m:r>
                            </m:e>
                          </m:mr>
                        </m:m>
                      </m:e>
                    </m:d>
                  </m:oMath>
                </a14:m>
                <a:r>
                  <a:rPr lang="zh-CN" altLang="zh-CN" sz="2800" dirty="0"/>
                  <a:t>解得</a:t>
                </a:r>
                <a14:m>
                  <m:oMath xmlns:m="http://schemas.openxmlformats.org/officeDocument/2006/math">
                    <m:d>
                      <m:dPr>
                        <m:begChr m:val="{"/>
                        <m:endChr m:val=""/>
                        <m:ctrlPr>
                          <a:rPr lang="zh-CN" altLang="zh-CN" sz="2800" i="1">
                            <a:latin typeface="Cambria Math" panose="02040503050406030204" pitchFamily="18" charset="0"/>
                          </a:rPr>
                        </m:ctrlPr>
                      </m:dPr>
                      <m:e>
                        <m:m>
                          <m:mPr>
                            <m:plcHide m:val="on"/>
                            <m:mcs>
                              <m:mc>
                                <m:mcPr>
                                  <m:count m:val="1"/>
                                  <m:mcJc m:val="center"/>
                                </m:mcPr>
                              </m:mc>
                            </m:mcs>
                            <m:ctrlPr>
                              <a:rPr lang="zh-CN" altLang="zh-CN" sz="2800" i="1">
                                <a:latin typeface="Cambria Math" panose="02040503050406030204" pitchFamily="18" charset="0"/>
                              </a:rPr>
                            </m:ctrlPr>
                          </m:mPr>
                          <m:mr>
                            <m:e>
                              <m:r>
                                <a:rPr lang="en-US" altLang="zh-CN" sz="2800" i="1">
                                  <a:latin typeface="Cambria Math" panose="02040503050406030204" pitchFamily="18" charset="0"/>
                                </a:rPr>
                                <m:t>𝑑</m:t>
                              </m:r>
                              <m:r>
                                <a:rPr lang="en-US" altLang="zh-CN" sz="2800">
                                  <a:latin typeface="Cambria Math" panose="02040503050406030204" pitchFamily="18" charset="0"/>
                                </a:rPr>
                                <m:t>=2,</m:t>
                              </m:r>
                            </m:e>
                          </m:mr>
                          <m:mr>
                            <m:e>
                              <m:r>
                                <a:rPr lang="en-US" altLang="zh-CN" sz="2800" i="1">
                                  <a:latin typeface="Cambria Math" panose="02040503050406030204" pitchFamily="18" charset="0"/>
                                </a:rPr>
                                <m:t>𝑞</m:t>
                              </m:r>
                              <m:r>
                                <a:rPr lang="en-US" altLang="zh-CN" sz="2800">
                                  <a:latin typeface="Cambria Math" panose="02040503050406030204" pitchFamily="18" charset="0"/>
                                </a:rPr>
                                <m:t>=2,</m:t>
                              </m:r>
                            </m:e>
                          </m:mr>
                        </m:m>
                      </m:e>
                    </m:d>
                  </m:oMath>
                </a14:m>
                <a:endParaRPr lang="zh-CN" altLang="zh-CN" sz="2800" dirty="0"/>
              </a:p>
              <a:p>
                <a:pPr>
                  <a:lnSpc>
                    <a:spcPct val="150000"/>
                  </a:lnSpc>
                </a:pPr>
                <a:r>
                  <a:rPr lang="zh-CN" altLang="zh-CN" sz="2800" dirty="0"/>
                  <a:t>所以</a:t>
                </a:r>
                <a:r>
                  <a:rPr lang="en-US" altLang="zh-CN" sz="2800" i="1" dirty="0"/>
                  <a:t>a</a:t>
                </a:r>
                <a:r>
                  <a:rPr lang="en-US" altLang="zh-CN" sz="2800" i="1" baseline="-25000" dirty="0"/>
                  <a:t>n</a:t>
                </a:r>
                <a:r>
                  <a:rPr lang="en-US" altLang="zh-CN" sz="2800" dirty="0"/>
                  <a:t>=3+2(</a:t>
                </a:r>
                <a:r>
                  <a:rPr lang="en-US" altLang="zh-CN" sz="2800" i="1" dirty="0"/>
                  <a:t>n</a:t>
                </a:r>
                <a:r>
                  <a:rPr lang="en-US" altLang="zh-CN" sz="2800" dirty="0"/>
                  <a:t>-1)=2</a:t>
                </a:r>
                <a:r>
                  <a:rPr lang="en-US" altLang="zh-CN" sz="2800" i="1" dirty="0"/>
                  <a:t>n</a:t>
                </a:r>
                <a:r>
                  <a:rPr lang="en-US" altLang="zh-CN" sz="2800" dirty="0"/>
                  <a:t>+1,</a:t>
                </a:r>
                <a:r>
                  <a:rPr lang="en-US" altLang="zh-CN" sz="2800" i="1" dirty="0"/>
                  <a:t>b</a:t>
                </a:r>
                <a:r>
                  <a:rPr lang="en-US" altLang="zh-CN" sz="2800" i="1" baseline="-25000" dirty="0"/>
                  <a:t>n</a:t>
                </a:r>
                <a:r>
                  <a:rPr lang="en-US" altLang="zh-CN" sz="2800" dirty="0"/>
                  <a:t>=2</a:t>
                </a:r>
                <a:r>
                  <a:rPr lang="en-US" altLang="zh-CN" sz="2800" i="1" baseline="30000" dirty="0"/>
                  <a:t>n</a:t>
                </a:r>
                <a:r>
                  <a:rPr lang="en-US" altLang="zh-CN" sz="2800" baseline="30000" dirty="0"/>
                  <a:t>-1</a:t>
                </a:r>
                <a:r>
                  <a:rPr lang="en-US" altLang="zh-CN" sz="2800" dirty="0"/>
                  <a:t>.</a:t>
                </a:r>
                <a:endParaRPr lang="zh-CN" altLang="zh-CN" sz="2800" dirty="0"/>
              </a:p>
              <a:p>
                <a:pPr>
                  <a:lnSpc>
                    <a:spcPct val="150000"/>
                  </a:lnSpc>
                </a:pPr>
                <a:r>
                  <a:rPr lang="en-US" altLang="zh-CN" sz="2800" dirty="0"/>
                  <a:t>(2)</a:t>
                </a:r>
                <a:r>
                  <a:rPr lang="zh-CN" altLang="zh-CN" sz="2800" dirty="0"/>
                  <a:t>由</a:t>
                </a:r>
                <a:r>
                  <a:rPr lang="en-US" altLang="zh-CN" sz="2800" i="1" dirty="0"/>
                  <a:t>a</a:t>
                </a:r>
                <a:r>
                  <a:rPr lang="en-US" altLang="zh-CN" sz="2800" baseline="-25000" dirty="0"/>
                  <a:t>1</a:t>
                </a:r>
                <a:r>
                  <a:rPr lang="en-US" altLang="zh-CN" sz="2800" dirty="0"/>
                  <a:t>=3,</a:t>
                </a:r>
                <a:r>
                  <a:rPr lang="en-US" altLang="zh-CN" sz="2800" i="1" dirty="0"/>
                  <a:t>a</a:t>
                </a:r>
                <a:r>
                  <a:rPr lang="en-US" altLang="zh-CN" sz="2800" i="1" baseline="-25000" dirty="0"/>
                  <a:t>n</a:t>
                </a:r>
                <a:r>
                  <a:rPr lang="en-US" altLang="zh-CN" sz="2800" dirty="0"/>
                  <a:t>=2</a:t>
                </a:r>
                <a:r>
                  <a:rPr lang="en-US" altLang="zh-CN" sz="2800" i="1" dirty="0"/>
                  <a:t>n</a:t>
                </a:r>
                <a:r>
                  <a:rPr lang="en-US" altLang="zh-CN" sz="2800" dirty="0"/>
                  <a:t>+1,</a:t>
                </a:r>
                <a:r>
                  <a:rPr lang="zh-CN" altLang="zh-CN" sz="2800" dirty="0"/>
                  <a:t>得</a:t>
                </a:r>
                <a:r>
                  <a:rPr lang="en-US" altLang="zh-CN" sz="2800" i="1" dirty="0"/>
                  <a:t>S</a:t>
                </a:r>
                <a:r>
                  <a:rPr lang="en-US" altLang="zh-CN" sz="2800" i="1" baseline="-25000" dirty="0"/>
                  <a:t>n</a:t>
                </a:r>
                <a:r>
                  <a:rPr lang="en-US" altLang="zh-CN" sz="2800" dirty="0"/>
                  <a:t>=</a:t>
                </a:r>
                <a:r>
                  <a:rPr lang="en-US" altLang="zh-CN" sz="2800" i="1" dirty="0"/>
                  <a:t>n</a:t>
                </a:r>
                <a:r>
                  <a:rPr lang="en-US" altLang="zh-CN" sz="2800" dirty="0"/>
                  <a:t>(</a:t>
                </a:r>
                <a:r>
                  <a:rPr lang="en-US" altLang="zh-CN" sz="2800" i="1" dirty="0"/>
                  <a:t>n</a:t>
                </a:r>
                <a:r>
                  <a:rPr lang="en-US" altLang="zh-CN" sz="2800" dirty="0"/>
                  <a:t>+2),</a:t>
                </a:r>
                <a:endParaRPr lang="zh-CN" altLang="zh-CN" sz="2800" dirty="0"/>
              </a:p>
              <a:p>
                <a:pPr>
                  <a:lnSpc>
                    <a:spcPct val="150000"/>
                  </a:lnSpc>
                </a:pPr>
                <a:r>
                  <a:rPr lang="zh-CN" altLang="zh-CN" sz="2800" dirty="0"/>
                  <a:t>则</a:t>
                </a:r>
                <a:r>
                  <a:rPr lang="en-US" altLang="zh-CN" sz="2800" dirty="0" err="1"/>
                  <a:t>c</a:t>
                </a:r>
                <a:r>
                  <a:rPr lang="en-US" altLang="zh-CN" sz="2800" i="1" baseline="-25000" dirty="0" err="1"/>
                  <a:t>n</a:t>
                </a:r>
                <a:r>
                  <a:rPr lang="en-US" altLang="zh-CN" sz="2800" dirty="0"/>
                  <a:t>=</a:t>
                </a:r>
                <a14:m>
                  <m:oMath xmlns:m="http://schemas.openxmlformats.org/officeDocument/2006/math">
                    <m:d>
                      <m:dPr>
                        <m:begChr m:val="{"/>
                        <m:endChr m:val=""/>
                        <m:ctrlPr>
                          <a:rPr lang="zh-CN" altLang="zh-CN" sz="2800" i="1">
                            <a:latin typeface="Cambria Math" panose="02040503050406030204" pitchFamily="18" charset="0"/>
                          </a:rPr>
                        </m:ctrlPr>
                      </m:dPr>
                      <m:e>
                        <m:m>
                          <m:mPr>
                            <m:plcHide m:val="on"/>
                            <m:mcs>
                              <m:mc>
                                <m:mcPr>
                                  <m:count m:val="1"/>
                                  <m:mcJc m:val="center"/>
                                </m:mcPr>
                              </m:mc>
                            </m:mcs>
                            <m:ctrlPr>
                              <a:rPr lang="zh-CN" altLang="zh-CN" sz="2800" i="1">
                                <a:latin typeface="Cambria Math" panose="02040503050406030204" pitchFamily="18" charset="0"/>
                              </a:rPr>
                            </m:ctrlPr>
                          </m:mPr>
                          <m:mr>
                            <m:e>
                              <m:f>
                                <m:fPr>
                                  <m:ctrlPr>
                                    <a:rPr lang="zh-CN" altLang="zh-CN" sz="2800" i="1">
                                      <a:latin typeface="Cambria Math" panose="02040503050406030204" pitchFamily="18" charset="0"/>
                                    </a:rPr>
                                  </m:ctrlPr>
                                </m:fPr>
                                <m:num>
                                  <m:r>
                                    <a:rPr lang="en-US" altLang="zh-CN" sz="2800">
                                      <a:latin typeface="Cambria Math" panose="02040503050406030204" pitchFamily="18" charset="0"/>
                                    </a:rPr>
                                    <m:t>2</m:t>
                                  </m:r>
                                </m:num>
                                <m:den>
                                  <m:r>
                                    <a:rPr lang="en-US" altLang="zh-CN" sz="2800" i="1">
                                      <a:latin typeface="Cambria Math" panose="02040503050406030204" pitchFamily="18" charset="0"/>
                                    </a:rPr>
                                    <m:t>𝑛</m:t>
                                  </m:r>
                                  <m:r>
                                    <m:rPr>
                                      <m:nor/>
                                    </m:rPr>
                                    <a:rPr lang="en-US" altLang="zh-CN" sz="2800"/>
                                    <m:t>(</m:t>
                                  </m:r>
                                  <m:r>
                                    <a:rPr lang="en-US" altLang="zh-CN" sz="2800" i="1">
                                      <a:latin typeface="Cambria Math" panose="02040503050406030204" pitchFamily="18" charset="0"/>
                                    </a:rPr>
                                    <m:t>𝑛</m:t>
                                  </m:r>
                                  <m:r>
                                    <a:rPr lang="en-US" altLang="zh-CN" sz="2800">
                                      <a:latin typeface="Cambria Math" panose="02040503050406030204" pitchFamily="18" charset="0"/>
                                    </a:rPr>
                                    <m:t>+2)</m:t>
                                  </m:r>
                                </m:den>
                              </m:f>
                              <m:r>
                                <m:rPr>
                                  <m:nor/>
                                </m:rPr>
                                <a:rPr lang="en-US" altLang="zh-CN" sz="2800"/>
                                <m:t>,</m:t>
                              </m:r>
                              <m:r>
                                <a:rPr lang="en-US" altLang="zh-CN" sz="2800" i="1">
                                  <a:latin typeface="Cambria Math" panose="02040503050406030204" pitchFamily="18" charset="0"/>
                                </a:rPr>
                                <m:t>𝑛</m:t>
                              </m:r>
                              <m:r>
                                <m:rPr>
                                  <m:nor/>
                                </m:rPr>
                                <a:rPr lang="zh-CN" altLang="zh-CN" sz="2800"/>
                                <m:t>为奇数</m:t>
                              </m:r>
                              <m:r>
                                <m:rPr>
                                  <m:nor/>
                                </m:rPr>
                                <a:rPr lang="en-US" altLang="zh-CN" sz="2800"/>
                                <m:t>,</m:t>
                              </m:r>
                            </m:e>
                          </m:mr>
                          <m:mr>
                            <m:e>
                              <m:sSup>
                                <m:sSupPr>
                                  <m:ctrlPr>
                                    <a:rPr lang="zh-CN" altLang="zh-CN" sz="2800" i="1">
                                      <a:latin typeface="Cambria Math" panose="02040503050406030204" pitchFamily="18" charset="0"/>
                                    </a:rPr>
                                  </m:ctrlPr>
                                </m:sSupPr>
                                <m:e>
                                  <m:r>
                                    <a:rPr lang="en-US" altLang="zh-CN" sz="2800">
                                      <a:latin typeface="Cambria Math" panose="02040503050406030204" pitchFamily="18" charset="0"/>
                                    </a:rPr>
                                    <m:t>2</m:t>
                                  </m:r>
                                </m:e>
                                <m:sup>
                                  <m:r>
                                    <a:rPr lang="en-US" altLang="zh-CN" sz="2800" i="1">
                                      <a:latin typeface="Cambria Math" panose="02040503050406030204" pitchFamily="18" charset="0"/>
                                    </a:rPr>
                                    <m:t>𝑛</m:t>
                                  </m:r>
                                  <m:r>
                                    <m:rPr>
                                      <m:nor/>
                                    </m:rPr>
                                    <a:rPr lang="en-US" altLang="zh-CN" sz="2800" i="1"/>
                                    <m:t>−</m:t>
                                  </m:r>
                                  <m:r>
                                    <m:rPr>
                                      <m:nor/>
                                    </m:rPr>
                                    <a:rPr lang="en-US" altLang="zh-CN" sz="2800"/>
                                    <m:t>1</m:t>
                                  </m:r>
                                </m:sup>
                              </m:sSup>
                              <m:r>
                                <m:rPr>
                                  <m:nor/>
                                </m:rPr>
                                <a:rPr lang="en-US" altLang="zh-CN" sz="2800"/>
                                <m:t>,</m:t>
                              </m:r>
                              <m:r>
                                <a:rPr lang="en-US" altLang="zh-CN" sz="2800" i="1">
                                  <a:latin typeface="Cambria Math" panose="02040503050406030204" pitchFamily="18" charset="0"/>
                                </a:rPr>
                                <m:t>𝑛</m:t>
                              </m:r>
                              <m:r>
                                <m:rPr>
                                  <m:nor/>
                                </m:rPr>
                                <a:rPr lang="zh-CN" altLang="zh-CN" sz="2800"/>
                                <m:t>为偶数</m:t>
                              </m:r>
                              <m:r>
                                <m:rPr>
                                  <m:nor/>
                                </m:rPr>
                                <a:rPr lang="en-US" altLang="zh-CN" sz="2800"/>
                                <m:t>,</m:t>
                              </m:r>
                            </m:e>
                          </m:mr>
                        </m:m>
                      </m:e>
                    </m:d>
                  </m:oMath>
                </a14:m>
                <a:r>
                  <a:rPr lang="zh-CN" altLang="zh-CN" sz="2800" dirty="0"/>
                  <a:t>即</a:t>
                </a:r>
                <a:r>
                  <a:rPr lang="en-US" altLang="zh-CN" sz="2800" dirty="0" err="1"/>
                  <a:t>c</a:t>
                </a:r>
                <a:r>
                  <a:rPr lang="en-US" altLang="zh-CN" sz="2800" i="1" baseline="-25000" dirty="0" err="1"/>
                  <a:t>n</a:t>
                </a:r>
                <a:r>
                  <a:rPr lang="en-US" altLang="zh-CN" sz="2800" dirty="0"/>
                  <a:t>=</a:t>
                </a:r>
                <a14:m>
                  <m:oMath xmlns:m="http://schemas.openxmlformats.org/officeDocument/2006/math">
                    <m:d>
                      <m:dPr>
                        <m:begChr m:val="{"/>
                        <m:endChr m:val=""/>
                        <m:ctrlPr>
                          <a:rPr lang="zh-CN" altLang="zh-CN" sz="2800" i="1">
                            <a:latin typeface="Cambria Math" panose="02040503050406030204" pitchFamily="18" charset="0"/>
                          </a:rPr>
                        </m:ctrlPr>
                      </m:dPr>
                      <m:e>
                        <m:m>
                          <m:mPr>
                            <m:plcHide m:val="on"/>
                            <m:mcs>
                              <m:mc>
                                <m:mcPr>
                                  <m:count m:val="1"/>
                                  <m:mcJc m:val="center"/>
                                </m:mcPr>
                              </m:mc>
                            </m:mcs>
                            <m:ctrlPr>
                              <a:rPr lang="zh-CN" altLang="zh-CN" sz="2800" i="1">
                                <a:latin typeface="Cambria Math" panose="02040503050406030204" pitchFamily="18" charset="0"/>
                              </a:rPr>
                            </m:ctrlPr>
                          </m:mPr>
                          <m:mr>
                            <m:e>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i="1">
                                      <a:latin typeface="Cambria Math" panose="02040503050406030204" pitchFamily="18" charset="0"/>
                                    </a:rPr>
                                    <m:t>𝑛</m:t>
                                  </m:r>
                                </m:den>
                              </m:f>
                              <m:r>
                                <m:rPr>
                                  <m:nor/>
                                </m:rPr>
                                <a:rPr lang="en-US" altLang="zh-CN" sz="2800" i="1"/>
                                <m:t>−</m:t>
                              </m:r>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i="1">
                                      <a:latin typeface="Cambria Math" panose="02040503050406030204" pitchFamily="18" charset="0"/>
                                    </a:rPr>
                                    <m:t>𝑛</m:t>
                                  </m:r>
                                  <m:r>
                                    <a:rPr lang="en-US" altLang="zh-CN" sz="2800">
                                      <a:latin typeface="Cambria Math" panose="02040503050406030204" pitchFamily="18" charset="0"/>
                                    </a:rPr>
                                    <m:t>+2</m:t>
                                  </m:r>
                                </m:den>
                              </m:f>
                              <m:r>
                                <m:rPr>
                                  <m:nor/>
                                </m:rPr>
                                <a:rPr lang="en-US" altLang="zh-CN" sz="2800"/>
                                <m:t>,</m:t>
                              </m:r>
                              <m:r>
                                <a:rPr lang="en-US" altLang="zh-CN" sz="2800" i="1">
                                  <a:latin typeface="Cambria Math" panose="02040503050406030204" pitchFamily="18" charset="0"/>
                                </a:rPr>
                                <m:t>𝑛</m:t>
                              </m:r>
                              <m:r>
                                <m:rPr>
                                  <m:nor/>
                                </m:rPr>
                                <a:rPr lang="zh-CN" altLang="zh-CN" sz="2800"/>
                                <m:t>为奇数</m:t>
                              </m:r>
                              <m:r>
                                <m:rPr>
                                  <m:nor/>
                                </m:rPr>
                                <a:rPr lang="en-US" altLang="zh-CN" sz="2800"/>
                                <m:t>,</m:t>
                              </m:r>
                            </m:e>
                          </m:mr>
                          <m:mr>
                            <m:e>
                              <m:sSup>
                                <m:sSupPr>
                                  <m:ctrlPr>
                                    <a:rPr lang="zh-CN" altLang="zh-CN" sz="2800" i="1">
                                      <a:latin typeface="Cambria Math" panose="02040503050406030204" pitchFamily="18" charset="0"/>
                                    </a:rPr>
                                  </m:ctrlPr>
                                </m:sSupPr>
                                <m:e>
                                  <m:r>
                                    <a:rPr lang="en-US" altLang="zh-CN" sz="2800">
                                      <a:latin typeface="Cambria Math" panose="02040503050406030204" pitchFamily="18" charset="0"/>
                                    </a:rPr>
                                    <m:t>2</m:t>
                                  </m:r>
                                </m:e>
                                <m:sup>
                                  <m:r>
                                    <a:rPr lang="en-US" altLang="zh-CN" sz="2800" i="1">
                                      <a:latin typeface="Cambria Math" panose="02040503050406030204" pitchFamily="18" charset="0"/>
                                    </a:rPr>
                                    <m:t>𝑛</m:t>
                                  </m:r>
                                  <m:r>
                                    <m:rPr>
                                      <m:nor/>
                                    </m:rPr>
                                    <a:rPr lang="en-US" altLang="zh-CN" sz="2800" i="1"/>
                                    <m:t>−</m:t>
                                  </m:r>
                                  <m:r>
                                    <m:rPr>
                                      <m:nor/>
                                    </m:rPr>
                                    <a:rPr lang="en-US" altLang="zh-CN" sz="2800"/>
                                    <m:t>1</m:t>
                                  </m:r>
                                </m:sup>
                              </m:sSup>
                              <m:r>
                                <m:rPr>
                                  <m:nor/>
                                </m:rPr>
                                <a:rPr lang="en-US" altLang="zh-CN" sz="2800"/>
                                <m:t>,</m:t>
                              </m:r>
                              <m:r>
                                <a:rPr lang="en-US" altLang="zh-CN" sz="2800" i="1">
                                  <a:latin typeface="Cambria Math" panose="02040503050406030204" pitchFamily="18" charset="0"/>
                                </a:rPr>
                                <m:t>𝑛</m:t>
                              </m:r>
                              <m:r>
                                <m:rPr>
                                  <m:nor/>
                                </m:rPr>
                                <a:rPr lang="zh-CN" altLang="zh-CN" sz="2800"/>
                                <m:t>为偶数</m:t>
                              </m:r>
                              <m:r>
                                <m:rPr>
                                  <m:nor/>
                                </m:rPr>
                                <a:rPr lang="en-US" altLang="zh-CN" sz="2800"/>
                                <m:t>,</m:t>
                              </m:r>
                            </m:e>
                          </m:mr>
                        </m:m>
                      </m:e>
                    </m:d>
                  </m:oMath>
                </a14:m>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199448" y="433108"/>
                <a:ext cx="11723913" cy="5536516"/>
              </a:xfrm>
              <a:prstGeom prst="rect">
                <a:avLst/>
              </a:prstGeom>
              <a:blipFill rotWithShape="0">
                <a:blip r:embed="rId2"/>
                <a:stretch>
                  <a:fillRect l="-1092"/>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19229601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391360" y="207331"/>
                <a:ext cx="11723913" cy="3617913"/>
              </a:xfrm>
              <a:prstGeom prst="rect">
                <a:avLst/>
              </a:prstGeom>
            </p:spPr>
            <p:txBody>
              <a:bodyPr wrap="square">
                <a:spAutoFit/>
              </a:bodyPr>
              <a:lstStyle/>
              <a:p>
                <a:pPr lvl="0">
                  <a:lnSpc>
                    <a:spcPct val="150000"/>
                  </a:lnSpc>
                </a:pPr>
                <a:r>
                  <a:rPr lang="en-US" altLang="zh-CN" sz="2800" i="1" dirty="0">
                    <a:solidFill>
                      <a:prstClr val="black"/>
                    </a:solidFill>
                  </a:rPr>
                  <a:t>T</a:t>
                </a:r>
                <a:r>
                  <a:rPr lang="en-US" altLang="zh-CN" sz="2800" baseline="-25000" dirty="0">
                    <a:solidFill>
                      <a:prstClr val="black"/>
                    </a:solidFill>
                  </a:rPr>
                  <a:t>2</a:t>
                </a:r>
                <a:r>
                  <a:rPr lang="en-US" altLang="zh-CN" sz="2800" i="1" baseline="-25000" dirty="0">
                    <a:solidFill>
                      <a:prstClr val="black"/>
                    </a:solidFill>
                  </a:rPr>
                  <a:t>n</a:t>
                </a:r>
                <a:r>
                  <a:rPr lang="en-US" altLang="zh-CN" sz="2800" dirty="0">
                    <a:solidFill>
                      <a:prstClr val="black"/>
                    </a:solidFill>
                  </a:rPr>
                  <a:t>=(c</a:t>
                </a:r>
                <a:r>
                  <a:rPr lang="en-US" altLang="zh-CN" sz="2800" baseline="-25000" dirty="0">
                    <a:solidFill>
                      <a:prstClr val="black"/>
                    </a:solidFill>
                  </a:rPr>
                  <a:t>1</a:t>
                </a:r>
                <a:r>
                  <a:rPr lang="en-US" altLang="zh-CN" sz="2800" dirty="0">
                    <a:solidFill>
                      <a:prstClr val="black"/>
                    </a:solidFill>
                  </a:rPr>
                  <a:t>+c</a:t>
                </a:r>
                <a:r>
                  <a:rPr lang="en-US" altLang="zh-CN" sz="2800" baseline="-25000" dirty="0">
                    <a:solidFill>
                      <a:prstClr val="black"/>
                    </a:solidFill>
                  </a:rPr>
                  <a:t>3</a:t>
                </a:r>
                <a:r>
                  <a:rPr lang="en-US" altLang="zh-CN" sz="2800" dirty="0">
                    <a:solidFill>
                      <a:prstClr val="black"/>
                    </a:solidFill>
                  </a:rPr>
                  <a:t>+…+c</a:t>
                </a:r>
                <a:r>
                  <a:rPr lang="en-US" altLang="zh-CN" sz="2800" baseline="-25000" dirty="0">
                    <a:solidFill>
                      <a:prstClr val="black"/>
                    </a:solidFill>
                  </a:rPr>
                  <a:t>2</a:t>
                </a:r>
                <a:r>
                  <a:rPr lang="en-US" altLang="zh-CN" sz="2800" i="1" baseline="-25000" dirty="0">
                    <a:solidFill>
                      <a:prstClr val="black"/>
                    </a:solidFill>
                  </a:rPr>
                  <a:t>n</a:t>
                </a:r>
                <a:r>
                  <a:rPr lang="en-US" altLang="zh-CN" sz="2800" baseline="-25000" dirty="0">
                    <a:solidFill>
                      <a:prstClr val="black"/>
                    </a:solidFill>
                  </a:rPr>
                  <a:t>-1</a:t>
                </a:r>
                <a:r>
                  <a:rPr lang="en-US" altLang="zh-CN" sz="2800" dirty="0">
                    <a:solidFill>
                      <a:prstClr val="black"/>
                    </a:solidFill>
                  </a:rPr>
                  <a:t>)+(c</a:t>
                </a:r>
                <a:r>
                  <a:rPr lang="en-US" altLang="zh-CN" sz="2800" baseline="-25000" dirty="0">
                    <a:solidFill>
                      <a:prstClr val="black"/>
                    </a:solidFill>
                  </a:rPr>
                  <a:t>2</a:t>
                </a:r>
                <a:r>
                  <a:rPr lang="en-US" altLang="zh-CN" sz="2800" dirty="0">
                    <a:solidFill>
                      <a:prstClr val="black"/>
                    </a:solidFill>
                  </a:rPr>
                  <a:t>+c</a:t>
                </a:r>
                <a:r>
                  <a:rPr lang="en-US" altLang="zh-CN" sz="2800" baseline="-25000" dirty="0">
                    <a:solidFill>
                      <a:prstClr val="black"/>
                    </a:solidFill>
                  </a:rPr>
                  <a:t>4</a:t>
                </a:r>
                <a:r>
                  <a:rPr lang="en-US" altLang="zh-CN" sz="2800" dirty="0">
                    <a:solidFill>
                      <a:prstClr val="black"/>
                    </a:solidFill>
                  </a:rPr>
                  <a:t>+…+c</a:t>
                </a:r>
                <a:r>
                  <a:rPr lang="en-US" altLang="zh-CN" sz="2800" baseline="-25000" dirty="0">
                    <a:solidFill>
                      <a:prstClr val="black"/>
                    </a:solidFill>
                  </a:rPr>
                  <a:t>2</a:t>
                </a:r>
                <a:r>
                  <a:rPr lang="en-US" altLang="zh-CN" sz="2800" i="1" baseline="-25000" dirty="0">
                    <a:solidFill>
                      <a:prstClr val="black"/>
                    </a:solidFill>
                  </a:rPr>
                  <a:t>n</a:t>
                </a:r>
                <a:r>
                  <a:rPr lang="en-US" altLang="zh-CN" sz="2800" dirty="0">
                    <a:solidFill>
                      <a:prstClr val="black"/>
                    </a:solidFill>
                  </a:rPr>
                  <a:t>)</a:t>
                </a:r>
                <a:endParaRPr lang="zh-CN" altLang="zh-CN" sz="2800" dirty="0">
                  <a:solidFill>
                    <a:prstClr val="black"/>
                  </a:solidFill>
                </a:endParaRPr>
              </a:p>
              <a:p>
                <a:pPr lvl="0">
                  <a:lnSpc>
                    <a:spcPct val="150000"/>
                  </a:lnSpc>
                </a:pPr>
                <a:r>
                  <a:rPr lang="en-US" altLang="zh-CN" sz="2800" dirty="0">
                    <a:solidFill>
                      <a:prstClr val="black"/>
                    </a:solidFill>
                  </a:rPr>
                  <a:t>=[(1-</a:t>
                </a:r>
                <a14:m>
                  <m:oMath xmlns:m="http://schemas.openxmlformats.org/officeDocument/2006/math">
                    <m:f>
                      <m:fPr>
                        <m:ctrlPr>
                          <a:rPr lang="zh-CN" altLang="zh-CN" sz="2800" i="1">
                            <a:solidFill>
                              <a:prstClr val="black"/>
                            </a:solidFill>
                            <a:latin typeface="Cambria Math" panose="02040503050406030204" pitchFamily="18" charset="0"/>
                          </a:rPr>
                        </m:ctrlPr>
                      </m:fPr>
                      <m:num>
                        <m:r>
                          <a:rPr lang="en-US" altLang="zh-CN" sz="2800">
                            <a:solidFill>
                              <a:prstClr val="black"/>
                            </a:solidFill>
                            <a:latin typeface="Cambria Math" panose="02040503050406030204" pitchFamily="18" charset="0"/>
                          </a:rPr>
                          <m:t>1</m:t>
                        </m:r>
                      </m:num>
                      <m:den>
                        <m:r>
                          <a:rPr lang="en-US" altLang="zh-CN" sz="2800">
                            <a:solidFill>
                              <a:prstClr val="black"/>
                            </a:solidFill>
                            <a:latin typeface="Cambria Math" panose="02040503050406030204" pitchFamily="18" charset="0"/>
                          </a:rPr>
                          <m:t>3</m:t>
                        </m:r>
                      </m:den>
                    </m:f>
                  </m:oMath>
                </a14:m>
                <a:r>
                  <a:rPr lang="en-US" altLang="zh-CN" sz="2800" dirty="0">
                    <a:solidFill>
                      <a:prstClr val="black"/>
                    </a:solidFill>
                  </a:rPr>
                  <a:t>)+(</a:t>
                </a:r>
                <a14:m>
                  <m:oMath xmlns:m="http://schemas.openxmlformats.org/officeDocument/2006/math">
                    <m:f>
                      <m:fPr>
                        <m:ctrlPr>
                          <a:rPr lang="zh-CN" altLang="zh-CN" sz="2800" i="1">
                            <a:solidFill>
                              <a:prstClr val="black"/>
                            </a:solidFill>
                            <a:latin typeface="Cambria Math" panose="02040503050406030204" pitchFamily="18" charset="0"/>
                          </a:rPr>
                        </m:ctrlPr>
                      </m:fPr>
                      <m:num>
                        <m:r>
                          <a:rPr lang="en-US" altLang="zh-CN" sz="2800">
                            <a:solidFill>
                              <a:prstClr val="black"/>
                            </a:solidFill>
                            <a:latin typeface="Cambria Math" panose="02040503050406030204" pitchFamily="18" charset="0"/>
                          </a:rPr>
                          <m:t>1</m:t>
                        </m:r>
                      </m:num>
                      <m:den>
                        <m:r>
                          <a:rPr lang="en-US" altLang="zh-CN" sz="2800">
                            <a:solidFill>
                              <a:prstClr val="black"/>
                            </a:solidFill>
                            <a:latin typeface="Cambria Math" panose="02040503050406030204" pitchFamily="18" charset="0"/>
                          </a:rPr>
                          <m:t>3</m:t>
                        </m:r>
                      </m:den>
                    </m:f>
                  </m:oMath>
                </a14:m>
                <a:r>
                  <a:rPr lang="en-US" altLang="zh-CN" sz="2800" dirty="0">
                    <a:solidFill>
                      <a:prstClr val="black"/>
                    </a:solidFill>
                  </a:rPr>
                  <a:t>-</a:t>
                </a:r>
                <a14:m>
                  <m:oMath xmlns:m="http://schemas.openxmlformats.org/officeDocument/2006/math">
                    <m:f>
                      <m:fPr>
                        <m:ctrlPr>
                          <a:rPr lang="zh-CN" altLang="zh-CN" sz="2800" i="1">
                            <a:solidFill>
                              <a:prstClr val="black"/>
                            </a:solidFill>
                            <a:latin typeface="Cambria Math" panose="02040503050406030204" pitchFamily="18" charset="0"/>
                          </a:rPr>
                        </m:ctrlPr>
                      </m:fPr>
                      <m:num>
                        <m:r>
                          <a:rPr lang="en-US" altLang="zh-CN" sz="2800">
                            <a:solidFill>
                              <a:prstClr val="black"/>
                            </a:solidFill>
                            <a:latin typeface="Cambria Math" panose="02040503050406030204" pitchFamily="18" charset="0"/>
                          </a:rPr>
                          <m:t>1</m:t>
                        </m:r>
                      </m:num>
                      <m:den>
                        <m:r>
                          <a:rPr lang="en-US" altLang="zh-CN" sz="2800">
                            <a:solidFill>
                              <a:prstClr val="black"/>
                            </a:solidFill>
                            <a:latin typeface="Cambria Math" panose="02040503050406030204" pitchFamily="18" charset="0"/>
                          </a:rPr>
                          <m:t>5</m:t>
                        </m:r>
                      </m:den>
                    </m:f>
                  </m:oMath>
                </a14:m>
                <a:r>
                  <a:rPr lang="en-US" altLang="zh-CN" sz="2800" dirty="0">
                    <a:solidFill>
                      <a:prstClr val="black"/>
                    </a:solidFill>
                  </a:rPr>
                  <a:t>)+…+(</a:t>
                </a:r>
                <a14:m>
                  <m:oMath xmlns:m="http://schemas.openxmlformats.org/officeDocument/2006/math">
                    <m:f>
                      <m:fPr>
                        <m:ctrlPr>
                          <a:rPr lang="zh-CN" altLang="zh-CN" sz="2800" i="1">
                            <a:solidFill>
                              <a:prstClr val="black"/>
                            </a:solidFill>
                            <a:latin typeface="Cambria Math" panose="02040503050406030204" pitchFamily="18" charset="0"/>
                          </a:rPr>
                        </m:ctrlPr>
                      </m:fPr>
                      <m:num>
                        <m:r>
                          <a:rPr lang="en-US" altLang="zh-CN" sz="2800">
                            <a:solidFill>
                              <a:prstClr val="black"/>
                            </a:solidFill>
                            <a:latin typeface="Cambria Math" panose="02040503050406030204" pitchFamily="18" charset="0"/>
                          </a:rPr>
                          <m:t>1</m:t>
                        </m:r>
                      </m:num>
                      <m:den>
                        <m:r>
                          <a:rPr lang="en-US" altLang="zh-CN" sz="2800">
                            <a:solidFill>
                              <a:prstClr val="black"/>
                            </a:solidFill>
                            <a:latin typeface="Cambria Math" panose="02040503050406030204" pitchFamily="18" charset="0"/>
                          </a:rPr>
                          <m:t>2</m:t>
                        </m:r>
                        <m:r>
                          <a:rPr lang="en-US" altLang="zh-CN" sz="2800" i="1">
                            <a:solidFill>
                              <a:prstClr val="black"/>
                            </a:solidFill>
                            <a:latin typeface="Cambria Math" panose="02040503050406030204" pitchFamily="18" charset="0"/>
                          </a:rPr>
                          <m:t>𝑛</m:t>
                        </m:r>
                        <m:r>
                          <m:rPr>
                            <m:nor/>
                          </m:rPr>
                          <a:rPr lang="en-US" altLang="zh-CN" sz="2800" i="1">
                            <a:solidFill>
                              <a:prstClr val="black"/>
                            </a:solidFill>
                          </a:rPr>
                          <m:t>−</m:t>
                        </m:r>
                        <m:r>
                          <m:rPr>
                            <m:nor/>
                          </m:rPr>
                          <a:rPr lang="en-US" altLang="zh-CN" sz="2800">
                            <a:solidFill>
                              <a:prstClr val="black"/>
                            </a:solidFill>
                          </a:rPr>
                          <m:t>1</m:t>
                        </m:r>
                      </m:den>
                    </m:f>
                  </m:oMath>
                </a14:m>
                <a:r>
                  <a:rPr lang="en-US" altLang="zh-CN" sz="2800" dirty="0">
                    <a:solidFill>
                      <a:prstClr val="black"/>
                    </a:solidFill>
                  </a:rPr>
                  <a:t>-</a:t>
                </a:r>
                <a14:m>
                  <m:oMath xmlns:m="http://schemas.openxmlformats.org/officeDocument/2006/math">
                    <m:f>
                      <m:fPr>
                        <m:ctrlPr>
                          <a:rPr lang="zh-CN" altLang="zh-CN" sz="2800" i="1">
                            <a:solidFill>
                              <a:prstClr val="black"/>
                            </a:solidFill>
                            <a:latin typeface="Cambria Math" panose="02040503050406030204" pitchFamily="18" charset="0"/>
                          </a:rPr>
                        </m:ctrlPr>
                      </m:fPr>
                      <m:num>
                        <m:r>
                          <a:rPr lang="en-US" altLang="zh-CN" sz="2800">
                            <a:solidFill>
                              <a:prstClr val="black"/>
                            </a:solidFill>
                            <a:latin typeface="Cambria Math" panose="02040503050406030204" pitchFamily="18" charset="0"/>
                          </a:rPr>
                          <m:t>1</m:t>
                        </m:r>
                      </m:num>
                      <m:den>
                        <m:r>
                          <a:rPr lang="en-US" altLang="zh-CN" sz="2800">
                            <a:solidFill>
                              <a:prstClr val="black"/>
                            </a:solidFill>
                            <a:latin typeface="Cambria Math" panose="02040503050406030204" pitchFamily="18" charset="0"/>
                          </a:rPr>
                          <m:t>2</m:t>
                        </m:r>
                        <m:r>
                          <a:rPr lang="en-US" altLang="zh-CN" sz="2800" i="1">
                            <a:solidFill>
                              <a:prstClr val="black"/>
                            </a:solidFill>
                            <a:latin typeface="Cambria Math" panose="02040503050406030204" pitchFamily="18" charset="0"/>
                          </a:rPr>
                          <m:t>𝑛</m:t>
                        </m:r>
                        <m:r>
                          <a:rPr lang="en-US" altLang="zh-CN" sz="2800">
                            <a:solidFill>
                              <a:prstClr val="black"/>
                            </a:solidFill>
                            <a:latin typeface="Cambria Math" panose="02040503050406030204" pitchFamily="18" charset="0"/>
                          </a:rPr>
                          <m:t>+1</m:t>
                        </m:r>
                      </m:den>
                    </m:f>
                  </m:oMath>
                </a14:m>
                <a:r>
                  <a:rPr lang="en-US" altLang="zh-CN" sz="2800" dirty="0">
                    <a:solidFill>
                      <a:prstClr val="black"/>
                    </a:solidFill>
                  </a:rPr>
                  <a:t>)]+(2+2</a:t>
                </a:r>
                <a:r>
                  <a:rPr lang="en-US" altLang="zh-CN" sz="2800" baseline="30000" dirty="0">
                    <a:solidFill>
                      <a:prstClr val="black"/>
                    </a:solidFill>
                  </a:rPr>
                  <a:t>3</a:t>
                </a:r>
                <a:r>
                  <a:rPr lang="en-US" altLang="zh-CN" sz="2800" dirty="0">
                    <a:solidFill>
                      <a:prstClr val="black"/>
                    </a:solidFill>
                  </a:rPr>
                  <a:t>+…+2</a:t>
                </a:r>
                <a:r>
                  <a:rPr lang="en-US" altLang="zh-CN" sz="2800" baseline="30000" dirty="0">
                    <a:solidFill>
                      <a:prstClr val="black"/>
                    </a:solidFill>
                  </a:rPr>
                  <a:t>2</a:t>
                </a:r>
                <a:r>
                  <a:rPr lang="en-US" altLang="zh-CN" sz="2800" i="1" baseline="30000" dirty="0">
                    <a:solidFill>
                      <a:prstClr val="black"/>
                    </a:solidFill>
                  </a:rPr>
                  <a:t>n</a:t>
                </a:r>
                <a:r>
                  <a:rPr lang="en-US" altLang="zh-CN" sz="2800" baseline="30000" dirty="0">
                    <a:solidFill>
                      <a:prstClr val="black"/>
                    </a:solidFill>
                  </a:rPr>
                  <a:t>-1</a:t>
                </a:r>
                <a:r>
                  <a:rPr lang="en-US" altLang="zh-CN" sz="2800" dirty="0">
                    <a:solidFill>
                      <a:prstClr val="black"/>
                    </a:solidFill>
                  </a:rPr>
                  <a:t>)</a:t>
                </a:r>
                <a:endParaRPr lang="zh-CN" altLang="zh-CN" sz="2800" dirty="0">
                  <a:solidFill>
                    <a:prstClr val="black"/>
                  </a:solidFill>
                </a:endParaRPr>
              </a:p>
              <a:p>
                <a:pPr lvl="0">
                  <a:lnSpc>
                    <a:spcPct val="150000"/>
                  </a:lnSpc>
                </a:pPr>
                <a:r>
                  <a:rPr lang="en-US" altLang="zh-CN" sz="2800" dirty="0">
                    <a:solidFill>
                      <a:prstClr val="black"/>
                    </a:solidFill>
                  </a:rPr>
                  <a:t>=1-</a:t>
                </a:r>
                <a14:m>
                  <m:oMath xmlns:m="http://schemas.openxmlformats.org/officeDocument/2006/math">
                    <m:f>
                      <m:fPr>
                        <m:ctrlPr>
                          <a:rPr lang="zh-CN" altLang="zh-CN" sz="2800" i="1">
                            <a:solidFill>
                              <a:prstClr val="black"/>
                            </a:solidFill>
                            <a:latin typeface="Cambria Math" panose="02040503050406030204" pitchFamily="18" charset="0"/>
                          </a:rPr>
                        </m:ctrlPr>
                      </m:fPr>
                      <m:num>
                        <m:r>
                          <a:rPr lang="en-US" altLang="zh-CN" sz="2800">
                            <a:solidFill>
                              <a:prstClr val="black"/>
                            </a:solidFill>
                            <a:latin typeface="Cambria Math" panose="02040503050406030204" pitchFamily="18" charset="0"/>
                          </a:rPr>
                          <m:t>1</m:t>
                        </m:r>
                      </m:num>
                      <m:den>
                        <m:r>
                          <a:rPr lang="en-US" altLang="zh-CN" sz="2800">
                            <a:solidFill>
                              <a:prstClr val="black"/>
                            </a:solidFill>
                            <a:latin typeface="Cambria Math" panose="02040503050406030204" pitchFamily="18" charset="0"/>
                          </a:rPr>
                          <m:t>2</m:t>
                        </m:r>
                        <m:r>
                          <a:rPr lang="en-US" altLang="zh-CN" sz="2800" i="1">
                            <a:solidFill>
                              <a:prstClr val="black"/>
                            </a:solidFill>
                            <a:latin typeface="Cambria Math" panose="02040503050406030204" pitchFamily="18" charset="0"/>
                          </a:rPr>
                          <m:t>𝑛</m:t>
                        </m:r>
                        <m:r>
                          <a:rPr lang="en-US" altLang="zh-CN" sz="2800">
                            <a:solidFill>
                              <a:prstClr val="black"/>
                            </a:solidFill>
                            <a:latin typeface="Cambria Math" panose="02040503050406030204" pitchFamily="18" charset="0"/>
                          </a:rPr>
                          <m:t>+1</m:t>
                        </m:r>
                      </m:den>
                    </m:f>
                  </m:oMath>
                </a14:m>
                <a:r>
                  <a:rPr lang="en-US" altLang="zh-CN" sz="2800" dirty="0">
                    <a:solidFill>
                      <a:prstClr val="black"/>
                    </a:solidFill>
                  </a:rPr>
                  <a:t>+</a:t>
                </a:r>
                <a14:m>
                  <m:oMath xmlns:m="http://schemas.openxmlformats.org/officeDocument/2006/math">
                    <m:f>
                      <m:fPr>
                        <m:ctrlPr>
                          <a:rPr lang="zh-CN" altLang="zh-CN" sz="2800" i="1">
                            <a:solidFill>
                              <a:prstClr val="black"/>
                            </a:solidFill>
                            <a:latin typeface="Cambria Math" panose="02040503050406030204" pitchFamily="18" charset="0"/>
                          </a:rPr>
                        </m:ctrlPr>
                      </m:fPr>
                      <m:num>
                        <m:r>
                          <a:rPr lang="en-US" altLang="zh-CN" sz="2800">
                            <a:solidFill>
                              <a:prstClr val="black"/>
                            </a:solidFill>
                            <a:latin typeface="Cambria Math" panose="02040503050406030204" pitchFamily="18" charset="0"/>
                          </a:rPr>
                          <m:t>2(1</m:t>
                        </m:r>
                        <m:r>
                          <a:rPr lang="en-US" altLang="zh-CN" sz="2800" i="1">
                            <a:solidFill>
                              <a:prstClr val="black"/>
                            </a:solidFill>
                            <a:latin typeface="Cambria Math" panose="02040503050406030204" pitchFamily="18" charset="0"/>
                          </a:rPr>
                          <m:t>−</m:t>
                        </m:r>
                        <m:sSup>
                          <m:sSupPr>
                            <m:ctrlPr>
                              <a:rPr lang="zh-CN" altLang="zh-CN" sz="2800" i="1">
                                <a:solidFill>
                                  <a:prstClr val="black"/>
                                </a:solidFill>
                                <a:latin typeface="Cambria Math" panose="02040503050406030204" pitchFamily="18" charset="0"/>
                              </a:rPr>
                            </m:ctrlPr>
                          </m:sSupPr>
                          <m:e>
                            <m:r>
                              <a:rPr lang="en-US" altLang="zh-CN" sz="2800">
                                <a:solidFill>
                                  <a:prstClr val="black"/>
                                </a:solidFill>
                                <a:latin typeface="Cambria Math" panose="02040503050406030204" pitchFamily="18" charset="0"/>
                              </a:rPr>
                              <m:t>4</m:t>
                            </m:r>
                          </m:e>
                          <m:sup>
                            <m:r>
                              <a:rPr lang="en-US" altLang="zh-CN" sz="2800" i="1">
                                <a:solidFill>
                                  <a:prstClr val="black"/>
                                </a:solidFill>
                                <a:latin typeface="Cambria Math" panose="02040503050406030204" pitchFamily="18" charset="0"/>
                              </a:rPr>
                              <m:t>𝑛</m:t>
                            </m:r>
                          </m:sup>
                        </m:sSup>
                        <m:r>
                          <m:rPr>
                            <m:nor/>
                          </m:rPr>
                          <a:rPr lang="en-US" altLang="zh-CN" sz="2800">
                            <a:solidFill>
                              <a:prstClr val="black"/>
                            </a:solidFill>
                          </a:rPr>
                          <m:t>)</m:t>
                        </m:r>
                      </m:num>
                      <m:den>
                        <m:r>
                          <a:rPr lang="en-US" altLang="zh-CN" sz="2800">
                            <a:solidFill>
                              <a:prstClr val="black"/>
                            </a:solidFill>
                            <a:latin typeface="Cambria Math" panose="02040503050406030204" pitchFamily="18" charset="0"/>
                          </a:rPr>
                          <m:t>1</m:t>
                        </m:r>
                        <m:r>
                          <a:rPr lang="en-US" altLang="zh-CN" sz="2800" i="1">
                            <a:solidFill>
                              <a:prstClr val="black"/>
                            </a:solidFill>
                            <a:latin typeface="Cambria Math" panose="02040503050406030204" pitchFamily="18" charset="0"/>
                          </a:rPr>
                          <m:t>−</m:t>
                        </m:r>
                        <m:r>
                          <a:rPr lang="en-US" altLang="zh-CN" sz="2800">
                            <a:solidFill>
                              <a:prstClr val="black"/>
                            </a:solidFill>
                            <a:latin typeface="Cambria Math" panose="02040503050406030204" pitchFamily="18" charset="0"/>
                          </a:rPr>
                          <m:t>4</m:t>
                        </m:r>
                      </m:den>
                    </m:f>
                  </m:oMath>
                </a14:m>
                <a:endParaRPr lang="zh-CN" altLang="zh-CN" sz="2800" dirty="0">
                  <a:solidFill>
                    <a:prstClr val="black"/>
                  </a:solidFill>
                </a:endParaRPr>
              </a:p>
              <a:p>
                <a:pPr lvl="0">
                  <a:lnSpc>
                    <a:spcPct val="150000"/>
                  </a:lnSpc>
                </a:pPr>
                <a:r>
                  <a:rPr lang="en-US" altLang="zh-CN" sz="2800" dirty="0">
                    <a:solidFill>
                      <a:prstClr val="black"/>
                    </a:solidFill>
                  </a:rPr>
                  <a:t>=</a:t>
                </a:r>
                <a14:m>
                  <m:oMath xmlns:m="http://schemas.openxmlformats.org/officeDocument/2006/math">
                    <m:f>
                      <m:fPr>
                        <m:ctrlPr>
                          <a:rPr lang="zh-CN" altLang="zh-CN" sz="2800" i="1">
                            <a:solidFill>
                              <a:prstClr val="black"/>
                            </a:solidFill>
                            <a:latin typeface="Cambria Math" panose="02040503050406030204" pitchFamily="18" charset="0"/>
                          </a:rPr>
                        </m:ctrlPr>
                      </m:fPr>
                      <m:num>
                        <m:r>
                          <a:rPr lang="en-US" altLang="zh-CN" sz="2800">
                            <a:solidFill>
                              <a:prstClr val="black"/>
                            </a:solidFill>
                            <a:latin typeface="Cambria Math" panose="02040503050406030204" pitchFamily="18" charset="0"/>
                          </a:rPr>
                          <m:t>2</m:t>
                        </m:r>
                        <m:r>
                          <a:rPr lang="en-US" altLang="zh-CN" sz="2800" i="1">
                            <a:solidFill>
                              <a:prstClr val="black"/>
                            </a:solidFill>
                            <a:latin typeface="Cambria Math" panose="02040503050406030204" pitchFamily="18" charset="0"/>
                          </a:rPr>
                          <m:t>𝑛</m:t>
                        </m:r>
                      </m:num>
                      <m:den>
                        <m:r>
                          <a:rPr lang="en-US" altLang="zh-CN" sz="2800">
                            <a:solidFill>
                              <a:prstClr val="black"/>
                            </a:solidFill>
                            <a:latin typeface="Cambria Math" panose="02040503050406030204" pitchFamily="18" charset="0"/>
                          </a:rPr>
                          <m:t>2</m:t>
                        </m:r>
                        <m:r>
                          <a:rPr lang="en-US" altLang="zh-CN" sz="2800" i="1">
                            <a:solidFill>
                              <a:prstClr val="black"/>
                            </a:solidFill>
                            <a:latin typeface="Cambria Math" panose="02040503050406030204" pitchFamily="18" charset="0"/>
                          </a:rPr>
                          <m:t>𝑛</m:t>
                        </m:r>
                        <m:r>
                          <a:rPr lang="en-US" altLang="zh-CN" sz="2800">
                            <a:solidFill>
                              <a:prstClr val="black"/>
                            </a:solidFill>
                            <a:latin typeface="Cambria Math" panose="02040503050406030204" pitchFamily="18" charset="0"/>
                          </a:rPr>
                          <m:t>+1</m:t>
                        </m:r>
                      </m:den>
                    </m:f>
                  </m:oMath>
                </a14:m>
                <a:r>
                  <a:rPr lang="en-US" altLang="zh-CN" sz="2800" dirty="0">
                    <a:solidFill>
                      <a:prstClr val="black"/>
                    </a:solidFill>
                  </a:rPr>
                  <a:t>+</a:t>
                </a:r>
                <a14:m>
                  <m:oMath xmlns:m="http://schemas.openxmlformats.org/officeDocument/2006/math">
                    <m:f>
                      <m:fPr>
                        <m:ctrlPr>
                          <a:rPr lang="zh-CN" altLang="zh-CN" sz="2800" i="1">
                            <a:solidFill>
                              <a:prstClr val="black"/>
                            </a:solidFill>
                            <a:latin typeface="Cambria Math" panose="02040503050406030204" pitchFamily="18" charset="0"/>
                          </a:rPr>
                        </m:ctrlPr>
                      </m:fPr>
                      <m:num>
                        <m:r>
                          <a:rPr lang="en-US" altLang="zh-CN" sz="2800">
                            <a:solidFill>
                              <a:prstClr val="black"/>
                            </a:solidFill>
                            <a:latin typeface="Cambria Math" panose="02040503050406030204" pitchFamily="18" charset="0"/>
                          </a:rPr>
                          <m:t>2</m:t>
                        </m:r>
                      </m:num>
                      <m:den>
                        <m:r>
                          <a:rPr lang="en-US" altLang="zh-CN" sz="2800">
                            <a:solidFill>
                              <a:prstClr val="black"/>
                            </a:solidFill>
                            <a:latin typeface="Cambria Math" panose="02040503050406030204" pitchFamily="18" charset="0"/>
                          </a:rPr>
                          <m:t>3</m:t>
                        </m:r>
                      </m:den>
                    </m:f>
                  </m:oMath>
                </a14:m>
                <a:r>
                  <a:rPr lang="en-US" altLang="zh-CN" sz="2800" dirty="0">
                    <a:solidFill>
                      <a:prstClr val="black"/>
                    </a:solidFill>
                  </a:rPr>
                  <a:t>(4</a:t>
                </a:r>
                <a:r>
                  <a:rPr lang="en-US" altLang="zh-CN" sz="2800" i="1" baseline="30000" dirty="0">
                    <a:solidFill>
                      <a:prstClr val="black"/>
                    </a:solidFill>
                  </a:rPr>
                  <a:t>n</a:t>
                </a:r>
                <a:r>
                  <a:rPr lang="en-US" altLang="zh-CN" sz="2800" dirty="0">
                    <a:solidFill>
                      <a:prstClr val="black"/>
                    </a:solidFill>
                  </a:rPr>
                  <a:t>-1).</a:t>
                </a:r>
                <a:endParaRPr lang="zh-CN" altLang="zh-CN" sz="2800" dirty="0">
                  <a:solidFill>
                    <a:prstClr val="black"/>
                  </a:solidFill>
                </a:endParaRPr>
              </a:p>
            </p:txBody>
          </p:sp>
        </mc:Choice>
        <mc:Fallback>
          <p:sp>
            <p:nvSpPr>
              <p:cNvPr id="2" name="矩形 1"/>
              <p:cNvSpPr>
                <a:spLocks noRot="1" noChangeAspect="1" noMove="1" noResize="1" noEditPoints="1" noAdjustHandles="1" noChangeArrowheads="1" noChangeShapeType="1" noTextEdit="1"/>
              </p:cNvSpPr>
              <p:nvPr/>
            </p:nvSpPr>
            <p:spPr>
              <a:xfrm>
                <a:off x="391360" y="207331"/>
                <a:ext cx="11723913" cy="3617913"/>
              </a:xfrm>
              <a:prstGeom prst="rect">
                <a:avLst/>
              </a:prstGeom>
              <a:blipFill>
                <a:blip r:embed="rId2"/>
                <a:stretch>
                  <a:fillRect l="-1040"/>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158140428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p:nvPr/>
        </p:nvSpPr>
        <p:spPr>
          <a:xfrm>
            <a:off x="0" y="0"/>
            <a:ext cx="12192000" cy="729343"/>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sp>
        <p:nvSpPr>
          <p:cNvPr id="7" name="矩形 6"/>
          <p:cNvSpPr/>
          <p:nvPr/>
        </p:nvSpPr>
        <p:spPr>
          <a:xfrm>
            <a:off x="718457" y="-1"/>
            <a:ext cx="348343"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rgbClr val="DA251C"/>
              </a:solidFill>
            </a:endParaRPr>
          </a:p>
        </p:txBody>
      </p:sp>
      <p:sp>
        <p:nvSpPr>
          <p:cNvPr id="8" name="矩形 7"/>
          <p:cNvSpPr/>
          <p:nvPr/>
        </p:nvSpPr>
        <p:spPr>
          <a:xfrm>
            <a:off x="1066800" y="-2"/>
            <a:ext cx="6494205"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solidFill>
                  <a:srgbClr val="DA251C"/>
                </a:solidFill>
              </a:rPr>
              <a:t>考点</a:t>
            </a:r>
            <a:r>
              <a:rPr lang="en-US" altLang="zh-CN" sz="2800" dirty="0">
                <a:solidFill>
                  <a:srgbClr val="DA251C"/>
                </a:solidFill>
              </a:rPr>
              <a:t>3   </a:t>
            </a:r>
            <a:r>
              <a:rPr lang="zh-CN" altLang="en-US" sz="2800" dirty="0">
                <a:solidFill>
                  <a:srgbClr val="DA251C"/>
                </a:solidFill>
              </a:rPr>
              <a:t>数列与函数、不等式的综合问题</a:t>
            </a:r>
          </a:p>
        </p:txBody>
      </p:sp>
      <mc:AlternateContent xmlns:mc="http://schemas.openxmlformats.org/markup-compatibility/2006">
        <mc:Choice xmlns:a14="http://schemas.microsoft.com/office/drawing/2010/main" xmlns="" Requires="a14">
          <p:sp>
            <p:nvSpPr>
              <p:cNvPr id="5" name="矩形 1"/>
              <p:cNvSpPr/>
              <p:nvPr/>
            </p:nvSpPr>
            <p:spPr>
              <a:xfrm>
                <a:off x="468087" y="945651"/>
                <a:ext cx="11723913" cy="2650469"/>
              </a:xfrm>
              <a:prstGeom prst="rect">
                <a:avLst/>
              </a:prstGeom>
            </p:spPr>
            <p:txBody>
              <a:bodyPr wrap="square">
                <a:spAutoFit/>
              </a:bodyPr>
              <a:lstStyle/>
              <a:p>
                <a:pPr>
                  <a:lnSpc>
                    <a:spcPct val="150000"/>
                  </a:lnSpc>
                </a:pPr>
                <a:r>
                  <a:rPr lang="zh-CN" altLang="zh-CN"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6</a:t>
                </a:r>
                <a:r>
                  <a:rPr lang="zh-CN" altLang="zh-CN" sz="2800" dirty="0"/>
                  <a:t>　</a:t>
                </a:r>
                <a:r>
                  <a:rPr lang="en-US" altLang="zh-CN" sz="2800" dirty="0"/>
                  <a:t>[2018</a:t>
                </a:r>
                <a:r>
                  <a:rPr lang="zh-CN" altLang="zh-CN" sz="2800" dirty="0"/>
                  <a:t>重庆二诊</a:t>
                </a:r>
                <a:r>
                  <a:rPr lang="en-US" altLang="zh-CN" sz="2800" dirty="0"/>
                  <a:t>]</a:t>
                </a:r>
                <a:r>
                  <a:rPr lang="zh-CN" altLang="zh-CN" sz="2800" dirty="0"/>
                  <a:t>已知数列</a:t>
                </a:r>
                <a:r>
                  <a:rPr lang="en-US" altLang="zh-CN" sz="2800" dirty="0"/>
                  <a:t>{</a:t>
                </a:r>
                <a:r>
                  <a:rPr lang="en-US" altLang="zh-CN" sz="2800" i="1" dirty="0"/>
                  <a:t>a</a:t>
                </a:r>
                <a:r>
                  <a:rPr lang="en-US" altLang="zh-CN" sz="2800" i="1" baseline="-25000" dirty="0"/>
                  <a:t>n</a:t>
                </a:r>
                <a:r>
                  <a:rPr lang="en-US" altLang="zh-CN" sz="2800" dirty="0"/>
                  <a:t>}</a:t>
                </a:r>
                <a:r>
                  <a:rPr lang="zh-CN" altLang="zh-CN" sz="2800" dirty="0"/>
                  <a:t>的前</a:t>
                </a:r>
                <a:r>
                  <a:rPr lang="en-US" altLang="zh-CN" sz="2800" i="1" dirty="0"/>
                  <a:t>n</a:t>
                </a:r>
                <a:r>
                  <a:rPr lang="zh-CN" altLang="zh-CN" sz="2800" dirty="0"/>
                  <a:t>项和为</a:t>
                </a:r>
                <a:r>
                  <a:rPr lang="en-US" altLang="zh-CN" sz="2800" i="1" dirty="0"/>
                  <a:t>S</a:t>
                </a:r>
                <a:r>
                  <a:rPr lang="en-US" altLang="zh-CN" sz="2800" i="1" baseline="-25000" dirty="0"/>
                  <a:t>n</a:t>
                </a:r>
                <a:r>
                  <a:rPr lang="en-US" altLang="zh-CN" sz="2800" dirty="0"/>
                  <a:t>,</a:t>
                </a:r>
                <a:r>
                  <a:rPr lang="en-US" altLang="zh-CN" sz="2800" i="1" dirty="0"/>
                  <a:t>a</a:t>
                </a:r>
                <a:r>
                  <a:rPr lang="en-US" altLang="zh-CN" sz="2800" baseline="-25000" dirty="0"/>
                  <a:t>1</a:t>
                </a:r>
                <a:r>
                  <a:rPr lang="en-US" altLang="zh-CN" sz="2800" dirty="0"/>
                  <a:t>=2,</a:t>
                </a:r>
                <a:r>
                  <a:rPr lang="en-US" altLang="zh-CN" sz="2800" i="1" dirty="0"/>
                  <a:t>S</a:t>
                </a:r>
                <a:r>
                  <a:rPr lang="en-US" altLang="zh-CN" sz="2800" i="1" baseline="-25000" dirty="0"/>
                  <a:t>n</a:t>
                </a:r>
                <a:r>
                  <a:rPr lang="en-US" altLang="zh-CN" sz="2800" dirty="0"/>
                  <a:t>= </a:t>
                </a:r>
                <a14:m>
                  <m:oMath xmlns:m="http://schemas.openxmlformats.org/officeDocument/2006/math">
                    <m:f>
                      <m:fPr>
                        <m:ctrlPr>
                          <a:rPr lang="en-US" altLang="zh-CN" sz="2800" i="1">
                            <a:latin typeface="Cambria Math" panose="02040503050406030204" pitchFamily="18" charset="0"/>
                          </a:rPr>
                        </m:ctrlPr>
                      </m:fPr>
                      <m:num>
                        <m:r>
                          <a:rPr lang="en-US" altLang="zh-CN" sz="2800" b="0" i="1" smtClean="0">
                            <a:latin typeface="Cambria Math" panose="02040503050406030204" pitchFamily="18" charset="0"/>
                          </a:rPr>
                          <m:t>1</m:t>
                        </m:r>
                      </m:num>
                      <m:den>
                        <m:r>
                          <a:rPr lang="en-US" altLang="zh-CN" sz="2800" b="0" i="1" smtClean="0">
                            <a:latin typeface="Cambria Math" panose="02040503050406030204" pitchFamily="18" charset="0"/>
                          </a:rPr>
                          <m:t>3</m:t>
                        </m:r>
                      </m:den>
                    </m:f>
                    <m:r>
                      <a:rPr lang="en-US" altLang="zh-CN" sz="2800" i="1">
                        <a:latin typeface="Cambria Math" panose="02040503050406030204" pitchFamily="18" charset="0"/>
                      </a:rPr>
                      <m:t> </m:t>
                    </m:r>
                  </m:oMath>
                </a14:m>
                <a:r>
                  <a:rPr lang="en-US" altLang="zh-CN" sz="2800" dirty="0"/>
                  <a:t>(</a:t>
                </a:r>
                <a:r>
                  <a:rPr lang="en-US" altLang="zh-CN" sz="2800" i="1" dirty="0"/>
                  <a:t>n</a:t>
                </a:r>
                <a:r>
                  <a:rPr lang="en-US" altLang="zh-CN" sz="2800" dirty="0"/>
                  <a:t>+2)</a:t>
                </a:r>
                <a:r>
                  <a:rPr lang="en-US" altLang="zh-CN" sz="2800" i="1" dirty="0"/>
                  <a:t>a</a:t>
                </a:r>
                <a:r>
                  <a:rPr lang="en-US" altLang="zh-CN" sz="2800" i="1" baseline="-25000" dirty="0"/>
                  <a:t>n</a:t>
                </a:r>
                <a:r>
                  <a:rPr lang="en-US" altLang="zh-CN" sz="2800" dirty="0"/>
                  <a:t>.</a:t>
                </a:r>
                <a:endParaRPr lang="zh-CN" altLang="zh-CN" sz="2800" dirty="0"/>
              </a:p>
              <a:p>
                <a:pPr>
                  <a:lnSpc>
                    <a:spcPct val="150000"/>
                  </a:lnSpc>
                </a:pPr>
                <a:r>
                  <a:rPr lang="en-US" altLang="zh-CN" sz="2800" dirty="0"/>
                  <a:t>(1)</a:t>
                </a:r>
                <a:r>
                  <a:rPr lang="zh-CN" altLang="zh-CN" sz="2800" dirty="0"/>
                  <a:t>求数列</a:t>
                </a:r>
                <a:r>
                  <a:rPr lang="en-US" altLang="zh-CN" sz="2800" dirty="0"/>
                  <a:t>{</a:t>
                </a:r>
                <a:r>
                  <a:rPr lang="en-US" altLang="zh-CN" sz="2800" i="1" dirty="0"/>
                  <a:t>a</a:t>
                </a:r>
                <a:r>
                  <a:rPr lang="en-US" altLang="zh-CN" sz="2800" i="1" baseline="-25000" dirty="0"/>
                  <a:t>n</a:t>
                </a:r>
                <a:r>
                  <a:rPr lang="en-US" altLang="zh-CN" sz="2800" dirty="0"/>
                  <a:t>}</a:t>
                </a:r>
                <a:r>
                  <a:rPr lang="zh-CN" altLang="zh-CN" sz="2800" dirty="0"/>
                  <a:t>的通项公式</a:t>
                </a:r>
                <a:r>
                  <a:rPr lang="en-US" altLang="zh-CN" sz="2800" dirty="0"/>
                  <a:t>;</a:t>
                </a:r>
                <a:endParaRPr lang="zh-CN" altLang="zh-CN" sz="2800" dirty="0"/>
              </a:p>
              <a:p>
                <a:pPr>
                  <a:lnSpc>
                    <a:spcPct val="150000"/>
                  </a:lnSpc>
                </a:pPr>
                <a:r>
                  <a:rPr lang="en-US" altLang="zh-CN" sz="2800" dirty="0"/>
                  <a:t>(2)</a:t>
                </a:r>
                <a:r>
                  <a:rPr lang="zh-CN" altLang="zh-CN" sz="2800" dirty="0"/>
                  <a:t>求证</a:t>
                </a:r>
                <a:r>
                  <a:rPr lang="en-US" altLang="zh-CN" sz="2800" dirty="0"/>
                  <a:t>: </a:t>
                </a:r>
                <a14:m>
                  <m:oMath xmlns:m="http://schemas.openxmlformats.org/officeDocument/2006/math">
                    <m:f>
                      <m:fPr>
                        <m:ctrlPr>
                          <a:rPr lang="en-US" altLang="zh-CN" sz="2800" i="1">
                            <a:latin typeface="Cambria Math" panose="02040503050406030204" pitchFamily="18" charset="0"/>
                          </a:rPr>
                        </m:ctrlPr>
                      </m:fPr>
                      <m:num>
                        <m:r>
                          <a:rPr lang="en-US" altLang="zh-CN" sz="2800" b="0" i="1" smtClean="0">
                            <a:latin typeface="Cambria Math" panose="02040503050406030204" pitchFamily="18" charset="0"/>
                          </a:rPr>
                          <m:t>1</m:t>
                        </m:r>
                      </m:num>
                      <m:den>
                        <m:sSub>
                          <m:sSubPr>
                            <m:ctrlPr>
                              <a:rPr lang="en-US" altLang="zh-CN" sz="2800" i="1">
                                <a:latin typeface="Cambria Math" panose="02040503050406030204" pitchFamily="18" charset="0"/>
                              </a:rPr>
                            </m:ctrlPr>
                          </m:sSubPr>
                          <m:e>
                            <m:r>
                              <a:rPr lang="en-US" altLang="zh-CN" sz="2800" i="1">
                                <a:latin typeface="Cambria Math" panose="02040503050406030204" pitchFamily="18" charset="0"/>
                              </a:rPr>
                              <m:t>𝑎</m:t>
                            </m:r>
                          </m:e>
                          <m:sub>
                            <m:r>
                              <a:rPr lang="en-US" altLang="zh-CN" sz="2800" b="0" i="1" smtClean="0">
                                <a:latin typeface="Cambria Math" panose="02040503050406030204" pitchFamily="18" charset="0"/>
                              </a:rPr>
                              <m:t>1</m:t>
                            </m:r>
                          </m:sub>
                        </m:sSub>
                      </m:den>
                    </m:f>
                  </m:oMath>
                </a14:m>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1</m:t>
                        </m:r>
                      </m:num>
                      <m:den>
                        <m:sSub>
                          <m:sSubPr>
                            <m:ctrlPr>
                              <a:rPr lang="en-US" altLang="zh-CN" sz="2800" i="1">
                                <a:latin typeface="Cambria Math" panose="02040503050406030204" pitchFamily="18" charset="0"/>
                              </a:rPr>
                            </m:ctrlPr>
                          </m:sSubPr>
                          <m:e>
                            <m:r>
                              <a:rPr lang="en-US" altLang="zh-CN" sz="2800" i="1">
                                <a:latin typeface="Cambria Math" panose="02040503050406030204" pitchFamily="18" charset="0"/>
                              </a:rPr>
                              <m:t>𝑎</m:t>
                            </m:r>
                          </m:e>
                          <m:sub>
                            <m:r>
                              <a:rPr lang="en-US" altLang="zh-CN" sz="2800" b="0" i="1" smtClean="0">
                                <a:latin typeface="Cambria Math" panose="02040503050406030204" pitchFamily="18" charset="0"/>
                              </a:rPr>
                              <m:t>2</m:t>
                            </m:r>
                          </m:sub>
                        </m:sSub>
                      </m:den>
                    </m:f>
                  </m:oMath>
                </a14:m>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1</m:t>
                        </m:r>
                      </m:num>
                      <m:den>
                        <m:sSub>
                          <m:sSubPr>
                            <m:ctrlPr>
                              <a:rPr lang="en-US" altLang="zh-CN" sz="2800" i="1">
                                <a:latin typeface="Cambria Math" panose="02040503050406030204" pitchFamily="18" charset="0"/>
                              </a:rPr>
                            </m:ctrlPr>
                          </m:sSubPr>
                          <m:e>
                            <m:r>
                              <a:rPr lang="en-US" altLang="zh-CN" sz="2800" i="1">
                                <a:latin typeface="Cambria Math" panose="02040503050406030204" pitchFamily="18" charset="0"/>
                              </a:rPr>
                              <m:t>𝑎</m:t>
                            </m:r>
                          </m:e>
                          <m:sub>
                            <m:r>
                              <a:rPr lang="en-US" altLang="zh-CN" sz="2800" b="0" i="1" smtClean="0">
                                <a:latin typeface="Cambria Math" panose="02040503050406030204" pitchFamily="18" charset="0"/>
                              </a:rPr>
                              <m:t>𝑛</m:t>
                            </m:r>
                          </m:sub>
                        </m:sSub>
                      </m:den>
                    </m:f>
                  </m:oMath>
                </a14:m>
                <a:r>
                  <a:rPr lang="en-US" altLang="zh-CN" sz="2800" dirty="0"/>
                  <a:t>&lt;1.</a:t>
                </a:r>
                <a:endParaRPr lang="zh-CN" altLang="zh-CN" sz="2800" dirty="0"/>
              </a:p>
            </p:txBody>
          </p:sp>
        </mc:Choice>
        <mc:Fallback>
          <p:sp>
            <p:nvSpPr>
              <p:cNvPr id="5" name="矩形 1"/>
              <p:cNvSpPr>
                <a:spLocks noRot="1" noChangeAspect="1" noMove="1" noResize="1" noEditPoints="1" noAdjustHandles="1" noChangeArrowheads="1" noChangeShapeType="1" noTextEdit="1"/>
              </p:cNvSpPr>
              <p:nvPr/>
            </p:nvSpPr>
            <p:spPr>
              <a:xfrm>
                <a:off x="468087" y="945651"/>
                <a:ext cx="11723913" cy="2650469"/>
              </a:xfrm>
              <a:prstGeom prst="rect">
                <a:avLst/>
              </a:prstGeom>
              <a:blipFill>
                <a:blip r:embed="rId2"/>
                <a:stretch>
                  <a:fillRect l="-1092"/>
                </a:stretch>
              </a:blipFill>
            </p:spPr>
            <p:txBody>
              <a:bodyPr/>
              <a:lstStyle/>
              <a:p>
                <a:r>
                  <a:rPr lang="zh-CN" altLang="en-US">
                    <a:noFill/>
                  </a:rPr>
                  <a:t> </a:t>
                </a:r>
              </a:p>
            </p:txBody>
          </p:sp>
        </mc:Fallback>
      </mc:AlternateContent>
      <p:sp>
        <p:nvSpPr>
          <p:cNvPr id="9" name="矩形 1"/>
          <p:cNvSpPr/>
          <p:nvPr/>
        </p:nvSpPr>
        <p:spPr>
          <a:xfrm>
            <a:off x="468087" y="4144591"/>
            <a:ext cx="11723913" cy="2031325"/>
          </a:xfrm>
          <a:prstGeom prst="rect">
            <a:avLst/>
          </a:prstGeom>
        </p:spPr>
        <p:txBody>
          <a:bodyPr wrap="square">
            <a:spAutoFit/>
          </a:bodyPr>
          <a:lstStyle/>
          <a:p>
            <a:pPr>
              <a:lnSpc>
                <a:spcPct val="150000"/>
              </a:lnSpc>
            </a:pPr>
            <a:r>
              <a:rPr lang="zh-CN" altLang="zh-CN"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思维</a:t>
            </a:r>
            <a:r>
              <a:rPr lang="zh-CN" altLang="zh-CN"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导引</a:t>
            </a:r>
            <a:r>
              <a:rPr lang="zh-CN" altLang="zh-CN" sz="2800" dirty="0"/>
              <a:t>　</a:t>
            </a:r>
            <a:r>
              <a:rPr lang="en-US" altLang="zh-CN" sz="2800" dirty="0"/>
              <a:t>(1)</a:t>
            </a:r>
            <a:r>
              <a:rPr lang="zh-CN" altLang="zh-CN" sz="2800" dirty="0"/>
              <a:t>由</a:t>
            </a:r>
            <a:r>
              <a:rPr lang="en-US" altLang="zh-CN" sz="2800" dirty="0"/>
              <a:t>3</a:t>
            </a:r>
            <a:r>
              <a:rPr lang="en-US" altLang="zh-CN" sz="2800" i="1" dirty="0"/>
              <a:t>S</a:t>
            </a:r>
            <a:r>
              <a:rPr lang="en-US" altLang="zh-CN" sz="2800" i="1" baseline="-25000" dirty="0"/>
              <a:t>n</a:t>
            </a:r>
            <a:r>
              <a:rPr lang="en-US" altLang="zh-CN" sz="2800" dirty="0"/>
              <a:t>=(</a:t>
            </a:r>
            <a:r>
              <a:rPr lang="en-US" altLang="zh-CN" sz="2800" i="1" dirty="0"/>
              <a:t>n</a:t>
            </a:r>
            <a:r>
              <a:rPr lang="en-US" altLang="zh-CN" sz="2800" dirty="0"/>
              <a:t>+2)</a:t>
            </a:r>
            <a:r>
              <a:rPr lang="en-US" altLang="zh-CN" sz="2800" i="1" dirty="0"/>
              <a:t>a</a:t>
            </a:r>
            <a:r>
              <a:rPr lang="en-US" altLang="zh-CN" sz="2800" i="1" baseline="-25000" dirty="0"/>
              <a:t>n</a:t>
            </a:r>
            <a:r>
              <a:rPr lang="en-US" altLang="zh-CN" sz="2800" dirty="0"/>
              <a:t>,</a:t>
            </a:r>
            <a:r>
              <a:rPr lang="zh-CN" altLang="zh-CN" sz="2800" dirty="0"/>
              <a:t>得</a:t>
            </a:r>
            <a:r>
              <a:rPr lang="en-US" altLang="zh-CN" sz="2800" dirty="0"/>
              <a:t>3</a:t>
            </a:r>
            <a:r>
              <a:rPr lang="en-US" altLang="zh-CN" sz="2800" i="1" dirty="0"/>
              <a:t>S</a:t>
            </a:r>
            <a:r>
              <a:rPr lang="en-US" altLang="zh-CN" sz="2800" i="1" baseline="-25000" dirty="0"/>
              <a:t>n</a:t>
            </a:r>
            <a:r>
              <a:rPr lang="en-US" altLang="zh-CN" sz="2800" baseline="-25000" dirty="0"/>
              <a:t>-1</a:t>
            </a:r>
            <a:r>
              <a:rPr lang="en-US" altLang="zh-CN" sz="2800" dirty="0"/>
              <a:t>=(</a:t>
            </a:r>
            <a:r>
              <a:rPr lang="en-US" altLang="zh-CN" sz="2800" i="1" dirty="0"/>
              <a:t>n</a:t>
            </a:r>
            <a:r>
              <a:rPr lang="en-US" altLang="zh-CN" sz="2800" dirty="0"/>
              <a:t>+1)</a:t>
            </a:r>
            <a:r>
              <a:rPr lang="en-US" altLang="zh-CN" sz="2800" i="1" dirty="0"/>
              <a:t>a</a:t>
            </a:r>
            <a:r>
              <a:rPr lang="en-US" altLang="zh-CN" sz="2800" i="1" baseline="-25000" dirty="0"/>
              <a:t>n</a:t>
            </a:r>
            <a:r>
              <a:rPr lang="en-US" altLang="zh-CN" sz="2800" baseline="-25000" dirty="0"/>
              <a:t>-1</a:t>
            </a:r>
            <a:r>
              <a:rPr lang="en-US" altLang="zh-CN" sz="2800" dirty="0"/>
              <a:t>(</a:t>
            </a:r>
            <a:r>
              <a:rPr lang="en-US" altLang="zh-CN" sz="2800" i="1" dirty="0"/>
              <a:t>n</a:t>
            </a:r>
            <a:r>
              <a:rPr lang="en-US" altLang="zh-CN" sz="2800" dirty="0"/>
              <a:t>≥2),</a:t>
            </a:r>
            <a:r>
              <a:rPr lang="zh-CN" altLang="zh-CN" sz="2800" dirty="0"/>
              <a:t>两式相减</a:t>
            </a:r>
            <a:r>
              <a:rPr lang="en-US" altLang="zh-CN" sz="2800" dirty="0"/>
              <a:t>,</a:t>
            </a:r>
            <a:r>
              <a:rPr lang="zh-CN" altLang="zh-CN" sz="2800" dirty="0"/>
              <a:t>再利用累乘法可得数列的通项公式</a:t>
            </a:r>
            <a:r>
              <a:rPr lang="en-US" altLang="zh-CN" sz="2800" dirty="0"/>
              <a:t>.(2)</a:t>
            </a:r>
            <a:r>
              <a:rPr lang="zh-CN" altLang="zh-CN" sz="2800" dirty="0"/>
              <a:t>先利用</a:t>
            </a:r>
            <a:r>
              <a:rPr lang="en-US" altLang="zh-CN" sz="2800" dirty="0"/>
              <a:t>(1)</a:t>
            </a:r>
            <a:r>
              <a:rPr lang="zh-CN" altLang="zh-CN" sz="2800" dirty="0"/>
              <a:t>的结论</a:t>
            </a:r>
            <a:r>
              <a:rPr lang="en-US" altLang="zh-CN" sz="2800" dirty="0"/>
              <a:t>,</a:t>
            </a:r>
            <a:r>
              <a:rPr lang="zh-CN" altLang="zh-CN" sz="2800" dirty="0"/>
              <a:t>然后利用裂项相消法求和</a:t>
            </a:r>
            <a:r>
              <a:rPr lang="en-US" altLang="zh-CN" sz="2800" dirty="0"/>
              <a:t>,</a:t>
            </a:r>
            <a:r>
              <a:rPr lang="zh-CN" altLang="zh-CN" sz="2800" dirty="0"/>
              <a:t>再利用放缩法</a:t>
            </a:r>
            <a:r>
              <a:rPr lang="en-US" altLang="zh-CN" sz="2800" dirty="0"/>
              <a:t>,</a:t>
            </a:r>
            <a:r>
              <a:rPr lang="zh-CN" altLang="zh-CN" sz="2800" dirty="0"/>
              <a:t>即可证得不等式成立</a:t>
            </a:r>
            <a:r>
              <a:rPr lang="en-US" altLang="zh-CN" sz="2800" dirty="0"/>
              <a:t>. </a:t>
            </a:r>
            <a:endParaRPr lang="zh-CN" altLang="zh-CN" sz="2800" dirty="0"/>
          </a:p>
        </p:txBody>
      </p:sp>
    </p:spTree>
    <p:extLst>
      <p:ext uri="{BB962C8B-B14F-4D97-AF65-F5344CB8AC3E}">
        <p14:creationId xmlns:p14="http://schemas.microsoft.com/office/powerpoint/2010/main" xmlns="" val="56099309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 y="1273629"/>
            <a:ext cx="3951514" cy="4354285"/>
          </a:xfrm>
          <a:prstGeom prst="rect">
            <a:avLst/>
          </a:prstGeom>
          <a:solidFill>
            <a:srgbClr val="DA251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anose="020B0503020204020204" pitchFamily="34" charset="-122"/>
                <a:ea typeface="微软雅黑" panose="020B0503020204020204" pitchFamily="34" charset="-122"/>
              </a:rPr>
              <a:t>考情精解读</a:t>
            </a:r>
          </a:p>
        </p:txBody>
      </p:sp>
      <p:sp>
        <p:nvSpPr>
          <p:cNvPr id="3" name="矩形 2">
            <a:hlinkClick r:id="rId2" action="ppaction://hlinksldjump"/>
          </p:cNvPr>
          <p:cNvSpPr/>
          <p:nvPr/>
        </p:nvSpPr>
        <p:spPr>
          <a:xfrm>
            <a:off x="4659086" y="1273628"/>
            <a:ext cx="6487885" cy="435428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smtClean="0">
                <a:solidFill>
                  <a:schemeClr val="tx1">
                    <a:lumMod val="95000"/>
                    <a:lumOff val="5000"/>
                  </a:schemeClr>
                </a:solidFill>
                <a:latin typeface="微软雅黑" panose="020B0503020204020204" pitchFamily="34" charset="-122"/>
                <a:ea typeface="微软雅黑" panose="020B0503020204020204" pitchFamily="34" charset="-122"/>
              </a:rPr>
              <a:t>命题</a:t>
            </a: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规律</a:t>
            </a:r>
            <a:endPar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2800" dirty="0" smtClean="0">
                <a:solidFill>
                  <a:schemeClr val="tx1">
                    <a:lumMod val="95000"/>
                    <a:lumOff val="5000"/>
                  </a:schemeClr>
                </a:solidFill>
                <a:latin typeface="微软雅黑" panose="020B0503020204020204" pitchFamily="34" charset="-122"/>
                <a:ea typeface="微软雅黑" panose="020B0503020204020204" pitchFamily="34" charset="-122"/>
              </a:rPr>
              <a:t>聚焦核心素养</a:t>
            </a:r>
            <a:endParaRPr lang="en-US" altLang="zh-CN" sz="28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04715744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391360" y="384312"/>
                <a:ext cx="11723913" cy="6539675"/>
              </a:xfrm>
              <a:prstGeom prst="rect">
                <a:avLst/>
              </a:prstGeom>
            </p:spPr>
            <p:txBody>
              <a:bodyPr wrap="square">
                <a:spAutoFit/>
              </a:bodyPr>
              <a:lstStyle/>
              <a:p>
                <a:pPr>
                  <a:lnSpc>
                    <a:spcPct val="150000"/>
                  </a:lnSpc>
                </a:pPr>
                <a:r>
                  <a:rPr lang="zh-CN" altLang="zh-CN"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解析</a:t>
                </a:r>
                <a:r>
                  <a:rPr lang="zh-CN" altLang="zh-CN" sz="2800" dirty="0"/>
                  <a:t>　</a:t>
                </a:r>
                <a:r>
                  <a:rPr lang="en-US" altLang="zh-CN" sz="2800" dirty="0"/>
                  <a:t>(1)</a:t>
                </a:r>
                <a:r>
                  <a:rPr lang="zh-CN" altLang="zh-CN" sz="2800" dirty="0"/>
                  <a:t>由题意知</a:t>
                </a:r>
                <a:r>
                  <a:rPr lang="en-US" altLang="zh-CN" sz="2800" dirty="0"/>
                  <a:t>,3</a:t>
                </a:r>
                <a:r>
                  <a:rPr lang="en-US" altLang="zh-CN" sz="2800" i="1" dirty="0"/>
                  <a:t>S</a:t>
                </a:r>
                <a:r>
                  <a:rPr lang="en-US" altLang="zh-CN" sz="2800" i="1" baseline="-25000" dirty="0"/>
                  <a:t>n</a:t>
                </a:r>
                <a:r>
                  <a:rPr lang="en-US" altLang="zh-CN" sz="2800" dirty="0"/>
                  <a:t>=(</a:t>
                </a:r>
                <a:r>
                  <a:rPr lang="en-US" altLang="zh-CN" sz="2800" i="1" dirty="0"/>
                  <a:t>n</a:t>
                </a:r>
                <a:r>
                  <a:rPr lang="en-US" altLang="zh-CN" sz="2800" dirty="0"/>
                  <a:t>+2)</a:t>
                </a:r>
                <a:r>
                  <a:rPr lang="en-US" altLang="zh-CN" sz="2800" i="1" dirty="0"/>
                  <a:t>a</a:t>
                </a:r>
                <a:r>
                  <a:rPr lang="en-US" altLang="zh-CN" sz="2800" i="1" baseline="-25000" dirty="0"/>
                  <a:t>n</a:t>
                </a:r>
                <a:r>
                  <a:rPr lang="zh-CN" altLang="zh-CN" sz="2800" dirty="0"/>
                  <a:t>　</a:t>
                </a:r>
                <a:r>
                  <a:rPr lang="en-US" altLang="zh-CN" sz="2800" dirty="0"/>
                  <a:t>①,</a:t>
                </a:r>
                <a:endParaRPr lang="zh-CN" altLang="zh-CN" sz="2800" dirty="0"/>
              </a:p>
              <a:p>
                <a:pPr>
                  <a:lnSpc>
                    <a:spcPct val="150000"/>
                  </a:lnSpc>
                </a:pPr>
                <a:r>
                  <a:rPr lang="zh-CN" altLang="zh-CN" sz="2800" dirty="0"/>
                  <a:t>所以</a:t>
                </a:r>
                <a:r>
                  <a:rPr lang="en-US" altLang="zh-CN" sz="2800" dirty="0" smtClean="0"/>
                  <a:t>3</a:t>
                </a:r>
                <a:r>
                  <a:rPr lang="en-US" altLang="zh-CN" sz="2800" i="1" dirty="0" smtClean="0"/>
                  <a:t>S</a:t>
                </a:r>
                <a:r>
                  <a:rPr lang="en-US" altLang="zh-CN" sz="2800" i="1" baseline="-25000" dirty="0" smtClean="0"/>
                  <a:t>n</a:t>
                </a:r>
                <a:r>
                  <a:rPr lang="en-US" altLang="zh-CN" sz="2800" baseline="-25000" dirty="0" smtClean="0"/>
                  <a:t>-1</a:t>
                </a:r>
                <a:r>
                  <a:rPr lang="en-US" altLang="zh-CN" sz="2800" dirty="0"/>
                  <a:t>=(</a:t>
                </a:r>
                <a:r>
                  <a:rPr lang="en-US" altLang="zh-CN" sz="2800" i="1" dirty="0"/>
                  <a:t>n</a:t>
                </a:r>
                <a:r>
                  <a:rPr lang="en-US" altLang="zh-CN" sz="2800" dirty="0"/>
                  <a:t>+1)</a:t>
                </a:r>
                <a:r>
                  <a:rPr lang="en-US" altLang="zh-CN" sz="2800" i="1" dirty="0"/>
                  <a:t>a</a:t>
                </a:r>
                <a:r>
                  <a:rPr lang="en-US" altLang="zh-CN" sz="2800" i="1" baseline="-25000" dirty="0"/>
                  <a:t>n</a:t>
                </a:r>
                <a:r>
                  <a:rPr lang="en-US" altLang="zh-CN" sz="2800" baseline="-25000" dirty="0"/>
                  <a:t>-1</a:t>
                </a:r>
                <a:r>
                  <a:rPr lang="en-US" altLang="zh-CN" sz="2800" dirty="0"/>
                  <a:t>(</a:t>
                </a:r>
                <a:r>
                  <a:rPr lang="en-US" altLang="zh-CN" sz="2800" i="1" dirty="0"/>
                  <a:t>n</a:t>
                </a:r>
                <a:r>
                  <a:rPr lang="en-US" altLang="zh-CN" sz="2800" dirty="0"/>
                  <a:t>≥2)</a:t>
                </a:r>
                <a:r>
                  <a:rPr lang="zh-CN" altLang="zh-CN" sz="2800" dirty="0"/>
                  <a:t>　</a:t>
                </a:r>
                <a:r>
                  <a:rPr lang="en-US" altLang="zh-CN" sz="2800" dirty="0"/>
                  <a:t>②,</a:t>
                </a:r>
                <a:endParaRPr lang="zh-CN" altLang="zh-CN" sz="2800" dirty="0"/>
              </a:p>
              <a:p>
                <a:pPr>
                  <a:lnSpc>
                    <a:spcPct val="150000"/>
                  </a:lnSpc>
                </a:pPr>
                <a:r>
                  <a:rPr lang="en-US" altLang="zh-CN" sz="2800" dirty="0"/>
                  <a:t>①-②</a:t>
                </a:r>
                <a:r>
                  <a:rPr lang="zh-CN" altLang="zh-CN" sz="2800" dirty="0"/>
                  <a:t>得</a:t>
                </a:r>
                <a:r>
                  <a:rPr lang="en-US" altLang="zh-CN" sz="2800" dirty="0"/>
                  <a:t>,</a:t>
                </a:r>
                <a:r>
                  <a:rPr lang="en-US" altLang="zh-CN" sz="2800" dirty="0" smtClean="0"/>
                  <a:t>3</a:t>
                </a:r>
                <a:r>
                  <a:rPr lang="en-US" altLang="zh-CN" sz="2800" i="1" dirty="0" smtClean="0"/>
                  <a:t>a</a:t>
                </a:r>
                <a:r>
                  <a:rPr lang="en-US" altLang="zh-CN" sz="2800" i="1" baseline="-25000" dirty="0" smtClean="0"/>
                  <a:t>n</a:t>
                </a:r>
                <a:r>
                  <a:rPr lang="en-US" altLang="zh-CN" sz="2800" dirty="0" smtClean="0"/>
                  <a:t>=(</a:t>
                </a:r>
                <a:r>
                  <a:rPr lang="en-US" altLang="zh-CN" sz="2800" i="1" dirty="0"/>
                  <a:t>n</a:t>
                </a:r>
                <a:r>
                  <a:rPr lang="en-US" altLang="zh-CN" sz="2800" dirty="0"/>
                  <a:t>+2)</a:t>
                </a:r>
                <a:r>
                  <a:rPr lang="en-US" altLang="zh-CN" sz="2800" i="1" dirty="0"/>
                  <a:t>a</a:t>
                </a:r>
                <a:r>
                  <a:rPr lang="en-US" altLang="zh-CN" sz="2800" i="1" baseline="-25000" dirty="0"/>
                  <a:t>n</a:t>
                </a:r>
                <a:r>
                  <a:rPr lang="en-US" altLang="zh-CN" sz="2800" dirty="0"/>
                  <a:t>-(</a:t>
                </a:r>
                <a:r>
                  <a:rPr lang="en-US" altLang="zh-CN" sz="2800" i="1" dirty="0"/>
                  <a:t>n</a:t>
                </a:r>
                <a:r>
                  <a:rPr lang="en-US" altLang="zh-CN" sz="2800" dirty="0"/>
                  <a:t>+1)</a:t>
                </a:r>
                <a:r>
                  <a:rPr lang="en-US" altLang="zh-CN" sz="2800" i="1" dirty="0"/>
                  <a:t>a</a:t>
                </a:r>
                <a:r>
                  <a:rPr lang="en-US" altLang="zh-CN" sz="2800" i="1" baseline="-25000" dirty="0"/>
                  <a:t>n</a:t>
                </a:r>
                <a:r>
                  <a:rPr lang="en-US" altLang="zh-CN" sz="2800" baseline="-25000" dirty="0"/>
                  <a:t>-1</a:t>
                </a:r>
                <a:r>
                  <a:rPr lang="en-US" altLang="zh-CN" sz="2800" dirty="0"/>
                  <a:t>(</a:t>
                </a:r>
                <a:r>
                  <a:rPr lang="en-US" altLang="zh-CN" sz="2800" i="1" dirty="0"/>
                  <a:t>n</a:t>
                </a:r>
                <a:r>
                  <a:rPr lang="en-US" altLang="zh-CN" sz="2800" dirty="0"/>
                  <a:t>≥2),</a:t>
                </a:r>
                <a:endParaRPr lang="zh-CN" altLang="zh-CN" sz="2800" dirty="0"/>
              </a:p>
              <a:p>
                <a:pPr>
                  <a:lnSpc>
                    <a:spcPct val="150000"/>
                  </a:lnSpc>
                </a:pPr>
                <a:r>
                  <a:rPr lang="zh-CN" altLang="zh-CN" sz="2800" dirty="0"/>
                  <a:t>因为</a:t>
                </a:r>
                <a:r>
                  <a:rPr lang="en-US" altLang="zh-CN" sz="2800" i="1" dirty="0"/>
                  <a:t>a</a:t>
                </a:r>
                <a:r>
                  <a:rPr lang="en-US" altLang="zh-CN" sz="2800" baseline="-25000" dirty="0"/>
                  <a:t>1</a:t>
                </a:r>
                <a:r>
                  <a:rPr lang="en-US" altLang="zh-CN" sz="2800" dirty="0"/>
                  <a:t>=2≠0,</a:t>
                </a:r>
                <a:r>
                  <a:rPr lang="en-US" altLang="zh-CN" sz="2800" dirty="0">
                    <a:solidFill>
                      <a:srgbClr val="FF0000"/>
                    </a:solidFill>
                  </a:rPr>
                  <a:t>(</a:t>
                </a:r>
                <a:r>
                  <a:rPr lang="zh-CN" altLang="zh-CN" sz="2800" dirty="0">
                    <a:solidFill>
                      <a:srgbClr val="FF0000"/>
                    </a:solidFill>
                  </a:rPr>
                  <a:t>实质是判断</a:t>
                </a:r>
                <a:r>
                  <a:rPr lang="en-US" altLang="zh-CN" sz="2800" i="1" dirty="0">
                    <a:solidFill>
                      <a:srgbClr val="FF0000"/>
                    </a:solidFill>
                  </a:rPr>
                  <a:t>a</a:t>
                </a:r>
                <a:r>
                  <a:rPr lang="en-US" altLang="zh-CN" sz="2800" i="1" baseline="-25000" dirty="0">
                    <a:solidFill>
                      <a:srgbClr val="FF0000"/>
                    </a:solidFill>
                  </a:rPr>
                  <a:t>n</a:t>
                </a:r>
                <a:r>
                  <a:rPr lang="en-US" altLang="zh-CN" sz="2800" baseline="-25000" dirty="0">
                    <a:solidFill>
                      <a:srgbClr val="FF0000"/>
                    </a:solidFill>
                  </a:rPr>
                  <a:t>-1</a:t>
                </a:r>
                <a:r>
                  <a:rPr lang="en-US" altLang="zh-CN" sz="2800" dirty="0">
                    <a:solidFill>
                      <a:srgbClr val="FF0000"/>
                    </a:solidFill>
                  </a:rPr>
                  <a:t>≠0(</a:t>
                </a:r>
                <a:r>
                  <a:rPr lang="en-US" altLang="zh-CN" sz="2800" i="1" dirty="0">
                    <a:solidFill>
                      <a:srgbClr val="FF0000"/>
                    </a:solidFill>
                  </a:rPr>
                  <a:t>n</a:t>
                </a:r>
                <a:r>
                  <a:rPr lang="en-US" altLang="zh-CN" sz="2800" dirty="0">
                    <a:solidFill>
                      <a:srgbClr val="FF0000"/>
                    </a:solidFill>
                  </a:rPr>
                  <a:t>≥2))</a:t>
                </a:r>
                <a:endParaRPr lang="zh-CN" altLang="zh-CN" sz="2800" dirty="0">
                  <a:solidFill>
                    <a:srgbClr val="FF0000"/>
                  </a:solidFill>
                </a:endParaRPr>
              </a:p>
              <a:p>
                <a:pPr>
                  <a:lnSpc>
                    <a:spcPct val="150000"/>
                  </a:lnSpc>
                </a:pPr>
                <a:r>
                  <a:rPr lang="zh-CN" altLang="zh-CN" sz="2800" dirty="0"/>
                  <a:t>所以</a:t>
                </a:r>
                <a14:m>
                  <m:oMath xmlns:m="http://schemas.openxmlformats.org/officeDocument/2006/math">
                    <m:f>
                      <m:fPr>
                        <m:ctrlPr>
                          <a:rPr lang="en-US" altLang="zh-CN" sz="2800" i="1">
                            <a:latin typeface="Cambria Math" panose="02040503050406030204" pitchFamily="18" charset="0"/>
                          </a:rPr>
                        </m:ctrlPr>
                      </m:fPr>
                      <m:num>
                        <m:sSub>
                          <m:sSubPr>
                            <m:ctrlPr>
                              <a:rPr lang="en-US" altLang="zh-CN" sz="2800" i="1">
                                <a:latin typeface="Cambria Math" panose="02040503050406030204" pitchFamily="18" charset="0"/>
                              </a:rPr>
                            </m:ctrlPr>
                          </m:sSubPr>
                          <m:e>
                            <m:r>
                              <a:rPr lang="en-US" altLang="zh-CN" sz="2800" b="0" i="1" smtClean="0">
                                <a:latin typeface="Cambria Math" panose="02040503050406030204" pitchFamily="18" charset="0"/>
                              </a:rPr>
                              <m:t>𝑎</m:t>
                            </m:r>
                          </m:e>
                          <m:sub>
                            <m:r>
                              <a:rPr lang="en-US" altLang="zh-CN" sz="2800" i="1">
                                <a:latin typeface="Cambria Math" panose="02040503050406030204" pitchFamily="18" charset="0"/>
                              </a:rPr>
                              <m:t>𝑛</m:t>
                            </m:r>
                          </m:sub>
                        </m:sSub>
                      </m:num>
                      <m:den>
                        <m:sSub>
                          <m:sSubPr>
                            <m:ctrlPr>
                              <a:rPr lang="en-US" altLang="zh-CN" sz="2800" i="1">
                                <a:latin typeface="Cambria Math" panose="02040503050406030204" pitchFamily="18" charset="0"/>
                              </a:rPr>
                            </m:ctrlPr>
                          </m:sSubPr>
                          <m:e>
                            <m:r>
                              <a:rPr lang="en-US" altLang="zh-CN" sz="2800" b="0" i="1" smtClean="0">
                                <a:latin typeface="Cambria Math" panose="02040503050406030204" pitchFamily="18" charset="0"/>
                              </a:rPr>
                              <m:t>𝑎</m:t>
                            </m:r>
                          </m:e>
                          <m:sub>
                            <m:r>
                              <a:rPr lang="en-US" altLang="zh-CN" sz="2800" b="0" i="1" smtClean="0">
                                <a:latin typeface="Cambria Math" panose="02040503050406030204" pitchFamily="18" charset="0"/>
                              </a:rPr>
                              <m:t>𝑛</m:t>
                            </m:r>
                            <m:r>
                              <a:rPr lang="en-US" altLang="zh-CN" sz="2800" b="0" i="1" smtClean="0">
                                <a:latin typeface="Cambria Math" panose="02040503050406030204" pitchFamily="18" charset="0"/>
                              </a:rPr>
                              <m:t>−1</m:t>
                            </m:r>
                          </m:sub>
                        </m:sSub>
                      </m:den>
                    </m:f>
                  </m:oMath>
                </a14:m>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b="0" i="1" smtClean="0">
                            <a:latin typeface="Cambria Math" panose="02040503050406030204" pitchFamily="18" charset="0"/>
                          </a:rPr>
                          <m:t>𝑛</m:t>
                        </m:r>
                        <m:r>
                          <a:rPr lang="en-US" altLang="zh-CN" sz="2800" b="0" i="1" smtClean="0">
                            <a:latin typeface="Cambria Math" panose="02040503050406030204" pitchFamily="18" charset="0"/>
                          </a:rPr>
                          <m:t>+1</m:t>
                        </m:r>
                      </m:num>
                      <m:den>
                        <m:r>
                          <a:rPr lang="en-US" altLang="zh-CN" sz="2800" b="0" i="1" smtClean="0">
                            <a:latin typeface="Cambria Math" panose="02040503050406030204" pitchFamily="18" charset="0"/>
                          </a:rPr>
                          <m:t>𝑛</m:t>
                        </m:r>
                        <m:r>
                          <a:rPr lang="en-US" altLang="zh-CN" sz="2800" b="0" i="1" smtClean="0">
                            <a:latin typeface="Cambria Math" panose="02040503050406030204" pitchFamily="18" charset="0"/>
                          </a:rPr>
                          <m:t>−1</m:t>
                        </m:r>
                      </m:den>
                    </m:f>
                    <m:r>
                      <a:rPr lang="en-US" altLang="zh-CN" sz="2800" i="1">
                        <a:latin typeface="Cambria Math" panose="02040503050406030204" pitchFamily="18" charset="0"/>
                      </a:rPr>
                      <m:t> </m:t>
                    </m:r>
                  </m:oMath>
                </a14:m>
                <a:r>
                  <a:rPr lang="en-US" altLang="zh-CN" sz="2800" dirty="0"/>
                  <a:t>(</a:t>
                </a:r>
                <a:r>
                  <a:rPr lang="en-US" altLang="zh-CN" sz="2800" i="1" dirty="0"/>
                  <a:t>n</a:t>
                </a:r>
                <a:r>
                  <a:rPr lang="en-US" altLang="zh-CN" sz="2800" dirty="0"/>
                  <a:t>≥2),</a:t>
                </a:r>
                <a:endParaRPr lang="zh-CN" altLang="zh-CN" sz="2800" dirty="0"/>
              </a:p>
              <a:p>
                <a:pPr>
                  <a:lnSpc>
                    <a:spcPct val="150000"/>
                  </a:lnSpc>
                </a:pPr>
                <a:r>
                  <a:rPr lang="zh-CN" altLang="zh-CN" sz="2800" dirty="0"/>
                  <a:t>所以</a:t>
                </a:r>
                <a:r>
                  <a:rPr lang="en-US" altLang="zh-CN" sz="2800" i="1" dirty="0"/>
                  <a:t>a</a:t>
                </a:r>
                <a:r>
                  <a:rPr lang="en-US" altLang="zh-CN" sz="2800" i="1" baseline="-25000" dirty="0"/>
                  <a:t>n</a:t>
                </a:r>
                <a:r>
                  <a:rPr lang="en-US" altLang="zh-CN" sz="2800" dirty="0"/>
                  <a:t>=</a:t>
                </a:r>
                <a:r>
                  <a:rPr lang="en-US" altLang="zh-CN" sz="2800" i="1" dirty="0"/>
                  <a:t>a</a:t>
                </a:r>
                <a:r>
                  <a:rPr lang="en-US" altLang="zh-CN" sz="2800" baseline="-25000" dirty="0"/>
                  <a:t>1</a:t>
                </a:r>
                <a:r>
                  <a:rPr lang="en-US" altLang="zh-CN" sz="2800" dirty="0"/>
                  <a:t>×</a:t>
                </a:r>
                <a14:m>
                  <m:oMath xmlns:m="http://schemas.openxmlformats.org/officeDocument/2006/math">
                    <m:f>
                      <m:fPr>
                        <m:ctrlPr>
                          <a:rPr lang="en-US" altLang="zh-CN" sz="2800" i="1">
                            <a:latin typeface="Cambria Math" panose="02040503050406030204" pitchFamily="18" charset="0"/>
                          </a:rPr>
                        </m:ctrlPr>
                      </m:fPr>
                      <m:num>
                        <m:sSub>
                          <m:sSubPr>
                            <m:ctrlPr>
                              <a:rPr lang="en-US" altLang="zh-CN" sz="2800" i="1">
                                <a:latin typeface="Cambria Math" panose="02040503050406030204" pitchFamily="18" charset="0"/>
                              </a:rPr>
                            </m:ctrlPr>
                          </m:sSubPr>
                          <m:e>
                            <m:r>
                              <a:rPr lang="en-US" altLang="zh-CN" sz="2800" i="1">
                                <a:latin typeface="Cambria Math" panose="02040503050406030204" pitchFamily="18" charset="0"/>
                              </a:rPr>
                              <m:t>𝑎</m:t>
                            </m:r>
                          </m:e>
                          <m:sub>
                            <m:r>
                              <a:rPr lang="en-US" altLang="zh-CN" sz="2800" b="0" i="1" smtClean="0">
                                <a:latin typeface="Cambria Math" panose="02040503050406030204" pitchFamily="18" charset="0"/>
                              </a:rPr>
                              <m:t>2</m:t>
                            </m:r>
                          </m:sub>
                        </m:sSub>
                      </m:num>
                      <m:den>
                        <m:sSub>
                          <m:sSubPr>
                            <m:ctrlPr>
                              <a:rPr lang="en-US" altLang="zh-CN" sz="2800" i="1">
                                <a:latin typeface="Cambria Math" panose="02040503050406030204" pitchFamily="18" charset="0"/>
                              </a:rPr>
                            </m:ctrlPr>
                          </m:sSubPr>
                          <m:e>
                            <m:r>
                              <a:rPr lang="en-US" altLang="zh-CN" sz="2800" i="1">
                                <a:latin typeface="Cambria Math" panose="02040503050406030204" pitchFamily="18" charset="0"/>
                              </a:rPr>
                              <m:t>𝑎</m:t>
                            </m:r>
                          </m:e>
                          <m:sub>
                            <m:r>
                              <a:rPr lang="en-US" altLang="zh-CN" sz="2800" i="1">
                                <a:latin typeface="Cambria Math" panose="02040503050406030204" pitchFamily="18" charset="0"/>
                              </a:rPr>
                              <m:t>1</m:t>
                            </m:r>
                          </m:sub>
                        </m:sSub>
                      </m:den>
                    </m:f>
                  </m:oMath>
                </a14:m>
                <a:r>
                  <a:rPr lang="en-US" altLang="zh-CN" sz="2800" dirty="0"/>
                  <a:t>×</a:t>
                </a:r>
                <a14:m>
                  <m:oMath xmlns:m="http://schemas.openxmlformats.org/officeDocument/2006/math">
                    <m:f>
                      <m:fPr>
                        <m:ctrlPr>
                          <a:rPr lang="en-US" altLang="zh-CN" sz="2800" i="1">
                            <a:latin typeface="Cambria Math" panose="02040503050406030204" pitchFamily="18" charset="0"/>
                          </a:rPr>
                        </m:ctrlPr>
                      </m:fPr>
                      <m:num>
                        <m:sSub>
                          <m:sSubPr>
                            <m:ctrlPr>
                              <a:rPr lang="en-US" altLang="zh-CN" sz="2800" i="1">
                                <a:latin typeface="Cambria Math" panose="02040503050406030204" pitchFamily="18" charset="0"/>
                              </a:rPr>
                            </m:ctrlPr>
                          </m:sSubPr>
                          <m:e>
                            <m:r>
                              <a:rPr lang="en-US" altLang="zh-CN" sz="2800" i="1">
                                <a:latin typeface="Cambria Math" panose="02040503050406030204" pitchFamily="18" charset="0"/>
                              </a:rPr>
                              <m:t>𝑎</m:t>
                            </m:r>
                          </m:e>
                          <m:sub>
                            <m:r>
                              <a:rPr lang="en-US" altLang="zh-CN" sz="2800" b="0" i="1" smtClean="0">
                                <a:latin typeface="Cambria Math" panose="02040503050406030204" pitchFamily="18" charset="0"/>
                              </a:rPr>
                              <m:t>3</m:t>
                            </m:r>
                          </m:sub>
                        </m:sSub>
                      </m:num>
                      <m:den>
                        <m:sSub>
                          <m:sSubPr>
                            <m:ctrlPr>
                              <a:rPr lang="en-US" altLang="zh-CN" sz="2800" i="1">
                                <a:latin typeface="Cambria Math" panose="02040503050406030204" pitchFamily="18" charset="0"/>
                              </a:rPr>
                            </m:ctrlPr>
                          </m:sSubPr>
                          <m:e>
                            <m:r>
                              <a:rPr lang="en-US" altLang="zh-CN" sz="2800" i="1">
                                <a:latin typeface="Cambria Math" panose="02040503050406030204" pitchFamily="18" charset="0"/>
                              </a:rPr>
                              <m:t>𝑎</m:t>
                            </m:r>
                          </m:e>
                          <m:sub>
                            <m:r>
                              <a:rPr lang="en-US" altLang="zh-CN" sz="2800" b="0" i="1" smtClean="0">
                                <a:latin typeface="Cambria Math" panose="02040503050406030204" pitchFamily="18" charset="0"/>
                              </a:rPr>
                              <m:t>2</m:t>
                            </m:r>
                          </m:sub>
                        </m:sSub>
                      </m:den>
                    </m:f>
                  </m:oMath>
                </a14:m>
                <a:r>
                  <a:rPr lang="en-US" altLang="zh-CN" sz="2800" dirty="0"/>
                  <a:t>×</a:t>
                </a:r>
                <a14:m>
                  <m:oMath xmlns:m="http://schemas.openxmlformats.org/officeDocument/2006/math">
                    <m:f>
                      <m:fPr>
                        <m:ctrlPr>
                          <a:rPr lang="en-US" altLang="zh-CN" sz="2800" i="1">
                            <a:latin typeface="Cambria Math" panose="02040503050406030204" pitchFamily="18" charset="0"/>
                          </a:rPr>
                        </m:ctrlPr>
                      </m:fPr>
                      <m:num>
                        <m:sSub>
                          <m:sSubPr>
                            <m:ctrlPr>
                              <a:rPr lang="en-US" altLang="zh-CN" sz="2800" i="1">
                                <a:latin typeface="Cambria Math" panose="02040503050406030204" pitchFamily="18" charset="0"/>
                              </a:rPr>
                            </m:ctrlPr>
                          </m:sSubPr>
                          <m:e>
                            <m:r>
                              <a:rPr lang="en-US" altLang="zh-CN" sz="2800" i="1">
                                <a:latin typeface="Cambria Math" panose="02040503050406030204" pitchFamily="18" charset="0"/>
                              </a:rPr>
                              <m:t>𝑎</m:t>
                            </m:r>
                          </m:e>
                          <m:sub>
                            <m:r>
                              <a:rPr lang="en-US" altLang="zh-CN" sz="2800" b="0" i="1" smtClean="0">
                                <a:latin typeface="Cambria Math" panose="02040503050406030204" pitchFamily="18" charset="0"/>
                              </a:rPr>
                              <m:t>4</m:t>
                            </m:r>
                          </m:sub>
                        </m:sSub>
                      </m:num>
                      <m:den>
                        <m:sSub>
                          <m:sSubPr>
                            <m:ctrlPr>
                              <a:rPr lang="en-US" altLang="zh-CN" sz="2800" i="1">
                                <a:latin typeface="Cambria Math" panose="02040503050406030204" pitchFamily="18" charset="0"/>
                              </a:rPr>
                            </m:ctrlPr>
                          </m:sSubPr>
                          <m:e>
                            <m:r>
                              <a:rPr lang="en-US" altLang="zh-CN" sz="2800" i="1">
                                <a:latin typeface="Cambria Math" panose="02040503050406030204" pitchFamily="18" charset="0"/>
                              </a:rPr>
                              <m:t>𝑎</m:t>
                            </m:r>
                          </m:e>
                          <m:sub>
                            <m:r>
                              <a:rPr lang="en-US" altLang="zh-CN" sz="2800" b="0" i="1" smtClean="0">
                                <a:latin typeface="Cambria Math" panose="02040503050406030204" pitchFamily="18" charset="0"/>
                              </a:rPr>
                              <m:t>3</m:t>
                            </m:r>
                          </m:sub>
                        </m:sSub>
                      </m:den>
                    </m:f>
                  </m:oMath>
                </a14:m>
                <a:r>
                  <a:rPr lang="en-US" altLang="zh-CN" sz="2800" dirty="0"/>
                  <a:t>×…×</a:t>
                </a:r>
                <a14:m>
                  <m:oMath xmlns:m="http://schemas.openxmlformats.org/officeDocument/2006/math">
                    <m:f>
                      <m:fPr>
                        <m:ctrlPr>
                          <a:rPr lang="en-US" altLang="zh-CN" sz="2800" i="1">
                            <a:latin typeface="Cambria Math" panose="02040503050406030204" pitchFamily="18" charset="0"/>
                          </a:rPr>
                        </m:ctrlPr>
                      </m:fPr>
                      <m:num>
                        <m:sSub>
                          <m:sSubPr>
                            <m:ctrlPr>
                              <a:rPr lang="en-US" altLang="zh-CN" sz="2800" i="1">
                                <a:latin typeface="Cambria Math" panose="02040503050406030204" pitchFamily="18" charset="0"/>
                              </a:rPr>
                            </m:ctrlPr>
                          </m:sSubPr>
                          <m:e>
                            <m:r>
                              <a:rPr lang="en-US" altLang="zh-CN" sz="2800" i="1">
                                <a:latin typeface="Cambria Math" panose="02040503050406030204" pitchFamily="18" charset="0"/>
                              </a:rPr>
                              <m:t>𝑎</m:t>
                            </m:r>
                          </m:e>
                          <m:sub>
                            <m:r>
                              <a:rPr lang="en-US" altLang="zh-CN" sz="2800" b="0" i="1" smtClean="0">
                                <a:latin typeface="Cambria Math" panose="02040503050406030204" pitchFamily="18" charset="0"/>
                              </a:rPr>
                              <m:t>𝑛</m:t>
                            </m:r>
                            <m:r>
                              <a:rPr lang="en-US" altLang="zh-CN" sz="2800" b="0" i="1" smtClean="0">
                                <a:latin typeface="Cambria Math" panose="02040503050406030204" pitchFamily="18" charset="0"/>
                              </a:rPr>
                              <m:t>−1</m:t>
                            </m:r>
                          </m:sub>
                        </m:sSub>
                      </m:num>
                      <m:den>
                        <m:sSub>
                          <m:sSubPr>
                            <m:ctrlPr>
                              <a:rPr lang="en-US" altLang="zh-CN" sz="2800" i="1">
                                <a:latin typeface="Cambria Math" panose="02040503050406030204" pitchFamily="18" charset="0"/>
                              </a:rPr>
                            </m:ctrlPr>
                          </m:sSubPr>
                          <m:e>
                            <m:r>
                              <a:rPr lang="en-US" altLang="zh-CN" sz="2800" i="1">
                                <a:latin typeface="Cambria Math" panose="02040503050406030204" pitchFamily="18" charset="0"/>
                              </a:rPr>
                              <m:t>𝑎</m:t>
                            </m:r>
                          </m:e>
                          <m:sub>
                            <m:r>
                              <a:rPr lang="en-US" altLang="zh-CN" sz="2800" i="1">
                                <a:latin typeface="Cambria Math" panose="02040503050406030204" pitchFamily="18" charset="0"/>
                              </a:rPr>
                              <m:t>𝑛</m:t>
                            </m:r>
                            <m:r>
                              <a:rPr lang="en-US" altLang="zh-CN" sz="2800" i="1">
                                <a:latin typeface="Cambria Math" panose="02040503050406030204" pitchFamily="18" charset="0"/>
                              </a:rPr>
                              <m:t>−2</m:t>
                            </m:r>
                          </m:sub>
                        </m:sSub>
                      </m:den>
                    </m:f>
                  </m:oMath>
                </a14:m>
                <a:r>
                  <a:rPr lang="en-US" altLang="zh-CN" sz="2800" dirty="0"/>
                  <a:t>×</a:t>
                </a:r>
                <a14:m>
                  <m:oMath xmlns:m="http://schemas.openxmlformats.org/officeDocument/2006/math">
                    <m:f>
                      <m:fPr>
                        <m:ctrlPr>
                          <a:rPr lang="en-US" altLang="zh-CN" sz="2800" i="1">
                            <a:latin typeface="Cambria Math" panose="02040503050406030204" pitchFamily="18" charset="0"/>
                          </a:rPr>
                        </m:ctrlPr>
                      </m:fPr>
                      <m:num>
                        <m:sSub>
                          <m:sSubPr>
                            <m:ctrlPr>
                              <a:rPr lang="en-US" altLang="zh-CN" sz="2800" i="1">
                                <a:latin typeface="Cambria Math" panose="02040503050406030204" pitchFamily="18" charset="0"/>
                              </a:rPr>
                            </m:ctrlPr>
                          </m:sSubPr>
                          <m:e>
                            <m:r>
                              <a:rPr lang="en-US" altLang="zh-CN" sz="2800" i="1">
                                <a:latin typeface="Cambria Math" panose="02040503050406030204" pitchFamily="18" charset="0"/>
                              </a:rPr>
                              <m:t>𝑎</m:t>
                            </m:r>
                          </m:e>
                          <m:sub>
                            <m:r>
                              <a:rPr lang="en-US" altLang="zh-CN" sz="2800" i="1">
                                <a:latin typeface="Cambria Math" panose="02040503050406030204" pitchFamily="18" charset="0"/>
                              </a:rPr>
                              <m:t>𝑛</m:t>
                            </m:r>
                          </m:sub>
                        </m:sSub>
                      </m:num>
                      <m:den>
                        <m:sSub>
                          <m:sSubPr>
                            <m:ctrlPr>
                              <a:rPr lang="en-US" altLang="zh-CN" sz="2800" i="1">
                                <a:latin typeface="Cambria Math" panose="02040503050406030204" pitchFamily="18" charset="0"/>
                              </a:rPr>
                            </m:ctrlPr>
                          </m:sSubPr>
                          <m:e>
                            <m:r>
                              <a:rPr lang="en-US" altLang="zh-CN" sz="2800" i="1">
                                <a:latin typeface="Cambria Math" panose="02040503050406030204" pitchFamily="18" charset="0"/>
                              </a:rPr>
                              <m:t>𝑎</m:t>
                            </m:r>
                          </m:e>
                          <m:sub>
                            <m:r>
                              <a:rPr lang="en-US" altLang="zh-CN" sz="2800" i="1">
                                <a:latin typeface="Cambria Math" panose="02040503050406030204" pitchFamily="18" charset="0"/>
                              </a:rPr>
                              <m:t>𝑛</m:t>
                            </m:r>
                            <m:r>
                              <a:rPr lang="en-US" altLang="zh-CN" sz="2800" i="1">
                                <a:latin typeface="Cambria Math" panose="02040503050406030204" pitchFamily="18" charset="0"/>
                              </a:rPr>
                              <m:t>−1</m:t>
                            </m:r>
                          </m:sub>
                        </m:sSub>
                      </m:den>
                    </m:f>
                  </m:oMath>
                </a14:m>
                <a:r>
                  <a:rPr lang="en-US" altLang="zh-CN" sz="2800" dirty="0"/>
                  <a:t> </a:t>
                </a:r>
                <a:r>
                  <a:rPr lang="en-US" altLang="zh-CN" sz="2800" dirty="0">
                    <a:solidFill>
                      <a:srgbClr val="FF0000"/>
                    </a:solidFill>
                  </a:rPr>
                  <a:t>(</a:t>
                </a:r>
                <a:r>
                  <a:rPr lang="zh-CN" altLang="zh-CN" sz="2800" dirty="0">
                    <a:solidFill>
                      <a:srgbClr val="FF0000"/>
                    </a:solidFill>
                  </a:rPr>
                  <a:t>利用累乘法求通项公式</a:t>
                </a:r>
                <a:r>
                  <a:rPr lang="en-US" altLang="zh-CN" sz="2800" dirty="0">
                    <a:solidFill>
                      <a:srgbClr val="FF0000"/>
                    </a:solidFill>
                  </a:rPr>
                  <a:t>)</a:t>
                </a:r>
                <a:endParaRPr lang="zh-CN" altLang="zh-CN" sz="2800" dirty="0">
                  <a:solidFill>
                    <a:srgbClr val="FF0000"/>
                  </a:solidFill>
                </a:endParaRPr>
              </a:p>
              <a:p>
                <a:pPr>
                  <a:lnSpc>
                    <a:spcPct val="150000"/>
                  </a:lnSpc>
                </a:pPr>
                <a:r>
                  <a:rPr lang="en-US" altLang="zh-CN" sz="2800" dirty="0"/>
                  <a:t>=2×</a:t>
                </a:r>
                <a14:m>
                  <m:oMath xmlns:m="http://schemas.openxmlformats.org/officeDocument/2006/math">
                    <m:f>
                      <m:fPr>
                        <m:ctrlPr>
                          <a:rPr lang="en-US" altLang="zh-CN" sz="2800" i="1">
                            <a:latin typeface="Cambria Math" panose="02040503050406030204" pitchFamily="18" charset="0"/>
                          </a:rPr>
                        </m:ctrlPr>
                      </m:fPr>
                      <m:num>
                        <m:r>
                          <a:rPr lang="en-US" altLang="zh-CN" sz="2800" b="0" i="1" smtClean="0">
                            <a:latin typeface="Cambria Math" panose="02040503050406030204" pitchFamily="18" charset="0"/>
                          </a:rPr>
                          <m:t>3</m:t>
                        </m:r>
                      </m:num>
                      <m:den>
                        <m:r>
                          <a:rPr lang="en-US" altLang="zh-CN" sz="2800" b="0" i="1" smtClean="0">
                            <a:latin typeface="Cambria Math" panose="02040503050406030204" pitchFamily="18" charset="0"/>
                          </a:rPr>
                          <m:t>1</m:t>
                        </m:r>
                      </m:den>
                    </m:f>
                  </m:oMath>
                </a14:m>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b="0" i="1" smtClean="0">
                            <a:latin typeface="Cambria Math" panose="02040503050406030204" pitchFamily="18" charset="0"/>
                          </a:rPr>
                          <m:t>4</m:t>
                        </m:r>
                      </m:num>
                      <m:den>
                        <m:r>
                          <a:rPr lang="en-US" altLang="zh-CN" sz="2800" b="0" i="1" smtClean="0">
                            <a:latin typeface="Cambria Math" panose="02040503050406030204" pitchFamily="18" charset="0"/>
                          </a:rPr>
                          <m:t>2</m:t>
                        </m:r>
                      </m:den>
                    </m:f>
                  </m:oMath>
                </a14:m>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b="0" i="1" smtClean="0">
                            <a:latin typeface="Cambria Math" panose="02040503050406030204" pitchFamily="18" charset="0"/>
                          </a:rPr>
                          <m:t>5</m:t>
                        </m:r>
                      </m:num>
                      <m:den>
                        <m:r>
                          <a:rPr lang="en-US" altLang="zh-CN" sz="2800" b="0" i="1" smtClean="0">
                            <a:latin typeface="Cambria Math" panose="02040503050406030204" pitchFamily="18" charset="0"/>
                          </a:rPr>
                          <m:t>3</m:t>
                        </m:r>
                      </m:den>
                    </m:f>
                  </m:oMath>
                </a14:m>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𝑛</m:t>
                        </m:r>
                      </m:num>
                      <m:den>
                        <m:r>
                          <a:rPr lang="en-US" altLang="zh-CN" sz="2800" i="1">
                            <a:latin typeface="Cambria Math" panose="02040503050406030204" pitchFamily="18" charset="0"/>
                          </a:rPr>
                          <m:t>𝑛</m:t>
                        </m:r>
                        <m:r>
                          <a:rPr lang="en-US" altLang="zh-CN" sz="2800" i="1">
                            <a:latin typeface="Cambria Math" panose="02040503050406030204" pitchFamily="18" charset="0"/>
                          </a:rPr>
                          <m:t>−2</m:t>
                        </m:r>
                      </m:den>
                    </m:f>
                  </m:oMath>
                </a14:m>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𝑛</m:t>
                        </m:r>
                        <m:r>
                          <a:rPr lang="en-US" altLang="zh-CN" sz="2800" i="1">
                            <a:latin typeface="Cambria Math" panose="02040503050406030204" pitchFamily="18" charset="0"/>
                          </a:rPr>
                          <m:t>+1</m:t>
                        </m:r>
                      </m:num>
                      <m:den>
                        <m:r>
                          <a:rPr lang="en-US" altLang="zh-CN" sz="2800" i="1">
                            <a:latin typeface="Cambria Math" panose="02040503050406030204" pitchFamily="18" charset="0"/>
                          </a:rPr>
                          <m:t>𝑛</m:t>
                        </m:r>
                        <m:r>
                          <a:rPr lang="en-US" altLang="zh-CN" sz="2800" i="1">
                            <a:latin typeface="Cambria Math" panose="02040503050406030204" pitchFamily="18" charset="0"/>
                          </a:rPr>
                          <m:t>−1</m:t>
                        </m:r>
                      </m:den>
                    </m:f>
                  </m:oMath>
                </a14:m>
                <a:endParaRPr lang="zh-CN" altLang="zh-CN" sz="2800" dirty="0"/>
              </a:p>
              <a:p>
                <a:pPr>
                  <a:lnSpc>
                    <a:spcPct val="150000"/>
                  </a:lnSpc>
                </a:pPr>
                <a:r>
                  <a:rPr lang="en-US" altLang="zh-CN" sz="2800" dirty="0"/>
                  <a:t>= </a:t>
                </a:r>
                <a14:m>
                  <m:oMath xmlns:m="http://schemas.openxmlformats.org/officeDocument/2006/math">
                    <m:f>
                      <m:fPr>
                        <m:ctrlPr>
                          <a:rPr lang="en-US" altLang="zh-CN" sz="2800" i="1">
                            <a:latin typeface="Cambria Math" panose="02040503050406030204" pitchFamily="18" charset="0"/>
                          </a:rPr>
                        </m:ctrlPr>
                      </m:fPr>
                      <m:num>
                        <m:r>
                          <a:rPr lang="en-US" altLang="zh-CN" sz="2800" b="0" i="1" smtClean="0">
                            <a:latin typeface="Cambria Math" panose="02040503050406030204" pitchFamily="18" charset="0"/>
                          </a:rPr>
                          <m:t>2</m:t>
                        </m:r>
                        <m:r>
                          <a:rPr lang="en-US" altLang="zh-CN" sz="2800" b="0" i="1" smtClean="0">
                            <a:latin typeface="Cambria Math" panose="02040503050406030204" pitchFamily="18" charset="0"/>
                            <a:ea typeface="Cambria Math" panose="02040503050406030204" pitchFamily="18" charset="0"/>
                          </a:rPr>
                          <m:t>×3×4×5×</m:t>
                        </m:r>
                        <m:r>
                          <a:rPr lang="en-US" altLang="zh-CN" sz="2800" i="1">
                            <a:latin typeface="Cambria Math" panose="02040503050406030204" pitchFamily="18" charset="0"/>
                            <a:ea typeface="Cambria Math" panose="02040503050406030204" pitchFamily="18" charset="0"/>
                          </a:rPr>
                          <m:t>…</m:t>
                        </m:r>
                        <m:r>
                          <a:rPr lang="en-US" altLang="zh-CN" sz="2800" i="1" smtClean="0">
                            <a:latin typeface="Cambria Math" panose="02040503050406030204" pitchFamily="18" charset="0"/>
                            <a:ea typeface="Cambria Math" panose="02040503050406030204" pitchFamily="18" charset="0"/>
                          </a:rPr>
                          <m:t>×</m:t>
                        </m:r>
                        <m:d>
                          <m:dPr>
                            <m:ctrlPr>
                              <a:rPr lang="en-US" altLang="zh-CN" sz="2800" b="0" i="1" smtClean="0">
                                <a:latin typeface="Cambria Math" panose="02040503050406030204" pitchFamily="18" charset="0"/>
                                <a:ea typeface="Cambria Math" panose="02040503050406030204" pitchFamily="18" charset="0"/>
                              </a:rPr>
                            </m:ctrlPr>
                          </m:dPr>
                          <m:e>
                            <m:r>
                              <a:rPr lang="en-US" altLang="zh-CN" sz="2800" b="0" i="1" smtClean="0">
                                <a:latin typeface="Cambria Math" panose="02040503050406030204" pitchFamily="18" charset="0"/>
                                <a:ea typeface="Cambria Math" panose="02040503050406030204" pitchFamily="18" charset="0"/>
                              </a:rPr>
                              <m:t>𝑛</m:t>
                            </m:r>
                            <m:r>
                              <a:rPr lang="en-US" altLang="zh-CN" sz="2800" b="0" i="1" smtClean="0">
                                <a:latin typeface="Cambria Math" panose="02040503050406030204" pitchFamily="18" charset="0"/>
                                <a:ea typeface="Cambria Math" panose="02040503050406030204" pitchFamily="18" charset="0"/>
                              </a:rPr>
                              <m:t>−1</m:t>
                            </m:r>
                          </m:e>
                        </m:d>
                        <m:r>
                          <a:rPr lang="en-US" altLang="zh-CN" sz="2800" b="0" i="1" smtClean="0">
                            <a:latin typeface="Cambria Math" panose="02040503050406030204" pitchFamily="18" charset="0"/>
                            <a:ea typeface="Cambria Math" panose="02040503050406030204" pitchFamily="18" charset="0"/>
                          </a:rPr>
                          <m:t>𝑛</m:t>
                        </m:r>
                        <m:r>
                          <a:rPr lang="en-US" altLang="zh-CN" sz="2800" b="0" i="1" smtClean="0">
                            <a:latin typeface="Cambria Math" panose="02040503050406030204" pitchFamily="18" charset="0"/>
                            <a:ea typeface="Cambria Math" panose="02040503050406030204" pitchFamily="18" charset="0"/>
                          </a:rPr>
                          <m:t>(</m:t>
                        </m:r>
                        <m:r>
                          <a:rPr lang="en-US" altLang="zh-CN" sz="2800" b="0" i="1" smtClean="0">
                            <a:latin typeface="Cambria Math" panose="02040503050406030204" pitchFamily="18" charset="0"/>
                            <a:ea typeface="Cambria Math" panose="02040503050406030204" pitchFamily="18" charset="0"/>
                          </a:rPr>
                          <m:t>𝑛</m:t>
                        </m:r>
                        <m:r>
                          <a:rPr lang="en-US" altLang="zh-CN" sz="2800" b="0" i="1" smtClean="0">
                            <a:latin typeface="Cambria Math" panose="02040503050406030204" pitchFamily="18" charset="0"/>
                            <a:ea typeface="Cambria Math" panose="02040503050406030204" pitchFamily="18" charset="0"/>
                          </a:rPr>
                          <m:t>+1)</m:t>
                        </m:r>
                      </m:num>
                      <m:den>
                        <m:r>
                          <a:rPr lang="en-US" altLang="zh-CN" sz="2800" b="0" i="1" smtClean="0">
                            <a:latin typeface="Cambria Math" panose="02040503050406030204" pitchFamily="18" charset="0"/>
                          </a:rPr>
                          <m:t>1</m:t>
                        </m:r>
                        <m:r>
                          <a:rPr lang="en-US" altLang="zh-CN" sz="2800" b="0" i="1" smtClean="0">
                            <a:latin typeface="Cambria Math" panose="02040503050406030204" pitchFamily="18" charset="0"/>
                            <a:ea typeface="Cambria Math" panose="02040503050406030204" pitchFamily="18" charset="0"/>
                          </a:rPr>
                          <m:t>×2×3×</m:t>
                        </m:r>
                        <m:r>
                          <a:rPr lang="en-US" altLang="zh-CN" sz="2800" i="1">
                            <a:latin typeface="Cambria Math" panose="02040503050406030204" pitchFamily="18" charset="0"/>
                            <a:ea typeface="Cambria Math" panose="02040503050406030204" pitchFamily="18" charset="0"/>
                          </a:rPr>
                          <m:t>…</m:t>
                        </m:r>
                        <m:r>
                          <a:rPr lang="en-US" altLang="zh-CN" sz="2800" i="1" smtClean="0">
                            <a:latin typeface="Cambria Math" panose="02040503050406030204" pitchFamily="18" charset="0"/>
                            <a:ea typeface="Cambria Math" panose="02040503050406030204" pitchFamily="18" charset="0"/>
                          </a:rPr>
                          <m:t>×</m:t>
                        </m:r>
                        <m:r>
                          <a:rPr lang="en-US" altLang="zh-CN" sz="2800" b="0" i="1" smtClean="0">
                            <a:latin typeface="Cambria Math" panose="02040503050406030204" pitchFamily="18" charset="0"/>
                            <a:ea typeface="Cambria Math" panose="02040503050406030204" pitchFamily="18" charset="0"/>
                          </a:rPr>
                          <m:t>(</m:t>
                        </m:r>
                        <m:r>
                          <a:rPr lang="en-US" altLang="zh-CN" sz="2800" b="0" i="1" smtClean="0">
                            <a:latin typeface="Cambria Math" panose="02040503050406030204" pitchFamily="18" charset="0"/>
                            <a:ea typeface="Cambria Math" panose="02040503050406030204" pitchFamily="18" charset="0"/>
                          </a:rPr>
                          <m:t>𝑛</m:t>
                        </m:r>
                        <m:r>
                          <a:rPr lang="en-US" altLang="zh-CN" sz="2800" b="0" i="1" smtClean="0">
                            <a:latin typeface="Cambria Math" panose="02040503050406030204" pitchFamily="18" charset="0"/>
                            <a:ea typeface="Cambria Math" panose="02040503050406030204" pitchFamily="18" charset="0"/>
                          </a:rPr>
                          <m:t>−2)(</m:t>
                        </m:r>
                        <m:r>
                          <a:rPr lang="en-US" altLang="zh-CN" sz="2800" b="0" i="1" smtClean="0">
                            <a:latin typeface="Cambria Math" panose="02040503050406030204" pitchFamily="18" charset="0"/>
                            <a:ea typeface="Cambria Math" panose="02040503050406030204" pitchFamily="18" charset="0"/>
                          </a:rPr>
                          <m:t>𝑛</m:t>
                        </m:r>
                        <m:r>
                          <a:rPr lang="en-US" altLang="zh-CN" sz="2800" b="0" i="1" smtClean="0">
                            <a:latin typeface="Cambria Math" panose="02040503050406030204" pitchFamily="18" charset="0"/>
                            <a:ea typeface="Cambria Math" panose="02040503050406030204" pitchFamily="18" charset="0"/>
                          </a:rPr>
                          <m:t>−1)</m:t>
                        </m:r>
                      </m:den>
                    </m:f>
                    <m:r>
                      <a:rPr lang="en-US" altLang="zh-CN" sz="2800" i="1">
                        <a:latin typeface="Cambria Math" panose="02040503050406030204" pitchFamily="18" charset="0"/>
                      </a:rPr>
                      <m:t> </m:t>
                    </m:r>
                  </m:oMath>
                </a14:m>
                <a:r>
                  <a:rPr lang="en-US" altLang="zh-CN" sz="2800" dirty="0">
                    <a:solidFill>
                      <a:srgbClr val="FF0000"/>
                    </a:solidFill>
                  </a:rPr>
                  <a:t>(</a:t>
                </a:r>
                <a:r>
                  <a:rPr lang="zh-CN" altLang="zh-CN" sz="2800" dirty="0">
                    <a:solidFill>
                      <a:srgbClr val="FF0000"/>
                    </a:solidFill>
                  </a:rPr>
                  <a:t>注意消去的数</a:t>
                </a:r>
                <a:r>
                  <a:rPr lang="en-US" altLang="zh-CN" sz="2800" dirty="0" smtClean="0">
                    <a:solidFill>
                      <a:srgbClr val="FF0000"/>
                    </a:solidFill>
                  </a:rPr>
                  <a:t>)</a:t>
                </a:r>
                <a:endParaRPr lang="zh-CN" altLang="zh-CN" sz="2800" dirty="0">
                  <a:solidFill>
                    <a:srgbClr val="FF0000"/>
                  </a:solidFill>
                </a:endParaRPr>
              </a:p>
            </p:txBody>
          </p:sp>
        </mc:Choice>
        <mc:Fallback>
          <p:sp>
            <p:nvSpPr>
              <p:cNvPr id="2" name="矩形 1"/>
              <p:cNvSpPr>
                <a:spLocks noRot="1" noChangeAspect="1" noMove="1" noResize="1" noEditPoints="1" noAdjustHandles="1" noChangeArrowheads="1" noChangeShapeType="1" noTextEdit="1"/>
              </p:cNvSpPr>
              <p:nvPr/>
            </p:nvSpPr>
            <p:spPr>
              <a:xfrm>
                <a:off x="391360" y="384312"/>
                <a:ext cx="11723913" cy="6539675"/>
              </a:xfrm>
              <a:prstGeom prst="rect">
                <a:avLst/>
              </a:prstGeom>
              <a:blipFill rotWithShape="0">
                <a:blip r:embed="rId3"/>
                <a:stretch>
                  <a:fillRect l="-1040"/>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260567556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391360" y="128674"/>
                <a:ext cx="11723913" cy="5322867"/>
              </a:xfrm>
              <a:prstGeom prst="rect">
                <a:avLst/>
              </a:prstGeom>
            </p:spPr>
            <p:txBody>
              <a:bodyPr wrap="square">
                <a:spAutoFit/>
              </a:bodyPr>
              <a:lstStyle/>
              <a:p>
                <a:pPr>
                  <a:lnSpc>
                    <a:spcPct val="150000"/>
                  </a:lnSpc>
                </a:pPr>
                <a:r>
                  <a:rPr lang="en-US" altLang="zh-CN" sz="2800" dirty="0" smtClean="0"/>
                  <a:t>=</a:t>
                </a:r>
                <a:r>
                  <a:rPr lang="en-US" altLang="zh-CN" sz="2800" i="1" dirty="0" smtClean="0"/>
                  <a:t>n</a:t>
                </a:r>
                <a:r>
                  <a:rPr lang="en-US" altLang="zh-CN" sz="2800" dirty="0" smtClean="0"/>
                  <a:t>(</a:t>
                </a:r>
                <a:r>
                  <a:rPr lang="en-US" altLang="zh-CN" sz="2800" i="1" dirty="0" smtClean="0"/>
                  <a:t>n</a:t>
                </a:r>
                <a:r>
                  <a:rPr lang="en-US" altLang="zh-CN" sz="2800" dirty="0" smtClean="0"/>
                  <a:t>+1).</a:t>
                </a:r>
                <a:endParaRPr lang="zh-CN" altLang="zh-CN" sz="2800" dirty="0"/>
              </a:p>
              <a:p>
                <a:pPr>
                  <a:lnSpc>
                    <a:spcPct val="150000"/>
                  </a:lnSpc>
                </a:pPr>
                <a:r>
                  <a:rPr lang="zh-CN" altLang="zh-CN" sz="2800" dirty="0"/>
                  <a:t>即</a:t>
                </a:r>
                <a:r>
                  <a:rPr lang="en-US" altLang="zh-CN" sz="2800" i="1" dirty="0"/>
                  <a:t>a</a:t>
                </a:r>
                <a:r>
                  <a:rPr lang="en-US" altLang="zh-CN" sz="2800" i="1" baseline="-25000" dirty="0"/>
                  <a:t>n</a:t>
                </a:r>
                <a:r>
                  <a:rPr lang="en-US" altLang="zh-CN" sz="2800" dirty="0"/>
                  <a:t>=</a:t>
                </a:r>
                <a:r>
                  <a:rPr lang="en-US" altLang="zh-CN" sz="2800" i="1" dirty="0"/>
                  <a:t>n</a:t>
                </a:r>
                <a:r>
                  <a:rPr lang="en-US" altLang="zh-CN" sz="2800" dirty="0"/>
                  <a:t>(</a:t>
                </a:r>
                <a:r>
                  <a:rPr lang="en-US" altLang="zh-CN" sz="2800" i="1" dirty="0"/>
                  <a:t>n</a:t>
                </a:r>
                <a:r>
                  <a:rPr lang="en-US" altLang="zh-CN" sz="2800" dirty="0"/>
                  <a:t>+1)(</a:t>
                </a:r>
                <a:r>
                  <a:rPr lang="en-US" altLang="zh-CN" sz="2800" i="1" dirty="0"/>
                  <a:t>n</a:t>
                </a:r>
                <a:r>
                  <a:rPr lang="en-US" altLang="zh-CN" sz="2800" dirty="0"/>
                  <a:t>≥2).</a:t>
                </a:r>
                <a:endParaRPr lang="zh-CN" altLang="zh-CN" sz="2800" dirty="0"/>
              </a:p>
              <a:p>
                <a:pPr>
                  <a:lnSpc>
                    <a:spcPct val="150000"/>
                  </a:lnSpc>
                </a:pPr>
                <a:r>
                  <a:rPr lang="zh-CN" altLang="zh-CN" sz="2800" dirty="0"/>
                  <a:t>又</a:t>
                </a:r>
                <a:r>
                  <a:rPr lang="en-US" altLang="zh-CN" sz="2800" i="1" dirty="0"/>
                  <a:t>a</a:t>
                </a:r>
                <a:r>
                  <a:rPr lang="en-US" altLang="zh-CN" sz="2800" baseline="-25000" dirty="0"/>
                  <a:t>1</a:t>
                </a:r>
                <a:r>
                  <a:rPr lang="en-US" altLang="zh-CN" sz="2800" dirty="0"/>
                  <a:t>=2</a:t>
                </a:r>
                <a:r>
                  <a:rPr lang="zh-CN" altLang="zh-CN" sz="2800" dirty="0"/>
                  <a:t>也满足上式</a:t>
                </a:r>
                <a:r>
                  <a:rPr lang="en-US" altLang="zh-CN" sz="2800" dirty="0"/>
                  <a:t>.</a:t>
                </a:r>
                <a:r>
                  <a:rPr lang="en-US" altLang="zh-CN" sz="2800" dirty="0">
                    <a:solidFill>
                      <a:srgbClr val="FF0000"/>
                    </a:solidFill>
                  </a:rPr>
                  <a:t>(</a:t>
                </a:r>
                <a:r>
                  <a:rPr lang="zh-CN" altLang="zh-CN" sz="2800" dirty="0">
                    <a:solidFill>
                      <a:srgbClr val="FF0000"/>
                    </a:solidFill>
                  </a:rPr>
                  <a:t>注意对首项的检验</a:t>
                </a:r>
                <a:r>
                  <a:rPr lang="en-US" altLang="zh-CN" sz="2800" dirty="0">
                    <a:solidFill>
                      <a:srgbClr val="FF0000"/>
                    </a:solidFill>
                  </a:rPr>
                  <a:t>)</a:t>
                </a:r>
                <a:endParaRPr lang="zh-CN" altLang="zh-CN" sz="2800" dirty="0">
                  <a:solidFill>
                    <a:srgbClr val="FF0000"/>
                  </a:solidFill>
                </a:endParaRPr>
              </a:p>
              <a:p>
                <a:pPr>
                  <a:lnSpc>
                    <a:spcPct val="150000"/>
                  </a:lnSpc>
                </a:pPr>
                <a:r>
                  <a:rPr lang="zh-CN" altLang="zh-CN" sz="2800" dirty="0"/>
                  <a:t>所以</a:t>
                </a:r>
                <a:r>
                  <a:rPr lang="en-US" altLang="zh-CN" sz="2800" i="1" dirty="0"/>
                  <a:t>a</a:t>
                </a:r>
                <a:r>
                  <a:rPr lang="en-US" altLang="zh-CN" sz="2800" i="1" baseline="-25000" dirty="0"/>
                  <a:t>n</a:t>
                </a:r>
                <a:r>
                  <a:rPr lang="en-US" altLang="zh-CN" sz="2800" dirty="0"/>
                  <a:t>=</a:t>
                </a:r>
                <a:r>
                  <a:rPr lang="en-US" altLang="zh-CN" sz="2800" i="1" dirty="0"/>
                  <a:t>n</a:t>
                </a:r>
                <a:r>
                  <a:rPr lang="en-US" altLang="zh-CN" sz="2800" dirty="0"/>
                  <a:t>(</a:t>
                </a:r>
                <a:r>
                  <a:rPr lang="en-US" altLang="zh-CN" sz="2800" i="1" dirty="0"/>
                  <a:t>n</a:t>
                </a:r>
                <a:r>
                  <a:rPr lang="en-US" altLang="zh-CN" sz="2800" dirty="0"/>
                  <a:t>+1)(</a:t>
                </a:r>
                <a:r>
                  <a:rPr lang="en-US" altLang="zh-CN" sz="2800" i="1" dirty="0" err="1"/>
                  <a:t>n</a:t>
                </a:r>
                <a:r>
                  <a:rPr lang="en-US" altLang="zh-CN" sz="2800" dirty="0" err="1"/>
                  <a:t>∈</a:t>
                </a:r>
                <a:r>
                  <a:rPr lang="en-US" altLang="zh-CN" sz="2800" b="1" dirty="0" err="1"/>
                  <a:t>N</a:t>
                </a:r>
                <a:r>
                  <a:rPr lang="en-US" altLang="zh-CN" sz="2800" baseline="30000" dirty="0"/>
                  <a:t>*</a:t>
                </a:r>
                <a:r>
                  <a:rPr lang="en-US" altLang="zh-CN" sz="2800" dirty="0"/>
                  <a:t>).</a:t>
                </a:r>
                <a:endParaRPr lang="zh-CN" altLang="zh-CN" sz="2800" dirty="0"/>
              </a:p>
              <a:p>
                <a:pPr>
                  <a:lnSpc>
                    <a:spcPct val="150000"/>
                  </a:lnSpc>
                </a:pPr>
                <a:r>
                  <a:rPr lang="en-US" altLang="zh-CN" sz="2800" dirty="0"/>
                  <a:t>(2)</a:t>
                </a:r>
                <a:r>
                  <a:rPr lang="zh-CN" altLang="zh-CN" sz="2800" dirty="0"/>
                  <a:t>由</a:t>
                </a:r>
                <a:r>
                  <a:rPr lang="en-US" altLang="zh-CN" sz="2800" dirty="0"/>
                  <a:t>(1)</a:t>
                </a:r>
                <a:r>
                  <a:rPr lang="zh-CN" altLang="zh-CN" sz="2800" dirty="0"/>
                  <a:t>得</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𝑛</m:t>
                        </m:r>
                      </m:num>
                      <m:den>
                        <m:sSub>
                          <m:sSubPr>
                            <m:ctrlPr>
                              <a:rPr lang="en-US" altLang="zh-CN" sz="2800" i="1">
                                <a:latin typeface="Cambria Math" panose="02040503050406030204" pitchFamily="18" charset="0"/>
                              </a:rPr>
                            </m:ctrlPr>
                          </m:sSubPr>
                          <m:e>
                            <m:r>
                              <a:rPr lang="en-US" altLang="zh-CN" sz="2800" i="1">
                                <a:latin typeface="Cambria Math" panose="02040503050406030204" pitchFamily="18" charset="0"/>
                              </a:rPr>
                              <m:t>𝑎</m:t>
                            </m:r>
                          </m:e>
                          <m:sub>
                            <m:r>
                              <a:rPr lang="en-US" altLang="zh-CN" sz="2800" i="1">
                                <a:latin typeface="Cambria Math" panose="02040503050406030204" pitchFamily="18" charset="0"/>
                              </a:rPr>
                              <m:t>𝑛</m:t>
                            </m:r>
                          </m:sub>
                        </m:sSub>
                      </m:den>
                    </m:f>
                  </m:oMath>
                </a14:m>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b="0" i="1" smtClean="0">
                            <a:latin typeface="Cambria Math" panose="02040503050406030204" pitchFamily="18" charset="0"/>
                          </a:rPr>
                          <m:t>1</m:t>
                        </m:r>
                      </m:num>
                      <m:den>
                        <m:r>
                          <a:rPr lang="en-US" altLang="zh-CN" sz="2800" b="0" i="1" smtClean="0">
                            <a:latin typeface="Cambria Math" panose="02040503050406030204" pitchFamily="18" charset="0"/>
                          </a:rPr>
                          <m:t>𝑛</m:t>
                        </m:r>
                        <m:r>
                          <a:rPr lang="en-US" altLang="zh-CN" sz="2800" b="0" i="1" smtClean="0">
                            <a:latin typeface="Cambria Math" panose="02040503050406030204" pitchFamily="18" charset="0"/>
                          </a:rPr>
                          <m:t>(</m:t>
                        </m:r>
                        <m:r>
                          <a:rPr lang="en-US" altLang="zh-CN" sz="2800" b="0" i="1" smtClean="0">
                            <a:latin typeface="Cambria Math" panose="02040503050406030204" pitchFamily="18" charset="0"/>
                          </a:rPr>
                          <m:t>𝑛</m:t>
                        </m:r>
                        <m:r>
                          <a:rPr lang="en-US" altLang="zh-CN" sz="2800" b="0" i="1" smtClean="0">
                            <a:latin typeface="Cambria Math" panose="02040503050406030204" pitchFamily="18" charset="0"/>
                          </a:rPr>
                          <m:t>+1)</m:t>
                        </m:r>
                      </m:den>
                    </m:f>
                  </m:oMath>
                </a14:m>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b="0" i="1" smtClean="0">
                            <a:latin typeface="Cambria Math" panose="02040503050406030204" pitchFamily="18" charset="0"/>
                          </a:rPr>
                          <m:t>1</m:t>
                        </m:r>
                      </m:num>
                      <m:den>
                        <m:r>
                          <a:rPr lang="en-US" altLang="zh-CN" sz="2800" b="0" i="1" smtClean="0">
                            <a:latin typeface="Cambria Math" panose="02040503050406030204" pitchFamily="18" charset="0"/>
                          </a:rPr>
                          <m:t>𝑛</m:t>
                        </m:r>
                      </m:den>
                    </m:f>
                  </m:oMath>
                </a14:m>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1</m:t>
                        </m:r>
                      </m:num>
                      <m:den>
                        <m:r>
                          <a:rPr lang="en-US" altLang="zh-CN" sz="2800" b="0" i="1" smtClean="0">
                            <a:latin typeface="Cambria Math" panose="02040503050406030204" pitchFamily="18" charset="0"/>
                          </a:rPr>
                          <m:t>𝑛</m:t>
                        </m:r>
                        <m:r>
                          <a:rPr lang="en-US" altLang="zh-CN" sz="2800" b="0" i="1" smtClean="0">
                            <a:latin typeface="Cambria Math" panose="02040503050406030204" pitchFamily="18" charset="0"/>
                          </a:rPr>
                          <m:t>+1</m:t>
                        </m:r>
                      </m:den>
                    </m:f>
                  </m:oMath>
                </a14:m>
                <a:r>
                  <a:rPr lang="en-US" altLang="zh-CN" sz="2800" dirty="0"/>
                  <a:t>.</a:t>
                </a:r>
                <a:endParaRPr lang="zh-CN" altLang="zh-CN" sz="2800" dirty="0"/>
              </a:p>
              <a:p>
                <a:pPr>
                  <a:lnSpc>
                    <a:spcPct val="150000"/>
                  </a:lnSpc>
                </a:pPr>
                <a:r>
                  <a:rPr lang="zh-CN" altLang="zh-CN" sz="2800" dirty="0"/>
                  <a:t>所以</a:t>
                </a:r>
                <a14:m>
                  <m:oMath xmlns:m="http://schemas.openxmlformats.org/officeDocument/2006/math">
                    <m:f>
                      <m:fPr>
                        <m:ctrlPr>
                          <a:rPr lang="en-US" altLang="zh-CN" sz="2800" i="1">
                            <a:latin typeface="Cambria Math" panose="02040503050406030204" pitchFamily="18" charset="0"/>
                          </a:rPr>
                        </m:ctrlPr>
                      </m:fPr>
                      <m:num>
                        <m:r>
                          <a:rPr lang="en-US" altLang="zh-CN" sz="2800" b="0" i="1" smtClean="0">
                            <a:latin typeface="Cambria Math" panose="02040503050406030204" pitchFamily="18" charset="0"/>
                          </a:rPr>
                          <m:t>1</m:t>
                        </m:r>
                      </m:num>
                      <m:den>
                        <m:sSub>
                          <m:sSubPr>
                            <m:ctrlPr>
                              <a:rPr lang="en-US" altLang="zh-CN" sz="2800" i="1">
                                <a:latin typeface="Cambria Math" panose="02040503050406030204" pitchFamily="18" charset="0"/>
                              </a:rPr>
                            </m:ctrlPr>
                          </m:sSubPr>
                          <m:e>
                            <m:r>
                              <a:rPr lang="en-US" altLang="zh-CN" sz="2800" i="1">
                                <a:latin typeface="Cambria Math" panose="02040503050406030204" pitchFamily="18" charset="0"/>
                              </a:rPr>
                              <m:t>𝑎</m:t>
                            </m:r>
                          </m:e>
                          <m:sub>
                            <m:r>
                              <a:rPr lang="en-US" altLang="zh-CN" sz="2800" b="0" i="1" smtClean="0">
                                <a:latin typeface="Cambria Math" panose="02040503050406030204" pitchFamily="18" charset="0"/>
                              </a:rPr>
                              <m:t>1</m:t>
                            </m:r>
                          </m:sub>
                        </m:sSub>
                      </m:den>
                    </m:f>
                  </m:oMath>
                </a14:m>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1</m:t>
                        </m:r>
                      </m:num>
                      <m:den>
                        <m:sSub>
                          <m:sSubPr>
                            <m:ctrlPr>
                              <a:rPr lang="en-US" altLang="zh-CN" sz="2800" i="1">
                                <a:latin typeface="Cambria Math" panose="02040503050406030204" pitchFamily="18" charset="0"/>
                              </a:rPr>
                            </m:ctrlPr>
                          </m:sSubPr>
                          <m:e>
                            <m:r>
                              <a:rPr lang="en-US" altLang="zh-CN" sz="2800" i="1">
                                <a:latin typeface="Cambria Math" panose="02040503050406030204" pitchFamily="18" charset="0"/>
                              </a:rPr>
                              <m:t>𝑎</m:t>
                            </m:r>
                          </m:e>
                          <m:sub>
                            <m:r>
                              <a:rPr lang="en-US" altLang="zh-CN" sz="2800" b="0" i="1" smtClean="0">
                                <a:latin typeface="Cambria Math" panose="02040503050406030204" pitchFamily="18" charset="0"/>
                              </a:rPr>
                              <m:t>2</m:t>
                            </m:r>
                          </m:sub>
                        </m:sSub>
                      </m:den>
                    </m:f>
                  </m:oMath>
                </a14:m>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1</m:t>
                        </m:r>
                      </m:num>
                      <m:den>
                        <m:sSub>
                          <m:sSubPr>
                            <m:ctrlPr>
                              <a:rPr lang="en-US" altLang="zh-CN" sz="2800" i="1">
                                <a:latin typeface="Cambria Math" panose="02040503050406030204" pitchFamily="18" charset="0"/>
                              </a:rPr>
                            </m:ctrlPr>
                          </m:sSubPr>
                          <m:e>
                            <m:r>
                              <a:rPr lang="en-US" altLang="zh-CN" sz="2800" i="1">
                                <a:latin typeface="Cambria Math" panose="02040503050406030204" pitchFamily="18" charset="0"/>
                              </a:rPr>
                              <m:t>𝑎</m:t>
                            </m:r>
                          </m:e>
                          <m:sub>
                            <m:r>
                              <a:rPr lang="en-US" altLang="zh-CN" sz="2800" b="0" i="1" smtClean="0">
                                <a:latin typeface="Cambria Math" panose="02040503050406030204" pitchFamily="18" charset="0"/>
                              </a:rPr>
                              <m:t>𝑛</m:t>
                            </m:r>
                          </m:sub>
                        </m:sSub>
                      </m:den>
                    </m:f>
                  </m:oMath>
                </a14:m>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1</m:t>
                        </m:r>
                      </m:num>
                      <m:den>
                        <m:r>
                          <a:rPr lang="en-US" altLang="zh-CN" sz="2800" b="0" i="1" smtClean="0">
                            <a:latin typeface="Cambria Math" panose="02040503050406030204" pitchFamily="18" charset="0"/>
                          </a:rPr>
                          <m:t>1</m:t>
                        </m:r>
                        <m:r>
                          <a:rPr lang="en-US" altLang="zh-CN" sz="2800" b="0" i="1" smtClean="0">
                            <a:latin typeface="Cambria Math" panose="02040503050406030204" pitchFamily="18" charset="0"/>
                            <a:ea typeface="Cambria Math" panose="02040503050406030204" pitchFamily="18" charset="0"/>
                          </a:rPr>
                          <m:t>×2</m:t>
                        </m:r>
                      </m:den>
                    </m:f>
                  </m:oMath>
                </a14:m>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1</m:t>
                        </m:r>
                      </m:num>
                      <m:den>
                        <m:r>
                          <a:rPr lang="en-US" altLang="zh-CN" sz="2800" b="0" i="1" smtClean="0">
                            <a:latin typeface="Cambria Math" panose="02040503050406030204" pitchFamily="18" charset="0"/>
                          </a:rPr>
                          <m:t>2</m:t>
                        </m:r>
                        <m:r>
                          <a:rPr lang="en-US" altLang="zh-CN" sz="2800" b="0" i="1" smtClean="0">
                            <a:latin typeface="Cambria Math" panose="02040503050406030204" pitchFamily="18" charset="0"/>
                            <a:ea typeface="Cambria Math" panose="02040503050406030204" pitchFamily="18" charset="0"/>
                          </a:rPr>
                          <m:t>×3</m:t>
                        </m:r>
                      </m:den>
                    </m:f>
                  </m:oMath>
                </a14:m>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1</m:t>
                        </m:r>
                      </m:num>
                      <m:den>
                        <m:r>
                          <a:rPr lang="en-US" altLang="zh-CN" sz="2800" i="1">
                            <a:latin typeface="Cambria Math" panose="02040503050406030204" pitchFamily="18" charset="0"/>
                          </a:rPr>
                          <m:t>𝑛</m:t>
                        </m:r>
                        <m:r>
                          <a:rPr lang="en-US" altLang="zh-CN" sz="2800" i="1">
                            <a:latin typeface="Cambria Math" panose="02040503050406030204" pitchFamily="18" charset="0"/>
                          </a:rPr>
                          <m:t>(</m:t>
                        </m:r>
                        <m:r>
                          <a:rPr lang="en-US" altLang="zh-CN" sz="2800" i="1">
                            <a:latin typeface="Cambria Math" panose="02040503050406030204" pitchFamily="18" charset="0"/>
                          </a:rPr>
                          <m:t>𝑛</m:t>
                        </m:r>
                        <m:r>
                          <a:rPr lang="en-US" altLang="zh-CN" sz="2800" i="1">
                            <a:latin typeface="Cambria Math" panose="02040503050406030204" pitchFamily="18" charset="0"/>
                          </a:rPr>
                          <m:t>+1)</m:t>
                        </m:r>
                      </m:den>
                    </m:f>
                  </m:oMath>
                </a14:m>
                <a:r>
                  <a:rPr lang="en-US" altLang="zh-CN" sz="2800" dirty="0"/>
                  <a:t>=(1-</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1</m:t>
                        </m:r>
                      </m:num>
                      <m:den>
                        <m:r>
                          <a:rPr lang="en-US" altLang="zh-CN" sz="2800" b="0" i="1" smtClean="0">
                            <a:latin typeface="Cambria Math" panose="02040503050406030204" pitchFamily="18" charset="0"/>
                          </a:rPr>
                          <m:t>2</m:t>
                        </m:r>
                      </m:den>
                    </m:f>
                  </m:oMath>
                </a14:m>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1</m:t>
                        </m:r>
                      </m:num>
                      <m:den>
                        <m:r>
                          <a:rPr lang="en-US" altLang="zh-CN" sz="2800" i="1">
                            <a:latin typeface="Cambria Math" panose="02040503050406030204" pitchFamily="18" charset="0"/>
                          </a:rPr>
                          <m:t>2</m:t>
                        </m:r>
                      </m:den>
                    </m:f>
                  </m:oMath>
                </a14:m>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1</m:t>
                        </m:r>
                      </m:num>
                      <m:den>
                        <m:r>
                          <a:rPr lang="en-US" altLang="zh-CN" sz="2800" b="0" i="1" smtClean="0">
                            <a:latin typeface="Cambria Math" panose="02040503050406030204" pitchFamily="18" charset="0"/>
                          </a:rPr>
                          <m:t>3</m:t>
                        </m:r>
                      </m:den>
                    </m:f>
                  </m:oMath>
                </a14:m>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1</m:t>
                        </m:r>
                      </m:num>
                      <m:den>
                        <m:r>
                          <a:rPr lang="en-US" altLang="zh-CN" sz="2800" i="1">
                            <a:latin typeface="Cambria Math" panose="02040503050406030204" pitchFamily="18" charset="0"/>
                          </a:rPr>
                          <m:t>𝑛</m:t>
                        </m:r>
                      </m:den>
                    </m:f>
                  </m:oMath>
                </a14:m>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1</m:t>
                        </m:r>
                      </m:num>
                      <m:den>
                        <m:r>
                          <a:rPr lang="en-US" altLang="zh-CN" sz="2800" i="1">
                            <a:latin typeface="Cambria Math" panose="02040503050406030204" pitchFamily="18" charset="0"/>
                          </a:rPr>
                          <m:t>𝑛</m:t>
                        </m:r>
                        <m:r>
                          <a:rPr lang="en-US" altLang="zh-CN" sz="2800" i="1">
                            <a:latin typeface="Cambria Math" panose="02040503050406030204" pitchFamily="18" charset="0"/>
                          </a:rPr>
                          <m:t>+1</m:t>
                        </m:r>
                      </m:den>
                    </m:f>
                  </m:oMath>
                </a14:m>
                <a:r>
                  <a:rPr lang="en-US" altLang="zh-CN" sz="2800" dirty="0"/>
                  <a:t>)=</a:t>
                </a:r>
                <a:r>
                  <a:rPr lang="en-US" altLang="zh-CN" sz="2800" dirty="0" smtClean="0"/>
                  <a:t>1-</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1</m:t>
                        </m:r>
                      </m:num>
                      <m:den>
                        <m:r>
                          <a:rPr lang="en-US" altLang="zh-CN" sz="2800" i="1">
                            <a:latin typeface="Cambria Math" panose="02040503050406030204" pitchFamily="18" charset="0"/>
                          </a:rPr>
                          <m:t>𝑛</m:t>
                        </m:r>
                        <m:r>
                          <a:rPr lang="en-US" altLang="zh-CN" sz="2800" i="1">
                            <a:latin typeface="Cambria Math" panose="02040503050406030204" pitchFamily="18" charset="0"/>
                          </a:rPr>
                          <m:t>+1</m:t>
                        </m:r>
                      </m:den>
                    </m:f>
                  </m:oMath>
                </a14:m>
                <a:r>
                  <a:rPr lang="en-US" altLang="zh-CN" sz="2800" dirty="0"/>
                  <a:t>&lt;1</a:t>
                </a:r>
                <a:r>
                  <a:rPr lang="en-US" altLang="zh-CN" sz="2800" dirty="0">
                    <a:solidFill>
                      <a:srgbClr val="FF0000"/>
                    </a:solidFill>
                  </a:rPr>
                  <a:t>.(</a:t>
                </a:r>
                <a:r>
                  <a:rPr lang="zh-CN" altLang="zh-CN" sz="2800" dirty="0">
                    <a:solidFill>
                      <a:srgbClr val="FF0000"/>
                    </a:solidFill>
                  </a:rPr>
                  <a:t>放缩法证明不等式</a:t>
                </a:r>
                <a:r>
                  <a:rPr lang="en-US" altLang="zh-CN" sz="2800" dirty="0">
                    <a:solidFill>
                      <a:srgbClr val="FF0000"/>
                    </a:solidFill>
                  </a:rPr>
                  <a:t>)</a:t>
                </a:r>
                <a:endParaRPr lang="zh-CN" altLang="zh-CN" sz="2800" dirty="0">
                  <a:solidFill>
                    <a:srgbClr val="FF0000"/>
                  </a:solidFill>
                </a:endParaRPr>
              </a:p>
            </p:txBody>
          </p:sp>
        </mc:Choice>
        <mc:Fallback>
          <p:sp>
            <p:nvSpPr>
              <p:cNvPr id="2" name="矩形 1"/>
              <p:cNvSpPr>
                <a:spLocks noRot="1" noChangeAspect="1" noMove="1" noResize="1" noEditPoints="1" noAdjustHandles="1" noChangeArrowheads="1" noChangeShapeType="1" noTextEdit="1"/>
              </p:cNvSpPr>
              <p:nvPr/>
            </p:nvSpPr>
            <p:spPr>
              <a:xfrm>
                <a:off x="391360" y="128674"/>
                <a:ext cx="11723913" cy="5322867"/>
              </a:xfrm>
              <a:prstGeom prst="rect">
                <a:avLst/>
              </a:prstGeom>
              <a:blipFill rotWithShape="0">
                <a:blip r:embed="rId3"/>
                <a:stretch>
                  <a:fillRect l="-1040" r="-260" b="-802"/>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82601405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91360" y="384312"/>
            <a:ext cx="11723913" cy="1954959"/>
          </a:xfrm>
          <a:prstGeom prst="rect">
            <a:avLst/>
          </a:prstGeom>
        </p:spPr>
        <p:txBody>
          <a:bodyPr wrap="square">
            <a:spAutoFit/>
          </a:bodyPr>
          <a:lstStyle/>
          <a:p>
            <a:pPr>
              <a:lnSpc>
                <a:spcPct val="150000"/>
              </a:lnSpc>
            </a:pPr>
            <a:r>
              <a:rPr lang="zh-CN" altLang="en-US"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易</a:t>
            </a:r>
            <a:r>
              <a:rPr lang="zh-CN" altLang="en-US"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错点拨</a:t>
            </a:r>
          </a:p>
          <a:p>
            <a:pPr>
              <a:lnSpc>
                <a:spcPct val="150000"/>
              </a:lnSpc>
            </a:pPr>
            <a:r>
              <a:rPr lang="zh-CN" altLang="en-US" sz="2800" dirty="0"/>
              <a:t>本题易错点有两处</a:t>
            </a:r>
            <a:r>
              <a:rPr lang="en-US" altLang="zh-CN" sz="2800" dirty="0"/>
              <a:t>:</a:t>
            </a:r>
            <a:r>
              <a:rPr lang="zh-CN" altLang="en-US" sz="2800" dirty="0"/>
              <a:t>一是用累乘法求数列的通项时</a:t>
            </a:r>
            <a:r>
              <a:rPr lang="en-US" altLang="zh-CN" sz="2800" dirty="0"/>
              <a:t>,</a:t>
            </a:r>
            <a:r>
              <a:rPr lang="zh-CN" altLang="en-US" sz="2800" dirty="0"/>
              <a:t>消数产生失误</a:t>
            </a:r>
            <a:r>
              <a:rPr lang="en-US" altLang="zh-CN" sz="2800" dirty="0"/>
              <a:t>,</a:t>
            </a:r>
            <a:r>
              <a:rPr lang="zh-CN" altLang="en-US" sz="2800" dirty="0"/>
              <a:t>导致所求的通项公式出错</a:t>
            </a:r>
            <a:r>
              <a:rPr lang="en-US" altLang="zh-CN" sz="2800" dirty="0"/>
              <a:t>;</a:t>
            </a:r>
            <a:r>
              <a:rPr lang="zh-CN" altLang="en-US" sz="2800" dirty="0"/>
              <a:t>二是没有对首项进行验证</a:t>
            </a:r>
            <a:r>
              <a:rPr lang="en-US" altLang="zh-CN" sz="2800" dirty="0"/>
              <a:t>,</a:t>
            </a:r>
            <a:r>
              <a:rPr lang="zh-CN" altLang="en-US" sz="2800" dirty="0"/>
              <a:t>导致结果不正确</a:t>
            </a:r>
            <a:r>
              <a:rPr lang="en-US" altLang="zh-CN" sz="2800" dirty="0"/>
              <a:t>.</a:t>
            </a:r>
          </a:p>
        </p:txBody>
      </p:sp>
      <p:sp>
        <p:nvSpPr>
          <p:cNvPr id="3" name="矩形 2"/>
          <p:cNvSpPr/>
          <p:nvPr/>
        </p:nvSpPr>
        <p:spPr>
          <a:xfrm>
            <a:off x="391360" y="2493582"/>
            <a:ext cx="11723913" cy="3970318"/>
          </a:xfrm>
          <a:prstGeom prst="rect">
            <a:avLst/>
          </a:prstGeom>
        </p:spPr>
        <p:txBody>
          <a:bodyPr wrap="square">
            <a:spAutoFit/>
          </a:bodyPr>
          <a:lstStyle/>
          <a:p>
            <a:pPr>
              <a:lnSpc>
                <a:spcPct val="150000"/>
              </a:lnSpc>
            </a:pPr>
            <a:r>
              <a:rPr lang="zh-CN" altLang="en-US"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方法</a:t>
            </a:r>
            <a:r>
              <a:rPr lang="zh-CN" altLang="en-US"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总结</a:t>
            </a:r>
          </a:p>
          <a:p>
            <a:pPr>
              <a:lnSpc>
                <a:spcPct val="150000"/>
              </a:lnSpc>
            </a:pPr>
            <a:r>
              <a:rPr lang="en-US" altLang="zh-CN" sz="2800" b="1" dirty="0"/>
              <a:t>1.</a:t>
            </a:r>
            <a:r>
              <a:rPr lang="zh-CN" altLang="en-US" sz="2800" b="1" dirty="0"/>
              <a:t>数列与函数的交汇问题</a:t>
            </a:r>
          </a:p>
          <a:p>
            <a:pPr>
              <a:lnSpc>
                <a:spcPct val="150000"/>
              </a:lnSpc>
            </a:pPr>
            <a:r>
              <a:rPr lang="en-US" altLang="zh-CN" sz="2800" dirty="0"/>
              <a:t>(1)</a:t>
            </a:r>
            <a:r>
              <a:rPr lang="zh-CN" altLang="en-US" sz="2800" dirty="0"/>
              <a:t>已知函数条件</a:t>
            </a:r>
            <a:r>
              <a:rPr lang="en-US" altLang="zh-CN" sz="2800" dirty="0"/>
              <a:t>,</a:t>
            </a:r>
            <a:r>
              <a:rPr lang="zh-CN" altLang="en-US" sz="2800" dirty="0"/>
              <a:t>解决数列问题</a:t>
            </a:r>
            <a:r>
              <a:rPr lang="en-US" altLang="zh-CN" sz="2800" dirty="0"/>
              <a:t>,</a:t>
            </a:r>
            <a:r>
              <a:rPr lang="zh-CN" altLang="en-US" sz="2800" dirty="0"/>
              <a:t>此类问题一般利用函数的性质、图象研究数列问题</a:t>
            </a:r>
            <a:r>
              <a:rPr lang="en-US" altLang="zh-CN" sz="2800" dirty="0"/>
              <a:t>.</a:t>
            </a:r>
          </a:p>
          <a:p>
            <a:pPr>
              <a:lnSpc>
                <a:spcPct val="150000"/>
              </a:lnSpc>
            </a:pPr>
            <a:r>
              <a:rPr lang="en-US" altLang="zh-CN" sz="2800" dirty="0"/>
              <a:t>(2)</a:t>
            </a:r>
            <a:r>
              <a:rPr lang="zh-CN" altLang="en-US" sz="2800" dirty="0"/>
              <a:t>已知数列条件</a:t>
            </a:r>
            <a:r>
              <a:rPr lang="en-US" altLang="zh-CN" sz="2800" dirty="0"/>
              <a:t>,</a:t>
            </a:r>
            <a:r>
              <a:rPr lang="zh-CN" altLang="en-US" sz="2800" dirty="0"/>
              <a:t>解决函数问题</a:t>
            </a:r>
            <a:r>
              <a:rPr lang="en-US" altLang="zh-CN" sz="2800" dirty="0"/>
              <a:t>,</a:t>
            </a:r>
            <a:r>
              <a:rPr lang="zh-CN" altLang="en-US" sz="2800" dirty="0"/>
              <a:t>解题时要注意数列与函数的内在联系</a:t>
            </a:r>
            <a:r>
              <a:rPr lang="en-US" altLang="zh-CN" sz="2800" dirty="0"/>
              <a:t>,</a:t>
            </a:r>
            <a:r>
              <a:rPr lang="zh-CN" altLang="en-US" sz="2800" dirty="0"/>
              <a:t>掌握递推数列的常见解法</a:t>
            </a:r>
            <a:r>
              <a:rPr lang="en-US" altLang="zh-CN" sz="2800" dirty="0" smtClean="0"/>
              <a:t>.</a:t>
            </a:r>
            <a:endParaRPr lang="en-US" altLang="zh-CN" sz="2800" dirty="0"/>
          </a:p>
        </p:txBody>
      </p:sp>
    </p:spTree>
    <p:extLst>
      <p:ext uri="{BB962C8B-B14F-4D97-AF65-F5344CB8AC3E}">
        <p14:creationId xmlns:p14="http://schemas.microsoft.com/office/powerpoint/2010/main" xmlns="" val="219040908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91360" y="384312"/>
            <a:ext cx="11723913" cy="3970318"/>
          </a:xfrm>
          <a:prstGeom prst="rect">
            <a:avLst/>
          </a:prstGeom>
        </p:spPr>
        <p:txBody>
          <a:bodyPr wrap="square">
            <a:spAutoFit/>
          </a:bodyPr>
          <a:lstStyle/>
          <a:p>
            <a:pPr lvl="0">
              <a:lnSpc>
                <a:spcPct val="150000"/>
              </a:lnSpc>
            </a:pPr>
            <a:r>
              <a:rPr lang="en-US" altLang="zh-CN" sz="2800" b="1" dirty="0">
                <a:solidFill>
                  <a:prstClr val="black"/>
                </a:solidFill>
              </a:rPr>
              <a:t>2.</a:t>
            </a:r>
            <a:r>
              <a:rPr lang="zh-CN" altLang="en-US" sz="2800" b="1" dirty="0">
                <a:solidFill>
                  <a:prstClr val="black"/>
                </a:solidFill>
              </a:rPr>
              <a:t>数列与不等式的交汇问题</a:t>
            </a:r>
          </a:p>
          <a:p>
            <a:pPr lvl="0">
              <a:lnSpc>
                <a:spcPct val="150000"/>
              </a:lnSpc>
            </a:pPr>
            <a:r>
              <a:rPr lang="en-US" altLang="zh-CN" sz="2800" dirty="0">
                <a:solidFill>
                  <a:prstClr val="black"/>
                </a:solidFill>
              </a:rPr>
              <a:t>(1)</a:t>
            </a:r>
            <a:r>
              <a:rPr lang="zh-CN" altLang="en-US" sz="2800" dirty="0">
                <a:solidFill>
                  <a:prstClr val="black"/>
                </a:solidFill>
              </a:rPr>
              <a:t>函数法</a:t>
            </a:r>
            <a:r>
              <a:rPr lang="en-US" altLang="zh-CN" sz="2800" dirty="0">
                <a:solidFill>
                  <a:prstClr val="black"/>
                </a:solidFill>
              </a:rPr>
              <a:t>:</a:t>
            </a:r>
            <a:r>
              <a:rPr lang="zh-CN" altLang="en-US" sz="2800" dirty="0">
                <a:solidFill>
                  <a:prstClr val="black"/>
                </a:solidFill>
              </a:rPr>
              <a:t>即构造函数</a:t>
            </a:r>
            <a:r>
              <a:rPr lang="en-US" altLang="zh-CN" sz="2800" dirty="0">
                <a:solidFill>
                  <a:prstClr val="black"/>
                </a:solidFill>
              </a:rPr>
              <a:t>,</a:t>
            </a:r>
            <a:r>
              <a:rPr lang="zh-CN" altLang="en-US" sz="2800" dirty="0">
                <a:solidFill>
                  <a:prstClr val="black"/>
                </a:solidFill>
              </a:rPr>
              <a:t>通过函数的单调性、极值等得出关于正实数的不等式</a:t>
            </a:r>
            <a:r>
              <a:rPr lang="en-US" altLang="zh-CN" sz="2800" dirty="0">
                <a:solidFill>
                  <a:prstClr val="black"/>
                </a:solidFill>
              </a:rPr>
              <a:t>,</a:t>
            </a:r>
            <a:r>
              <a:rPr lang="zh-CN" altLang="en-US" sz="2800" dirty="0">
                <a:solidFill>
                  <a:prstClr val="black"/>
                </a:solidFill>
              </a:rPr>
              <a:t>通过对关于正实数的不等式赋特殊值得出数列中的不等式</a:t>
            </a:r>
            <a:r>
              <a:rPr lang="en-US" altLang="zh-CN" sz="2800" dirty="0">
                <a:solidFill>
                  <a:prstClr val="black"/>
                </a:solidFill>
              </a:rPr>
              <a:t>.</a:t>
            </a:r>
          </a:p>
          <a:p>
            <a:pPr lvl="0">
              <a:lnSpc>
                <a:spcPct val="150000"/>
              </a:lnSpc>
            </a:pPr>
            <a:r>
              <a:rPr lang="en-US" altLang="zh-CN" sz="2800" dirty="0">
                <a:solidFill>
                  <a:prstClr val="black"/>
                </a:solidFill>
              </a:rPr>
              <a:t>(2)</a:t>
            </a:r>
            <a:r>
              <a:rPr lang="zh-CN" altLang="en-US" sz="2800" dirty="0">
                <a:solidFill>
                  <a:prstClr val="black"/>
                </a:solidFill>
              </a:rPr>
              <a:t>放缩法</a:t>
            </a:r>
            <a:r>
              <a:rPr lang="en-US" altLang="zh-CN" sz="2800" dirty="0">
                <a:solidFill>
                  <a:prstClr val="black"/>
                </a:solidFill>
              </a:rPr>
              <a:t>:</a:t>
            </a:r>
            <a:r>
              <a:rPr lang="zh-CN" altLang="en-US" sz="2800" dirty="0">
                <a:solidFill>
                  <a:prstClr val="black"/>
                </a:solidFill>
              </a:rPr>
              <a:t>数列中的不等式可以通过对中间过程或者最后的结果放缩得到</a:t>
            </a:r>
            <a:r>
              <a:rPr lang="en-US" altLang="zh-CN" sz="2800" dirty="0">
                <a:solidFill>
                  <a:prstClr val="black"/>
                </a:solidFill>
              </a:rPr>
              <a:t>.</a:t>
            </a:r>
          </a:p>
          <a:p>
            <a:pPr lvl="0">
              <a:lnSpc>
                <a:spcPct val="150000"/>
              </a:lnSpc>
            </a:pPr>
            <a:r>
              <a:rPr lang="en-US" altLang="zh-CN" sz="2800" dirty="0">
                <a:solidFill>
                  <a:prstClr val="black"/>
                </a:solidFill>
              </a:rPr>
              <a:t>(3)</a:t>
            </a:r>
            <a:r>
              <a:rPr lang="zh-CN" altLang="en-US" sz="2800" dirty="0">
                <a:solidFill>
                  <a:prstClr val="black"/>
                </a:solidFill>
              </a:rPr>
              <a:t>比较法</a:t>
            </a:r>
            <a:r>
              <a:rPr lang="en-US" altLang="zh-CN" sz="2800" dirty="0">
                <a:solidFill>
                  <a:prstClr val="black"/>
                </a:solidFill>
              </a:rPr>
              <a:t>:</a:t>
            </a:r>
            <a:r>
              <a:rPr lang="zh-CN" altLang="en-US" sz="2800" dirty="0">
                <a:solidFill>
                  <a:prstClr val="black"/>
                </a:solidFill>
              </a:rPr>
              <a:t>作差或者作商进行比较</a:t>
            </a:r>
            <a:r>
              <a:rPr lang="en-US" altLang="zh-CN" sz="2800" dirty="0">
                <a:solidFill>
                  <a:prstClr val="black"/>
                </a:solidFill>
              </a:rPr>
              <a:t>.</a:t>
            </a:r>
          </a:p>
          <a:p>
            <a:pPr lvl="0">
              <a:lnSpc>
                <a:spcPct val="150000"/>
              </a:lnSpc>
            </a:pPr>
            <a:r>
              <a:rPr lang="en-US" altLang="zh-CN" sz="2800" dirty="0">
                <a:solidFill>
                  <a:prstClr val="black"/>
                </a:solidFill>
              </a:rPr>
              <a:t>(4)</a:t>
            </a:r>
            <a:r>
              <a:rPr lang="zh-CN" altLang="en-US" sz="2800" dirty="0">
                <a:solidFill>
                  <a:prstClr val="black"/>
                </a:solidFill>
              </a:rPr>
              <a:t>数学归纳法</a:t>
            </a:r>
            <a:r>
              <a:rPr lang="en-US" altLang="zh-CN" sz="2800" dirty="0">
                <a:solidFill>
                  <a:prstClr val="black"/>
                </a:solidFill>
              </a:rPr>
              <a:t>:</a:t>
            </a:r>
            <a:r>
              <a:rPr lang="zh-CN" altLang="en-US" sz="2800" dirty="0">
                <a:solidFill>
                  <a:prstClr val="black"/>
                </a:solidFill>
              </a:rPr>
              <a:t>使用数学归纳法进行证明</a:t>
            </a:r>
            <a:r>
              <a:rPr lang="en-US" altLang="zh-CN" sz="2800" dirty="0">
                <a:solidFill>
                  <a:prstClr val="black"/>
                </a:solidFill>
              </a:rPr>
              <a:t>.</a:t>
            </a:r>
          </a:p>
        </p:txBody>
      </p:sp>
    </p:spTree>
    <p:extLst>
      <p:ext uri="{BB962C8B-B14F-4D97-AF65-F5344CB8AC3E}">
        <p14:creationId xmlns:p14="http://schemas.microsoft.com/office/powerpoint/2010/main" xmlns="" val="57524946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391360" y="384312"/>
                <a:ext cx="11723913" cy="3372205"/>
              </a:xfrm>
              <a:prstGeom prst="rect">
                <a:avLst/>
              </a:prstGeom>
            </p:spPr>
            <p:txBody>
              <a:bodyPr wrap="square">
                <a:spAutoFit/>
              </a:bodyPr>
              <a:lstStyle/>
              <a:p>
                <a:pPr>
                  <a:lnSpc>
                    <a:spcPct val="150000"/>
                  </a:lnSpc>
                </a:pPr>
                <a:r>
                  <a:rPr lang="zh-CN" altLang="en-US"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拓展变式</a:t>
                </a:r>
                <a:r>
                  <a:rPr lang="en-US" altLang="zh-CN"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3</a:t>
                </a:r>
              </a:p>
              <a:p>
                <a:pPr>
                  <a:lnSpc>
                    <a:spcPct val="150000"/>
                  </a:lnSpc>
                </a:pPr>
                <a:r>
                  <a:rPr lang="zh-CN" altLang="zh-CN" sz="2800" dirty="0"/>
                  <a:t>已知</a:t>
                </a:r>
                <a:r>
                  <a:rPr lang="en-US" altLang="zh-CN" sz="2800" dirty="0"/>
                  <a:t>{</a:t>
                </a:r>
                <a:r>
                  <a:rPr lang="en-US" altLang="zh-CN" sz="2800" i="1" dirty="0"/>
                  <a:t>a</a:t>
                </a:r>
                <a:r>
                  <a:rPr lang="en-US" altLang="zh-CN" sz="2800" i="1" baseline="-25000" dirty="0"/>
                  <a:t>n</a:t>
                </a:r>
                <a:r>
                  <a:rPr lang="en-US" altLang="zh-CN" sz="2800" dirty="0"/>
                  <a:t>}</a:t>
                </a:r>
                <a:r>
                  <a:rPr lang="zh-CN" altLang="zh-CN" sz="2800" dirty="0"/>
                  <a:t>是由正数组成的数列</a:t>
                </a:r>
                <a:r>
                  <a:rPr lang="en-US" altLang="zh-CN" sz="2800" dirty="0"/>
                  <a:t>,</a:t>
                </a:r>
                <a:r>
                  <a:rPr lang="en-US" altLang="zh-CN" sz="2800" i="1" dirty="0"/>
                  <a:t>a</a:t>
                </a:r>
                <a:r>
                  <a:rPr lang="en-US" altLang="zh-CN" sz="2800" baseline="-25000" dirty="0"/>
                  <a:t>1</a:t>
                </a:r>
                <a:r>
                  <a:rPr lang="en-US" altLang="zh-CN" sz="2800" dirty="0"/>
                  <a:t>=1,</a:t>
                </a:r>
                <a:r>
                  <a:rPr lang="zh-CN" altLang="zh-CN" sz="2800" dirty="0"/>
                  <a:t>且点</a:t>
                </a:r>
                <a:r>
                  <a:rPr lang="en-US" altLang="zh-CN" sz="2800" dirty="0" smtClean="0"/>
                  <a:t>(</a:t>
                </a:r>
                <a14:m>
                  <m:oMath xmlns:m="http://schemas.openxmlformats.org/officeDocument/2006/math">
                    <m:rad>
                      <m:radPr>
                        <m:degHide m:val="on"/>
                        <m:ctrlPr>
                          <a:rPr lang="en-US" altLang="zh-CN" sz="2800" i="1" smtClean="0">
                            <a:latin typeface="Cambria Math" panose="02040503050406030204" pitchFamily="18" charset="0"/>
                            <a:ea typeface="Cambria Math" panose="02040503050406030204" pitchFamily="18" charset="0"/>
                          </a:rPr>
                        </m:ctrlPr>
                      </m:radPr>
                      <m:deg/>
                      <m:e>
                        <m:sSub>
                          <m:sSubPr>
                            <m:ctrlPr>
                              <a:rPr lang="en-US" altLang="zh-CN" sz="2800" i="1">
                                <a:latin typeface="Cambria Math" panose="02040503050406030204" pitchFamily="18" charset="0"/>
                                <a:ea typeface="Cambria Math" panose="02040503050406030204" pitchFamily="18" charset="0"/>
                              </a:rPr>
                            </m:ctrlPr>
                          </m:sSubPr>
                          <m:e>
                            <m:r>
                              <a:rPr lang="en-US" altLang="zh-CN" sz="2800" i="1">
                                <a:latin typeface="Cambria Math" panose="02040503050406030204" pitchFamily="18" charset="0"/>
                                <a:ea typeface="Cambria Math" panose="02040503050406030204" pitchFamily="18" charset="0"/>
                              </a:rPr>
                              <m:t>𝑎</m:t>
                            </m:r>
                          </m:e>
                          <m:sub>
                            <m:r>
                              <a:rPr lang="en-US" altLang="zh-CN" sz="2800" i="1">
                                <a:latin typeface="Cambria Math" panose="02040503050406030204" pitchFamily="18" charset="0"/>
                                <a:ea typeface="Cambria Math" panose="02040503050406030204" pitchFamily="18" charset="0"/>
                              </a:rPr>
                              <m:t>𝑛</m:t>
                            </m:r>
                          </m:sub>
                        </m:sSub>
                      </m:e>
                    </m:rad>
                  </m:oMath>
                </a14:m>
                <a:r>
                  <a:rPr lang="en-US" altLang="zh-CN" sz="2800" dirty="0" smtClean="0"/>
                  <a:t>,</a:t>
                </a:r>
                <a:r>
                  <a:rPr lang="en-US" altLang="zh-CN" sz="2800" i="1" dirty="0"/>
                  <a:t>a</a:t>
                </a:r>
                <a:r>
                  <a:rPr lang="en-US" altLang="zh-CN" sz="2800" i="1" baseline="-25000" dirty="0"/>
                  <a:t>n</a:t>
                </a:r>
                <a:r>
                  <a:rPr lang="en-US" altLang="zh-CN" sz="2800" baseline="-25000" dirty="0"/>
                  <a:t>+1</a:t>
                </a:r>
                <a:r>
                  <a:rPr lang="en-US" altLang="zh-CN" sz="2800" dirty="0"/>
                  <a:t>)(</a:t>
                </a:r>
                <a:r>
                  <a:rPr lang="en-US" altLang="zh-CN" sz="2800" i="1" dirty="0" err="1"/>
                  <a:t>n</a:t>
                </a:r>
                <a:r>
                  <a:rPr lang="en-US" altLang="zh-CN" sz="2800" dirty="0" err="1"/>
                  <a:t>∈</a:t>
                </a:r>
                <a:r>
                  <a:rPr lang="en-US" altLang="zh-CN" sz="2800" b="1" dirty="0" err="1"/>
                  <a:t>N</a:t>
                </a:r>
                <a:r>
                  <a:rPr lang="en-US" altLang="zh-CN" sz="2800" baseline="30000" dirty="0"/>
                  <a:t>*</a:t>
                </a:r>
                <a:r>
                  <a:rPr lang="en-US" altLang="zh-CN" sz="2800" dirty="0"/>
                  <a:t>)</a:t>
                </a:r>
                <a:r>
                  <a:rPr lang="zh-CN" altLang="zh-CN" sz="2800" dirty="0"/>
                  <a:t>在函数</a:t>
                </a:r>
                <a:r>
                  <a:rPr lang="en-US" altLang="zh-CN" sz="2800" i="1" dirty="0"/>
                  <a:t>y</a:t>
                </a:r>
                <a:r>
                  <a:rPr lang="en-US" altLang="zh-CN" sz="2800" dirty="0"/>
                  <a:t>=</a:t>
                </a:r>
                <a:r>
                  <a:rPr lang="en-US" altLang="zh-CN" sz="2800" i="1" dirty="0"/>
                  <a:t>x</a:t>
                </a:r>
                <a:r>
                  <a:rPr lang="en-US" altLang="zh-CN" sz="2800" baseline="30000" dirty="0"/>
                  <a:t>2</a:t>
                </a:r>
                <a:r>
                  <a:rPr lang="en-US" altLang="zh-CN" sz="2800" dirty="0"/>
                  <a:t>+1</a:t>
                </a:r>
                <a:r>
                  <a:rPr lang="zh-CN" altLang="zh-CN" sz="2800" dirty="0"/>
                  <a:t>的图象上</a:t>
                </a:r>
                <a:r>
                  <a:rPr lang="en-US" altLang="zh-CN" sz="2800" dirty="0"/>
                  <a:t>.</a:t>
                </a:r>
                <a:endParaRPr lang="zh-CN" altLang="zh-CN" sz="2800" dirty="0"/>
              </a:p>
              <a:p>
                <a:pPr>
                  <a:lnSpc>
                    <a:spcPct val="150000"/>
                  </a:lnSpc>
                </a:pPr>
                <a:r>
                  <a:rPr lang="en-US" altLang="zh-CN" sz="2800" dirty="0"/>
                  <a:t>(1)</a:t>
                </a:r>
                <a:r>
                  <a:rPr lang="zh-CN" altLang="zh-CN" sz="2800" dirty="0"/>
                  <a:t>求数列</a:t>
                </a:r>
                <a:r>
                  <a:rPr lang="en-US" altLang="zh-CN" sz="2800" dirty="0"/>
                  <a:t>{</a:t>
                </a:r>
                <a:r>
                  <a:rPr lang="en-US" altLang="zh-CN" sz="2800" i="1" dirty="0"/>
                  <a:t>a</a:t>
                </a:r>
                <a:r>
                  <a:rPr lang="en-US" altLang="zh-CN" sz="2800" i="1" baseline="-25000" dirty="0"/>
                  <a:t>n</a:t>
                </a:r>
                <a:r>
                  <a:rPr lang="en-US" altLang="zh-CN" sz="2800" dirty="0"/>
                  <a:t>}</a:t>
                </a:r>
                <a:r>
                  <a:rPr lang="zh-CN" altLang="zh-CN" sz="2800" dirty="0"/>
                  <a:t>的通项公式</a:t>
                </a:r>
                <a:r>
                  <a:rPr lang="en-US" altLang="zh-CN" sz="2800" dirty="0"/>
                  <a:t>;</a:t>
                </a:r>
                <a:endParaRPr lang="zh-CN" altLang="zh-CN" sz="2800" dirty="0"/>
              </a:p>
              <a:p>
                <a:pPr>
                  <a:lnSpc>
                    <a:spcPct val="150000"/>
                  </a:lnSpc>
                </a:pPr>
                <a:r>
                  <a:rPr lang="en-US" altLang="zh-CN" sz="2800" dirty="0"/>
                  <a:t>(2)</a:t>
                </a:r>
                <a:r>
                  <a:rPr lang="zh-CN" altLang="zh-CN" sz="2800" dirty="0"/>
                  <a:t>若数列</a:t>
                </a:r>
                <a:r>
                  <a:rPr lang="en-US" altLang="zh-CN" sz="2800" dirty="0"/>
                  <a:t>{</a:t>
                </a:r>
                <a:r>
                  <a:rPr lang="en-US" altLang="zh-CN" sz="2800" i="1" dirty="0" err="1"/>
                  <a:t>b</a:t>
                </a:r>
                <a:r>
                  <a:rPr lang="en-US" altLang="zh-CN" sz="2800" i="1" baseline="-25000" dirty="0" err="1"/>
                  <a:t>n</a:t>
                </a:r>
                <a:r>
                  <a:rPr lang="en-US" altLang="zh-CN" sz="2800" dirty="0"/>
                  <a:t>}</a:t>
                </a:r>
                <a:r>
                  <a:rPr lang="zh-CN" altLang="zh-CN" sz="2800" dirty="0"/>
                  <a:t>满足</a:t>
                </a:r>
                <a:r>
                  <a:rPr lang="en-US" altLang="zh-CN" sz="2800" i="1" dirty="0" smtClean="0"/>
                  <a:t>b</a:t>
                </a:r>
                <a:r>
                  <a:rPr lang="en-US" altLang="zh-CN" sz="2800" baseline="-25000" dirty="0" smtClean="0"/>
                  <a:t>1</a:t>
                </a:r>
                <a:r>
                  <a:rPr lang="en-US" altLang="zh-CN" sz="2800" dirty="0" smtClean="0"/>
                  <a:t>=1,</a:t>
                </a:r>
                <a:r>
                  <a:rPr lang="en-US" altLang="zh-CN" sz="2800" i="1" dirty="0" smtClean="0"/>
                  <a:t>b</a:t>
                </a:r>
                <a:r>
                  <a:rPr lang="en-US" altLang="zh-CN" sz="2800" i="1" baseline="-25000" dirty="0" smtClean="0"/>
                  <a:t>n</a:t>
                </a:r>
                <a:r>
                  <a:rPr lang="en-US" altLang="zh-CN" sz="2800" baseline="-25000" dirty="0" smtClean="0"/>
                  <a:t>+1</a:t>
                </a:r>
                <a:r>
                  <a:rPr lang="en-US" altLang="zh-CN" sz="2800" dirty="0" smtClean="0"/>
                  <a:t>=</a:t>
                </a:r>
                <a:r>
                  <a:rPr lang="en-US" altLang="zh-CN" sz="2800" i="1" dirty="0" smtClean="0"/>
                  <a:t>b</a:t>
                </a:r>
                <a:r>
                  <a:rPr lang="en-US" altLang="zh-CN" sz="2800" i="1" baseline="-25000" dirty="0" smtClean="0"/>
                  <a:t>n</a:t>
                </a:r>
                <a:r>
                  <a:rPr lang="en-US" altLang="zh-CN" sz="2800" dirty="0" smtClean="0"/>
                  <a:t>+2</a:t>
                </a:r>
                <a:r>
                  <a:rPr lang="en-US" altLang="zh-CN" sz="2800" i="1" kern="0" dirty="0" smtClean="0">
                    <a:solidFill>
                      <a:prstClr val="black"/>
                    </a:solidFill>
                  </a:rPr>
                  <a:t>a</a:t>
                </a:r>
                <a:r>
                  <a:rPr lang="en-US" altLang="zh-CN" sz="2800" i="1" kern="0" baseline="-25000" dirty="0" smtClean="0">
                    <a:solidFill>
                      <a:prstClr val="black"/>
                    </a:solidFill>
                  </a:rPr>
                  <a:t>n</a:t>
                </a:r>
                <a:r>
                  <a:rPr lang="en-US" altLang="zh-CN" sz="2800" dirty="0" smtClean="0"/>
                  <a:t>,</a:t>
                </a:r>
                <a:r>
                  <a:rPr lang="zh-CN" altLang="zh-CN" sz="2800" dirty="0"/>
                  <a:t>求证</a:t>
                </a:r>
                <a:r>
                  <a:rPr lang="en-US" altLang="zh-CN" sz="2800" dirty="0"/>
                  <a:t>:</a:t>
                </a:r>
                <a:r>
                  <a:rPr lang="en-US" altLang="zh-CN" sz="2800" i="1" dirty="0"/>
                  <a:t>b</a:t>
                </a:r>
                <a:r>
                  <a:rPr lang="en-US" altLang="zh-CN" sz="2800" i="1" baseline="-25000" dirty="0"/>
                  <a:t>n</a:t>
                </a:r>
                <a:r>
                  <a:rPr lang="en-US" altLang="zh-CN" sz="2800" dirty="0"/>
                  <a:t>·</a:t>
                </a:r>
                <a:r>
                  <a:rPr lang="en-US" altLang="zh-CN" sz="2800" i="1" dirty="0"/>
                  <a:t>b</a:t>
                </a:r>
                <a:r>
                  <a:rPr lang="en-US" altLang="zh-CN" sz="2800" i="1" baseline="-25000" dirty="0"/>
                  <a:t>n</a:t>
                </a:r>
                <a:r>
                  <a:rPr lang="en-US" altLang="zh-CN" sz="2800" baseline="-25000" dirty="0"/>
                  <a:t>+2</a:t>
                </a:r>
                <a:r>
                  <a:rPr lang="en-US" altLang="zh-CN" sz="2800" dirty="0"/>
                  <a:t>&lt;</a:t>
                </a:r>
                <a14:m>
                  <m:oMath xmlns:m="http://schemas.openxmlformats.org/officeDocument/2006/math">
                    <m:sSubSup>
                      <m:sSubSupPr>
                        <m:ctrlPr>
                          <a:rPr lang="en-US" altLang="zh-CN" sz="2800" i="1" kern="0">
                            <a:solidFill>
                              <a:prstClr val="black"/>
                            </a:solidFill>
                            <a:latin typeface="Cambria Math" panose="02040503050406030204" pitchFamily="18" charset="0"/>
                          </a:rPr>
                        </m:ctrlPr>
                      </m:sSubSupPr>
                      <m:e>
                        <m:r>
                          <a:rPr lang="en-US" altLang="zh-CN" sz="2800" b="0" i="1" kern="0" smtClean="0">
                            <a:solidFill>
                              <a:prstClr val="black"/>
                            </a:solidFill>
                            <a:latin typeface="Cambria Math" panose="02040503050406030204" pitchFamily="18" charset="0"/>
                          </a:rPr>
                          <m:t>𝑏</m:t>
                        </m:r>
                      </m:e>
                      <m:sub>
                        <m:r>
                          <a:rPr lang="en-US" altLang="zh-CN" sz="2800" b="0" i="1" kern="0" smtClean="0">
                            <a:solidFill>
                              <a:prstClr val="black"/>
                            </a:solidFill>
                            <a:latin typeface="Cambria Math" panose="02040503050406030204" pitchFamily="18" charset="0"/>
                          </a:rPr>
                          <m:t>𝑛</m:t>
                        </m:r>
                        <m:r>
                          <a:rPr lang="en-US" altLang="zh-CN" sz="2800" b="0" i="1" kern="0" smtClean="0">
                            <a:solidFill>
                              <a:prstClr val="black"/>
                            </a:solidFill>
                            <a:latin typeface="Cambria Math" panose="02040503050406030204" pitchFamily="18" charset="0"/>
                          </a:rPr>
                          <m:t>+1</m:t>
                        </m:r>
                      </m:sub>
                      <m:sup>
                        <m:r>
                          <a:rPr lang="en-US" altLang="zh-CN" sz="2800" i="1" kern="0">
                            <a:solidFill>
                              <a:prstClr val="black"/>
                            </a:solidFill>
                            <a:latin typeface="Cambria Math" panose="02040503050406030204" pitchFamily="18" charset="0"/>
                          </a:rPr>
                          <m:t>2</m:t>
                        </m:r>
                      </m:sup>
                    </m:sSubSup>
                  </m:oMath>
                </a14:m>
                <a:r>
                  <a:rPr lang="en-US" altLang="zh-CN" sz="2800" dirty="0"/>
                  <a:t>.</a:t>
                </a:r>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391360" y="384312"/>
                <a:ext cx="11723913" cy="3372205"/>
              </a:xfrm>
              <a:prstGeom prst="rect">
                <a:avLst/>
              </a:prstGeom>
              <a:blipFill rotWithShape="0">
                <a:blip r:embed="rId3"/>
                <a:stretch>
                  <a:fillRect l="-1040" b="-1266"/>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139797772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293512" y="384312"/>
                <a:ext cx="11821762" cy="5666532"/>
              </a:xfrm>
              <a:prstGeom prst="rect">
                <a:avLst/>
              </a:prstGeom>
            </p:spPr>
            <p:txBody>
              <a:bodyPr wrap="square">
                <a:spAutoFit/>
              </a:bodyPr>
              <a:lstStyle/>
              <a:p>
                <a:pPr>
                  <a:lnSpc>
                    <a:spcPct val="150000"/>
                  </a:lnSpc>
                </a:pPr>
                <a:r>
                  <a:rPr lang="zh-CN" altLang="en-US"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2800" dirty="0" smtClean="0"/>
                  <a:t>3</a:t>
                </a:r>
                <a:r>
                  <a:rPr lang="en-US" altLang="zh-CN" sz="2800" dirty="0"/>
                  <a:t>.(1)</a:t>
                </a:r>
                <a:r>
                  <a:rPr lang="zh-CN" altLang="zh-CN" sz="2800" dirty="0"/>
                  <a:t>由已知</a:t>
                </a:r>
                <a:r>
                  <a:rPr lang="en-US" altLang="zh-CN" sz="2800" dirty="0"/>
                  <a:t>,</a:t>
                </a:r>
                <a:r>
                  <a:rPr lang="zh-CN" altLang="zh-CN" sz="2800" dirty="0"/>
                  <a:t>得</a:t>
                </a:r>
                <a:r>
                  <a:rPr lang="en-US" altLang="zh-CN" sz="2800" i="1" dirty="0"/>
                  <a:t>a</a:t>
                </a:r>
                <a:r>
                  <a:rPr lang="en-US" altLang="zh-CN" sz="2800" i="1" baseline="-25000" dirty="0"/>
                  <a:t>n</a:t>
                </a:r>
                <a:r>
                  <a:rPr lang="en-US" altLang="zh-CN" sz="2800" baseline="-25000" dirty="0"/>
                  <a:t>+1</a:t>
                </a:r>
                <a:r>
                  <a:rPr lang="en-US" altLang="zh-CN" sz="2800" dirty="0"/>
                  <a:t>=</a:t>
                </a:r>
                <a:r>
                  <a:rPr lang="en-US" altLang="zh-CN" sz="2800" i="1" dirty="0"/>
                  <a:t>a</a:t>
                </a:r>
                <a:r>
                  <a:rPr lang="en-US" altLang="zh-CN" sz="2800" i="1" baseline="-25000" dirty="0"/>
                  <a:t>n</a:t>
                </a:r>
                <a:r>
                  <a:rPr lang="en-US" altLang="zh-CN" sz="2800" dirty="0"/>
                  <a:t>+1,</a:t>
                </a:r>
                <a:r>
                  <a:rPr lang="zh-CN" altLang="zh-CN" sz="2800" dirty="0"/>
                  <a:t>即</a:t>
                </a:r>
                <a:r>
                  <a:rPr lang="en-US" altLang="zh-CN" sz="2800" i="1" dirty="0"/>
                  <a:t>a</a:t>
                </a:r>
                <a:r>
                  <a:rPr lang="en-US" altLang="zh-CN" sz="2800" i="1" baseline="-25000" dirty="0"/>
                  <a:t>n</a:t>
                </a:r>
                <a:r>
                  <a:rPr lang="en-US" altLang="zh-CN" sz="2800" baseline="-25000" dirty="0"/>
                  <a:t>+1</a:t>
                </a:r>
                <a:r>
                  <a:rPr lang="en-US" altLang="zh-CN" sz="2800" dirty="0"/>
                  <a:t>-</a:t>
                </a:r>
                <a:r>
                  <a:rPr lang="en-US" altLang="zh-CN" sz="2800" i="1" dirty="0"/>
                  <a:t>a</a:t>
                </a:r>
                <a:r>
                  <a:rPr lang="en-US" altLang="zh-CN" sz="2800" i="1" baseline="-25000" dirty="0"/>
                  <a:t>n</a:t>
                </a:r>
                <a:r>
                  <a:rPr lang="en-US" altLang="zh-CN" sz="2800" dirty="0"/>
                  <a:t>=1.</a:t>
                </a:r>
                <a:endParaRPr lang="zh-CN" altLang="zh-CN" sz="2800" dirty="0"/>
              </a:p>
              <a:p>
                <a:pPr>
                  <a:lnSpc>
                    <a:spcPct val="150000"/>
                  </a:lnSpc>
                </a:pPr>
                <a:r>
                  <a:rPr lang="zh-CN" altLang="zh-CN" sz="2800" dirty="0"/>
                  <a:t>又</a:t>
                </a:r>
                <a:r>
                  <a:rPr lang="en-US" altLang="zh-CN" sz="2800" i="1" dirty="0"/>
                  <a:t>a</a:t>
                </a:r>
                <a:r>
                  <a:rPr lang="en-US" altLang="zh-CN" sz="2800" baseline="-25000" dirty="0"/>
                  <a:t>1</a:t>
                </a:r>
                <a:r>
                  <a:rPr lang="en-US" altLang="zh-CN" sz="2800" dirty="0"/>
                  <a:t>=1,</a:t>
                </a:r>
                <a:r>
                  <a:rPr lang="zh-CN" altLang="zh-CN" sz="2800" dirty="0"/>
                  <a:t>所以数列</a:t>
                </a:r>
                <a:r>
                  <a:rPr lang="en-US" altLang="zh-CN" sz="2800" dirty="0"/>
                  <a:t>{</a:t>
                </a:r>
                <a:r>
                  <a:rPr lang="en-US" altLang="zh-CN" sz="2800" i="1" dirty="0"/>
                  <a:t>a</a:t>
                </a:r>
                <a:r>
                  <a:rPr lang="en-US" altLang="zh-CN" sz="2800" i="1" baseline="-25000" dirty="0"/>
                  <a:t>n</a:t>
                </a:r>
                <a:r>
                  <a:rPr lang="en-US" altLang="zh-CN" sz="2800" dirty="0"/>
                  <a:t>}</a:t>
                </a:r>
                <a:r>
                  <a:rPr lang="zh-CN" altLang="zh-CN" sz="2800" dirty="0"/>
                  <a:t>是以</a:t>
                </a:r>
                <a:r>
                  <a:rPr lang="en-US" altLang="zh-CN" sz="2800" dirty="0"/>
                  <a:t>1</a:t>
                </a:r>
                <a:r>
                  <a:rPr lang="zh-CN" altLang="zh-CN" sz="2800" dirty="0"/>
                  <a:t>为首项</a:t>
                </a:r>
                <a:r>
                  <a:rPr lang="en-US" altLang="zh-CN" sz="2800" dirty="0"/>
                  <a:t>,1</a:t>
                </a:r>
                <a:r>
                  <a:rPr lang="zh-CN" altLang="zh-CN" sz="2800" dirty="0"/>
                  <a:t>为公差的等差数列</a:t>
                </a:r>
                <a:r>
                  <a:rPr lang="en-US" altLang="zh-CN" sz="2800" dirty="0"/>
                  <a:t>.</a:t>
                </a:r>
                <a:endParaRPr lang="zh-CN" altLang="zh-CN" sz="2800" dirty="0"/>
              </a:p>
              <a:p>
                <a:pPr>
                  <a:lnSpc>
                    <a:spcPct val="150000"/>
                  </a:lnSpc>
                </a:pPr>
                <a:r>
                  <a:rPr lang="zh-CN" altLang="zh-CN" sz="2800" dirty="0"/>
                  <a:t>故</a:t>
                </a:r>
                <a:r>
                  <a:rPr lang="en-US" altLang="zh-CN" sz="2800" i="1" dirty="0"/>
                  <a:t>a</a:t>
                </a:r>
                <a:r>
                  <a:rPr lang="en-US" altLang="zh-CN" sz="2800" i="1" baseline="-25000" dirty="0"/>
                  <a:t>n</a:t>
                </a:r>
                <a:r>
                  <a:rPr lang="en-US" altLang="zh-CN" sz="2800" dirty="0"/>
                  <a:t>=1+(</a:t>
                </a:r>
                <a:r>
                  <a:rPr lang="en-US" altLang="zh-CN" sz="2800" i="1" dirty="0"/>
                  <a:t>n</a:t>
                </a:r>
                <a:r>
                  <a:rPr lang="en-US" altLang="zh-CN" sz="2800" dirty="0"/>
                  <a:t>-1)×1=</a:t>
                </a:r>
                <a:r>
                  <a:rPr lang="en-US" altLang="zh-CN" sz="2800" i="1" dirty="0"/>
                  <a:t>n</a:t>
                </a:r>
                <a:r>
                  <a:rPr lang="en-US" altLang="zh-CN" sz="2800" dirty="0"/>
                  <a:t>.</a:t>
                </a:r>
                <a:endParaRPr lang="zh-CN" altLang="zh-CN" sz="2800" dirty="0"/>
              </a:p>
              <a:p>
                <a:pPr>
                  <a:lnSpc>
                    <a:spcPct val="150000"/>
                  </a:lnSpc>
                </a:pPr>
                <a:r>
                  <a:rPr lang="en-US" altLang="zh-CN" sz="2800" dirty="0"/>
                  <a:t>(2)</a:t>
                </a:r>
                <a:r>
                  <a:rPr lang="zh-CN" altLang="zh-CN" sz="2800" dirty="0"/>
                  <a:t>由</a:t>
                </a:r>
                <a:r>
                  <a:rPr lang="en-US" altLang="zh-CN" sz="2800" dirty="0"/>
                  <a:t>(1),</a:t>
                </a:r>
                <a:r>
                  <a:rPr lang="zh-CN" altLang="zh-CN" sz="2800" dirty="0"/>
                  <a:t>知</a:t>
                </a:r>
                <a:r>
                  <a:rPr lang="en-US" altLang="zh-CN" sz="2800" i="1" dirty="0"/>
                  <a:t>a</a:t>
                </a:r>
                <a:r>
                  <a:rPr lang="en-US" altLang="zh-CN" sz="2800" i="1" baseline="-25000" dirty="0"/>
                  <a:t>n</a:t>
                </a:r>
                <a:r>
                  <a:rPr lang="en-US" altLang="zh-CN" sz="2800" dirty="0"/>
                  <a:t>=</a:t>
                </a:r>
                <a:r>
                  <a:rPr lang="en-US" altLang="zh-CN" sz="2800" i="1" dirty="0"/>
                  <a:t>n</a:t>
                </a:r>
                <a:r>
                  <a:rPr lang="en-US" altLang="zh-CN" sz="2800" dirty="0"/>
                  <a:t>,</a:t>
                </a:r>
                <a:r>
                  <a:rPr lang="zh-CN" altLang="zh-CN" sz="2800" dirty="0"/>
                  <a:t>从而</a:t>
                </a:r>
                <a:r>
                  <a:rPr lang="en-US" altLang="zh-CN" sz="2800" i="1" dirty="0"/>
                  <a:t>b</a:t>
                </a:r>
                <a:r>
                  <a:rPr lang="en-US" altLang="zh-CN" sz="2800" i="1" baseline="-25000" dirty="0"/>
                  <a:t>n</a:t>
                </a:r>
                <a:r>
                  <a:rPr lang="en-US" altLang="zh-CN" sz="2800" baseline="-25000" dirty="0"/>
                  <a:t>+1</a:t>
                </a:r>
                <a:r>
                  <a:rPr lang="en-US" altLang="zh-CN" sz="2800" dirty="0"/>
                  <a:t>-</a:t>
                </a:r>
                <a:r>
                  <a:rPr lang="en-US" altLang="zh-CN" sz="2800" i="1" dirty="0"/>
                  <a:t>b</a:t>
                </a:r>
                <a:r>
                  <a:rPr lang="en-US" altLang="zh-CN" sz="2800" i="1" baseline="-25000" dirty="0"/>
                  <a:t>n</a:t>
                </a:r>
                <a:r>
                  <a:rPr lang="en-US" altLang="zh-CN" sz="2800" dirty="0"/>
                  <a:t>=2</a:t>
                </a:r>
                <a:r>
                  <a:rPr lang="en-US" altLang="zh-CN" sz="2800" i="1" baseline="30000" dirty="0"/>
                  <a:t>n</a:t>
                </a:r>
                <a:r>
                  <a:rPr lang="en-US" altLang="zh-CN" sz="2800" dirty="0"/>
                  <a:t>.</a:t>
                </a:r>
                <a:endParaRPr lang="zh-CN" altLang="zh-CN" sz="2800" dirty="0"/>
              </a:p>
              <a:p>
                <a:pPr>
                  <a:lnSpc>
                    <a:spcPct val="150000"/>
                  </a:lnSpc>
                </a:pPr>
                <a:r>
                  <a:rPr lang="en-US" altLang="zh-CN" sz="2800" i="1" dirty="0" err="1"/>
                  <a:t>b</a:t>
                </a:r>
                <a:r>
                  <a:rPr lang="en-US" altLang="zh-CN" sz="2800" i="1" baseline="-25000" dirty="0" err="1"/>
                  <a:t>n</a:t>
                </a:r>
                <a:r>
                  <a:rPr lang="en-US" altLang="zh-CN" sz="2800" dirty="0"/>
                  <a:t>=(</a:t>
                </a:r>
                <a:r>
                  <a:rPr lang="en-US" altLang="zh-CN" sz="2800" i="1" dirty="0"/>
                  <a:t>b</a:t>
                </a:r>
                <a:r>
                  <a:rPr lang="en-US" altLang="zh-CN" sz="2800" i="1" baseline="-25000" dirty="0"/>
                  <a:t>n</a:t>
                </a:r>
                <a:r>
                  <a:rPr lang="en-US" altLang="zh-CN" sz="2800" dirty="0"/>
                  <a:t>-</a:t>
                </a:r>
                <a:r>
                  <a:rPr lang="en-US" altLang="zh-CN" sz="2800" i="1" dirty="0"/>
                  <a:t>b</a:t>
                </a:r>
                <a:r>
                  <a:rPr lang="en-US" altLang="zh-CN" sz="2800" i="1" baseline="-25000" dirty="0"/>
                  <a:t>n</a:t>
                </a:r>
                <a:r>
                  <a:rPr lang="en-US" altLang="zh-CN" sz="2800" baseline="-25000" dirty="0"/>
                  <a:t>-1</a:t>
                </a:r>
                <a:r>
                  <a:rPr lang="en-US" altLang="zh-CN" sz="2800" dirty="0"/>
                  <a:t>)+(</a:t>
                </a:r>
                <a:r>
                  <a:rPr lang="en-US" altLang="zh-CN" sz="2800" i="1" dirty="0"/>
                  <a:t>b</a:t>
                </a:r>
                <a:r>
                  <a:rPr lang="en-US" altLang="zh-CN" sz="2800" i="1" baseline="-25000" dirty="0"/>
                  <a:t>n</a:t>
                </a:r>
                <a:r>
                  <a:rPr lang="en-US" altLang="zh-CN" sz="2800" baseline="-25000" dirty="0"/>
                  <a:t>-1</a:t>
                </a:r>
                <a:r>
                  <a:rPr lang="en-US" altLang="zh-CN" sz="2800" dirty="0"/>
                  <a:t>-</a:t>
                </a:r>
                <a:r>
                  <a:rPr lang="en-US" altLang="zh-CN" sz="2800" i="1" dirty="0"/>
                  <a:t>b</a:t>
                </a:r>
                <a:r>
                  <a:rPr lang="en-US" altLang="zh-CN" sz="2800" i="1" baseline="-25000" dirty="0"/>
                  <a:t>n</a:t>
                </a:r>
                <a:r>
                  <a:rPr lang="en-US" altLang="zh-CN" sz="2800" baseline="-25000" dirty="0"/>
                  <a:t>-2</a:t>
                </a:r>
                <a:r>
                  <a:rPr lang="en-US" altLang="zh-CN" sz="2800" dirty="0"/>
                  <a:t>)+…+(</a:t>
                </a:r>
                <a:r>
                  <a:rPr lang="en-US" altLang="zh-CN" sz="2800" i="1" dirty="0"/>
                  <a:t>b</a:t>
                </a:r>
                <a:r>
                  <a:rPr lang="en-US" altLang="zh-CN" sz="2800" baseline="-25000" dirty="0"/>
                  <a:t>2</a:t>
                </a:r>
                <a:r>
                  <a:rPr lang="en-US" altLang="zh-CN" sz="2800" dirty="0"/>
                  <a:t>-</a:t>
                </a:r>
                <a:r>
                  <a:rPr lang="en-US" altLang="zh-CN" sz="2800" i="1" dirty="0"/>
                  <a:t>b</a:t>
                </a:r>
                <a:r>
                  <a:rPr lang="en-US" altLang="zh-CN" sz="2800" baseline="-25000" dirty="0"/>
                  <a:t>1</a:t>
                </a:r>
                <a:r>
                  <a:rPr lang="en-US" altLang="zh-CN" sz="2800" dirty="0"/>
                  <a:t>)+</a:t>
                </a:r>
                <a:r>
                  <a:rPr lang="en-US" altLang="zh-CN" sz="2800" i="1" dirty="0"/>
                  <a:t>b</a:t>
                </a:r>
                <a:r>
                  <a:rPr lang="en-US" altLang="zh-CN" sz="2800" baseline="-25000" dirty="0"/>
                  <a:t>1</a:t>
                </a:r>
                <a:endParaRPr lang="zh-CN" altLang="zh-CN" sz="2800" dirty="0"/>
              </a:p>
              <a:p>
                <a:pPr>
                  <a:lnSpc>
                    <a:spcPct val="150000"/>
                  </a:lnSpc>
                </a:pPr>
                <a:r>
                  <a:rPr lang="en-US" altLang="zh-CN" sz="2800" dirty="0"/>
                  <a:t>=2</a:t>
                </a:r>
                <a:r>
                  <a:rPr lang="en-US" altLang="zh-CN" sz="2800" i="1" baseline="30000" dirty="0"/>
                  <a:t>n</a:t>
                </a:r>
                <a:r>
                  <a:rPr lang="en-US" altLang="zh-CN" sz="2800" baseline="30000" dirty="0"/>
                  <a:t>-1</a:t>
                </a:r>
                <a:r>
                  <a:rPr lang="en-US" altLang="zh-CN" sz="2800" dirty="0"/>
                  <a:t>+2</a:t>
                </a:r>
                <a:r>
                  <a:rPr lang="en-US" altLang="zh-CN" sz="2800" i="1" baseline="30000" dirty="0"/>
                  <a:t>n</a:t>
                </a:r>
                <a:r>
                  <a:rPr lang="en-US" altLang="zh-CN" sz="2800" baseline="30000" dirty="0"/>
                  <a:t>-2</a:t>
                </a:r>
                <a:r>
                  <a:rPr lang="en-US" altLang="zh-CN" sz="2800" dirty="0"/>
                  <a:t>+…+2+1</a:t>
                </a:r>
                <a:endParaRPr lang="zh-CN" altLang="zh-CN" sz="2800" dirty="0"/>
              </a:p>
              <a:p>
                <a:pPr>
                  <a:lnSpc>
                    <a:spcPct val="150000"/>
                  </a:lnSpc>
                </a:pPr>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r>
                          <a:rPr lang="en-US" altLang="zh-CN" sz="2800" i="1">
                            <a:latin typeface="Cambria Math" panose="02040503050406030204" pitchFamily="18" charset="0"/>
                          </a:rPr>
                          <m:t>−</m:t>
                        </m:r>
                        <m:sSup>
                          <m:sSupPr>
                            <m:ctrlPr>
                              <a:rPr lang="zh-CN" altLang="zh-CN" sz="2800" i="1">
                                <a:latin typeface="Cambria Math" panose="02040503050406030204" pitchFamily="18" charset="0"/>
                              </a:rPr>
                            </m:ctrlPr>
                          </m:sSupPr>
                          <m:e>
                            <m:r>
                              <a:rPr lang="en-US" altLang="zh-CN" sz="2800">
                                <a:latin typeface="Cambria Math" panose="02040503050406030204" pitchFamily="18" charset="0"/>
                              </a:rPr>
                              <m:t>2</m:t>
                            </m:r>
                          </m:e>
                          <m:sup>
                            <m:r>
                              <a:rPr lang="en-US" altLang="zh-CN" sz="2800" i="1">
                                <a:latin typeface="Cambria Math" panose="02040503050406030204" pitchFamily="18" charset="0"/>
                              </a:rPr>
                              <m:t>𝑛</m:t>
                            </m:r>
                          </m:sup>
                        </m:sSup>
                      </m:num>
                      <m:den>
                        <m:r>
                          <a:rPr lang="en-US" altLang="zh-CN" sz="2800">
                            <a:latin typeface="Cambria Math" panose="02040503050406030204" pitchFamily="18" charset="0"/>
                          </a:rPr>
                          <m:t>1</m:t>
                        </m:r>
                        <m:r>
                          <a:rPr lang="en-US" altLang="zh-CN" sz="2800" i="1">
                            <a:latin typeface="Cambria Math" panose="02040503050406030204" pitchFamily="18" charset="0"/>
                          </a:rPr>
                          <m:t>−</m:t>
                        </m:r>
                        <m:r>
                          <a:rPr lang="en-US" altLang="zh-CN" sz="2800">
                            <a:latin typeface="Cambria Math" panose="02040503050406030204" pitchFamily="18" charset="0"/>
                          </a:rPr>
                          <m:t>2</m:t>
                        </m:r>
                      </m:den>
                    </m:f>
                  </m:oMath>
                </a14:m>
                <a:endParaRPr lang="zh-CN" altLang="zh-CN" sz="2800" dirty="0"/>
              </a:p>
              <a:p>
                <a:pPr>
                  <a:lnSpc>
                    <a:spcPct val="150000"/>
                  </a:lnSpc>
                </a:pPr>
                <a:r>
                  <a:rPr lang="en-US" altLang="zh-CN" sz="2800" dirty="0"/>
                  <a:t>=2</a:t>
                </a:r>
                <a:r>
                  <a:rPr lang="en-US" altLang="zh-CN" sz="2800" i="1" baseline="30000" dirty="0"/>
                  <a:t>n</a:t>
                </a:r>
                <a:r>
                  <a:rPr lang="en-US" altLang="zh-CN" sz="2800" dirty="0"/>
                  <a:t>-1</a:t>
                </a:r>
                <a:r>
                  <a:rPr lang="en-US" altLang="zh-CN" sz="2800" dirty="0" smtClean="0"/>
                  <a:t>.</a:t>
                </a:r>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293512" y="384312"/>
                <a:ext cx="11821762" cy="5666532"/>
              </a:xfrm>
              <a:prstGeom prst="rect">
                <a:avLst/>
              </a:prstGeom>
              <a:blipFill rotWithShape="0">
                <a:blip r:embed="rId3"/>
                <a:stretch>
                  <a:fillRect l="-1031"/>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22750348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391360" y="384312"/>
                <a:ext cx="11723913" cy="2052870"/>
              </a:xfrm>
              <a:prstGeom prst="rect">
                <a:avLst/>
              </a:prstGeom>
            </p:spPr>
            <p:txBody>
              <a:bodyPr wrap="square">
                <a:spAutoFit/>
              </a:bodyPr>
              <a:lstStyle/>
              <a:p>
                <a:pPr>
                  <a:lnSpc>
                    <a:spcPct val="150000"/>
                  </a:lnSpc>
                </a:pPr>
                <a:r>
                  <a:rPr lang="zh-CN" altLang="zh-CN" sz="2800" dirty="0" smtClean="0"/>
                  <a:t>因为</a:t>
                </a:r>
                <a:r>
                  <a:rPr lang="en-US" altLang="zh-CN" sz="2800" dirty="0"/>
                  <a:t> </a:t>
                </a:r>
                <a:r>
                  <a:rPr lang="en-US" altLang="zh-CN" sz="2800" dirty="0" smtClean="0"/>
                  <a:t>   </a:t>
                </a:r>
                <a:r>
                  <a:rPr lang="en-US" altLang="zh-CN" sz="2800" i="1" dirty="0" smtClean="0"/>
                  <a:t>b</a:t>
                </a:r>
                <a:r>
                  <a:rPr lang="en-US" altLang="zh-CN" sz="2800" i="1" baseline="-25000" dirty="0" smtClean="0"/>
                  <a:t>n</a:t>
                </a:r>
                <a:r>
                  <a:rPr lang="en-US" altLang="zh-CN" sz="2800" dirty="0" smtClean="0"/>
                  <a:t>·</a:t>
                </a:r>
                <a:r>
                  <a:rPr lang="en-US" altLang="zh-CN" sz="2800" i="1" dirty="0" smtClean="0"/>
                  <a:t>b</a:t>
                </a:r>
                <a:r>
                  <a:rPr lang="en-US" altLang="zh-CN" sz="2800" i="1" baseline="-25000" dirty="0" smtClean="0"/>
                  <a:t>n</a:t>
                </a:r>
                <a:r>
                  <a:rPr lang="en-US" altLang="zh-CN" sz="2800" baseline="-25000" dirty="0" smtClean="0"/>
                  <a:t>+2</a:t>
                </a:r>
                <a:r>
                  <a:rPr lang="en-US" altLang="zh-CN" sz="2800" dirty="0" smtClean="0"/>
                  <a:t>-</a:t>
                </a:r>
                <a14:m>
                  <m:oMath xmlns:m="http://schemas.openxmlformats.org/officeDocument/2006/math">
                    <m:sSubSup>
                      <m:sSubSupPr>
                        <m:ctrlPr>
                          <a:rPr lang="zh-CN" altLang="zh-CN" sz="2800" i="1">
                            <a:latin typeface="Cambria Math" panose="02040503050406030204" pitchFamily="18" charset="0"/>
                          </a:rPr>
                        </m:ctrlPr>
                      </m:sSubSupPr>
                      <m:e>
                        <m:r>
                          <a:rPr lang="en-US" altLang="zh-CN" sz="2800" i="1">
                            <a:latin typeface="Cambria Math" panose="02040503050406030204" pitchFamily="18" charset="0"/>
                          </a:rPr>
                          <m:t>𝑏</m:t>
                        </m:r>
                      </m:e>
                      <m:sub>
                        <m:r>
                          <a:rPr lang="en-US" altLang="zh-CN" sz="2800" i="1">
                            <a:latin typeface="Cambria Math" panose="02040503050406030204" pitchFamily="18" charset="0"/>
                          </a:rPr>
                          <m:t>𝑛</m:t>
                        </m:r>
                        <m:r>
                          <a:rPr lang="en-US" altLang="zh-CN" sz="2800">
                            <a:latin typeface="Cambria Math" panose="02040503050406030204" pitchFamily="18" charset="0"/>
                          </a:rPr>
                          <m:t>+1</m:t>
                        </m:r>
                      </m:sub>
                      <m:sup>
                        <m:r>
                          <a:rPr lang="en-US" altLang="zh-CN" sz="2800">
                            <a:latin typeface="Cambria Math" panose="02040503050406030204" pitchFamily="18" charset="0"/>
                          </a:rPr>
                          <m:t>2</m:t>
                        </m:r>
                      </m:sup>
                    </m:sSubSup>
                  </m:oMath>
                </a14:m>
                <a:r>
                  <a:rPr lang="en-US" altLang="zh-CN" sz="2800" dirty="0"/>
                  <a:t>=(2</a:t>
                </a:r>
                <a:r>
                  <a:rPr lang="en-US" altLang="zh-CN" sz="2800" i="1" baseline="30000" dirty="0"/>
                  <a:t>n</a:t>
                </a:r>
                <a:r>
                  <a:rPr lang="en-US" altLang="zh-CN" sz="2800" dirty="0"/>
                  <a:t>-1)(2</a:t>
                </a:r>
                <a:r>
                  <a:rPr lang="en-US" altLang="zh-CN" sz="2800" i="1" baseline="30000" dirty="0"/>
                  <a:t>n</a:t>
                </a:r>
                <a:r>
                  <a:rPr lang="en-US" altLang="zh-CN" sz="2800" baseline="30000" dirty="0"/>
                  <a:t>+2</a:t>
                </a:r>
                <a:r>
                  <a:rPr lang="en-US" altLang="zh-CN" sz="2800" dirty="0"/>
                  <a:t>-1)-(2</a:t>
                </a:r>
                <a:r>
                  <a:rPr lang="en-US" altLang="zh-CN" sz="2800" i="1" baseline="30000" dirty="0"/>
                  <a:t>n</a:t>
                </a:r>
                <a:r>
                  <a:rPr lang="en-US" altLang="zh-CN" sz="2800" baseline="30000" dirty="0"/>
                  <a:t>+1</a:t>
                </a:r>
                <a:r>
                  <a:rPr lang="en-US" altLang="zh-CN" sz="2800" dirty="0"/>
                  <a:t>-1)</a:t>
                </a:r>
                <a:r>
                  <a:rPr lang="en-US" altLang="zh-CN" sz="2800" baseline="30000" dirty="0"/>
                  <a:t>2</a:t>
                </a:r>
                <a:r>
                  <a:rPr lang="en-US" altLang="zh-CN" sz="2800" dirty="0"/>
                  <a:t>=(2</a:t>
                </a:r>
                <a:r>
                  <a:rPr lang="en-US" altLang="zh-CN" sz="2800" baseline="30000" dirty="0"/>
                  <a:t>2</a:t>
                </a:r>
                <a:r>
                  <a:rPr lang="en-US" altLang="zh-CN" sz="2800" i="1" baseline="30000" dirty="0"/>
                  <a:t>n</a:t>
                </a:r>
                <a:r>
                  <a:rPr lang="en-US" altLang="zh-CN" sz="2800" baseline="30000" dirty="0"/>
                  <a:t>+2</a:t>
                </a:r>
                <a:r>
                  <a:rPr lang="en-US" altLang="zh-CN" sz="2800" dirty="0"/>
                  <a:t>-2</a:t>
                </a:r>
                <a:r>
                  <a:rPr lang="en-US" altLang="zh-CN" sz="2800" i="1" baseline="30000" dirty="0"/>
                  <a:t>n</a:t>
                </a:r>
                <a:r>
                  <a:rPr lang="en-US" altLang="zh-CN" sz="2800" baseline="30000" dirty="0"/>
                  <a:t>+2</a:t>
                </a:r>
                <a:r>
                  <a:rPr lang="en-US" altLang="zh-CN" sz="2800" dirty="0"/>
                  <a:t>-2</a:t>
                </a:r>
                <a:r>
                  <a:rPr lang="en-US" altLang="zh-CN" sz="2800" i="1" baseline="30000" dirty="0"/>
                  <a:t>n</a:t>
                </a:r>
                <a:r>
                  <a:rPr lang="en-US" altLang="zh-CN" sz="2800" dirty="0"/>
                  <a:t>+1)-(2</a:t>
                </a:r>
                <a:r>
                  <a:rPr lang="en-US" altLang="zh-CN" sz="2800" baseline="30000" dirty="0"/>
                  <a:t>2</a:t>
                </a:r>
                <a:r>
                  <a:rPr lang="en-US" altLang="zh-CN" sz="2800" i="1" baseline="30000" dirty="0"/>
                  <a:t>n</a:t>
                </a:r>
                <a:r>
                  <a:rPr lang="en-US" altLang="zh-CN" sz="2800" baseline="30000" dirty="0"/>
                  <a:t>+2</a:t>
                </a:r>
                <a:r>
                  <a:rPr lang="en-US" altLang="zh-CN" sz="2800" dirty="0"/>
                  <a:t>-2·2</a:t>
                </a:r>
                <a:r>
                  <a:rPr lang="en-US" altLang="zh-CN" sz="2800" i="1" baseline="30000" dirty="0"/>
                  <a:t>n</a:t>
                </a:r>
                <a:r>
                  <a:rPr lang="en-US" altLang="zh-CN" sz="2800" baseline="30000" dirty="0"/>
                  <a:t>+1</a:t>
                </a:r>
                <a:r>
                  <a:rPr lang="en-US" altLang="zh-CN" sz="2800" dirty="0"/>
                  <a:t>+1)=-5·2</a:t>
                </a:r>
                <a:r>
                  <a:rPr lang="en-US" altLang="zh-CN" sz="2800" i="1" baseline="30000" dirty="0"/>
                  <a:t>n</a:t>
                </a:r>
                <a:r>
                  <a:rPr lang="en-US" altLang="zh-CN" sz="2800" dirty="0"/>
                  <a:t>+4·2</a:t>
                </a:r>
                <a:r>
                  <a:rPr lang="en-US" altLang="zh-CN" sz="2800" i="1" baseline="30000" dirty="0"/>
                  <a:t>n</a:t>
                </a:r>
                <a:r>
                  <a:rPr lang="en-US" altLang="zh-CN" sz="2800" dirty="0"/>
                  <a:t>=-2</a:t>
                </a:r>
                <a:r>
                  <a:rPr lang="en-US" altLang="zh-CN" sz="2800" i="1" baseline="30000" dirty="0"/>
                  <a:t>n</a:t>
                </a:r>
                <a:r>
                  <a:rPr lang="en-US" altLang="zh-CN" sz="2800" dirty="0"/>
                  <a:t>&lt;0</a:t>
                </a:r>
                <a:r>
                  <a:rPr lang="en-US" altLang="zh-CN" sz="2800" dirty="0" smtClean="0"/>
                  <a:t>,</a:t>
                </a:r>
              </a:p>
              <a:p>
                <a:pPr>
                  <a:lnSpc>
                    <a:spcPct val="150000"/>
                  </a:lnSpc>
                </a:pPr>
                <a:r>
                  <a:rPr lang="zh-CN" altLang="zh-CN" sz="2800" dirty="0" smtClean="0"/>
                  <a:t>所以</a:t>
                </a:r>
                <a:r>
                  <a:rPr lang="en-US" altLang="zh-CN" sz="2800" dirty="0"/>
                  <a:t> </a:t>
                </a:r>
                <a:r>
                  <a:rPr lang="en-US" altLang="zh-CN" sz="2800" i="1" dirty="0" smtClean="0"/>
                  <a:t>b</a:t>
                </a:r>
                <a:r>
                  <a:rPr lang="en-US" altLang="zh-CN" sz="2800" i="1" baseline="-25000" dirty="0" smtClean="0"/>
                  <a:t>n</a:t>
                </a:r>
                <a:r>
                  <a:rPr lang="en-US" altLang="zh-CN" sz="2800" dirty="0" smtClean="0"/>
                  <a:t>·</a:t>
                </a:r>
                <a:r>
                  <a:rPr lang="en-US" altLang="zh-CN" sz="2800" i="1" dirty="0" smtClean="0"/>
                  <a:t>b</a:t>
                </a:r>
                <a:r>
                  <a:rPr lang="en-US" altLang="zh-CN" sz="2800" i="1" baseline="-25000" dirty="0" smtClean="0"/>
                  <a:t>n</a:t>
                </a:r>
                <a:r>
                  <a:rPr lang="en-US" altLang="zh-CN" sz="2800" baseline="-25000" dirty="0" smtClean="0"/>
                  <a:t>+2</a:t>
                </a:r>
                <a:r>
                  <a:rPr lang="en-US" altLang="zh-CN" sz="2800" dirty="0"/>
                  <a:t>&lt;</a:t>
                </a:r>
                <a14:m>
                  <m:oMath xmlns:m="http://schemas.openxmlformats.org/officeDocument/2006/math">
                    <m:sSubSup>
                      <m:sSubSupPr>
                        <m:ctrlPr>
                          <a:rPr lang="zh-CN" altLang="zh-CN" sz="2800" i="1">
                            <a:latin typeface="Cambria Math" panose="02040503050406030204" pitchFamily="18" charset="0"/>
                          </a:rPr>
                        </m:ctrlPr>
                      </m:sSubSupPr>
                      <m:e>
                        <m:r>
                          <a:rPr lang="en-US" altLang="zh-CN" sz="2800" i="1">
                            <a:latin typeface="Cambria Math" panose="02040503050406030204" pitchFamily="18" charset="0"/>
                          </a:rPr>
                          <m:t>𝑏</m:t>
                        </m:r>
                      </m:e>
                      <m:sub>
                        <m:r>
                          <a:rPr lang="en-US" altLang="zh-CN" sz="2800" i="1">
                            <a:latin typeface="Cambria Math" panose="02040503050406030204" pitchFamily="18" charset="0"/>
                          </a:rPr>
                          <m:t>𝑛</m:t>
                        </m:r>
                        <m:r>
                          <a:rPr lang="en-US" altLang="zh-CN" sz="2800">
                            <a:latin typeface="Cambria Math" panose="02040503050406030204" pitchFamily="18" charset="0"/>
                          </a:rPr>
                          <m:t>+1</m:t>
                        </m:r>
                      </m:sub>
                      <m:sup>
                        <m:r>
                          <a:rPr lang="en-US" altLang="zh-CN" sz="2800">
                            <a:latin typeface="Cambria Math" panose="02040503050406030204" pitchFamily="18" charset="0"/>
                          </a:rPr>
                          <m:t>2</m:t>
                        </m:r>
                      </m:sup>
                    </m:sSubSup>
                  </m:oMath>
                </a14:m>
                <a:r>
                  <a:rPr lang="en-US" altLang="zh-CN" sz="2800" dirty="0"/>
                  <a:t>.</a:t>
                </a:r>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391360" y="384312"/>
                <a:ext cx="11723913" cy="2052870"/>
              </a:xfrm>
              <a:prstGeom prst="rect">
                <a:avLst/>
              </a:prstGeom>
              <a:blipFill rotWithShape="0">
                <a:blip r:embed="rId3"/>
                <a:stretch>
                  <a:fillRect l="-1040" b="-3561"/>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329581908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p:nvPr/>
        </p:nvSpPr>
        <p:spPr>
          <a:xfrm>
            <a:off x="0" y="0"/>
            <a:ext cx="12192000" cy="729343"/>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sp>
        <p:nvSpPr>
          <p:cNvPr id="7" name="矩形 6"/>
          <p:cNvSpPr/>
          <p:nvPr/>
        </p:nvSpPr>
        <p:spPr>
          <a:xfrm>
            <a:off x="718457" y="-1"/>
            <a:ext cx="348343"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rgbClr val="DA251C"/>
              </a:solidFill>
            </a:endParaRPr>
          </a:p>
        </p:txBody>
      </p:sp>
      <p:sp>
        <p:nvSpPr>
          <p:cNvPr id="8" name="矩形 7"/>
          <p:cNvSpPr/>
          <p:nvPr/>
        </p:nvSpPr>
        <p:spPr>
          <a:xfrm>
            <a:off x="1066800" y="-2"/>
            <a:ext cx="4134465"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solidFill>
                  <a:srgbClr val="DA251C"/>
                </a:solidFill>
              </a:rPr>
              <a:t>考点</a:t>
            </a:r>
            <a:r>
              <a:rPr lang="en-US" altLang="zh-CN" sz="2800" dirty="0">
                <a:solidFill>
                  <a:srgbClr val="DA251C"/>
                </a:solidFill>
              </a:rPr>
              <a:t>4  </a:t>
            </a:r>
            <a:r>
              <a:rPr lang="zh-CN" altLang="en-US" sz="2800" dirty="0">
                <a:solidFill>
                  <a:srgbClr val="DA251C"/>
                </a:solidFill>
              </a:rPr>
              <a:t>数列的实际应用</a:t>
            </a:r>
          </a:p>
        </p:txBody>
      </p:sp>
      <p:sp>
        <p:nvSpPr>
          <p:cNvPr id="5" name="矩形 1"/>
          <p:cNvSpPr/>
          <p:nvPr/>
        </p:nvSpPr>
        <p:spPr>
          <a:xfrm>
            <a:off x="468087" y="945651"/>
            <a:ext cx="11723913" cy="5262979"/>
          </a:xfrm>
          <a:prstGeom prst="rect">
            <a:avLst/>
          </a:prstGeom>
        </p:spPr>
        <p:txBody>
          <a:bodyPr wrap="square">
            <a:spAutoFit/>
          </a:bodyPr>
          <a:lstStyle/>
          <a:p>
            <a:pPr>
              <a:lnSpc>
                <a:spcPct val="150000"/>
              </a:lnSpc>
            </a:pPr>
            <a:r>
              <a:rPr lang="zh-CN" altLang="zh-CN"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7</a:t>
            </a:r>
            <a:r>
              <a:rPr lang="zh-CN" altLang="zh-CN" sz="2800" dirty="0"/>
              <a:t>　</a:t>
            </a:r>
            <a:r>
              <a:rPr lang="zh-CN" altLang="zh-CN" sz="2800" dirty="0" smtClean="0"/>
              <a:t>自</a:t>
            </a:r>
            <a:r>
              <a:rPr lang="en-US" altLang="zh-CN" sz="2800" dirty="0"/>
              <a:t>2018</a:t>
            </a:r>
            <a:r>
              <a:rPr lang="zh-CN" altLang="zh-CN" sz="2800" dirty="0"/>
              <a:t>年</a:t>
            </a:r>
            <a:r>
              <a:rPr lang="en-US" altLang="zh-CN" sz="2800" dirty="0"/>
              <a:t>11</a:t>
            </a:r>
            <a:r>
              <a:rPr lang="zh-CN" altLang="zh-CN" sz="2800" dirty="0"/>
              <a:t>月</a:t>
            </a:r>
            <a:r>
              <a:rPr lang="en-US" altLang="zh-CN" sz="2800" dirty="0"/>
              <a:t>21</a:t>
            </a:r>
            <a:r>
              <a:rPr lang="zh-CN" altLang="zh-CN" sz="2800" dirty="0"/>
              <a:t>日起郑州市再次实施机动车单双号限行措施</a:t>
            </a:r>
            <a:r>
              <a:rPr lang="en-US" altLang="zh-CN" sz="2800" dirty="0"/>
              <a:t>,</a:t>
            </a:r>
            <a:r>
              <a:rPr lang="zh-CN" altLang="zh-CN" sz="2800" dirty="0"/>
              <a:t>新能源汽车不在限行范围内</a:t>
            </a:r>
            <a:r>
              <a:rPr lang="en-US" altLang="zh-CN" sz="2800" dirty="0"/>
              <a:t>,</a:t>
            </a:r>
            <a:r>
              <a:rPr lang="zh-CN" altLang="zh-CN" sz="2800" dirty="0"/>
              <a:t>某人为了出行方便</a:t>
            </a:r>
            <a:r>
              <a:rPr lang="en-US" altLang="zh-CN" sz="2800" dirty="0"/>
              <a:t>,</a:t>
            </a:r>
            <a:r>
              <a:rPr lang="zh-CN" altLang="zh-CN" sz="2800" dirty="0"/>
              <a:t>准备购买某新能源汽车</a:t>
            </a:r>
            <a:r>
              <a:rPr lang="en-US" altLang="zh-CN" sz="2800" dirty="0"/>
              <a:t>.</a:t>
            </a:r>
            <a:r>
              <a:rPr lang="zh-CN" altLang="zh-CN" sz="2800" dirty="0"/>
              <a:t>假设购车费用为</a:t>
            </a:r>
            <a:r>
              <a:rPr lang="en-US" altLang="zh-CN" sz="2800" dirty="0"/>
              <a:t>14.4</a:t>
            </a:r>
            <a:r>
              <a:rPr lang="zh-CN" altLang="zh-CN" sz="2800" dirty="0"/>
              <a:t>万元</a:t>
            </a:r>
            <a:r>
              <a:rPr lang="en-US" altLang="zh-CN" sz="2800" dirty="0"/>
              <a:t>,</a:t>
            </a:r>
            <a:r>
              <a:rPr lang="zh-CN" altLang="zh-CN" sz="2800" dirty="0"/>
              <a:t>每年应交付保险费、充电费等其他费用共</a:t>
            </a:r>
            <a:r>
              <a:rPr lang="en-US" altLang="zh-CN" sz="2800" dirty="0"/>
              <a:t>0.9</a:t>
            </a:r>
            <a:r>
              <a:rPr lang="zh-CN" altLang="zh-CN" sz="2800" dirty="0"/>
              <a:t>万元</a:t>
            </a:r>
            <a:r>
              <a:rPr lang="en-US" altLang="zh-CN" sz="2800" dirty="0"/>
              <a:t>,</a:t>
            </a:r>
            <a:r>
              <a:rPr lang="zh-CN" altLang="zh-CN" sz="2800" dirty="0"/>
              <a:t>汽车的保养维修费为</a:t>
            </a:r>
            <a:r>
              <a:rPr lang="en-US" altLang="zh-CN" sz="2800" dirty="0"/>
              <a:t>:</a:t>
            </a:r>
            <a:r>
              <a:rPr lang="zh-CN" altLang="zh-CN" sz="2800" dirty="0"/>
              <a:t>第一年</a:t>
            </a:r>
            <a:r>
              <a:rPr lang="en-US" altLang="zh-CN" sz="2800" dirty="0"/>
              <a:t>0.2</a:t>
            </a:r>
            <a:r>
              <a:rPr lang="zh-CN" altLang="zh-CN" sz="2800" dirty="0"/>
              <a:t>万元</a:t>
            </a:r>
            <a:r>
              <a:rPr lang="en-US" altLang="zh-CN" sz="2800" dirty="0"/>
              <a:t>,</a:t>
            </a:r>
            <a:r>
              <a:rPr lang="zh-CN" altLang="zh-CN" sz="2800" dirty="0"/>
              <a:t>第二年</a:t>
            </a:r>
            <a:r>
              <a:rPr lang="en-US" altLang="zh-CN" sz="2800" dirty="0"/>
              <a:t>0.4</a:t>
            </a:r>
            <a:r>
              <a:rPr lang="zh-CN" altLang="zh-CN" sz="2800" dirty="0"/>
              <a:t>万元</a:t>
            </a:r>
            <a:r>
              <a:rPr lang="en-US" altLang="zh-CN" sz="2800" dirty="0"/>
              <a:t>,</a:t>
            </a:r>
            <a:r>
              <a:rPr lang="zh-CN" altLang="zh-CN" sz="2800" dirty="0"/>
              <a:t>第三年</a:t>
            </a:r>
            <a:r>
              <a:rPr lang="en-US" altLang="zh-CN" sz="2800" dirty="0"/>
              <a:t>0.6</a:t>
            </a:r>
            <a:r>
              <a:rPr lang="zh-CN" altLang="zh-CN" sz="2800" dirty="0"/>
              <a:t>万元</a:t>
            </a:r>
            <a:r>
              <a:rPr lang="en-US" altLang="zh-CN" sz="2800" dirty="0"/>
              <a:t>,…,</a:t>
            </a:r>
            <a:r>
              <a:rPr lang="zh-CN" altLang="zh-CN" sz="2800" dirty="0"/>
              <a:t>按此规律逐年递增</a:t>
            </a:r>
            <a:r>
              <a:rPr lang="en-US" altLang="zh-CN" sz="2800" dirty="0"/>
              <a:t>.</a:t>
            </a:r>
            <a:endParaRPr lang="zh-CN" altLang="zh-CN" sz="2800" dirty="0"/>
          </a:p>
          <a:p>
            <a:pPr>
              <a:lnSpc>
                <a:spcPct val="150000"/>
              </a:lnSpc>
            </a:pPr>
            <a:r>
              <a:rPr lang="en-US" altLang="zh-CN" sz="2800" dirty="0"/>
              <a:t>(1)</a:t>
            </a:r>
            <a:r>
              <a:rPr lang="zh-CN" altLang="zh-CN" sz="2800" dirty="0"/>
              <a:t>设该车使用</a:t>
            </a:r>
            <a:r>
              <a:rPr lang="en-US" altLang="zh-CN" sz="2800" i="1" dirty="0"/>
              <a:t>n</a:t>
            </a:r>
            <a:r>
              <a:rPr lang="zh-CN" altLang="zh-CN" sz="2800" dirty="0"/>
              <a:t>年的总费用</a:t>
            </a:r>
            <a:r>
              <a:rPr lang="en-US" altLang="zh-CN" sz="2800" dirty="0"/>
              <a:t>(</a:t>
            </a:r>
            <a:r>
              <a:rPr lang="zh-CN" altLang="zh-CN" sz="2800" dirty="0"/>
              <a:t>包括购车费用</a:t>
            </a:r>
            <a:r>
              <a:rPr lang="en-US" altLang="zh-CN" sz="2800" dirty="0"/>
              <a:t>)</a:t>
            </a:r>
            <a:r>
              <a:rPr lang="zh-CN" altLang="zh-CN" sz="2800" dirty="0"/>
              <a:t>为</a:t>
            </a:r>
            <a:r>
              <a:rPr lang="en-US" altLang="zh-CN" sz="2800" i="1" dirty="0"/>
              <a:t>f</a:t>
            </a:r>
            <a:r>
              <a:rPr lang="en-US" altLang="zh-CN" sz="2800" dirty="0"/>
              <a:t>(</a:t>
            </a:r>
            <a:r>
              <a:rPr lang="en-US" altLang="zh-CN" sz="2800" i="1" dirty="0"/>
              <a:t>n</a:t>
            </a:r>
            <a:r>
              <a:rPr lang="en-US" altLang="zh-CN" sz="2800" dirty="0"/>
              <a:t>),</a:t>
            </a:r>
            <a:r>
              <a:rPr lang="zh-CN" altLang="zh-CN" sz="2800" dirty="0"/>
              <a:t>试写出</a:t>
            </a:r>
            <a:r>
              <a:rPr lang="en-US" altLang="zh-CN" sz="2800" i="1" dirty="0"/>
              <a:t>f</a:t>
            </a:r>
            <a:r>
              <a:rPr lang="en-US" altLang="zh-CN" sz="2800" dirty="0"/>
              <a:t>(</a:t>
            </a:r>
            <a:r>
              <a:rPr lang="en-US" altLang="zh-CN" sz="2800" i="1" dirty="0"/>
              <a:t>n</a:t>
            </a:r>
            <a:r>
              <a:rPr lang="en-US" altLang="zh-CN" sz="2800" dirty="0"/>
              <a:t>)</a:t>
            </a:r>
            <a:r>
              <a:rPr lang="zh-CN" altLang="zh-CN" sz="2800" dirty="0"/>
              <a:t>的表达式</a:t>
            </a:r>
            <a:r>
              <a:rPr lang="en-US" altLang="zh-CN" sz="2800" dirty="0"/>
              <a:t>;</a:t>
            </a:r>
            <a:endParaRPr lang="zh-CN" altLang="zh-CN" sz="2800" dirty="0"/>
          </a:p>
          <a:p>
            <a:pPr>
              <a:lnSpc>
                <a:spcPct val="150000"/>
              </a:lnSpc>
            </a:pPr>
            <a:r>
              <a:rPr lang="en-US" altLang="zh-CN" sz="2800" dirty="0"/>
              <a:t>(2)</a:t>
            </a:r>
            <a:r>
              <a:rPr lang="zh-CN" altLang="zh-CN" sz="2800" dirty="0"/>
              <a:t>这种新能源汽车使用多少年报废最合算</a:t>
            </a:r>
            <a:r>
              <a:rPr lang="en-US" altLang="zh-CN" sz="2800" dirty="0"/>
              <a:t>(</a:t>
            </a:r>
            <a:r>
              <a:rPr lang="zh-CN" altLang="zh-CN" sz="2800" dirty="0"/>
              <a:t>即该车使用多少年能使得年平均费用最小</a:t>
            </a:r>
            <a:r>
              <a:rPr lang="en-US" altLang="zh-CN" sz="2800" dirty="0"/>
              <a:t>),</a:t>
            </a:r>
            <a:r>
              <a:rPr lang="zh-CN" altLang="zh-CN" sz="2800" dirty="0"/>
              <a:t>年平均费用的最小值是多少</a:t>
            </a:r>
            <a:r>
              <a:rPr lang="en-US" altLang="zh-CN" sz="2800" dirty="0"/>
              <a:t>?</a:t>
            </a:r>
            <a:endParaRPr lang="zh-CN" altLang="zh-CN" sz="2800" dirty="0"/>
          </a:p>
        </p:txBody>
      </p:sp>
    </p:spTree>
    <p:extLst>
      <p:ext uri="{BB962C8B-B14F-4D97-AF65-F5344CB8AC3E}">
        <p14:creationId xmlns:p14="http://schemas.microsoft.com/office/powerpoint/2010/main" xmlns="" val="329232841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91360" y="384312"/>
            <a:ext cx="11723913" cy="2677656"/>
          </a:xfrm>
          <a:prstGeom prst="rect">
            <a:avLst/>
          </a:prstGeom>
        </p:spPr>
        <p:txBody>
          <a:bodyPr wrap="square">
            <a:spAutoFit/>
          </a:bodyPr>
          <a:lstStyle/>
          <a:p>
            <a:pPr>
              <a:lnSpc>
                <a:spcPct val="150000"/>
              </a:lnSpc>
            </a:pPr>
            <a:r>
              <a:rPr lang="zh-CN" altLang="en-US"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思维</a:t>
            </a:r>
            <a:r>
              <a:rPr lang="zh-CN" altLang="en-US"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导引</a:t>
            </a:r>
            <a:r>
              <a:rPr lang="zh-CN" altLang="en-US" sz="2800" dirty="0"/>
              <a:t>　</a:t>
            </a:r>
            <a:r>
              <a:rPr lang="en-US" altLang="zh-CN" sz="2800" dirty="0"/>
              <a:t> </a:t>
            </a:r>
            <a:r>
              <a:rPr lang="en-US" altLang="zh-CN" sz="2800" dirty="0" smtClean="0"/>
              <a:t>(</a:t>
            </a:r>
            <a:r>
              <a:rPr lang="en-US" altLang="zh-CN" sz="2800" dirty="0"/>
              <a:t>1)</a:t>
            </a:r>
            <a:r>
              <a:rPr lang="zh-CN" altLang="en-US" sz="2800" dirty="0"/>
              <a:t>根据题中已知条件及等差数列前</a:t>
            </a:r>
            <a:r>
              <a:rPr lang="en-US" altLang="zh-CN" sz="2800" i="1" dirty="0"/>
              <a:t>n</a:t>
            </a:r>
            <a:r>
              <a:rPr lang="zh-CN" altLang="en-US" sz="2800" dirty="0"/>
              <a:t>项和公式</a:t>
            </a:r>
            <a:r>
              <a:rPr lang="en-US" altLang="zh-CN" sz="2800" dirty="0"/>
              <a:t>,</a:t>
            </a:r>
            <a:r>
              <a:rPr lang="zh-CN" altLang="en-US" sz="2800" dirty="0"/>
              <a:t>即可得到</a:t>
            </a:r>
            <a:r>
              <a:rPr lang="en-US" altLang="zh-CN" sz="2800" i="1" dirty="0"/>
              <a:t>f</a:t>
            </a:r>
            <a:r>
              <a:rPr lang="en-US" altLang="zh-CN" sz="2800" dirty="0"/>
              <a:t>(</a:t>
            </a:r>
            <a:r>
              <a:rPr lang="en-US" altLang="zh-CN" sz="2800" i="1" dirty="0"/>
              <a:t>n</a:t>
            </a:r>
            <a:r>
              <a:rPr lang="en-US" altLang="zh-CN" sz="2800" dirty="0"/>
              <a:t>)</a:t>
            </a:r>
            <a:r>
              <a:rPr lang="zh-CN" altLang="en-US" sz="2800" dirty="0"/>
              <a:t>的表达式</a:t>
            </a:r>
            <a:r>
              <a:rPr lang="en-US" altLang="zh-CN" sz="2800" dirty="0"/>
              <a:t>;</a:t>
            </a:r>
          </a:p>
          <a:p>
            <a:pPr>
              <a:lnSpc>
                <a:spcPct val="150000"/>
              </a:lnSpc>
            </a:pPr>
            <a:r>
              <a:rPr lang="en-US" altLang="zh-CN" sz="2800" dirty="0"/>
              <a:t>(2)</a:t>
            </a:r>
            <a:r>
              <a:rPr lang="zh-CN" altLang="en-US" sz="2800" dirty="0"/>
              <a:t>先由</a:t>
            </a:r>
            <a:r>
              <a:rPr lang="en-US" altLang="zh-CN" sz="2800" dirty="0"/>
              <a:t>(1)</a:t>
            </a:r>
            <a:r>
              <a:rPr lang="zh-CN" altLang="en-US" sz="2800" dirty="0"/>
              <a:t>中该车使用</a:t>
            </a:r>
            <a:r>
              <a:rPr lang="en-US" altLang="zh-CN" sz="2800" i="1" dirty="0"/>
              <a:t>n</a:t>
            </a:r>
            <a:r>
              <a:rPr lang="zh-CN" altLang="en-US" sz="2800" dirty="0"/>
              <a:t>年的总费用</a:t>
            </a:r>
            <a:r>
              <a:rPr lang="en-US" altLang="zh-CN" sz="2800" dirty="0"/>
              <a:t>,</a:t>
            </a:r>
            <a:r>
              <a:rPr lang="zh-CN" altLang="en-US" sz="2800" dirty="0"/>
              <a:t>求出年平均费用的表达式</a:t>
            </a:r>
            <a:r>
              <a:rPr lang="en-US" altLang="zh-CN" sz="2800" dirty="0"/>
              <a:t>,</a:t>
            </a:r>
            <a:r>
              <a:rPr lang="zh-CN" altLang="en-US" sz="2800" dirty="0"/>
              <a:t>然后利用基本不等式</a:t>
            </a:r>
            <a:r>
              <a:rPr lang="en-US" altLang="zh-CN" sz="2800" dirty="0"/>
              <a:t>,</a:t>
            </a:r>
            <a:r>
              <a:rPr lang="zh-CN" altLang="en-US" sz="2800" dirty="0"/>
              <a:t>即可求出年平均费用最小时</a:t>
            </a:r>
            <a:r>
              <a:rPr lang="en-US" altLang="zh-CN" sz="2800" i="1" dirty="0"/>
              <a:t>n</a:t>
            </a:r>
            <a:r>
              <a:rPr lang="zh-CN" altLang="en-US" sz="2800" dirty="0"/>
              <a:t>的值</a:t>
            </a:r>
            <a:r>
              <a:rPr lang="en-US" altLang="zh-CN" sz="2800" dirty="0"/>
              <a:t>.</a:t>
            </a:r>
          </a:p>
        </p:txBody>
      </p:sp>
    </p:spTree>
    <p:extLst>
      <p:ext uri="{BB962C8B-B14F-4D97-AF65-F5344CB8AC3E}">
        <p14:creationId xmlns:p14="http://schemas.microsoft.com/office/powerpoint/2010/main" xmlns="" val="181148037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391360" y="384312"/>
                <a:ext cx="11723913" cy="5598712"/>
              </a:xfrm>
              <a:prstGeom prst="rect">
                <a:avLst/>
              </a:prstGeom>
            </p:spPr>
            <p:txBody>
              <a:bodyPr wrap="square">
                <a:spAutoFit/>
              </a:bodyPr>
              <a:lstStyle/>
              <a:p>
                <a:pPr>
                  <a:lnSpc>
                    <a:spcPct val="150000"/>
                  </a:lnSpc>
                </a:pPr>
                <a:r>
                  <a:rPr lang="zh-CN" altLang="zh-CN"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解析</a:t>
                </a:r>
                <a:r>
                  <a:rPr lang="zh-CN" altLang="zh-CN" sz="2800" dirty="0"/>
                  <a:t>　</a:t>
                </a:r>
                <a:r>
                  <a:rPr lang="en-US" altLang="zh-CN" sz="2800" dirty="0"/>
                  <a:t> </a:t>
                </a:r>
                <a:r>
                  <a:rPr lang="en-US" altLang="zh-CN" sz="2800" dirty="0" smtClean="0"/>
                  <a:t> </a:t>
                </a:r>
                <a:r>
                  <a:rPr lang="en-US" altLang="zh-CN" sz="2800" dirty="0" smtClean="0"/>
                  <a:t>(</a:t>
                </a:r>
                <a:r>
                  <a:rPr lang="en-US" altLang="zh-CN" sz="2800" dirty="0"/>
                  <a:t>1)</a:t>
                </a:r>
                <a:r>
                  <a:rPr lang="zh-CN" altLang="zh-CN" sz="2800" dirty="0"/>
                  <a:t>由题意得</a:t>
                </a:r>
                <a:r>
                  <a:rPr lang="en-US" altLang="zh-CN" sz="2800" i="1" dirty="0"/>
                  <a:t>f</a:t>
                </a:r>
                <a:r>
                  <a:rPr lang="en-US" altLang="zh-CN" sz="2800" dirty="0"/>
                  <a:t>(</a:t>
                </a:r>
                <a:r>
                  <a:rPr lang="en-US" altLang="zh-CN" sz="2800" i="1" dirty="0"/>
                  <a:t>n</a:t>
                </a:r>
                <a:r>
                  <a:rPr lang="en-US" altLang="zh-CN" sz="2800" dirty="0"/>
                  <a:t>)=14.4+(0.2+0.4+0.6+…+0.2</a:t>
                </a:r>
                <a:r>
                  <a:rPr lang="en-US" altLang="zh-CN" sz="2800" i="1" dirty="0"/>
                  <a:t>n</a:t>
                </a:r>
                <a:r>
                  <a:rPr lang="en-US" altLang="zh-CN" sz="2800" dirty="0"/>
                  <a:t>)+0.9</a:t>
                </a:r>
                <a:r>
                  <a:rPr lang="en-US" altLang="zh-CN" sz="2800" i="1" dirty="0"/>
                  <a:t>n</a:t>
                </a:r>
                <a:r>
                  <a:rPr lang="en-US" altLang="zh-CN" sz="2800" dirty="0"/>
                  <a:t>(</a:t>
                </a:r>
                <a:r>
                  <a:rPr lang="zh-CN" altLang="zh-CN" sz="2800" dirty="0"/>
                  <a:t>该车使用</a:t>
                </a:r>
                <a:r>
                  <a:rPr lang="en-US" altLang="zh-CN" sz="2800" i="1" dirty="0"/>
                  <a:t>n</a:t>
                </a:r>
                <a:r>
                  <a:rPr lang="zh-CN" altLang="zh-CN" sz="2800" dirty="0"/>
                  <a:t>年的总费用包括购车费、</a:t>
                </a:r>
              </a:p>
              <a:p>
                <a:pPr>
                  <a:lnSpc>
                    <a:spcPct val="150000"/>
                  </a:lnSpc>
                </a:pPr>
                <a:r>
                  <a:rPr lang="zh-CN" altLang="zh-CN" sz="2800" dirty="0"/>
                  <a:t>汽车的保养维修费及每年应交付的保险费、充电费等其他费用</a:t>
                </a:r>
                <a:r>
                  <a:rPr lang="en-US" altLang="zh-CN" sz="2800" dirty="0"/>
                  <a:t>)</a:t>
                </a:r>
                <a:endParaRPr lang="zh-CN" altLang="zh-CN" sz="2800" dirty="0"/>
              </a:p>
              <a:p>
                <a:pPr>
                  <a:lnSpc>
                    <a:spcPct val="150000"/>
                  </a:lnSpc>
                </a:pPr>
                <a:r>
                  <a:rPr lang="en-US" altLang="zh-CN" sz="2800" dirty="0"/>
                  <a:t>=14.4+</a:t>
                </a:r>
                <a14:m>
                  <m:oMath xmlns:m="http://schemas.openxmlformats.org/officeDocument/2006/math">
                    <m:f>
                      <m:fPr>
                        <m:ctrlPr>
                          <a:rPr lang="en-US" altLang="zh-CN" sz="2800" i="1" dirty="0">
                            <a:latin typeface="Cambria Math" panose="02040503050406030204" pitchFamily="18" charset="0"/>
                          </a:rPr>
                        </m:ctrlPr>
                      </m:fPr>
                      <m:num>
                        <m:r>
                          <a:rPr lang="en-US" altLang="zh-CN" sz="2800" b="0" i="1" dirty="0" smtClean="0">
                            <a:latin typeface="Cambria Math" panose="02040503050406030204" pitchFamily="18" charset="0"/>
                          </a:rPr>
                          <m:t>0.2</m:t>
                        </m:r>
                        <m:r>
                          <a:rPr lang="en-US" altLang="zh-CN" sz="2800" i="1" dirty="0">
                            <a:latin typeface="Cambria Math" panose="02040503050406030204" pitchFamily="18" charset="0"/>
                          </a:rPr>
                          <m:t>𝑛</m:t>
                        </m:r>
                        <m:d>
                          <m:dPr>
                            <m:ctrlPr>
                              <a:rPr lang="en-US" altLang="zh-CN" sz="2800" i="1" dirty="0">
                                <a:latin typeface="Cambria Math" panose="02040503050406030204" pitchFamily="18" charset="0"/>
                                <a:ea typeface="Cambria Math" panose="02040503050406030204" pitchFamily="18" charset="0"/>
                              </a:rPr>
                            </m:ctrlPr>
                          </m:dPr>
                          <m:e>
                            <m:r>
                              <a:rPr lang="en-US" altLang="zh-CN" sz="2800" i="1" dirty="0">
                                <a:latin typeface="Cambria Math" panose="02040503050406030204" pitchFamily="18" charset="0"/>
                                <a:ea typeface="Cambria Math" panose="02040503050406030204" pitchFamily="18" charset="0"/>
                              </a:rPr>
                              <m:t>𝑛</m:t>
                            </m:r>
                            <m:r>
                              <a:rPr lang="en-US" altLang="zh-CN" sz="2800" b="0" i="1" dirty="0" smtClean="0">
                                <a:latin typeface="Cambria Math" panose="02040503050406030204" pitchFamily="18" charset="0"/>
                                <a:ea typeface="Cambria Math" panose="02040503050406030204" pitchFamily="18" charset="0"/>
                              </a:rPr>
                              <m:t>+</m:t>
                            </m:r>
                            <m:r>
                              <a:rPr lang="en-US" altLang="zh-CN" sz="2800" i="1" dirty="0">
                                <a:latin typeface="Cambria Math" panose="02040503050406030204" pitchFamily="18" charset="0"/>
                                <a:ea typeface="Cambria Math" panose="02040503050406030204" pitchFamily="18" charset="0"/>
                              </a:rPr>
                              <m:t>1</m:t>
                            </m:r>
                          </m:e>
                        </m:d>
                      </m:num>
                      <m:den>
                        <m:r>
                          <a:rPr lang="en-US" altLang="zh-CN" sz="2800" i="1" dirty="0">
                            <a:latin typeface="Cambria Math" panose="02040503050406030204" pitchFamily="18" charset="0"/>
                          </a:rPr>
                          <m:t>2</m:t>
                        </m:r>
                      </m:den>
                    </m:f>
                  </m:oMath>
                </a14:m>
                <a:r>
                  <a:rPr lang="en-US" altLang="zh-CN" sz="2800" dirty="0"/>
                  <a:t>+0.9</a:t>
                </a:r>
                <a:r>
                  <a:rPr lang="en-US" altLang="zh-CN" sz="2800" i="1" dirty="0"/>
                  <a:t>n</a:t>
                </a:r>
                <a:endParaRPr lang="zh-CN" altLang="zh-CN" sz="2800" i="1" dirty="0"/>
              </a:p>
              <a:p>
                <a:pPr>
                  <a:lnSpc>
                    <a:spcPct val="150000"/>
                  </a:lnSpc>
                </a:pPr>
                <a:r>
                  <a:rPr lang="en-US" altLang="zh-CN" sz="2800" dirty="0"/>
                  <a:t>=0.1</a:t>
                </a:r>
                <a:r>
                  <a:rPr lang="en-US" altLang="zh-CN" sz="2800" i="1" dirty="0"/>
                  <a:t>n</a:t>
                </a:r>
                <a:r>
                  <a:rPr lang="en-US" altLang="zh-CN" sz="2800" baseline="30000" dirty="0"/>
                  <a:t>2</a:t>
                </a:r>
                <a:r>
                  <a:rPr lang="en-US" altLang="zh-CN" sz="2800" dirty="0"/>
                  <a:t>+</a:t>
                </a:r>
                <a:r>
                  <a:rPr lang="en-US" altLang="zh-CN" sz="2800" i="1" dirty="0"/>
                  <a:t>n</a:t>
                </a:r>
                <a:r>
                  <a:rPr lang="en-US" altLang="zh-CN" sz="2800" dirty="0"/>
                  <a:t>+14.4.</a:t>
                </a:r>
                <a:endParaRPr lang="zh-CN" altLang="zh-CN" sz="2800" dirty="0"/>
              </a:p>
              <a:p>
                <a:pPr>
                  <a:lnSpc>
                    <a:spcPct val="150000"/>
                  </a:lnSpc>
                </a:pPr>
                <a:r>
                  <a:rPr lang="en-US" altLang="zh-CN" sz="2800" dirty="0"/>
                  <a:t>(2)</a:t>
                </a:r>
                <a:r>
                  <a:rPr lang="zh-CN" altLang="zh-CN" sz="2800" dirty="0"/>
                  <a:t>设该车的年平均费用为</a:t>
                </a:r>
                <a:r>
                  <a:rPr lang="en-US" altLang="zh-CN" sz="2800" i="1" dirty="0"/>
                  <a:t>S</a:t>
                </a:r>
                <a:r>
                  <a:rPr lang="zh-CN" altLang="zh-CN" sz="2800" dirty="0"/>
                  <a:t>万元</a:t>
                </a:r>
                <a:r>
                  <a:rPr lang="en-US" altLang="zh-CN" sz="2800" dirty="0"/>
                  <a:t>,</a:t>
                </a:r>
                <a:r>
                  <a:rPr lang="zh-CN" altLang="zh-CN" sz="2800" dirty="0"/>
                  <a:t>则有</a:t>
                </a:r>
              </a:p>
              <a:p>
                <a:pPr>
                  <a:lnSpc>
                    <a:spcPct val="150000"/>
                  </a:lnSpc>
                </a:pPr>
                <a:r>
                  <a:rPr lang="en-US" altLang="zh-CN" sz="2800" i="1" dirty="0"/>
                  <a:t>S</a:t>
                </a:r>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b="0" i="1" smtClean="0">
                            <a:latin typeface="Cambria Math" panose="02040503050406030204" pitchFamily="18" charset="0"/>
                          </a:rPr>
                          <m:t>1</m:t>
                        </m:r>
                      </m:num>
                      <m:den>
                        <m:r>
                          <a:rPr lang="en-US" altLang="zh-CN" sz="2800" i="1">
                            <a:latin typeface="Cambria Math" panose="02040503050406030204" pitchFamily="18" charset="0"/>
                          </a:rPr>
                          <m:t>𝑛</m:t>
                        </m:r>
                      </m:den>
                    </m:f>
                  </m:oMath>
                </a14:m>
                <a:r>
                  <a:rPr lang="en-US" altLang="zh-CN" sz="2800" i="1" dirty="0"/>
                  <a:t>f</a:t>
                </a:r>
                <a:r>
                  <a:rPr lang="en-US" altLang="zh-CN" sz="2800" dirty="0"/>
                  <a:t>(</a:t>
                </a:r>
                <a:r>
                  <a:rPr lang="en-US" altLang="zh-CN" sz="2800" i="1" dirty="0"/>
                  <a:t>n</a:t>
                </a:r>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1</m:t>
                        </m:r>
                      </m:num>
                      <m:den>
                        <m:r>
                          <a:rPr lang="en-US" altLang="zh-CN" sz="2800" i="1">
                            <a:latin typeface="Cambria Math" panose="02040503050406030204" pitchFamily="18" charset="0"/>
                          </a:rPr>
                          <m:t>𝑛</m:t>
                        </m:r>
                      </m:den>
                    </m:f>
                    <m:r>
                      <a:rPr lang="en-US" altLang="zh-CN" sz="2800" i="1">
                        <a:latin typeface="Cambria Math" panose="02040503050406030204" pitchFamily="18" charset="0"/>
                      </a:rPr>
                      <m:t> </m:t>
                    </m:r>
                  </m:oMath>
                </a14:m>
                <a:r>
                  <a:rPr lang="en-US" altLang="zh-CN" sz="2800" dirty="0"/>
                  <a:t>(0.1</a:t>
                </a:r>
                <a:r>
                  <a:rPr lang="en-US" altLang="zh-CN" sz="2800" i="1" dirty="0"/>
                  <a:t>n</a:t>
                </a:r>
                <a:r>
                  <a:rPr lang="en-US" altLang="zh-CN" sz="2800" baseline="30000" dirty="0"/>
                  <a:t>2</a:t>
                </a:r>
                <a:r>
                  <a:rPr lang="en-US" altLang="zh-CN" sz="2800" dirty="0"/>
                  <a:t>+</a:t>
                </a:r>
                <a:r>
                  <a:rPr lang="en-US" altLang="zh-CN" sz="2800" i="1" dirty="0"/>
                  <a:t>n</a:t>
                </a:r>
                <a:r>
                  <a:rPr lang="en-US" altLang="zh-CN" sz="2800" dirty="0"/>
                  <a:t>+14.4)=0.1</a:t>
                </a:r>
                <a:r>
                  <a:rPr lang="en-US" altLang="zh-CN" sz="2800" i="1" dirty="0"/>
                  <a:t>n</a:t>
                </a:r>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b="0" i="1" smtClean="0">
                            <a:latin typeface="Cambria Math" panose="02040503050406030204" pitchFamily="18" charset="0"/>
                          </a:rPr>
                          <m:t>14.4</m:t>
                        </m:r>
                      </m:num>
                      <m:den>
                        <m:r>
                          <a:rPr lang="en-US" altLang="zh-CN" sz="2800" i="1">
                            <a:latin typeface="Cambria Math" panose="02040503050406030204" pitchFamily="18" charset="0"/>
                          </a:rPr>
                          <m:t>𝑛</m:t>
                        </m:r>
                      </m:den>
                    </m:f>
                  </m:oMath>
                </a14:m>
                <a:r>
                  <a:rPr lang="en-US" altLang="zh-CN" sz="2800" dirty="0"/>
                  <a:t>+1≥2</a:t>
                </a:r>
                <a14:m>
                  <m:oMath xmlns:m="http://schemas.openxmlformats.org/officeDocument/2006/math">
                    <m:rad>
                      <m:radPr>
                        <m:degHide m:val="on"/>
                        <m:ctrlPr>
                          <a:rPr lang="en-US" altLang="zh-CN" sz="2800" i="1">
                            <a:latin typeface="Cambria Math" panose="02040503050406030204" pitchFamily="18" charset="0"/>
                            <a:ea typeface="Cambria Math" panose="02040503050406030204" pitchFamily="18" charset="0"/>
                          </a:rPr>
                        </m:ctrlPr>
                      </m:radPr>
                      <m:deg/>
                      <m:e>
                        <m:r>
                          <a:rPr lang="en-US" altLang="zh-CN" sz="2800" b="0" i="1" smtClean="0">
                            <a:latin typeface="Cambria Math" panose="02040503050406030204" pitchFamily="18" charset="0"/>
                            <a:ea typeface="Cambria Math" panose="02040503050406030204" pitchFamily="18" charset="0"/>
                          </a:rPr>
                          <m:t>0.1</m:t>
                        </m:r>
                        <m:r>
                          <a:rPr lang="en-US" altLang="zh-CN" sz="2800" b="0" i="1" smtClean="0">
                            <a:latin typeface="Cambria Math" panose="02040503050406030204" pitchFamily="18" charset="0"/>
                            <a:ea typeface="Cambria Math" panose="02040503050406030204" pitchFamily="18" charset="0"/>
                          </a:rPr>
                          <m:t>𝑛</m:t>
                        </m:r>
                        <m:r>
                          <a:rPr lang="en-US" altLang="zh-CN" sz="2800" b="0" i="1" smtClean="0">
                            <a:latin typeface="Cambria Math" panose="02040503050406030204" pitchFamily="18" charset="0"/>
                            <a:ea typeface="Cambria Math" panose="02040503050406030204" pitchFamily="18" charset="0"/>
                          </a:rPr>
                          <m:t>×</m:t>
                        </m:r>
                        <m:f>
                          <m:fPr>
                            <m:ctrlPr>
                              <a:rPr lang="en-US" altLang="zh-CN" sz="2800" i="1">
                                <a:latin typeface="Cambria Math" panose="02040503050406030204" pitchFamily="18" charset="0"/>
                              </a:rPr>
                            </m:ctrlPr>
                          </m:fPr>
                          <m:num>
                            <m:r>
                              <a:rPr lang="en-US" altLang="zh-CN" sz="2800" b="0" i="1" smtClean="0">
                                <a:latin typeface="Cambria Math" panose="02040503050406030204" pitchFamily="18" charset="0"/>
                              </a:rPr>
                              <m:t>14.4</m:t>
                            </m:r>
                          </m:num>
                          <m:den>
                            <m:r>
                              <a:rPr lang="en-US" altLang="zh-CN" sz="2800" i="1">
                                <a:latin typeface="Cambria Math" panose="02040503050406030204" pitchFamily="18" charset="0"/>
                              </a:rPr>
                              <m:t>𝑛</m:t>
                            </m:r>
                          </m:den>
                        </m:f>
                      </m:e>
                    </m:rad>
                  </m:oMath>
                </a14:m>
                <a:r>
                  <a:rPr lang="en-US" altLang="zh-CN" sz="2800" dirty="0" smtClean="0"/>
                  <a:t>+</a:t>
                </a:r>
                <a:r>
                  <a:rPr lang="en-US" altLang="zh-CN" sz="2800" dirty="0"/>
                  <a:t>1=3.4,</a:t>
                </a:r>
                <a:r>
                  <a:rPr lang="zh-CN" altLang="zh-CN" sz="2800" dirty="0" smtClean="0"/>
                  <a:t>当且仅当</a:t>
                </a:r>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391360" y="384312"/>
                <a:ext cx="11723913" cy="5598712"/>
              </a:xfrm>
              <a:prstGeom prst="rect">
                <a:avLst/>
              </a:prstGeom>
              <a:blipFill rotWithShape="0">
                <a:blip r:embed="rId3"/>
                <a:stretch>
                  <a:fillRect l="-1040"/>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31432118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p:nvPr/>
        </p:nvSpPr>
        <p:spPr>
          <a:xfrm>
            <a:off x="0" y="0"/>
            <a:ext cx="12192000" cy="729343"/>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sp>
        <p:nvSpPr>
          <p:cNvPr id="7" name="矩形 6"/>
          <p:cNvSpPr/>
          <p:nvPr/>
        </p:nvSpPr>
        <p:spPr>
          <a:xfrm>
            <a:off x="718457" y="0"/>
            <a:ext cx="2710543"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rgbClr val="DA251C"/>
                </a:solidFill>
              </a:rPr>
              <a:t>命题规律</a:t>
            </a:r>
          </a:p>
        </p:txBody>
      </p:sp>
      <p:graphicFrame>
        <p:nvGraphicFramePr>
          <p:cNvPr id="2" name="表格 1"/>
          <p:cNvGraphicFramePr>
            <a:graphicFrameLocks noGrp="1"/>
          </p:cNvGraphicFramePr>
          <p:nvPr/>
        </p:nvGraphicFramePr>
        <p:xfrm>
          <a:off x="312057" y="1045976"/>
          <a:ext cx="11567885" cy="3965597"/>
        </p:xfrm>
        <a:graphic>
          <a:graphicData uri="http://schemas.openxmlformats.org/drawingml/2006/table">
            <a:tbl>
              <a:tblPr firstRow="1" firstCol="1" bandRow="1"/>
              <a:tblGrid>
                <a:gridCol w="3203231"/>
                <a:gridCol w="2544896"/>
                <a:gridCol w="3613533"/>
                <a:gridCol w="2206225"/>
              </a:tblGrid>
              <a:tr h="484969">
                <a:tc>
                  <a:txBody>
                    <a:bodyPr/>
                    <a:lstStyle/>
                    <a:p>
                      <a:pPr algn="ctr">
                        <a:lnSpc>
                          <a:spcPct val="150000"/>
                        </a:lnSpc>
                      </a:pPr>
                      <a:r>
                        <a:rPr lang="zh-CN" altLang="en-US" sz="2800" b="0" dirty="0" smtClean="0">
                          <a:solidFill>
                            <a:srgbClr val="DA251C"/>
                          </a:solidFill>
                          <a:latin typeface="+mj-ea"/>
                          <a:ea typeface="+mj-ea"/>
                        </a:rPr>
                        <a:t>考点内容</a:t>
                      </a:r>
                      <a:endParaRPr lang="zh-CN" altLang="en-US" sz="2800" b="0" dirty="0">
                        <a:solidFill>
                          <a:srgbClr val="DA251C"/>
                        </a:solidFill>
                        <a:latin typeface="+mj-ea"/>
                        <a:ea typeface="+mj-ea"/>
                      </a:endParaRPr>
                    </a:p>
                  </a:txBody>
                  <a:tcPr marL="148833" marR="148833" marT="74416" marB="74416"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lumMod val="85000"/>
                      </a:schemeClr>
                    </a:solidFill>
                  </a:tcPr>
                </a:tc>
                <a:tc>
                  <a:txBody>
                    <a:bodyPr/>
                    <a:lstStyle/>
                    <a:p>
                      <a:pPr marL="0" algn="ctr" defTabSz="863600" rtl="0" eaLnBrk="1" latinLnBrk="0" hangingPunct="1">
                        <a:lnSpc>
                          <a:spcPct val="150000"/>
                        </a:lnSpc>
                      </a:pPr>
                      <a:r>
                        <a:rPr lang="zh-CN" altLang="en-US" sz="2800" b="0" kern="1200" dirty="0" smtClean="0">
                          <a:solidFill>
                            <a:srgbClr val="DA251C"/>
                          </a:solidFill>
                          <a:latin typeface="+mj-ea"/>
                          <a:ea typeface="+mj-ea"/>
                          <a:cs typeface="+mn-cs"/>
                        </a:rPr>
                        <a:t>考纲要求</a:t>
                      </a:r>
                      <a:endParaRPr lang="zh-CN" altLang="en-US" sz="2800" b="0" kern="1200" dirty="0">
                        <a:solidFill>
                          <a:srgbClr val="DA251C"/>
                        </a:solidFill>
                        <a:latin typeface="+mj-ea"/>
                        <a:ea typeface="+mj-ea"/>
                        <a:cs typeface="+mn-cs"/>
                      </a:endParaRPr>
                    </a:p>
                  </a:txBody>
                  <a:tcPr marL="148833" marR="148833" marT="74416" marB="74416"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lumMod val="85000"/>
                      </a:schemeClr>
                    </a:solidFill>
                  </a:tcPr>
                </a:tc>
                <a:tc>
                  <a:txBody>
                    <a:bodyPr/>
                    <a:lstStyle/>
                    <a:p>
                      <a:pPr marL="0" algn="ctr" defTabSz="863600" rtl="0" eaLnBrk="1" latinLnBrk="0" hangingPunct="1">
                        <a:lnSpc>
                          <a:spcPct val="150000"/>
                        </a:lnSpc>
                      </a:pPr>
                      <a:r>
                        <a:rPr lang="zh-CN" altLang="en-US" sz="2800" b="0" kern="1200" dirty="0">
                          <a:solidFill>
                            <a:srgbClr val="DA251C"/>
                          </a:solidFill>
                          <a:latin typeface="+mj-ea"/>
                          <a:ea typeface="+mj-ea"/>
                          <a:cs typeface="+mn-cs"/>
                        </a:rPr>
                        <a:t>考题取样</a:t>
                      </a:r>
                    </a:p>
                  </a:txBody>
                  <a:tcPr marL="148833" marR="148833" marT="74416" marB="74416"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lumMod val="85000"/>
                      </a:schemeClr>
                    </a:solidFill>
                  </a:tcPr>
                </a:tc>
                <a:tc>
                  <a:txBody>
                    <a:bodyPr/>
                    <a:lstStyle/>
                    <a:p>
                      <a:pPr marL="0" algn="ctr" defTabSz="863600" rtl="0" eaLnBrk="1" latinLnBrk="0" hangingPunct="1">
                        <a:lnSpc>
                          <a:spcPct val="150000"/>
                        </a:lnSpc>
                      </a:pPr>
                      <a:r>
                        <a:rPr lang="zh-CN" altLang="en-US" sz="2800" b="0" kern="1200" dirty="0" smtClean="0">
                          <a:solidFill>
                            <a:srgbClr val="DA251C"/>
                          </a:solidFill>
                          <a:latin typeface="+mj-ea"/>
                          <a:ea typeface="+mj-ea"/>
                          <a:cs typeface="+mn-cs"/>
                        </a:rPr>
                        <a:t>对</a:t>
                      </a:r>
                      <a:r>
                        <a:rPr lang="zh-CN" altLang="en-US" sz="2800" b="0" kern="1200" dirty="0">
                          <a:solidFill>
                            <a:srgbClr val="DA251C"/>
                          </a:solidFill>
                          <a:latin typeface="+mj-ea"/>
                          <a:ea typeface="+mj-ea"/>
                          <a:cs typeface="+mn-cs"/>
                        </a:rPr>
                        <a:t>应考</a:t>
                      </a:r>
                      <a:r>
                        <a:rPr lang="zh-CN" altLang="en-US" sz="2800" b="0" kern="1200" dirty="0" smtClean="0">
                          <a:solidFill>
                            <a:srgbClr val="DA251C"/>
                          </a:solidFill>
                          <a:latin typeface="+mj-ea"/>
                          <a:ea typeface="+mj-ea"/>
                          <a:cs typeface="+mn-cs"/>
                        </a:rPr>
                        <a:t>法</a:t>
                      </a:r>
                      <a:endParaRPr lang="zh-CN" altLang="en-US" sz="2800" b="0" kern="1200" dirty="0">
                        <a:solidFill>
                          <a:srgbClr val="DA251C"/>
                        </a:solidFill>
                        <a:latin typeface="+mj-ea"/>
                        <a:ea typeface="+mj-ea"/>
                        <a:cs typeface="+mn-cs"/>
                      </a:endParaRPr>
                    </a:p>
                  </a:txBody>
                  <a:tcPr marL="148833" marR="148833" marT="74416" marB="74416"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lumMod val="85000"/>
                      </a:schemeClr>
                    </a:solidFill>
                  </a:tcPr>
                </a:tc>
              </a:tr>
              <a:tr h="1073565">
                <a:tc>
                  <a:txBody>
                    <a:bodyPr/>
                    <a:lstStyle/>
                    <a:p>
                      <a:pPr marL="0" marR="0" algn="l">
                        <a:lnSpc>
                          <a:spcPct val="150000"/>
                        </a:lnSpc>
                        <a:spcBef>
                          <a:spcPts val="0"/>
                        </a:spcBef>
                        <a:spcAft>
                          <a:spcPts val="0"/>
                        </a:spcAft>
                      </a:pPr>
                      <a:r>
                        <a:rPr lang="en-US" altLang="zh-CN" sz="2800" dirty="0">
                          <a:solidFill>
                            <a:srgbClr val="000000"/>
                          </a:solidFill>
                          <a:effectLst/>
                          <a:latin typeface="+mj-ea"/>
                          <a:ea typeface="+mj-ea"/>
                          <a:cs typeface="Times New Roman" panose="02020603050405020304" pitchFamily="18" charset="0"/>
                        </a:rPr>
                        <a:t>1.</a:t>
                      </a:r>
                      <a:r>
                        <a:rPr lang="zh-CN" altLang="en-US" sz="2800" dirty="0">
                          <a:solidFill>
                            <a:srgbClr val="000000"/>
                          </a:solidFill>
                          <a:effectLst/>
                          <a:latin typeface="+mj-ea"/>
                          <a:ea typeface="+mj-ea"/>
                          <a:cs typeface="Times New Roman" panose="02020603050405020304" pitchFamily="18" charset="0"/>
                        </a:rPr>
                        <a:t>数列求和</a:t>
                      </a:r>
                    </a:p>
                  </a:txBody>
                  <a:tcPr marL="66675" marR="6667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marL="0" marR="0" algn="ctr">
                        <a:lnSpc>
                          <a:spcPct val="150000"/>
                        </a:lnSpc>
                        <a:spcBef>
                          <a:spcPts val="0"/>
                        </a:spcBef>
                        <a:spcAft>
                          <a:spcPts val="0"/>
                        </a:spcAft>
                      </a:pPr>
                      <a:r>
                        <a:rPr lang="zh-CN" altLang="en-US" sz="2800">
                          <a:solidFill>
                            <a:srgbClr val="000000"/>
                          </a:solidFill>
                          <a:effectLst/>
                          <a:latin typeface="+mj-ea"/>
                          <a:ea typeface="+mj-ea"/>
                          <a:cs typeface="Times New Roman" panose="02020603050405020304" pitchFamily="18" charset="0"/>
                        </a:rPr>
                        <a:t>理解</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altLang="zh-CN" sz="2800" dirty="0">
                          <a:solidFill>
                            <a:srgbClr val="000000"/>
                          </a:solidFill>
                          <a:effectLst/>
                          <a:latin typeface="+mj-ea"/>
                          <a:ea typeface="+mj-ea"/>
                          <a:cs typeface="Times New Roman" panose="02020603050405020304" pitchFamily="18" charset="0"/>
                        </a:rPr>
                        <a:t>2017</a:t>
                      </a:r>
                      <a:r>
                        <a:rPr lang="zh-CN" altLang="en-US" sz="2800" dirty="0">
                          <a:solidFill>
                            <a:srgbClr val="000000"/>
                          </a:solidFill>
                          <a:effectLst/>
                          <a:latin typeface="+mj-ea"/>
                          <a:ea typeface="+mj-ea"/>
                          <a:cs typeface="Times New Roman" panose="02020603050405020304" pitchFamily="18" charset="0"/>
                        </a:rPr>
                        <a:t>全国</a:t>
                      </a:r>
                      <a:r>
                        <a:rPr lang="en-US" altLang="zh-CN" sz="2800" dirty="0">
                          <a:solidFill>
                            <a:srgbClr val="000000"/>
                          </a:solidFill>
                          <a:effectLst/>
                          <a:latin typeface="+mj-ea"/>
                          <a:ea typeface="+mj-ea"/>
                          <a:cs typeface="Times New Roman" panose="02020603050405020304" pitchFamily="18" charset="0"/>
                        </a:rPr>
                        <a:t>Ⅲ,</a:t>
                      </a:r>
                      <a:r>
                        <a:rPr lang="en-US" sz="2800" dirty="0">
                          <a:solidFill>
                            <a:srgbClr val="000000"/>
                          </a:solidFill>
                          <a:effectLst/>
                          <a:latin typeface="+mj-ea"/>
                          <a:ea typeface="+mj-ea"/>
                          <a:cs typeface="Times New Roman" panose="02020603050405020304" pitchFamily="18" charset="0"/>
                        </a:rPr>
                        <a:t>T17(2)</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marL="0" marR="0" algn="ctr">
                        <a:lnSpc>
                          <a:spcPct val="150000"/>
                        </a:lnSpc>
                        <a:spcBef>
                          <a:spcPts val="0"/>
                        </a:spcBef>
                        <a:spcAft>
                          <a:spcPts val="0"/>
                        </a:spcAft>
                      </a:pPr>
                      <a:r>
                        <a:rPr lang="zh-CN" altLang="en-US" sz="2800">
                          <a:solidFill>
                            <a:srgbClr val="000000"/>
                          </a:solidFill>
                          <a:effectLst/>
                          <a:latin typeface="+mj-ea"/>
                          <a:ea typeface="+mj-ea"/>
                          <a:cs typeface="Times New Roman" panose="02020603050405020304" pitchFamily="18" charset="0"/>
                        </a:rPr>
                        <a:t>考法</a:t>
                      </a:r>
                      <a:r>
                        <a:rPr lang="en-US" altLang="zh-CN" sz="2800">
                          <a:solidFill>
                            <a:srgbClr val="000000"/>
                          </a:solidFill>
                          <a:effectLst/>
                          <a:latin typeface="+mj-ea"/>
                          <a:ea typeface="+mj-ea"/>
                          <a:cs typeface="Times New Roman" panose="02020603050405020304" pitchFamily="18" charset="0"/>
                        </a:rPr>
                        <a:t>1</a:t>
                      </a:r>
                      <a:endParaRPr lang="zh-CN" altLang="en-US" sz="2800">
                        <a:solidFill>
                          <a:srgbClr val="000000"/>
                        </a:solidFill>
                        <a:effectLst/>
                        <a:latin typeface="+mj-ea"/>
                        <a:ea typeface="+mj-ea"/>
                        <a:cs typeface="Times New Roman" panose="02020603050405020304" pitchFamily="18"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17057">
                <a:tc>
                  <a:txBody>
                    <a:bodyPr/>
                    <a:lstStyle/>
                    <a:p>
                      <a:pPr marL="0" marR="0" algn="l">
                        <a:lnSpc>
                          <a:spcPct val="150000"/>
                        </a:lnSpc>
                        <a:spcBef>
                          <a:spcPts val="0"/>
                        </a:spcBef>
                        <a:spcAft>
                          <a:spcPts val="0"/>
                        </a:spcAft>
                      </a:pPr>
                      <a:r>
                        <a:rPr lang="en-US" altLang="zh-CN" sz="2800" dirty="0" smtClean="0">
                          <a:solidFill>
                            <a:srgbClr val="000000"/>
                          </a:solidFill>
                          <a:effectLst/>
                          <a:latin typeface="+mj-ea"/>
                          <a:ea typeface="+mj-ea"/>
                          <a:cs typeface="Times New Roman" panose="02020603050405020304" pitchFamily="18" charset="0"/>
                        </a:rPr>
                        <a:t>2</a:t>
                      </a:r>
                      <a:r>
                        <a:rPr lang="en-US" altLang="zh-CN" sz="2800" dirty="0">
                          <a:solidFill>
                            <a:srgbClr val="000000"/>
                          </a:solidFill>
                          <a:effectLst/>
                          <a:latin typeface="+mj-ea"/>
                          <a:ea typeface="+mj-ea"/>
                          <a:cs typeface="Times New Roman" panose="02020603050405020304" pitchFamily="18" charset="0"/>
                        </a:rPr>
                        <a:t>.</a:t>
                      </a:r>
                      <a:r>
                        <a:rPr lang="zh-CN" altLang="en-US" sz="2800" dirty="0">
                          <a:solidFill>
                            <a:srgbClr val="000000"/>
                          </a:solidFill>
                          <a:effectLst/>
                          <a:latin typeface="+mj-ea"/>
                          <a:ea typeface="+mj-ea"/>
                          <a:cs typeface="Times New Roman" panose="02020603050405020304" pitchFamily="18" charset="0"/>
                        </a:rPr>
                        <a:t>等差、</a:t>
                      </a:r>
                      <a:r>
                        <a:rPr lang="zh-CN" altLang="en-US" sz="2800" dirty="0" smtClean="0">
                          <a:solidFill>
                            <a:srgbClr val="000000"/>
                          </a:solidFill>
                          <a:effectLst/>
                          <a:latin typeface="+mj-ea"/>
                          <a:ea typeface="+mj-ea"/>
                          <a:cs typeface="Times New Roman" panose="02020603050405020304" pitchFamily="18" charset="0"/>
                        </a:rPr>
                        <a:t>等比数列</a:t>
                      </a:r>
                      <a:r>
                        <a:rPr lang="zh-CN" altLang="en-US" sz="2800" dirty="0">
                          <a:solidFill>
                            <a:srgbClr val="000000"/>
                          </a:solidFill>
                          <a:effectLst/>
                          <a:latin typeface="+mj-ea"/>
                          <a:ea typeface="+mj-ea"/>
                          <a:cs typeface="Times New Roman" panose="02020603050405020304" pitchFamily="18" charset="0"/>
                        </a:rPr>
                        <a:t>的综合应用</a:t>
                      </a:r>
                    </a:p>
                  </a:txBody>
                  <a:tcPr marL="66675" marR="6667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marL="0" marR="0" algn="ctr">
                        <a:lnSpc>
                          <a:spcPct val="150000"/>
                        </a:lnSpc>
                        <a:spcBef>
                          <a:spcPts val="0"/>
                        </a:spcBef>
                        <a:spcAft>
                          <a:spcPts val="0"/>
                        </a:spcAft>
                      </a:pPr>
                      <a:r>
                        <a:rPr lang="zh-CN" altLang="en-US" sz="2800">
                          <a:solidFill>
                            <a:srgbClr val="000000"/>
                          </a:solidFill>
                          <a:effectLst/>
                          <a:latin typeface="+mj-ea"/>
                          <a:ea typeface="+mj-ea"/>
                          <a:cs typeface="Times New Roman" panose="02020603050405020304" pitchFamily="18" charset="0"/>
                        </a:rPr>
                        <a:t>掌握</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altLang="zh-CN" sz="2800">
                          <a:solidFill>
                            <a:srgbClr val="000000"/>
                          </a:solidFill>
                          <a:effectLst/>
                          <a:latin typeface="+mj-ea"/>
                          <a:ea typeface="+mj-ea"/>
                          <a:cs typeface="Times New Roman" panose="02020603050405020304" pitchFamily="18" charset="0"/>
                        </a:rPr>
                        <a:t>2017</a:t>
                      </a:r>
                      <a:r>
                        <a:rPr lang="zh-CN" altLang="en-US" sz="2800">
                          <a:solidFill>
                            <a:srgbClr val="000000"/>
                          </a:solidFill>
                          <a:effectLst/>
                          <a:latin typeface="+mj-ea"/>
                          <a:ea typeface="+mj-ea"/>
                          <a:cs typeface="Times New Roman" panose="02020603050405020304" pitchFamily="18" charset="0"/>
                        </a:rPr>
                        <a:t>全国</a:t>
                      </a:r>
                      <a:r>
                        <a:rPr lang="en-US" altLang="zh-CN" sz="2800">
                          <a:solidFill>
                            <a:srgbClr val="000000"/>
                          </a:solidFill>
                          <a:effectLst/>
                          <a:latin typeface="+mj-ea"/>
                          <a:ea typeface="+mj-ea"/>
                          <a:cs typeface="Times New Roman" panose="02020603050405020304" pitchFamily="18" charset="0"/>
                        </a:rPr>
                        <a:t>Ⅱ,</a:t>
                      </a:r>
                      <a:r>
                        <a:rPr lang="en-US" sz="2800">
                          <a:solidFill>
                            <a:srgbClr val="000000"/>
                          </a:solidFill>
                          <a:effectLst/>
                          <a:latin typeface="+mj-ea"/>
                          <a:ea typeface="+mj-ea"/>
                          <a:cs typeface="Times New Roman" panose="02020603050405020304" pitchFamily="18" charset="0"/>
                        </a:rPr>
                        <a:t>T17</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marL="0" marR="0" algn="ctr">
                        <a:lnSpc>
                          <a:spcPct val="150000"/>
                        </a:lnSpc>
                        <a:spcBef>
                          <a:spcPts val="0"/>
                        </a:spcBef>
                        <a:spcAft>
                          <a:spcPts val="0"/>
                        </a:spcAft>
                      </a:pPr>
                      <a:r>
                        <a:rPr lang="zh-CN" altLang="en-US" sz="2800" dirty="0">
                          <a:solidFill>
                            <a:srgbClr val="000000"/>
                          </a:solidFill>
                          <a:effectLst/>
                          <a:latin typeface="+mj-ea"/>
                          <a:ea typeface="+mj-ea"/>
                          <a:cs typeface="Times New Roman" panose="02020603050405020304" pitchFamily="18" charset="0"/>
                        </a:rPr>
                        <a:t>考法</a:t>
                      </a:r>
                      <a:r>
                        <a:rPr lang="en-US" altLang="zh-CN" sz="2800" dirty="0">
                          <a:solidFill>
                            <a:srgbClr val="000000"/>
                          </a:solidFill>
                          <a:effectLst/>
                          <a:latin typeface="+mj-ea"/>
                          <a:ea typeface="+mj-ea"/>
                          <a:cs typeface="Times New Roman" panose="02020603050405020304" pitchFamily="18" charset="0"/>
                        </a:rPr>
                        <a:t>2</a:t>
                      </a:r>
                      <a:endParaRPr lang="zh-CN" altLang="en-US" sz="2800" dirty="0">
                        <a:solidFill>
                          <a:srgbClr val="000000"/>
                        </a:solidFill>
                        <a:effectLst/>
                        <a:latin typeface="+mj-ea"/>
                        <a:ea typeface="+mj-ea"/>
                        <a:cs typeface="Times New Roman" panose="02020603050405020304" pitchFamily="18"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517057">
                <a:tc>
                  <a:txBody>
                    <a:bodyPr/>
                    <a:lstStyle/>
                    <a:p>
                      <a:pPr marL="0" marR="0" algn="l">
                        <a:lnSpc>
                          <a:spcPct val="150000"/>
                        </a:lnSpc>
                        <a:spcBef>
                          <a:spcPts val="0"/>
                        </a:spcBef>
                        <a:spcAft>
                          <a:spcPts val="0"/>
                        </a:spcAft>
                      </a:pPr>
                      <a:r>
                        <a:rPr lang="en-US" altLang="zh-CN" sz="2800" dirty="0" smtClean="0">
                          <a:solidFill>
                            <a:srgbClr val="000000"/>
                          </a:solidFill>
                          <a:effectLst/>
                          <a:latin typeface="+mj-ea"/>
                          <a:ea typeface="+mj-ea"/>
                          <a:cs typeface="Times New Roman" panose="02020603050405020304" pitchFamily="18" charset="0"/>
                        </a:rPr>
                        <a:t>3</a:t>
                      </a:r>
                      <a:r>
                        <a:rPr lang="en-US" altLang="zh-CN" sz="2800" dirty="0">
                          <a:solidFill>
                            <a:srgbClr val="000000"/>
                          </a:solidFill>
                          <a:effectLst/>
                          <a:latin typeface="+mj-ea"/>
                          <a:ea typeface="+mj-ea"/>
                          <a:cs typeface="Times New Roman" panose="02020603050405020304" pitchFamily="18" charset="0"/>
                        </a:rPr>
                        <a:t>.</a:t>
                      </a:r>
                      <a:r>
                        <a:rPr lang="zh-CN" altLang="en-US" sz="2800" dirty="0">
                          <a:solidFill>
                            <a:srgbClr val="000000"/>
                          </a:solidFill>
                          <a:effectLst/>
                          <a:latin typeface="+mj-ea"/>
                          <a:ea typeface="+mj-ea"/>
                          <a:cs typeface="Times New Roman" panose="02020603050405020304" pitchFamily="18" charset="0"/>
                        </a:rPr>
                        <a:t>数列综合应用</a:t>
                      </a:r>
                    </a:p>
                  </a:txBody>
                  <a:tcPr marL="66675" marR="6667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marL="0" marR="0" algn="ctr">
                        <a:lnSpc>
                          <a:spcPct val="150000"/>
                        </a:lnSpc>
                        <a:spcBef>
                          <a:spcPts val="0"/>
                        </a:spcBef>
                        <a:spcAft>
                          <a:spcPts val="0"/>
                        </a:spcAft>
                      </a:pPr>
                      <a:r>
                        <a:rPr lang="zh-CN" altLang="en-US" sz="2800" dirty="0" smtClean="0">
                          <a:solidFill>
                            <a:srgbClr val="000000"/>
                          </a:solidFill>
                          <a:effectLst/>
                          <a:latin typeface="+mj-ea"/>
                          <a:ea typeface="+mj-ea"/>
                          <a:cs typeface="Times New Roman" panose="02020603050405020304" pitchFamily="18" charset="0"/>
                        </a:rPr>
                        <a:t>理解</a:t>
                      </a:r>
                      <a:endParaRPr lang="zh-CN" altLang="en-US" sz="2800" dirty="0">
                        <a:solidFill>
                          <a:srgbClr val="000000"/>
                        </a:solidFill>
                        <a:effectLst/>
                        <a:latin typeface="+mj-ea"/>
                        <a:ea typeface="+mj-ea"/>
                        <a:cs typeface="Times New Roman" panose="02020603050405020304" pitchFamily="18"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altLang="zh-CN" sz="2800" dirty="0" smtClean="0">
                          <a:solidFill>
                            <a:srgbClr val="000000"/>
                          </a:solidFill>
                          <a:effectLst/>
                          <a:latin typeface="+mj-ea"/>
                          <a:ea typeface="+mj-ea"/>
                          <a:cs typeface="Times New Roman" panose="02020603050405020304" pitchFamily="18" charset="0"/>
                        </a:rPr>
                        <a:t>2018</a:t>
                      </a:r>
                      <a:r>
                        <a:rPr lang="zh-CN" altLang="en-US" sz="2800" dirty="0">
                          <a:solidFill>
                            <a:srgbClr val="000000"/>
                          </a:solidFill>
                          <a:effectLst/>
                          <a:latin typeface="+mj-ea"/>
                          <a:ea typeface="+mj-ea"/>
                          <a:cs typeface="Times New Roman" panose="02020603050405020304" pitchFamily="18" charset="0"/>
                        </a:rPr>
                        <a:t>北京</a:t>
                      </a:r>
                      <a:r>
                        <a:rPr lang="en-US" altLang="zh-CN" sz="2800" dirty="0">
                          <a:solidFill>
                            <a:srgbClr val="000000"/>
                          </a:solidFill>
                          <a:effectLst/>
                          <a:latin typeface="+mj-ea"/>
                          <a:ea typeface="+mj-ea"/>
                          <a:cs typeface="Times New Roman" panose="02020603050405020304" pitchFamily="18" charset="0"/>
                        </a:rPr>
                        <a:t>,</a:t>
                      </a:r>
                      <a:r>
                        <a:rPr lang="en-US" sz="2800" dirty="0">
                          <a:solidFill>
                            <a:srgbClr val="000000"/>
                          </a:solidFill>
                          <a:effectLst/>
                          <a:latin typeface="+mj-ea"/>
                          <a:ea typeface="+mj-ea"/>
                          <a:cs typeface="Times New Roman" panose="02020603050405020304" pitchFamily="18" charset="0"/>
                        </a:rPr>
                        <a:t>T15</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marL="0" marR="0" algn="ctr">
                        <a:lnSpc>
                          <a:spcPct val="150000"/>
                        </a:lnSpc>
                        <a:spcBef>
                          <a:spcPts val="0"/>
                        </a:spcBef>
                        <a:spcAft>
                          <a:spcPts val="0"/>
                        </a:spcAft>
                      </a:pPr>
                      <a:r>
                        <a:rPr lang="zh-CN" altLang="en-US" sz="2800" dirty="0" smtClean="0">
                          <a:solidFill>
                            <a:srgbClr val="000000"/>
                          </a:solidFill>
                          <a:effectLst/>
                          <a:latin typeface="+mj-ea"/>
                          <a:ea typeface="+mj-ea"/>
                          <a:cs typeface="Times New Roman" panose="02020603050405020304" pitchFamily="18" charset="0"/>
                        </a:rPr>
                        <a:t>考法</a:t>
                      </a:r>
                      <a:r>
                        <a:rPr lang="en-US" altLang="zh-CN" sz="2800" dirty="0">
                          <a:solidFill>
                            <a:srgbClr val="000000"/>
                          </a:solidFill>
                          <a:effectLst/>
                          <a:latin typeface="+mj-ea"/>
                          <a:ea typeface="+mj-ea"/>
                          <a:cs typeface="Times New Roman" panose="02020603050405020304" pitchFamily="18" charset="0"/>
                        </a:rPr>
                        <a:t>3</a:t>
                      </a:r>
                      <a:endParaRPr lang="zh-CN" altLang="en-US" sz="2800" dirty="0">
                        <a:solidFill>
                          <a:srgbClr val="000000"/>
                        </a:solidFill>
                        <a:effectLst/>
                        <a:latin typeface="+mj-ea"/>
                        <a:ea typeface="+mj-ea"/>
                        <a:cs typeface="Times New Roman" panose="02020603050405020304" pitchFamily="18"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404717545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391360" y="148339"/>
                <a:ext cx="11723913" cy="1654684"/>
              </a:xfrm>
              <a:prstGeom prst="rect">
                <a:avLst/>
              </a:prstGeom>
            </p:spPr>
            <p:txBody>
              <a:bodyPr wrap="square">
                <a:spAutoFit/>
              </a:bodyPr>
              <a:lstStyle/>
              <a:p>
                <a:pPr>
                  <a:lnSpc>
                    <a:spcPct val="150000"/>
                  </a:lnSpc>
                </a:pPr>
                <a:r>
                  <a:rPr lang="en-US" altLang="zh-CN" sz="2800" dirty="0"/>
                  <a:t>0.1</a:t>
                </a:r>
                <a:r>
                  <a:rPr lang="en-US" altLang="zh-CN" sz="2800" i="1" dirty="0"/>
                  <a:t>n</a:t>
                </a:r>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14.4</m:t>
                        </m:r>
                      </m:num>
                      <m:den>
                        <m:r>
                          <a:rPr lang="en-US" altLang="zh-CN" sz="2800" i="1">
                            <a:latin typeface="Cambria Math" panose="02040503050406030204" pitchFamily="18" charset="0"/>
                          </a:rPr>
                          <m:t>𝑛</m:t>
                        </m:r>
                      </m:den>
                    </m:f>
                  </m:oMath>
                </a14:m>
                <a:r>
                  <a:rPr lang="en-US" altLang="zh-CN" sz="2800" dirty="0"/>
                  <a:t>,</a:t>
                </a:r>
                <a:r>
                  <a:rPr lang="zh-CN" altLang="zh-CN" sz="2800" dirty="0"/>
                  <a:t>即</a:t>
                </a:r>
                <a:r>
                  <a:rPr lang="en-US" altLang="zh-CN" sz="2800" i="1" dirty="0"/>
                  <a:t>n</a:t>
                </a:r>
                <a:r>
                  <a:rPr lang="en-US" altLang="zh-CN" sz="2800" dirty="0"/>
                  <a:t>=12</a:t>
                </a:r>
                <a:r>
                  <a:rPr lang="zh-CN" altLang="zh-CN" sz="2800" dirty="0"/>
                  <a:t>时</a:t>
                </a:r>
                <a:r>
                  <a:rPr lang="en-US" altLang="zh-CN" sz="2800" dirty="0"/>
                  <a:t>,</a:t>
                </a:r>
                <a:r>
                  <a:rPr lang="zh-CN" altLang="zh-CN" sz="2800" dirty="0"/>
                  <a:t>等号成立</a:t>
                </a:r>
                <a:r>
                  <a:rPr lang="en-US" altLang="zh-CN" sz="2800" dirty="0"/>
                  <a:t>,(</a:t>
                </a:r>
                <a:r>
                  <a:rPr lang="zh-CN" altLang="zh-CN" sz="2800" dirty="0"/>
                  <a:t>用基本不等式求最值</a:t>
                </a:r>
                <a:r>
                  <a:rPr lang="en-US" altLang="zh-CN" sz="2800" dirty="0"/>
                  <a:t>,</a:t>
                </a:r>
                <a:r>
                  <a:rPr lang="zh-CN" altLang="zh-CN" sz="2800" dirty="0"/>
                  <a:t>注意等号成立的条件</a:t>
                </a:r>
                <a:r>
                  <a:rPr lang="en-US" altLang="zh-CN" sz="2800" dirty="0"/>
                  <a:t>)</a:t>
                </a:r>
                <a:endParaRPr lang="zh-CN" altLang="zh-CN" sz="2800" dirty="0"/>
              </a:p>
              <a:p>
                <a:pPr>
                  <a:lnSpc>
                    <a:spcPct val="150000"/>
                  </a:lnSpc>
                </a:pPr>
                <a:r>
                  <a:rPr lang="zh-CN" altLang="zh-CN" sz="2800" dirty="0"/>
                  <a:t>故这种新能源汽车使用</a:t>
                </a:r>
                <a:r>
                  <a:rPr lang="en-US" altLang="zh-CN" sz="2800" dirty="0"/>
                  <a:t>12</a:t>
                </a:r>
                <a:r>
                  <a:rPr lang="zh-CN" altLang="zh-CN" sz="2800" dirty="0"/>
                  <a:t>年报废最合算</a:t>
                </a:r>
                <a:r>
                  <a:rPr lang="en-US" altLang="zh-CN" sz="2800" dirty="0"/>
                  <a:t>,</a:t>
                </a:r>
                <a:r>
                  <a:rPr lang="zh-CN" altLang="zh-CN" sz="2800" dirty="0"/>
                  <a:t>年平均费用的最小值是</a:t>
                </a:r>
                <a:r>
                  <a:rPr lang="en-US" altLang="zh-CN" sz="2800" dirty="0"/>
                  <a:t>3.4</a:t>
                </a:r>
                <a:r>
                  <a:rPr lang="zh-CN" altLang="zh-CN" sz="2800" dirty="0"/>
                  <a:t>万元</a:t>
                </a:r>
                <a:r>
                  <a:rPr lang="en-US" altLang="zh-CN" sz="2800" dirty="0"/>
                  <a:t>.</a:t>
                </a:r>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391360" y="148339"/>
                <a:ext cx="11723913" cy="1654684"/>
              </a:xfrm>
              <a:prstGeom prst="rect">
                <a:avLst/>
              </a:prstGeom>
              <a:blipFill>
                <a:blip r:embed="rId3"/>
                <a:stretch>
                  <a:fillRect l="-1040" b="-4779"/>
                </a:stretch>
              </a:blipFill>
            </p:spPr>
            <p:txBody>
              <a:bodyPr/>
              <a:lstStyle/>
              <a:p>
                <a:r>
                  <a:rPr lang="zh-CN" altLang="en-US">
                    <a:noFill/>
                  </a:rPr>
                  <a:t> </a:t>
                </a:r>
              </a:p>
            </p:txBody>
          </p:sp>
        </mc:Fallback>
      </mc:AlternateContent>
      <p:graphicFrame>
        <p:nvGraphicFramePr>
          <p:cNvPr id="3" name="表格 2"/>
          <p:cNvGraphicFramePr>
            <a:graphicFrameLocks noGrp="1"/>
          </p:cNvGraphicFramePr>
          <p:nvPr>
            <p:extLst>
              <p:ext uri="{D42A27DB-BD31-4B8C-83A1-F6EECF244321}">
                <p14:modId xmlns:p14="http://schemas.microsoft.com/office/powerpoint/2010/main" xmlns="" val="1442572358"/>
              </p:ext>
            </p:extLst>
          </p:nvPr>
        </p:nvGraphicFramePr>
        <p:xfrm>
          <a:off x="391360" y="2321507"/>
          <a:ext cx="11436846" cy="4536493"/>
        </p:xfrm>
        <a:graphic>
          <a:graphicData uri="http://schemas.openxmlformats.org/drawingml/2006/table">
            <a:tbl>
              <a:tblPr>
                <a:tableStyleId>{5940675A-B579-460E-94D1-54222C63F5DA}</a:tableStyleId>
              </a:tblPr>
              <a:tblGrid>
                <a:gridCol w="11436846">
                  <a:extLst>
                    <a:ext uri="{9D8B030D-6E8A-4147-A177-3AD203B41FA5}">
                      <a16:colId xmlns:a16="http://schemas.microsoft.com/office/drawing/2014/main" xmlns="" val="3790748800"/>
                    </a:ext>
                  </a:extLst>
                </a:gridCol>
              </a:tblGrid>
              <a:tr h="4536493">
                <a:tc>
                  <a:txBody>
                    <a:bodyPr/>
                    <a:lstStyle/>
                    <a:p>
                      <a:pPr algn="just">
                        <a:lnSpc>
                          <a:spcPct val="150000"/>
                        </a:lnSpc>
                        <a:spcAft>
                          <a:spcPts val="0"/>
                        </a:spcAft>
                      </a:pPr>
                      <a:r>
                        <a:rPr lang="zh-CN" sz="2800" b="1" dirty="0">
                          <a:solidFill>
                            <a:srgbClr val="FF0000"/>
                          </a:solidFill>
                          <a:effectLst/>
                        </a:rPr>
                        <a:t>感悟升华</a:t>
                      </a:r>
                    </a:p>
                    <a:p>
                      <a:pPr>
                        <a:lnSpc>
                          <a:spcPct val="150000"/>
                        </a:lnSpc>
                        <a:spcAft>
                          <a:spcPts val="0"/>
                        </a:spcAft>
                      </a:pPr>
                      <a:r>
                        <a:rPr lang="en-US" sz="2800" b="1" dirty="0">
                          <a:effectLst/>
                        </a:rPr>
                        <a:t>1.</a:t>
                      </a:r>
                      <a:r>
                        <a:rPr lang="zh-CN" sz="2800" b="1" dirty="0">
                          <a:effectLst/>
                        </a:rPr>
                        <a:t>数列在实际应用中的常见模型</a:t>
                      </a:r>
                    </a:p>
                    <a:p>
                      <a:pPr>
                        <a:lnSpc>
                          <a:spcPct val="150000"/>
                        </a:lnSpc>
                        <a:spcAft>
                          <a:spcPts val="0"/>
                        </a:spcAft>
                      </a:pPr>
                      <a:r>
                        <a:rPr lang="en-US" sz="2800" dirty="0">
                          <a:effectLst/>
                        </a:rPr>
                        <a:t>(1)</a:t>
                      </a:r>
                      <a:r>
                        <a:rPr lang="zh-CN" sz="2800" dirty="0">
                          <a:effectLst/>
                        </a:rPr>
                        <a:t>等差模型</a:t>
                      </a:r>
                      <a:r>
                        <a:rPr lang="en-US" sz="2800" dirty="0">
                          <a:effectLst/>
                        </a:rPr>
                        <a:t>:</a:t>
                      </a:r>
                      <a:r>
                        <a:rPr lang="zh-CN" sz="2800" dirty="0">
                          <a:effectLst/>
                        </a:rPr>
                        <a:t>如果增加</a:t>
                      </a:r>
                      <a:r>
                        <a:rPr lang="en-US" sz="2800" dirty="0">
                          <a:effectLst/>
                        </a:rPr>
                        <a:t>(</a:t>
                      </a:r>
                      <a:r>
                        <a:rPr lang="zh-CN" sz="2800" dirty="0">
                          <a:effectLst/>
                        </a:rPr>
                        <a:t>或减少</a:t>
                      </a:r>
                      <a:r>
                        <a:rPr lang="en-US" sz="2800" dirty="0">
                          <a:effectLst/>
                        </a:rPr>
                        <a:t>)</a:t>
                      </a:r>
                      <a:r>
                        <a:rPr lang="zh-CN" sz="2800" dirty="0">
                          <a:effectLst/>
                        </a:rPr>
                        <a:t>的量是一个固定的数</a:t>
                      </a:r>
                      <a:r>
                        <a:rPr lang="en-US" sz="2800" dirty="0">
                          <a:effectLst/>
                        </a:rPr>
                        <a:t>,</a:t>
                      </a:r>
                      <a:r>
                        <a:rPr lang="zh-CN" sz="2800" dirty="0">
                          <a:effectLst/>
                        </a:rPr>
                        <a:t>则该模型是等差模型</a:t>
                      </a:r>
                      <a:r>
                        <a:rPr lang="en-US" sz="2800" dirty="0">
                          <a:effectLst/>
                        </a:rPr>
                        <a:t>,</a:t>
                      </a:r>
                      <a:r>
                        <a:rPr lang="zh-CN" sz="2800" dirty="0">
                          <a:effectLst/>
                        </a:rPr>
                        <a:t>这个固定的数就是公差</a:t>
                      </a:r>
                      <a:r>
                        <a:rPr lang="en-US" sz="2800" dirty="0">
                          <a:effectLst/>
                        </a:rPr>
                        <a:t>.</a:t>
                      </a:r>
                      <a:endParaRPr lang="zh-CN" sz="2800" dirty="0">
                        <a:effectLst/>
                      </a:endParaRPr>
                    </a:p>
                    <a:p>
                      <a:pPr>
                        <a:lnSpc>
                          <a:spcPct val="150000"/>
                        </a:lnSpc>
                        <a:spcAft>
                          <a:spcPts val="0"/>
                        </a:spcAft>
                      </a:pPr>
                      <a:r>
                        <a:rPr lang="en-US" sz="2800" dirty="0">
                          <a:effectLst/>
                        </a:rPr>
                        <a:t>(2)</a:t>
                      </a:r>
                      <a:r>
                        <a:rPr lang="zh-CN" sz="2800" dirty="0">
                          <a:effectLst/>
                        </a:rPr>
                        <a:t>等比模型</a:t>
                      </a:r>
                      <a:r>
                        <a:rPr lang="en-US" sz="2800" dirty="0">
                          <a:effectLst/>
                        </a:rPr>
                        <a:t>:</a:t>
                      </a:r>
                      <a:r>
                        <a:rPr lang="zh-CN" sz="2800" dirty="0">
                          <a:effectLst/>
                        </a:rPr>
                        <a:t>如果后一个量与前一个量的比是一个固定的非零常数</a:t>
                      </a:r>
                      <a:r>
                        <a:rPr lang="en-US" sz="2800" dirty="0">
                          <a:effectLst/>
                        </a:rPr>
                        <a:t>,</a:t>
                      </a:r>
                      <a:r>
                        <a:rPr lang="zh-CN" sz="2800" dirty="0">
                          <a:effectLst/>
                        </a:rPr>
                        <a:t>则该模型是等比模型</a:t>
                      </a:r>
                      <a:r>
                        <a:rPr lang="en-US" sz="2800" dirty="0">
                          <a:effectLst/>
                        </a:rPr>
                        <a:t>,</a:t>
                      </a:r>
                      <a:r>
                        <a:rPr lang="zh-CN" sz="2800" dirty="0">
                          <a:effectLst/>
                        </a:rPr>
                        <a:t>这个固定的数就是公比</a:t>
                      </a:r>
                      <a:r>
                        <a:rPr lang="en-US" sz="2800" dirty="0" smtClean="0">
                          <a:effectLst/>
                        </a:rPr>
                        <a:t>.</a:t>
                      </a:r>
                      <a:endParaRPr lang="zh-CN" sz="2800" dirty="0">
                        <a:effectLst/>
                      </a:endParaRPr>
                    </a:p>
                  </a:txBody>
                  <a:tcPr marL="68580" marR="68580" marT="0" marB="0"/>
                </a:tc>
                <a:extLst>
                  <a:ext uri="{0D108BD9-81ED-4DB2-BD59-A6C34878D82A}">
                    <a16:rowId xmlns:a16="http://schemas.microsoft.com/office/drawing/2014/main" xmlns="" val="3155389387"/>
                  </a:ext>
                </a:extLst>
              </a:tr>
            </a:tbl>
          </a:graphicData>
        </a:graphic>
      </p:graphicFrame>
    </p:spTree>
    <p:extLst>
      <p:ext uri="{BB962C8B-B14F-4D97-AF65-F5344CB8AC3E}">
        <p14:creationId xmlns:p14="http://schemas.microsoft.com/office/powerpoint/2010/main" xmlns="" val="65861640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xmlns="" val="3038320529"/>
              </p:ext>
            </p:extLst>
          </p:nvPr>
        </p:nvGraphicFramePr>
        <p:xfrm>
          <a:off x="391360" y="374720"/>
          <a:ext cx="11436846" cy="6320790"/>
        </p:xfrm>
        <a:graphic>
          <a:graphicData uri="http://schemas.openxmlformats.org/drawingml/2006/table">
            <a:tbl>
              <a:tblPr>
                <a:tableStyleId>{5940675A-B579-460E-94D1-54222C63F5DA}</a:tableStyleId>
              </a:tblPr>
              <a:tblGrid>
                <a:gridCol w="11436846">
                  <a:extLst>
                    <a:ext uri="{9D8B030D-6E8A-4147-A177-3AD203B41FA5}">
                      <a16:colId xmlns:a16="http://schemas.microsoft.com/office/drawing/2014/main" xmlns="" val="3790748800"/>
                    </a:ext>
                  </a:extLst>
                </a:gridCol>
              </a:tblGrid>
              <a:tr h="4536493">
                <a:tc>
                  <a:txBody>
                    <a:bodyPr/>
                    <a:lstStyle/>
                    <a:p>
                      <a:pPr>
                        <a:lnSpc>
                          <a:spcPct val="150000"/>
                        </a:lnSpc>
                        <a:spcAft>
                          <a:spcPts val="0"/>
                        </a:spcAft>
                      </a:pPr>
                      <a:r>
                        <a:rPr lang="en-US" altLang="zh-CN" sz="2800" dirty="0" smtClean="0">
                          <a:effectLst/>
                        </a:rPr>
                        <a:t>(3)</a:t>
                      </a:r>
                      <a:r>
                        <a:rPr lang="zh-CN" altLang="zh-CN" sz="2800" dirty="0" smtClean="0">
                          <a:effectLst/>
                        </a:rPr>
                        <a:t>递推数列模型</a:t>
                      </a:r>
                      <a:r>
                        <a:rPr lang="en-US" altLang="zh-CN" sz="2800" dirty="0" smtClean="0">
                          <a:effectLst/>
                        </a:rPr>
                        <a:t>:</a:t>
                      </a:r>
                      <a:r>
                        <a:rPr lang="zh-CN" altLang="zh-CN" sz="2800" dirty="0" smtClean="0">
                          <a:effectLst/>
                        </a:rPr>
                        <a:t>如果题目中给出的前后两项之间的关系不固定</a:t>
                      </a:r>
                      <a:r>
                        <a:rPr lang="en-US" altLang="zh-CN" sz="2800" dirty="0" smtClean="0">
                          <a:effectLst/>
                        </a:rPr>
                        <a:t>,</a:t>
                      </a:r>
                      <a:r>
                        <a:rPr lang="zh-CN" altLang="zh-CN" sz="2800" dirty="0" smtClean="0">
                          <a:effectLst/>
                        </a:rPr>
                        <a:t>随项的变化而变化</a:t>
                      </a:r>
                      <a:r>
                        <a:rPr lang="en-US" altLang="zh-CN" sz="2800" dirty="0" smtClean="0">
                          <a:effectLst/>
                        </a:rPr>
                        <a:t>,</a:t>
                      </a:r>
                      <a:r>
                        <a:rPr lang="zh-CN" altLang="zh-CN" sz="2800" dirty="0" smtClean="0">
                          <a:effectLst/>
                        </a:rPr>
                        <a:t>则应考虑考查的是第</a:t>
                      </a:r>
                      <a:r>
                        <a:rPr lang="en-US" altLang="zh-CN" sz="2800" i="1" dirty="0" smtClean="0">
                          <a:effectLst/>
                        </a:rPr>
                        <a:t>n</a:t>
                      </a:r>
                      <a:r>
                        <a:rPr lang="zh-CN" altLang="zh-CN" sz="2800" dirty="0" smtClean="0">
                          <a:effectLst/>
                        </a:rPr>
                        <a:t>项</a:t>
                      </a:r>
                      <a:r>
                        <a:rPr lang="en-US" altLang="zh-CN" sz="2800" i="1" dirty="0" smtClean="0">
                          <a:effectLst/>
                        </a:rPr>
                        <a:t>a</a:t>
                      </a:r>
                      <a:r>
                        <a:rPr lang="en-US" altLang="zh-CN" sz="2800" i="1" baseline="-25000" dirty="0" smtClean="0">
                          <a:effectLst/>
                        </a:rPr>
                        <a:t>n</a:t>
                      </a:r>
                      <a:r>
                        <a:rPr lang="zh-CN" altLang="zh-CN" sz="2800" dirty="0" smtClean="0">
                          <a:effectLst/>
                        </a:rPr>
                        <a:t>与第</a:t>
                      </a:r>
                      <a:r>
                        <a:rPr lang="en-US" altLang="zh-CN" sz="2800" i="1" dirty="0" smtClean="0">
                          <a:effectLst/>
                        </a:rPr>
                        <a:t>n</a:t>
                      </a:r>
                      <a:r>
                        <a:rPr lang="en-US" altLang="zh-CN" sz="2800" dirty="0" smtClean="0">
                          <a:effectLst/>
                        </a:rPr>
                        <a:t>+1</a:t>
                      </a:r>
                      <a:r>
                        <a:rPr lang="zh-CN" altLang="zh-CN" sz="2800" dirty="0" smtClean="0">
                          <a:effectLst/>
                        </a:rPr>
                        <a:t>项</a:t>
                      </a:r>
                      <a:r>
                        <a:rPr lang="en-US" altLang="zh-CN" sz="2800" i="1" dirty="0" smtClean="0">
                          <a:effectLst/>
                        </a:rPr>
                        <a:t>a</a:t>
                      </a:r>
                      <a:r>
                        <a:rPr lang="en-US" altLang="zh-CN" sz="2800" i="1" baseline="-25000" dirty="0" smtClean="0">
                          <a:effectLst/>
                        </a:rPr>
                        <a:t>n</a:t>
                      </a:r>
                      <a:r>
                        <a:rPr lang="en-US" altLang="zh-CN" sz="2800" baseline="-25000" dirty="0" smtClean="0">
                          <a:effectLst/>
                        </a:rPr>
                        <a:t>+1</a:t>
                      </a:r>
                      <a:r>
                        <a:rPr lang="zh-CN" altLang="zh-CN" sz="2800" dirty="0" smtClean="0">
                          <a:effectLst/>
                        </a:rPr>
                        <a:t>的递推关系还是前</a:t>
                      </a:r>
                      <a:r>
                        <a:rPr lang="en-US" altLang="zh-CN" sz="2800" i="1" dirty="0" smtClean="0">
                          <a:effectLst/>
                        </a:rPr>
                        <a:t>n</a:t>
                      </a:r>
                      <a:r>
                        <a:rPr lang="zh-CN" altLang="zh-CN" sz="2800" dirty="0" smtClean="0">
                          <a:effectLst/>
                        </a:rPr>
                        <a:t>项和</a:t>
                      </a:r>
                      <a:r>
                        <a:rPr lang="en-US" altLang="zh-CN" sz="2800" i="1" dirty="0" smtClean="0">
                          <a:effectLst/>
                        </a:rPr>
                        <a:t>S</a:t>
                      </a:r>
                      <a:r>
                        <a:rPr lang="en-US" altLang="zh-CN" sz="2800" i="1" baseline="-25000" dirty="0" smtClean="0">
                          <a:effectLst/>
                        </a:rPr>
                        <a:t>n</a:t>
                      </a:r>
                      <a:r>
                        <a:rPr lang="zh-CN" altLang="zh-CN" sz="2800" dirty="0" smtClean="0">
                          <a:effectLst/>
                        </a:rPr>
                        <a:t>与前</a:t>
                      </a:r>
                      <a:r>
                        <a:rPr lang="en-US" altLang="zh-CN" sz="2800" i="1" dirty="0" smtClean="0">
                          <a:effectLst/>
                        </a:rPr>
                        <a:t>n</a:t>
                      </a:r>
                      <a:r>
                        <a:rPr lang="en-US" altLang="zh-CN" sz="2800" dirty="0" smtClean="0">
                          <a:effectLst/>
                        </a:rPr>
                        <a:t>+1</a:t>
                      </a:r>
                      <a:r>
                        <a:rPr lang="zh-CN" altLang="zh-CN" sz="2800" dirty="0" smtClean="0">
                          <a:effectLst/>
                        </a:rPr>
                        <a:t>项和</a:t>
                      </a:r>
                      <a:r>
                        <a:rPr lang="en-US" altLang="zh-CN" sz="2800" i="1" dirty="0" smtClean="0">
                          <a:effectLst/>
                        </a:rPr>
                        <a:t>S</a:t>
                      </a:r>
                      <a:r>
                        <a:rPr lang="en-US" altLang="zh-CN" sz="2800" i="1" baseline="-25000" dirty="0" smtClean="0">
                          <a:effectLst/>
                        </a:rPr>
                        <a:t>n</a:t>
                      </a:r>
                      <a:r>
                        <a:rPr lang="en-US" altLang="zh-CN" sz="2800" baseline="-25000" dirty="0" smtClean="0">
                          <a:effectLst/>
                        </a:rPr>
                        <a:t>+1</a:t>
                      </a:r>
                      <a:r>
                        <a:rPr lang="zh-CN" altLang="zh-CN" sz="2800" dirty="0" smtClean="0">
                          <a:effectLst/>
                        </a:rPr>
                        <a:t>之间的递推关系</a:t>
                      </a:r>
                      <a:r>
                        <a:rPr lang="en-US" altLang="zh-CN" sz="2800" dirty="0" smtClean="0">
                          <a:effectLst/>
                        </a:rPr>
                        <a:t>.</a:t>
                      </a:r>
                      <a:endParaRPr lang="zh-CN" altLang="zh-CN" sz="2800" dirty="0" smtClean="0">
                        <a:effectLst/>
                      </a:endParaRPr>
                    </a:p>
                    <a:p>
                      <a:pPr>
                        <a:lnSpc>
                          <a:spcPct val="150000"/>
                        </a:lnSpc>
                        <a:spcAft>
                          <a:spcPts val="0"/>
                        </a:spcAft>
                      </a:pPr>
                      <a:r>
                        <a:rPr lang="en-US" altLang="zh-CN" sz="2800" b="1" dirty="0" smtClean="0">
                          <a:effectLst/>
                        </a:rPr>
                        <a:t>2.</a:t>
                      </a:r>
                      <a:r>
                        <a:rPr lang="zh-CN" altLang="zh-CN" sz="2800" b="1" dirty="0" smtClean="0">
                          <a:effectLst/>
                        </a:rPr>
                        <a:t>解答数列实际应用题的步骤</a:t>
                      </a:r>
                    </a:p>
                    <a:p>
                      <a:pPr>
                        <a:lnSpc>
                          <a:spcPct val="150000"/>
                        </a:lnSpc>
                        <a:spcAft>
                          <a:spcPts val="0"/>
                        </a:spcAft>
                      </a:pPr>
                      <a:r>
                        <a:rPr lang="en-US" altLang="zh-CN" sz="2800" dirty="0" smtClean="0">
                          <a:effectLst/>
                        </a:rPr>
                        <a:t>(1)</a:t>
                      </a:r>
                      <a:r>
                        <a:rPr lang="zh-CN" altLang="zh-CN" sz="2800" dirty="0" smtClean="0">
                          <a:effectLst/>
                        </a:rPr>
                        <a:t>审题</a:t>
                      </a:r>
                      <a:r>
                        <a:rPr lang="en-US" altLang="zh-CN" sz="2800" dirty="0" smtClean="0">
                          <a:effectLst/>
                        </a:rPr>
                        <a:t>:</a:t>
                      </a:r>
                      <a:r>
                        <a:rPr lang="zh-CN" altLang="zh-CN" sz="2800" dirty="0" smtClean="0">
                          <a:effectLst/>
                        </a:rPr>
                        <a:t>仔细阅读题目</a:t>
                      </a:r>
                      <a:r>
                        <a:rPr lang="en-US" altLang="zh-CN" sz="2800" dirty="0" smtClean="0">
                          <a:effectLst/>
                        </a:rPr>
                        <a:t>,</a:t>
                      </a:r>
                      <a:r>
                        <a:rPr lang="zh-CN" altLang="zh-CN" sz="2800" dirty="0" smtClean="0">
                          <a:effectLst/>
                        </a:rPr>
                        <a:t>认真理解题意</a:t>
                      </a:r>
                      <a:r>
                        <a:rPr lang="en-US" altLang="zh-CN" sz="2800" dirty="0" smtClean="0">
                          <a:effectLst/>
                        </a:rPr>
                        <a:t>;</a:t>
                      </a:r>
                      <a:endParaRPr lang="zh-CN" altLang="zh-CN" sz="2800" dirty="0" smtClean="0">
                        <a:effectLst/>
                      </a:endParaRPr>
                    </a:p>
                    <a:p>
                      <a:pPr>
                        <a:lnSpc>
                          <a:spcPct val="150000"/>
                        </a:lnSpc>
                        <a:spcAft>
                          <a:spcPts val="0"/>
                        </a:spcAft>
                      </a:pPr>
                      <a:r>
                        <a:rPr lang="en-US" altLang="zh-CN" sz="2800" dirty="0" smtClean="0">
                          <a:effectLst/>
                        </a:rPr>
                        <a:t>(2)</a:t>
                      </a:r>
                      <a:r>
                        <a:rPr lang="zh-CN" altLang="zh-CN" sz="2800" dirty="0" smtClean="0">
                          <a:effectLst/>
                        </a:rPr>
                        <a:t>建模</a:t>
                      </a:r>
                      <a:r>
                        <a:rPr lang="en-US" altLang="zh-CN" sz="2800" dirty="0" smtClean="0">
                          <a:effectLst/>
                        </a:rPr>
                        <a:t>:</a:t>
                      </a:r>
                      <a:r>
                        <a:rPr lang="zh-CN" altLang="zh-CN" sz="2800" dirty="0" smtClean="0">
                          <a:effectLst/>
                        </a:rPr>
                        <a:t>将已知条件翻译成数学</a:t>
                      </a:r>
                      <a:r>
                        <a:rPr lang="en-US" altLang="zh-CN" sz="2800" dirty="0" smtClean="0">
                          <a:effectLst/>
                        </a:rPr>
                        <a:t>(</a:t>
                      </a:r>
                      <a:r>
                        <a:rPr lang="zh-CN" altLang="zh-CN" sz="2800" dirty="0" smtClean="0">
                          <a:effectLst/>
                        </a:rPr>
                        <a:t>数列</a:t>
                      </a:r>
                      <a:r>
                        <a:rPr lang="en-US" altLang="zh-CN" sz="2800" dirty="0" smtClean="0">
                          <a:effectLst/>
                        </a:rPr>
                        <a:t>)</a:t>
                      </a:r>
                      <a:r>
                        <a:rPr lang="zh-CN" altLang="zh-CN" sz="2800" dirty="0" smtClean="0">
                          <a:effectLst/>
                        </a:rPr>
                        <a:t>语言</a:t>
                      </a:r>
                      <a:r>
                        <a:rPr lang="en-US" altLang="zh-CN" sz="2800" dirty="0" smtClean="0">
                          <a:effectLst/>
                        </a:rPr>
                        <a:t>,</a:t>
                      </a:r>
                      <a:r>
                        <a:rPr lang="zh-CN" altLang="zh-CN" sz="2800" dirty="0" smtClean="0">
                          <a:effectLst/>
                        </a:rPr>
                        <a:t>将实际问题转化成数学问题</a:t>
                      </a:r>
                      <a:r>
                        <a:rPr lang="en-US" altLang="zh-CN" sz="2800" dirty="0" smtClean="0">
                          <a:effectLst/>
                        </a:rPr>
                        <a:t>;</a:t>
                      </a:r>
                      <a:endParaRPr lang="zh-CN" altLang="zh-CN" sz="2800" dirty="0" smtClean="0">
                        <a:effectLst/>
                      </a:endParaRPr>
                    </a:p>
                    <a:p>
                      <a:pPr>
                        <a:lnSpc>
                          <a:spcPct val="150000"/>
                        </a:lnSpc>
                        <a:spcAft>
                          <a:spcPts val="0"/>
                        </a:spcAft>
                      </a:pPr>
                      <a:r>
                        <a:rPr lang="en-US" altLang="zh-CN" sz="2800" dirty="0" smtClean="0">
                          <a:effectLst/>
                        </a:rPr>
                        <a:t>(3)</a:t>
                      </a:r>
                      <a:r>
                        <a:rPr lang="zh-CN" altLang="zh-CN" sz="2800" dirty="0" smtClean="0">
                          <a:effectLst/>
                        </a:rPr>
                        <a:t>求解</a:t>
                      </a:r>
                      <a:r>
                        <a:rPr lang="en-US" altLang="zh-CN" sz="2800" dirty="0" smtClean="0">
                          <a:effectLst/>
                        </a:rPr>
                        <a:t>:</a:t>
                      </a:r>
                      <a:r>
                        <a:rPr lang="zh-CN" altLang="zh-CN" sz="2800" dirty="0" smtClean="0">
                          <a:effectLst/>
                        </a:rPr>
                        <a:t>求出该问题的数学解</a:t>
                      </a:r>
                      <a:r>
                        <a:rPr lang="en-US" altLang="zh-CN" sz="2800" dirty="0" smtClean="0">
                          <a:effectLst/>
                        </a:rPr>
                        <a:t>;</a:t>
                      </a:r>
                      <a:endParaRPr lang="zh-CN" altLang="zh-CN" sz="2800" dirty="0" smtClean="0">
                        <a:effectLst/>
                      </a:endParaRPr>
                    </a:p>
                    <a:p>
                      <a:pPr>
                        <a:lnSpc>
                          <a:spcPct val="150000"/>
                        </a:lnSpc>
                        <a:spcAft>
                          <a:spcPts val="0"/>
                        </a:spcAft>
                      </a:pPr>
                      <a:r>
                        <a:rPr lang="en-US" altLang="zh-CN" sz="2800" dirty="0" smtClean="0">
                          <a:effectLst/>
                        </a:rPr>
                        <a:t>(4)</a:t>
                      </a:r>
                      <a:r>
                        <a:rPr lang="zh-CN" altLang="zh-CN" sz="2800" dirty="0" smtClean="0">
                          <a:effectLst/>
                        </a:rPr>
                        <a:t>还原</a:t>
                      </a:r>
                      <a:r>
                        <a:rPr lang="en-US" altLang="zh-CN" sz="2800" dirty="0" smtClean="0">
                          <a:effectLst/>
                        </a:rPr>
                        <a:t>:</a:t>
                      </a:r>
                      <a:r>
                        <a:rPr lang="zh-CN" altLang="zh-CN" sz="2800" dirty="0" smtClean="0">
                          <a:effectLst/>
                        </a:rPr>
                        <a:t>将所求结果还原到实际问题中</a:t>
                      </a:r>
                      <a:r>
                        <a:rPr lang="en-US" altLang="zh-CN" sz="2800" dirty="0" smtClean="0">
                          <a:effectLst/>
                        </a:rPr>
                        <a:t>.</a:t>
                      </a:r>
                      <a:endParaRPr lang="zh-CN" altLang="zh-CN" sz="2800" dirty="0" smtClean="0">
                        <a:effectLst/>
                      </a:endParaRPr>
                    </a:p>
                    <a:p>
                      <a:pPr>
                        <a:lnSpc>
                          <a:spcPct val="150000"/>
                        </a:lnSpc>
                        <a:spcAft>
                          <a:spcPts val="0"/>
                        </a:spcAft>
                      </a:pPr>
                      <a:r>
                        <a:rPr lang="zh-CN" altLang="zh-CN" sz="2800" dirty="0" smtClean="0">
                          <a:effectLst/>
                        </a:rPr>
                        <a:t>在实际问题中建立数列模型时</a:t>
                      </a:r>
                      <a:r>
                        <a:rPr lang="en-US" altLang="zh-CN" sz="2800" dirty="0" smtClean="0">
                          <a:effectLst/>
                        </a:rPr>
                        <a:t>,</a:t>
                      </a:r>
                      <a:r>
                        <a:rPr lang="zh-CN" altLang="zh-CN" sz="2800" dirty="0" smtClean="0">
                          <a:effectLst/>
                        </a:rPr>
                        <a:t>一般有两种途径</a:t>
                      </a:r>
                      <a:r>
                        <a:rPr lang="en-US" altLang="zh-CN" sz="2800" dirty="0" smtClean="0">
                          <a:effectLst/>
                        </a:rPr>
                        <a:t>:</a:t>
                      </a:r>
                      <a:r>
                        <a:rPr lang="zh-CN" altLang="zh-CN" sz="2800" dirty="0" smtClean="0">
                          <a:effectLst/>
                        </a:rPr>
                        <a:t>一是先从特例入手</a:t>
                      </a:r>
                      <a:r>
                        <a:rPr lang="en-US" altLang="zh-CN" sz="2800" dirty="0" smtClean="0">
                          <a:effectLst/>
                        </a:rPr>
                        <a:t>,</a:t>
                      </a:r>
                      <a:r>
                        <a:rPr lang="zh-CN" altLang="zh-CN" sz="2800" dirty="0" smtClean="0">
                          <a:effectLst/>
                        </a:rPr>
                        <a:t>归纳猜想</a:t>
                      </a:r>
                      <a:r>
                        <a:rPr lang="en-US" altLang="zh-CN" sz="2800" dirty="0" smtClean="0">
                          <a:effectLst/>
                        </a:rPr>
                        <a:t>,</a:t>
                      </a:r>
                      <a:r>
                        <a:rPr lang="zh-CN" altLang="zh-CN" sz="2800" dirty="0" smtClean="0">
                          <a:effectLst/>
                        </a:rPr>
                        <a:t>再推广到一般结论</a:t>
                      </a:r>
                      <a:r>
                        <a:rPr lang="en-US" altLang="zh-CN" sz="2800" dirty="0" smtClean="0">
                          <a:effectLst/>
                        </a:rPr>
                        <a:t>;</a:t>
                      </a:r>
                      <a:r>
                        <a:rPr lang="zh-CN" altLang="zh-CN" sz="2800" dirty="0" smtClean="0">
                          <a:effectLst/>
                        </a:rPr>
                        <a:t>二是先从一般入手</a:t>
                      </a:r>
                      <a:r>
                        <a:rPr lang="en-US" altLang="zh-CN" sz="2800" dirty="0" smtClean="0">
                          <a:effectLst/>
                        </a:rPr>
                        <a:t>,</a:t>
                      </a:r>
                      <a:r>
                        <a:rPr lang="zh-CN" altLang="zh-CN" sz="2800" dirty="0" smtClean="0">
                          <a:effectLst/>
                        </a:rPr>
                        <a:t>找到递推关系</a:t>
                      </a:r>
                      <a:r>
                        <a:rPr lang="en-US" altLang="zh-CN" sz="2800" dirty="0" smtClean="0">
                          <a:effectLst/>
                        </a:rPr>
                        <a:t>,</a:t>
                      </a:r>
                      <a:r>
                        <a:rPr lang="zh-CN" altLang="zh-CN" sz="2800" dirty="0" smtClean="0">
                          <a:effectLst/>
                        </a:rPr>
                        <a:t>再进行求解</a:t>
                      </a:r>
                      <a:r>
                        <a:rPr lang="en-US" altLang="zh-CN" sz="2800" dirty="0" smtClean="0">
                          <a:effectLst/>
                        </a:rPr>
                        <a:t>.</a:t>
                      </a:r>
                      <a:endParaRPr lang="zh-CN" altLang="zh-CN" sz="2800" dirty="0">
                        <a:solidFill>
                          <a:srgbClr val="000000"/>
                        </a:solidFill>
                        <a:effectLst/>
                        <a:latin typeface="NEU-BZ"/>
                        <a:ea typeface="方正书宋_GBK"/>
                        <a:cs typeface="Times New Roman" panose="02020603050405020304" pitchFamily="18" charset="0"/>
                      </a:endParaRPr>
                    </a:p>
                  </a:txBody>
                  <a:tcPr marL="68580" marR="68580" marT="0" marB="0"/>
                </a:tc>
                <a:extLst>
                  <a:ext uri="{0D108BD9-81ED-4DB2-BD59-A6C34878D82A}">
                    <a16:rowId xmlns:a16="http://schemas.microsoft.com/office/drawing/2014/main" xmlns="" val="3155389387"/>
                  </a:ext>
                </a:extLst>
              </a:tr>
            </a:tbl>
          </a:graphicData>
        </a:graphic>
      </p:graphicFrame>
    </p:spTree>
    <p:extLst>
      <p:ext uri="{BB962C8B-B14F-4D97-AF65-F5344CB8AC3E}">
        <p14:creationId xmlns:p14="http://schemas.microsoft.com/office/powerpoint/2010/main" xmlns="" val="337317898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0" y="384312"/>
            <a:ext cx="12115273" cy="6061644"/>
          </a:xfrm>
          <a:prstGeom prst="rect">
            <a:avLst/>
          </a:prstGeom>
        </p:spPr>
        <p:txBody>
          <a:bodyPr wrap="square">
            <a:spAutoFit/>
          </a:bodyPr>
          <a:lstStyle/>
          <a:p>
            <a:pPr>
              <a:lnSpc>
                <a:spcPct val="150000"/>
              </a:lnSpc>
            </a:pPr>
            <a:r>
              <a:rPr lang="zh-CN" altLang="en-US"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拓展变式</a:t>
            </a:r>
            <a:r>
              <a:rPr lang="en-US" altLang="zh-CN"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4</a:t>
            </a:r>
          </a:p>
          <a:p>
            <a:pPr>
              <a:lnSpc>
                <a:spcPct val="150000"/>
              </a:lnSpc>
            </a:pPr>
            <a:r>
              <a:rPr lang="zh-CN" altLang="zh-CN" sz="2800" dirty="0"/>
              <a:t>某国采用养老储备金制度</a:t>
            </a:r>
            <a:r>
              <a:rPr lang="en-US" altLang="zh-CN" sz="2800" dirty="0"/>
              <a:t>,</a:t>
            </a:r>
            <a:r>
              <a:rPr lang="zh-CN" altLang="zh-CN" sz="2800" dirty="0"/>
              <a:t>要求公民在就业的第一年就交纳养老储备金</a:t>
            </a:r>
            <a:r>
              <a:rPr lang="en-US" altLang="zh-CN" sz="2800" dirty="0"/>
              <a:t>,</a:t>
            </a:r>
            <a:r>
              <a:rPr lang="zh-CN" altLang="zh-CN" sz="2800" dirty="0"/>
              <a:t>数目为</a:t>
            </a:r>
            <a:r>
              <a:rPr lang="en-US" altLang="zh-CN" sz="2800" i="1" dirty="0"/>
              <a:t>a</a:t>
            </a:r>
            <a:r>
              <a:rPr lang="en-US" altLang="zh-CN" sz="2800" baseline="-25000" dirty="0"/>
              <a:t>1</a:t>
            </a:r>
            <a:r>
              <a:rPr lang="en-US" altLang="zh-CN" sz="2800" dirty="0"/>
              <a:t>,</a:t>
            </a:r>
            <a:r>
              <a:rPr lang="zh-CN" altLang="zh-CN" sz="2800" dirty="0"/>
              <a:t>以后每年交纳的数目均比上一年增加</a:t>
            </a:r>
            <a:r>
              <a:rPr lang="en-US" altLang="zh-CN" sz="2800" i="1" dirty="0"/>
              <a:t>d</a:t>
            </a:r>
            <a:r>
              <a:rPr lang="en-US" altLang="zh-CN" sz="2800" dirty="0"/>
              <a:t>(</a:t>
            </a:r>
            <a:r>
              <a:rPr lang="en-US" altLang="zh-CN" sz="2800" i="1" dirty="0"/>
              <a:t>d</a:t>
            </a:r>
            <a:r>
              <a:rPr lang="en-US" altLang="zh-CN" sz="2800" dirty="0"/>
              <a:t>&gt;0),</a:t>
            </a:r>
            <a:r>
              <a:rPr lang="zh-CN" altLang="zh-CN" sz="2800" dirty="0"/>
              <a:t>因此</a:t>
            </a:r>
            <a:r>
              <a:rPr lang="en-US" altLang="zh-CN" sz="2800" dirty="0"/>
              <a:t>,</a:t>
            </a:r>
            <a:r>
              <a:rPr lang="zh-CN" altLang="zh-CN" sz="2800" dirty="0"/>
              <a:t>历年所交纳的储备金数目</a:t>
            </a:r>
            <a:r>
              <a:rPr lang="en-US" altLang="zh-CN" sz="2800" i="1" dirty="0"/>
              <a:t>a</a:t>
            </a:r>
            <a:r>
              <a:rPr lang="en-US" altLang="zh-CN" sz="2800" baseline="-25000" dirty="0"/>
              <a:t>1</a:t>
            </a:r>
            <a:r>
              <a:rPr lang="en-US" altLang="zh-CN" sz="2800" dirty="0"/>
              <a:t>,</a:t>
            </a:r>
            <a:r>
              <a:rPr lang="en-US" altLang="zh-CN" sz="2800" i="1" dirty="0"/>
              <a:t>a</a:t>
            </a:r>
            <a:r>
              <a:rPr lang="en-US" altLang="zh-CN" sz="2800" baseline="-25000" dirty="0"/>
              <a:t>2</a:t>
            </a:r>
            <a:r>
              <a:rPr lang="en-US" altLang="zh-CN" sz="2800" dirty="0"/>
              <a:t>,…,</a:t>
            </a:r>
            <a:r>
              <a:rPr lang="en-US" altLang="zh-CN" sz="2800" i="1" dirty="0"/>
              <a:t>a</a:t>
            </a:r>
            <a:r>
              <a:rPr lang="en-US" altLang="zh-CN" sz="2800" i="1" baseline="-25000" dirty="0"/>
              <a:t>n</a:t>
            </a:r>
            <a:r>
              <a:rPr lang="zh-CN" altLang="zh-CN" sz="2800" dirty="0"/>
              <a:t>是一个公差为</a:t>
            </a:r>
            <a:r>
              <a:rPr lang="en-US" altLang="zh-CN" sz="2800" i="1" dirty="0"/>
              <a:t>d</a:t>
            </a:r>
            <a:r>
              <a:rPr lang="zh-CN" altLang="zh-CN" sz="2800" dirty="0"/>
              <a:t>的等差数列</a:t>
            </a:r>
            <a:r>
              <a:rPr lang="en-US" altLang="zh-CN" sz="2800" dirty="0"/>
              <a:t>.</a:t>
            </a:r>
            <a:r>
              <a:rPr lang="zh-CN" altLang="zh-CN" sz="2800" dirty="0"/>
              <a:t>与此同时</a:t>
            </a:r>
            <a:r>
              <a:rPr lang="en-US" altLang="zh-CN" sz="2800" dirty="0"/>
              <a:t>,</a:t>
            </a:r>
            <a:r>
              <a:rPr lang="zh-CN" altLang="zh-CN" sz="2800" dirty="0"/>
              <a:t>国家给予优惠的计息政策</a:t>
            </a:r>
            <a:r>
              <a:rPr lang="en-US" altLang="zh-CN" sz="2800" dirty="0"/>
              <a:t>:</a:t>
            </a:r>
            <a:r>
              <a:rPr lang="zh-CN" altLang="zh-CN" sz="2800" dirty="0"/>
              <a:t>不仅采用固定利率</a:t>
            </a:r>
            <a:r>
              <a:rPr lang="en-US" altLang="zh-CN" sz="2800" dirty="0"/>
              <a:t>,</a:t>
            </a:r>
            <a:r>
              <a:rPr lang="zh-CN" altLang="zh-CN" sz="2800" dirty="0"/>
              <a:t>而且用复利计算</a:t>
            </a:r>
            <a:r>
              <a:rPr lang="en-US" altLang="zh-CN" sz="2800" dirty="0"/>
              <a:t>.</a:t>
            </a:r>
            <a:r>
              <a:rPr lang="zh-CN" altLang="zh-CN" sz="2800" dirty="0"/>
              <a:t>这就是说</a:t>
            </a:r>
            <a:r>
              <a:rPr lang="en-US" altLang="zh-CN" sz="2800" dirty="0"/>
              <a:t>,</a:t>
            </a:r>
            <a:r>
              <a:rPr lang="zh-CN" altLang="zh-CN" sz="2800" dirty="0"/>
              <a:t>如果固定年利率为</a:t>
            </a:r>
            <a:r>
              <a:rPr lang="en-US" altLang="zh-CN" sz="2800" i="1" dirty="0"/>
              <a:t>r</a:t>
            </a:r>
            <a:r>
              <a:rPr lang="en-US" altLang="zh-CN" sz="2800" dirty="0"/>
              <a:t>(</a:t>
            </a:r>
            <a:r>
              <a:rPr lang="en-US" altLang="zh-CN" sz="2800" i="1" dirty="0"/>
              <a:t>r</a:t>
            </a:r>
            <a:r>
              <a:rPr lang="en-US" altLang="zh-CN" sz="2800" dirty="0"/>
              <a:t>&gt;0),</a:t>
            </a:r>
            <a:r>
              <a:rPr lang="zh-CN" altLang="zh-CN" sz="2800" dirty="0"/>
              <a:t>那么</a:t>
            </a:r>
            <a:r>
              <a:rPr lang="en-US" altLang="zh-CN" sz="2800" dirty="0"/>
              <a:t>,</a:t>
            </a:r>
            <a:r>
              <a:rPr lang="zh-CN" altLang="zh-CN" sz="2800" dirty="0"/>
              <a:t>在第</a:t>
            </a:r>
            <a:r>
              <a:rPr lang="en-US" altLang="zh-CN" sz="2800" i="1" dirty="0"/>
              <a:t>n</a:t>
            </a:r>
            <a:r>
              <a:rPr lang="zh-CN" altLang="zh-CN" sz="2800" dirty="0"/>
              <a:t>年末</a:t>
            </a:r>
            <a:r>
              <a:rPr lang="en-US" altLang="zh-CN" sz="2800" dirty="0"/>
              <a:t>,</a:t>
            </a:r>
            <a:r>
              <a:rPr lang="zh-CN" altLang="zh-CN" sz="2800" dirty="0"/>
              <a:t>第一年所交纳的储备金就变为</a:t>
            </a:r>
            <a:r>
              <a:rPr lang="en-US" altLang="zh-CN" sz="2800" i="1" dirty="0"/>
              <a:t>a</a:t>
            </a:r>
            <a:r>
              <a:rPr lang="en-US" altLang="zh-CN" sz="2800" baseline="-25000" dirty="0"/>
              <a:t>1</a:t>
            </a:r>
            <a:r>
              <a:rPr lang="en-US" altLang="zh-CN" sz="2800" dirty="0"/>
              <a:t>(1+</a:t>
            </a:r>
            <a:r>
              <a:rPr lang="en-US" altLang="zh-CN" sz="2800" i="1" dirty="0"/>
              <a:t>r</a:t>
            </a:r>
            <a:r>
              <a:rPr lang="en-US" altLang="zh-CN" sz="2800" dirty="0"/>
              <a:t>)</a:t>
            </a:r>
            <a:r>
              <a:rPr lang="en-US" altLang="zh-CN" sz="2800" i="1" baseline="30000" dirty="0"/>
              <a:t>n</a:t>
            </a:r>
            <a:r>
              <a:rPr lang="en-US" altLang="zh-CN" sz="2800" baseline="30000" dirty="0"/>
              <a:t>-1</a:t>
            </a:r>
            <a:r>
              <a:rPr lang="en-US" altLang="zh-CN" sz="2800" dirty="0"/>
              <a:t>,</a:t>
            </a:r>
            <a:r>
              <a:rPr lang="zh-CN" altLang="zh-CN" sz="2800" dirty="0"/>
              <a:t>第二年所交纳的储备金就变为</a:t>
            </a:r>
            <a:r>
              <a:rPr lang="en-US" altLang="zh-CN" sz="2800" i="1" dirty="0"/>
              <a:t>a</a:t>
            </a:r>
            <a:r>
              <a:rPr lang="en-US" altLang="zh-CN" sz="2800" baseline="-25000" dirty="0"/>
              <a:t>2</a:t>
            </a:r>
            <a:r>
              <a:rPr lang="en-US" altLang="zh-CN" sz="2800" dirty="0"/>
              <a:t>(1+r)</a:t>
            </a:r>
            <a:r>
              <a:rPr lang="en-US" altLang="zh-CN" sz="2800" i="1" baseline="30000" dirty="0"/>
              <a:t>n</a:t>
            </a:r>
            <a:r>
              <a:rPr lang="en-US" altLang="zh-CN" sz="2800" baseline="30000" dirty="0"/>
              <a:t>-2</a:t>
            </a:r>
            <a:r>
              <a:rPr lang="en-US" altLang="zh-CN" sz="2800" dirty="0"/>
              <a:t>,….</a:t>
            </a:r>
            <a:r>
              <a:rPr lang="zh-CN" altLang="zh-CN" sz="2800" dirty="0"/>
              <a:t>以</a:t>
            </a:r>
            <a:r>
              <a:rPr lang="en-US" altLang="zh-CN" sz="2800" i="1" dirty="0" err="1"/>
              <a:t>T</a:t>
            </a:r>
            <a:r>
              <a:rPr lang="en-US" altLang="zh-CN" sz="2800" i="1" baseline="-25000" dirty="0" err="1"/>
              <a:t>n</a:t>
            </a:r>
            <a:r>
              <a:rPr lang="zh-CN" altLang="zh-CN" sz="2800" dirty="0"/>
              <a:t>表示第</a:t>
            </a:r>
            <a:r>
              <a:rPr lang="en-US" altLang="zh-CN" sz="2800" i="1" dirty="0"/>
              <a:t>n</a:t>
            </a:r>
            <a:r>
              <a:rPr lang="zh-CN" altLang="zh-CN" sz="2800" dirty="0"/>
              <a:t>年末所累计的储备金总额</a:t>
            </a:r>
            <a:r>
              <a:rPr lang="en-US" altLang="zh-CN" sz="2800" dirty="0"/>
              <a:t>.</a:t>
            </a:r>
            <a:endParaRPr lang="zh-CN" altLang="zh-CN" sz="2800" dirty="0"/>
          </a:p>
          <a:p>
            <a:pPr>
              <a:lnSpc>
                <a:spcPct val="150000"/>
              </a:lnSpc>
            </a:pPr>
            <a:r>
              <a:rPr lang="en-US" altLang="zh-CN" sz="2800" dirty="0"/>
              <a:t>(1)</a:t>
            </a:r>
            <a:r>
              <a:rPr lang="zh-CN" altLang="zh-CN" sz="2800" dirty="0"/>
              <a:t>写出</a:t>
            </a:r>
            <a:r>
              <a:rPr lang="en-US" altLang="zh-CN" sz="2800" i="1" dirty="0" err="1"/>
              <a:t>T</a:t>
            </a:r>
            <a:r>
              <a:rPr lang="en-US" altLang="zh-CN" sz="2800" i="1" baseline="-25000" dirty="0" err="1"/>
              <a:t>n</a:t>
            </a:r>
            <a:r>
              <a:rPr lang="zh-CN" altLang="zh-CN" sz="2800" dirty="0"/>
              <a:t>与</a:t>
            </a:r>
            <a:r>
              <a:rPr lang="en-US" altLang="zh-CN" sz="2800" i="1" dirty="0"/>
              <a:t>T</a:t>
            </a:r>
            <a:r>
              <a:rPr lang="en-US" altLang="zh-CN" sz="2800" i="1" baseline="-25000" dirty="0"/>
              <a:t>n</a:t>
            </a:r>
            <a:r>
              <a:rPr lang="en-US" altLang="zh-CN" sz="2800" baseline="-25000" dirty="0"/>
              <a:t>-1</a:t>
            </a:r>
            <a:r>
              <a:rPr lang="en-US" altLang="zh-CN" sz="2800" dirty="0"/>
              <a:t>(</a:t>
            </a:r>
            <a:r>
              <a:rPr lang="en-US" altLang="zh-CN" sz="2800" i="1" dirty="0"/>
              <a:t>n</a:t>
            </a:r>
            <a:r>
              <a:rPr lang="en-US" altLang="zh-CN" sz="2800" dirty="0"/>
              <a:t>≥2)</a:t>
            </a:r>
            <a:r>
              <a:rPr lang="zh-CN" altLang="zh-CN" sz="2800" dirty="0"/>
              <a:t>的递推关系式</a:t>
            </a:r>
            <a:r>
              <a:rPr lang="en-US" altLang="zh-CN" sz="2800" dirty="0"/>
              <a:t>;</a:t>
            </a:r>
            <a:endParaRPr lang="zh-CN" altLang="zh-CN" sz="2800" dirty="0"/>
          </a:p>
          <a:p>
            <a:pPr>
              <a:lnSpc>
                <a:spcPct val="150000"/>
              </a:lnSpc>
            </a:pPr>
            <a:r>
              <a:rPr lang="en-US" altLang="zh-CN" sz="2800" dirty="0"/>
              <a:t>(2)</a:t>
            </a:r>
            <a:r>
              <a:rPr lang="zh-CN" altLang="zh-CN" sz="2800" dirty="0"/>
              <a:t>求证</a:t>
            </a:r>
            <a:r>
              <a:rPr lang="en-US" altLang="zh-CN" sz="2800" dirty="0"/>
              <a:t>:</a:t>
            </a:r>
            <a:r>
              <a:rPr lang="en-US" altLang="zh-CN" sz="2800" i="1" dirty="0" err="1"/>
              <a:t>T</a:t>
            </a:r>
            <a:r>
              <a:rPr lang="en-US" altLang="zh-CN" sz="2800" i="1" baseline="-25000" dirty="0" err="1"/>
              <a:t>n</a:t>
            </a:r>
            <a:r>
              <a:rPr lang="en-US" altLang="zh-CN" sz="2800" dirty="0"/>
              <a:t>=</a:t>
            </a:r>
            <a:r>
              <a:rPr lang="en-US" altLang="zh-CN" sz="2800" i="1" dirty="0" err="1"/>
              <a:t>A</a:t>
            </a:r>
            <a:r>
              <a:rPr lang="en-US" altLang="zh-CN" sz="2800" i="1" baseline="-25000" dirty="0" err="1"/>
              <a:t>n</a:t>
            </a:r>
            <a:r>
              <a:rPr lang="en-US" altLang="zh-CN" sz="2800" dirty="0" err="1"/>
              <a:t>+</a:t>
            </a:r>
            <a:r>
              <a:rPr lang="en-US" altLang="zh-CN" sz="2800" i="1" dirty="0" err="1"/>
              <a:t>B</a:t>
            </a:r>
            <a:r>
              <a:rPr lang="en-US" altLang="zh-CN" sz="2800" i="1" baseline="-25000" dirty="0" err="1"/>
              <a:t>n</a:t>
            </a:r>
            <a:r>
              <a:rPr lang="en-US" altLang="zh-CN" sz="2800" dirty="0"/>
              <a:t>,</a:t>
            </a:r>
            <a:r>
              <a:rPr lang="zh-CN" altLang="zh-CN" sz="2800" dirty="0"/>
              <a:t>其中</a:t>
            </a:r>
            <a:r>
              <a:rPr lang="en-US" altLang="zh-CN" sz="2800" dirty="0"/>
              <a:t>{</a:t>
            </a:r>
            <a:r>
              <a:rPr lang="en-US" altLang="zh-CN" sz="2800" i="1" dirty="0"/>
              <a:t>A</a:t>
            </a:r>
            <a:r>
              <a:rPr lang="en-US" altLang="zh-CN" sz="2800" i="1" baseline="-25000" dirty="0"/>
              <a:t>n</a:t>
            </a:r>
            <a:r>
              <a:rPr lang="en-US" altLang="zh-CN" sz="2800" dirty="0"/>
              <a:t>}</a:t>
            </a:r>
            <a:r>
              <a:rPr lang="zh-CN" altLang="zh-CN" sz="2800" dirty="0"/>
              <a:t>是一个等比数列</a:t>
            </a:r>
            <a:r>
              <a:rPr lang="en-US" altLang="zh-CN" sz="2800" dirty="0"/>
              <a:t>,{</a:t>
            </a:r>
            <a:r>
              <a:rPr lang="en-US" altLang="zh-CN" sz="2800" i="1" dirty="0" err="1"/>
              <a:t>B</a:t>
            </a:r>
            <a:r>
              <a:rPr lang="en-US" altLang="zh-CN" sz="2800" i="1" baseline="-25000" dirty="0" err="1"/>
              <a:t>n</a:t>
            </a:r>
            <a:r>
              <a:rPr lang="en-US" altLang="zh-CN" sz="2800" dirty="0"/>
              <a:t>}</a:t>
            </a:r>
            <a:r>
              <a:rPr lang="zh-CN" altLang="zh-CN" sz="2800" dirty="0"/>
              <a:t>是一个等差数列</a:t>
            </a:r>
            <a:r>
              <a:rPr lang="en-US" altLang="zh-CN" sz="2800" dirty="0"/>
              <a:t>.</a:t>
            </a:r>
            <a:endParaRPr lang="zh-CN" altLang="zh-CN" sz="2800" dirty="0"/>
          </a:p>
        </p:txBody>
      </p:sp>
    </p:spTree>
    <p:extLst>
      <p:ext uri="{BB962C8B-B14F-4D97-AF65-F5344CB8AC3E}">
        <p14:creationId xmlns:p14="http://schemas.microsoft.com/office/powerpoint/2010/main" xmlns="" val="415259000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248355" y="474623"/>
                <a:ext cx="11779045" cy="5734266"/>
              </a:xfrm>
              <a:prstGeom prst="rect">
                <a:avLst/>
              </a:prstGeom>
            </p:spPr>
            <p:txBody>
              <a:bodyPr wrap="square">
                <a:spAutoFit/>
              </a:bodyPr>
              <a:lstStyle/>
              <a:p>
                <a:pPr>
                  <a:lnSpc>
                    <a:spcPct val="150000"/>
                  </a:lnSpc>
                </a:pPr>
                <a:r>
                  <a:rPr lang="zh-CN" altLang="en-US"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解析</a:t>
                </a:r>
                <a:r>
                  <a:rPr lang="en-US" altLang="zh-CN"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   </a:t>
                </a:r>
                <a:r>
                  <a:rPr lang="en-US" altLang="zh-CN" sz="2800" dirty="0" smtClean="0"/>
                  <a:t>(1)</a:t>
                </a:r>
                <a:r>
                  <a:rPr lang="en-US" altLang="zh-CN" sz="2800" i="1" dirty="0" err="1" smtClean="0"/>
                  <a:t>T</a:t>
                </a:r>
                <a:r>
                  <a:rPr lang="en-US" altLang="zh-CN" sz="2800" i="1" baseline="-25000" dirty="0" err="1" smtClean="0"/>
                  <a:t>n</a:t>
                </a:r>
                <a:r>
                  <a:rPr lang="en-US" altLang="zh-CN" sz="2800" dirty="0" smtClean="0"/>
                  <a:t>=</a:t>
                </a:r>
                <a:r>
                  <a:rPr lang="en-US" altLang="zh-CN" sz="2800" i="1" dirty="0" smtClean="0"/>
                  <a:t>T</a:t>
                </a:r>
                <a:r>
                  <a:rPr lang="en-US" altLang="zh-CN" sz="2800" i="1" baseline="-25000" dirty="0" smtClean="0"/>
                  <a:t>n</a:t>
                </a:r>
                <a:r>
                  <a:rPr lang="en-US" altLang="zh-CN" sz="2800" baseline="-25000" dirty="0" smtClean="0"/>
                  <a:t>-1</a:t>
                </a:r>
                <a:r>
                  <a:rPr lang="en-US" altLang="zh-CN" sz="2800" dirty="0" smtClean="0"/>
                  <a:t>(1+r</a:t>
                </a:r>
                <a:r>
                  <a:rPr lang="en-US" altLang="zh-CN" sz="2800" dirty="0"/>
                  <a:t>)+</a:t>
                </a:r>
                <a:r>
                  <a:rPr lang="en-US" altLang="zh-CN" sz="2800" i="1" dirty="0"/>
                  <a:t>a</a:t>
                </a:r>
                <a:r>
                  <a:rPr lang="en-US" altLang="zh-CN" sz="2800" i="1" baseline="-25000" dirty="0"/>
                  <a:t>n</a:t>
                </a:r>
                <a:r>
                  <a:rPr lang="en-US" altLang="zh-CN" sz="2800" dirty="0"/>
                  <a:t>(</a:t>
                </a:r>
                <a:r>
                  <a:rPr lang="en-US" altLang="zh-CN" sz="2800" i="1" dirty="0"/>
                  <a:t>n</a:t>
                </a:r>
                <a:r>
                  <a:rPr lang="en-US" altLang="zh-CN" sz="2800" dirty="0"/>
                  <a:t>≥2).</a:t>
                </a:r>
                <a:endParaRPr lang="zh-CN" altLang="zh-CN" sz="2800" dirty="0"/>
              </a:p>
              <a:p>
                <a:pPr>
                  <a:lnSpc>
                    <a:spcPct val="150000"/>
                  </a:lnSpc>
                </a:pPr>
                <a:r>
                  <a:rPr lang="en-US" altLang="zh-CN" sz="2800" dirty="0"/>
                  <a:t>(2)</a:t>
                </a:r>
                <a:r>
                  <a:rPr lang="en-US" altLang="zh-CN" sz="2800" i="1" dirty="0"/>
                  <a:t>T</a:t>
                </a:r>
                <a:r>
                  <a:rPr lang="en-US" altLang="zh-CN" sz="2800" baseline="-25000" dirty="0"/>
                  <a:t>1</a:t>
                </a:r>
                <a:r>
                  <a:rPr lang="en-US" altLang="zh-CN" sz="2800" dirty="0"/>
                  <a:t>=</a:t>
                </a:r>
                <a:r>
                  <a:rPr lang="en-US" altLang="zh-CN" sz="2800" i="1" dirty="0"/>
                  <a:t>a</a:t>
                </a:r>
                <a:r>
                  <a:rPr lang="en-US" altLang="zh-CN" sz="2800" baseline="-25000" dirty="0"/>
                  <a:t>1</a:t>
                </a:r>
                <a:r>
                  <a:rPr lang="en-US" altLang="zh-CN" sz="2800" dirty="0"/>
                  <a:t>,</a:t>
                </a:r>
                <a:r>
                  <a:rPr lang="zh-CN" altLang="zh-CN" sz="2800" dirty="0"/>
                  <a:t>对</a:t>
                </a:r>
                <a:r>
                  <a:rPr lang="en-US" altLang="zh-CN" sz="2800" i="1" dirty="0"/>
                  <a:t>n</a:t>
                </a:r>
                <a:r>
                  <a:rPr lang="en-US" altLang="zh-CN" sz="2800" dirty="0"/>
                  <a:t>≥2</a:t>
                </a:r>
                <a:r>
                  <a:rPr lang="zh-CN" altLang="zh-CN" sz="2800" dirty="0"/>
                  <a:t>反复使用</a:t>
                </a:r>
                <a:r>
                  <a:rPr lang="en-US" altLang="zh-CN" sz="2800" dirty="0"/>
                  <a:t>(1)</a:t>
                </a:r>
                <a:r>
                  <a:rPr lang="zh-CN" altLang="zh-CN" sz="2800" dirty="0"/>
                  <a:t>中的关系式</a:t>
                </a:r>
                <a:r>
                  <a:rPr lang="en-US" altLang="zh-CN" sz="2800" dirty="0"/>
                  <a:t>,</a:t>
                </a:r>
                <a:r>
                  <a:rPr lang="zh-CN" altLang="zh-CN" sz="2800" dirty="0"/>
                  <a:t>得</a:t>
                </a:r>
              </a:p>
              <a:p>
                <a:pPr>
                  <a:lnSpc>
                    <a:spcPct val="150000"/>
                  </a:lnSpc>
                </a:pPr>
                <a:r>
                  <a:rPr lang="en-US" altLang="zh-CN" sz="2800" i="1" dirty="0" err="1"/>
                  <a:t>T</a:t>
                </a:r>
                <a:r>
                  <a:rPr lang="en-US" altLang="zh-CN" sz="2800" i="1" baseline="-25000" dirty="0" err="1"/>
                  <a:t>n</a:t>
                </a:r>
                <a:r>
                  <a:rPr lang="en-US" altLang="zh-CN" sz="2800" dirty="0"/>
                  <a:t>=</a:t>
                </a:r>
                <a:r>
                  <a:rPr lang="en-US" altLang="zh-CN" sz="2800" i="1" dirty="0"/>
                  <a:t>T</a:t>
                </a:r>
                <a:r>
                  <a:rPr lang="en-US" altLang="zh-CN" sz="2800" i="1" baseline="-25000" dirty="0"/>
                  <a:t>n</a:t>
                </a:r>
                <a:r>
                  <a:rPr lang="en-US" altLang="zh-CN" sz="2800" baseline="-25000" dirty="0"/>
                  <a:t>-1</a:t>
                </a:r>
                <a:r>
                  <a:rPr lang="en-US" altLang="zh-CN" sz="2800" dirty="0"/>
                  <a:t>(1+</a:t>
                </a:r>
                <a:r>
                  <a:rPr lang="en-US" altLang="zh-CN" sz="2800" i="1" dirty="0"/>
                  <a:t>r</a:t>
                </a:r>
                <a:r>
                  <a:rPr lang="en-US" altLang="zh-CN" sz="2800" dirty="0"/>
                  <a:t>)+</a:t>
                </a:r>
                <a:r>
                  <a:rPr lang="en-US" altLang="zh-CN" sz="2800" i="1" dirty="0"/>
                  <a:t>a</a:t>
                </a:r>
                <a:r>
                  <a:rPr lang="en-US" altLang="zh-CN" sz="2800" i="1" baseline="-25000" dirty="0"/>
                  <a:t>n</a:t>
                </a:r>
                <a:r>
                  <a:rPr lang="en-US" altLang="zh-CN" sz="2800" dirty="0"/>
                  <a:t>=</a:t>
                </a:r>
                <a:r>
                  <a:rPr lang="en-US" altLang="zh-CN" sz="2800" i="1" dirty="0"/>
                  <a:t>T</a:t>
                </a:r>
                <a:r>
                  <a:rPr lang="en-US" altLang="zh-CN" sz="2800" i="1" baseline="-25000" dirty="0"/>
                  <a:t>n</a:t>
                </a:r>
                <a:r>
                  <a:rPr lang="en-US" altLang="zh-CN" sz="2800" baseline="-25000" dirty="0"/>
                  <a:t>-2</a:t>
                </a:r>
                <a:r>
                  <a:rPr lang="en-US" altLang="zh-CN" sz="2800" dirty="0"/>
                  <a:t>(1+</a:t>
                </a:r>
                <a:r>
                  <a:rPr lang="en-US" altLang="zh-CN" sz="2800" i="1" dirty="0"/>
                  <a:t>r</a:t>
                </a:r>
                <a:r>
                  <a:rPr lang="en-US" altLang="zh-CN" sz="2800" dirty="0"/>
                  <a:t>)</a:t>
                </a:r>
                <a:r>
                  <a:rPr lang="en-US" altLang="zh-CN" sz="2800" baseline="30000" dirty="0"/>
                  <a:t>2</a:t>
                </a:r>
                <a:r>
                  <a:rPr lang="en-US" altLang="zh-CN" sz="2800" dirty="0"/>
                  <a:t>+</a:t>
                </a:r>
                <a:r>
                  <a:rPr lang="en-US" altLang="zh-CN" sz="2800" i="1" dirty="0"/>
                  <a:t>a</a:t>
                </a:r>
                <a:r>
                  <a:rPr lang="en-US" altLang="zh-CN" sz="2800" i="1" baseline="-25000" dirty="0"/>
                  <a:t>n</a:t>
                </a:r>
                <a:r>
                  <a:rPr lang="en-US" altLang="zh-CN" sz="2800" baseline="-25000" dirty="0"/>
                  <a:t>-1</a:t>
                </a:r>
                <a:r>
                  <a:rPr lang="en-US" altLang="zh-CN" sz="2800" dirty="0"/>
                  <a:t>(1+</a:t>
                </a:r>
                <a:r>
                  <a:rPr lang="en-US" altLang="zh-CN" sz="2800" i="1" dirty="0"/>
                  <a:t>r</a:t>
                </a:r>
                <a:r>
                  <a:rPr lang="en-US" altLang="zh-CN" sz="2800" dirty="0"/>
                  <a:t>)+</a:t>
                </a:r>
                <a:r>
                  <a:rPr lang="en-US" altLang="zh-CN" sz="2800" i="1" dirty="0"/>
                  <a:t>a</a:t>
                </a:r>
                <a:r>
                  <a:rPr lang="en-US" altLang="zh-CN" sz="2800" i="1" baseline="-25000" dirty="0"/>
                  <a:t>n</a:t>
                </a:r>
                <a:r>
                  <a:rPr lang="en-US" altLang="zh-CN" sz="2800" dirty="0"/>
                  <a:t>=…=</a:t>
                </a:r>
                <a:r>
                  <a:rPr lang="en-US" altLang="zh-CN" sz="2800" i="1" dirty="0"/>
                  <a:t>a</a:t>
                </a:r>
                <a:r>
                  <a:rPr lang="en-US" altLang="zh-CN" sz="2800" baseline="-25000" dirty="0"/>
                  <a:t>1</a:t>
                </a:r>
                <a:r>
                  <a:rPr lang="en-US" altLang="zh-CN" sz="2800" dirty="0"/>
                  <a:t>(1+</a:t>
                </a:r>
                <a:r>
                  <a:rPr lang="en-US" altLang="zh-CN" sz="2800" i="1" dirty="0"/>
                  <a:t>r</a:t>
                </a:r>
                <a:r>
                  <a:rPr lang="en-US" altLang="zh-CN" sz="2800" dirty="0"/>
                  <a:t>)</a:t>
                </a:r>
                <a:r>
                  <a:rPr lang="en-US" altLang="zh-CN" sz="2800" i="1" baseline="30000" dirty="0"/>
                  <a:t>n</a:t>
                </a:r>
                <a:r>
                  <a:rPr lang="en-US" altLang="zh-CN" sz="2800" baseline="30000" dirty="0"/>
                  <a:t>-1</a:t>
                </a:r>
                <a:r>
                  <a:rPr lang="en-US" altLang="zh-CN" sz="2800" dirty="0"/>
                  <a:t>+</a:t>
                </a:r>
                <a:r>
                  <a:rPr lang="en-US" altLang="zh-CN" sz="2800" i="1" dirty="0"/>
                  <a:t>a</a:t>
                </a:r>
                <a:r>
                  <a:rPr lang="en-US" altLang="zh-CN" sz="2800" baseline="-25000" dirty="0"/>
                  <a:t>2</a:t>
                </a:r>
                <a:r>
                  <a:rPr lang="en-US" altLang="zh-CN" sz="2800" dirty="0"/>
                  <a:t>(1+</a:t>
                </a:r>
                <a:r>
                  <a:rPr lang="en-US" altLang="zh-CN" sz="2800" i="1" dirty="0"/>
                  <a:t>r</a:t>
                </a:r>
                <a:r>
                  <a:rPr lang="en-US" altLang="zh-CN" sz="2800" dirty="0"/>
                  <a:t>)</a:t>
                </a:r>
                <a:r>
                  <a:rPr lang="en-US" altLang="zh-CN" sz="2800" i="1" baseline="30000" dirty="0"/>
                  <a:t>n</a:t>
                </a:r>
                <a:r>
                  <a:rPr lang="en-US" altLang="zh-CN" sz="2800" baseline="30000" dirty="0"/>
                  <a:t>-2</a:t>
                </a:r>
                <a:r>
                  <a:rPr lang="en-US" altLang="zh-CN" sz="2800" dirty="0" smtClean="0"/>
                  <a:t>+…+</a:t>
                </a:r>
              </a:p>
              <a:p>
                <a:pPr>
                  <a:lnSpc>
                    <a:spcPct val="150000"/>
                  </a:lnSpc>
                </a:pPr>
                <a:r>
                  <a:rPr lang="en-US" altLang="zh-CN" sz="2800" i="1" dirty="0" smtClean="0"/>
                  <a:t>a</a:t>
                </a:r>
                <a:r>
                  <a:rPr lang="en-US" altLang="zh-CN" sz="2800" i="1" baseline="-25000" dirty="0" smtClean="0"/>
                  <a:t>n</a:t>
                </a:r>
                <a:r>
                  <a:rPr lang="en-US" altLang="zh-CN" sz="2800" baseline="-25000" dirty="0" smtClean="0"/>
                  <a:t>-1</a:t>
                </a:r>
                <a:r>
                  <a:rPr lang="en-US" altLang="zh-CN" sz="2800" dirty="0" smtClean="0"/>
                  <a:t>(1+</a:t>
                </a:r>
                <a:r>
                  <a:rPr lang="en-US" altLang="zh-CN" sz="2800" i="1" dirty="0" smtClean="0"/>
                  <a:t>r</a:t>
                </a:r>
                <a:r>
                  <a:rPr lang="en-US" altLang="zh-CN" sz="2800" dirty="0"/>
                  <a:t>)+</a:t>
                </a:r>
                <a:r>
                  <a:rPr lang="en-US" altLang="zh-CN" sz="2800" i="1" dirty="0"/>
                  <a:t>a</a:t>
                </a:r>
                <a:r>
                  <a:rPr lang="en-US" altLang="zh-CN" sz="2800" i="1" baseline="-25000" dirty="0"/>
                  <a:t>n</a:t>
                </a:r>
                <a:r>
                  <a:rPr lang="zh-CN" altLang="zh-CN" sz="2800" dirty="0"/>
                  <a:t>　</a:t>
                </a:r>
                <a:r>
                  <a:rPr lang="en-US" altLang="zh-CN" sz="2800" dirty="0"/>
                  <a:t>①.</a:t>
                </a:r>
                <a:endParaRPr lang="zh-CN" altLang="zh-CN" sz="2800" dirty="0"/>
              </a:p>
              <a:p>
                <a:pPr>
                  <a:lnSpc>
                    <a:spcPct val="150000"/>
                  </a:lnSpc>
                </a:pPr>
                <a:r>
                  <a:rPr lang="zh-CN" altLang="zh-CN" sz="2800" dirty="0"/>
                  <a:t>在</a:t>
                </a:r>
                <a:r>
                  <a:rPr lang="en-US" altLang="zh-CN" sz="2800" dirty="0"/>
                  <a:t>①</a:t>
                </a:r>
                <a:r>
                  <a:rPr lang="zh-CN" altLang="zh-CN" sz="2800" dirty="0"/>
                  <a:t>式两端同乘以</a:t>
                </a:r>
                <a:r>
                  <a:rPr lang="en-US" altLang="zh-CN" sz="2800" dirty="0"/>
                  <a:t>(1+</a:t>
                </a:r>
                <a:r>
                  <a:rPr lang="en-US" altLang="zh-CN" sz="2800" i="1" dirty="0"/>
                  <a:t>r</a:t>
                </a:r>
                <a:r>
                  <a:rPr lang="en-US" altLang="zh-CN" sz="2800" dirty="0"/>
                  <a:t>),</a:t>
                </a:r>
                <a:r>
                  <a:rPr lang="zh-CN" altLang="zh-CN" sz="2800" dirty="0"/>
                  <a:t>得</a:t>
                </a:r>
                <a:r>
                  <a:rPr lang="en-US" altLang="zh-CN" sz="2800" dirty="0"/>
                  <a:t>(1+</a:t>
                </a:r>
                <a:r>
                  <a:rPr lang="en-US" altLang="zh-CN" sz="2800" i="1" dirty="0"/>
                  <a:t>r</a:t>
                </a:r>
                <a:r>
                  <a:rPr lang="en-US" altLang="zh-CN" sz="2800" dirty="0"/>
                  <a:t>)</a:t>
                </a:r>
                <a:r>
                  <a:rPr lang="en-US" altLang="zh-CN" sz="2800" i="1" dirty="0" err="1"/>
                  <a:t>T</a:t>
                </a:r>
                <a:r>
                  <a:rPr lang="en-US" altLang="zh-CN" sz="2800" i="1" baseline="-25000" dirty="0" err="1"/>
                  <a:t>n</a:t>
                </a:r>
                <a:r>
                  <a:rPr lang="en-US" altLang="zh-CN" sz="2800" dirty="0"/>
                  <a:t>=</a:t>
                </a:r>
                <a:r>
                  <a:rPr lang="en-US" altLang="zh-CN" sz="2800" i="1" dirty="0"/>
                  <a:t>a</a:t>
                </a:r>
                <a:r>
                  <a:rPr lang="en-US" altLang="zh-CN" sz="2800" baseline="-25000" dirty="0"/>
                  <a:t>1</a:t>
                </a:r>
                <a:r>
                  <a:rPr lang="en-US" altLang="zh-CN" sz="2800" dirty="0"/>
                  <a:t>(1+</a:t>
                </a:r>
                <a:r>
                  <a:rPr lang="en-US" altLang="zh-CN" sz="2800" i="1" dirty="0"/>
                  <a:t>r</a:t>
                </a:r>
                <a:r>
                  <a:rPr lang="en-US" altLang="zh-CN" sz="2800" dirty="0"/>
                  <a:t>)</a:t>
                </a:r>
                <a:r>
                  <a:rPr lang="en-US" altLang="zh-CN" sz="2800" i="1" baseline="30000" dirty="0"/>
                  <a:t>n</a:t>
                </a:r>
                <a:r>
                  <a:rPr lang="en-US" altLang="zh-CN" sz="2800" dirty="0"/>
                  <a:t>+</a:t>
                </a:r>
                <a:r>
                  <a:rPr lang="en-US" altLang="zh-CN" sz="2800" i="1" dirty="0"/>
                  <a:t>a</a:t>
                </a:r>
                <a:r>
                  <a:rPr lang="en-US" altLang="zh-CN" sz="2800" baseline="-25000" dirty="0"/>
                  <a:t>2</a:t>
                </a:r>
                <a:r>
                  <a:rPr lang="en-US" altLang="zh-CN" sz="2800" dirty="0"/>
                  <a:t>(1+</a:t>
                </a:r>
                <a:r>
                  <a:rPr lang="en-US" altLang="zh-CN" sz="2800" i="1" dirty="0"/>
                  <a:t>r</a:t>
                </a:r>
                <a:r>
                  <a:rPr lang="en-US" altLang="zh-CN" sz="2800" dirty="0"/>
                  <a:t>)</a:t>
                </a:r>
                <a:r>
                  <a:rPr lang="en-US" altLang="zh-CN" sz="2800" i="1" baseline="30000" dirty="0"/>
                  <a:t>n</a:t>
                </a:r>
                <a:r>
                  <a:rPr lang="en-US" altLang="zh-CN" sz="2800" baseline="30000" dirty="0"/>
                  <a:t>-1</a:t>
                </a:r>
                <a:r>
                  <a:rPr lang="en-US" altLang="zh-CN" sz="2800" dirty="0"/>
                  <a:t>+…+</a:t>
                </a:r>
                <a:r>
                  <a:rPr lang="en-US" altLang="zh-CN" sz="2800" i="1" dirty="0"/>
                  <a:t>a</a:t>
                </a:r>
                <a:r>
                  <a:rPr lang="en-US" altLang="zh-CN" sz="2800" i="1" baseline="-25000" dirty="0"/>
                  <a:t>n</a:t>
                </a:r>
                <a:r>
                  <a:rPr lang="en-US" altLang="zh-CN" sz="2800" baseline="-25000" dirty="0"/>
                  <a:t>-1</a:t>
                </a:r>
                <a:r>
                  <a:rPr lang="en-US" altLang="zh-CN" sz="2800" dirty="0"/>
                  <a:t>(1+</a:t>
                </a:r>
                <a:r>
                  <a:rPr lang="en-US" altLang="zh-CN" sz="2800" i="1" dirty="0"/>
                  <a:t>r</a:t>
                </a:r>
                <a:r>
                  <a:rPr lang="en-US" altLang="zh-CN" sz="2800" dirty="0"/>
                  <a:t>)</a:t>
                </a:r>
                <a:r>
                  <a:rPr lang="en-US" altLang="zh-CN" sz="2800" baseline="30000" dirty="0"/>
                  <a:t>2</a:t>
                </a:r>
                <a:r>
                  <a:rPr lang="en-US" altLang="zh-CN" sz="2800" dirty="0" smtClean="0"/>
                  <a:t>+</a:t>
                </a:r>
              </a:p>
              <a:p>
                <a:pPr>
                  <a:lnSpc>
                    <a:spcPct val="150000"/>
                  </a:lnSpc>
                </a:pPr>
                <a:r>
                  <a:rPr lang="en-US" altLang="zh-CN" sz="2800" i="1" dirty="0" smtClean="0"/>
                  <a:t>a</a:t>
                </a:r>
                <a:r>
                  <a:rPr lang="en-US" altLang="zh-CN" sz="2800" i="1" baseline="-25000" dirty="0" smtClean="0"/>
                  <a:t>n</a:t>
                </a:r>
                <a:r>
                  <a:rPr lang="en-US" altLang="zh-CN" sz="2800" dirty="0" smtClean="0"/>
                  <a:t>(1+</a:t>
                </a:r>
                <a:r>
                  <a:rPr lang="en-US" altLang="zh-CN" sz="2800" i="1" dirty="0" smtClean="0"/>
                  <a:t>r</a:t>
                </a:r>
                <a:r>
                  <a:rPr lang="en-US" altLang="zh-CN" sz="2800" dirty="0"/>
                  <a:t>)</a:t>
                </a:r>
                <a:r>
                  <a:rPr lang="zh-CN" altLang="zh-CN" sz="2800" dirty="0"/>
                  <a:t>　</a:t>
                </a:r>
                <a:r>
                  <a:rPr lang="en-US" altLang="zh-CN" sz="2800" dirty="0"/>
                  <a:t>②.</a:t>
                </a:r>
                <a:endParaRPr lang="zh-CN" altLang="zh-CN" sz="2800" dirty="0"/>
              </a:p>
              <a:p>
                <a:pPr>
                  <a:lnSpc>
                    <a:spcPct val="150000"/>
                  </a:lnSpc>
                </a:pPr>
                <a:r>
                  <a:rPr lang="en-US" altLang="zh-CN" sz="2800" dirty="0"/>
                  <a:t>②-①,</a:t>
                </a:r>
                <a:r>
                  <a:rPr lang="zh-CN" altLang="zh-CN" sz="2800" dirty="0"/>
                  <a:t>得</a:t>
                </a:r>
                <a:r>
                  <a:rPr lang="en-US" altLang="zh-CN" sz="2800" i="1" dirty="0" err="1"/>
                  <a:t>rT</a:t>
                </a:r>
                <a:r>
                  <a:rPr lang="en-US" altLang="zh-CN" sz="2800" i="1" baseline="-25000" dirty="0" err="1"/>
                  <a:t>n</a:t>
                </a:r>
                <a:r>
                  <a:rPr lang="en-US" altLang="zh-CN" sz="2800" dirty="0"/>
                  <a:t>=</a:t>
                </a:r>
                <a:r>
                  <a:rPr lang="en-US" altLang="zh-CN" sz="2800" i="1" dirty="0"/>
                  <a:t>a</a:t>
                </a:r>
                <a:r>
                  <a:rPr lang="en-US" altLang="zh-CN" sz="2800" baseline="-25000" dirty="0"/>
                  <a:t>1</a:t>
                </a:r>
                <a:r>
                  <a:rPr lang="en-US" altLang="zh-CN" sz="2800" dirty="0"/>
                  <a:t>(1+</a:t>
                </a:r>
                <a:r>
                  <a:rPr lang="en-US" altLang="zh-CN" sz="2800" i="1" dirty="0"/>
                  <a:t>r</a:t>
                </a:r>
                <a:r>
                  <a:rPr lang="en-US" altLang="zh-CN" sz="2800" dirty="0"/>
                  <a:t>)</a:t>
                </a:r>
                <a:r>
                  <a:rPr lang="en-US" altLang="zh-CN" sz="2800" i="1" baseline="30000" dirty="0" err="1"/>
                  <a:t>n</a:t>
                </a:r>
                <a:r>
                  <a:rPr lang="en-US" altLang="zh-CN" sz="2800" dirty="0" err="1"/>
                  <a:t>+</a:t>
                </a:r>
                <a:r>
                  <a:rPr lang="en-US" altLang="zh-CN" sz="2800" i="1" dirty="0" err="1"/>
                  <a:t>d</a:t>
                </a:r>
                <a:r>
                  <a:rPr lang="en-US" altLang="zh-CN" sz="2800" dirty="0"/>
                  <a:t>[(1+</a:t>
                </a:r>
                <a:r>
                  <a:rPr lang="en-US" altLang="zh-CN" sz="2800" i="1" dirty="0"/>
                  <a:t>r</a:t>
                </a:r>
                <a:r>
                  <a:rPr lang="en-US" altLang="zh-CN" sz="2800" dirty="0"/>
                  <a:t>)</a:t>
                </a:r>
                <a:r>
                  <a:rPr lang="en-US" altLang="zh-CN" sz="2800" i="1" baseline="30000" dirty="0"/>
                  <a:t>n</a:t>
                </a:r>
                <a:r>
                  <a:rPr lang="en-US" altLang="zh-CN" sz="2800" baseline="30000" dirty="0"/>
                  <a:t>-1</a:t>
                </a:r>
                <a:r>
                  <a:rPr lang="en-US" altLang="zh-CN" sz="2800" dirty="0"/>
                  <a:t>+(1+</a:t>
                </a:r>
                <a:r>
                  <a:rPr lang="en-US" altLang="zh-CN" sz="2800" i="1" dirty="0"/>
                  <a:t>r</a:t>
                </a:r>
                <a:r>
                  <a:rPr lang="en-US" altLang="zh-CN" sz="2800" dirty="0"/>
                  <a:t>)</a:t>
                </a:r>
                <a:r>
                  <a:rPr lang="en-US" altLang="zh-CN" sz="2800" i="1" baseline="30000" dirty="0"/>
                  <a:t>n</a:t>
                </a:r>
                <a:r>
                  <a:rPr lang="en-US" altLang="zh-CN" sz="2800" baseline="30000" dirty="0"/>
                  <a:t>-2</a:t>
                </a:r>
                <a:r>
                  <a:rPr lang="en-US" altLang="zh-CN" sz="2800" dirty="0"/>
                  <a:t>+…+(1+</a:t>
                </a:r>
                <a:r>
                  <a:rPr lang="en-US" altLang="zh-CN" sz="2800" i="1" dirty="0"/>
                  <a:t>r</a:t>
                </a:r>
                <a:r>
                  <a:rPr lang="en-US" altLang="zh-CN" sz="2800" dirty="0"/>
                  <a:t>)]-</a:t>
                </a:r>
                <a:r>
                  <a:rPr lang="en-US" altLang="zh-CN" sz="2800" i="1" dirty="0"/>
                  <a:t>a</a:t>
                </a:r>
                <a:r>
                  <a:rPr lang="en-US" altLang="zh-CN" sz="2800" i="1" baseline="-25000" dirty="0"/>
                  <a:t>n</a:t>
                </a:r>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i="1">
                            <a:latin typeface="Cambria Math" panose="02040503050406030204" pitchFamily="18" charset="0"/>
                          </a:rPr>
                          <m:t>𝑑</m:t>
                        </m:r>
                      </m:num>
                      <m:den>
                        <m:r>
                          <a:rPr lang="en-US" altLang="zh-CN" sz="2800" i="1">
                            <a:latin typeface="Cambria Math" panose="02040503050406030204" pitchFamily="18" charset="0"/>
                          </a:rPr>
                          <m:t>𝑟</m:t>
                        </m:r>
                      </m:den>
                    </m:f>
                  </m:oMath>
                </a14:m>
                <a:r>
                  <a:rPr lang="en-US" altLang="zh-CN" sz="2800" dirty="0"/>
                  <a:t>[(1+</a:t>
                </a:r>
                <a:r>
                  <a:rPr lang="en-US" altLang="zh-CN" sz="2800" i="1" dirty="0"/>
                  <a:t>r</a:t>
                </a:r>
                <a:r>
                  <a:rPr lang="en-US" altLang="zh-CN" sz="2800" dirty="0"/>
                  <a:t>)</a:t>
                </a:r>
                <a:r>
                  <a:rPr lang="en-US" altLang="zh-CN" sz="2800" i="1" baseline="30000" dirty="0"/>
                  <a:t>n</a:t>
                </a:r>
                <a:r>
                  <a:rPr lang="en-US" altLang="zh-CN" sz="2800" dirty="0"/>
                  <a:t>-1-</a:t>
                </a:r>
                <a:r>
                  <a:rPr lang="en-US" altLang="zh-CN" sz="2800" i="1" dirty="0"/>
                  <a:t>r</a:t>
                </a:r>
                <a:r>
                  <a:rPr lang="en-US" altLang="zh-CN" sz="2800" dirty="0"/>
                  <a:t>]+</a:t>
                </a:r>
                <a:r>
                  <a:rPr lang="en-US" altLang="zh-CN" sz="2800" i="1" dirty="0" smtClean="0"/>
                  <a:t>a</a:t>
                </a:r>
                <a:r>
                  <a:rPr lang="en-US" altLang="zh-CN" sz="2800" baseline="-25000" dirty="0" smtClean="0"/>
                  <a:t>1</a:t>
                </a:r>
                <a:r>
                  <a:rPr lang="en-US" altLang="zh-CN" sz="2800" dirty="0" smtClean="0"/>
                  <a:t>(1+</a:t>
                </a:r>
                <a:r>
                  <a:rPr lang="en-US" altLang="zh-CN" sz="2800" i="1" dirty="0" smtClean="0"/>
                  <a:t>r</a:t>
                </a:r>
                <a:r>
                  <a:rPr lang="en-US" altLang="zh-CN" sz="2800" dirty="0" smtClean="0"/>
                  <a:t>)</a:t>
                </a:r>
                <a:r>
                  <a:rPr lang="en-US" altLang="zh-CN" sz="2800" i="1" baseline="30000" dirty="0" smtClean="0"/>
                  <a:t>n</a:t>
                </a:r>
              </a:p>
              <a:p>
                <a:pPr>
                  <a:lnSpc>
                    <a:spcPct val="150000"/>
                  </a:lnSpc>
                </a:pPr>
                <a:r>
                  <a:rPr lang="en-US" altLang="zh-CN" sz="2800" dirty="0" smtClean="0"/>
                  <a:t>-</a:t>
                </a:r>
                <a:r>
                  <a:rPr lang="en-US" altLang="zh-CN" sz="2800" i="1" dirty="0"/>
                  <a:t>a</a:t>
                </a:r>
                <a:r>
                  <a:rPr lang="en-US" altLang="zh-CN" sz="2800" i="1" baseline="-25000" dirty="0"/>
                  <a:t>n</a:t>
                </a:r>
                <a:r>
                  <a:rPr lang="en-US" altLang="zh-CN" sz="2800" dirty="0" smtClean="0"/>
                  <a:t>,</a:t>
                </a:r>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248355" y="474623"/>
                <a:ext cx="11779045" cy="5734266"/>
              </a:xfrm>
              <a:prstGeom prst="rect">
                <a:avLst/>
              </a:prstGeom>
              <a:blipFill rotWithShape="0">
                <a:blip r:embed="rId3"/>
                <a:stretch>
                  <a:fillRect l="-1087"/>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49373604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391360" y="384312"/>
                <a:ext cx="11723913" cy="3870803"/>
              </a:xfrm>
              <a:prstGeom prst="rect">
                <a:avLst/>
              </a:prstGeom>
            </p:spPr>
            <p:txBody>
              <a:bodyPr wrap="square">
                <a:spAutoFit/>
              </a:bodyPr>
              <a:lstStyle/>
              <a:p>
                <a:pPr>
                  <a:lnSpc>
                    <a:spcPct val="150000"/>
                  </a:lnSpc>
                </a:pPr>
                <a:r>
                  <a:rPr lang="zh-CN" altLang="zh-CN" sz="2800" dirty="0"/>
                  <a:t>即</a:t>
                </a:r>
                <a:r>
                  <a:rPr lang="en-US" altLang="zh-CN" sz="2800" i="1" dirty="0" err="1"/>
                  <a:t>T</a:t>
                </a:r>
                <a:r>
                  <a:rPr lang="en-US" altLang="zh-CN" sz="2800" i="1" baseline="-25000" dirty="0" err="1"/>
                  <a:t>n</a:t>
                </a:r>
                <a:r>
                  <a:rPr lang="en-US" altLang="zh-CN" sz="2800" dirty="0"/>
                  <a:t>=</a:t>
                </a:r>
                <a14:m>
                  <m:oMath xmlns:m="http://schemas.openxmlformats.org/officeDocument/2006/math">
                    <m:f>
                      <m:fPr>
                        <m:ctrlPr>
                          <a:rPr lang="zh-CN" altLang="zh-CN" sz="2800" i="1">
                            <a:latin typeface="Cambria Math" panose="02040503050406030204" pitchFamily="18" charset="0"/>
                          </a:rPr>
                        </m:ctrlPr>
                      </m:fPr>
                      <m:num>
                        <m:sSub>
                          <m:sSubPr>
                            <m:ctrlPr>
                              <a:rPr lang="zh-CN" altLang="zh-CN" sz="2800" i="1">
                                <a:latin typeface="Cambria Math" panose="02040503050406030204" pitchFamily="18" charset="0"/>
                              </a:rPr>
                            </m:ctrlPr>
                          </m:sSubPr>
                          <m:e>
                            <m:r>
                              <a:rPr lang="en-US" altLang="zh-CN" sz="2800" i="1">
                                <a:latin typeface="Cambria Math" panose="02040503050406030204" pitchFamily="18" charset="0"/>
                              </a:rPr>
                              <m:t>𝑎</m:t>
                            </m:r>
                          </m:e>
                          <m:sub>
                            <m:r>
                              <a:rPr lang="en-US" altLang="zh-CN" sz="2800">
                                <a:latin typeface="Cambria Math" panose="02040503050406030204" pitchFamily="18" charset="0"/>
                              </a:rPr>
                              <m:t>1</m:t>
                            </m:r>
                          </m:sub>
                        </m:sSub>
                        <m:r>
                          <m:rPr>
                            <m:sty m:val="p"/>
                          </m:rPr>
                          <a:rPr lang="en-US" altLang="zh-CN" sz="2800">
                            <a:latin typeface="Cambria Math" panose="02040503050406030204" pitchFamily="18" charset="0"/>
                          </a:rPr>
                          <m:t>r</m:t>
                        </m:r>
                        <m:r>
                          <a:rPr lang="en-US" altLang="zh-CN" sz="2800">
                            <a:latin typeface="Cambria Math" panose="02040503050406030204" pitchFamily="18" charset="0"/>
                          </a:rPr>
                          <m:t>+</m:t>
                        </m:r>
                        <m:r>
                          <a:rPr lang="en-US" altLang="zh-CN" sz="2800" i="1">
                            <a:latin typeface="Cambria Math" panose="02040503050406030204" pitchFamily="18" charset="0"/>
                          </a:rPr>
                          <m:t>𝑑</m:t>
                        </m:r>
                      </m:num>
                      <m:den>
                        <m:sSup>
                          <m:sSupPr>
                            <m:ctrlPr>
                              <a:rPr lang="zh-CN" altLang="zh-CN" sz="2800" i="1">
                                <a:latin typeface="Cambria Math" panose="02040503050406030204" pitchFamily="18" charset="0"/>
                              </a:rPr>
                            </m:ctrlPr>
                          </m:sSupPr>
                          <m:e>
                            <m:r>
                              <a:rPr lang="en-US" altLang="zh-CN" sz="2800" i="1">
                                <a:latin typeface="Cambria Math" panose="02040503050406030204" pitchFamily="18" charset="0"/>
                              </a:rPr>
                              <m:t>𝑟</m:t>
                            </m:r>
                          </m:e>
                          <m:sup>
                            <m:r>
                              <a:rPr lang="en-US" altLang="zh-CN" sz="2800">
                                <a:latin typeface="Cambria Math" panose="02040503050406030204" pitchFamily="18" charset="0"/>
                              </a:rPr>
                              <m:t>2</m:t>
                            </m:r>
                          </m:sup>
                        </m:sSup>
                      </m:den>
                    </m:f>
                  </m:oMath>
                </a14:m>
                <a:r>
                  <a:rPr lang="en-US" altLang="zh-CN" sz="2800" dirty="0"/>
                  <a:t>(1+</a:t>
                </a:r>
                <a:r>
                  <a:rPr lang="en-US" altLang="zh-CN" sz="2800" i="1" dirty="0"/>
                  <a:t>r</a:t>
                </a:r>
                <a:r>
                  <a:rPr lang="en-US" altLang="zh-CN" sz="2800" dirty="0"/>
                  <a:t>)</a:t>
                </a:r>
                <a:r>
                  <a:rPr lang="en-US" altLang="zh-CN" sz="2800" i="1" baseline="30000" dirty="0"/>
                  <a:t>n</a:t>
                </a:r>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i="1">
                            <a:latin typeface="Cambria Math" panose="02040503050406030204" pitchFamily="18" charset="0"/>
                          </a:rPr>
                          <m:t>𝑑</m:t>
                        </m:r>
                      </m:num>
                      <m:den>
                        <m:r>
                          <a:rPr lang="en-US" altLang="zh-CN" sz="2800" i="1">
                            <a:latin typeface="Cambria Math" panose="02040503050406030204" pitchFamily="18" charset="0"/>
                          </a:rPr>
                          <m:t>𝑟</m:t>
                        </m:r>
                      </m:den>
                    </m:f>
                  </m:oMath>
                </a14:m>
                <a:r>
                  <a:rPr lang="en-US" altLang="zh-CN" sz="2800" i="1" dirty="0"/>
                  <a:t>n</a:t>
                </a:r>
                <a:r>
                  <a:rPr lang="en-US" altLang="zh-CN" sz="2800" dirty="0"/>
                  <a:t>-</a:t>
                </a:r>
                <a14:m>
                  <m:oMath xmlns:m="http://schemas.openxmlformats.org/officeDocument/2006/math">
                    <m:f>
                      <m:fPr>
                        <m:ctrlPr>
                          <a:rPr lang="zh-CN" altLang="zh-CN" sz="2800" i="1">
                            <a:latin typeface="Cambria Math" panose="02040503050406030204" pitchFamily="18" charset="0"/>
                          </a:rPr>
                        </m:ctrlPr>
                      </m:fPr>
                      <m:num>
                        <m:sSub>
                          <m:sSubPr>
                            <m:ctrlPr>
                              <a:rPr lang="zh-CN" altLang="zh-CN" sz="2800" i="1">
                                <a:latin typeface="Cambria Math" panose="02040503050406030204" pitchFamily="18" charset="0"/>
                              </a:rPr>
                            </m:ctrlPr>
                          </m:sSubPr>
                          <m:e>
                            <m:r>
                              <a:rPr lang="en-US" altLang="zh-CN" sz="2800" i="1">
                                <a:latin typeface="Cambria Math" panose="02040503050406030204" pitchFamily="18" charset="0"/>
                              </a:rPr>
                              <m:t>𝑎</m:t>
                            </m:r>
                          </m:e>
                          <m:sub>
                            <m:r>
                              <a:rPr lang="en-US" altLang="zh-CN" sz="2800">
                                <a:latin typeface="Cambria Math" panose="02040503050406030204" pitchFamily="18" charset="0"/>
                              </a:rPr>
                              <m:t>1</m:t>
                            </m:r>
                          </m:sub>
                        </m:sSub>
                        <m:r>
                          <m:rPr>
                            <m:sty m:val="p"/>
                          </m:rPr>
                          <a:rPr lang="en-US" altLang="zh-CN" sz="2800">
                            <a:latin typeface="Cambria Math" panose="02040503050406030204" pitchFamily="18" charset="0"/>
                          </a:rPr>
                          <m:t>r</m:t>
                        </m:r>
                        <m:r>
                          <a:rPr lang="en-US" altLang="zh-CN" sz="2800">
                            <a:latin typeface="Cambria Math" panose="02040503050406030204" pitchFamily="18" charset="0"/>
                          </a:rPr>
                          <m:t>+</m:t>
                        </m:r>
                        <m:r>
                          <a:rPr lang="en-US" altLang="zh-CN" sz="2800" i="1">
                            <a:latin typeface="Cambria Math" panose="02040503050406030204" pitchFamily="18" charset="0"/>
                          </a:rPr>
                          <m:t>𝑑</m:t>
                        </m:r>
                      </m:num>
                      <m:den>
                        <m:sSup>
                          <m:sSupPr>
                            <m:ctrlPr>
                              <a:rPr lang="zh-CN" altLang="zh-CN" sz="2800" i="1">
                                <a:latin typeface="Cambria Math" panose="02040503050406030204" pitchFamily="18" charset="0"/>
                              </a:rPr>
                            </m:ctrlPr>
                          </m:sSupPr>
                          <m:e>
                            <m:r>
                              <a:rPr lang="en-US" altLang="zh-CN" sz="2800" i="1">
                                <a:latin typeface="Cambria Math" panose="02040503050406030204" pitchFamily="18" charset="0"/>
                              </a:rPr>
                              <m:t>𝑟</m:t>
                            </m:r>
                          </m:e>
                          <m:sup>
                            <m:r>
                              <a:rPr lang="en-US" altLang="zh-CN" sz="2800">
                                <a:latin typeface="Cambria Math" panose="02040503050406030204" pitchFamily="18" charset="0"/>
                              </a:rPr>
                              <m:t>2</m:t>
                            </m:r>
                          </m:sup>
                        </m:sSup>
                      </m:den>
                    </m:f>
                  </m:oMath>
                </a14:m>
                <a:r>
                  <a:rPr lang="en-US" altLang="zh-CN" sz="2800" dirty="0"/>
                  <a:t>.</a:t>
                </a:r>
                <a:endParaRPr lang="zh-CN" altLang="zh-CN" sz="2800" dirty="0"/>
              </a:p>
              <a:p>
                <a:pPr>
                  <a:lnSpc>
                    <a:spcPct val="150000"/>
                  </a:lnSpc>
                </a:pPr>
                <a:r>
                  <a:rPr lang="zh-CN" altLang="zh-CN" sz="2800" dirty="0"/>
                  <a:t>如果记</a:t>
                </a:r>
                <a:r>
                  <a:rPr lang="en-US" altLang="zh-CN" sz="2800" i="1" dirty="0"/>
                  <a:t>A</a:t>
                </a:r>
                <a:r>
                  <a:rPr lang="en-US" altLang="zh-CN" sz="2800" i="1" baseline="-25000" dirty="0"/>
                  <a:t>n</a:t>
                </a:r>
                <a:r>
                  <a:rPr lang="en-US" altLang="zh-CN" sz="2800" dirty="0"/>
                  <a:t>=</a:t>
                </a:r>
                <a14:m>
                  <m:oMath xmlns:m="http://schemas.openxmlformats.org/officeDocument/2006/math">
                    <m:f>
                      <m:fPr>
                        <m:ctrlPr>
                          <a:rPr lang="zh-CN" altLang="zh-CN" sz="2800" i="1">
                            <a:latin typeface="Cambria Math" panose="02040503050406030204" pitchFamily="18" charset="0"/>
                          </a:rPr>
                        </m:ctrlPr>
                      </m:fPr>
                      <m:num>
                        <m:sSub>
                          <m:sSubPr>
                            <m:ctrlPr>
                              <a:rPr lang="zh-CN" altLang="zh-CN" sz="2800" i="1">
                                <a:latin typeface="Cambria Math" panose="02040503050406030204" pitchFamily="18" charset="0"/>
                              </a:rPr>
                            </m:ctrlPr>
                          </m:sSubPr>
                          <m:e>
                            <m:r>
                              <a:rPr lang="en-US" altLang="zh-CN" sz="2800" i="1">
                                <a:latin typeface="Cambria Math" panose="02040503050406030204" pitchFamily="18" charset="0"/>
                              </a:rPr>
                              <m:t>𝑎</m:t>
                            </m:r>
                          </m:e>
                          <m:sub>
                            <m:r>
                              <a:rPr lang="en-US" altLang="zh-CN" sz="2800">
                                <a:latin typeface="Cambria Math" panose="02040503050406030204" pitchFamily="18" charset="0"/>
                              </a:rPr>
                              <m:t>1</m:t>
                            </m:r>
                          </m:sub>
                        </m:sSub>
                        <m:r>
                          <m:rPr>
                            <m:sty m:val="p"/>
                          </m:rPr>
                          <a:rPr lang="en-US" altLang="zh-CN" sz="2800">
                            <a:latin typeface="Cambria Math" panose="02040503050406030204" pitchFamily="18" charset="0"/>
                          </a:rPr>
                          <m:t>r</m:t>
                        </m:r>
                        <m:r>
                          <a:rPr lang="en-US" altLang="zh-CN" sz="2800">
                            <a:latin typeface="Cambria Math" panose="02040503050406030204" pitchFamily="18" charset="0"/>
                          </a:rPr>
                          <m:t>+</m:t>
                        </m:r>
                        <m:r>
                          <a:rPr lang="en-US" altLang="zh-CN" sz="2800" i="1">
                            <a:latin typeface="Cambria Math" panose="02040503050406030204" pitchFamily="18" charset="0"/>
                          </a:rPr>
                          <m:t>𝑑</m:t>
                        </m:r>
                      </m:num>
                      <m:den>
                        <m:sSup>
                          <m:sSupPr>
                            <m:ctrlPr>
                              <a:rPr lang="zh-CN" altLang="zh-CN" sz="2800" i="1">
                                <a:latin typeface="Cambria Math" panose="02040503050406030204" pitchFamily="18" charset="0"/>
                              </a:rPr>
                            </m:ctrlPr>
                          </m:sSupPr>
                          <m:e>
                            <m:r>
                              <a:rPr lang="en-US" altLang="zh-CN" sz="2800" i="1">
                                <a:latin typeface="Cambria Math" panose="02040503050406030204" pitchFamily="18" charset="0"/>
                              </a:rPr>
                              <m:t>𝑟</m:t>
                            </m:r>
                          </m:e>
                          <m:sup>
                            <m:r>
                              <a:rPr lang="en-US" altLang="zh-CN" sz="2800">
                                <a:latin typeface="Cambria Math" panose="02040503050406030204" pitchFamily="18" charset="0"/>
                              </a:rPr>
                              <m:t>2</m:t>
                            </m:r>
                          </m:sup>
                        </m:sSup>
                      </m:den>
                    </m:f>
                  </m:oMath>
                </a14:m>
                <a:r>
                  <a:rPr lang="en-US" altLang="zh-CN" sz="2800" dirty="0"/>
                  <a:t>(1+</a:t>
                </a:r>
                <a:r>
                  <a:rPr lang="en-US" altLang="zh-CN" sz="2800" i="1" dirty="0"/>
                  <a:t>r</a:t>
                </a:r>
                <a:r>
                  <a:rPr lang="en-US" altLang="zh-CN" sz="2800" dirty="0"/>
                  <a:t>)</a:t>
                </a:r>
                <a:r>
                  <a:rPr lang="en-US" altLang="zh-CN" sz="2800" i="1" baseline="30000" dirty="0" err="1"/>
                  <a:t>n</a:t>
                </a:r>
                <a:r>
                  <a:rPr lang="en-US" altLang="zh-CN" sz="2800" dirty="0" err="1"/>
                  <a:t>,</a:t>
                </a:r>
                <a:r>
                  <a:rPr lang="en-US" altLang="zh-CN" sz="2800" i="1" dirty="0" err="1"/>
                  <a:t>B</a:t>
                </a:r>
                <a:r>
                  <a:rPr lang="en-US" altLang="zh-CN" sz="2800" i="1" baseline="-25000" dirty="0" err="1"/>
                  <a:t>n</a:t>
                </a:r>
                <a:r>
                  <a:rPr lang="en-US" altLang="zh-CN" sz="2800" dirty="0"/>
                  <a:t>=-</a:t>
                </a:r>
                <a14:m>
                  <m:oMath xmlns:m="http://schemas.openxmlformats.org/officeDocument/2006/math">
                    <m:f>
                      <m:fPr>
                        <m:ctrlPr>
                          <a:rPr lang="zh-CN" altLang="zh-CN" sz="2800" i="1">
                            <a:latin typeface="Cambria Math" panose="02040503050406030204" pitchFamily="18" charset="0"/>
                          </a:rPr>
                        </m:ctrlPr>
                      </m:fPr>
                      <m:num>
                        <m:sSub>
                          <m:sSubPr>
                            <m:ctrlPr>
                              <a:rPr lang="zh-CN" altLang="zh-CN" sz="2800" i="1">
                                <a:latin typeface="Cambria Math" panose="02040503050406030204" pitchFamily="18" charset="0"/>
                              </a:rPr>
                            </m:ctrlPr>
                          </m:sSubPr>
                          <m:e>
                            <m:r>
                              <a:rPr lang="en-US" altLang="zh-CN" sz="2800" i="1">
                                <a:latin typeface="Cambria Math" panose="02040503050406030204" pitchFamily="18" charset="0"/>
                              </a:rPr>
                              <m:t>𝑎</m:t>
                            </m:r>
                          </m:e>
                          <m:sub>
                            <m:r>
                              <a:rPr lang="en-US" altLang="zh-CN" sz="2800">
                                <a:latin typeface="Cambria Math" panose="02040503050406030204" pitchFamily="18" charset="0"/>
                              </a:rPr>
                              <m:t>1</m:t>
                            </m:r>
                          </m:sub>
                        </m:sSub>
                        <m:r>
                          <m:rPr>
                            <m:sty m:val="p"/>
                          </m:rPr>
                          <a:rPr lang="en-US" altLang="zh-CN" sz="2800">
                            <a:latin typeface="Cambria Math" panose="02040503050406030204" pitchFamily="18" charset="0"/>
                          </a:rPr>
                          <m:t>r</m:t>
                        </m:r>
                        <m:r>
                          <a:rPr lang="en-US" altLang="zh-CN" sz="2800">
                            <a:latin typeface="Cambria Math" panose="02040503050406030204" pitchFamily="18" charset="0"/>
                          </a:rPr>
                          <m:t>+</m:t>
                        </m:r>
                        <m:r>
                          <a:rPr lang="en-US" altLang="zh-CN" sz="2800" i="1">
                            <a:latin typeface="Cambria Math" panose="02040503050406030204" pitchFamily="18" charset="0"/>
                          </a:rPr>
                          <m:t>𝑑</m:t>
                        </m:r>
                      </m:num>
                      <m:den>
                        <m:sSup>
                          <m:sSupPr>
                            <m:ctrlPr>
                              <a:rPr lang="zh-CN" altLang="zh-CN" sz="2800" i="1">
                                <a:latin typeface="Cambria Math" panose="02040503050406030204" pitchFamily="18" charset="0"/>
                              </a:rPr>
                            </m:ctrlPr>
                          </m:sSupPr>
                          <m:e>
                            <m:r>
                              <a:rPr lang="en-US" altLang="zh-CN" sz="2800" i="1">
                                <a:latin typeface="Cambria Math" panose="02040503050406030204" pitchFamily="18" charset="0"/>
                              </a:rPr>
                              <m:t>𝑟</m:t>
                            </m:r>
                          </m:e>
                          <m:sup>
                            <m:r>
                              <a:rPr lang="en-US" altLang="zh-CN" sz="2800">
                                <a:latin typeface="Cambria Math" panose="02040503050406030204" pitchFamily="18" charset="0"/>
                              </a:rPr>
                              <m:t>2</m:t>
                            </m:r>
                          </m:sup>
                        </m:sSup>
                      </m:den>
                    </m:f>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i="1">
                            <a:latin typeface="Cambria Math" panose="02040503050406030204" pitchFamily="18" charset="0"/>
                          </a:rPr>
                          <m:t>𝑑</m:t>
                        </m:r>
                      </m:num>
                      <m:den>
                        <m:r>
                          <a:rPr lang="en-US" altLang="zh-CN" sz="2800" i="1">
                            <a:latin typeface="Cambria Math" panose="02040503050406030204" pitchFamily="18" charset="0"/>
                          </a:rPr>
                          <m:t>𝑟</m:t>
                        </m:r>
                      </m:den>
                    </m:f>
                  </m:oMath>
                </a14:m>
                <a:r>
                  <a:rPr lang="en-US" altLang="zh-CN" sz="2800" i="1" dirty="0"/>
                  <a:t>n</a:t>
                </a:r>
                <a:r>
                  <a:rPr lang="en-US" altLang="zh-CN" sz="2800" dirty="0"/>
                  <a:t>,</a:t>
                </a:r>
                <a:endParaRPr lang="zh-CN" altLang="zh-CN" sz="2800" dirty="0"/>
              </a:p>
              <a:p>
                <a:pPr>
                  <a:lnSpc>
                    <a:spcPct val="150000"/>
                  </a:lnSpc>
                </a:pPr>
                <a:r>
                  <a:rPr lang="zh-CN" altLang="zh-CN" sz="2800" dirty="0"/>
                  <a:t>则</a:t>
                </a:r>
                <a:r>
                  <a:rPr lang="en-US" altLang="zh-CN" sz="2800" i="1" dirty="0" err="1"/>
                  <a:t>T</a:t>
                </a:r>
                <a:r>
                  <a:rPr lang="en-US" altLang="zh-CN" sz="2800" i="1" baseline="-25000" dirty="0" err="1"/>
                  <a:t>n</a:t>
                </a:r>
                <a:r>
                  <a:rPr lang="en-US" altLang="zh-CN" sz="2800" dirty="0"/>
                  <a:t>=</a:t>
                </a:r>
                <a:r>
                  <a:rPr lang="en-US" altLang="zh-CN" sz="2800" i="1" dirty="0" err="1"/>
                  <a:t>A</a:t>
                </a:r>
                <a:r>
                  <a:rPr lang="en-US" altLang="zh-CN" sz="2800" i="1" baseline="-25000" dirty="0" err="1"/>
                  <a:t>n</a:t>
                </a:r>
                <a:r>
                  <a:rPr lang="en-US" altLang="zh-CN" sz="2800" dirty="0" err="1"/>
                  <a:t>+</a:t>
                </a:r>
                <a:r>
                  <a:rPr lang="en-US" altLang="zh-CN" sz="2800" i="1" dirty="0" err="1"/>
                  <a:t>B</a:t>
                </a:r>
                <a:r>
                  <a:rPr lang="en-US" altLang="zh-CN" sz="2800" i="1" baseline="-25000" dirty="0" err="1"/>
                  <a:t>n</a:t>
                </a:r>
                <a:r>
                  <a:rPr lang="en-US" altLang="zh-CN" sz="2800" dirty="0"/>
                  <a:t>,</a:t>
                </a:r>
                <a:r>
                  <a:rPr lang="zh-CN" altLang="zh-CN" sz="2800" dirty="0"/>
                  <a:t>其中</a:t>
                </a:r>
                <a:r>
                  <a:rPr lang="en-US" altLang="zh-CN" sz="2800" dirty="0"/>
                  <a:t>{</a:t>
                </a:r>
                <a:r>
                  <a:rPr lang="en-US" altLang="zh-CN" sz="2800" i="1" dirty="0"/>
                  <a:t>A</a:t>
                </a:r>
                <a:r>
                  <a:rPr lang="en-US" altLang="zh-CN" sz="2800" i="1" baseline="-25000" dirty="0"/>
                  <a:t>n</a:t>
                </a:r>
                <a:r>
                  <a:rPr lang="en-US" altLang="zh-CN" sz="2800" dirty="0"/>
                  <a:t>}</a:t>
                </a:r>
                <a:r>
                  <a:rPr lang="zh-CN" altLang="zh-CN" sz="2800" dirty="0"/>
                  <a:t>是以</a:t>
                </a:r>
                <a14:m>
                  <m:oMath xmlns:m="http://schemas.openxmlformats.org/officeDocument/2006/math">
                    <m:f>
                      <m:fPr>
                        <m:ctrlPr>
                          <a:rPr lang="zh-CN" altLang="zh-CN" sz="2800" i="1">
                            <a:latin typeface="Cambria Math" panose="02040503050406030204" pitchFamily="18" charset="0"/>
                          </a:rPr>
                        </m:ctrlPr>
                      </m:fPr>
                      <m:num>
                        <m:sSub>
                          <m:sSubPr>
                            <m:ctrlPr>
                              <a:rPr lang="zh-CN" altLang="zh-CN" sz="2800" i="1">
                                <a:latin typeface="Cambria Math" panose="02040503050406030204" pitchFamily="18" charset="0"/>
                              </a:rPr>
                            </m:ctrlPr>
                          </m:sSubPr>
                          <m:e>
                            <m:r>
                              <a:rPr lang="en-US" altLang="zh-CN" sz="2800" i="1">
                                <a:latin typeface="Cambria Math" panose="02040503050406030204" pitchFamily="18" charset="0"/>
                              </a:rPr>
                              <m:t>𝑎</m:t>
                            </m:r>
                          </m:e>
                          <m:sub>
                            <m:r>
                              <a:rPr lang="en-US" altLang="zh-CN" sz="2800">
                                <a:latin typeface="Cambria Math" panose="02040503050406030204" pitchFamily="18" charset="0"/>
                              </a:rPr>
                              <m:t>1</m:t>
                            </m:r>
                          </m:sub>
                        </m:sSub>
                        <m:r>
                          <m:rPr>
                            <m:sty m:val="p"/>
                          </m:rPr>
                          <a:rPr lang="en-US" altLang="zh-CN" sz="2800">
                            <a:latin typeface="Cambria Math" panose="02040503050406030204" pitchFamily="18" charset="0"/>
                          </a:rPr>
                          <m:t>r</m:t>
                        </m:r>
                        <m:r>
                          <a:rPr lang="en-US" altLang="zh-CN" sz="2800">
                            <a:latin typeface="Cambria Math" panose="02040503050406030204" pitchFamily="18" charset="0"/>
                          </a:rPr>
                          <m:t>+</m:t>
                        </m:r>
                        <m:r>
                          <a:rPr lang="en-US" altLang="zh-CN" sz="2800" i="1">
                            <a:latin typeface="Cambria Math" panose="02040503050406030204" pitchFamily="18" charset="0"/>
                          </a:rPr>
                          <m:t>𝑑</m:t>
                        </m:r>
                      </m:num>
                      <m:den>
                        <m:sSup>
                          <m:sSupPr>
                            <m:ctrlPr>
                              <a:rPr lang="zh-CN" altLang="zh-CN" sz="2800" i="1">
                                <a:latin typeface="Cambria Math" panose="02040503050406030204" pitchFamily="18" charset="0"/>
                              </a:rPr>
                            </m:ctrlPr>
                          </m:sSupPr>
                          <m:e>
                            <m:r>
                              <a:rPr lang="en-US" altLang="zh-CN" sz="2800" i="1">
                                <a:latin typeface="Cambria Math" panose="02040503050406030204" pitchFamily="18" charset="0"/>
                              </a:rPr>
                              <m:t>𝑟</m:t>
                            </m:r>
                          </m:e>
                          <m:sup>
                            <m:r>
                              <a:rPr lang="en-US" altLang="zh-CN" sz="2800">
                                <a:latin typeface="Cambria Math" panose="02040503050406030204" pitchFamily="18" charset="0"/>
                              </a:rPr>
                              <m:t>2</m:t>
                            </m:r>
                          </m:sup>
                        </m:sSup>
                      </m:den>
                    </m:f>
                  </m:oMath>
                </a14:m>
                <a:r>
                  <a:rPr lang="en-US" altLang="zh-CN" sz="2800" dirty="0"/>
                  <a:t>(1+</a:t>
                </a:r>
                <a:r>
                  <a:rPr lang="en-US" altLang="zh-CN" sz="2800" i="1" dirty="0"/>
                  <a:t>r</a:t>
                </a:r>
                <a:r>
                  <a:rPr lang="en-US" altLang="zh-CN" sz="2800" dirty="0"/>
                  <a:t>)</a:t>
                </a:r>
                <a:r>
                  <a:rPr lang="zh-CN" altLang="zh-CN" sz="2800" dirty="0"/>
                  <a:t>为首项</a:t>
                </a:r>
                <a:r>
                  <a:rPr lang="en-US" altLang="zh-CN" sz="2800" dirty="0"/>
                  <a:t>,1+</a:t>
                </a:r>
                <a:r>
                  <a:rPr lang="en-US" altLang="zh-CN" sz="2800" i="1" dirty="0"/>
                  <a:t>r</a:t>
                </a:r>
                <a:r>
                  <a:rPr lang="en-US" altLang="zh-CN" sz="2800" dirty="0"/>
                  <a:t>(</a:t>
                </a:r>
                <a:r>
                  <a:rPr lang="en-US" altLang="zh-CN" sz="2800" i="1" dirty="0"/>
                  <a:t>r</a:t>
                </a:r>
                <a:r>
                  <a:rPr lang="en-US" altLang="zh-CN" sz="2800" dirty="0"/>
                  <a:t>&gt;0)</a:t>
                </a:r>
                <a:r>
                  <a:rPr lang="zh-CN" altLang="zh-CN" sz="2800" dirty="0"/>
                  <a:t>为公比的等比数列</a:t>
                </a:r>
                <a:r>
                  <a:rPr lang="en-US" altLang="zh-CN" sz="2800" dirty="0"/>
                  <a:t>,{</a:t>
                </a:r>
                <a:r>
                  <a:rPr lang="en-US" altLang="zh-CN" sz="2800" i="1" dirty="0" err="1"/>
                  <a:t>B</a:t>
                </a:r>
                <a:r>
                  <a:rPr lang="en-US" altLang="zh-CN" sz="2800" i="1" baseline="-25000" dirty="0" err="1"/>
                  <a:t>n</a:t>
                </a:r>
                <a:r>
                  <a:rPr lang="en-US" altLang="zh-CN" sz="2800" dirty="0"/>
                  <a:t>}</a:t>
                </a:r>
                <a:r>
                  <a:rPr lang="zh-CN" altLang="zh-CN" sz="2800" dirty="0"/>
                  <a:t>是以</a:t>
                </a:r>
                <a:r>
                  <a:rPr lang="en-US" altLang="zh-CN" sz="2800" dirty="0"/>
                  <a:t>-</a:t>
                </a:r>
                <a14:m>
                  <m:oMath xmlns:m="http://schemas.openxmlformats.org/officeDocument/2006/math">
                    <m:f>
                      <m:fPr>
                        <m:ctrlPr>
                          <a:rPr lang="zh-CN" altLang="zh-CN" sz="2800" i="1">
                            <a:latin typeface="Cambria Math" panose="02040503050406030204" pitchFamily="18" charset="0"/>
                          </a:rPr>
                        </m:ctrlPr>
                      </m:fPr>
                      <m:num>
                        <m:sSub>
                          <m:sSubPr>
                            <m:ctrlPr>
                              <a:rPr lang="zh-CN" altLang="zh-CN" sz="2800" i="1">
                                <a:latin typeface="Cambria Math" panose="02040503050406030204" pitchFamily="18" charset="0"/>
                              </a:rPr>
                            </m:ctrlPr>
                          </m:sSubPr>
                          <m:e>
                            <m:r>
                              <a:rPr lang="en-US" altLang="zh-CN" sz="2800" i="1">
                                <a:latin typeface="Cambria Math" panose="02040503050406030204" pitchFamily="18" charset="0"/>
                              </a:rPr>
                              <m:t>𝑎</m:t>
                            </m:r>
                          </m:e>
                          <m:sub>
                            <m:r>
                              <a:rPr lang="en-US" altLang="zh-CN" sz="2800">
                                <a:latin typeface="Cambria Math" panose="02040503050406030204" pitchFamily="18" charset="0"/>
                              </a:rPr>
                              <m:t>1</m:t>
                            </m:r>
                          </m:sub>
                        </m:sSub>
                        <m:r>
                          <m:rPr>
                            <m:sty m:val="p"/>
                          </m:rPr>
                          <a:rPr lang="en-US" altLang="zh-CN" sz="2800">
                            <a:latin typeface="Cambria Math" panose="02040503050406030204" pitchFamily="18" charset="0"/>
                          </a:rPr>
                          <m:t>r</m:t>
                        </m:r>
                        <m:r>
                          <a:rPr lang="en-US" altLang="zh-CN" sz="2800">
                            <a:latin typeface="Cambria Math" panose="02040503050406030204" pitchFamily="18" charset="0"/>
                          </a:rPr>
                          <m:t>+</m:t>
                        </m:r>
                        <m:r>
                          <a:rPr lang="en-US" altLang="zh-CN" sz="2800" i="1">
                            <a:latin typeface="Cambria Math" panose="02040503050406030204" pitchFamily="18" charset="0"/>
                          </a:rPr>
                          <m:t>𝑑</m:t>
                        </m:r>
                      </m:num>
                      <m:den>
                        <m:sSup>
                          <m:sSupPr>
                            <m:ctrlPr>
                              <a:rPr lang="zh-CN" altLang="zh-CN" sz="2800" i="1">
                                <a:latin typeface="Cambria Math" panose="02040503050406030204" pitchFamily="18" charset="0"/>
                              </a:rPr>
                            </m:ctrlPr>
                          </m:sSupPr>
                          <m:e>
                            <m:r>
                              <a:rPr lang="en-US" altLang="zh-CN" sz="2800" i="1">
                                <a:latin typeface="Cambria Math" panose="02040503050406030204" pitchFamily="18" charset="0"/>
                              </a:rPr>
                              <m:t>𝑟</m:t>
                            </m:r>
                          </m:e>
                          <m:sup>
                            <m:r>
                              <a:rPr lang="en-US" altLang="zh-CN" sz="2800">
                                <a:latin typeface="Cambria Math" panose="02040503050406030204" pitchFamily="18" charset="0"/>
                              </a:rPr>
                              <m:t>2</m:t>
                            </m:r>
                          </m:sup>
                        </m:sSup>
                      </m:den>
                    </m:f>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i="1">
                            <a:latin typeface="Cambria Math" panose="02040503050406030204" pitchFamily="18" charset="0"/>
                          </a:rPr>
                          <m:t>𝑑</m:t>
                        </m:r>
                      </m:num>
                      <m:den>
                        <m:r>
                          <a:rPr lang="en-US" altLang="zh-CN" sz="2800" i="1">
                            <a:latin typeface="Cambria Math" panose="02040503050406030204" pitchFamily="18" charset="0"/>
                          </a:rPr>
                          <m:t>𝑟</m:t>
                        </m:r>
                      </m:den>
                    </m:f>
                  </m:oMath>
                </a14:m>
                <a:r>
                  <a:rPr lang="zh-CN" altLang="zh-CN" sz="2800" dirty="0"/>
                  <a:t>为首项</a:t>
                </a:r>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i="1">
                            <a:latin typeface="Cambria Math" panose="02040503050406030204" pitchFamily="18" charset="0"/>
                          </a:rPr>
                          <m:t>𝑑</m:t>
                        </m:r>
                      </m:num>
                      <m:den>
                        <m:r>
                          <a:rPr lang="en-US" altLang="zh-CN" sz="2800" i="1">
                            <a:latin typeface="Cambria Math" panose="02040503050406030204" pitchFamily="18" charset="0"/>
                          </a:rPr>
                          <m:t>𝑟</m:t>
                        </m:r>
                      </m:den>
                    </m:f>
                  </m:oMath>
                </a14:m>
                <a:r>
                  <a:rPr lang="zh-CN" altLang="zh-CN" sz="2800" dirty="0"/>
                  <a:t>为公差的等差数列</a:t>
                </a:r>
                <a:r>
                  <a:rPr lang="en-US" altLang="zh-CN" sz="2800" dirty="0"/>
                  <a:t>.</a:t>
                </a:r>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391360" y="384312"/>
                <a:ext cx="11723913" cy="3870803"/>
              </a:xfrm>
              <a:prstGeom prst="rect">
                <a:avLst/>
              </a:prstGeom>
              <a:blipFill rotWithShape="0">
                <a:blip r:embed="rId3"/>
                <a:stretch>
                  <a:fillRect l="-1040" r="-676"/>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21428812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 y="1273629"/>
            <a:ext cx="3951514" cy="4354285"/>
          </a:xfrm>
          <a:prstGeom prst="rect">
            <a:avLst/>
          </a:prstGeom>
          <a:solidFill>
            <a:srgbClr val="DA251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bg1"/>
                </a:solidFill>
                <a:latin typeface="微软雅黑" panose="020B0503020204020204" pitchFamily="34" charset="-122"/>
                <a:ea typeface="微软雅黑" panose="020B0503020204020204" pitchFamily="34" charset="-122"/>
              </a:rPr>
              <a:t>B</a:t>
            </a:r>
            <a:r>
              <a:rPr lang="zh-CN" altLang="en-US" sz="2800" b="1" dirty="0" smtClean="0">
                <a:solidFill>
                  <a:schemeClr val="bg1"/>
                </a:solidFill>
                <a:latin typeface="微软雅黑" panose="020B0503020204020204" pitchFamily="34" charset="-122"/>
                <a:ea typeface="微软雅黑" panose="020B0503020204020204" pitchFamily="34" charset="-122"/>
              </a:rPr>
              <a:t>方法帮</a:t>
            </a:r>
            <a:r>
              <a:rPr lang="en-US" altLang="zh-CN" sz="2800" b="1" dirty="0" smtClean="0">
                <a:solidFill>
                  <a:schemeClr val="bg1"/>
                </a:solidFill>
                <a:latin typeface="微软雅黑" panose="020B0503020204020204" pitchFamily="34" charset="-122"/>
                <a:ea typeface="微软雅黑" panose="020B0503020204020204" pitchFamily="34" charset="-122"/>
              </a:rPr>
              <a:t>·</a:t>
            </a:r>
            <a:r>
              <a:rPr lang="zh-CN" altLang="en-US" sz="2800" b="1" dirty="0" smtClean="0">
                <a:solidFill>
                  <a:schemeClr val="bg1"/>
                </a:solidFill>
                <a:latin typeface="Calibri" panose="020F0502020204030204" pitchFamily="34" charset="0"/>
                <a:ea typeface="微软雅黑" panose="020B0503020204020204" pitchFamily="34" charset="-122"/>
              </a:rPr>
              <a:t>素养大提升</a:t>
            </a: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2" action="ppaction://hlinksldjump"/>
          </p:cNvPr>
          <p:cNvSpPr/>
          <p:nvPr/>
        </p:nvSpPr>
        <p:spPr>
          <a:xfrm>
            <a:off x="4227661" y="1809136"/>
            <a:ext cx="7158094" cy="3313470"/>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smtClean="0">
                <a:solidFill>
                  <a:schemeClr val="tx1">
                    <a:lumMod val="95000"/>
                    <a:lumOff val="5000"/>
                  </a:schemeClr>
                </a:solidFill>
                <a:latin typeface="微软雅黑" panose="020B0503020204020204" pitchFamily="34" charset="-122"/>
                <a:ea typeface="微软雅黑" panose="020B0503020204020204" pitchFamily="34" charset="-122"/>
              </a:rPr>
              <a:t>专题</a:t>
            </a:r>
            <a:r>
              <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rPr>
              <a:t> </a:t>
            </a:r>
            <a:r>
              <a:rPr lang="en-US" altLang="zh-CN" sz="2800" dirty="0" smtClean="0">
                <a:solidFill>
                  <a:schemeClr val="tx1">
                    <a:lumMod val="95000"/>
                    <a:lumOff val="5000"/>
                  </a:schemeClr>
                </a:solidFill>
                <a:latin typeface="微软雅黑" panose="020B0503020204020204" pitchFamily="34" charset="-122"/>
                <a:ea typeface="微软雅黑" panose="020B0503020204020204" pitchFamily="34" charset="-122"/>
              </a:rPr>
              <a:t> </a:t>
            </a:r>
            <a:r>
              <a:rPr lang="zh-CN" altLang="en-US" sz="2800" dirty="0" smtClean="0">
                <a:solidFill>
                  <a:schemeClr val="tx1">
                    <a:lumMod val="95000"/>
                    <a:lumOff val="5000"/>
                  </a:schemeClr>
                </a:solidFill>
                <a:latin typeface="微软雅黑" panose="020B0503020204020204" pitchFamily="34" charset="-122"/>
                <a:ea typeface="微软雅黑" panose="020B0503020204020204" pitchFamily="34" charset="-122"/>
              </a:rPr>
              <a:t>  数列与数学文化</a:t>
            </a:r>
            <a:endParaRPr lang="en-US" altLang="zh-CN" sz="28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0" y="0"/>
            <a:ext cx="12192000" cy="729343"/>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sp>
        <p:nvSpPr>
          <p:cNvPr id="6" name="矩形 5"/>
          <p:cNvSpPr/>
          <p:nvPr/>
        </p:nvSpPr>
        <p:spPr>
          <a:xfrm>
            <a:off x="718457" y="-1"/>
            <a:ext cx="348343"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rgbClr val="DA251C"/>
              </a:solidFill>
            </a:endParaRPr>
          </a:p>
        </p:txBody>
      </p:sp>
      <p:sp>
        <p:nvSpPr>
          <p:cNvPr id="7" name="矩形 6"/>
          <p:cNvSpPr/>
          <p:nvPr/>
        </p:nvSpPr>
        <p:spPr>
          <a:xfrm>
            <a:off x="718457" y="-2"/>
            <a:ext cx="4954756"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rgbClr val="DA251C"/>
                </a:solidFill>
              </a:rPr>
              <a:t>专题</a:t>
            </a:r>
            <a:r>
              <a:rPr lang="en-US" altLang="zh-CN" sz="2800" dirty="0">
                <a:solidFill>
                  <a:srgbClr val="DA251C"/>
                </a:solidFill>
              </a:rPr>
              <a:t> </a:t>
            </a:r>
            <a:r>
              <a:rPr lang="en-US" altLang="zh-CN" sz="2800" dirty="0" smtClean="0">
                <a:solidFill>
                  <a:srgbClr val="DA251C"/>
                </a:solidFill>
              </a:rPr>
              <a:t>  </a:t>
            </a:r>
            <a:r>
              <a:rPr lang="zh-CN" altLang="en-US" sz="2800" dirty="0">
                <a:solidFill>
                  <a:srgbClr val="DA251C"/>
                </a:solidFill>
              </a:rPr>
              <a:t>数列与数学文化</a:t>
            </a:r>
          </a:p>
        </p:txBody>
      </p:sp>
      <p:sp>
        <p:nvSpPr>
          <p:cNvPr id="2" name="矩形 1"/>
          <p:cNvSpPr/>
          <p:nvPr/>
        </p:nvSpPr>
        <p:spPr>
          <a:xfrm>
            <a:off x="234043" y="729341"/>
            <a:ext cx="11723913" cy="3970318"/>
          </a:xfrm>
          <a:prstGeom prst="rect">
            <a:avLst/>
          </a:prstGeom>
        </p:spPr>
        <p:txBody>
          <a:bodyPr wrap="square">
            <a:spAutoFit/>
          </a:bodyPr>
          <a:lstStyle/>
          <a:p>
            <a:pPr>
              <a:lnSpc>
                <a:spcPct val="150000"/>
              </a:lnSpc>
            </a:pPr>
            <a:r>
              <a:rPr lang="zh-CN" altLang="en-US"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8   </a:t>
            </a:r>
            <a:r>
              <a:rPr lang="en-US" altLang="zh-CN" sz="2800" dirty="0" smtClean="0"/>
              <a:t>[</a:t>
            </a:r>
            <a:r>
              <a:rPr lang="en-US" altLang="zh-CN" sz="2800" dirty="0"/>
              <a:t>2018</a:t>
            </a:r>
            <a:r>
              <a:rPr lang="zh-CN" altLang="en-US" sz="2800" dirty="0"/>
              <a:t>湖北黄石模拟</a:t>
            </a:r>
            <a:r>
              <a:rPr lang="en-US" altLang="zh-CN" sz="2800" dirty="0"/>
              <a:t>]</a:t>
            </a:r>
            <a:r>
              <a:rPr lang="zh-CN" altLang="en-US" sz="2800" dirty="0"/>
              <a:t>我国古代数学著作</a:t>
            </a:r>
            <a:r>
              <a:rPr lang="en-US" altLang="zh-CN" sz="2800" dirty="0"/>
              <a:t>《</a:t>
            </a:r>
            <a:r>
              <a:rPr lang="zh-CN" altLang="en-US" sz="2800" dirty="0"/>
              <a:t>九章算术</a:t>
            </a:r>
            <a:r>
              <a:rPr lang="en-US" altLang="zh-CN" sz="2800" dirty="0"/>
              <a:t>》</a:t>
            </a:r>
            <a:r>
              <a:rPr lang="zh-CN" altLang="en-US" sz="2800" dirty="0"/>
              <a:t>有如下问题</a:t>
            </a:r>
            <a:r>
              <a:rPr lang="en-US" altLang="zh-CN" sz="2800" dirty="0"/>
              <a:t>:“</a:t>
            </a:r>
            <a:r>
              <a:rPr lang="zh-CN" altLang="en-US" sz="2800" dirty="0"/>
              <a:t>今有金棰</a:t>
            </a:r>
            <a:r>
              <a:rPr lang="en-US" altLang="zh-CN" sz="2800" dirty="0"/>
              <a:t>,</a:t>
            </a:r>
            <a:r>
              <a:rPr lang="zh-CN" altLang="en-US" sz="2800" dirty="0"/>
              <a:t>长五尺</a:t>
            </a:r>
            <a:r>
              <a:rPr lang="en-US" altLang="zh-CN" sz="2800" dirty="0"/>
              <a:t>,</a:t>
            </a:r>
            <a:r>
              <a:rPr lang="zh-CN" altLang="en-US" sz="2800" dirty="0"/>
              <a:t>斩本一尺</a:t>
            </a:r>
            <a:r>
              <a:rPr lang="en-US" altLang="zh-CN" sz="2800" dirty="0"/>
              <a:t>,</a:t>
            </a:r>
            <a:r>
              <a:rPr lang="zh-CN" altLang="en-US" sz="2800" dirty="0"/>
              <a:t>重四斤</a:t>
            </a:r>
            <a:r>
              <a:rPr lang="en-US" altLang="zh-CN" sz="2800" dirty="0"/>
              <a:t>,</a:t>
            </a:r>
            <a:r>
              <a:rPr lang="zh-CN" altLang="en-US" sz="2800" dirty="0"/>
              <a:t>斩末一尺</a:t>
            </a:r>
            <a:r>
              <a:rPr lang="en-US" altLang="zh-CN" sz="2800" dirty="0"/>
              <a:t>,</a:t>
            </a:r>
            <a:r>
              <a:rPr lang="zh-CN" altLang="en-US" sz="2800" dirty="0"/>
              <a:t>重二斤</a:t>
            </a:r>
            <a:r>
              <a:rPr lang="en-US" altLang="zh-CN" sz="2800" dirty="0"/>
              <a:t>,</a:t>
            </a:r>
            <a:r>
              <a:rPr lang="zh-CN" altLang="en-US" sz="2800" dirty="0"/>
              <a:t>问次一尺各重几何</a:t>
            </a:r>
            <a:r>
              <a:rPr lang="en-US" altLang="zh-CN" sz="2800" dirty="0"/>
              <a:t>?”</a:t>
            </a:r>
            <a:r>
              <a:rPr lang="zh-CN" altLang="en-US" sz="2800" dirty="0"/>
              <a:t>意思是</a:t>
            </a:r>
            <a:r>
              <a:rPr lang="en-US" altLang="zh-CN" sz="2800" dirty="0"/>
              <a:t>:“</a:t>
            </a:r>
            <a:r>
              <a:rPr lang="zh-CN" altLang="en-US" sz="2800" dirty="0"/>
              <a:t>现有一根金棰</a:t>
            </a:r>
            <a:r>
              <a:rPr lang="en-US" altLang="zh-CN" sz="2800" dirty="0"/>
              <a:t>(</a:t>
            </a:r>
            <a:r>
              <a:rPr lang="zh-CN" altLang="en-US" sz="2800" dirty="0"/>
              <a:t>一头粗</a:t>
            </a:r>
            <a:r>
              <a:rPr lang="en-US" altLang="zh-CN" sz="2800" dirty="0"/>
              <a:t>,</a:t>
            </a:r>
            <a:r>
              <a:rPr lang="zh-CN" altLang="en-US" sz="2800" dirty="0"/>
              <a:t>一头细</a:t>
            </a:r>
            <a:r>
              <a:rPr lang="en-US" altLang="zh-CN" sz="2800" dirty="0"/>
              <a:t>),</a:t>
            </a:r>
            <a:r>
              <a:rPr lang="zh-CN" altLang="en-US" sz="2800" dirty="0"/>
              <a:t>长</a:t>
            </a:r>
            <a:r>
              <a:rPr lang="en-US" altLang="zh-CN" sz="2800" dirty="0"/>
              <a:t>5</a:t>
            </a:r>
            <a:r>
              <a:rPr lang="zh-CN" altLang="en-US" sz="2800" dirty="0"/>
              <a:t>尺</a:t>
            </a:r>
            <a:r>
              <a:rPr lang="en-US" altLang="zh-CN" sz="2800" dirty="0"/>
              <a:t>,</a:t>
            </a:r>
            <a:r>
              <a:rPr lang="zh-CN" altLang="en-US" sz="2800" dirty="0"/>
              <a:t>在粗的一端截下</a:t>
            </a:r>
            <a:r>
              <a:rPr lang="en-US" altLang="zh-CN" sz="2800" dirty="0"/>
              <a:t>1</a:t>
            </a:r>
            <a:r>
              <a:rPr lang="zh-CN" altLang="en-US" sz="2800" dirty="0"/>
              <a:t>尺</a:t>
            </a:r>
            <a:r>
              <a:rPr lang="en-US" altLang="zh-CN" sz="2800" dirty="0"/>
              <a:t>,</a:t>
            </a:r>
            <a:r>
              <a:rPr lang="zh-CN" altLang="en-US" sz="2800" dirty="0"/>
              <a:t>重</a:t>
            </a:r>
            <a:r>
              <a:rPr lang="en-US" altLang="zh-CN" sz="2800" dirty="0"/>
              <a:t>4</a:t>
            </a:r>
            <a:r>
              <a:rPr lang="zh-CN" altLang="en-US" sz="2800" dirty="0"/>
              <a:t>斤</a:t>
            </a:r>
            <a:r>
              <a:rPr lang="en-US" altLang="zh-CN" sz="2800" dirty="0"/>
              <a:t>;</a:t>
            </a:r>
            <a:r>
              <a:rPr lang="zh-CN" altLang="en-US" sz="2800" dirty="0"/>
              <a:t>在细的一端截下</a:t>
            </a:r>
            <a:r>
              <a:rPr lang="en-US" altLang="zh-CN" sz="2800" dirty="0"/>
              <a:t>1</a:t>
            </a:r>
            <a:r>
              <a:rPr lang="zh-CN" altLang="en-US" sz="2800" dirty="0"/>
              <a:t>尺</a:t>
            </a:r>
            <a:r>
              <a:rPr lang="en-US" altLang="zh-CN" sz="2800" dirty="0"/>
              <a:t>,</a:t>
            </a:r>
            <a:r>
              <a:rPr lang="zh-CN" altLang="en-US" sz="2800" dirty="0"/>
              <a:t>重</a:t>
            </a:r>
            <a:r>
              <a:rPr lang="en-US" altLang="zh-CN" sz="2800" dirty="0"/>
              <a:t>2</a:t>
            </a:r>
            <a:r>
              <a:rPr lang="zh-CN" altLang="en-US" sz="2800" dirty="0"/>
              <a:t>斤</a:t>
            </a:r>
            <a:r>
              <a:rPr lang="en-US" altLang="zh-CN" sz="2800" dirty="0"/>
              <a:t>,</a:t>
            </a:r>
            <a:r>
              <a:rPr lang="zh-CN" altLang="en-US" sz="2800" dirty="0"/>
              <a:t>问棰端开始依次每一尺各重多少斤</a:t>
            </a:r>
            <a:r>
              <a:rPr lang="en-US" altLang="zh-CN" sz="2800" dirty="0"/>
              <a:t>?”</a:t>
            </a:r>
            <a:r>
              <a:rPr lang="zh-CN" altLang="en-US" sz="2800" dirty="0"/>
              <a:t>设该金棰由细到粗是均匀变化的</a:t>
            </a:r>
            <a:r>
              <a:rPr lang="en-US" altLang="zh-CN" sz="2800" dirty="0"/>
              <a:t>,</a:t>
            </a:r>
            <a:r>
              <a:rPr lang="zh-CN" altLang="en-US" sz="2800" dirty="0"/>
              <a:t>根据上述条件</a:t>
            </a:r>
            <a:r>
              <a:rPr lang="en-US" altLang="zh-CN" sz="2800" dirty="0"/>
              <a:t>,</a:t>
            </a:r>
            <a:r>
              <a:rPr lang="zh-CN" altLang="en-US" sz="2800" dirty="0"/>
              <a:t>该金棰正中间一尺的重量为</a:t>
            </a:r>
            <a:r>
              <a:rPr lang="zh-CN" altLang="en-US" sz="2800" u="sng" dirty="0"/>
              <a:t>　　　　</a:t>
            </a:r>
            <a:r>
              <a:rPr lang="en-US" altLang="zh-CN" sz="2800" dirty="0"/>
              <a:t>. </a:t>
            </a:r>
            <a:endParaRPr lang="zh-CN" altLang="zh-CN" sz="2800" dirty="0"/>
          </a:p>
        </p:txBody>
      </p:sp>
    </p:spTree>
    <p:extLst>
      <p:ext uri="{BB962C8B-B14F-4D97-AF65-F5344CB8AC3E}">
        <p14:creationId xmlns:p14="http://schemas.microsoft.com/office/powerpoint/2010/main" xmlns="" val="408405050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60439" y="566171"/>
            <a:ext cx="11139948" cy="2031325"/>
          </a:xfrm>
          <a:prstGeom prst="rect">
            <a:avLst/>
          </a:prstGeom>
        </p:spPr>
        <p:txBody>
          <a:bodyPr wrap="square">
            <a:spAutoFit/>
          </a:bodyPr>
          <a:lstStyle/>
          <a:p>
            <a:pPr>
              <a:lnSpc>
                <a:spcPct val="150000"/>
              </a:lnSpc>
            </a:pPr>
            <a:r>
              <a:rPr lang="zh-CN" altLang="en-US"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思维导引</a:t>
            </a:r>
            <a:endParaRPr lang="en-US" altLang="zh-CN"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zh-CN" sz="2800" dirty="0"/>
              <a:t>根据题意</a:t>
            </a:r>
            <a:r>
              <a:rPr lang="en-US" altLang="zh-CN" sz="2800" dirty="0"/>
              <a:t>,</a:t>
            </a:r>
            <a:r>
              <a:rPr lang="zh-CN" altLang="zh-CN" sz="2800" dirty="0"/>
              <a:t>可知金棰从细到粗每尺的重量组成一个等差数列</a:t>
            </a:r>
            <a:r>
              <a:rPr lang="en-US" altLang="zh-CN" sz="2800" dirty="0"/>
              <a:t>{</a:t>
            </a:r>
            <a:r>
              <a:rPr lang="en-US" altLang="zh-CN" sz="2800" i="1" dirty="0"/>
              <a:t>a</a:t>
            </a:r>
            <a:r>
              <a:rPr lang="en-US" altLang="zh-CN" sz="2800" i="1" baseline="-25000" dirty="0"/>
              <a:t>n</a:t>
            </a:r>
            <a:r>
              <a:rPr lang="en-US" altLang="zh-CN" sz="2800" dirty="0"/>
              <a:t>},</a:t>
            </a:r>
            <a:r>
              <a:rPr lang="zh-CN" altLang="zh-CN" sz="2800" dirty="0"/>
              <a:t>因此只需利用等差数列的性质</a:t>
            </a:r>
            <a:r>
              <a:rPr lang="en-US" altLang="zh-CN" sz="2800" dirty="0"/>
              <a:t>,</a:t>
            </a:r>
            <a:r>
              <a:rPr lang="zh-CN" altLang="zh-CN" sz="2800" dirty="0"/>
              <a:t>即可得</a:t>
            </a:r>
            <a:r>
              <a:rPr lang="en-US" altLang="zh-CN" sz="2800" i="1" dirty="0"/>
              <a:t>a</a:t>
            </a:r>
            <a:r>
              <a:rPr lang="en-US" altLang="zh-CN" sz="2800" baseline="-25000" dirty="0"/>
              <a:t>3</a:t>
            </a:r>
            <a:r>
              <a:rPr lang="zh-CN" altLang="zh-CN" sz="2800" dirty="0"/>
              <a:t>的值</a:t>
            </a:r>
            <a:r>
              <a:rPr lang="en-US" altLang="zh-CN" sz="2800" dirty="0"/>
              <a:t>.</a:t>
            </a:r>
            <a:endParaRPr lang="zh-CN" altLang="zh-CN" sz="2800" dirty="0"/>
          </a:p>
        </p:txBody>
      </p:sp>
      <mc:AlternateContent xmlns:mc="http://schemas.openxmlformats.org/markup-compatibility/2006">
        <mc:Choice xmlns:a14="http://schemas.microsoft.com/office/drawing/2010/main" xmlns="" Requires="a14">
          <p:sp>
            <p:nvSpPr>
              <p:cNvPr id="3" name="矩形 2"/>
              <p:cNvSpPr/>
              <p:nvPr/>
            </p:nvSpPr>
            <p:spPr>
              <a:xfrm>
                <a:off x="560439" y="3425822"/>
                <a:ext cx="11139948" cy="2729786"/>
              </a:xfrm>
              <a:prstGeom prst="rect">
                <a:avLst/>
              </a:prstGeom>
            </p:spPr>
            <p:txBody>
              <a:bodyPr wrap="square">
                <a:spAutoFit/>
              </a:bodyPr>
              <a:lstStyle/>
              <a:p>
                <a:r>
                  <a:rPr lang="zh-CN" altLang="en-US"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解析</a:t>
                </a:r>
                <a:endParaRPr lang="en-US" altLang="zh-CN"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zh-CN" sz="2800" dirty="0"/>
                  <a:t>由题意可知</a:t>
                </a:r>
                <a:r>
                  <a:rPr lang="en-US" altLang="zh-CN" sz="2800" dirty="0"/>
                  <a:t>,</a:t>
                </a:r>
                <a:r>
                  <a:rPr lang="zh-CN" altLang="zh-CN" sz="2800" dirty="0"/>
                  <a:t>金棰从细到粗每尺的重量组成一个等差数列</a:t>
                </a:r>
                <a:r>
                  <a:rPr lang="en-US" altLang="zh-CN" sz="2800" dirty="0"/>
                  <a:t>{</a:t>
                </a:r>
                <a:r>
                  <a:rPr lang="en-US" altLang="zh-CN" sz="2800" i="1" dirty="0"/>
                  <a:t>a</a:t>
                </a:r>
                <a:r>
                  <a:rPr lang="en-US" altLang="zh-CN" sz="2800" i="1" baseline="-25000" dirty="0"/>
                  <a:t>n</a:t>
                </a:r>
                <a:r>
                  <a:rPr lang="en-US" altLang="zh-CN" sz="2800" dirty="0"/>
                  <a:t>},</a:t>
                </a:r>
                <a:r>
                  <a:rPr lang="zh-CN" altLang="zh-CN" sz="2800" dirty="0"/>
                  <a:t>其首项为</a:t>
                </a:r>
                <a:r>
                  <a:rPr lang="en-US" altLang="zh-CN" sz="2800" i="1" dirty="0"/>
                  <a:t>a</a:t>
                </a:r>
                <a:r>
                  <a:rPr lang="en-US" altLang="zh-CN" sz="2800" baseline="-25000" dirty="0"/>
                  <a:t>1</a:t>
                </a:r>
                <a:r>
                  <a:rPr lang="en-US" altLang="zh-CN" sz="2800" dirty="0"/>
                  <a:t>=2,</a:t>
                </a:r>
                <a:r>
                  <a:rPr lang="zh-CN" altLang="zh-CN" sz="2800" dirty="0"/>
                  <a:t>且</a:t>
                </a:r>
                <a:r>
                  <a:rPr lang="en-US" altLang="zh-CN" sz="2800" i="1" dirty="0"/>
                  <a:t>a</a:t>
                </a:r>
                <a:r>
                  <a:rPr lang="en-US" altLang="zh-CN" sz="2800" baseline="-25000" dirty="0"/>
                  <a:t>5</a:t>
                </a:r>
                <a:r>
                  <a:rPr lang="en-US" altLang="zh-CN" sz="2800" dirty="0"/>
                  <a:t>=4,</a:t>
                </a:r>
                <a:r>
                  <a:rPr lang="zh-CN" altLang="zh-CN" sz="2800" dirty="0"/>
                  <a:t>所以该金棰正中间一尺的重量为</a:t>
                </a:r>
                <a:r>
                  <a:rPr lang="en-US" altLang="zh-CN" sz="2800" i="1" dirty="0"/>
                  <a:t>a</a:t>
                </a:r>
                <a:r>
                  <a:rPr lang="en-US" altLang="zh-CN" sz="2800" baseline="-25000" dirty="0"/>
                  <a:t>3</a:t>
                </a:r>
                <a:r>
                  <a:rPr lang="en-US" altLang="zh-CN" sz="2800" dirty="0"/>
                  <a:t>=</a:t>
                </a:r>
                <a14:m>
                  <m:oMath xmlns:m="http://schemas.openxmlformats.org/officeDocument/2006/math">
                    <m:f>
                      <m:fPr>
                        <m:ctrlPr>
                          <a:rPr lang="en-US" altLang="zh-CN" sz="2800" i="1" dirty="0">
                            <a:latin typeface="Cambria Math" panose="02040503050406030204" pitchFamily="18" charset="0"/>
                          </a:rPr>
                        </m:ctrlPr>
                      </m:fPr>
                      <m:num>
                        <m:sSub>
                          <m:sSubPr>
                            <m:ctrlPr>
                              <a:rPr lang="en-US" altLang="zh-CN" sz="2800" i="1" dirty="0">
                                <a:latin typeface="Cambria Math" panose="02040503050406030204" pitchFamily="18" charset="0"/>
                              </a:rPr>
                            </m:ctrlPr>
                          </m:sSubPr>
                          <m:e>
                            <m:r>
                              <a:rPr lang="en-US" altLang="zh-CN" sz="2800" i="1" dirty="0">
                                <a:latin typeface="Cambria Math" panose="02040503050406030204" pitchFamily="18" charset="0"/>
                              </a:rPr>
                              <m:t>𝑎</m:t>
                            </m:r>
                          </m:e>
                          <m:sub>
                            <m:r>
                              <a:rPr lang="en-US" altLang="zh-CN" sz="2800" b="0" i="1" dirty="0" smtClean="0">
                                <a:latin typeface="Cambria Math" panose="02040503050406030204" pitchFamily="18" charset="0"/>
                              </a:rPr>
                              <m:t>1</m:t>
                            </m:r>
                          </m:sub>
                        </m:sSub>
                        <m:r>
                          <a:rPr lang="en-US" altLang="zh-CN" sz="2800" b="0" i="1" dirty="0" smtClean="0">
                            <a:latin typeface="Cambria Math" panose="02040503050406030204" pitchFamily="18" charset="0"/>
                          </a:rPr>
                          <m:t>+</m:t>
                        </m:r>
                        <m:sSub>
                          <m:sSubPr>
                            <m:ctrlPr>
                              <a:rPr lang="en-US" altLang="zh-CN" sz="2800" i="1" dirty="0">
                                <a:latin typeface="Cambria Math" panose="02040503050406030204" pitchFamily="18" charset="0"/>
                              </a:rPr>
                            </m:ctrlPr>
                          </m:sSubPr>
                          <m:e>
                            <m:r>
                              <a:rPr lang="en-US" altLang="zh-CN" sz="2800" i="1" dirty="0">
                                <a:latin typeface="Cambria Math" panose="02040503050406030204" pitchFamily="18" charset="0"/>
                              </a:rPr>
                              <m:t>𝑎</m:t>
                            </m:r>
                          </m:e>
                          <m:sub>
                            <m:r>
                              <a:rPr lang="en-US" altLang="zh-CN" sz="2800" b="0" i="1" dirty="0" smtClean="0">
                                <a:latin typeface="Cambria Math" panose="02040503050406030204" pitchFamily="18" charset="0"/>
                              </a:rPr>
                              <m:t>5</m:t>
                            </m:r>
                          </m:sub>
                        </m:sSub>
                      </m:num>
                      <m:den>
                        <m:r>
                          <a:rPr lang="en-US" altLang="zh-CN" sz="2800" b="0" i="1" dirty="0" smtClean="0">
                            <a:latin typeface="Cambria Math" panose="02040503050406030204" pitchFamily="18" charset="0"/>
                          </a:rPr>
                          <m:t>2</m:t>
                        </m:r>
                      </m:den>
                    </m:f>
                  </m:oMath>
                </a14:m>
                <a:r>
                  <a:rPr lang="en-US" altLang="zh-CN" sz="2800" dirty="0"/>
                  <a:t>, =</a:t>
                </a:r>
                <a14:m>
                  <m:oMath xmlns:m="http://schemas.openxmlformats.org/officeDocument/2006/math">
                    <m:f>
                      <m:fPr>
                        <m:ctrlPr>
                          <a:rPr lang="en-US" altLang="zh-CN" sz="2800" i="1" dirty="0">
                            <a:latin typeface="Cambria Math" panose="02040503050406030204" pitchFamily="18" charset="0"/>
                          </a:rPr>
                        </m:ctrlPr>
                      </m:fPr>
                      <m:num>
                        <m:r>
                          <a:rPr lang="en-US" altLang="zh-CN" sz="2800" b="0" i="1" dirty="0" smtClean="0">
                            <a:latin typeface="Cambria Math" panose="02040503050406030204" pitchFamily="18" charset="0"/>
                          </a:rPr>
                          <m:t>2</m:t>
                        </m:r>
                        <m:r>
                          <a:rPr lang="en-US" altLang="zh-CN" sz="2800" i="1" dirty="0">
                            <a:latin typeface="Cambria Math" panose="02040503050406030204" pitchFamily="18" charset="0"/>
                          </a:rPr>
                          <m:t>+</m:t>
                        </m:r>
                        <m:r>
                          <a:rPr lang="en-US" altLang="zh-CN" sz="2800" b="0" i="1" dirty="0" smtClean="0">
                            <a:latin typeface="Cambria Math" panose="02040503050406030204" pitchFamily="18" charset="0"/>
                          </a:rPr>
                          <m:t>4</m:t>
                        </m:r>
                      </m:num>
                      <m:den>
                        <m:r>
                          <a:rPr lang="en-US" altLang="zh-CN" sz="2800" i="1" dirty="0">
                            <a:latin typeface="Cambria Math" panose="02040503050406030204" pitchFamily="18" charset="0"/>
                          </a:rPr>
                          <m:t>2</m:t>
                        </m:r>
                      </m:den>
                    </m:f>
                  </m:oMath>
                </a14:m>
                <a:r>
                  <a:rPr lang="en-US" altLang="zh-CN" sz="2800" dirty="0"/>
                  <a:t>=3(</a:t>
                </a:r>
                <a:r>
                  <a:rPr lang="zh-CN" altLang="zh-CN" sz="2800" dirty="0"/>
                  <a:t>斤</a:t>
                </a:r>
                <a:r>
                  <a:rPr lang="en-US" altLang="zh-CN" sz="2800" dirty="0"/>
                  <a:t>). </a:t>
                </a:r>
                <a:r>
                  <a:rPr lang="en-US" altLang="zh-CN" sz="2800" dirty="0">
                    <a:solidFill>
                      <a:srgbClr val="FF0000"/>
                    </a:solidFill>
                  </a:rPr>
                  <a:t>(</a:t>
                </a:r>
                <a:r>
                  <a:rPr lang="zh-CN" altLang="zh-CN" sz="2800" dirty="0">
                    <a:solidFill>
                      <a:srgbClr val="FF0000"/>
                    </a:solidFill>
                  </a:rPr>
                  <a:t>注意单位</a:t>
                </a:r>
                <a:r>
                  <a:rPr lang="en-US" altLang="zh-CN" sz="2800" dirty="0">
                    <a:solidFill>
                      <a:srgbClr val="FF0000"/>
                    </a:solidFill>
                  </a:rPr>
                  <a:t>“</a:t>
                </a:r>
                <a:r>
                  <a:rPr lang="zh-CN" altLang="zh-CN" sz="2800" dirty="0">
                    <a:solidFill>
                      <a:srgbClr val="FF0000"/>
                    </a:solidFill>
                  </a:rPr>
                  <a:t>斤</a:t>
                </a:r>
                <a:r>
                  <a:rPr lang="en-US" altLang="zh-CN" sz="2800" dirty="0">
                    <a:solidFill>
                      <a:srgbClr val="FF0000"/>
                    </a:solidFill>
                  </a:rPr>
                  <a:t>”</a:t>
                </a:r>
                <a:r>
                  <a:rPr lang="zh-CN" altLang="zh-CN" sz="2800" dirty="0">
                    <a:solidFill>
                      <a:srgbClr val="FF0000"/>
                    </a:solidFill>
                  </a:rPr>
                  <a:t>不要漏掉</a:t>
                </a:r>
                <a:r>
                  <a:rPr lang="en-US" altLang="zh-CN" sz="2800" dirty="0">
                    <a:solidFill>
                      <a:srgbClr val="FF0000"/>
                    </a:solidFill>
                  </a:rPr>
                  <a:t>)</a:t>
                </a:r>
                <a:endParaRPr lang="zh-CN" altLang="zh-CN" sz="2800" dirty="0">
                  <a:solidFill>
                    <a:srgbClr val="FF0000"/>
                  </a:solidFill>
                </a:endParaRPr>
              </a:p>
            </p:txBody>
          </p:sp>
        </mc:Choice>
        <mc:Fallback>
          <p:sp>
            <p:nvSpPr>
              <p:cNvPr id="3" name="矩形 2"/>
              <p:cNvSpPr>
                <a:spLocks noRot="1" noChangeAspect="1" noMove="1" noResize="1" noEditPoints="1" noAdjustHandles="1" noChangeArrowheads="1" noChangeShapeType="1" noTextEdit="1"/>
              </p:cNvSpPr>
              <p:nvPr/>
            </p:nvSpPr>
            <p:spPr>
              <a:xfrm>
                <a:off x="560439" y="3425822"/>
                <a:ext cx="11139948" cy="2729786"/>
              </a:xfrm>
              <a:prstGeom prst="rect">
                <a:avLst/>
              </a:prstGeom>
              <a:blipFill rotWithShape="0">
                <a:blip r:embed="rId2"/>
                <a:stretch>
                  <a:fillRect l="-1149" t="-2455" b="-2455"/>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33651642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60439" y="340030"/>
            <a:ext cx="11139948" cy="4616648"/>
          </a:xfrm>
          <a:prstGeom prst="rect">
            <a:avLst/>
          </a:prstGeom>
        </p:spPr>
        <p:txBody>
          <a:bodyPr wrap="square">
            <a:spAutoFit/>
          </a:bodyPr>
          <a:lstStyle/>
          <a:p>
            <a:pPr lvl="0">
              <a:lnSpc>
                <a:spcPct val="150000"/>
              </a:lnSpc>
            </a:pPr>
            <a:r>
              <a:rPr lang="zh-CN" altLang="en-US"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9</a:t>
            </a:r>
            <a:r>
              <a:rPr lang="zh-CN" altLang="zh-CN" sz="2800" dirty="0"/>
              <a:t>　</a:t>
            </a:r>
            <a:r>
              <a:rPr lang="en-US" altLang="zh-CN" sz="2800" dirty="0" smtClean="0"/>
              <a:t>[</a:t>
            </a:r>
            <a:r>
              <a:rPr lang="en-US" altLang="zh-CN" sz="2800" dirty="0"/>
              <a:t>2018</a:t>
            </a:r>
            <a:r>
              <a:rPr lang="zh-CN" altLang="zh-CN" sz="2800" dirty="0"/>
              <a:t>河北衡水模拟</a:t>
            </a:r>
            <a:r>
              <a:rPr lang="en-US" altLang="zh-CN" sz="2800" dirty="0"/>
              <a:t>]</a:t>
            </a:r>
            <a:r>
              <a:rPr lang="zh-CN" altLang="zh-CN" sz="2800" dirty="0"/>
              <a:t>河南洛阳的龙门石窟是中国石刻艺术宝库之一</a:t>
            </a:r>
            <a:r>
              <a:rPr lang="en-US" altLang="zh-CN" sz="2800" dirty="0"/>
              <a:t>,</a:t>
            </a:r>
            <a:r>
              <a:rPr lang="zh-CN" altLang="zh-CN" sz="2800" dirty="0"/>
              <a:t>现为世界文化遗产</a:t>
            </a:r>
            <a:r>
              <a:rPr lang="en-US" altLang="zh-CN" sz="2800" dirty="0"/>
              <a:t>,</a:t>
            </a:r>
            <a:r>
              <a:rPr lang="zh-CN" altLang="zh-CN" sz="2800" dirty="0"/>
              <a:t>龙门石窟与莫高窟、云冈石窟、麦积山石窟并称中国四大石窟</a:t>
            </a:r>
            <a:r>
              <a:rPr lang="en-US" altLang="zh-CN" sz="2800" dirty="0"/>
              <a:t>.</a:t>
            </a:r>
            <a:r>
              <a:rPr lang="zh-CN" altLang="zh-CN" sz="2800" dirty="0"/>
              <a:t>现有一石窟的某处浮雕共</a:t>
            </a:r>
            <a:r>
              <a:rPr lang="en-US" altLang="zh-CN" sz="2800" dirty="0"/>
              <a:t>7</a:t>
            </a:r>
            <a:r>
              <a:rPr lang="zh-CN" altLang="zh-CN" sz="2800" dirty="0"/>
              <a:t>层</a:t>
            </a:r>
            <a:r>
              <a:rPr lang="en-US" altLang="zh-CN" sz="2800" dirty="0"/>
              <a:t>,</a:t>
            </a:r>
            <a:r>
              <a:rPr lang="zh-CN" altLang="zh-CN" sz="2800" dirty="0"/>
              <a:t>每上层的数量是下层的</a:t>
            </a:r>
            <a:r>
              <a:rPr lang="en-US" altLang="zh-CN" sz="2800" dirty="0"/>
              <a:t>2</a:t>
            </a:r>
            <a:r>
              <a:rPr lang="zh-CN" altLang="zh-CN" sz="2800" dirty="0"/>
              <a:t>倍</a:t>
            </a:r>
            <a:r>
              <a:rPr lang="en-US" altLang="zh-CN" sz="2800" dirty="0"/>
              <a:t>,</a:t>
            </a:r>
            <a:r>
              <a:rPr lang="zh-CN" altLang="zh-CN" sz="2800" dirty="0"/>
              <a:t>总共有</a:t>
            </a:r>
            <a:r>
              <a:rPr lang="en-US" altLang="zh-CN" sz="2800" dirty="0"/>
              <a:t>1 016</a:t>
            </a:r>
            <a:r>
              <a:rPr lang="zh-CN" altLang="zh-CN" sz="2800" dirty="0"/>
              <a:t>个</a:t>
            </a:r>
            <a:r>
              <a:rPr lang="zh-CN" altLang="zh-CN" sz="2800" dirty="0" smtClean="0"/>
              <a:t>浮雕</a:t>
            </a:r>
            <a:r>
              <a:rPr lang="en-US" altLang="zh-CN" sz="2800" dirty="0"/>
              <a:t>,</a:t>
            </a:r>
            <a:r>
              <a:rPr lang="zh-CN" altLang="zh-CN" sz="2800" dirty="0"/>
              <a:t>这些浮雕构成一幅优美的图案</a:t>
            </a:r>
            <a:r>
              <a:rPr lang="en-US" altLang="zh-CN" sz="2800" dirty="0"/>
              <a:t>,</a:t>
            </a:r>
            <a:r>
              <a:rPr lang="zh-CN" altLang="zh-CN" sz="2800" dirty="0"/>
              <a:t>若从最下层往上</a:t>
            </a:r>
            <a:r>
              <a:rPr lang="en-US" altLang="zh-CN" sz="2800" dirty="0"/>
              <a:t>,</a:t>
            </a:r>
            <a:r>
              <a:rPr lang="zh-CN" altLang="zh-CN" sz="2800" dirty="0"/>
              <a:t>浮雕的数量构成一个数列</a:t>
            </a:r>
            <a:r>
              <a:rPr lang="en-US" altLang="zh-CN" sz="2800" dirty="0"/>
              <a:t>{</a:t>
            </a:r>
            <a:r>
              <a:rPr lang="en-US" altLang="zh-CN" sz="2800" i="1" dirty="0"/>
              <a:t>a</a:t>
            </a:r>
            <a:r>
              <a:rPr lang="en-US" altLang="zh-CN" sz="2800" i="1" baseline="-25000" dirty="0"/>
              <a:t>n</a:t>
            </a:r>
            <a:r>
              <a:rPr lang="en-US" altLang="zh-CN" sz="2800" dirty="0"/>
              <a:t>},</a:t>
            </a:r>
            <a:r>
              <a:rPr lang="zh-CN" altLang="zh-CN" sz="2800" dirty="0"/>
              <a:t>则</a:t>
            </a:r>
            <a:r>
              <a:rPr lang="en-US" altLang="zh-CN" sz="2800" dirty="0"/>
              <a:t>log</a:t>
            </a:r>
            <a:r>
              <a:rPr lang="en-US" altLang="zh-CN" sz="2800" baseline="-25000" dirty="0"/>
              <a:t>2</a:t>
            </a:r>
            <a:r>
              <a:rPr lang="en-US" altLang="zh-CN" sz="2800" dirty="0"/>
              <a:t>(</a:t>
            </a:r>
            <a:r>
              <a:rPr lang="en-US" altLang="zh-CN" sz="2800" i="1" dirty="0"/>
              <a:t>a</a:t>
            </a:r>
            <a:r>
              <a:rPr lang="en-US" altLang="zh-CN" sz="2800" baseline="-25000" dirty="0"/>
              <a:t>3</a:t>
            </a:r>
            <a:r>
              <a:rPr lang="en-US" altLang="zh-CN" sz="2800" i="1" dirty="0"/>
              <a:t>a</a:t>
            </a:r>
            <a:r>
              <a:rPr lang="en-US" altLang="zh-CN" sz="2800" baseline="-25000" dirty="0"/>
              <a:t>5</a:t>
            </a:r>
            <a:r>
              <a:rPr lang="en-US" altLang="zh-CN" sz="2800" dirty="0"/>
              <a:t>)</a:t>
            </a:r>
            <a:r>
              <a:rPr lang="zh-CN" altLang="zh-CN" sz="2800" dirty="0"/>
              <a:t>的值为</a:t>
            </a:r>
          </a:p>
          <a:p>
            <a:pPr>
              <a:lnSpc>
                <a:spcPct val="150000"/>
              </a:lnSpc>
            </a:pPr>
            <a:r>
              <a:rPr lang="zh-CN" altLang="zh-CN" sz="2800" dirty="0"/>
              <a:t>　　　　　　 　　　　　　　　　　　　</a:t>
            </a:r>
          </a:p>
          <a:p>
            <a:pPr>
              <a:lnSpc>
                <a:spcPct val="150000"/>
              </a:lnSpc>
            </a:pPr>
            <a:r>
              <a:rPr lang="en-US" altLang="zh-CN" sz="2800" dirty="0"/>
              <a:t>A.8	B.10	C.12	D.16</a:t>
            </a:r>
            <a:endParaRPr lang="zh-CN" altLang="zh-CN" sz="2800" dirty="0"/>
          </a:p>
        </p:txBody>
      </p:sp>
    </p:spTree>
    <p:extLst>
      <p:ext uri="{BB962C8B-B14F-4D97-AF65-F5344CB8AC3E}">
        <p14:creationId xmlns:p14="http://schemas.microsoft.com/office/powerpoint/2010/main" xmlns="" val="1799773031"/>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69964" y="797230"/>
            <a:ext cx="11139948" cy="2462213"/>
          </a:xfrm>
          <a:prstGeom prst="rect">
            <a:avLst/>
          </a:prstGeom>
        </p:spPr>
        <p:txBody>
          <a:bodyPr wrap="square">
            <a:spAutoFit/>
          </a:bodyPr>
          <a:lstStyle/>
          <a:p>
            <a:r>
              <a:rPr lang="zh-CN" altLang="en-US"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思维导引</a:t>
            </a:r>
            <a:endParaRPr lang="en-US" altLang="zh-CN"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zh-CN" sz="2800" dirty="0"/>
              <a:t>根据题意</a:t>
            </a:r>
            <a:r>
              <a:rPr lang="en-US" altLang="zh-CN" sz="2800" dirty="0"/>
              <a:t>,</a:t>
            </a:r>
            <a:r>
              <a:rPr lang="zh-CN" altLang="zh-CN" sz="2800" dirty="0"/>
              <a:t>可知数列</a:t>
            </a:r>
            <a:r>
              <a:rPr lang="en-US" altLang="zh-CN" sz="2800" dirty="0"/>
              <a:t>{</a:t>
            </a:r>
            <a:r>
              <a:rPr lang="en-US" altLang="zh-CN" sz="2800" i="1" dirty="0"/>
              <a:t>a</a:t>
            </a:r>
            <a:r>
              <a:rPr lang="en-US" altLang="zh-CN" sz="2800" i="1" baseline="-25000" dirty="0"/>
              <a:t>n</a:t>
            </a:r>
            <a:r>
              <a:rPr lang="en-US" altLang="zh-CN" sz="2800" dirty="0"/>
              <a:t>}</a:t>
            </a:r>
            <a:r>
              <a:rPr lang="zh-CN" altLang="zh-CN" sz="2800" dirty="0"/>
              <a:t>是等比数列</a:t>
            </a:r>
            <a:r>
              <a:rPr lang="en-US" altLang="zh-CN" sz="2800" dirty="0"/>
              <a:t>,</a:t>
            </a:r>
            <a:r>
              <a:rPr lang="zh-CN" altLang="zh-CN" sz="2800" dirty="0"/>
              <a:t>因此欲求</a:t>
            </a:r>
            <a:r>
              <a:rPr lang="en-US" altLang="zh-CN" sz="2800" dirty="0"/>
              <a:t>log</a:t>
            </a:r>
            <a:r>
              <a:rPr lang="en-US" altLang="zh-CN" sz="2800" baseline="-25000" dirty="0"/>
              <a:t>2</a:t>
            </a:r>
            <a:r>
              <a:rPr lang="en-US" altLang="zh-CN" sz="2800" dirty="0"/>
              <a:t>(</a:t>
            </a:r>
            <a:r>
              <a:rPr lang="en-US" altLang="zh-CN" sz="2800" i="1" dirty="0"/>
              <a:t>a</a:t>
            </a:r>
            <a:r>
              <a:rPr lang="en-US" altLang="zh-CN" sz="2800" baseline="-25000" dirty="0"/>
              <a:t>3</a:t>
            </a:r>
            <a:r>
              <a:rPr lang="en-US" altLang="zh-CN" sz="2800" i="1" dirty="0"/>
              <a:t>a</a:t>
            </a:r>
            <a:r>
              <a:rPr lang="en-US" altLang="zh-CN" sz="2800" baseline="-25000" dirty="0"/>
              <a:t>5</a:t>
            </a:r>
            <a:r>
              <a:rPr lang="en-US" altLang="zh-CN" sz="2800" dirty="0"/>
              <a:t>)</a:t>
            </a:r>
            <a:r>
              <a:rPr lang="zh-CN" altLang="zh-CN" sz="2800" dirty="0"/>
              <a:t>的值</a:t>
            </a:r>
            <a:r>
              <a:rPr lang="en-US" altLang="zh-CN" sz="2800" dirty="0"/>
              <a:t>,</a:t>
            </a:r>
            <a:r>
              <a:rPr lang="zh-CN" altLang="zh-CN" sz="2800" dirty="0"/>
              <a:t>需先求出数列</a:t>
            </a:r>
            <a:r>
              <a:rPr lang="en-US" altLang="zh-CN" sz="2800" dirty="0"/>
              <a:t>{</a:t>
            </a:r>
            <a:r>
              <a:rPr lang="en-US" altLang="zh-CN" sz="2800" i="1" dirty="0"/>
              <a:t>a</a:t>
            </a:r>
            <a:r>
              <a:rPr lang="en-US" altLang="zh-CN" sz="2800" i="1" baseline="-25000" dirty="0"/>
              <a:t>n</a:t>
            </a:r>
            <a:r>
              <a:rPr lang="en-US" altLang="zh-CN" sz="2800" dirty="0"/>
              <a:t>}</a:t>
            </a:r>
            <a:r>
              <a:rPr lang="zh-CN" altLang="zh-CN" sz="2800" dirty="0"/>
              <a:t>的通项公式</a:t>
            </a:r>
            <a:r>
              <a:rPr lang="en-US" altLang="zh-CN" sz="2800" dirty="0"/>
              <a:t>,</a:t>
            </a:r>
            <a:r>
              <a:rPr lang="zh-CN" altLang="zh-CN" sz="2800" dirty="0"/>
              <a:t>然后代入求得</a:t>
            </a:r>
            <a:r>
              <a:rPr lang="en-US" altLang="zh-CN" sz="2800" i="1" dirty="0"/>
              <a:t>a</a:t>
            </a:r>
            <a:r>
              <a:rPr lang="en-US" altLang="zh-CN" sz="2800" baseline="-25000" dirty="0"/>
              <a:t>3</a:t>
            </a:r>
            <a:r>
              <a:rPr lang="en-US" altLang="zh-CN" sz="2800" dirty="0"/>
              <a:t>,</a:t>
            </a:r>
            <a:r>
              <a:rPr lang="en-US" altLang="zh-CN" sz="2800" i="1" dirty="0"/>
              <a:t>a</a:t>
            </a:r>
            <a:r>
              <a:rPr lang="en-US" altLang="zh-CN" sz="2800" baseline="-25000" dirty="0"/>
              <a:t>5</a:t>
            </a:r>
            <a:r>
              <a:rPr lang="zh-CN" altLang="zh-CN" sz="2800" dirty="0"/>
              <a:t>的值</a:t>
            </a:r>
            <a:r>
              <a:rPr lang="en-US" altLang="zh-CN" sz="2800" dirty="0"/>
              <a:t>.</a:t>
            </a:r>
            <a:r>
              <a:rPr lang="zh-CN" altLang="zh-CN" sz="2800" dirty="0"/>
              <a:t>因为数列</a:t>
            </a:r>
            <a:r>
              <a:rPr lang="en-US" altLang="zh-CN" sz="2800" dirty="0"/>
              <a:t>{</a:t>
            </a:r>
            <a:r>
              <a:rPr lang="en-US" altLang="zh-CN" sz="2800" i="1" dirty="0"/>
              <a:t>a</a:t>
            </a:r>
            <a:r>
              <a:rPr lang="en-US" altLang="zh-CN" sz="2800" i="1" baseline="-25000" dirty="0"/>
              <a:t>n</a:t>
            </a:r>
            <a:r>
              <a:rPr lang="en-US" altLang="zh-CN" sz="2800" dirty="0"/>
              <a:t>}</a:t>
            </a:r>
            <a:r>
              <a:rPr lang="zh-CN" altLang="zh-CN" sz="2800" dirty="0"/>
              <a:t>的公比为</a:t>
            </a:r>
            <a:r>
              <a:rPr lang="en-US" altLang="zh-CN" sz="2800" dirty="0"/>
              <a:t>2,</a:t>
            </a:r>
            <a:r>
              <a:rPr lang="zh-CN" altLang="zh-CN" sz="2800" dirty="0"/>
              <a:t>所以只需利用</a:t>
            </a:r>
            <a:r>
              <a:rPr lang="en-US" altLang="zh-CN" sz="2800" i="1" dirty="0"/>
              <a:t>S</a:t>
            </a:r>
            <a:r>
              <a:rPr lang="en-US" altLang="zh-CN" sz="2800" baseline="-25000" dirty="0"/>
              <a:t>7</a:t>
            </a:r>
            <a:r>
              <a:rPr lang="en-US" altLang="zh-CN" sz="2800" dirty="0"/>
              <a:t>=1 016,</a:t>
            </a:r>
            <a:r>
              <a:rPr lang="zh-CN" altLang="zh-CN" sz="2800" dirty="0"/>
              <a:t>求出首项</a:t>
            </a:r>
            <a:r>
              <a:rPr lang="en-US" altLang="zh-CN" sz="2800" i="1" dirty="0"/>
              <a:t>a</a:t>
            </a:r>
            <a:r>
              <a:rPr lang="en-US" altLang="zh-CN" sz="2800" baseline="-25000" dirty="0"/>
              <a:t>1</a:t>
            </a:r>
            <a:r>
              <a:rPr lang="en-US" altLang="zh-CN" sz="2800" dirty="0"/>
              <a:t>,</a:t>
            </a:r>
            <a:r>
              <a:rPr lang="zh-CN" altLang="zh-CN" sz="2800" dirty="0"/>
              <a:t>即可得结果</a:t>
            </a:r>
            <a:r>
              <a:rPr lang="en-US" altLang="zh-CN" sz="2800" dirty="0"/>
              <a:t>.</a:t>
            </a:r>
            <a:endParaRPr lang="zh-CN" altLang="zh-CN" sz="2800" dirty="0"/>
          </a:p>
        </p:txBody>
      </p:sp>
    </p:spTree>
    <p:extLst>
      <p:ext uri="{BB962C8B-B14F-4D97-AF65-F5344CB8AC3E}">
        <p14:creationId xmlns:p14="http://schemas.microsoft.com/office/powerpoint/2010/main" xmlns="" val="425208606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p:nvPr/>
        </p:nvSpPr>
        <p:spPr>
          <a:xfrm>
            <a:off x="234043" y="949904"/>
            <a:ext cx="11723913" cy="3247620"/>
          </a:xfrm>
          <a:prstGeom prst="rect">
            <a:avLst/>
          </a:prstGeom>
        </p:spPr>
        <p:txBody>
          <a:bodyPr wrap="square">
            <a:spAutoFit/>
          </a:bodyPr>
          <a:lstStyle/>
          <a:p>
            <a:pPr>
              <a:lnSpc>
                <a:spcPct val="150000"/>
              </a:lnSpc>
            </a:pPr>
            <a:r>
              <a:rPr lang="en-US" altLang="zh-CN" sz="2800" b="1" dirty="0">
                <a:solidFill>
                  <a:srgbClr val="000000"/>
                </a:solidFill>
                <a:cs typeface="Times New Roman" panose="02020603050405020304" pitchFamily="18" charset="0"/>
              </a:rPr>
              <a:t>1.</a:t>
            </a:r>
            <a:r>
              <a:rPr lang="zh-CN" altLang="en-US" sz="2800" b="1" dirty="0">
                <a:solidFill>
                  <a:srgbClr val="000000"/>
                </a:solidFill>
                <a:cs typeface="Times New Roman" panose="02020603050405020304" pitchFamily="18" charset="0"/>
              </a:rPr>
              <a:t>命题分析预测</a:t>
            </a:r>
            <a:r>
              <a:rPr lang="zh-CN" altLang="en-US" sz="2800" dirty="0">
                <a:solidFill>
                  <a:srgbClr val="000000"/>
                </a:solidFill>
                <a:cs typeface="Times New Roman" panose="02020603050405020304" pitchFamily="18" charset="0"/>
              </a:rPr>
              <a:t>　本讲是高考的热点</a:t>
            </a:r>
            <a:r>
              <a:rPr lang="en-US" altLang="zh-CN" sz="2800" dirty="0">
                <a:solidFill>
                  <a:srgbClr val="000000"/>
                </a:solidFill>
                <a:cs typeface="Times New Roman" panose="02020603050405020304" pitchFamily="18" charset="0"/>
              </a:rPr>
              <a:t>,</a:t>
            </a:r>
            <a:r>
              <a:rPr lang="zh-CN" altLang="en-US" sz="2800" dirty="0">
                <a:solidFill>
                  <a:srgbClr val="000000"/>
                </a:solidFill>
                <a:cs typeface="Times New Roman" panose="02020603050405020304" pitchFamily="18" charset="0"/>
              </a:rPr>
              <a:t>其中等差、等比数列的通项与求和、数列与不等式的综合、以数学文化为背景的数列题是高考命题的热点</a:t>
            </a:r>
            <a:r>
              <a:rPr lang="en-US" altLang="zh-CN" sz="2800" dirty="0">
                <a:solidFill>
                  <a:srgbClr val="000000"/>
                </a:solidFill>
                <a:cs typeface="Times New Roman" panose="02020603050405020304" pitchFamily="18" charset="0"/>
              </a:rPr>
              <a:t>,</a:t>
            </a:r>
            <a:r>
              <a:rPr lang="zh-CN" altLang="en-US" sz="2800" dirty="0">
                <a:solidFill>
                  <a:srgbClr val="000000"/>
                </a:solidFill>
                <a:cs typeface="Times New Roman" panose="02020603050405020304" pitchFamily="18" charset="0"/>
              </a:rPr>
              <a:t>多以解答题的形式呈现</a:t>
            </a:r>
            <a:r>
              <a:rPr lang="en-US" altLang="zh-CN" sz="2800" dirty="0">
                <a:solidFill>
                  <a:srgbClr val="000000"/>
                </a:solidFill>
                <a:cs typeface="Times New Roman" panose="02020603050405020304" pitchFamily="18" charset="0"/>
              </a:rPr>
              <a:t>.</a:t>
            </a:r>
          </a:p>
          <a:p>
            <a:pPr>
              <a:lnSpc>
                <a:spcPct val="150000"/>
              </a:lnSpc>
            </a:pPr>
            <a:r>
              <a:rPr lang="en-US" altLang="zh-CN" sz="2800" b="1" dirty="0">
                <a:solidFill>
                  <a:srgbClr val="000000"/>
                </a:solidFill>
                <a:cs typeface="Times New Roman" panose="02020603050405020304" pitchFamily="18" charset="0"/>
              </a:rPr>
              <a:t>2.</a:t>
            </a:r>
            <a:r>
              <a:rPr lang="zh-CN" altLang="en-US" sz="2800" b="1" dirty="0">
                <a:solidFill>
                  <a:srgbClr val="000000"/>
                </a:solidFill>
                <a:cs typeface="Times New Roman" panose="02020603050405020304" pitchFamily="18" charset="0"/>
              </a:rPr>
              <a:t>学科核心素养</a:t>
            </a:r>
            <a:r>
              <a:rPr lang="zh-CN" altLang="en-US" sz="2800" dirty="0">
                <a:solidFill>
                  <a:srgbClr val="000000"/>
                </a:solidFill>
                <a:cs typeface="Times New Roman" panose="02020603050405020304" pitchFamily="18" charset="0"/>
              </a:rPr>
              <a:t>　本讲通过数列求和以及数列的综合应用考查考生的数学运算能力和逻辑推理能力</a:t>
            </a:r>
            <a:r>
              <a:rPr lang="en-US" altLang="zh-CN" sz="2800" dirty="0">
                <a:solidFill>
                  <a:srgbClr val="000000"/>
                </a:solidFill>
                <a:cs typeface="Times New Roman" panose="02020603050405020304" pitchFamily="18" charset="0"/>
              </a:rPr>
              <a:t>.</a:t>
            </a:r>
          </a:p>
        </p:txBody>
      </p:sp>
      <p:sp>
        <p:nvSpPr>
          <p:cNvPr id="5" name="矩形 4"/>
          <p:cNvSpPr/>
          <p:nvPr/>
        </p:nvSpPr>
        <p:spPr>
          <a:xfrm>
            <a:off x="0" y="0"/>
            <a:ext cx="12192000" cy="729343"/>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sp>
        <p:nvSpPr>
          <p:cNvPr id="8" name="矩形 7"/>
          <p:cNvSpPr/>
          <p:nvPr/>
        </p:nvSpPr>
        <p:spPr>
          <a:xfrm>
            <a:off x="718457" y="0"/>
            <a:ext cx="2710543"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rgbClr val="DA251C"/>
                </a:solidFill>
              </a:rPr>
              <a:t>聚焦核心素养</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569964" y="797230"/>
                <a:ext cx="11139948" cy="4157998"/>
              </a:xfrm>
              <a:prstGeom prst="rect">
                <a:avLst/>
              </a:prstGeom>
            </p:spPr>
            <p:txBody>
              <a:bodyPr wrap="square">
                <a:spAutoFit/>
              </a:bodyPr>
              <a:lstStyle/>
              <a:p>
                <a:r>
                  <a:rPr lang="zh-CN" altLang="en-US"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解析</a:t>
                </a:r>
                <a:endParaRPr lang="en-US" altLang="zh-CN"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endParaRPr>
              </a:p>
              <a:p>
                <a:pPr>
                  <a:lnSpc>
                    <a:spcPct val="150000"/>
                  </a:lnSpc>
                </a:pPr>
                <a:r>
                  <a:rPr lang="zh-CN" altLang="zh-CN" sz="2800" dirty="0"/>
                  <a:t>依题意得</a:t>
                </a:r>
                <a:r>
                  <a:rPr lang="en-US" altLang="zh-CN" sz="2800" dirty="0"/>
                  <a:t>,</a:t>
                </a:r>
                <a:r>
                  <a:rPr lang="zh-CN" altLang="zh-CN" sz="2800" dirty="0"/>
                  <a:t>数列</a:t>
                </a:r>
                <a:r>
                  <a:rPr lang="en-US" altLang="zh-CN" sz="2800" dirty="0"/>
                  <a:t>{</a:t>
                </a:r>
                <a:r>
                  <a:rPr lang="en-US" altLang="zh-CN" sz="2800" i="1" dirty="0"/>
                  <a:t>a</a:t>
                </a:r>
                <a:r>
                  <a:rPr lang="en-US" altLang="zh-CN" sz="2800" i="1" baseline="-25000" dirty="0"/>
                  <a:t>n</a:t>
                </a:r>
                <a:r>
                  <a:rPr lang="en-US" altLang="zh-CN" sz="2800" dirty="0"/>
                  <a:t>}</a:t>
                </a:r>
                <a:r>
                  <a:rPr lang="zh-CN" altLang="zh-CN" sz="2800" dirty="0"/>
                  <a:t>是以</a:t>
                </a:r>
                <a:r>
                  <a:rPr lang="en-US" altLang="zh-CN" sz="2800" dirty="0"/>
                  <a:t>2</a:t>
                </a:r>
                <a:r>
                  <a:rPr lang="zh-CN" altLang="zh-CN" sz="2800" dirty="0"/>
                  <a:t>为公比的等比数列</a:t>
                </a:r>
                <a:r>
                  <a:rPr lang="en-US" altLang="zh-CN" sz="2800" dirty="0"/>
                  <a:t>,</a:t>
                </a:r>
                <a:endParaRPr lang="zh-CN" altLang="zh-CN" sz="2800" dirty="0"/>
              </a:p>
              <a:p>
                <a:pPr>
                  <a:lnSpc>
                    <a:spcPct val="150000"/>
                  </a:lnSpc>
                </a:pPr>
                <a:r>
                  <a:rPr lang="zh-CN" altLang="zh-CN" sz="2800" dirty="0"/>
                  <a:t>因为最下层的浮雕的数量为</a:t>
                </a:r>
                <a:r>
                  <a:rPr lang="en-US" altLang="zh-CN" sz="2800" i="1" dirty="0"/>
                  <a:t>a</a:t>
                </a:r>
                <a:r>
                  <a:rPr lang="en-US" altLang="zh-CN" sz="2800" baseline="-25000" dirty="0"/>
                  <a:t>1</a:t>
                </a:r>
                <a:r>
                  <a:rPr lang="en-US" altLang="zh-CN" sz="2800" dirty="0"/>
                  <a:t>,</a:t>
                </a:r>
                <a:r>
                  <a:rPr lang="zh-CN" altLang="zh-CN" sz="2800" dirty="0"/>
                  <a:t>所以</a:t>
                </a:r>
                <a:r>
                  <a:rPr lang="en-US" altLang="zh-CN" sz="2800" i="1" dirty="0"/>
                  <a:t>S</a:t>
                </a:r>
                <a:r>
                  <a:rPr lang="en-US" altLang="zh-CN" sz="2800" baseline="-25000" dirty="0"/>
                  <a:t>7</a:t>
                </a:r>
                <a:r>
                  <a:rPr lang="en-US" altLang="zh-CN" sz="2800" dirty="0"/>
                  <a:t>=</a:t>
                </a:r>
                <a14:m>
                  <m:oMath xmlns:m="http://schemas.openxmlformats.org/officeDocument/2006/math">
                    <m:f>
                      <m:fPr>
                        <m:ctrlPr>
                          <a:rPr lang="en-US" altLang="zh-CN" sz="2800" i="1" dirty="0">
                            <a:latin typeface="Cambria Math" panose="02040503050406030204" pitchFamily="18" charset="0"/>
                          </a:rPr>
                        </m:ctrlPr>
                      </m:fPr>
                      <m:num>
                        <m:sSub>
                          <m:sSubPr>
                            <m:ctrlPr>
                              <a:rPr lang="en-US" altLang="zh-CN" sz="2800" i="1" dirty="0">
                                <a:latin typeface="Cambria Math" panose="02040503050406030204" pitchFamily="18" charset="0"/>
                              </a:rPr>
                            </m:ctrlPr>
                          </m:sSubPr>
                          <m:e>
                            <m:r>
                              <a:rPr lang="en-US" altLang="zh-CN" sz="2800" i="1" dirty="0">
                                <a:latin typeface="Cambria Math" panose="02040503050406030204" pitchFamily="18" charset="0"/>
                              </a:rPr>
                              <m:t>𝑎</m:t>
                            </m:r>
                          </m:e>
                          <m:sub>
                            <m:r>
                              <a:rPr lang="en-US" altLang="zh-CN" sz="2800" i="1" dirty="0">
                                <a:latin typeface="Cambria Math" panose="02040503050406030204" pitchFamily="18" charset="0"/>
                              </a:rPr>
                              <m:t>1</m:t>
                            </m:r>
                          </m:sub>
                        </m:sSub>
                        <m:r>
                          <a:rPr lang="en-US" altLang="zh-CN" sz="2800" i="1" dirty="0">
                            <a:latin typeface="Cambria Math" panose="02040503050406030204" pitchFamily="18" charset="0"/>
                          </a:rPr>
                          <m:t>(1−</m:t>
                        </m:r>
                        <m:sSup>
                          <m:sSupPr>
                            <m:ctrlPr>
                              <a:rPr lang="en-US" altLang="zh-CN" sz="2800" i="1" dirty="0">
                                <a:latin typeface="Cambria Math" panose="02040503050406030204" pitchFamily="18" charset="0"/>
                              </a:rPr>
                            </m:ctrlPr>
                          </m:sSupPr>
                          <m:e>
                            <m:r>
                              <a:rPr lang="en-US" altLang="zh-CN" sz="2800" b="0" i="1" dirty="0" smtClean="0">
                                <a:latin typeface="Cambria Math" panose="02040503050406030204" pitchFamily="18" charset="0"/>
                              </a:rPr>
                              <m:t>2</m:t>
                            </m:r>
                          </m:e>
                          <m:sup>
                            <m:r>
                              <a:rPr lang="en-US" altLang="zh-CN" sz="2800" b="0" i="1" dirty="0" smtClean="0">
                                <a:latin typeface="Cambria Math" panose="02040503050406030204" pitchFamily="18" charset="0"/>
                              </a:rPr>
                              <m:t>7</m:t>
                            </m:r>
                          </m:sup>
                        </m:sSup>
                        <m:r>
                          <a:rPr lang="en-US" altLang="zh-CN" sz="2800" i="1" dirty="0">
                            <a:latin typeface="Cambria Math" panose="02040503050406030204" pitchFamily="18" charset="0"/>
                          </a:rPr>
                          <m:t>)</m:t>
                        </m:r>
                      </m:num>
                      <m:den>
                        <m:r>
                          <a:rPr lang="en-US" altLang="zh-CN" sz="2800" i="1" dirty="0">
                            <a:latin typeface="Cambria Math" panose="02040503050406030204" pitchFamily="18" charset="0"/>
                          </a:rPr>
                          <m:t>1−</m:t>
                        </m:r>
                        <m:r>
                          <a:rPr lang="en-US" altLang="zh-CN" sz="2800" b="0" i="1" dirty="0" smtClean="0">
                            <a:latin typeface="Cambria Math" panose="02040503050406030204" pitchFamily="18" charset="0"/>
                          </a:rPr>
                          <m:t>2</m:t>
                        </m:r>
                      </m:den>
                    </m:f>
                  </m:oMath>
                </a14:m>
                <a:r>
                  <a:rPr lang="en-US" altLang="zh-CN" sz="2800" dirty="0"/>
                  <a:t>=1 016,</a:t>
                </a:r>
                <a:r>
                  <a:rPr lang="zh-CN" altLang="zh-CN" sz="2800" dirty="0"/>
                  <a:t>解得</a:t>
                </a:r>
                <a:r>
                  <a:rPr lang="en-US" altLang="zh-CN" sz="2800" i="1" dirty="0"/>
                  <a:t>a</a:t>
                </a:r>
                <a:r>
                  <a:rPr lang="en-US" altLang="zh-CN" sz="2800" baseline="-25000" dirty="0"/>
                  <a:t>1</a:t>
                </a:r>
                <a:r>
                  <a:rPr lang="en-US" altLang="zh-CN" sz="2800" dirty="0"/>
                  <a:t>=8,</a:t>
                </a:r>
                <a:endParaRPr lang="zh-CN" altLang="zh-CN" sz="2800" dirty="0"/>
              </a:p>
              <a:p>
                <a:pPr>
                  <a:lnSpc>
                    <a:spcPct val="150000"/>
                  </a:lnSpc>
                </a:pPr>
                <a:r>
                  <a:rPr lang="zh-CN" altLang="zh-CN" sz="2800" dirty="0"/>
                  <a:t>所以</a:t>
                </a:r>
                <a:r>
                  <a:rPr lang="en-US" altLang="zh-CN" sz="2800" i="1" dirty="0"/>
                  <a:t>a</a:t>
                </a:r>
                <a:r>
                  <a:rPr lang="en-US" altLang="zh-CN" sz="2800" i="1" baseline="-25000" dirty="0"/>
                  <a:t>n</a:t>
                </a:r>
                <a:r>
                  <a:rPr lang="en-US" altLang="zh-CN" sz="2800" dirty="0"/>
                  <a:t>=8×2</a:t>
                </a:r>
                <a:r>
                  <a:rPr lang="en-US" altLang="zh-CN" sz="2800" i="1" baseline="30000" dirty="0"/>
                  <a:t>n</a:t>
                </a:r>
                <a:r>
                  <a:rPr lang="en-US" altLang="zh-CN" sz="2800" baseline="30000" dirty="0"/>
                  <a:t>-1</a:t>
                </a:r>
                <a:r>
                  <a:rPr lang="en-US" altLang="zh-CN" sz="2800" dirty="0"/>
                  <a:t>=2</a:t>
                </a:r>
                <a:r>
                  <a:rPr lang="en-US" altLang="zh-CN" sz="2800" i="1" baseline="30000" dirty="0"/>
                  <a:t>n</a:t>
                </a:r>
                <a:r>
                  <a:rPr lang="en-US" altLang="zh-CN" sz="2800" baseline="30000" dirty="0"/>
                  <a:t>+2</a:t>
                </a:r>
                <a:r>
                  <a:rPr lang="en-US" altLang="zh-CN" sz="2800" dirty="0"/>
                  <a:t>(1≤</a:t>
                </a:r>
                <a:r>
                  <a:rPr lang="en-US" altLang="zh-CN" sz="2800" i="1" dirty="0"/>
                  <a:t>n</a:t>
                </a:r>
                <a:r>
                  <a:rPr lang="en-US" altLang="zh-CN" sz="2800" dirty="0"/>
                  <a:t>≤7,</a:t>
                </a:r>
                <a:r>
                  <a:rPr lang="en-US" altLang="zh-CN" sz="2800" i="1" dirty="0"/>
                  <a:t>n</a:t>
                </a:r>
                <a:r>
                  <a:rPr lang="en-US" altLang="zh-CN" sz="2800" dirty="0"/>
                  <a:t>∈N</a:t>
                </a:r>
                <a:r>
                  <a:rPr lang="en-US" altLang="zh-CN" sz="2800" baseline="30000" dirty="0"/>
                  <a:t>*</a:t>
                </a:r>
                <a:r>
                  <a:rPr lang="en-US" altLang="zh-CN" sz="2800" dirty="0"/>
                  <a:t>),(</a:t>
                </a:r>
                <a:r>
                  <a:rPr lang="zh-CN" altLang="zh-CN" sz="2800" dirty="0"/>
                  <a:t>注意</a:t>
                </a:r>
                <a:r>
                  <a:rPr lang="en-US" altLang="zh-CN" sz="2800" i="1" dirty="0"/>
                  <a:t>n</a:t>
                </a:r>
                <a:r>
                  <a:rPr lang="zh-CN" altLang="zh-CN" sz="2800" dirty="0"/>
                  <a:t>的取值范围</a:t>
                </a:r>
                <a:r>
                  <a:rPr lang="en-US" altLang="zh-CN" sz="2800" dirty="0"/>
                  <a:t>)</a:t>
                </a:r>
                <a:endParaRPr lang="zh-CN" altLang="zh-CN" sz="2800" dirty="0"/>
              </a:p>
              <a:p>
                <a:pPr>
                  <a:lnSpc>
                    <a:spcPct val="150000"/>
                  </a:lnSpc>
                </a:pPr>
                <a:r>
                  <a:rPr lang="zh-CN" altLang="zh-CN" sz="2800" dirty="0"/>
                  <a:t>所以</a:t>
                </a:r>
                <a:r>
                  <a:rPr lang="en-US" altLang="zh-CN" sz="2800" i="1" dirty="0"/>
                  <a:t>a</a:t>
                </a:r>
                <a:r>
                  <a:rPr lang="en-US" altLang="zh-CN" sz="2800" baseline="-25000" dirty="0"/>
                  <a:t>3</a:t>
                </a:r>
                <a:r>
                  <a:rPr lang="en-US" altLang="zh-CN" sz="2800" dirty="0"/>
                  <a:t>=2</a:t>
                </a:r>
                <a:r>
                  <a:rPr lang="en-US" altLang="zh-CN" sz="2800" baseline="30000" dirty="0"/>
                  <a:t>5</a:t>
                </a:r>
                <a:r>
                  <a:rPr lang="en-US" altLang="zh-CN" sz="2800" dirty="0"/>
                  <a:t>,</a:t>
                </a:r>
                <a:r>
                  <a:rPr lang="en-US" altLang="zh-CN" sz="2800" i="1" dirty="0"/>
                  <a:t>a</a:t>
                </a:r>
                <a:r>
                  <a:rPr lang="en-US" altLang="zh-CN" sz="2800" baseline="-25000" dirty="0"/>
                  <a:t>5</a:t>
                </a:r>
                <a:r>
                  <a:rPr lang="en-US" altLang="zh-CN" sz="2800" dirty="0"/>
                  <a:t>=2</a:t>
                </a:r>
                <a:r>
                  <a:rPr lang="en-US" altLang="zh-CN" sz="2800" baseline="30000" dirty="0"/>
                  <a:t>7</a:t>
                </a:r>
                <a:r>
                  <a:rPr lang="en-US" altLang="zh-CN" sz="2800" dirty="0"/>
                  <a:t>,</a:t>
                </a:r>
                <a:r>
                  <a:rPr lang="zh-CN" altLang="zh-CN" sz="2800" dirty="0"/>
                  <a:t>从而</a:t>
                </a:r>
                <a:r>
                  <a:rPr lang="en-US" altLang="zh-CN" sz="2800" i="1" dirty="0"/>
                  <a:t>a</a:t>
                </a:r>
                <a:r>
                  <a:rPr lang="en-US" altLang="zh-CN" sz="2800" baseline="-25000" dirty="0"/>
                  <a:t>3</a:t>
                </a:r>
                <a:r>
                  <a:rPr lang="en-US" altLang="zh-CN" sz="2800" dirty="0"/>
                  <a:t>×</a:t>
                </a:r>
                <a:r>
                  <a:rPr lang="en-US" altLang="zh-CN" sz="2800" i="1" dirty="0"/>
                  <a:t>a</a:t>
                </a:r>
                <a:r>
                  <a:rPr lang="en-US" altLang="zh-CN" sz="2800" baseline="-25000" dirty="0"/>
                  <a:t>5</a:t>
                </a:r>
                <a:r>
                  <a:rPr lang="en-US" altLang="zh-CN" sz="2800" dirty="0"/>
                  <a:t>=2</a:t>
                </a:r>
                <a:r>
                  <a:rPr lang="en-US" altLang="zh-CN" sz="2800" baseline="30000" dirty="0"/>
                  <a:t>5</a:t>
                </a:r>
                <a:r>
                  <a:rPr lang="en-US" altLang="zh-CN" sz="2800" dirty="0"/>
                  <a:t>×2</a:t>
                </a:r>
                <a:r>
                  <a:rPr lang="en-US" altLang="zh-CN" sz="2800" baseline="30000" dirty="0"/>
                  <a:t>7</a:t>
                </a:r>
                <a:r>
                  <a:rPr lang="en-US" altLang="zh-CN" sz="2800" dirty="0"/>
                  <a:t>=2</a:t>
                </a:r>
                <a:r>
                  <a:rPr lang="en-US" altLang="zh-CN" sz="2800" baseline="30000" dirty="0"/>
                  <a:t>12</a:t>
                </a:r>
                <a:r>
                  <a:rPr lang="en-US" altLang="zh-CN" sz="2800" dirty="0"/>
                  <a:t>,</a:t>
                </a:r>
                <a:r>
                  <a:rPr lang="zh-CN" altLang="zh-CN" sz="2800" dirty="0"/>
                  <a:t>所以</a:t>
                </a:r>
                <a:r>
                  <a:rPr lang="en-US" altLang="zh-CN" sz="2800" dirty="0"/>
                  <a:t>log</a:t>
                </a:r>
                <a:r>
                  <a:rPr lang="en-US" altLang="zh-CN" sz="2800" baseline="-25000" dirty="0"/>
                  <a:t>2</a:t>
                </a:r>
                <a:r>
                  <a:rPr lang="en-US" altLang="zh-CN" sz="2800" dirty="0"/>
                  <a:t>(</a:t>
                </a:r>
                <a:r>
                  <a:rPr lang="en-US" altLang="zh-CN" sz="2800" i="1" dirty="0"/>
                  <a:t>a</a:t>
                </a:r>
                <a:r>
                  <a:rPr lang="en-US" altLang="zh-CN" sz="2800" baseline="-25000" dirty="0"/>
                  <a:t>3</a:t>
                </a:r>
                <a:r>
                  <a:rPr lang="en-US" altLang="zh-CN" sz="2800" i="1" dirty="0"/>
                  <a:t>a</a:t>
                </a:r>
                <a:r>
                  <a:rPr lang="en-US" altLang="zh-CN" sz="2800" baseline="-25000" dirty="0"/>
                  <a:t>5</a:t>
                </a:r>
                <a:r>
                  <a:rPr lang="en-US" altLang="zh-CN" sz="2800" dirty="0"/>
                  <a:t>)=log</a:t>
                </a:r>
                <a:r>
                  <a:rPr lang="en-US" altLang="zh-CN" sz="2800" baseline="-25000" dirty="0"/>
                  <a:t>2</a:t>
                </a:r>
                <a:r>
                  <a:rPr lang="en-US" altLang="zh-CN" sz="2800" dirty="0"/>
                  <a:t>2</a:t>
                </a:r>
                <a:r>
                  <a:rPr lang="en-US" altLang="zh-CN" sz="2800" baseline="30000" dirty="0"/>
                  <a:t>12</a:t>
                </a:r>
                <a:r>
                  <a:rPr lang="en-US" altLang="zh-CN" sz="2800" dirty="0"/>
                  <a:t>=12</a:t>
                </a:r>
                <a:r>
                  <a:rPr lang="en-US" altLang="zh-CN" sz="2800" dirty="0" smtClean="0"/>
                  <a:t>.</a:t>
                </a:r>
              </a:p>
              <a:p>
                <a:pPr>
                  <a:lnSpc>
                    <a:spcPct val="150000"/>
                  </a:lnSpc>
                </a:pPr>
                <a:r>
                  <a:rPr lang="zh-CN" altLang="zh-CN"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答案</a:t>
                </a:r>
                <a:r>
                  <a:rPr lang="zh-CN" altLang="zh-CN" sz="2800" dirty="0"/>
                  <a:t>　</a:t>
                </a:r>
                <a:r>
                  <a:rPr lang="en-US" altLang="zh-CN" sz="2800" dirty="0"/>
                  <a:t>C</a:t>
                </a:r>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569964" y="797230"/>
                <a:ext cx="11139948" cy="4157998"/>
              </a:xfrm>
              <a:prstGeom prst="rect">
                <a:avLst/>
              </a:prstGeom>
              <a:blipFill>
                <a:blip r:embed="rId2"/>
                <a:stretch>
                  <a:fillRect l="-1094" t="-1613" b="-147"/>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2935903433"/>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xmlns="" val="2554127157"/>
              </p:ext>
            </p:extLst>
          </p:nvPr>
        </p:nvGraphicFramePr>
        <p:xfrm>
          <a:off x="552450" y="371475"/>
          <a:ext cx="11077575" cy="6286500"/>
        </p:xfrm>
        <a:graphic>
          <a:graphicData uri="http://schemas.openxmlformats.org/drawingml/2006/table">
            <a:tbl>
              <a:tblPr>
                <a:tableStyleId>{5940675A-B579-460E-94D1-54222C63F5DA}</a:tableStyleId>
              </a:tblPr>
              <a:tblGrid>
                <a:gridCol w="11077575">
                  <a:extLst>
                    <a:ext uri="{9D8B030D-6E8A-4147-A177-3AD203B41FA5}">
                      <a16:colId xmlns:a16="http://schemas.microsoft.com/office/drawing/2014/main" xmlns="" val="3904855096"/>
                    </a:ext>
                  </a:extLst>
                </a:gridCol>
              </a:tblGrid>
              <a:tr h="2733675">
                <a:tc>
                  <a:txBody>
                    <a:bodyPr/>
                    <a:lstStyle/>
                    <a:p>
                      <a:pPr algn="just">
                        <a:lnSpc>
                          <a:spcPts val="4500"/>
                        </a:lnSpc>
                        <a:spcAft>
                          <a:spcPts val="0"/>
                        </a:spcAft>
                      </a:pPr>
                      <a:r>
                        <a:rPr lang="zh-CN" sz="2800" b="1" dirty="0">
                          <a:solidFill>
                            <a:srgbClr val="FF0000"/>
                          </a:solidFill>
                          <a:effectLst/>
                        </a:rPr>
                        <a:t>答题模板</a:t>
                      </a:r>
                    </a:p>
                    <a:p>
                      <a:pPr algn="just">
                        <a:lnSpc>
                          <a:spcPts val="4500"/>
                        </a:lnSpc>
                        <a:spcAft>
                          <a:spcPts val="0"/>
                        </a:spcAft>
                      </a:pPr>
                      <a:r>
                        <a:rPr lang="zh-CN" sz="2800" dirty="0">
                          <a:effectLst/>
                        </a:rPr>
                        <a:t>解决数列与数学文化相交汇问题的关键</a:t>
                      </a:r>
                      <a:r>
                        <a:rPr lang="en-US" sz="2800" dirty="0">
                          <a:effectLst/>
                        </a:rPr>
                        <a:t>:</a:t>
                      </a:r>
                      <a:r>
                        <a:rPr lang="zh-CN" sz="2800" dirty="0">
                          <a:effectLst/>
                        </a:rPr>
                        <a:t>一是读懂题意</a:t>
                      </a:r>
                      <a:r>
                        <a:rPr lang="en-US" sz="2800" dirty="0">
                          <a:effectLst/>
                        </a:rPr>
                        <a:t>,</a:t>
                      </a:r>
                      <a:r>
                        <a:rPr lang="zh-CN" sz="2800" dirty="0">
                          <a:effectLst/>
                        </a:rPr>
                        <a:t>即会</a:t>
                      </a:r>
                      <a:r>
                        <a:rPr lang="en-US" sz="2800" dirty="0">
                          <a:effectLst/>
                        </a:rPr>
                        <a:t>“</a:t>
                      </a:r>
                      <a:r>
                        <a:rPr lang="zh-CN" sz="2800" dirty="0">
                          <a:effectLst/>
                        </a:rPr>
                        <a:t>脱去</a:t>
                      </a:r>
                      <a:r>
                        <a:rPr lang="en-US" sz="2800" dirty="0">
                          <a:effectLst/>
                        </a:rPr>
                        <a:t>”</a:t>
                      </a:r>
                      <a:r>
                        <a:rPr lang="zh-CN" sz="2800" dirty="0">
                          <a:effectLst/>
                        </a:rPr>
                        <a:t>数学文化的背景</a:t>
                      </a:r>
                      <a:r>
                        <a:rPr lang="en-US" sz="2800" dirty="0">
                          <a:effectLst/>
                        </a:rPr>
                        <a:t>,</a:t>
                      </a:r>
                      <a:r>
                        <a:rPr lang="zh-CN" sz="2800" dirty="0">
                          <a:effectLst/>
                        </a:rPr>
                        <a:t>提取关键信息</a:t>
                      </a:r>
                      <a:r>
                        <a:rPr lang="en-US" sz="2800" dirty="0">
                          <a:effectLst/>
                        </a:rPr>
                        <a:t>;</a:t>
                      </a:r>
                      <a:r>
                        <a:rPr lang="zh-CN" sz="2800" dirty="0">
                          <a:effectLst/>
                        </a:rPr>
                        <a:t>二是构造模型</a:t>
                      </a:r>
                      <a:r>
                        <a:rPr lang="en-US" sz="2800" dirty="0">
                          <a:effectLst/>
                        </a:rPr>
                        <a:t>,</a:t>
                      </a:r>
                      <a:r>
                        <a:rPr lang="zh-CN" sz="2800" dirty="0">
                          <a:effectLst/>
                        </a:rPr>
                        <a:t>即由题意构建等差数列或等比数列或递推关系式的模型</a:t>
                      </a:r>
                      <a:r>
                        <a:rPr lang="en-US" sz="2800" dirty="0">
                          <a:effectLst/>
                        </a:rPr>
                        <a:t>;</a:t>
                      </a:r>
                      <a:r>
                        <a:rPr lang="zh-CN" sz="2800" dirty="0">
                          <a:effectLst/>
                        </a:rPr>
                        <a:t>三是</a:t>
                      </a:r>
                      <a:r>
                        <a:rPr lang="en-US" sz="2800" dirty="0">
                          <a:effectLst/>
                        </a:rPr>
                        <a:t>“</a:t>
                      </a:r>
                      <a:r>
                        <a:rPr lang="zh-CN" sz="2800" dirty="0">
                          <a:effectLst/>
                        </a:rPr>
                        <a:t>解模</a:t>
                      </a:r>
                      <a:r>
                        <a:rPr lang="en-US" sz="2800" dirty="0">
                          <a:effectLst/>
                        </a:rPr>
                        <a:t>”,</a:t>
                      </a:r>
                      <a:r>
                        <a:rPr lang="zh-CN" sz="2800" dirty="0">
                          <a:effectLst/>
                        </a:rPr>
                        <a:t>即把文字语言转化为求数列的相关信息</a:t>
                      </a:r>
                      <a:r>
                        <a:rPr lang="en-US" sz="2800" dirty="0">
                          <a:effectLst/>
                        </a:rPr>
                        <a:t>,</a:t>
                      </a:r>
                      <a:r>
                        <a:rPr lang="zh-CN" sz="2800" dirty="0">
                          <a:effectLst/>
                        </a:rPr>
                        <a:t>如求指定项、公差</a:t>
                      </a:r>
                      <a:r>
                        <a:rPr lang="en-US" sz="2800" dirty="0">
                          <a:effectLst/>
                        </a:rPr>
                        <a:t>(</a:t>
                      </a:r>
                      <a:r>
                        <a:rPr lang="zh-CN" sz="2800" dirty="0">
                          <a:effectLst/>
                        </a:rPr>
                        <a:t>或公比</a:t>
                      </a:r>
                      <a:r>
                        <a:rPr lang="en-US" sz="2800" dirty="0">
                          <a:effectLst/>
                        </a:rPr>
                        <a:t>)</a:t>
                      </a:r>
                      <a:r>
                        <a:rPr lang="zh-CN" sz="2800" dirty="0">
                          <a:effectLst/>
                        </a:rPr>
                        <a:t>、项数、通项公式或前</a:t>
                      </a:r>
                      <a:r>
                        <a:rPr lang="en-US" sz="2800" i="1" dirty="0">
                          <a:effectLst/>
                        </a:rPr>
                        <a:t>n</a:t>
                      </a:r>
                      <a:r>
                        <a:rPr lang="zh-CN" sz="2800" dirty="0">
                          <a:effectLst/>
                        </a:rPr>
                        <a:t>项和等</a:t>
                      </a:r>
                      <a:r>
                        <a:rPr lang="en-US" sz="2800" dirty="0">
                          <a:effectLst/>
                        </a:rPr>
                        <a:t>.</a:t>
                      </a:r>
                      <a:endParaRPr lang="zh-CN" sz="2800" dirty="0">
                        <a:solidFill>
                          <a:srgbClr val="000000"/>
                        </a:solidFill>
                        <a:effectLst/>
                        <a:latin typeface="NEU-BZ"/>
                        <a:ea typeface="方正书宋_GBK"/>
                        <a:cs typeface="Times New Roman" panose="02020603050405020304" pitchFamily="18" charset="0"/>
                      </a:endParaRPr>
                    </a:p>
                  </a:txBody>
                  <a:tcPr marL="68580" marR="68580" marT="0" marB="0"/>
                </a:tc>
                <a:extLst>
                  <a:ext uri="{0D108BD9-81ED-4DB2-BD59-A6C34878D82A}">
                    <a16:rowId xmlns:a16="http://schemas.microsoft.com/office/drawing/2014/main" xmlns="" val="2602281452"/>
                  </a:ext>
                </a:extLst>
              </a:tr>
              <a:tr h="2733675">
                <a:tc>
                  <a:txBody>
                    <a:bodyPr/>
                    <a:lstStyle/>
                    <a:p>
                      <a:pPr algn="just">
                        <a:lnSpc>
                          <a:spcPts val="4500"/>
                        </a:lnSpc>
                        <a:spcAft>
                          <a:spcPts val="0"/>
                        </a:spcAft>
                      </a:pPr>
                      <a:r>
                        <a:rPr lang="zh-CN" sz="2800" b="1" dirty="0">
                          <a:solidFill>
                            <a:srgbClr val="FF0000"/>
                          </a:solidFill>
                          <a:effectLst/>
                        </a:rPr>
                        <a:t>素养提升</a:t>
                      </a:r>
                    </a:p>
                    <a:p>
                      <a:pPr algn="just">
                        <a:lnSpc>
                          <a:spcPts val="4500"/>
                        </a:lnSpc>
                        <a:spcAft>
                          <a:spcPts val="0"/>
                        </a:spcAft>
                      </a:pPr>
                      <a:r>
                        <a:rPr lang="zh-CN" sz="2800" dirty="0">
                          <a:effectLst/>
                        </a:rPr>
                        <a:t>数学建模是对现实问题进行数学抽象</a:t>
                      </a:r>
                      <a:r>
                        <a:rPr lang="en-US" sz="2800" dirty="0">
                          <a:effectLst/>
                        </a:rPr>
                        <a:t>,</a:t>
                      </a:r>
                      <a:r>
                        <a:rPr lang="zh-CN" sz="2800" dirty="0">
                          <a:effectLst/>
                        </a:rPr>
                        <a:t>用数学语言表达问题、用数学方法构建模型解决问题的素养</a:t>
                      </a:r>
                      <a:r>
                        <a:rPr lang="en-US" sz="2800" dirty="0">
                          <a:effectLst/>
                        </a:rPr>
                        <a:t>.</a:t>
                      </a:r>
                      <a:r>
                        <a:rPr lang="zh-CN" sz="2800" dirty="0">
                          <a:effectLst/>
                        </a:rPr>
                        <a:t>有关数列的应用问题</a:t>
                      </a:r>
                      <a:r>
                        <a:rPr lang="en-US" sz="2800" dirty="0">
                          <a:effectLst/>
                        </a:rPr>
                        <a:t>,</a:t>
                      </a:r>
                      <a:r>
                        <a:rPr lang="zh-CN" sz="2800" dirty="0">
                          <a:effectLst/>
                        </a:rPr>
                        <a:t>是为了让学生能够在实际情境中</a:t>
                      </a:r>
                      <a:r>
                        <a:rPr lang="en-US" sz="2800" dirty="0">
                          <a:effectLst/>
                        </a:rPr>
                        <a:t>,</a:t>
                      </a:r>
                      <a:r>
                        <a:rPr lang="zh-CN" sz="2800" dirty="0">
                          <a:effectLst/>
                        </a:rPr>
                        <a:t>用数学的思想分析数列问题</a:t>
                      </a:r>
                      <a:r>
                        <a:rPr lang="en-US" sz="2800" dirty="0">
                          <a:effectLst/>
                        </a:rPr>
                        <a:t>,</a:t>
                      </a:r>
                      <a:r>
                        <a:rPr lang="zh-CN" sz="2800" dirty="0">
                          <a:effectLst/>
                        </a:rPr>
                        <a:t>用数学的语言表达数列问题</a:t>
                      </a:r>
                      <a:r>
                        <a:rPr lang="en-US" sz="2800" dirty="0">
                          <a:effectLst/>
                        </a:rPr>
                        <a:t>,</a:t>
                      </a:r>
                      <a:r>
                        <a:rPr lang="zh-CN" sz="2800" dirty="0">
                          <a:effectLst/>
                        </a:rPr>
                        <a:t>用数学的知识构建数列模型</a:t>
                      </a:r>
                      <a:r>
                        <a:rPr lang="en-US" sz="2800" dirty="0">
                          <a:effectLst/>
                        </a:rPr>
                        <a:t>,</a:t>
                      </a:r>
                      <a:r>
                        <a:rPr lang="zh-CN" sz="2800" dirty="0">
                          <a:effectLst/>
                        </a:rPr>
                        <a:t>用数列的方法得出结论</a:t>
                      </a:r>
                      <a:r>
                        <a:rPr lang="en-US" sz="2800" dirty="0">
                          <a:effectLst/>
                        </a:rPr>
                        <a:t>,</a:t>
                      </a:r>
                      <a:r>
                        <a:rPr lang="zh-CN" sz="2800" dirty="0">
                          <a:effectLst/>
                        </a:rPr>
                        <a:t>并验证数学结论与实际问题是否相符合</a:t>
                      </a:r>
                      <a:r>
                        <a:rPr lang="en-US" sz="2800" dirty="0">
                          <a:effectLst/>
                        </a:rPr>
                        <a:t>,</a:t>
                      </a:r>
                      <a:r>
                        <a:rPr lang="zh-CN" sz="2800" dirty="0">
                          <a:effectLst/>
                        </a:rPr>
                        <a:t>最终得到符合实际规律的结果</a:t>
                      </a:r>
                      <a:r>
                        <a:rPr lang="en-US" sz="2800" dirty="0">
                          <a:effectLst/>
                        </a:rPr>
                        <a:t>.</a:t>
                      </a:r>
                      <a:endParaRPr lang="zh-CN" sz="2800" dirty="0">
                        <a:solidFill>
                          <a:srgbClr val="000000"/>
                        </a:solidFill>
                        <a:effectLst/>
                        <a:latin typeface="NEU-BZ"/>
                        <a:ea typeface="方正书宋_GBK"/>
                        <a:cs typeface="Times New Roman" panose="02020603050405020304" pitchFamily="18" charset="0"/>
                      </a:endParaRPr>
                    </a:p>
                  </a:txBody>
                  <a:tcPr marL="68580" marR="68580" marT="0" marB="0"/>
                </a:tc>
                <a:extLst>
                  <a:ext uri="{0D108BD9-81ED-4DB2-BD59-A6C34878D82A}">
                    <a16:rowId xmlns:a16="http://schemas.microsoft.com/office/drawing/2014/main" xmlns="" val="3780154508"/>
                  </a:ext>
                </a:extLst>
              </a:tr>
            </a:tbl>
          </a:graphicData>
        </a:graphic>
      </p:graphicFrame>
    </p:spTree>
    <p:extLst>
      <p:ext uri="{BB962C8B-B14F-4D97-AF65-F5344CB8AC3E}">
        <p14:creationId xmlns:p14="http://schemas.microsoft.com/office/powerpoint/2010/main" xmlns="" val="222000173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 y="1273629"/>
            <a:ext cx="3951514" cy="4354285"/>
          </a:xfrm>
          <a:prstGeom prst="rect">
            <a:avLst/>
          </a:prstGeom>
          <a:solidFill>
            <a:srgbClr val="DA251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bg1"/>
                </a:solidFill>
                <a:latin typeface="微软雅黑" panose="020B0503020204020204" pitchFamily="34" charset="-122"/>
                <a:ea typeface="微软雅黑" panose="020B0503020204020204" pitchFamily="34" charset="-122"/>
              </a:rPr>
              <a:t>A</a:t>
            </a:r>
            <a:r>
              <a:rPr lang="zh-CN" altLang="en-US" sz="2800" b="1" dirty="0" smtClean="0">
                <a:solidFill>
                  <a:schemeClr val="bg1"/>
                </a:solidFill>
                <a:latin typeface="微软雅黑" panose="020B0503020204020204" pitchFamily="34" charset="-122"/>
                <a:ea typeface="微软雅黑" panose="020B0503020204020204" pitchFamily="34" charset="-122"/>
              </a:rPr>
              <a:t>考点</a:t>
            </a:r>
            <a:r>
              <a:rPr lang="zh-CN" altLang="en-US" sz="2800" b="1" dirty="0">
                <a:solidFill>
                  <a:schemeClr val="bg1"/>
                </a:solidFill>
                <a:latin typeface="微软雅黑" panose="020B0503020204020204" pitchFamily="34" charset="-122"/>
                <a:ea typeface="微软雅黑" panose="020B0503020204020204" pitchFamily="34" charset="-122"/>
              </a:rPr>
              <a:t>帮</a:t>
            </a:r>
            <a:r>
              <a:rPr lang="en-US" altLang="zh-CN" sz="2800" b="1" dirty="0">
                <a:solidFill>
                  <a:schemeClr val="bg1"/>
                </a:solidFill>
                <a:latin typeface="微软雅黑" panose="020B0503020204020204" pitchFamily="34" charset="-122"/>
                <a:ea typeface="微软雅黑" panose="020B0503020204020204" pitchFamily="34" charset="-122"/>
              </a:rPr>
              <a:t>·</a:t>
            </a:r>
            <a:r>
              <a:rPr lang="zh-CN" altLang="en-US" sz="2800" b="1" dirty="0">
                <a:solidFill>
                  <a:schemeClr val="bg1"/>
                </a:solidFill>
                <a:latin typeface="微软雅黑" panose="020B0503020204020204" pitchFamily="34" charset="-122"/>
                <a:ea typeface="微软雅黑" panose="020B0503020204020204" pitchFamily="34" charset="-122"/>
              </a:rPr>
              <a:t>知识全通关</a:t>
            </a:r>
          </a:p>
        </p:txBody>
      </p:sp>
      <p:sp>
        <p:nvSpPr>
          <p:cNvPr id="3" name="矩形 15">
            <a:hlinkClick r:id="rId2" action="ppaction://hlinksldjump"/>
          </p:cNvPr>
          <p:cNvSpPr/>
          <p:nvPr/>
        </p:nvSpPr>
        <p:spPr>
          <a:xfrm>
            <a:off x="4650230" y="1681317"/>
            <a:ext cx="7236970" cy="3628102"/>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考点</a:t>
            </a:r>
            <a:r>
              <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rPr>
              <a:t>1   </a:t>
            </a:r>
            <a:r>
              <a:rPr lang="zh-CN" altLang="en-US" sz="2800" dirty="0">
                <a:solidFill>
                  <a:schemeClr val="tx1"/>
                </a:solidFill>
              </a:rPr>
              <a:t>数列求和</a:t>
            </a:r>
            <a:endParaRPr lang="en-US" altLang="zh-CN" sz="2800" dirty="0">
              <a:solidFill>
                <a:schemeClr val="tx1"/>
              </a:solidFill>
            </a:endParaRPr>
          </a:p>
          <a:p>
            <a:pPr>
              <a:lnSpc>
                <a:spcPct val="150000"/>
              </a:lnSpc>
            </a:pP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考点</a:t>
            </a:r>
            <a:r>
              <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rPr>
              <a:t>2   </a:t>
            </a:r>
            <a:r>
              <a:rPr lang="zh-CN" altLang="en-US" sz="2800" dirty="0">
                <a:solidFill>
                  <a:schemeClr val="tx1"/>
                </a:solidFill>
              </a:rPr>
              <a:t>等差、等比数列的综合问题</a:t>
            </a:r>
            <a:endParaRPr lang="en-US" altLang="zh-CN" sz="2800" dirty="0">
              <a:solidFill>
                <a:schemeClr val="tx1"/>
              </a:solidFill>
            </a:endParaRPr>
          </a:p>
          <a:p>
            <a:pPr>
              <a:lnSpc>
                <a:spcPct val="150000"/>
              </a:lnSpc>
            </a:pP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考点</a:t>
            </a:r>
            <a:r>
              <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rPr>
              <a:t>3   </a:t>
            </a:r>
            <a:r>
              <a:rPr lang="zh-CN" altLang="en-US" sz="2800" dirty="0">
                <a:solidFill>
                  <a:schemeClr val="tx1"/>
                </a:solidFill>
              </a:rPr>
              <a:t>数列与函数、不等式的综合问题</a:t>
            </a:r>
            <a:endParaRPr lang="en-US" altLang="zh-CN" sz="2800" dirty="0">
              <a:solidFill>
                <a:schemeClr val="tx1"/>
              </a:solidFill>
            </a:endParaRPr>
          </a:p>
          <a:p>
            <a:pPr>
              <a:lnSpc>
                <a:spcPct val="150000"/>
              </a:lnSpc>
            </a:pPr>
            <a:r>
              <a:rPr lang="zh-CN" altLang="en-US" sz="2800" dirty="0">
                <a:solidFill>
                  <a:schemeClr val="tx1"/>
                </a:solidFill>
                <a:latin typeface="微软雅黑" panose="020B0503020204020204" pitchFamily="34" charset="-122"/>
                <a:ea typeface="微软雅黑" panose="020B0503020204020204" pitchFamily="34" charset="-122"/>
              </a:rPr>
              <a:t>考点</a:t>
            </a:r>
            <a:r>
              <a:rPr lang="en-US" altLang="zh-CN" sz="2800" dirty="0">
                <a:solidFill>
                  <a:schemeClr val="tx1"/>
                </a:solidFill>
                <a:latin typeface="微软雅黑" panose="020B0503020204020204" pitchFamily="34" charset="-122"/>
                <a:ea typeface="微软雅黑" panose="020B0503020204020204" pitchFamily="34" charset="-122"/>
              </a:rPr>
              <a:t>4  </a:t>
            </a:r>
            <a:r>
              <a:rPr lang="zh-CN" altLang="en-US" sz="2800" dirty="0">
                <a:solidFill>
                  <a:schemeClr val="tx1"/>
                </a:solidFill>
                <a:latin typeface="微软雅黑" panose="020B0503020204020204" pitchFamily="34" charset="-122"/>
                <a:ea typeface="微软雅黑" panose="020B0503020204020204" pitchFamily="34" charset="-122"/>
              </a:rPr>
              <a:t>数列的实际应用</a:t>
            </a:r>
          </a:p>
        </p:txBody>
      </p:sp>
    </p:spTree>
    <p:extLst>
      <p:ext uri="{BB962C8B-B14F-4D97-AF65-F5344CB8AC3E}">
        <p14:creationId xmlns:p14="http://schemas.microsoft.com/office/powerpoint/2010/main" xmlns="" val="20198184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p:nvPr/>
        </p:nvSpPr>
        <p:spPr>
          <a:xfrm>
            <a:off x="0" y="0"/>
            <a:ext cx="12192000" cy="729343"/>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sp>
        <p:nvSpPr>
          <p:cNvPr id="7" name="矩形 6"/>
          <p:cNvSpPr/>
          <p:nvPr/>
        </p:nvSpPr>
        <p:spPr>
          <a:xfrm>
            <a:off x="718457" y="-1"/>
            <a:ext cx="348343"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rgbClr val="DA251C"/>
              </a:solidFill>
            </a:endParaRPr>
          </a:p>
        </p:txBody>
      </p:sp>
      <p:sp>
        <p:nvSpPr>
          <p:cNvPr id="8" name="矩形 7"/>
          <p:cNvSpPr/>
          <p:nvPr/>
        </p:nvSpPr>
        <p:spPr>
          <a:xfrm>
            <a:off x="1066801" y="-2"/>
            <a:ext cx="3288889"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smtClean="0">
                <a:solidFill>
                  <a:srgbClr val="DA251C"/>
                </a:solidFill>
              </a:rPr>
              <a:t>考点</a:t>
            </a:r>
            <a:r>
              <a:rPr lang="en-US" altLang="zh-CN" sz="2800" dirty="0">
                <a:solidFill>
                  <a:srgbClr val="DA251C"/>
                </a:solidFill>
              </a:rPr>
              <a:t>1   </a:t>
            </a:r>
            <a:r>
              <a:rPr lang="zh-CN" altLang="en-US" sz="2800" dirty="0">
                <a:solidFill>
                  <a:srgbClr val="DA251C"/>
                </a:solidFill>
              </a:rPr>
              <a:t>数列</a:t>
            </a:r>
            <a:r>
              <a:rPr lang="zh-CN" altLang="en-US" sz="2800" dirty="0" smtClean="0">
                <a:solidFill>
                  <a:srgbClr val="DA251C"/>
                </a:solidFill>
              </a:rPr>
              <a:t>求和</a:t>
            </a:r>
            <a:endParaRPr lang="zh-CN" altLang="en-US" sz="2800" dirty="0">
              <a:solidFill>
                <a:srgbClr val="DA251C"/>
              </a:solidFill>
            </a:endParaRPr>
          </a:p>
        </p:txBody>
      </p:sp>
      <p:sp>
        <p:nvSpPr>
          <p:cNvPr id="5" name="矩形 1"/>
          <p:cNvSpPr/>
          <p:nvPr/>
        </p:nvSpPr>
        <p:spPr>
          <a:xfrm>
            <a:off x="234043" y="919990"/>
            <a:ext cx="11723913" cy="3323987"/>
          </a:xfrm>
          <a:prstGeom prst="rect">
            <a:avLst/>
          </a:prstGeom>
        </p:spPr>
        <p:txBody>
          <a:bodyPr wrap="square">
            <a:spAutoFit/>
          </a:bodyPr>
          <a:lstStyle/>
          <a:p>
            <a:pPr>
              <a:lnSpc>
                <a:spcPct val="150000"/>
              </a:lnSpc>
            </a:pPr>
            <a:r>
              <a:rPr lang="en-US" altLang="zh-CN" sz="2800" b="1" dirty="0"/>
              <a:t>1.</a:t>
            </a:r>
            <a:r>
              <a:rPr lang="zh-CN" altLang="zh-CN" sz="2800" b="1" dirty="0"/>
              <a:t>用公式法和分组求和法</a:t>
            </a:r>
            <a:r>
              <a:rPr lang="zh-CN" altLang="zh-CN" sz="2800" b="1" dirty="0" smtClean="0"/>
              <a:t>求和</a:t>
            </a:r>
            <a:endParaRPr lang="zh-CN" altLang="zh-CN" sz="2800" dirty="0"/>
          </a:p>
          <a:p>
            <a:pPr>
              <a:lnSpc>
                <a:spcPct val="150000"/>
              </a:lnSpc>
            </a:pPr>
            <a:r>
              <a:rPr lang="en-US" altLang="zh-CN" sz="2800" dirty="0"/>
              <a:t> </a:t>
            </a:r>
            <a:r>
              <a:rPr lang="zh-CN" altLang="zh-CN"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2800" dirty="0"/>
              <a:t>　</a:t>
            </a:r>
            <a:r>
              <a:rPr lang="en-US" altLang="zh-CN" sz="2800" dirty="0"/>
              <a:t>[2018</a:t>
            </a:r>
            <a:r>
              <a:rPr lang="zh-CN" altLang="zh-CN" sz="2800" dirty="0"/>
              <a:t>河南焦作四模</a:t>
            </a:r>
            <a:r>
              <a:rPr lang="en-US" altLang="zh-CN" sz="2800" dirty="0"/>
              <a:t>]</a:t>
            </a:r>
            <a:r>
              <a:rPr lang="zh-CN" altLang="zh-CN" sz="2800" dirty="0"/>
              <a:t>已知</a:t>
            </a:r>
            <a:r>
              <a:rPr lang="en-US" altLang="zh-CN" sz="2800" dirty="0"/>
              <a:t>{</a:t>
            </a:r>
            <a:r>
              <a:rPr lang="en-US" altLang="zh-CN" sz="2800" i="1" dirty="0"/>
              <a:t>a</a:t>
            </a:r>
            <a:r>
              <a:rPr lang="en-US" altLang="zh-CN" sz="2800" i="1" baseline="-25000" dirty="0"/>
              <a:t>n</a:t>
            </a:r>
            <a:r>
              <a:rPr lang="en-US" altLang="zh-CN" sz="2800" dirty="0"/>
              <a:t>}</a:t>
            </a:r>
            <a:r>
              <a:rPr lang="zh-CN" altLang="zh-CN" sz="2800" dirty="0"/>
              <a:t>为等差数列</a:t>
            </a:r>
            <a:r>
              <a:rPr lang="en-US" altLang="zh-CN" sz="2800" dirty="0"/>
              <a:t>,</a:t>
            </a:r>
            <a:r>
              <a:rPr lang="zh-CN" altLang="zh-CN" sz="2800" dirty="0"/>
              <a:t>且</a:t>
            </a:r>
            <a:r>
              <a:rPr lang="en-US" altLang="zh-CN" sz="2800" i="1" dirty="0"/>
              <a:t>a</a:t>
            </a:r>
            <a:r>
              <a:rPr lang="en-US" altLang="zh-CN" sz="2800" baseline="-25000" dirty="0"/>
              <a:t>2</a:t>
            </a:r>
            <a:r>
              <a:rPr lang="en-US" altLang="zh-CN" sz="2800" dirty="0"/>
              <a:t>=3,{</a:t>
            </a:r>
            <a:r>
              <a:rPr lang="en-US" altLang="zh-CN" sz="2800" i="1" dirty="0"/>
              <a:t>a</a:t>
            </a:r>
            <a:r>
              <a:rPr lang="en-US" altLang="zh-CN" sz="2800" i="1" baseline="-25000" dirty="0"/>
              <a:t>n</a:t>
            </a:r>
            <a:r>
              <a:rPr lang="en-US" altLang="zh-CN" sz="2800" dirty="0"/>
              <a:t>}</a:t>
            </a:r>
            <a:r>
              <a:rPr lang="zh-CN" altLang="zh-CN" sz="2800" dirty="0"/>
              <a:t>前</a:t>
            </a:r>
            <a:r>
              <a:rPr lang="en-US" altLang="zh-CN" sz="2800" dirty="0"/>
              <a:t>4</a:t>
            </a:r>
            <a:r>
              <a:rPr lang="zh-CN" altLang="zh-CN" sz="2800" dirty="0"/>
              <a:t>项的和为</a:t>
            </a:r>
            <a:r>
              <a:rPr lang="en-US" altLang="zh-CN" sz="2800" dirty="0"/>
              <a:t>16,</a:t>
            </a:r>
            <a:r>
              <a:rPr lang="zh-CN" altLang="zh-CN" sz="2800" dirty="0"/>
              <a:t>数列</a:t>
            </a:r>
            <a:r>
              <a:rPr lang="en-US" altLang="zh-CN" sz="2800" dirty="0"/>
              <a:t>{</a:t>
            </a:r>
            <a:r>
              <a:rPr lang="en-US" altLang="zh-CN" sz="2800" i="1" dirty="0" err="1"/>
              <a:t>b</a:t>
            </a:r>
            <a:r>
              <a:rPr lang="en-US" altLang="zh-CN" sz="2800" i="1" baseline="-25000" dirty="0" err="1"/>
              <a:t>n</a:t>
            </a:r>
            <a:r>
              <a:rPr lang="en-US" altLang="zh-CN" sz="2800" dirty="0"/>
              <a:t>}</a:t>
            </a:r>
            <a:r>
              <a:rPr lang="zh-CN" altLang="zh-CN" sz="2800" dirty="0"/>
              <a:t>满足</a:t>
            </a:r>
            <a:r>
              <a:rPr lang="en-US" altLang="zh-CN" sz="2800" i="1" dirty="0"/>
              <a:t>b</a:t>
            </a:r>
            <a:r>
              <a:rPr lang="en-US" altLang="zh-CN" sz="2800" baseline="-25000" dirty="0"/>
              <a:t>1</a:t>
            </a:r>
            <a:r>
              <a:rPr lang="en-US" altLang="zh-CN" sz="2800" dirty="0"/>
              <a:t>=4,</a:t>
            </a:r>
            <a:r>
              <a:rPr lang="en-US" altLang="zh-CN" sz="2800" i="1" dirty="0"/>
              <a:t>b</a:t>
            </a:r>
            <a:r>
              <a:rPr lang="en-US" altLang="zh-CN" sz="2800" baseline="-25000" dirty="0"/>
              <a:t>4</a:t>
            </a:r>
            <a:r>
              <a:rPr lang="en-US" altLang="zh-CN" sz="2800" dirty="0"/>
              <a:t>=88,</a:t>
            </a:r>
            <a:r>
              <a:rPr lang="zh-CN" altLang="zh-CN" sz="2800" dirty="0"/>
              <a:t>且数列</a:t>
            </a:r>
            <a:r>
              <a:rPr lang="en-US" altLang="zh-CN" sz="2800" dirty="0"/>
              <a:t>{</a:t>
            </a:r>
            <a:r>
              <a:rPr lang="en-US" altLang="zh-CN" sz="2800" i="1" dirty="0" err="1"/>
              <a:t>b</a:t>
            </a:r>
            <a:r>
              <a:rPr lang="en-US" altLang="zh-CN" sz="2800" i="1" baseline="-25000" dirty="0" err="1"/>
              <a:t>n</a:t>
            </a:r>
            <a:r>
              <a:rPr lang="en-US" altLang="zh-CN" sz="2800" dirty="0"/>
              <a:t>-</a:t>
            </a:r>
            <a:r>
              <a:rPr lang="en-US" altLang="zh-CN" sz="2800" i="1" dirty="0"/>
              <a:t>a</a:t>
            </a:r>
            <a:r>
              <a:rPr lang="en-US" altLang="zh-CN" sz="2800" i="1" baseline="-25000" dirty="0"/>
              <a:t>n</a:t>
            </a:r>
            <a:r>
              <a:rPr lang="en-US" altLang="zh-CN" sz="2800" dirty="0"/>
              <a:t>}</a:t>
            </a:r>
            <a:r>
              <a:rPr lang="zh-CN" altLang="zh-CN" sz="2800" dirty="0"/>
              <a:t>为等比数列</a:t>
            </a:r>
            <a:r>
              <a:rPr lang="en-US" altLang="zh-CN" sz="2800" dirty="0"/>
              <a:t>.</a:t>
            </a:r>
            <a:endParaRPr lang="zh-CN" altLang="zh-CN" sz="2800" dirty="0"/>
          </a:p>
          <a:p>
            <a:pPr>
              <a:lnSpc>
                <a:spcPct val="150000"/>
              </a:lnSpc>
            </a:pPr>
            <a:r>
              <a:rPr lang="en-US" altLang="zh-CN" sz="2800" dirty="0"/>
              <a:t>(1)</a:t>
            </a:r>
            <a:r>
              <a:rPr lang="zh-CN" altLang="zh-CN" sz="2800" dirty="0"/>
              <a:t>求数列</a:t>
            </a:r>
            <a:r>
              <a:rPr lang="en-US" altLang="zh-CN" sz="2800" dirty="0"/>
              <a:t>{</a:t>
            </a:r>
            <a:r>
              <a:rPr lang="en-US" altLang="zh-CN" sz="2800" i="1" dirty="0"/>
              <a:t>a</a:t>
            </a:r>
            <a:r>
              <a:rPr lang="en-US" altLang="zh-CN" sz="2800" i="1" baseline="-25000" dirty="0"/>
              <a:t>n</a:t>
            </a:r>
            <a:r>
              <a:rPr lang="en-US" altLang="zh-CN" sz="2800" dirty="0"/>
              <a:t>}</a:t>
            </a:r>
            <a:r>
              <a:rPr lang="zh-CN" altLang="zh-CN" sz="2800" dirty="0"/>
              <a:t>和</a:t>
            </a:r>
            <a:r>
              <a:rPr lang="en-US" altLang="zh-CN" sz="2800" dirty="0"/>
              <a:t>{</a:t>
            </a:r>
            <a:r>
              <a:rPr lang="en-US" altLang="zh-CN" sz="2800" i="1" dirty="0" err="1"/>
              <a:t>b</a:t>
            </a:r>
            <a:r>
              <a:rPr lang="en-US" altLang="zh-CN" sz="2800" i="1" baseline="-25000" dirty="0" err="1"/>
              <a:t>n</a:t>
            </a:r>
            <a:r>
              <a:rPr lang="en-US" altLang="zh-CN" sz="2800" dirty="0"/>
              <a:t>-</a:t>
            </a:r>
            <a:r>
              <a:rPr lang="en-US" altLang="zh-CN" sz="2800" i="1" dirty="0"/>
              <a:t>a</a:t>
            </a:r>
            <a:r>
              <a:rPr lang="en-US" altLang="zh-CN" sz="2800" i="1" baseline="-25000" dirty="0"/>
              <a:t>n</a:t>
            </a:r>
            <a:r>
              <a:rPr lang="en-US" altLang="zh-CN" sz="2800" dirty="0"/>
              <a:t>}</a:t>
            </a:r>
            <a:r>
              <a:rPr lang="zh-CN" altLang="zh-CN" sz="2800" dirty="0"/>
              <a:t>的通项公式</a:t>
            </a:r>
            <a:r>
              <a:rPr lang="en-US" altLang="zh-CN" sz="2800" dirty="0"/>
              <a:t>;</a:t>
            </a:r>
            <a:endParaRPr lang="zh-CN" altLang="zh-CN" sz="2800" dirty="0"/>
          </a:p>
          <a:p>
            <a:pPr>
              <a:lnSpc>
                <a:spcPct val="150000"/>
              </a:lnSpc>
            </a:pPr>
            <a:r>
              <a:rPr lang="en-US" altLang="zh-CN" sz="2800" dirty="0"/>
              <a:t>(2)</a:t>
            </a:r>
            <a:r>
              <a:rPr lang="zh-CN" altLang="zh-CN" sz="2800" dirty="0"/>
              <a:t>求数列</a:t>
            </a:r>
            <a:r>
              <a:rPr lang="en-US" altLang="zh-CN" sz="2800" dirty="0"/>
              <a:t>{</a:t>
            </a:r>
            <a:r>
              <a:rPr lang="en-US" altLang="zh-CN" sz="2800" i="1" dirty="0" err="1"/>
              <a:t>b</a:t>
            </a:r>
            <a:r>
              <a:rPr lang="en-US" altLang="zh-CN" sz="2800" i="1" baseline="-25000" dirty="0" err="1"/>
              <a:t>n</a:t>
            </a:r>
            <a:r>
              <a:rPr lang="en-US" altLang="zh-CN" sz="2800" dirty="0"/>
              <a:t>}</a:t>
            </a:r>
            <a:r>
              <a:rPr lang="zh-CN" altLang="zh-CN" sz="2800" dirty="0"/>
              <a:t>的前</a:t>
            </a:r>
            <a:r>
              <a:rPr lang="en-US" altLang="zh-CN" sz="2800" i="1" dirty="0"/>
              <a:t>n</a:t>
            </a:r>
            <a:r>
              <a:rPr lang="zh-CN" altLang="zh-CN" sz="2800" dirty="0"/>
              <a:t>项和</a:t>
            </a:r>
            <a:r>
              <a:rPr lang="en-US" altLang="zh-CN" sz="2800" i="1" dirty="0"/>
              <a:t>S</a:t>
            </a:r>
            <a:r>
              <a:rPr lang="en-US" altLang="zh-CN" sz="2800" i="1" baseline="-25000" dirty="0"/>
              <a:t>n</a:t>
            </a:r>
            <a:r>
              <a:rPr lang="en-US" altLang="zh-CN" sz="2800" dirty="0"/>
              <a:t>.</a:t>
            </a:r>
            <a:endParaRPr lang="zh-CN" altLang="zh-CN" sz="28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91360" y="423640"/>
            <a:ext cx="11723913" cy="3323987"/>
          </a:xfrm>
          <a:prstGeom prst="rect">
            <a:avLst/>
          </a:prstGeom>
        </p:spPr>
        <p:txBody>
          <a:bodyPr wrap="square">
            <a:spAutoFit/>
          </a:bodyPr>
          <a:lstStyle/>
          <a:p>
            <a:pPr>
              <a:lnSpc>
                <a:spcPct val="150000"/>
              </a:lnSpc>
            </a:pPr>
            <a:r>
              <a:rPr lang="zh-CN" altLang="zh-CN"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思维导引</a:t>
            </a:r>
            <a:r>
              <a:rPr lang="zh-CN" altLang="zh-CN" sz="2800" dirty="0"/>
              <a:t>　</a:t>
            </a:r>
            <a:endParaRPr lang="en-US" altLang="zh-CN" sz="2800" dirty="0" smtClean="0"/>
          </a:p>
          <a:p>
            <a:pPr>
              <a:lnSpc>
                <a:spcPct val="150000"/>
              </a:lnSpc>
            </a:pPr>
            <a:r>
              <a:rPr lang="en-US" altLang="zh-CN" sz="2800" dirty="0" smtClean="0">
                <a:latin typeface="+mj-lt"/>
              </a:rPr>
              <a:t>(</a:t>
            </a:r>
            <a:r>
              <a:rPr lang="en-US" altLang="zh-CN" sz="2800" dirty="0">
                <a:latin typeface="+mj-lt"/>
              </a:rPr>
              <a:t>1)</a:t>
            </a:r>
            <a:r>
              <a:rPr lang="zh-CN" altLang="zh-CN" sz="2800" dirty="0">
                <a:latin typeface="+mj-lt"/>
              </a:rPr>
              <a:t>设等差数列</a:t>
            </a:r>
            <a:r>
              <a:rPr lang="en-US" altLang="zh-CN" sz="2800" dirty="0">
                <a:latin typeface="+mj-lt"/>
              </a:rPr>
              <a:t>{</a:t>
            </a:r>
            <a:r>
              <a:rPr lang="en-US" altLang="zh-CN" sz="2800" i="1" dirty="0">
                <a:latin typeface="+mj-lt"/>
              </a:rPr>
              <a:t>a</a:t>
            </a:r>
            <a:r>
              <a:rPr lang="en-US" altLang="zh-CN" sz="2800" i="1" baseline="-25000" dirty="0">
                <a:latin typeface="+mj-lt"/>
              </a:rPr>
              <a:t>n</a:t>
            </a:r>
            <a:r>
              <a:rPr lang="en-US" altLang="zh-CN" sz="2800" dirty="0">
                <a:latin typeface="+mj-lt"/>
              </a:rPr>
              <a:t>}</a:t>
            </a:r>
            <a:r>
              <a:rPr lang="zh-CN" altLang="zh-CN" sz="2800" dirty="0">
                <a:latin typeface="+mj-lt"/>
              </a:rPr>
              <a:t>的公差为</a:t>
            </a:r>
            <a:r>
              <a:rPr lang="en-US" altLang="zh-CN" sz="2800" i="1" dirty="0">
                <a:latin typeface="+mj-lt"/>
              </a:rPr>
              <a:t>d</a:t>
            </a:r>
            <a:r>
              <a:rPr lang="en-US" altLang="zh-CN" sz="2800" dirty="0">
                <a:latin typeface="+mj-lt"/>
              </a:rPr>
              <a:t>,</a:t>
            </a:r>
            <a:r>
              <a:rPr lang="zh-CN" altLang="zh-CN" sz="2800" dirty="0">
                <a:latin typeface="+mj-lt"/>
              </a:rPr>
              <a:t>先根据</a:t>
            </a:r>
            <a:r>
              <a:rPr lang="en-US" altLang="zh-CN" sz="2800" i="1" dirty="0">
                <a:latin typeface="+mj-lt"/>
              </a:rPr>
              <a:t>a</a:t>
            </a:r>
            <a:r>
              <a:rPr lang="en-US" altLang="zh-CN" sz="2800" baseline="-25000" dirty="0">
                <a:latin typeface="+mj-lt"/>
              </a:rPr>
              <a:t>2</a:t>
            </a:r>
            <a:r>
              <a:rPr lang="en-US" altLang="zh-CN" sz="2800" dirty="0">
                <a:latin typeface="+mj-lt"/>
              </a:rPr>
              <a:t>=3,{</a:t>
            </a:r>
            <a:r>
              <a:rPr lang="en-US" altLang="zh-CN" sz="2800" i="1" dirty="0">
                <a:latin typeface="+mj-lt"/>
              </a:rPr>
              <a:t>a</a:t>
            </a:r>
            <a:r>
              <a:rPr lang="en-US" altLang="zh-CN" sz="2800" i="1" baseline="-25000" dirty="0">
                <a:latin typeface="+mj-lt"/>
              </a:rPr>
              <a:t>n</a:t>
            </a:r>
            <a:r>
              <a:rPr lang="en-US" altLang="zh-CN" sz="2800" dirty="0">
                <a:latin typeface="+mj-lt"/>
              </a:rPr>
              <a:t>}</a:t>
            </a:r>
            <a:r>
              <a:rPr lang="zh-CN" altLang="zh-CN" sz="2800" dirty="0">
                <a:latin typeface="+mj-lt"/>
              </a:rPr>
              <a:t>前</a:t>
            </a:r>
            <a:r>
              <a:rPr lang="en-US" altLang="zh-CN" sz="2800" dirty="0">
                <a:latin typeface="+mj-lt"/>
              </a:rPr>
              <a:t>4</a:t>
            </a:r>
            <a:r>
              <a:rPr lang="zh-CN" altLang="zh-CN" sz="2800" dirty="0">
                <a:latin typeface="+mj-lt"/>
              </a:rPr>
              <a:t>项的和为</a:t>
            </a:r>
            <a:r>
              <a:rPr lang="en-US" altLang="zh-CN" sz="2800" dirty="0">
                <a:latin typeface="+mj-lt"/>
              </a:rPr>
              <a:t>16,</a:t>
            </a:r>
            <a:r>
              <a:rPr lang="zh-CN" altLang="zh-CN" sz="2800" dirty="0">
                <a:latin typeface="+mj-lt"/>
              </a:rPr>
              <a:t>列出关于</a:t>
            </a:r>
            <a:r>
              <a:rPr lang="en-US" altLang="zh-CN" sz="2800" i="1" dirty="0">
                <a:latin typeface="+mj-lt"/>
              </a:rPr>
              <a:t>a</a:t>
            </a:r>
            <a:r>
              <a:rPr lang="en-US" altLang="zh-CN" sz="2800" baseline="-25000" dirty="0">
                <a:latin typeface="+mj-lt"/>
              </a:rPr>
              <a:t>1</a:t>
            </a:r>
            <a:r>
              <a:rPr lang="en-US" altLang="zh-CN" sz="2800" dirty="0">
                <a:latin typeface="+mj-lt"/>
              </a:rPr>
              <a:t>,</a:t>
            </a:r>
            <a:r>
              <a:rPr lang="en-US" altLang="zh-CN" sz="2800" i="1" dirty="0">
                <a:latin typeface="+mj-lt"/>
              </a:rPr>
              <a:t>d</a:t>
            </a:r>
            <a:r>
              <a:rPr lang="zh-CN" altLang="zh-CN" sz="2800" dirty="0">
                <a:latin typeface="+mj-lt"/>
              </a:rPr>
              <a:t>的方程组</a:t>
            </a:r>
            <a:r>
              <a:rPr lang="en-US" altLang="zh-CN" sz="2800" dirty="0">
                <a:latin typeface="+mj-lt"/>
              </a:rPr>
              <a:t>,</a:t>
            </a:r>
            <a:r>
              <a:rPr lang="zh-CN" altLang="zh-CN" sz="2800" dirty="0">
                <a:latin typeface="+mj-lt"/>
              </a:rPr>
              <a:t>求得</a:t>
            </a:r>
            <a:r>
              <a:rPr lang="en-US" altLang="zh-CN" sz="2800" i="1" dirty="0">
                <a:latin typeface="+mj-lt"/>
              </a:rPr>
              <a:t>a</a:t>
            </a:r>
            <a:r>
              <a:rPr lang="en-US" altLang="zh-CN" sz="2800" baseline="-25000" dirty="0">
                <a:latin typeface="+mj-lt"/>
              </a:rPr>
              <a:t>1</a:t>
            </a:r>
            <a:r>
              <a:rPr lang="en-US" altLang="zh-CN" sz="2800" dirty="0">
                <a:latin typeface="+mj-lt"/>
              </a:rPr>
              <a:t>,</a:t>
            </a:r>
            <a:r>
              <a:rPr lang="en-US" altLang="zh-CN" sz="2800" i="1" dirty="0">
                <a:latin typeface="+mj-lt"/>
              </a:rPr>
              <a:t>d</a:t>
            </a:r>
            <a:r>
              <a:rPr lang="en-US" altLang="zh-CN" sz="2800" dirty="0">
                <a:latin typeface="+mj-lt"/>
              </a:rPr>
              <a:t>,</a:t>
            </a:r>
            <a:r>
              <a:rPr lang="zh-CN" altLang="zh-CN" sz="2800" dirty="0">
                <a:latin typeface="+mj-lt"/>
              </a:rPr>
              <a:t>得到数列</a:t>
            </a:r>
            <a:r>
              <a:rPr lang="en-US" altLang="zh-CN" sz="2800" dirty="0">
                <a:latin typeface="+mj-lt"/>
              </a:rPr>
              <a:t>{</a:t>
            </a:r>
            <a:r>
              <a:rPr lang="en-US" altLang="zh-CN" sz="2800" i="1" dirty="0">
                <a:latin typeface="+mj-lt"/>
              </a:rPr>
              <a:t>a</a:t>
            </a:r>
            <a:r>
              <a:rPr lang="en-US" altLang="zh-CN" sz="2800" i="1" baseline="-25000" dirty="0">
                <a:latin typeface="+mj-lt"/>
              </a:rPr>
              <a:t>n</a:t>
            </a:r>
            <a:r>
              <a:rPr lang="en-US" altLang="zh-CN" sz="2800" dirty="0">
                <a:latin typeface="+mj-lt"/>
              </a:rPr>
              <a:t>}</a:t>
            </a:r>
            <a:r>
              <a:rPr lang="zh-CN" altLang="zh-CN" sz="2800" dirty="0">
                <a:latin typeface="+mj-lt"/>
              </a:rPr>
              <a:t>的通项公式</a:t>
            </a:r>
            <a:r>
              <a:rPr lang="en-US" altLang="zh-CN" sz="2800" dirty="0">
                <a:latin typeface="+mj-lt"/>
              </a:rPr>
              <a:t>,</a:t>
            </a:r>
            <a:r>
              <a:rPr lang="zh-CN" altLang="zh-CN" sz="2800" dirty="0">
                <a:latin typeface="+mj-lt"/>
              </a:rPr>
              <a:t>然后设</a:t>
            </a:r>
            <a:r>
              <a:rPr lang="en-US" altLang="zh-CN" sz="2800" dirty="0">
                <a:latin typeface="+mj-lt"/>
              </a:rPr>
              <a:t>{</a:t>
            </a:r>
            <a:r>
              <a:rPr lang="en-US" altLang="zh-CN" sz="2800" i="1" dirty="0" err="1">
                <a:latin typeface="+mj-lt"/>
              </a:rPr>
              <a:t>b</a:t>
            </a:r>
            <a:r>
              <a:rPr lang="en-US" altLang="zh-CN" sz="2800" i="1" baseline="-25000" dirty="0" err="1">
                <a:latin typeface="+mj-lt"/>
              </a:rPr>
              <a:t>n</a:t>
            </a:r>
            <a:r>
              <a:rPr lang="en-US" altLang="zh-CN" sz="2800" dirty="0">
                <a:latin typeface="+mj-lt"/>
              </a:rPr>
              <a:t>-</a:t>
            </a:r>
            <a:r>
              <a:rPr lang="en-US" altLang="zh-CN" sz="2800" i="1" dirty="0">
                <a:latin typeface="+mj-lt"/>
              </a:rPr>
              <a:t>a</a:t>
            </a:r>
            <a:r>
              <a:rPr lang="en-US" altLang="zh-CN" sz="2800" i="1" baseline="-25000" dirty="0">
                <a:latin typeface="+mj-lt"/>
              </a:rPr>
              <a:t>n</a:t>
            </a:r>
            <a:r>
              <a:rPr lang="en-US" altLang="zh-CN" sz="2800" dirty="0">
                <a:latin typeface="+mj-lt"/>
              </a:rPr>
              <a:t>}</a:t>
            </a:r>
            <a:r>
              <a:rPr lang="zh-CN" altLang="zh-CN" sz="2800" dirty="0">
                <a:latin typeface="+mj-lt"/>
              </a:rPr>
              <a:t>的公比为</a:t>
            </a:r>
            <a:r>
              <a:rPr lang="en-US" altLang="zh-CN" sz="2800" i="1" dirty="0">
                <a:latin typeface="+mj-lt"/>
              </a:rPr>
              <a:t>q</a:t>
            </a:r>
            <a:r>
              <a:rPr lang="en-US" altLang="zh-CN" sz="2800" dirty="0">
                <a:latin typeface="+mj-lt"/>
              </a:rPr>
              <a:t>,</a:t>
            </a:r>
            <a:r>
              <a:rPr lang="zh-CN" altLang="zh-CN" sz="2800" dirty="0">
                <a:latin typeface="+mj-lt"/>
              </a:rPr>
              <a:t>利用</a:t>
            </a:r>
            <a:r>
              <a:rPr lang="en-US" altLang="zh-CN" sz="2800" i="1" dirty="0">
                <a:latin typeface="+mj-lt"/>
              </a:rPr>
              <a:t>b</a:t>
            </a:r>
            <a:r>
              <a:rPr lang="en-US" altLang="zh-CN" sz="2800" baseline="-25000" dirty="0">
                <a:latin typeface="+mj-lt"/>
              </a:rPr>
              <a:t>4</a:t>
            </a:r>
            <a:r>
              <a:rPr lang="en-US" altLang="zh-CN" sz="2800" dirty="0">
                <a:latin typeface="+mj-lt"/>
              </a:rPr>
              <a:t>-</a:t>
            </a:r>
            <a:r>
              <a:rPr lang="en-US" altLang="zh-CN" sz="2800" i="1" dirty="0">
                <a:latin typeface="+mj-lt"/>
              </a:rPr>
              <a:t>a</a:t>
            </a:r>
            <a:r>
              <a:rPr lang="en-US" altLang="zh-CN" sz="2800" baseline="-25000" dirty="0">
                <a:latin typeface="+mj-lt"/>
              </a:rPr>
              <a:t>4</a:t>
            </a:r>
            <a:r>
              <a:rPr lang="en-US" altLang="zh-CN" sz="2800" dirty="0">
                <a:latin typeface="+mj-lt"/>
              </a:rPr>
              <a:t>=(</a:t>
            </a:r>
            <a:r>
              <a:rPr lang="en-US" altLang="zh-CN" sz="2800" i="1" dirty="0">
                <a:latin typeface="+mj-lt"/>
              </a:rPr>
              <a:t>b</a:t>
            </a:r>
            <a:r>
              <a:rPr lang="en-US" altLang="zh-CN" sz="2800" baseline="-25000" dirty="0">
                <a:latin typeface="+mj-lt"/>
              </a:rPr>
              <a:t>1</a:t>
            </a:r>
            <a:r>
              <a:rPr lang="en-US" altLang="zh-CN" sz="2800" dirty="0">
                <a:latin typeface="+mj-lt"/>
              </a:rPr>
              <a:t>-</a:t>
            </a:r>
            <a:r>
              <a:rPr lang="en-US" altLang="zh-CN" sz="2800" i="1" dirty="0">
                <a:latin typeface="+mj-lt"/>
              </a:rPr>
              <a:t>a</a:t>
            </a:r>
            <a:r>
              <a:rPr lang="en-US" altLang="zh-CN" sz="2800" baseline="-25000" dirty="0">
                <a:latin typeface="+mj-lt"/>
              </a:rPr>
              <a:t>1</a:t>
            </a:r>
            <a:r>
              <a:rPr lang="en-US" altLang="zh-CN" sz="2800" dirty="0">
                <a:latin typeface="+mj-lt"/>
              </a:rPr>
              <a:t>)</a:t>
            </a:r>
            <a:r>
              <a:rPr lang="en-US" altLang="zh-CN" sz="2800" i="1" dirty="0">
                <a:latin typeface="+mj-lt"/>
              </a:rPr>
              <a:t>q</a:t>
            </a:r>
            <a:r>
              <a:rPr lang="en-US" altLang="zh-CN" sz="2800" baseline="30000" dirty="0">
                <a:latin typeface="+mj-lt"/>
              </a:rPr>
              <a:t>3</a:t>
            </a:r>
            <a:r>
              <a:rPr lang="en-US" altLang="zh-CN" sz="2800" dirty="0">
                <a:latin typeface="+mj-lt"/>
              </a:rPr>
              <a:t>,</a:t>
            </a:r>
            <a:r>
              <a:rPr lang="zh-CN" altLang="zh-CN" sz="2800" dirty="0">
                <a:latin typeface="+mj-lt"/>
              </a:rPr>
              <a:t>求出</a:t>
            </a:r>
            <a:r>
              <a:rPr lang="en-US" altLang="zh-CN" sz="2800" i="1" dirty="0">
                <a:latin typeface="+mj-lt"/>
              </a:rPr>
              <a:t>q</a:t>
            </a:r>
            <a:r>
              <a:rPr lang="zh-CN" altLang="zh-CN" sz="2800" dirty="0">
                <a:latin typeface="+mj-lt"/>
              </a:rPr>
              <a:t>的值即可得到数列</a:t>
            </a:r>
            <a:r>
              <a:rPr lang="en-US" altLang="zh-CN" sz="2800" dirty="0">
                <a:latin typeface="+mj-lt"/>
              </a:rPr>
              <a:t>{</a:t>
            </a:r>
            <a:r>
              <a:rPr lang="en-US" altLang="zh-CN" sz="2800" i="1" dirty="0" err="1">
                <a:latin typeface="+mj-lt"/>
              </a:rPr>
              <a:t>b</a:t>
            </a:r>
            <a:r>
              <a:rPr lang="en-US" altLang="zh-CN" sz="2800" i="1" baseline="-25000" dirty="0" err="1">
                <a:latin typeface="+mj-lt"/>
              </a:rPr>
              <a:t>n</a:t>
            </a:r>
            <a:r>
              <a:rPr lang="en-US" altLang="zh-CN" sz="2800" dirty="0">
                <a:latin typeface="+mj-lt"/>
              </a:rPr>
              <a:t>-</a:t>
            </a:r>
            <a:r>
              <a:rPr lang="en-US" altLang="zh-CN" sz="2800" i="1" dirty="0">
                <a:latin typeface="+mj-lt"/>
              </a:rPr>
              <a:t>a</a:t>
            </a:r>
            <a:r>
              <a:rPr lang="en-US" altLang="zh-CN" sz="2800" i="1" baseline="-25000" dirty="0">
                <a:latin typeface="+mj-lt"/>
              </a:rPr>
              <a:t>n</a:t>
            </a:r>
            <a:r>
              <a:rPr lang="en-US" altLang="zh-CN" sz="2800" dirty="0">
                <a:latin typeface="+mj-lt"/>
              </a:rPr>
              <a:t>}</a:t>
            </a:r>
            <a:r>
              <a:rPr lang="zh-CN" altLang="zh-CN" sz="2800" dirty="0">
                <a:latin typeface="+mj-lt"/>
              </a:rPr>
              <a:t>的通项公式</a:t>
            </a:r>
            <a:r>
              <a:rPr lang="en-US" altLang="zh-CN" sz="2800" dirty="0">
                <a:latin typeface="+mj-lt"/>
              </a:rPr>
              <a:t>;(2)</a:t>
            </a:r>
            <a:r>
              <a:rPr lang="zh-CN" altLang="zh-CN" sz="2800" dirty="0">
                <a:latin typeface="+mj-lt"/>
              </a:rPr>
              <a:t>结合</a:t>
            </a:r>
            <a:r>
              <a:rPr lang="en-US" altLang="zh-CN" sz="2800" dirty="0">
                <a:latin typeface="+mj-lt"/>
              </a:rPr>
              <a:t>(1)</a:t>
            </a:r>
            <a:r>
              <a:rPr lang="zh-CN" altLang="zh-CN" sz="2800" dirty="0">
                <a:latin typeface="+mj-lt"/>
              </a:rPr>
              <a:t>的结果</a:t>
            </a:r>
            <a:r>
              <a:rPr lang="en-US" altLang="zh-CN" sz="2800" dirty="0">
                <a:latin typeface="+mj-lt"/>
              </a:rPr>
              <a:t>,</a:t>
            </a:r>
            <a:r>
              <a:rPr lang="zh-CN" altLang="zh-CN" sz="2800" dirty="0">
                <a:latin typeface="+mj-lt"/>
              </a:rPr>
              <a:t>先求出</a:t>
            </a:r>
            <a:r>
              <a:rPr lang="en-US" altLang="zh-CN" sz="2800" dirty="0">
                <a:latin typeface="+mj-lt"/>
              </a:rPr>
              <a:t>{</a:t>
            </a:r>
            <a:r>
              <a:rPr lang="en-US" altLang="zh-CN" sz="2800" i="1" dirty="0" err="1">
                <a:latin typeface="+mj-lt"/>
              </a:rPr>
              <a:t>b</a:t>
            </a:r>
            <a:r>
              <a:rPr lang="en-US" altLang="zh-CN" sz="2800" i="1" baseline="-25000" dirty="0" err="1">
                <a:latin typeface="+mj-lt"/>
              </a:rPr>
              <a:t>n</a:t>
            </a:r>
            <a:r>
              <a:rPr lang="en-US" altLang="zh-CN" sz="2800" dirty="0">
                <a:latin typeface="+mj-lt"/>
              </a:rPr>
              <a:t>}</a:t>
            </a:r>
            <a:r>
              <a:rPr lang="zh-CN" altLang="zh-CN" sz="2800" dirty="0">
                <a:latin typeface="+mj-lt"/>
              </a:rPr>
              <a:t>的通项公式</a:t>
            </a:r>
            <a:r>
              <a:rPr lang="en-US" altLang="zh-CN" sz="2800" dirty="0">
                <a:latin typeface="+mj-lt"/>
              </a:rPr>
              <a:t>,</a:t>
            </a:r>
            <a:r>
              <a:rPr lang="zh-CN" altLang="zh-CN" sz="2800" dirty="0">
                <a:latin typeface="+mj-lt"/>
              </a:rPr>
              <a:t>再利用分组求和的方法</a:t>
            </a:r>
            <a:r>
              <a:rPr lang="en-US" altLang="zh-CN" sz="2800" dirty="0">
                <a:latin typeface="+mj-lt"/>
              </a:rPr>
              <a:t>,</a:t>
            </a:r>
            <a:r>
              <a:rPr lang="zh-CN" altLang="zh-CN" sz="2800" dirty="0">
                <a:latin typeface="+mj-lt"/>
              </a:rPr>
              <a:t>求出</a:t>
            </a:r>
            <a:r>
              <a:rPr lang="en-US" altLang="zh-CN" sz="2800" i="1" dirty="0">
                <a:latin typeface="+mj-lt"/>
              </a:rPr>
              <a:t>S</a:t>
            </a:r>
            <a:r>
              <a:rPr lang="en-US" altLang="zh-CN" sz="2800" i="1" baseline="-25000" dirty="0">
                <a:latin typeface="+mj-lt"/>
              </a:rPr>
              <a:t>n</a:t>
            </a:r>
            <a:r>
              <a:rPr lang="en-US" altLang="zh-CN" sz="2800" dirty="0">
                <a:latin typeface="+mj-lt"/>
              </a:rPr>
              <a:t>.</a:t>
            </a:r>
            <a:endParaRPr lang="zh-CN" altLang="zh-CN" sz="2800" dirty="0">
              <a:latin typeface="+mj-lt"/>
            </a:endParaRPr>
          </a:p>
        </p:txBody>
      </p:sp>
    </p:spTree>
    <p:extLst>
      <p:ext uri="{BB962C8B-B14F-4D97-AF65-F5344CB8AC3E}">
        <p14:creationId xmlns:p14="http://schemas.microsoft.com/office/powerpoint/2010/main" xmlns="" val="33996681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LUGINVER]" val="1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罗马雅黑">
      <a:majorFont>
        <a:latin typeface="Times New Roman"/>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2693</TotalTime>
  <Words>1674</Words>
  <Application>Microsoft Office PowerPoint</Application>
  <PresentationFormat>自定义</PresentationFormat>
  <Paragraphs>201</Paragraphs>
  <Slides>61</Slides>
  <Notes>14</Notes>
  <HiddenSlides>0</HiddenSlides>
  <MMClips>0</MMClips>
  <ScaleCrop>false</ScaleCrop>
  <HeadingPairs>
    <vt:vector size="4" baseType="variant">
      <vt:variant>
        <vt:lpstr>主题</vt:lpstr>
      </vt:variant>
      <vt:variant>
        <vt:i4>1</vt:i4>
      </vt:variant>
      <vt:variant>
        <vt:lpstr>幻灯片标题</vt:lpstr>
      </vt:variant>
      <vt:variant>
        <vt:i4>61</vt:i4>
      </vt:variant>
    </vt:vector>
  </HeadingPairs>
  <TitlesOfParts>
    <vt:vector size="62"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阳光数学网【http://www.eduy.net】搜集，仅供学习和研究使用！</dc:title>
  <dc:subject>阳光数学网【http://www.eduy.net】搜集，仅供学习和研究使用！</dc:subject>
  <dc:creator>阳光数学网【http://www.eduy.net】搜集，仅供学习和研究使用！</dc:creator>
  <cp:keywords>阳光数学网【http:/www.eduy.net】搜集，仅供学习和研究使用！</cp:keywords>
  <dc:description>阳光数学网【http://www.eduy.net】搜集，仅供学习和研究使用！</dc:description>
  <cp:lastModifiedBy>Administrator</cp:lastModifiedBy>
  <cp:revision>245</cp:revision>
  <dcterms:created xsi:type="dcterms:W3CDTF">2018-02-01T09:53:00Z</dcterms:created>
  <dcterms:modified xsi:type="dcterms:W3CDTF">2019-12-04T00:30:53Z</dcterms:modified>
  <cp:category>阳光数学网【http://www.eduy.net】搜集，仅供学习和研究使用！</cp:category>
  <cp:contentType>阳光数学网【http://www.eduy.net】搜集，仅供学习和研究使用！</cp:contentType>
  <cp:contentStatus>阳光数学网【http://www.eduy.net】搜集，仅供学习和研究使用！</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