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45"/>
  </p:notesMasterIdLst>
  <p:sldIdLst>
    <p:sldId id="371" r:id="rId3"/>
    <p:sldId id="372" r:id="rId4"/>
    <p:sldId id="373" r:id="rId5"/>
    <p:sldId id="374" r:id="rId6"/>
    <p:sldId id="375" r:id="rId7"/>
    <p:sldId id="376" r:id="rId8"/>
    <p:sldId id="273" r:id="rId9"/>
    <p:sldId id="329" r:id="rId10"/>
    <p:sldId id="331" r:id="rId11"/>
    <p:sldId id="332" r:id="rId12"/>
    <p:sldId id="333" r:id="rId13"/>
    <p:sldId id="290" r:id="rId14"/>
    <p:sldId id="274" r:id="rId15"/>
    <p:sldId id="334" r:id="rId16"/>
    <p:sldId id="335" r:id="rId17"/>
    <p:sldId id="359" r:id="rId18"/>
    <p:sldId id="360" r:id="rId19"/>
    <p:sldId id="361" r:id="rId20"/>
    <p:sldId id="337" r:id="rId21"/>
    <p:sldId id="339" r:id="rId22"/>
    <p:sldId id="340" r:id="rId23"/>
    <p:sldId id="343" r:id="rId24"/>
    <p:sldId id="363" r:id="rId25"/>
    <p:sldId id="344" r:id="rId26"/>
    <p:sldId id="345" r:id="rId27"/>
    <p:sldId id="364" r:id="rId28"/>
    <p:sldId id="346" r:id="rId29"/>
    <p:sldId id="347" r:id="rId30"/>
    <p:sldId id="365" r:id="rId31"/>
    <p:sldId id="351" r:id="rId32"/>
    <p:sldId id="352" r:id="rId33"/>
    <p:sldId id="353" r:id="rId34"/>
    <p:sldId id="354" r:id="rId35"/>
    <p:sldId id="366" r:id="rId36"/>
    <p:sldId id="355" r:id="rId37"/>
    <p:sldId id="356" r:id="rId38"/>
    <p:sldId id="275" r:id="rId39"/>
    <p:sldId id="283" r:id="rId40"/>
    <p:sldId id="367" r:id="rId41"/>
    <p:sldId id="369" r:id="rId42"/>
    <p:sldId id="378" r:id="rId43"/>
    <p:sldId id="379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371"/>
          </p14:sldIdLst>
        </p14:section>
        <p14:section name="目录" id="{62B0F58D-E21A-4849-85F8-F0658C934CDC}">
          <p14:sldIdLst>
            <p14:sldId id="372"/>
            <p14:sldId id="373"/>
          </p14:sldIdLst>
        </p14:section>
        <p14:section name="考情精解读" id="{E5B6AE4C-B16F-4E49-ACF6-1636DDCCFF7B}">
          <p14:sldIdLst>
            <p14:sldId id="374"/>
            <p14:sldId id="375"/>
            <p14:sldId id="376"/>
          </p14:sldIdLst>
        </p14:section>
        <p14:section name="A考点帮·知识全通关" id="{0696FE38-A922-4D75-AA25-7EF156A1C92B}">
          <p14:sldIdLst>
            <p14:sldId id="273"/>
            <p14:sldId id="329"/>
            <p14:sldId id="331"/>
            <p14:sldId id="332"/>
            <p14:sldId id="333"/>
            <p14:sldId id="290"/>
          </p14:sldIdLst>
        </p14:section>
        <p14:section name="B考法帮·题型全突破" id="{EAE3448C-E808-4F1F-840E-365612D64D3F}">
          <p14:sldIdLst>
            <p14:sldId id="274"/>
            <p14:sldId id="334"/>
            <p14:sldId id="335"/>
            <p14:sldId id="359"/>
            <p14:sldId id="360"/>
            <p14:sldId id="361"/>
            <p14:sldId id="337"/>
            <p14:sldId id="339"/>
            <p14:sldId id="340"/>
            <p14:sldId id="343"/>
            <p14:sldId id="363"/>
            <p14:sldId id="344"/>
            <p14:sldId id="345"/>
            <p14:sldId id="364"/>
            <p14:sldId id="346"/>
            <p14:sldId id="347"/>
            <p14:sldId id="365"/>
            <p14:sldId id="351"/>
            <p14:sldId id="352"/>
            <p14:sldId id="353"/>
            <p14:sldId id="354"/>
            <p14:sldId id="366"/>
            <p14:sldId id="355"/>
            <p14:sldId id="356"/>
          </p14:sldIdLst>
        </p14:section>
        <p14:section name="C方法帮·素养大提升" id="{C8D129F6-420B-47E8-9577-A84C8752F9E5}">
          <p14:sldIdLst>
            <p14:sldId id="275"/>
            <p14:sldId id="283"/>
            <p14:sldId id="367"/>
            <p14:sldId id="369"/>
            <p14:sldId id="378"/>
            <p14:sldId id="379"/>
          </p14:sldIdLst>
        </p14:section>
        <p14:section name="尾片" id="{185A69EE-4998-4242-976C-7169DE9C7BAE}">
          <p14:sldIdLst>
            <p14:sldId id="37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935" autoAdjust="0"/>
  </p:normalViewPr>
  <p:slideViewPr>
    <p:cSldViewPr snapToGrid="0" showGuides="1">
      <p:cViewPr varScale="1">
        <p:scale>
          <a:sx n="84" d="100"/>
          <a:sy n="84" d="100"/>
        </p:scale>
        <p:origin x="-7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4D355-E9CC-4D5A-B616-DCF419E9F78E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0CE2F1-BD59-4DB9-8B22-08082B5AC5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806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CE2F1-BD59-4DB9-8B22-08082B5AC59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9360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3738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课件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2938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16519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14009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3385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/>
              </a:rPr>
              <a:t>课件</a:t>
            </a:r>
            <a:endParaRPr lang="zh-CN" altLang="en-US" sz="2400" dirty="0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09515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87440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5071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8013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5544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第一讲  集合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6831" y="1546119"/>
            <a:ext cx="7058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A251C"/>
                </a:solidFill>
              </a:rPr>
              <a:t>【</a:t>
            </a:r>
            <a:r>
              <a:rPr lang="zh-CN" altLang="en-US" sz="2400" dirty="0" smtClean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 smtClean="0">
                <a:solidFill>
                  <a:srgbClr val="DA251C"/>
                </a:solidFill>
              </a:rPr>
              <a:t>文科数学</a:t>
            </a:r>
            <a:r>
              <a:rPr lang="en-US" altLang="zh-CN" sz="2400" dirty="0" smtClean="0">
                <a:solidFill>
                  <a:srgbClr val="DA251C"/>
                </a:solidFill>
              </a:rPr>
              <a:t>】</a:t>
            </a:r>
            <a:r>
              <a:rPr lang="zh-CN" altLang="en-US" sz="2400" dirty="0" smtClean="0">
                <a:solidFill>
                  <a:srgbClr val="DA251C"/>
                </a:solidFill>
              </a:rPr>
              <a:t>第一章：集合与常用逻辑用语</a:t>
            </a:r>
            <a:endParaRPr lang="zh-CN" altLang="en-US" sz="2400" dirty="0">
              <a:solidFill>
                <a:srgbClr val="DA251C"/>
              </a:solidFill>
            </a:endParaRPr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291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935" y="1262037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cs typeface="Times New Roman" panose="02020603050405020304" pitchFamily="18" charset="0"/>
              </a:rPr>
              <a:t>注意   </a:t>
            </a:r>
            <a:endParaRPr lang="en-US" altLang="zh-CN" sz="2800" b="1" dirty="0" smtClean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dirty="0"/>
              <a:t>(1)</a:t>
            </a:r>
            <a:r>
              <a:rPr lang="en-US" altLang="zh-CN" sz="2800" i="1" dirty="0"/>
              <a:t>A</a:t>
            </a:r>
            <a:r>
              <a:rPr lang="en-US" altLang="zh-CN" sz="2800" dirty="0"/>
              <a:t>⊆</a:t>
            </a:r>
            <a:r>
              <a:rPr lang="en-US" altLang="zh-CN" sz="2800" i="1" dirty="0"/>
              <a:t>B</a:t>
            </a:r>
            <a:r>
              <a:rPr lang="en-US" altLang="zh-CN" sz="2800" dirty="0"/>
              <a:t>(</a:t>
            </a:r>
            <a:r>
              <a:rPr lang="zh-CN" altLang="en-US" sz="2800" dirty="0"/>
              <a:t>子集</a:t>
            </a:r>
            <a:r>
              <a:rPr lang="en-US" altLang="zh-CN" sz="2800" dirty="0"/>
              <a:t>)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cs typeface="Times New Roman" panose="02020603050405020304" pitchFamily="18" charset="0"/>
              </a:rPr>
              <a:t>   </a:t>
            </a:r>
            <a:endParaRPr lang="en-US" altLang="zh-CN" sz="2800" b="1" dirty="0" smtClean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涉及集合之间的关系时</a:t>
            </a:r>
            <a:r>
              <a:rPr lang="en-US" altLang="zh-CN" sz="2800" dirty="0"/>
              <a:t>,</a:t>
            </a:r>
            <a:r>
              <a:rPr lang="zh-CN" altLang="en-US" sz="2800" dirty="0"/>
              <a:t>勿忘空集和集合本身的可能性</a:t>
            </a:r>
            <a:r>
              <a:rPr lang="en-US" altLang="zh-CN" sz="2800" dirty="0" smtClean="0"/>
              <a:t>.</a:t>
            </a:r>
            <a:r>
              <a:rPr lang="zh-CN" altLang="en-US" sz="2800" b="1" dirty="0" smtClean="0">
                <a:solidFill>
                  <a:srgbClr val="DA251C"/>
                </a:solidFill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030" name="Picture 6" descr="C:\Users\l\AppData\Local\Temp\ksohtml1556\wps4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5440" y="1851141"/>
            <a:ext cx="4337491" cy="99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75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498210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规律总结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</a:rPr>
              <a:t>集合</a:t>
            </a:r>
            <a:r>
              <a:rPr lang="zh-CN" altLang="zh-CN" sz="2800" b="1" dirty="0">
                <a:solidFill>
                  <a:prstClr val="black"/>
                </a:solidFill>
              </a:rPr>
              <a:t>间的基本关系必须熟记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的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3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个</a:t>
            </a:r>
            <a:r>
              <a:rPr lang="zh-CN" altLang="zh-CN" sz="2800" b="1" dirty="0">
                <a:solidFill>
                  <a:prstClr val="black"/>
                </a:solidFill>
              </a:rPr>
              <a:t>结论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空集是任意一个集合的子集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是任意一个非空集合的</a:t>
            </a:r>
            <a:r>
              <a:rPr lang="zh-CN" altLang="zh-CN" sz="2800" dirty="0" smtClean="0">
                <a:solidFill>
                  <a:prstClr val="black"/>
                </a:solidFill>
              </a:rPr>
              <a:t>真子集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,</a:t>
            </a:r>
            <a:r>
              <a:rPr lang="zh-CN" altLang="en-US" sz="2800" dirty="0" smtClean="0"/>
              <a:t>即⌀⊆</a:t>
            </a:r>
            <a:r>
              <a:rPr lang="en-US" altLang="zh-CN" sz="2800" i="1" dirty="0"/>
              <a:t>A</a:t>
            </a:r>
            <a:r>
              <a:rPr lang="en-US" altLang="zh-CN" sz="2800" dirty="0" smtClean="0"/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⌀⫋</a:t>
            </a:r>
            <a:r>
              <a:rPr lang="en-US" altLang="zh-CN" sz="2800" i="1" dirty="0" smtClean="0"/>
              <a:t>B</a:t>
            </a:r>
            <a:r>
              <a:rPr lang="en-US" altLang="zh-CN" sz="2800" dirty="0" smtClean="0"/>
              <a:t>(</a:t>
            </a:r>
            <a:r>
              <a:rPr lang="en-US" altLang="zh-CN" sz="2800" i="1" dirty="0" smtClean="0"/>
              <a:t>B</a:t>
            </a:r>
            <a:r>
              <a:rPr lang="en-US" altLang="zh-CN" sz="2800" dirty="0"/>
              <a:t>≠⌀</a:t>
            </a:r>
            <a:r>
              <a:rPr lang="en-US" altLang="zh-CN" sz="2800" dirty="0" smtClean="0"/>
              <a:t>).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任何一个集合是它本身的子集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即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⊆</a:t>
            </a:r>
            <a:r>
              <a:rPr lang="en-US" altLang="zh-CN" sz="2800" i="1" dirty="0">
                <a:solidFill>
                  <a:prstClr val="black"/>
                </a:solidFill>
              </a:rPr>
              <a:t>A.</a:t>
            </a:r>
            <a:r>
              <a:rPr lang="zh-CN" altLang="zh-CN" sz="2800" dirty="0">
                <a:solidFill>
                  <a:prstClr val="black"/>
                </a:solidFill>
              </a:rPr>
              <a:t>空集只有一个子集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即它本身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</a:rPr>
              <a:t>3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含有</a:t>
            </a:r>
            <a:r>
              <a:rPr lang="en-US" altLang="zh-CN" sz="2800" i="1" dirty="0">
                <a:solidFill>
                  <a:prstClr val="black"/>
                </a:solidFill>
              </a:rPr>
              <a:t>n</a:t>
            </a:r>
            <a:r>
              <a:rPr lang="zh-CN" altLang="zh-CN" sz="2800" dirty="0">
                <a:solidFill>
                  <a:prstClr val="black"/>
                </a:solidFill>
              </a:rPr>
              <a:t>个元素的集合有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zh-CN" altLang="zh-CN" sz="2800" dirty="0">
                <a:solidFill>
                  <a:prstClr val="black"/>
                </a:solidFill>
              </a:rPr>
              <a:t>个子集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有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个非空子集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有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个真子集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有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zh-CN" altLang="zh-CN" sz="2800" dirty="0">
                <a:solidFill>
                  <a:prstClr val="black"/>
                </a:solidFill>
              </a:rPr>
              <a:t>个非空真子集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87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95448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考点</a:t>
            </a:r>
            <a:r>
              <a:rPr lang="en-US" altLang="zh-CN" sz="2800" dirty="0" smtClean="0">
                <a:solidFill>
                  <a:srgbClr val="DA251C"/>
                </a:solidFill>
              </a:rPr>
              <a:t>3 </a:t>
            </a:r>
            <a:r>
              <a:rPr lang="zh-CN" altLang="en-US" sz="2800" dirty="0" smtClean="0">
                <a:solidFill>
                  <a:srgbClr val="DA251C"/>
                </a:solidFill>
              </a:rPr>
              <a:t>集合的基本运算（重点）</a:t>
            </a:r>
            <a:r>
              <a:rPr lang="en-US" altLang="zh-CN" sz="2800" dirty="0" smtClean="0">
                <a:solidFill>
                  <a:srgbClr val="DA251C"/>
                </a:solidFill>
              </a:rPr>
              <a:t> 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7822675"/>
              </p:ext>
            </p:extLst>
          </p:nvPr>
        </p:nvGraphicFramePr>
        <p:xfrm>
          <a:off x="446566" y="944088"/>
          <a:ext cx="11364433" cy="54428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97148"/>
                <a:gridCol w="3128286"/>
                <a:gridCol w="2564465"/>
                <a:gridCol w="4674534"/>
              </a:tblGrid>
              <a:tr h="735107"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运算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符号语言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Venn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图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运算性质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827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交集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={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|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∈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且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∈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)⊆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)⊆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⇔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⊆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endParaRPr lang="zh-CN" sz="2400" i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62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并集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={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|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∈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或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∈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⊆(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),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⊆(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);</a:t>
                      </a:r>
                      <a:r>
                        <a:rPr lang="en-US" sz="2400" i="1" dirty="0" smtClean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 smtClean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;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 smtClean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 smtClean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⇔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⊆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zh-CN" sz="2400" i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62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补集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={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|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effectLst/>
                        </a:rPr>
                        <a:t>∈</a:t>
                      </a:r>
                      <a:r>
                        <a:rPr lang="en-US" sz="2400" i="1" dirty="0" err="1" smtClean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且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∉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}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)=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)=</a:t>
                      </a:r>
                      <a:r>
                        <a:rPr lang="en-US" sz="2400" i="0" dirty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,∁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)=(∁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</a:rPr>
                        <a:t>),∁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)=(∁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)∩(∁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" name="X5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968028" y="1973863"/>
            <a:ext cx="1591915" cy="971041"/>
          </a:xfrm>
          <a:prstGeom prst="rect">
            <a:avLst/>
          </a:prstGeom>
        </p:spPr>
      </p:pic>
      <p:pic>
        <p:nvPicPr>
          <p:cNvPr id="11" name="X4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950921" y="3510740"/>
            <a:ext cx="1626128" cy="927877"/>
          </a:xfrm>
          <a:prstGeom prst="rect">
            <a:avLst/>
          </a:prstGeom>
        </p:spPr>
      </p:pic>
      <p:pic>
        <p:nvPicPr>
          <p:cNvPr id="12" name="X6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968028" y="5009831"/>
            <a:ext cx="1733300" cy="116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6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题型全突破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的含义与表示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间的基本关系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95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47244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1 </a:t>
            </a:r>
            <a:r>
              <a:rPr lang="zh-CN" altLang="zh-CN" sz="2800" dirty="0" smtClean="0">
                <a:solidFill>
                  <a:srgbClr val="DA251C"/>
                </a:solidFill>
              </a:rPr>
              <a:t>集合</a:t>
            </a:r>
            <a:r>
              <a:rPr lang="zh-CN" altLang="zh-CN" sz="2800" dirty="0">
                <a:solidFill>
                  <a:srgbClr val="DA251C"/>
                </a:solidFill>
              </a:rPr>
              <a:t>的含义与表示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823445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集合元素的“三性”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+mj-ea"/>
                <a:ea typeface="+mj-ea"/>
              </a:rPr>
              <a:t>1   </a:t>
            </a: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</a:rPr>
              <a:t> </a:t>
            </a:r>
            <a:r>
              <a:rPr lang="en-US" altLang="zh-CN" sz="2800" dirty="0">
                <a:latin typeface="+mj-ea"/>
                <a:ea typeface="+mj-ea"/>
              </a:rPr>
              <a:t>[2014</a:t>
            </a:r>
            <a:r>
              <a:rPr lang="zh-CN" altLang="en-US" sz="2800" dirty="0">
                <a:latin typeface="+mj-ea"/>
                <a:ea typeface="+mj-ea"/>
              </a:rPr>
              <a:t>福建</a:t>
            </a:r>
            <a:r>
              <a:rPr lang="en-US" altLang="zh-CN" sz="2800" dirty="0">
                <a:latin typeface="+mj-ea"/>
                <a:ea typeface="+mj-ea"/>
              </a:rPr>
              <a:t>,16,4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 smtClean="0">
                <a:latin typeface="+mj-ea"/>
                <a:ea typeface="+mj-ea"/>
              </a:rPr>
              <a:t>][</a:t>
            </a:r>
            <a:r>
              <a:rPr lang="zh-CN" altLang="en-US" sz="2800" dirty="0" smtClean="0">
                <a:latin typeface="+mj-ea"/>
                <a:ea typeface="+mj-ea"/>
              </a:rPr>
              <a:t>文</a:t>
            </a:r>
            <a:r>
              <a:rPr lang="en-US" altLang="zh-CN" sz="2800" dirty="0" smtClean="0">
                <a:latin typeface="+mj-ea"/>
                <a:ea typeface="+mj-ea"/>
              </a:rPr>
              <a:t>]</a:t>
            </a:r>
            <a:r>
              <a:rPr lang="zh-CN" altLang="en-US" sz="2800" dirty="0" smtClean="0">
                <a:latin typeface="+mj-ea"/>
                <a:ea typeface="+mj-ea"/>
              </a:rPr>
              <a:t>已知</a:t>
            </a:r>
            <a:r>
              <a:rPr lang="zh-CN" altLang="en-US" sz="2800" dirty="0">
                <a:latin typeface="+mj-ea"/>
                <a:ea typeface="+mj-ea"/>
              </a:rPr>
              <a:t>集合</a:t>
            </a:r>
            <a:r>
              <a:rPr lang="en-US" altLang="zh-CN" sz="2800" dirty="0">
                <a:latin typeface="+mj-ea"/>
                <a:ea typeface="+mj-ea"/>
              </a:rPr>
              <a:t>{</a:t>
            </a:r>
            <a:r>
              <a:rPr lang="en-US" altLang="zh-CN" sz="2800" i="1" dirty="0" err="1"/>
              <a:t>a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/>
              <a:t>b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/>
              <a:t>c</a:t>
            </a:r>
            <a:r>
              <a:rPr lang="en-US" altLang="zh-CN" sz="2800" dirty="0">
                <a:latin typeface="+mj-ea"/>
                <a:ea typeface="+mj-ea"/>
              </a:rPr>
              <a:t>}={0,1,2},</a:t>
            </a:r>
            <a:r>
              <a:rPr lang="zh-CN" altLang="en-US" sz="2800" dirty="0">
                <a:latin typeface="+mj-ea"/>
                <a:ea typeface="+mj-ea"/>
              </a:rPr>
              <a:t>且下列三个关系</a:t>
            </a:r>
            <a:r>
              <a:rPr lang="en-US" altLang="zh-CN" sz="2800" dirty="0">
                <a:latin typeface="+mj-ea"/>
                <a:ea typeface="+mj-ea"/>
              </a:rPr>
              <a:t>:①</a:t>
            </a:r>
            <a:r>
              <a:rPr lang="en-US" altLang="zh-CN" sz="2800" i="1" dirty="0"/>
              <a:t>a</a:t>
            </a:r>
            <a:r>
              <a:rPr lang="zh-CN" altLang="en-US" sz="2800" dirty="0">
                <a:latin typeface="+mj-ea"/>
                <a:ea typeface="+mj-ea"/>
              </a:rPr>
              <a:t>≠</a:t>
            </a:r>
            <a:r>
              <a:rPr lang="en-US" altLang="zh-CN" sz="2800" dirty="0">
                <a:latin typeface="+mj-ea"/>
                <a:ea typeface="+mj-ea"/>
              </a:rPr>
              <a:t>2;②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=2;③</a:t>
            </a:r>
            <a:r>
              <a:rPr lang="en-US" altLang="zh-CN" sz="2800" i="1" dirty="0"/>
              <a:t>c</a:t>
            </a:r>
            <a:r>
              <a:rPr lang="zh-CN" altLang="en-US" sz="2800" dirty="0">
                <a:latin typeface="+mj-ea"/>
                <a:ea typeface="+mj-ea"/>
              </a:rPr>
              <a:t>≠</a:t>
            </a:r>
            <a:r>
              <a:rPr lang="en-US" altLang="zh-CN" sz="2800" dirty="0">
                <a:latin typeface="+mj-ea"/>
                <a:ea typeface="+mj-ea"/>
              </a:rPr>
              <a:t>0</a:t>
            </a:r>
            <a:r>
              <a:rPr lang="zh-CN" altLang="en-US" sz="2800" dirty="0">
                <a:latin typeface="+mj-ea"/>
                <a:ea typeface="+mj-ea"/>
              </a:rPr>
              <a:t>有且只有一个正确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 则</a:t>
            </a:r>
            <a:r>
              <a:rPr lang="en-US" altLang="zh-CN" sz="2800" dirty="0">
                <a:latin typeface="+mj-ea"/>
                <a:ea typeface="+mj-ea"/>
              </a:rPr>
              <a:t>100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+10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+</a:t>
            </a:r>
            <a:r>
              <a:rPr lang="en-US" altLang="zh-CN" sz="2800" i="1" dirty="0"/>
              <a:t>c</a:t>
            </a:r>
            <a:r>
              <a:rPr lang="zh-CN" altLang="en-US" sz="2800" dirty="0">
                <a:latin typeface="+mj-ea"/>
                <a:ea typeface="+mj-ea"/>
              </a:rPr>
              <a:t>等于</a:t>
            </a:r>
            <a:r>
              <a:rPr lang="zh-CN" altLang="en-US" sz="2800" u="sng" dirty="0">
                <a:latin typeface="+mj-ea"/>
                <a:ea typeface="+mj-ea"/>
              </a:rPr>
              <a:t>    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2948872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解析</a:t>
            </a:r>
            <a:r>
              <a:rPr lang="zh-CN" altLang="en-US" sz="2800" dirty="0" smtClean="0"/>
              <a:t>     可</a:t>
            </a:r>
            <a:r>
              <a:rPr lang="zh-CN" altLang="en-US" sz="2800" dirty="0"/>
              <a:t>分下列三种情形</a:t>
            </a:r>
            <a:r>
              <a:rPr lang="en-US" altLang="zh-CN" sz="2800" dirty="0"/>
              <a:t>:(1)</a:t>
            </a:r>
            <a:r>
              <a:rPr lang="zh-CN" altLang="en-US" sz="2800" dirty="0"/>
              <a:t>若只有①正确</a:t>
            </a:r>
            <a:r>
              <a:rPr lang="en-US" altLang="zh-CN" sz="2800" dirty="0"/>
              <a:t>,</a:t>
            </a:r>
            <a:r>
              <a:rPr lang="zh-CN" altLang="en-US" sz="2800" dirty="0"/>
              <a:t>则</a:t>
            </a:r>
            <a:r>
              <a:rPr lang="en-US" altLang="zh-CN" sz="2800" i="1" dirty="0"/>
              <a:t>a</a:t>
            </a:r>
            <a:r>
              <a:rPr lang="en-US" altLang="zh-CN" sz="2800" dirty="0"/>
              <a:t>≠2,</a:t>
            </a:r>
            <a:r>
              <a:rPr lang="en-US" altLang="zh-CN" sz="2800" i="1" dirty="0"/>
              <a:t>b</a:t>
            </a:r>
            <a:r>
              <a:rPr lang="en-US" altLang="zh-CN" sz="2800" dirty="0"/>
              <a:t>≠2,</a:t>
            </a:r>
            <a:r>
              <a:rPr lang="en-US" altLang="zh-CN" sz="2800" i="1" dirty="0"/>
              <a:t>c</a:t>
            </a:r>
            <a:r>
              <a:rPr lang="en-US" altLang="zh-CN" sz="2800" dirty="0"/>
              <a:t>=0,</a:t>
            </a:r>
            <a:r>
              <a:rPr lang="zh-CN" altLang="en-US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dirty="0"/>
              <a:t>=</a:t>
            </a:r>
            <a:r>
              <a:rPr lang="en-US" altLang="zh-CN" sz="2800" i="1" dirty="0"/>
              <a:t>b</a:t>
            </a:r>
            <a:r>
              <a:rPr lang="en-US" altLang="zh-CN" sz="2800" dirty="0"/>
              <a:t>=1,</a:t>
            </a:r>
            <a:r>
              <a:rPr lang="zh-CN" altLang="en-US" sz="2800" dirty="0"/>
              <a:t>与集合中元素的互异性相矛盾</a:t>
            </a:r>
            <a:r>
              <a:rPr lang="en-US" altLang="zh-CN" sz="2800" dirty="0"/>
              <a:t>,</a:t>
            </a:r>
            <a:r>
              <a:rPr lang="zh-CN" altLang="en-US" sz="2800" dirty="0"/>
              <a:t>所以只有①正确是不可能的</a:t>
            </a:r>
            <a:r>
              <a:rPr lang="en-US" altLang="zh-CN" sz="2800" dirty="0"/>
              <a:t>;(2)</a:t>
            </a:r>
            <a:r>
              <a:rPr lang="zh-CN" altLang="en-US" sz="2800" dirty="0"/>
              <a:t>若只有②正确</a:t>
            </a:r>
            <a:r>
              <a:rPr lang="en-US" altLang="zh-CN" sz="2800" dirty="0"/>
              <a:t>,</a:t>
            </a:r>
            <a:r>
              <a:rPr lang="zh-CN" altLang="en-US" sz="2800" dirty="0"/>
              <a:t>则</a:t>
            </a:r>
            <a:r>
              <a:rPr lang="en-US" altLang="zh-CN" sz="2800" i="1" dirty="0"/>
              <a:t>b</a:t>
            </a:r>
            <a:r>
              <a:rPr lang="en-US" altLang="zh-CN" sz="2800" dirty="0"/>
              <a:t>=2,</a:t>
            </a:r>
            <a:r>
              <a:rPr lang="en-US" altLang="zh-CN" sz="2800" i="1" dirty="0"/>
              <a:t>a</a:t>
            </a:r>
            <a:r>
              <a:rPr lang="en-US" altLang="zh-CN" sz="2800" dirty="0"/>
              <a:t>=2,</a:t>
            </a:r>
            <a:r>
              <a:rPr lang="en-US" altLang="zh-CN" sz="2800" i="1" dirty="0"/>
              <a:t>c</a:t>
            </a:r>
            <a:r>
              <a:rPr lang="en-US" altLang="zh-CN" sz="2800" dirty="0"/>
              <a:t>=0,</a:t>
            </a:r>
            <a:r>
              <a:rPr lang="zh-CN" altLang="en-US" sz="2800" dirty="0"/>
              <a:t>这与集合中元素的互异性相矛盾</a:t>
            </a:r>
            <a:r>
              <a:rPr lang="en-US" altLang="zh-CN" sz="2800" dirty="0"/>
              <a:t>,</a:t>
            </a:r>
            <a:r>
              <a:rPr lang="zh-CN" altLang="en-US" sz="2800" dirty="0"/>
              <a:t>所以只有②正确是不可能的</a:t>
            </a:r>
            <a:r>
              <a:rPr lang="en-US" altLang="zh-CN" sz="2800" dirty="0"/>
              <a:t>;(3)</a:t>
            </a:r>
            <a:r>
              <a:rPr lang="zh-CN" altLang="en-US" sz="2800" dirty="0"/>
              <a:t>若只有③正确</a:t>
            </a:r>
            <a:r>
              <a:rPr lang="en-US" altLang="zh-CN" sz="2800" dirty="0"/>
              <a:t>,</a:t>
            </a:r>
            <a:r>
              <a:rPr lang="zh-CN" altLang="en-US" sz="2800" dirty="0"/>
              <a:t>则</a:t>
            </a:r>
            <a:r>
              <a:rPr lang="en-US" altLang="zh-CN" sz="2800" i="1" dirty="0"/>
              <a:t>c</a:t>
            </a:r>
            <a:r>
              <a:rPr lang="en-US" altLang="zh-CN" sz="2800" dirty="0"/>
              <a:t>≠0,</a:t>
            </a:r>
            <a:r>
              <a:rPr lang="en-US" altLang="zh-CN" sz="2800" i="1" dirty="0"/>
              <a:t>a</a:t>
            </a:r>
            <a:r>
              <a:rPr lang="en-US" altLang="zh-CN" sz="2800" dirty="0"/>
              <a:t>=2,</a:t>
            </a:r>
            <a:r>
              <a:rPr lang="en-US" altLang="zh-CN" sz="2800" i="1" dirty="0"/>
              <a:t>b</a:t>
            </a:r>
            <a:r>
              <a:rPr lang="en-US" altLang="zh-CN" sz="2800" dirty="0"/>
              <a:t>≠2,</a:t>
            </a:r>
            <a:r>
              <a:rPr lang="zh-CN" altLang="en-US" sz="2800" dirty="0"/>
              <a:t>所以</a:t>
            </a:r>
            <a:r>
              <a:rPr lang="en-US" altLang="zh-CN" sz="2800" i="1" dirty="0"/>
              <a:t>b=0,c=1</a:t>
            </a:r>
            <a:r>
              <a:rPr lang="en-US" altLang="zh-CN" sz="2800" dirty="0"/>
              <a:t>,</a:t>
            </a:r>
            <a:r>
              <a:rPr lang="zh-CN" altLang="en-US" sz="2800" dirty="0" smtClean="0"/>
              <a:t>所以</a:t>
            </a:r>
            <a:r>
              <a:rPr lang="en-US" altLang="zh-CN" sz="2800" dirty="0" smtClean="0"/>
              <a:t>100</a:t>
            </a:r>
            <a:r>
              <a:rPr lang="en-US" altLang="zh-CN" sz="2800" i="1" dirty="0"/>
              <a:t>a</a:t>
            </a:r>
            <a:r>
              <a:rPr lang="en-US" altLang="zh-CN" sz="2800" dirty="0" smtClean="0"/>
              <a:t>+10</a:t>
            </a:r>
            <a:r>
              <a:rPr lang="en-US" altLang="zh-CN" sz="2800" i="1" dirty="0"/>
              <a:t>b</a:t>
            </a:r>
            <a:r>
              <a:rPr lang="en-US" altLang="zh-CN" sz="2800" dirty="0" smtClean="0"/>
              <a:t>+</a:t>
            </a:r>
            <a:r>
              <a:rPr lang="en-US" altLang="zh-CN" sz="2800" i="1" dirty="0"/>
              <a:t>c</a:t>
            </a:r>
            <a:r>
              <a:rPr lang="en-US" altLang="zh-CN" sz="2800" dirty="0" smtClean="0"/>
              <a:t>=100×2+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10×0+1=201.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93999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930623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突破攻略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 解决</a:t>
            </a:r>
            <a:r>
              <a:rPr lang="zh-CN" altLang="en-US" sz="2800" dirty="0">
                <a:latin typeface="+mj-ea"/>
                <a:ea typeface="+mj-ea"/>
              </a:rPr>
              <a:t>本例的关键在于集合元素“三性”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确定性、互异性、无序性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的灵活运用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即</a:t>
            </a:r>
            <a:r>
              <a:rPr lang="en-US" altLang="zh-CN" sz="2800" dirty="0">
                <a:latin typeface="+mj-ea"/>
                <a:ea typeface="+mj-ea"/>
              </a:rPr>
              <a:t>:</a:t>
            </a:r>
            <a:r>
              <a:rPr lang="zh-CN" altLang="en-US" sz="2800" dirty="0">
                <a:latin typeface="+mj-ea"/>
                <a:ea typeface="+mj-ea"/>
              </a:rPr>
              <a:t>一方面利用“三性”寻找解题突破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另一方面在求出有关参数后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应检查集合的元素是否满足“三性”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特别是互异性</a:t>
            </a:r>
            <a:r>
              <a:rPr lang="en-US" altLang="zh-CN" sz="2800" dirty="0" smtClean="0">
                <a:latin typeface="+mj-ea"/>
                <a:ea typeface="+mj-ea"/>
              </a:rPr>
              <a:t>).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12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100" y="893469"/>
            <a:ext cx="117602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求集合中元素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个数</a:t>
            </a:r>
            <a:endParaRPr lang="zh-CN" altLang="en-US" sz="2800" b="1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2   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[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2018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全国卷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Ⅱ,2,5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]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已知集合</a:t>
            </a:r>
            <a:r>
              <a:rPr lang="en-US" altLang="zh-CN" sz="2800" i="1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={(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/>
              <a:t>y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)|</a:t>
            </a:r>
            <a:r>
              <a:rPr lang="en-US" altLang="zh-CN" sz="2800" i="1" dirty="0"/>
              <a:t>x</a:t>
            </a:r>
            <a:r>
              <a:rPr lang="en-US" altLang="zh-CN" sz="2800" baseline="30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+</a:t>
            </a:r>
            <a:r>
              <a:rPr lang="en-US" altLang="zh-CN" sz="2800" i="1" dirty="0"/>
              <a:t>y</a:t>
            </a:r>
            <a:r>
              <a:rPr lang="en-US" altLang="zh-CN" sz="2800" baseline="30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≤3,</a:t>
            </a:r>
            <a:r>
              <a:rPr lang="en-US" altLang="zh-CN" sz="2800" i="1" dirty="0"/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∈Z,</a:t>
            </a:r>
            <a:r>
              <a:rPr lang="en-US" altLang="zh-CN" sz="2800" i="1" dirty="0"/>
              <a:t>y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∈Z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},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则</a:t>
            </a:r>
            <a:r>
              <a:rPr lang="en-US" altLang="zh-CN" sz="2800" i="1" dirty="0"/>
              <a:t>A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中元素的个数为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A.9	B.8	C.5	D.4</a:t>
            </a:r>
            <a:endParaRPr lang="en-US" altLang="zh-CN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950" y="3092230"/>
            <a:ext cx="113919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62" name="Picture 14" descr="C:\Users\l\AppData\Local\Temp\ksohtml1556\wps4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0" y="-68263"/>
            <a:ext cx="133350" cy="19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41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950" y="3092230"/>
            <a:ext cx="113919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61950" y="2755101"/>
            <a:ext cx="29858531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/>
              <a:t>解法二 </a:t>
            </a:r>
            <a:r>
              <a:rPr lang="zh-CN" altLang="en-US" sz="2800" b="1" dirty="0" smtClean="0"/>
              <a:t>  </a:t>
            </a:r>
            <a:r>
              <a:rPr lang="zh-CN" altLang="en-US" sz="2800" dirty="0" smtClean="0"/>
              <a:t>根据</a:t>
            </a:r>
            <a:r>
              <a:rPr lang="zh-CN" altLang="en-US" sz="2800" dirty="0"/>
              <a:t>集合</a:t>
            </a:r>
            <a:r>
              <a:rPr lang="en-US" altLang="zh-CN" sz="2800" dirty="0"/>
              <a:t>A</a:t>
            </a:r>
            <a:r>
              <a:rPr lang="zh-CN" altLang="en-US" sz="2800" dirty="0"/>
              <a:t>的元素特征及圆的方程在坐标系中作出图形</a:t>
            </a:r>
            <a:r>
              <a:rPr lang="en-US" altLang="zh-CN" sz="2800" dirty="0"/>
              <a:t>,</a:t>
            </a:r>
            <a:r>
              <a:rPr lang="zh-CN" altLang="en-US" sz="2800" dirty="0"/>
              <a:t>如</a:t>
            </a:r>
            <a:r>
              <a:rPr lang="zh-CN" altLang="en-US" sz="2800" dirty="0" smtClean="0"/>
              <a:t>图</a:t>
            </a:r>
            <a:r>
              <a:rPr lang="en-US" altLang="zh-CN" sz="2800" dirty="0" smtClean="0"/>
              <a:t>,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/>
              <a:t>易</a:t>
            </a:r>
            <a:r>
              <a:rPr lang="zh-CN" altLang="en-US" sz="2800" dirty="0"/>
              <a:t>知在圆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y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=3</a:t>
            </a:r>
            <a:r>
              <a:rPr lang="zh-CN" altLang="en-US" sz="2800" dirty="0"/>
              <a:t>中有</a:t>
            </a:r>
            <a:r>
              <a:rPr lang="en-US" altLang="zh-CN" sz="2800" dirty="0"/>
              <a:t>9</a:t>
            </a:r>
            <a:r>
              <a:rPr lang="zh-CN" altLang="en-US" sz="2800" dirty="0"/>
              <a:t>个整点</a:t>
            </a:r>
            <a:r>
              <a:rPr lang="en-US" altLang="zh-CN" sz="2800" dirty="0"/>
              <a:t>,</a:t>
            </a:r>
            <a:r>
              <a:rPr lang="zh-CN" altLang="en-US" sz="2800" dirty="0"/>
              <a:t>即集合</a:t>
            </a:r>
            <a:r>
              <a:rPr lang="en-US" altLang="zh-CN" sz="2800" i="1" dirty="0"/>
              <a:t>A</a:t>
            </a:r>
            <a:r>
              <a:rPr lang="zh-CN" altLang="en-US" sz="2800" dirty="0"/>
              <a:t>的元素个数为</a:t>
            </a:r>
            <a:r>
              <a:rPr lang="en-US" altLang="zh-CN" sz="2800" dirty="0"/>
              <a:t>9.</a:t>
            </a:r>
            <a:endParaRPr lang="zh-CN" altLang="en-US" sz="2800" dirty="0"/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62" name="Picture 14" descr="C:\Users\l\AppData\Local\Temp\ksohtml1556\wps4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0" y="-68263"/>
            <a:ext cx="133350" cy="19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2018全国2理答案1.jpg" descr="id:214751413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896" y="3324034"/>
            <a:ext cx="2548954" cy="25748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361950" y="695754"/>
                <a:ext cx="29858531" cy="20921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</a:rPr>
                  <a:t>解析</a:t>
                </a:r>
                <a:r>
                  <a:rPr kumimoji="0" lang="zh-CN" altLang="en-US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解法一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≤3知,-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≤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,-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altLang="zh-CN" sz="2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≤</a:t>
                </a:r>
                <a:r>
                  <a:rPr lang="zh-CN" altLang="en-US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又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∈Z,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∈Z,所以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∈{-1,0,1},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∈{-1,0,1},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中元素的个数为</a:t>
                </a:r>
                <a14:m>
                  <m:oMath xmlns:m="http://schemas.openxmlformats.org/officeDocument/2006/math"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  <m:r>
                      <a:rPr kumimoji="0" lang="en-US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3</m:t>
                    </m:r>
                    <m:r>
                      <a:rPr kumimoji="0" lang="en-US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=9.</a:t>
                </a: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950" y="695754"/>
                <a:ext cx="29858531" cy="2092111"/>
              </a:xfrm>
              <a:prstGeom prst="rect">
                <a:avLst/>
              </a:prstGeom>
              <a:blipFill rotWithShape="0">
                <a:blip r:embed="rId4"/>
                <a:stretch>
                  <a:fillRect l="-408" b="-437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361950" y="4611479"/>
            <a:ext cx="1942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答案</a:t>
            </a:r>
            <a:r>
              <a:rPr lang="zh-CN" altLang="en-US" sz="2800" dirty="0" smtClean="0"/>
              <a:t>   </a:t>
            </a:r>
            <a:r>
              <a:rPr lang="en-US" altLang="zh-CN" sz="2800" dirty="0" smtClean="0"/>
              <a:t>A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" y="205629"/>
            <a:ext cx="11594085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答题模板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      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+mj-ea"/>
                <a:ea typeface="+mj-ea"/>
              </a:rPr>
              <a:t>求</a:t>
            </a:r>
            <a:r>
              <a:rPr lang="zh-CN" altLang="en-US" sz="2800" b="1" dirty="0">
                <a:latin typeface="+mj-ea"/>
                <a:ea typeface="+mj-ea"/>
              </a:rPr>
              <a:t>集合中元素个数的步骤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确定集合中的元素是什么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即是数还是点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看这些元素满足什么限制条件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(3)</a:t>
            </a:r>
            <a:r>
              <a:rPr lang="zh-CN" altLang="en-US" sz="2800" dirty="0">
                <a:latin typeface="+mj-ea"/>
                <a:ea typeface="+mj-ea"/>
              </a:rPr>
              <a:t>根据条件确定集合中的元素个数或利用数形结合法求解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5100" y="3343357"/>
            <a:ext cx="2985853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易错警示      </a:t>
            </a:r>
            <a:r>
              <a:rPr lang="zh-CN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当</a:t>
            </a:r>
            <a:r>
              <a:rPr lang="zh-CN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集合用描述法表示时,要注意集合的元素表示的意义是什么.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0550913"/>
              </p:ext>
            </p:extLst>
          </p:nvPr>
        </p:nvGraphicFramePr>
        <p:xfrm>
          <a:off x="326956" y="4320528"/>
          <a:ext cx="11432229" cy="19067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6822"/>
                <a:gridCol w="1691080"/>
                <a:gridCol w="2084328"/>
                <a:gridCol w="1885820"/>
                <a:gridCol w="2104179"/>
                <a:gridCol w="2660000"/>
              </a:tblGrid>
              <a:tr h="70050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{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 err="1">
                          <a:effectLst/>
                          <a:latin typeface="+mj-ea"/>
                          <a:ea typeface="+mj-ea"/>
                        </a:rPr>
                        <a:t>|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)=0}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{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 err="1">
                          <a:effectLst/>
                          <a:latin typeface="+mj-ea"/>
                          <a:ea typeface="+mj-ea"/>
                        </a:rPr>
                        <a:t>|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)&gt;0}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{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 err="1">
                          <a:effectLst/>
                          <a:latin typeface="+mj-ea"/>
                          <a:ea typeface="+mj-ea"/>
                        </a:rPr>
                        <a:t>|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)}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{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2400" dirty="0" err="1">
                          <a:effectLst/>
                          <a:latin typeface="+mj-ea"/>
                          <a:ea typeface="+mj-ea"/>
                        </a:rPr>
                        <a:t>|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=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)}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{(</a:t>
                      </a:r>
                      <a:r>
                        <a:rPr lang="en-US" sz="2800" i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x,y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)|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y=f(x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)}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06228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代表</a:t>
                      </a: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元素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方程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400" dirty="0" smtClean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)=</a:t>
                      </a:r>
                      <a:r>
                        <a:rPr lang="en-US" sz="2400" dirty="0" smtClean="0">
                          <a:effectLst/>
                          <a:latin typeface="+mj-ea"/>
                          <a:ea typeface="+mj-ea"/>
                        </a:rPr>
                        <a:t>0</a:t>
                      </a: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的</a:t>
                      </a: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根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不等式</a:t>
                      </a:r>
                      <a:r>
                        <a:rPr lang="en-US" sz="2400" dirty="0">
                          <a:effectLst/>
                          <a:latin typeface="+mj-ea"/>
                          <a:ea typeface="+mj-ea"/>
                        </a:rPr>
                        <a:t>f(x)&gt;</a:t>
                      </a:r>
                      <a:r>
                        <a:rPr lang="en-US" sz="2400" dirty="0" smtClean="0">
                          <a:effectLst/>
                          <a:latin typeface="+mj-ea"/>
                          <a:ea typeface="+mj-ea"/>
                        </a:rPr>
                        <a:t>0</a:t>
                      </a: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的解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函数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=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altLang="zh-CN" sz="2400" dirty="0" smtClean="0">
                          <a:effectLst/>
                          <a:latin typeface="+mj-ea"/>
                          <a:ea typeface="+mj-ea"/>
                        </a:rPr>
                        <a:t>)</a:t>
                      </a: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的</a:t>
                      </a: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自变量</a:t>
                      </a: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的</a:t>
                      </a: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取值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函数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=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的</a:t>
                      </a: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函数</a:t>
                      </a: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值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函数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y=f(x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图象</a:t>
                      </a: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上</a:t>
                      </a: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400" dirty="0" smtClean="0"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effectLst/>
                          <a:latin typeface="+mj-ea"/>
                          <a:ea typeface="+mj-ea"/>
                        </a:rPr>
                        <a:t>的</a:t>
                      </a:r>
                      <a:r>
                        <a:rPr lang="zh-CN" altLang="en-US" sz="2400" dirty="0">
                          <a:effectLst/>
                          <a:latin typeface="+mj-ea"/>
                          <a:ea typeface="+mj-ea"/>
                        </a:rPr>
                        <a:t>点</a:t>
                      </a:r>
                      <a:r>
                        <a:rPr lang="en-US" altLang="zh-CN" sz="2400" dirty="0">
                          <a:effectLst/>
                          <a:latin typeface="+mj-ea"/>
                          <a:ea typeface="+mj-ea"/>
                        </a:rPr>
                        <a:t>.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295775" y="3397092"/>
            <a:ext cx="34176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 </a:t>
            </a:r>
            <a:endParaRPr kumimoji="0" lang="zh-CN" altLang="zh-CN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NEU-BZ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09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44823"/>
                <a:ext cx="11723913" cy="1656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  <a:ea typeface="+mj-ea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+mj-ea"/>
                    <a:ea typeface="+mj-ea"/>
                  </a:rPr>
                  <a:t>1  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设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{2,3,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7},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,3},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4∉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的取值集合为</a:t>
                </a:r>
                <a:r>
                  <a:rPr lang="zh-CN" altLang="zh-CN" sz="2800" i="1" u="sng" dirty="0">
                    <a:solidFill>
                      <a:prstClr val="black"/>
                    </a:solidFill>
                  </a:rPr>
                  <a:t>　　　　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 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3"/>
                <a:ext cx="11723913" cy="1656031"/>
              </a:xfrm>
              <a:prstGeom prst="rect">
                <a:avLst/>
              </a:prstGeom>
              <a:blipFill rotWithShape="0">
                <a:blip r:embed="rId2"/>
                <a:stretch>
                  <a:fillRect l="-1040" r="-52" b="-4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Rectangle 1"/>
              <p:cNvSpPr>
                <a:spLocks noChangeArrowheads="1"/>
              </p:cNvSpPr>
              <p:nvPr/>
            </p:nvSpPr>
            <p:spPr bwMode="auto">
              <a:xfrm>
                <a:off x="251845" y="2074574"/>
                <a:ext cx="11462290" cy="41370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.{4}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4∈{2,3,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7},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a=-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2.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与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7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互异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4∉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4∉{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,3},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≠4,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≠6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综上所述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的取值集合为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{4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}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</p:txBody>
          </p:sp>
        </mc:Choice>
        <mc:Fallback>
          <p:sp>
            <p:nvSpPr>
              <p:cNvPr id="18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845" y="2074574"/>
                <a:ext cx="11462290" cy="4137095"/>
              </a:xfrm>
              <a:prstGeom prst="rect">
                <a:avLst/>
              </a:prstGeom>
              <a:blipFill rotWithShape="0">
                <a:blip r:embed="rId3"/>
                <a:stretch>
                  <a:fillRect l="-1063" b="-191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情精解读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>
                <a:hlinkClick r:id="" action="ppaction://noaction"/>
              </p:cNvPr>
              <p:cNvSpPr/>
              <p:nvPr/>
            </p:nvSpPr>
            <p:spPr>
              <a:xfrm>
                <a:off x="1070450" y="2722818"/>
                <a:ext cx="10065636" cy="54777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考点帮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知识全通关</a:t>
                </a:r>
                <a:endParaRPr lang="zh-CN" altLang="en-US" sz="2800" b="1" dirty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矩形 2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450" y="2722818"/>
                <a:ext cx="10065636" cy="547777"/>
              </a:xfrm>
              <a:prstGeom prst="rect">
                <a:avLst/>
              </a:prstGeom>
              <a:blipFill rotWithShape="1">
                <a:blip r:embed="rId3"/>
                <a:stretch>
                  <a:fillRect l="-1272" t="-8889" b="-2777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05477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51515" y="2054776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253843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集合的含义与表示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79212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集合间的基本关系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2" action="ppaction://hlinksldjump"/>
          </p:cNvPr>
          <p:cNvSpPr/>
          <p:nvPr/>
        </p:nvSpPr>
        <p:spPr>
          <a:xfrm>
            <a:off x="1070450" y="4323152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集合的基本运算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hlinkClick r:id="rId2" action="ppaction://hlinksldjump"/>
          </p:cNvPr>
          <p:cNvSpPr/>
          <p:nvPr/>
        </p:nvSpPr>
        <p:spPr>
          <a:xfrm>
            <a:off x="1070450" y="5930745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88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50927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[2017全国卷Ⅲ,1,5</a:t>
            </a:r>
            <a:r>
              <a:rPr lang="en-US" altLang="zh-CN" sz="2800">
                <a:solidFill>
                  <a:prstClr val="black"/>
                </a:solidFill>
                <a:latin typeface="+mj-ea"/>
                <a:ea typeface="+mj-ea"/>
              </a:rPr>
              <a:t>分</a:t>
            </a:r>
            <a:r>
              <a:rPr lang="en-US" altLang="zh-CN" sz="2800" smtClean="0">
                <a:solidFill>
                  <a:prstClr val="black"/>
                </a:solidFill>
                <a:latin typeface="+mj-ea"/>
                <a:ea typeface="+mj-ea"/>
              </a:rPr>
              <a:t>]已知集</a:t>
            </a:r>
            <a:r>
              <a:rPr lang="en-US" altLang="zh-CN" sz="2800" i="1" dirty="0" err="1" smtClean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</a:t>
            </a:r>
            <a:r>
              <a:rPr lang="en-US" altLang="zh-CN" sz="2800" i="1" dirty="0"/>
              <a:t>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+y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},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y=x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},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则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∩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 err="1" smtClean="0">
                <a:solidFill>
                  <a:prstClr val="black"/>
                </a:solidFill>
                <a:latin typeface="+mj-ea"/>
                <a:ea typeface="+mj-ea"/>
              </a:rPr>
              <a:t>中元素的个数为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　　　　　　　　　　　　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 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　　　　　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A.3	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		B.2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	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		C.1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	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		D.0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00547" y="2724912"/>
            <a:ext cx="1119454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2.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表示圆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+y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上的点的集合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表示直线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y=x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上的点的集合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直线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y=x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与圆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+y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有两个交点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中元素的个数为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85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47244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2 </a:t>
            </a:r>
            <a:r>
              <a:rPr lang="zh-CN" altLang="zh-CN" sz="2800" dirty="0" smtClean="0">
                <a:solidFill>
                  <a:srgbClr val="DA251C"/>
                </a:solidFill>
              </a:rPr>
              <a:t>集合的</a:t>
            </a:r>
            <a:r>
              <a:rPr lang="zh-CN" altLang="en-US" sz="2800" dirty="0" smtClean="0">
                <a:solidFill>
                  <a:srgbClr val="DA251C"/>
                </a:solidFill>
              </a:rPr>
              <a:t>基本关系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1097765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3    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已知集合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x-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3≤0},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},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子集的个数为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A.10			B.16			C.8			D.7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已知集合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{0,1},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⊆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},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则下列集合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与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的关系中正确的是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A.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		B.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⫋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		C.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⫋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		D.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</a:rPr>
              <a:t>思维导引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根据集合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确定集合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代入公式求解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确定集合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即可判断集合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的关系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55719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(1)</a:t>
            </a:r>
            <a:r>
              <a:rPr lang="en-US" altLang="zh-CN" sz="2800" dirty="0">
                <a:solidFill>
                  <a:srgbClr val="DA251C"/>
                </a:solidFill>
                <a:latin typeface="+mj-ea"/>
                <a:ea typeface="+mj-ea"/>
              </a:rPr>
              <a:t>(</a:t>
            </a:r>
            <a:r>
              <a:rPr lang="zh-CN" altLang="zh-CN" sz="2800" dirty="0">
                <a:solidFill>
                  <a:srgbClr val="DA251C"/>
                </a:solidFill>
                <a:latin typeface="+mj-ea"/>
                <a:ea typeface="+mj-ea"/>
              </a:rPr>
              <a:t>公式法</a:t>
            </a:r>
            <a:r>
              <a:rPr lang="en-US" altLang="zh-CN" sz="2800" dirty="0">
                <a:solidFill>
                  <a:srgbClr val="DA251C"/>
                </a:solidFill>
                <a:latin typeface="+mj-ea"/>
                <a:ea typeface="+mj-ea"/>
              </a:rPr>
              <a:t>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因为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-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1,0,1,2,3},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(0,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+∞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{1,2,3},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其子集的个数为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3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8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因为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⊆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{⌀,{0},{1},{0,1}},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又集合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{0,1}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是集合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中的元素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B.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(1)C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(2)D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</a:rPr>
              <a:t>注意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 </a:t>
            </a:r>
            <a:r>
              <a:rPr lang="en-US" altLang="zh-CN" sz="2800" b="1" dirty="0" smtClean="0">
                <a:solidFill>
                  <a:srgbClr val="DA251C"/>
                </a:solidFill>
                <a:latin typeface="+mj-ea"/>
                <a:ea typeface="+mj-ea"/>
              </a:rPr>
              <a:t>     </a:t>
            </a:r>
            <a:r>
              <a:rPr lang="zh-CN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第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题易错选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题中所给的两个集合比较特殊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中的元素就是集合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当集合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是集合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中的元素时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与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是属于关系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点评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i="1" dirty="0" smtClean="0">
                <a:solidFill>
                  <a:prstClr val="black"/>
                </a:solidFill>
                <a:latin typeface="+mj-ea"/>
                <a:ea typeface="+mj-ea"/>
              </a:rPr>
              <a:t>     </a:t>
            </a:r>
            <a:r>
              <a:rPr lang="zh-CN" altLang="en-US" sz="2800" dirty="0" smtClean="0"/>
              <a:t>解题</a:t>
            </a:r>
            <a:r>
              <a:rPr lang="zh-CN" altLang="en-US" sz="2800" dirty="0"/>
              <a:t>时要思考两个问题</a:t>
            </a:r>
            <a:r>
              <a:rPr lang="en-US" altLang="zh-CN" sz="2800" dirty="0"/>
              <a:t>:</a:t>
            </a:r>
            <a:r>
              <a:rPr lang="zh-CN" altLang="en-US" sz="2800" dirty="0"/>
              <a:t> </a:t>
            </a:r>
            <a:r>
              <a:rPr lang="en-US" altLang="zh-CN" sz="2800" dirty="0"/>
              <a:t>(1)</a:t>
            </a:r>
            <a:r>
              <a:rPr lang="zh-CN" altLang="en-US" sz="2800" dirty="0"/>
              <a:t>两个集合中的元素分别是什么</a:t>
            </a:r>
            <a:r>
              <a:rPr lang="en-US" altLang="zh-CN" sz="2800" dirty="0"/>
              <a:t>;(2)</a:t>
            </a:r>
            <a:r>
              <a:rPr lang="zh-CN" altLang="en-US" sz="2800" dirty="0"/>
              <a:t>两个集合中元素之间的关系是什么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998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312735"/>
            <a:ext cx="1172391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方法总结    </a:t>
            </a:r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zh-CN" sz="2800" b="1" dirty="0">
                <a:solidFill>
                  <a:prstClr val="black"/>
                </a:solidFill>
              </a:rPr>
              <a:t>子集个数的求解方法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穷举法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zh-CN" sz="2800" dirty="0">
                <a:solidFill>
                  <a:prstClr val="black"/>
                </a:solidFill>
              </a:rPr>
              <a:t>将集合的子集一一列举出来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从而得到子集的个数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适用于集合元素个数较少的情况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公式法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zh-CN" sz="2800" dirty="0">
                <a:solidFill>
                  <a:prstClr val="black"/>
                </a:solidFill>
              </a:rPr>
              <a:t>含有</a:t>
            </a:r>
            <a:r>
              <a:rPr lang="en-US" altLang="zh-CN" sz="2800" i="1" dirty="0">
                <a:solidFill>
                  <a:prstClr val="black"/>
                </a:solidFill>
              </a:rPr>
              <a:t>n</a:t>
            </a:r>
            <a:r>
              <a:rPr lang="zh-CN" altLang="zh-CN" sz="2800" dirty="0">
                <a:solidFill>
                  <a:prstClr val="black"/>
                </a:solidFill>
              </a:rPr>
              <a:t>个元素的集合的子集个数是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真子集的个数是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1,</a:t>
            </a:r>
            <a:r>
              <a:rPr lang="zh-CN" altLang="zh-CN" sz="2800" dirty="0">
                <a:solidFill>
                  <a:prstClr val="black"/>
                </a:solidFill>
              </a:rPr>
              <a:t>非空真子集的个数是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n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zh-CN" sz="2800" b="1" dirty="0">
                <a:solidFill>
                  <a:prstClr val="black"/>
                </a:solidFill>
              </a:rPr>
              <a:t>判断集合之间关系的方法</a:t>
            </a:r>
            <a:r>
              <a:rPr lang="en-US" altLang="zh-CN" sz="2800" b="1" dirty="0">
                <a:solidFill>
                  <a:prstClr val="black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化简集合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从表达式中寻找两集合间的关系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用列举法表示集合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从元素中寻找关系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zh-CN" sz="2800" dirty="0">
                <a:solidFill>
                  <a:prstClr val="black"/>
                </a:solidFill>
              </a:rPr>
              <a:t>利用数轴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在数轴上表示出两个集合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zh-CN" altLang="zh-CN" sz="2800" dirty="0">
                <a:solidFill>
                  <a:prstClr val="black"/>
                </a:solidFill>
              </a:rPr>
              <a:t>集合为数集</a:t>
            </a:r>
            <a:r>
              <a:rPr lang="en-US" altLang="zh-CN" sz="2800" dirty="0">
                <a:solidFill>
                  <a:prstClr val="black"/>
                </a:solidFill>
              </a:rPr>
              <a:t>),</a:t>
            </a:r>
            <a:r>
              <a:rPr lang="zh-CN" altLang="zh-CN" sz="2800" dirty="0">
                <a:solidFill>
                  <a:prstClr val="black"/>
                </a:solidFill>
              </a:rPr>
              <a:t>比较端点之间的大小关系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从而确定集合与集合的关系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22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19143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</a:rPr>
              <a:t>4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</a:rPr>
              <a:t>已知集合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x|y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 err="1">
                <a:solidFill>
                  <a:prstClr val="black"/>
                </a:solidFill>
              </a:rPr>
              <a:t>lg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)},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-cx&lt;</a:t>
            </a:r>
            <a:r>
              <a:rPr lang="en-US" altLang="zh-CN" sz="2800" dirty="0">
                <a:solidFill>
                  <a:prstClr val="black"/>
                </a:solidFill>
              </a:rPr>
              <a:t>0,</a:t>
            </a:r>
            <a:r>
              <a:rPr lang="en-US" altLang="zh-CN" sz="2800" i="1" dirty="0">
                <a:solidFill>
                  <a:prstClr val="black"/>
                </a:solidFill>
              </a:rPr>
              <a:t>c&gt;</a:t>
            </a:r>
            <a:r>
              <a:rPr lang="en-US" altLang="zh-CN" sz="2800" dirty="0">
                <a:solidFill>
                  <a:prstClr val="black"/>
                </a:solidFill>
              </a:rPr>
              <a:t>0},</a:t>
            </a:r>
            <a:r>
              <a:rPr lang="zh-CN" altLang="zh-CN" sz="2800" dirty="0">
                <a:solidFill>
                  <a:prstClr val="black"/>
                </a:solidFill>
              </a:rPr>
              <a:t>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⊆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则实数</a:t>
            </a:r>
            <a:r>
              <a:rPr lang="en-US" altLang="zh-CN" sz="2800" i="1" dirty="0">
                <a:solidFill>
                  <a:prstClr val="black"/>
                </a:solidFill>
              </a:rPr>
              <a:t>c</a:t>
            </a:r>
            <a:r>
              <a:rPr lang="zh-CN" altLang="zh-CN" sz="2800" dirty="0">
                <a:solidFill>
                  <a:prstClr val="black"/>
                </a:solidFill>
              </a:rPr>
              <a:t>的取值范围是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A.(0,1]	</a:t>
            </a:r>
            <a:r>
              <a:rPr lang="en-US" altLang="zh-CN" sz="2800" dirty="0" smtClean="0">
                <a:solidFill>
                  <a:prstClr val="black"/>
                </a:solidFill>
              </a:rPr>
              <a:t>	B</a:t>
            </a:r>
            <a:r>
              <a:rPr lang="en-US" altLang="zh-CN" sz="2800" dirty="0">
                <a:solidFill>
                  <a:prstClr val="black"/>
                </a:solidFill>
              </a:rPr>
              <a:t>.[1,+∞)	</a:t>
            </a:r>
            <a:r>
              <a:rPr lang="en-US" altLang="zh-CN" sz="2800" dirty="0" smtClean="0">
                <a:solidFill>
                  <a:prstClr val="black"/>
                </a:solidFill>
              </a:rPr>
              <a:t>	C</a:t>
            </a:r>
            <a:r>
              <a:rPr lang="en-US" altLang="zh-CN" sz="2800" dirty="0">
                <a:solidFill>
                  <a:prstClr val="black"/>
                </a:solidFill>
              </a:rPr>
              <a:t>.(0,1)	</a:t>
            </a:r>
            <a:r>
              <a:rPr lang="en-US" altLang="zh-CN" sz="2800" dirty="0" smtClean="0">
                <a:solidFill>
                  <a:prstClr val="black"/>
                </a:solidFill>
              </a:rPr>
              <a:t>	D</a:t>
            </a:r>
            <a:r>
              <a:rPr lang="en-US" altLang="zh-CN" sz="2800" dirty="0">
                <a:solidFill>
                  <a:prstClr val="black"/>
                </a:solidFill>
              </a:rPr>
              <a:t>.(1,+∞</a:t>
            </a:r>
            <a:r>
              <a:rPr lang="en-US" altLang="zh-CN" sz="2800" dirty="0" smtClean="0">
                <a:solidFill>
                  <a:prstClr val="black"/>
                </a:solidFill>
              </a:rPr>
              <a:t>)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思维导引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思路一  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endParaRPr lang="en-US" altLang="zh-CN" sz="2800" b="1" dirty="0" smtClean="0"/>
          </a:p>
          <a:p>
            <a:pPr>
              <a:lnSpc>
                <a:spcPct val="150000"/>
              </a:lnSpc>
            </a:pP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思路二    </a:t>
            </a:r>
            <a:r>
              <a:rPr lang="zh-CN" altLang="en-US" sz="2800" dirty="0" smtClean="0">
                <a:latin typeface="+mj-ea"/>
                <a:ea typeface="+mj-ea"/>
              </a:rPr>
              <a:t>取</a:t>
            </a:r>
            <a:r>
              <a:rPr lang="zh-CN" altLang="en-US" sz="2800" dirty="0">
                <a:latin typeface="+mj-ea"/>
                <a:ea typeface="+mj-ea"/>
              </a:rPr>
              <a:t>特殊值进行排除求解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en-US" altLang="zh-CN" sz="28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039" y="3244735"/>
            <a:ext cx="6202546" cy="162472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61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690813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zh-CN" sz="2800" b="1" dirty="0">
                <a:solidFill>
                  <a:prstClr val="black"/>
                </a:solidFill>
              </a:rPr>
              <a:t>解法一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</a:rPr>
              <a:t>由题意知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x|y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 err="1">
                <a:solidFill>
                  <a:prstClr val="black"/>
                </a:solidFill>
              </a:rPr>
              <a:t>lg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x|x-x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&gt;</a:t>
            </a:r>
            <a:r>
              <a:rPr lang="en-US" altLang="zh-CN" sz="2800" dirty="0">
                <a:solidFill>
                  <a:prstClr val="black"/>
                </a:solidFill>
              </a:rPr>
              <a:t>0}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(0,1),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-cx&lt;</a:t>
            </a:r>
            <a:r>
              <a:rPr lang="en-US" altLang="zh-CN" sz="2800" dirty="0">
                <a:solidFill>
                  <a:prstClr val="black"/>
                </a:solidFill>
              </a:rPr>
              <a:t>0,</a:t>
            </a:r>
            <a:r>
              <a:rPr lang="en-US" altLang="zh-CN" sz="2800" i="1" dirty="0">
                <a:solidFill>
                  <a:prstClr val="black"/>
                </a:solidFill>
              </a:rPr>
              <a:t>c&gt;</a:t>
            </a:r>
            <a:r>
              <a:rPr lang="en-US" altLang="zh-CN" sz="2800" dirty="0">
                <a:solidFill>
                  <a:prstClr val="black"/>
                </a:solidFill>
              </a:rPr>
              <a:t>0}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(0,</a:t>
            </a:r>
            <a:r>
              <a:rPr lang="en-US" altLang="zh-CN" sz="2800" i="1" dirty="0">
                <a:solidFill>
                  <a:prstClr val="black"/>
                </a:solidFill>
              </a:rPr>
              <a:t>c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由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⊆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画出数轴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如图所示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得</a:t>
            </a:r>
            <a:r>
              <a:rPr lang="en-US" altLang="zh-CN" sz="2800" i="1" dirty="0">
                <a:solidFill>
                  <a:prstClr val="black"/>
                </a:solidFill>
              </a:rPr>
              <a:t>c</a:t>
            </a:r>
            <a:r>
              <a:rPr lang="en-US" altLang="zh-CN" sz="2800" dirty="0">
                <a:solidFill>
                  <a:prstClr val="black"/>
                </a:solidFill>
              </a:rPr>
              <a:t>≥1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</a:rPr>
              <a:t>解法</a:t>
            </a:r>
            <a:r>
              <a:rPr lang="zh-CN" altLang="zh-CN" sz="2800" b="1" dirty="0">
                <a:solidFill>
                  <a:prstClr val="black"/>
                </a:solidFill>
              </a:rPr>
              <a:t>二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</a:rPr>
              <a:t>因为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x|y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 err="1">
                <a:solidFill>
                  <a:prstClr val="black"/>
                </a:solidFill>
              </a:rPr>
              <a:t>lg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x|x-x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&gt;</a:t>
            </a:r>
            <a:r>
              <a:rPr lang="en-US" altLang="zh-CN" sz="2800" dirty="0">
                <a:solidFill>
                  <a:prstClr val="black"/>
                </a:solidFill>
              </a:rPr>
              <a:t>0}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(0,1),</a:t>
            </a:r>
            <a:r>
              <a:rPr lang="zh-CN" altLang="zh-CN" sz="2800" dirty="0">
                <a:solidFill>
                  <a:prstClr val="black"/>
                </a:solidFill>
              </a:rPr>
              <a:t>取</a:t>
            </a:r>
            <a:r>
              <a:rPr lang="en-US" altLang="zh-CN" sz="2800" i="1" dirty="0">
                <a:solidFill>
                  <a:prstClr val="black"/>
                </a:solidFill>
              </a:rPr>
              <a:t>c=</a:t>
            </a:r>
            <a:r>
              <a:rPr lang="en-US" altLang="zh-CN" sz="2800" dirty="0">
                <a:solidFill>
                  <a:prstClr val="black"/>
                </a:solidFill>
              </a:rPr>
              <a:t>1,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(0,1),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⊆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成立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可排除</a:t>
            </a:r>
            <a:r>
              <a:rPr lang="en-US" altLang="zh-CN" sz="2800" dirty="0">
                <a:solidFill>
                  <a:prstClr val="black"/>
                </a:solidFill>
              </a:rPr>
              <a:t>C,D;</a:t>
            </a:r>
            <a:r>
              <a:rPr lang="zh-CN" altLang="zh-CN" sz="2800" dirty="0">
                <a:solidFill>
                  <a:prstClr val="black"/>
                </a:solidFill>
              </a:rPr>
              <a:t>取</a:t>
            </a:r>
            <a:r>
              <a:rPr lang="en-US" altLang="zh-CN" sz="2800" i="1" dirty="0">
                <a:solidFill>
                  <a:prstClr val="black"/>
                </a:solidFill>
              </a:rPr>
              <a:t>c=</a:t>
            </a:r>
            <a:r>
              <a:rPr lang="en-US" altLang="zh-CN" sz="2800" dirty="0">
                <a:solidFill>
                  <a:prstClr val="black"/>
                </a:solidFill>
              </a:rPr>
              <a:t>2,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(0,2),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⊆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成立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可排除</a:t>
            </a:r>
            <a:r>
              <a:rPr lang="en-US" altLang="zh-CN" sz="2800" dirty="0">
                <a:solidFill>
                  <a:prstClr val="black"/>
                </a:solidFill>
              </a:rPr>
              <a:t>A.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 smtClean="0">
                <a:solidFill>
                  <a:prstClr val="black"/>
                </a:solidFill>
              </a:rPr>
              <a:t>B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XTP17.jpg" descr="id:21475092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321041" y="1111437"/>
            <a:ext cx="2844502" cy="108312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92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420032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归纳总结   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已知</a:t>
            </a:r>
            <a:r>
              <a:rPr lang="zh-CN" altLang="en-US" sz="2800" dirty="0">
                <a:latin typeface="+mj-ea"/>
                <a:ea typeface="+mj-ea"/>
              </a:rPr>
              <a:t>两集合间的关系求参数的取值范围时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关键是将两个集合之间的关系准确转化为参数所满足的条件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应注意子集与真子集的区别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此类问题多与不等式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组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的解集相关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常常需要利用数轴、</a:t>
            </a:r>
            <a:r>
              <a:rPr lang="en-US" altLang="zh-CN" sz="2800" dirty="0">
                <a:latin typeface="+mj-ea"/>
                <a:ea typeface="+mj-ea"/>
              </a:rPr>
              <a:t>Venn</a:t>
            </a:r>
            <a:r>
              <a:rPr lang="zh-CN" altLang="en-US" sz="2800" dirty="0">
                <a:latin typeface="+mj-ea"/>
                <a:ea typeface="+mj-ea"/>
              </a:rPr>
              <a:t>图辅助分析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0055" y="3342836"/>
            <a:ext cx="117239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易错警示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       由于</a:t>
            </a:r>
            <a:r>
              <a:rPr lang="zh-CN" altLang="en-US" sz="2800" dirty="0">
                <a:latin typeface="+mj-ea"/>
                <a:ea typeface="+mj-ea"/>
              </a:rPr>
              <a:t>⌀是任意集合的子集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若已知非空集合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集合</a:t>
            </a:r>
            <a:r>
              <a:rPr lang="en-US" altLang="zh-CN" sz="2800" i="1" dirty="0"/>
              <a:t>A</a:t>
            </a:r>
            <a:r>
              <a:rPr lang="zh-CN" altLang="en-US" sz="2800" dirty="0">
                <a:latin typeface="+mj-ea"/>
                <a:ea typeface="+mj-ea"/>
              </a:rPr>
              <a:t>满足</a:t>
            </a:r>
            <a:r>
              <a:rPr lang="en-US" altLang="zh-CN" sz="2800" i="1" dirty="0"/>
              <a:t>A</a:t>
            </a:r>
            <a:r>
              <a:rPr lang="zh-CN" altLang="en-US" sz="2800" dirty="0">
                <a:latin typeface="+mj-ea"/>
                <a:ea typeface="+mj-ea"/>
              </a:rPr>
              <a:t>⊆</a:t>
            </a:r>
            <a:r>
              <a:rPr lang="en-US" altLang="zh-CN" sz="2800" i="1" dirty="0"/>
              <a:t>B</a:t>
            </a:r>
            <a:r>
              <a:rPr lang="zh-CN" altLang="en-US" sz="2800" dirty="0">
                <a:latin typeface="+mj-ea"/>
                <a:ea typeface="+mj-ea"/>
              </a:rPr>
              <a:t>或</a:t>
            </a:r>
            <a:r>
              <a:rPr lang="en-US" altLang="zh-CN" sz="2800" i="1" dirty="0"/>
              <a:t>A</a:t>
            </a:r>
            <a:r>
              <a:rPr lang="zh-CN" altLang="en-US" sz="2800" dirty="0">
                <a:latin typeface="+mj-ea"/>
                <a:ea typeface="+mj-ea"/>
              </a:rPr>
              <a:t>⫋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则有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=</a:t>
            </a:r>
            <a:r>
              <a:rPr lang="zh-CN" altLang="en-US" sz="2800" dirty="0" smtClean="0">
                <a:latin typeface="+mj-ea"/>
                <a:ea typeface="+mj-ea"/>
              </a:rPr>
              <a:t>⌀和</a:t>
            </a:r>
            <a:r>
              <a:rPr lang="en-US" altLang="zh-CN" sz="2800" i="1" dirty="0"/>
              <a:t>A</a:t>
            </a:r>
            <a:r>
              <a:rPr lang="zh-CN" altLang="en-US" sz="2800" dirty="0">
                <a:latin typeface="+mj-ea"/>
                <a:ea typeface="+mj-ea"/>
              </a:rPr>
              <a:t>≠⌀两种可能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此时应分两种情况讨论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46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44823"/>
                <a:ext cx="11723913" cy="5930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</a:rPr>
                  <a:t>3 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b="1" dirty="0" err="1">
                    <a:solidFill>
                      <a:prstClr val="black"/>
                    </a:solidFill>
                  </a:rPr>
                  <a:t>Z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≤0},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的子集的个数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为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A.7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B.8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C.15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D.16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设集合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y|y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x|y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则下列结论中正确的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是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.A=B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B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⊆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C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⊆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D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∩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≥1}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x|y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ln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+2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017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018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x||x-a|&lt;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⊆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则实数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是</a:t>
                </a:r>
                <a:endParaRPr lang="en-US" altLang="zh-CN" sz="2800" dirty="0" smtClean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.[0,2 018]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.[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0,1]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.[-2 017,1]	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.[1,2 018]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3"/>
                <a:ext cx="11723913" cy="5930213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34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44823"/>
                <a:ext cx="11723913" cy="6245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en-US" altLang="zh-CN" sz="2800" b="1" dirty="0" smtClean="0"/>
                  <a:t>3.</a:t>
                </a:r>
                <a:r>
                  <a:rPr lang="zh-CN" altLang="en-US" sz="2800" b="1" dirty="0" smtClean="0"/>
                  <a:t>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B  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≤0,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可得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2)≤0,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又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b="1" dirty="0" err="1">
                    <a:solidFill>
                      <a:prstClr val="black"/>
                    </a:solidFill>
                  </a:rPr>
                  <a:t>Z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∴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x=-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1,0,1,∴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1,0,1},∴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的子集的个数为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8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2) 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D   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题意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可知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的值域为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),∴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的定义域需要满足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1≥0,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1,∴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1]∪[1,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∩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≥1}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4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) B   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+2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017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 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018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&lt;x&lt;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2 018,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&lt;x&lt;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2 018};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|x-a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|&lt;</a:t>
                </a:r>
              </a:p>
              <a:p>
                <a:pPr>
                  <a:lnSpc>
                    <a:spcPct val="14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 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017,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&lt;x&lt;a+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&lt;x&lt;a+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2 017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}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⊆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 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017≥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 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017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 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017≤2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 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018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[0,1]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3"/>
                <a:ext cx="11723913" cy="6245043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33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47244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3 </a:t>
            </a:r>
            <a:r>
              <a:rPr lang="zh-CN" altLang="zh-CN" sz="2800" dirty="0" smtClean="0">
                <a:solidFill>
                  <a:srgbClr val="DA251C"/>
                </a:solidFill>
              </a:rPr>
              <a:t>集合的</a:t>
            </a:r>
            <a:r>
              <a:rPr lang="zh-CN" altLang="en-US" sz="2800" dirty="0" smtClean="0">
                <a:solidFill>
                  <a:srgbClr val="DA251C"/>
                </a:solidFill>
              </a:rPr>
              <a:t>基本运算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1026047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+mj-ea"/>
                <a:ea typeface="+mj-ea"/>
              </a:rPr>
              <a:t>5    </a:t>
            </a:r>
            <a:r>
              <a:rPr lang="zh-CN" altLang="en-US" sz="2800" dirty="0" smtClean="0">
                <a:latin typeface="+mj-ea"/>
                <a:ea typeface="+mj-ea"/>
              </a:rPr>
              <a:t> </a:t>
            </a:r>
            <a:r>
              <a:rPr lang="en-US" altLang="zh-CN" sz="2800" dirty="0">
                <a:latin typeface="+mj-ea"/>
                <a:ea typeface="+mj-ea"/>
              </a:rPr>
              <a:t>(1)[2018</a:t>
            </a:r>
            <a:r>
              <a:rPr lang="zh-CN" altLang="en-US" sz="2800" dirty="0">
                <a:latin typeface="+mj-ea"/>
                <a:ea typeface="+mj-ea"/>
              </a:rPr>
              <a:t>全国卷</a:t>
            </a:r>
            <a:r>
              <a:rPr lang="en-US" altLang="zh-CN" sz="2800" dirty="0">
                <a:latin typeface="+mj-ea"/>
                <a:ea typeface="+mj-ea"/>
              </a:rPr>
              <a:t>Ⅰ,2,5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 smtClean="0">
                <a:latin typeface="+mj-ea"/>
                <a:ea typeface="+mj-ea"/>
              </a:rPr>
              <a:t>]</a:t>
            </a:r>
            <a:r>
              <a:rPr lang="zh-CN" altLang="en-US" sz="2800" dirty="0" smtClean="0">
                <a:latin typeface="+mj-ea"/>
                <a:ea typeface="+mj-ea"/>
              </a:rPr>
              <a:t>已知</a:t>
            </a:r>
            <a:r>
              <a:rPr lang="zh-CN" altLang="en-US" sz="2800" dirty="0">
                <a:latin typeface="+mj-ea"/>
                <a:ea typeface="+mj-ea"/>
              </a:rPr>
              <a:t>集合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/>
              <a:t>x|x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-x-</a:t>
            </a:r>
            <a:r>
              <a:rPr lang="en-US" altLang="zh-CN" sz="2800" dirty="0"/>
              <a:t>2</a:t>
            </a:r>
            <a:r>
              <a:rPr lang="en-US" altLang="zh-CN" sz="2800" i="1" dirty="0"/>
              <a:t>&gt;0</a:t>
            </a:r>
            <a:r>
              <a:rPr lang="en-US" altLang="zh-CN" sz="2800" dirty="0">
                <a:latin typeface="+mj-ea"/>
                <a:ea typeface="+mj-ea"/>
              </a:rPr>
              <a:t>},</a:t>
            </a:r>
            <a:r>
              <a:rPr lang="zh-CN" altLang="en-US" sz="2800" dirty="0">
                <a:latin typeface="+mj-ea"/>
                <a:ea typeface="+mj-ea"/>
              </a:rPr>
              <a:t>则∁</a:t>
            </a:r>
            <a:r>
              <a:rPr lang="en-US" altLang="zh-CN" sz="2800" baseline="-25000" dirty="0">
                <a:latin typeface="+mj-ea"/>
                <a:ea typeface="+mj-ea"/>
              </a:rPr>
              <a:t>R</a:t>
            </a:r>
            <a:r>
              <a:rPr lang="en-US" altLang="zh-CN" sz="2800" i="1" dirty="0"/>
              <a:t>A</a:t>
            </a:r>
            <a:r>
              <a:rPr lang="en-US" altLang="zh-CN" sz="2800" dirty="0" smtClean="0">
                <a:latin typeface="+mj-ea"/>
                <a:ea typeface="+mj-ea"/>
              </a:rPr>
              <a:t>=                 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A.{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|-1&lt;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&lt;2}	</a:t>
            </a:r>
            <a:r>
              <a:rPr lang="en-US" altLang="zh-CN" sz="2800" dirty="0" smtClean="0">
                <a:latin typeface="+mj-ea"/>
                <a:ea typeface="+mj-ea"/>
              </a:rPr>
              <a:t>         B</a:t>
            </a:r>
            <a:r>
              <a:rPr lang="en-US" altLang="zh-CN" sz="2800" dirty="0">
                <a:latin typeface="+mj-ea"/>
                <a:ea typeface="+mj-ea"/>
              </a:rPr>
              <a:t>.{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|-1≤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≤2}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C.{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/>
              <a:t>x</a:t>
            </a:r>
            <a:r>
              <a:rPr lang="en-US" altLang="zh-CN" sz="2800" i="1" dirty="0"/>
              <a:t>&lt;-</a:t>
            </a:r>
            <a:r>
              <a:rPr lang="en-US" altLang="zh-CN" sz="2800" dirty="0">
                <a:latin typeface="+mj-ea"/>
                <a:ea typeface="+mj-ea"/>
              </a:rPr>
              <a:t>1}∪{</a:t>
            </a:r>
            <a:r>
              <a:rPr lang="en-US" altLang="zh-CN" sz="2800" dirty="0" err="1">
                <a:latin typeface="+mj-ea"/>
                <a:ea typeface="+mj-ea"/>
              </a:rPr>
              <a:t>x|x</a:t>
            </a:r>
            <a:r>
              <a:rPr lang="en-US" altLang="zh-CN" sz="2800" dirty="0">
                <a:latin typeface="+mj-ea"/>
                <a:ea typeface="+mj-ea"/>
              </a:rPr>
              <a:t>&gt;2}	D.{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/>
              <a:t>x</a:t>
            </a:r>
            <a:r>
              <a:rPr lang="en-US" altLang="zh-CN" sz="2800" dirty="0">
                <a:latin typeface="+mj-ea"/>
                <a:ea typeface="+mj-ea"/>
              </a:rPr>
              <a:t>≤-1}∪{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|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≥2}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(2)[2017</a:t>
            </a:r>
            <a:r>
              <a:rPr lang="zh-CN" altLang="en-US" sz="2800" dirty="0">
                <a:latin typeface="+mj-ea"/>
                <a:ea typeface="+mj-ea"/>
              </a:rPr>
              <a:t>全国卷</a:t>
            </a:r>
            <a:r>
              <a:rPr lang="en-US" altLang="zh-CN" sz="2800" dirty="0">
                <a:latin typeface="+mj-ea"/>
                <a:ea typeface="+mj-ea"/>
              </a:rPr>
              <a:t>Ⅰ,1,5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 smtClean="0">
                <a:latin typeface="+mj-ea"/>
                <a:ea typeface="+mj-ea"/>
              </a:rPr>
              <a:t>]</a:t>
            </a:r>
            <a:r>
              <a:rPr lang="zh-CN" altLang="en-US" sz="2800" dirty="0" smtClean="0">
                <a:latin typeface="+mj-ea"/>
                <a:ea typeface="+mj-ea"/>
              </a:rPr>
              <a:t>已知</a:t>
            </a:r>
            <a:r>
              <a:rPr lang="zh-CN" altLang="en-US" sz="2800" dirty="0">
                <a:latin typeface="+mj-ea"/>
                <a:ea typeface="+mj-ea"/>
              </a:rPr>
              <a:t>集合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/>
              <a:t>x</a:t>
            </a:r>
            <a:r>
              <a:rPr lang="en-US" altLang="zh-CN" sz="2800" dirty="0">
                <a:latin typeface="+mj-ea"/>
                <a:ea typeface="+mj-ea"/>
              </a:rPr>
              <a:t>&lt;1},B={</a:t>
            </a:r>
            <a:r>
              <a:rPr lang="en-US" altLang="zh-CN" sz="2800" i="1" dirty="0"/>
              <a:t>x</a:t>
            </a:r>
            <a:r>
              <a:rPr lang="en-US" altLang="zh-CN" sz="2800" dirty="0">
                <a:latin typeface="+mj-ea"/>
                <a:ea typeface="+mj-ea"/>
              </a:rPr>
              <a:t>|3</a:t>
            </a:r>
            <a:r>
              <a:rPr lang="en-US" altLang="zh-CN" sz="2800" i="1" baseline="30000" dirty="0"/>
              <a:t>x</a:t>
            </a:r>
            <a:r>
              <a:rPr lang="en-US" altLang="zh-CN" sz="2800" dirty="0">
                <a:latin typeface="+mj-ea"/>
                <a:ea typeface="+mj-ea"/>
              </a:rPr>
              <a:t>&lt;1},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A.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∩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 err="1"/>
              <a:t>x|x</a:t>
            </a:r>
            <a:r>
              <a:rPr lang="en-US" altLang="zh-CN" sz="2800" i="1" dirty="0"/>
              <a:t>&lt;</a:t>
            </a:r>
            <a:r>
              <a:rPr lang="en-US" altLang="zh-CN" sz="2800" dirty="0"/>
              <a:t>0</a:t>
            </a:r>
            <a:r>
              <a:rPr lang="en-US" altLang="zh-CN" sz="2800" dirty="0">
                <a:latin typeface="+mj-ea"/>
                <a:ea typeface="+mj-ea"/>
              </a:rPr>
              <a:t>}	</a:t>
            </a:r>
            <a:r>
              <a:rPr lang="en-US" altLang="zh-CN" sz="2800" dirty="0" smtClean="0">
                <a:latin typeface="+mj-ea"/>
                <a:ea typeface="+mj-ea"/>
              </a:rPr>
              <a:t>          B.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∪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=R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C.</a:t>
            </a:r>
            <a:r>
              <a:rPr lang="en-US" altLang="zh-CN" sz="2800" i="1" dirty="0"/>
              <a:t>A</a:t>
            </a:r>
            <a:r>
              <a:rPr lang="en-US" altLang="zh-CN" sz="2800" dirty="0">
                <a:latin typeface="+mj-ea"/>
                <a:ea typeface="+mj-ea"/>
              </a:rPr>
              <a:t>∪</a:t>
            </a:r>
            <a:r>
              <a:rPr lang="en-US" altLang="zh-CN" sz="2800" i="1" dirty="0"/>
              <a:t>B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 err="1"/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/>
              <a:t>x</a:t>
            </a:r>
            <a:r>
              <a:rPr lang="en-US" altLang="zh-CN" sz="2800" dirty="0">
                <a:latin typeface="+mj-ea"/>
                <a:ea typeface="+mj-ea"/>
              </a:rPr>
              <a:t>&gt;1}	</a:t>
            </a:r>
            <a:r>
              <a:rPr lang="en-US" altLang="zh-CN" sz="2800" dirty="0" smtClean="0">
                <a:latin typeface="+mj-ea"/>
                <a:ea typeface="+mj-ea"/>
              </a:rPr>
              <a:t>          D.</a:t>
            </a:r>
            <a:r>
              <a:rPr lang="en-US" altLang="zh-CN" sz="2800" i="1" dirty="0"/>
              <a:t>A∩B</a:t>
            </a:r>
            <a:r>
              <a:rPr lang="en-US" altLang="zh-CN" sz="2800" dirty="0">
                <a:latin typeface="+mj-ea"/>
                <a:ea typeface="+mj-ea"/>
              </a:rPr>
              <a:t>=</a:t>
            </a:r>
            <a:r>
              <a:rPr lang="en-US" altLang="zh-CN" sz="2800" dirty="0" smtClean="0">
                <a:latin typeface="+mj-ea"/>
                <a:ea typeface="+mj-ea"/>
              </a:rPr>
              <a:t>⌀</a:t>
            </a:r>
            <a:endParaRPr lang="en-US" altLang="zh-CN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98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59567" y="160507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集合的含义与表示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059567" y="2143363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集合间的基本关系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059567" y="2674388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集合的基本运算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081338" y="3765474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>
                <a:hlinkClick r:id="" action="ppaction://noaction"/>
              </p:cNvPr>
              <p:cNvSpPr/>
              <p:nvPr/>
            </p:nvSpPr>
            <p:spPr>
              <a:xfrm>
                <a:off x="1059567" y="1066795"/>
                <a:ext cx="10087407" cy="5382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 smtClean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B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 smtClean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题型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全突破</a:t>
                </a:r>
              </a:p>
            </p:txBody>
          </p:sp>
        </mc:Choice>
        <mc:Fallback>
          <p:sp>
            <p:nvSpPr>
              <p:cNvPr id="4" name="矩形 3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67" y="1066795"/>
                <a:ext cx="10087407" cy="538284"/>
              </a:xfrm>
              <a:prstGeom prst="rect">
                <a:avLst/>
              </a:prstGeom>
              <a:blipFill rotWithShape="0">
                <a:blip r:embed="rId3"/>
                <a:stretch>
                  <a:fillRect l="-1269" t="-11364" b="-318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4">
                <a:hlinkClick r:id="" action="ppaction://noaction"/>
              </p:cNvPr>
              <p:cNvSpPr/>
              <p:nvPr/>
            </p:nvSpPr>
            <p:spPr>
              <a:xfrm>
                <a:off x="1081343" y="3859325"/>
                <a:ext cx="10087402" cy="5382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 smtClean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方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法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 smtClean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素养大提升</a:t>
                </a:r>
                <a:endParaRPr lang="zh-CN" altLang="en-US" sz="2800" b="1" dirty="0">
                  <a:solidFill>
                    <a:srgbClr val="DA251C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5" name="矩形 4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343" y="3859325"/>
                <a:ext cx="10087402" cy="538284"/>
              </a:xfrm>
              <a:prstGeom prst="rect">
                <a:avLst/>
              </a:prstGeom>
              <a:blipFill rotWithShape="0">
                <a:blip r:embed="rId4"/>
                <a:stretch>
                  <a:fillRect l="-1208" t="-11364" b="-318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081338" y="4404868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    集合中的创新问题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784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675129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解法</a:t>
            </a:r>
            <a:r>
              <a:rPr lang="zh-CN" altLang="en-US" sz="2800" dirty="0" smtClean="0">
                <a:latin typeface="+mj-ea"/>
                <a:ea typeface="+mj-ea"/>
              </a:rPr>
              <a:t>一   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|(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-2)(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+1)&gt;0}={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&lt;-1</a:t>
            </a:r>
            <a:r>
              <a:rPr lang="zh-CN" altLang="en-US" sz="2800" dirty="0">
                <a:latin typeface="+mj-ea"/>
                <a:ea typeface="+mj-ea"/>
              </a:rPr>
              <a:t>或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&gt;2},</a:t>
            </a:r>
            <a:r>
              <a:rPr lang="zh-CN" altLang="en-US" sz="2800" dirty="0">
                <a:latin typeface="+mj-ea"/>
                <a:ea typeface="+mj-ea"/>
              </a:rPr>
              <a:t>所以∁</a:t>
            </a:r>
            <a:r>
              <a:rPr lang="en-US" altLang="zh-CN" sz="2800" baseline="-25000" dirty="0">
                <a:latin typeface="+mj-ea"/>
                <a:ea typeface="+mj-ea"/>
              </a:rPr>
              <a:t>R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en-US" altLang="zh-CN" sz="2800" dirty="0" smtClean="0">
                <a:latin typeface="+mj-ea"/>
                <a:ea typeface="+mj-ea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j-ea"/>
                <a:ea typeface="+mj-ea"/>
              </a:rPr>
              <a:t>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|-1≤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≤2}.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j-ea"/>
                <a:ea typeface="+mj-ea"/>
              </a:rPr>
              <a:t>解法二 </a:t>
            </a:r>
            <a:r>
              <a:rPr lang="zh-CN" altLang="en-US" sz="2800" dirty="0" smtClean="0">
                <a:latin typeface="+mj-ea"/>
                <a:ea typeface="+mj-ea"/>
              </a:rPr>
              <a:t>   因为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|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latin typeface="+mj-ea"/>
                <a:ea typeface="+mj-ea"/>
              </a:rPr>
              <a:t>2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-2&gt;0},</a:t>
            </a:r>
            <a:r>
              <a:rPr lang="zh-CN" altLang="en-US" sz="2800" dirty="0">
                <a:latin typeface="+mj-ea"/>
                <a:ea typeface="+mj-ea"/>
              </a:rPr>
              <a:t>所以∁</a:t>
            </a:r>
            <a:r>
              <a:rPr lang="en-US" altLang="zh-CN" sz="2800" baseline="-25000" dirty="0">
                <a:latin typeface="+mj-ea"/>
                <a:ea typeface="+mj-ea"/>
              </a:rPr>
              <a:t>R</a:t>
            </a:r>
            <a:r>
              <a:rPr lang="en-US" altLang="zh-CN" sz="2800" i="1" dirty="0">
                <a:latin typeface="+mj-ea"/>
                <a:ea typeface="+mj-ea"/>
              </a:rPr>
              <a:t>A</a:t>
            </a:r>
            <a:r>
              <a:rPr lang="en-US" altLang="zh-CN" sz="2800" dirty="0">
                <a:latin typeface="+mj-ea"/>
                <a:ea typeface="+mj-ea"/>
              </a:rPr>
              <a:t>={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|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latin typeface="+mj-ea"/>
                <a:ea typeface="+mj-ea"/>
              </a:rPr>
              <a:t>2</a:t>
            </a:r>
            <a:r>
              <a:rPr lang="en-US" altLang="zh-CN" sz="2800" dirty="0">
                <a:latin typeface="+mj-ea"/>
                <a:ea typeface="+mj-ea"/>
              </a:rPr>
              <a:t>-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-2≤0}={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|-1≤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≤2}.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因为集合</a:t>
            </a:r>
            <a:r>
              <a:rPr lang="en-US" altLang="zh-CN" sz="2800" dirty="0">
                <a:latin typeface="+mj-ea"/>
                <a:ea typeface="+mj-ea"/>
              </a:rPr>
              <a:t>A={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&lt;1},B={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&lt;0},</a:t>
            </a:r>
            <a:r>
              <a:rPr lang="zh-CN" altLang="en-US" sz="2800" dirty="0">
                <a:latin typeface="+mj-ea"/>
                <a:ea typeface="+mj-ea"/>
              </a:rPr>
              <a:t>所以</a:t>
            </a:r>
            <a:r>
              <a:rPr lang="en-US" altLang="zh-CN" sz="2800" dirty="0">
                <a:latin typeface="+mj-ea"/>
                <a:ea typeface="+mj-ea"/>
              </a:rPr>
              <a:t>A∩B={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&lt;0},A∪B={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&lt;1}.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  <a:latin typeface="+mj-ea"/>
                <a:ea typeface="+mj-ea"/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dirty="0" smtClean="0">
                <a:latin typeface="+mj-ea"/>
                <a:ea typeface="+mj-ea"/>
              </a:rPr>
              <a:t>1)B    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dirty="0" smtClean="0">
                <a:latin typeface="+mj-ea"/>
                <a:ea typeface="+mj-ea"/>
              </a:rPr>
              <a:t>2)A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endParaRPr lang="zh-CN" alt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31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0055" y="762615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突破攻略  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</a:rPr>
              <a:t>        </a:t>
            </a:r>
            <a:r>
              <a:rPr lang="zh-CN" altLang="zh-CN" sz="2800" dirty="0" smtClean="0">
                <a:solidFill>
                  <a:prstClr val="black"/>
                </a:solidFill>
              </a:rPr>
              <a:t>解</a:t>
            </a:r>
            <a:r>
              <a:rPr lang="zh-CN" altLang="zh-CN" sz="2800" dirty="0">
                <a:solidFill>
                  <a:prstClr val="black"/>
                </a:solidFill>
              </a:rPr>
              <a:t>集合运算问题应注意如下三点</a:t>
            </a:r>
            <a:r>
              <a:rPr lang="en-US" altLang="zh-CN" sz="2800" dirty="0">
                <a:solidFill>
                  <a:prstClr val="black"/>
                </a:solidFill>
              </a:rPr>
              <a:t>:(1)</a:t>
            </a:r>
            <a:r>
              <a:rPr lang="zh-CN" altLang="zh-CN" sz="2800" dirty="0">
                <a:solidFill>
                  <a:prstClr val="black"/>
                </a:solidFill>
              </a:rPr>
              <a:t>看元素构成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集合中元素是数还是有序数对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是函数的自变量还是函数值等</a:t>
            </a:r>
            <a:r>
              <a:rPr lang="en-US" altLang="zh-CN" sz="2800" dirty="0">
                <a:solidFill>
                  <a:prstClr val="black"/>
                </a:solidFill>
              </a:rPr>
              <a:t>;(2)</a:t>
            </a:r>
            <a:r>
              <a:rPr lang="zh-CN" altLang="zh-CN" sz="2800" dirty="0">
                <a:solidFill>
                  <a:prstClr val="black"/>
                </a:solidFill>
              </a:rPr>
              <a:t>对集合进行化简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通过化简可以使问题变得简单明了</a:t>
            </a:r>
            <a:r>
              <a:rPr lang="en-US" altLang="zh-CN" sz="2800" dirty="0">
                <a:solidFill>
                  <a:prstClr val="black"/>
                </a:solidFill>
              </a:rPr>
              <a:t>;(3)</a:t>
            </a:r>
            <a:r>
              <a:rPr lang="zh-CN" altLang="zh-CN" sz="2800" dirty="0">
                <a:solidFill>
                  <a:prstClr val="black"/>
                </a:solidFill>
              </a:rPr>
              <a:t>注意数形结合思想的应用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集合运算常用的数形结合形式有数轴、坐标系和</a:t>
            </a:r>
            <a:r>
              <a:rPr lang="en-US" altLang="zh-CN" sz="2800" dirty="0">
                <a:solidFill>
                  <a:prstClr val="black"/>
                </a:solidFill>
              </a:rPr>
              <a:t>Venn</a:t>
            </a:r>
            <a:r>
              <a:rPr lang="zh-CN" altLang="zh-CN" sz="2800" dirty="0">
                <a:solidFill>
                  <a:prstClr val="black"/>
                </a:solidFill>
              </a:rPr>
              <a:t>图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69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44823"/>
                <a:ext cx="11723913" cy="5262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6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设集合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2},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x|x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∩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≠⌀,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的取值范围是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≤2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err="1" smtClean="0">
                    <a:solidFill>
                      <a:prstClr val="black"/>
                    </a:solidFill>
                  </a:rPr>
                  <a:t>B.</a:t>
                </a:r>
                <a:r>
                  <a:rPr lang="en-US" altLang="zh-CN" sz="2800" i="1" dirty="0" err="1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&gt;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err="1" smtClean="0">
                    <a:solidFill>
                      <a:prstClr val="black"/>
                    </a:solidFill>
                  </a:rPr>
                  <a:t>C.</a:t>
                </a:r>
                <a:r>
                  <a:rPr lang="en-US" altLang="zh-CN" sz="2800" i="1" dirty="0" err="1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err="1" smtClean="0">
                    <a:solidFill>
                      <a:prstClr val="black"/>
                    </a:solidFill>
                  </a:rPr>
                  <a:t>D.</a:t>
                </a:r>
                <a:r>
                  <a:rPr lang="en-US" altLang="zh-CN" sz="2800" i="1" dirty="0" err="1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&gt;-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{0,2,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{1,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{0,1,2,4,16},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的值为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A.0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B.1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C.2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		D.4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思维</a:t>
                </a: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</a:rPr>
                  <a:t>导引</a:t>
                </a:r>
                <a:endParaRPr lang="en-US" altLang="zh-CN" sz="2800" b="1" dirty="0" smtClean="0">
                  <a:solidFill>
                    <a:srgbClr val="DA251C"/>
                  </a:solidFill>
                  <a:latin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借助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数轴来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求解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∩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≠⌀,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则集合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B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在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数轴上有重叠的部分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确定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在数轴上的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位置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得到其取值范围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确定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和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</a:t>
                </a:r>
                <a:r>
                  <a:rPr lang="zh-CN" altLang="zh-CN" sz="2800" dirty="0" smtClean="0">
                    <a:solidFill>
                      <a:prstClr val="black"/>
                    </a:solidFill>
                  </a:rPr>
                  <a:t>值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3"/>
                <a:ext cx="11723913" cy="5262979"/>
              </a:xfrm>
              <a:prstGeom prst="rect">
                <a:avLst/>
              </a:prstGeom>
              <a:blipFill rotWithShape="0">
                <a:blip r:embed="rId2"/>
                <a:stretch>
                  <a:fillRect l="-1040" b="-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10119" y="3589506"/>
            <a:ext cx="2548647" cy="466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21413" y="3482502"/>
            <a:ext cx="6322978" cy="5739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36221" y="3482502"/>
            <a:ext cx="1694972" cy="5739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043" y="4260715"/>
            <a:ext cx="4513055" cy="466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0119" y="4883285"/>
            <a:ext cx="2947481" cy="466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88340" y="4883285"/>
            <a:ext cx="2286000" cy="4669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5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244823"/>
            <a:ext cx="1172391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 smtClean="0">
                <a:solidFill>
                  <a:prstClr val="black"/>
                </a:solidFill>
              </a:rPr>
              <a:t>(</a:t>
            </a:r>
            <a:r>
              <a:rPr lang="en-US" altLang="zh-CN" sz="2800" dirty="0">
                <a:solidFill>
                  <a:prstClr val="black"/>
                </a:solidFill>
              </a:rPr>
              <a:t>1)</a:t>
            </a:r>
            <a:r>
              <a:rPr lang="zh-CN" altLang="zh-CN" sz="2800" dirty="0">
                <a:solidFill>
                  <a:prstClr val="black"/>
                </a:solidFill>
              </a:rPr>
              <a:t>因为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≠⌀,</a:t>
            </a:r>
            <a:r>
              <a:rPr lang="zh-CN" altLang="zh-CN" sz="2800" dirty="0">
                <a:solidFill>
                  <a:prstClr val="black"/>
                </a:solidFill>
              </a:rPr>
              <a:t>所以集合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有公共元素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作出数轴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如</a:t>
            </a:r>
            <a:r>
              <a:rPr lang="zh-CN" altLang="zh-CN" sz="2800" dirty="0" smtClean="0">
                <a:solidFill>
                  <a:prstClr val="black"/>
                </a:solidFill>
              </a:rPr>
              <a:t>图所</a:t>
            </a:r>
            <a:r>
              <a:rPr lang="zh-CN" altLang="zh-CN" sz="2800" dirty="0">
                <a:solidFill>
                  <a:prstClr val="black"/>
                </a:solidFill>
              </a:rPr>
              <a:t>示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易知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   </a:t>
            </a:r>
            <a:r>
              <a:rPr lang="zh-CN" altLang="zh-CN" sz="2800" dirty="0" smtClean="0">
                <a:solidFill>
                  <a:prstClr val="black"/>
                </a:solidFill>
              </a:rPr>
              <a:t>这里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不能取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1,</a:t>
            </a:r>
            <a:r>
              <a:rPr lang="zh-CN" altLang="zh-CN" sz="2800" dirty="0">
                <a:solidFill>
                  <a:prstClr val="black"/>
                </a:solidFill>
              </a:rPr>
              <a:t>因为当</a:t>
            </a:r>
            <a:r>
              <a:rPr lang="en-US" altLang="zh-CN" sz="2800" i="1" dirty="0">
                <a:solidFill>
                  <a:prstClr val="black"/>
                </a:solidFill>
              </a:rPr>
              <a:t>a=-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x|x</a:t>
            </a:r>
            <a:r>
              <a:rPr lang="en-US" altLang="zh-CN" sz="2800" i="1" dirty="0">
                <a:solidFill>
                  <a:prstClr val="black"/>
                </a:solidFill>
              </a:rPr>
              <a:t>&lt;-</a:t>
            </a:r>
            <a:r>
              <a:rPr lang="en-US" altLang="zh-CN" sz="2800" dirty="0">
                <a:solidFill>
                  <a:prstClr val="black"/>
                </a:solidFill>
              </a:rPr>
              <a:t>1},</a:t>
            </a:r>
            <a:r>
              <a:rPr lang="zh-CN" altLang="zh-CN" sz="2800" dirty="0">
                <a:solidFill>
                  <a:prstClr val="black"/>
                </a:solidFill>
              </a:rPr>
              <a:t>这时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∩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⌀,</a:t>
            </a:r>
            <a:r>
              <a:rPr lang="zh-CN" altLang="zh-CN" sz="2800" dirty="0">
                <a:solidFill>
                  <a:prstClr val="black"/>
                </a:solidFill>
              </a:rPr>
              <a:t>不符合题意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</a:rPr>
              <a:t>(</a:t>
            </a:r>
            <a:r>
              <a:rPr lang="en-US" altLang="zh-CN" sz="2800" dirty="0">
                <a:solidFill>
                  <a:prstClr val="black"/>
                </a:solidFill>
              </a:rPr>
              <a:t>2)</a:t>
            </a:r>
            <a:r>
              <a:rPr lang="zh-CN" altLang="zh-CN" sz="2800" dirty="0">
                <a:solidFill>
                  <a:prstClr val="black"/>
                </a:solidFill>
              </a:rPr>
              <a:t>根据并集的概念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可知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}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{4,16},</a:t>
            </a:r>
            <a:r>
              <a:rPr lang="zh-CN" altLang="zh-CN" sz="2800" dirty="0">
                <a:solidFill>
                  <a:prstClr val="black"/>
                </a:solidFill>
              </a:rPr>
              <a:t>故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4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.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(1)D</a:t>
            </a:r>
            <a:r>
              <a:rPr lang="zh-CN" altLang="zh-CN" sz="2800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dirty="0" smtClean="0">
                <a:solidFill>
                  <a:prstClr val="black"/>
                </a:solidFill>
              </a:rPr>
              <a:t>2)D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XTP19.jpg" descr="id:21475094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71881" y="1666663"/>
            <a:ext cx="3011329" cy="96482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95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531261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答题模板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+mj-ea"/>
                <a:ea typeface="+mj-ea"/>
              </a:rPr>
              <a:t>根据集合的运算结果求参数的值或取值范围的方法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将集合中的运算关系转化为两个集合之间的关系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若集合中的元素能一一列举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则用观察法得到不同集合中元素之间的关系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r>
              <a:rPr lang="zh-CN" altLang="en-US" sz="2800" dirty="0">
                <a:latin typeface="+mj-ea"/>
                <a:ea typeface="+mj-ea"/>
              </a:rPr>
              <a:t>若集合是与不等式有关的集合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则一般利用数轴解决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要注意端点值能否取到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将集合之间的关系转化为解方程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组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或不等式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组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问题求解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(3)</a:t>
            </a:r>
            <a:r>
              <a:rPr lang="zh-CN" altLang="en-US" sz="2800" dirty="0">
                <a:latin typeface="+mj-ea"/>
                <a:ea typeface="+mj-ea"/>
              </a:rPr>
              <a:t>根据求解结果来确定参数的值或取值范围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0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244823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拓展变</a:t>
            </a:r>
            <a:r>
              <a:rPr lang="zh-CN" altLang="en-US" sz="2800" b="1" dirty="0" smtClean="0">
                <a:solidFill>
                  <a:srgbClr val="DA251C"/>
                </a:solidFill>
              </a:rPr>
              <a:t>式</a:t>
            </a:r>
            <a:r>
              <a:rPr lang="en-US" altLang="zh-CN" sz="2800" b="1" dirty="0" smtClean="0">
                <a:solidFill>
                  <a:srgbClr val="DA251C"/>
                </a:solidFill>
              </a:rPr>
              <a:t>4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(1</a:t>
            </a:r>
            <a:r>
              <a:rPr lang="en-US" altLang="zh-CN" sz="2800" dirty="0" smtClean="0">
                <a:solidFill>
                  <a:prstClr val="black"/>
                </a:solidFill>
              </a:rPr>
              <a:t>)</a:t>
            </a:r>
            <a:r>
              <a:rPr lang="zh-CN" altLang="en-US" sz="2800" dirty="0"/>
              <a:t> </a:t>
            </a:r>
            <a:r>
              <a:rPr lang="en-US" altLang="zh-CN" sz="2800" dirty="0"/>
              <a:t>[2019</a:t>
            </a:r>
            <a:r>
              <a:rPr lang="zh-CN" altLang="en-US" sz="2800" dirty="0"/>
              <a:t>三湘名校联考</a:t>
            </a:r>
            <a:r>
              <a:rPr lang="en-US" altLang="zh-CN" sz="2800" dirty="0" smtClean="0"/>
              <a:t>]</a:t>
            </a:r>
            <a:r>
              <a:rPr lang="zh-CN" altLang="zh-CN" sz="2800" dirty="0" smtClean="0">
                <a:solidFill>
                  <a:prstClr val="black"/>
                </a:solidFill>
              </a:rPr>
              <a:t>若</a:t>
            </a:r>
            <a:r>
              <a:rPr lang="zh-CN" altLang="zh-CN" sz="2800" dirty="0">
                <a:solidFill>
                  <a:prstClr val="black"/>
                </a:solidFill>
              </a:rPr>
              <a:t>全集</a:t>
            </a:r>
            <a:r>
              <a:rPr lang="en-US" altLang="zh-CN" sz="2800" i="1" dirty="0">
                <a:solidFill>
                  <a:prstClr val="black"/>
                </a:solidFill>
              </a:rPr>
              <a:t>U=</a:t>
            </a:r>
            <a:r>
              <a:rPr lang="en-US" altLang="zh-CN" sz="2800" b="1" dirty="0">
                <a:solidFill>
                  <a:prstClr val="black"/>
                </a:solidFill>
              </a:rPr>
              <a:t>R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5</a:t>
            </a:r>
            <a:r>
              <a:rPr lang="en-US" altLang="zh-CN" sz="2800" i="1" dirty="0">
                <a:solidFill>
                  <a:prstClr val="black"/>
                </a:solidFill>
              </a:rPr>
              <a:t>x-</a:t>
            </a:r>
            <a:r>
              <a:rPr lang="en-US" altLang="zh-CN" sz="2800" dirty="0">
                <a:solidFill>
                  <a:prstClr val="black"/>
                </a:solidFill>
              </a:rPr>
              <a:t>6</a:t>
            </a:r>
            <a:r>
              <a:rPr lang="en-US" altLang="zh-CN" sz="2800" i="1" dirty="0">
                <a:solidFill>
                  <a:prstClr val="black"/>
                </a:solidFill>
              </a:rPr>
              <a:t>&lt;</a:t>
            </a:r>
            <a:r>
              <a:rPr lang="en-US" altLang="zh-CN" sz="2800" dirty="0">
                <a:solidFill>
                  <a:prstClr val="black"/>
                </a:solidFill>
              </a:rPr>
              <a:t>0},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&lt;</a:t>
            </a:r>
            <a:r>
              <a:rPr lang="en-US" altLang="zh-CN" sz="2800" dirty="0">
                <a:solidFill>
                  <a:prstClr val="black"/>
                </a:solidFill>
              </a:rPr>
              <a:t>1},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zh-CN" altLang="zh-CN" sz="2800" dirty="0" smtClean="0">
                <a:solidFill>
                  <a:prstClr val="black"/>
                </a:solidFill>
              </a:rPr>
              <a:t>图中</a:t>
            </a:r>
            <a:r>
              <a:rPr lang="zh-CN" altLang="zh-CN" sz="2800" dirty="0">
                <a:solidFill>
                  <a:prstClr val="black"/>
                </a:solidFill>
              </a:rPr>
              <a:t>阴影部分表示的集合是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x|</a:t>
            </a:r>
            <a:r>
              <a:rPr lang="en-US" altLang="zh-CN" sz="2800" dirty="0" smtClean="0">
                <a:solidFill>
                  <a:prstClr val="black"/>
                </a:solidFill>
              </a:rPr>
              <a:t>2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&lt;x&lt;</a:t>
            </a:r>
            <a:r>
              <a:rPr lang="en-US" altLang="zh-CN" sz="2800" dirty="0" smtClean="0">
                <a:solidFill>
                  <a:prstClr val="black"/>
                </a:solidFill>
              </a:rPr>
              <a:t>3}    B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&lt;x</a:t>
            </a:r>
            <a:r>
              <a:rPr lang="en-US" altLang="zh-CN" sz="2800" dirty="0">
                <a:solidFill>
                  <a:prstClr val="black"/>
                </a:solidFill>
              </a:rPr>
              <a:t>≤0}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C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</a:t>
            </a:r>
            <a:r>
              <a:rPr lang="en-US" altLang="zh-CN" sz="2800" dirty="0">
                <a:solidFill>
                  <a:prstClr val="black"/>
                </a:solidFill>
              </a:rPr>
              <a:t>0≤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x&lt;</a:t>
            </a:r>
            <a:r>
              <a:rPr lang="en-US" altLang="zh-CN" sz="2800" dirty="0" smtClean="0">
                <a:solidFill>
                  <a:prstClr val="black"/>
                </a:solidFill>
              </a:rPr>
              <a:t>6}    D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x|x</a:t>
            </a:r>
            <a:r>
              <a:rPr lang="en-US" altLang="zh-CN" sz="2800" i="1" dirty="0">
                <a:solidFill>
                  <a:prstClr val="black"/>
                </a:solidFill>
              </a:rPr>
              <a:t>&lt;-</a:t>
            </a:r>
            <a:r>
              <a:rPr lang="en-US" altLang="zh-CN" sz="2800" dirty="0">
                <a:solidFill>
                  <a:prstClr val="black"/>
                </a:solidFill>
              </a:rPr>
              <a:t>1}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(2)[2019</a:t>
            </a:r>
            <a:r>
              <a:rPr lang="zh-CN" altLang="en-US" sz="2800" dirty="0"/>
              <a:t>河北九校第二次联考</a:t>
            </a:r>
            <a:r>
              <a:rPr lang="en-US" altLang="zh-CN" sz="2800" dirty="0"/>
              <a:t>]</a:t>
            </a:r>
            <a:r>
              <a:rPr lang="zh-CN" altLang="en-US" sz="2800" dirty="0"/>
              <a:t>已知集合</a:t>
            </a:r>
            <a:r>
              <a:rPr lang="en-US" altLang="zh-CN" sz="2800" i="1" dirty="0">
                <a:latin typeface="+mj-ea"/>
                <a:ea typeface="+mj-ea"/>
              </a:rPr>
              <a:t>M</a:t>
            </a:r>
            <a:r>
              <a:rPr lang="en-US" altLang="zh-CN" sz="2800" dirty="0"/>
              <a:t>={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/>
              <a:t>|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/>
              <a:t>&lt;2},</a:t>
            </a:r>
            <a:r>
              <a:rPr lang="en-US" altLang="zh-CN" sz="2800" i="1" dirty="0">
                <a:latin typeface="+mj-ea"/>
                <a:ea typeface="+mj-ea"/>
              </a:rPr>
              <a:t>N</a:t>
            </a:r>
            <a:r>
              <a:rPr lang="en-US" altLang="zh-CN" sz="2800" dirty="0"/>
              <a:t>={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/>
              <a:t>|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/>
              <a:t>&lt;0},</a:t>
            </a:r>
            <a:r>
              <a:rPr lang="zh-CN" altLang="en-US" sz="2800" dirty="0"/>
              <a:t>则下列正确的是</a:t>
            </a:r>
            <a:r>
              <a:rPr lang="en-US" altLang="zh-CN" sz="2800" dirty="0"/>
              <a:t>(</a:t>
            </a:r>
            <a:r>
              <a:rPr lang="zh-CN" altLang="en-US" sz="2800" dirty="0"/>
              <a:t>  </a:t>
            </a:r>
            <a:r>
              <a:rPr lang="en-US" altLang="zh-CN" sz="2800" dirty="0"/>
              <a:t>)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A.</a:t>
            </a:r>
            <a:r>
              <a:rPr lang="en-US" altLang="zh-CN" sz="2800" i="1" dirty="0">
                <a:latin typeface="+mj-ea"/>
                <a:ea typeface="+mj-ea"/>
              </a:rPr>
              <a:t>M</a:t>
            </a:r>
            <a:r>
              <a:rPr lang="en-US" altLang="zh-CN" sz="2800" dirty="0"/>
              <a:t>∪</a:t>
            </a:r>
            <a:r>
              <a:rPr lang="en-US" altLang="zh-CN" sz="2800" i="1" dirty="0">
                <a:latin typeface="+mj-ea"/>
                <a:ea typeface="+mj-ea"/>
              </a:rPr>
              <a:t>N</a:t>
            </a:r>
            <a:r>
              <a:rPr lang="en-US" altLang="zh-CN" sz="2800" dirty="0"/>
              <a:t>=R	</a:t>
            </a:r>
            <a:r>
              <a:rPr lang="en-US" altLang="zh-CN" sz="2800" i="1" dirty="0">
                <a:latin typeface="+mj-ea"/>
                <a:ea typeface="+mj-ea"/>
              </a:rPr>
              <a:t> </a:t>
            </a:r>
            <a:r>
              <a:rPr lang="en-US" altLang="zh-CN" sz="2800" i="1" dirty="0" smtClean="0">
                <a:latin typeface="+mj-ea"/>
                <a:ea typeface="+mj-ea"/>
              </a:rPr>
              <a:t>   </a:t>
            </a:r>
            <a:r>
              <a:rPr lang="en-US" altLang="zh-CN" sz="2800" dirty="0" smtClean="0"/>
              <a:t>B.</a:t>
            </a:r>
            <a:r>
              <a:rPr lang="en-US" altLang="zh-CN" sz="2800" i="1" dirty="0" smtClean="0">
                <a:latin typeface="+mj-ea"/>
                <a:ea typeface="+mj-ea"/>
              </a:rPr>
              <a:t>M</a:t>
            </a:r>
            <a:r>
              <a:rPr lang="en-US" altLang="zh-CN" sz="2800" dirty="0"/>
              <a:t>∪(∁</a:t>
            </a:r>
            <a:r>
              <a:rPr lang="en-US" altLang="zh-CN" sz="2800" baseline="-25000" dirty="0"/>
              <a:t>R</a:t>
            </a:r>
            <a:r>
              <a:rPr lang="en-US" altLang="zh-CN" sz="2800" i="1" dirty="0">
                <a:latin typeface="+mj-ea"/>
                <a:ea typeface="+mj-ea"/>
              </a:rPr>
              <a:t>N</a:t>
            </a:r>
            <a:r>
              <a:rPr lang="en-US" altLang="zh-CN" sz="2800" dirty="0"/>
              <a:t>)=R     C.</a:t>
            </a:r>
            <a:r>
              <a:rPr lang="en-US" altLang="zh-CN" sz="2800" i="1" dirty="0">
                <a:latin typeface="+mj-ea"/>
                <a:ea typeface="+mj-ea"/>
              </a:rPr>
              <a:t>N</a:t>
            </a:r>
            <a:r>
              <a:rPr lang="en-US" altLang="zh-CN" sz="2800" dirty="0"/>
              <a:t>∪(∁</a:t>
            </a:r>
            <a:r>
              <a:rPr lang="en-US" altLang="zh-CN" sz="2800" baseline="-25000" dirty="0"/>
              <a:t>R</a:t>
            </a:r>
            <a:r>
              <a:rPr lang="en-US" altLang="zh-CN" sz="2800" i="1" dirty="0">
                <a:latin typeface="+mj-ea"/>
                <a:ea typeface="+mj-ea"/>
              </a:rPr>
              <a:t>M</a:t>
            </a:r>
            <a:r>
              <a:rPr lang="en-US" altLang="zh-CN" sz="2800" dirty="0"/>
              <a:t>)=R	D.</a:t>
            </a:r>
            <a:r>
              <a:rPr lang="en-US" altLang="zh-CN" sz="2800" i="1" dirty="0">
                <a:latin typeface="+mj-ea"/>
                <a:ea typeface="+mj-ea"/>
              </a:rPr>
              <a:t>M</a:t>
            </a:r>
            <a:r>
              <a:rPr lang="en-US" altLang="zh-CN" sz="2800" dirty="0"/>
              <a:t>∩</a:t>
            </a:r>
            <a:r>
              <a:rPr lang="en-US" altLang="zh-CN" sz="2800" i="1" dirty="0">
                <a:latin typeface="+mj-ea"/>
                <a:ea typeface="+mj-ea"/>
              </a:rPr>
              <a:t>N</a:t>
            </a:r>
            <a:r>
              <a:rPr lang="en-US" altLang="zh-CN" sz="2800" dirty="0" smtClean="0"/>
              <a:t>=</a:t>
            </a:r>
            <a:r>
              <a:rPr lang="en-US" altLang="zh-CN" sz="2800" i="1" dirty="0">
                <a:latin typeface="+mj-ea"/>
                <a:ea typeface="+mj-ea"/>
              </a:rPr>
              <a:t>M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016JTUII-01.jpg" descr="id:21475094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74985" y="1327042"/>
            <a:ext cx="2444534" cy="130915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9776" y="4929998"/>
            <a:ext cx="115043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设全集</a:t>
            </a:r>
            <a:r>
              <a:rPr lang="en-US" altLang="zh-CN" sz="2800" i="1" dirty="0"/>
              <a:t>S=</a:t>
            </a:r>
            <a:r>
              <a:rPr lang="en-US" altLang="zh-CN" sz="2800" dirty="0"/>
              <a:t>{1,2,3,4},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A=</a:t>
            </a:r>
            <a:r>
              <a:rPr lang="en-US" altLang="zh-CN" sz="2800" dirty="0"/>
              <a:t>{</a:t>
            </a:r>
            <a:r>
              <a:rPr lang="en-US" altLang="zh-CN" sz="2800" i="1" dirty="0"/>
              <a:t>x</a:t>
            </a:r>
            <a:r>
              <a:rPr lang="en-US" altLang="zh-CN" sz="2800" dirty="0"/>
              <a:t>∈</a:t>
            </a:r>
            <a:r>
              <a:rPr lang="en-US" altLang="zh-CN" sz="2800" i="1" dirty="0"/>
              <a:t>S|x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5</a:t>
            </a:r>
            <a:r>
              <a:rPr lang="en-US" altLang="zh-CN" sz="2800" i="1" dirty="0"/>
              <a:t>x+m=</a:t>
            </a:r>
            <a:r>
              <a:rPr lang="en-US" altLang="zh-CN" sz="2800" dirty="0"/>
              <a:t>0},</a:t>
            </a:r>
            <a:r>
              <a:rPr lang="zh-CN" altLang="zh-CN" sz="2800" dirty="0"/>
              <a:t>若</a:t>
            </a:r>
            <a:r>
              <a:rPr lang="en-US" altLang="zh-CN" sz="2800" dirty="0"/>
              <a:t>∁</a:t>
            </a:r>
            <a:r>
              <a:rPr lang="en-US" altLang="zh-CN" sz="2800" i="1" baseline="-25000" dirty="0"/>
              <a:t>S</a:t>
            </a:r>
            <a:r>
              <a:rPr lang="en-US" altLang="zh-CN" sz="2800" i="1" dirty="0"/>
              <a:t>A=</a:t>
            </a:r>
            <a:r>
              <a:rPr lang="en-US" altLang="zh-CN" sz="2800" dirty="0"/>
              <a:t>{2,3},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m=</a:t>
            </a:r>
            <a:r>
              <a:rPr lang="zh-CN" altLang="zh-CN" sz="2800" i="1" u="sng" dirty="0"/>
              <a:t>　</a:t>
            </a:r>
            <a:r>
              <a:rPr lang="en-US" altLang="zh-CN" sz="2800" i="1" u="sng" dirty="0" smtClean="0"/>
              <a:t> </a:t>
            </a:r>
            <a:r>
              <a:rPr lang="zh-CN" altLang="zh-CN" sz="2800" i="1" u="sng" dirty="0"/>
              <a:t>　</a:t>
            </a:r>
            <a:r>
              <a:rPr lang="en-US" altLang="zh-CN" sz="2800" i="1" dirty="0" smtClean="0"/>
              <a:t>.</a:t>
            </a:r>
            <a:r>
              <a:rPr lang="en-US" altLang="zh-CN" sz="2800" i="1" dirty="0"/>
              <a:t> 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42158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0055" y="866303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/>
              <a:t>4.</a:t>
            </a:r>
            <a:r>
              <a:rPr lang="zh-CN" altLang="en-US" sz="2800" b="1" dirty="0" smtClean="0"/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dirty="0" smtClean="0">
                <a:solidFill>
                  <a:prstClr val="black"/>
                </a:solidFill>
              </a:rPr>
              <a:t>1)C    </a:t>
            </a:r>
            <a:r>
              <a:rPr lang="zh-CN" altLang="zh-CN" sz="2800" dirty="0" smtClean="0">
                <a:solidFill>
                  <a:prstClr val="black"/>
                </a:solidFill>
              </a:rPr>
              <a:t>由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5</a:t>
            </a:r>
            <a:r>
              <a:rPr lang="en-US" altLang="zh-CN" sz="2800" i="1" dirty="0">
                <a:solidFill>
                  <a:prstClr val="black"/>
                </a:solidFill>
              </a:rPr>
              <a:t>x-</a:t>
            </a:r>
            <a:r>
              <a:rPr lang="en-US" altLang="zh-CN" sz="2800" dirty="0">
                <a:solidFill>
                  <a:prstClr val="black"/>
                </a:solidFill>
              </a:rPr>
              <a:t>6</a:t>
            </a:r>
            <a:r>
              <a:rPr lang="en-US" altLang="zh-CN" sz="2800" i="1" dirty="0">
                <a:solidFill>
                  <a:prstClr val="black"/>
                </a:solidFill>
              </a:rPr>
              <a:t>&lt;</a:t>
            </a:r>
            <a:r>
              <a:rPr lang="en-US" altLang="zh-CN" sz="2800" dirty="0">
                <a:solidFill>
                  <a:prstClr val="black"/>
                </a:solidFill>
              </a:rPr>
              <a:t>0,</a:t>
            </a:r>
            <a:r>
              <a:rPr lang="zh-CN" altLang="zh-CN" sz="2800" dirty="0">
                <a:solidFill>
                  <a:prstClr val="black"/>
                </a:solidFill>
              </a:rPr>
              <a:t>得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&lt;x&lt;</a:t>
            </a:r>
            <a:r>
              <a:rPr lang="en-US" altLang="zh-CN" sz="2800" dirty="0">
                <a:solidFill>
                  <a:prstClr val="black"/>
                </a:solidFill>
              </a:rPr>
              <a:t>6,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&lt;x&lt;</a:t>
            </a:r>
            <a:r>
              <a:rPr lang="en-US" altLang="zh-CN" sz="2800" dirty="0">
                <a:solidFill>
                  <a:prstClr val="black"/>
                </a:solidFill>
              </a:rPr>
              <a:t>6}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由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baseline="30000" dirty="0">
                <a:solidFill>
                  <a:prstClr val="black"/>
                </a:solidFill>
              </a:rPr>
              <a:t>x</a:t>
            </a:r>
            <a:r>
              <a:rPr lang="en-US" altLang="zh-CN" sz="2800" i="1" dirty="0">
                <a:solidFill>
                  <a:prstClr val="black"/>
                </a:solidFill>
              </a:rPr>
              <a:t>&lt;</a:t>
            </a:r>
            <a:r>
              <a:rPr lang="en-US" altLang="zh-CN" sz="2800" dirty="0">
                <a:solidFill>
                  <a:prstClr val="black"/>
                </a:solidFill>
              </a:rPr>
              <a:t>1,</a:t>
            </a:r>
            <a:r>
              <a:rPr lang="zh-CN" altLang="zh-CN" sz="2800" dirty="0">
                <a:solidFill>
                  <a:prstClr val="black"/>
                </a:solidFill>
              </a:rPr>
              <a:t>解得</a:t>
            </a:r>
            <a:r>
              <a:rPr lang="en-US" altLang="zh-CN" sz="2800" i="1" dirty="0">
                <a:solidFill>
                  <a:prstClr val="black"/>
                </a:solidFill>
              </a:rPr>
              <a:t>x&lt;</a:t>
            </a:r>
            <a:r>
              <a:rPr lang="en-US" altLang="zh-CN" sz="2800" dirty="0">
                <a:solidFill>
                  <a:prstClr val="black"/>
                </a:solidFill>
              </a:rPr>
              <a:t>0,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 err="1">
                <a:solidFill>
                  <a:prstClr val="black"/>
                </a:solidFill>
              </a:rPr>
              <a:t>x|x</a:t>
            </a:r>
            <a:r>
              <a:rPr lang="en-US" altLang="zh-CN" sz="2800" i="1" dirty="0">
                <a:solidFill>
                  <a:prstClr val="black"/>
                </a:solidFill>
              </a:rPr>
              <a:t>&lt;</a:t>
            </a:r>
            <a:r>
              <a:rPr lang="en-US" altLang="zh-CN" sz="2800" dirty="0">
                <a:solidFill>
                  <a:prstClr val="black"/>
                </a:solidFill>
              </a:rPr>
              <a:t>0}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又题图中阴影部分表示的集合为</a:t>
            </a:r>
            <a:r>
              <a:rPr lang="en-US" altLang="zh-CN" sz="2800" dirty="0">
                <a:solidFill>
                  <a:prstClr val="black"/>
                </a:solidFill>
              </a:rPr>
              <a:t>(∁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U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)∩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,∁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U</a:t>
            </a: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x|x</a:t>
            </a:r>
            <a:r>
              <a:rPr lang="en-US" altLang="zh-CN" sz="2800" dirty="0">
                <a:solidFill>
                  <a:prstClr val="black"/>
                </a:solidFill>
              </a:rPr>
              <a:t>≥0},</a:t>
            </a:r>
            <a:r>
              <a:rPr lang="zh-CN" altLang="zh-CN" sz="2800" dirty="0">
                <a:solidFill>
                  <a:prstClr val="black"/>
                </a:solidFill>
              </a:rPr>
              <a:t>所以</a:t>
            </a:r>
            <a:r>
              <a:rPr lang="en-US" altLang="zh-CN" sz="2800" dirty="0">
                <a:solidFill>
                  <a:prstClr val="black"/>
                </a:solidFill>
              </a:rPr>
              <a:t>(∁</a:t>
            </a:r>
            <a:r>
              <a:rPr lang="en-US" altLang="zh-CN" sz="2800" i="1" baseline="-25000" dirty="0">
                <a:solidFill>
                  <a:prstClr val="black"/>
                </a:solidFill>
              </a:rPr>
              <a:t>U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)∩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</a:t>
            </a:r>
            <a:r>
              <a:rPr lang="en-US" altLang="zh-CN" sz="2800" i="1" dirty="0">
                <a:solidFill>
                  <a:prstClr val="black"/>
                </a:solidFill>
              </a:rPr>
              <a:t>x|</a:t>
            </a:r>
            <a:r>
              <a:rPr lang="en-US" altLang="zh-CN" sz="2800" dirty="0">
                <a:solidFill>
                  <a:prstClr val="black"/>
                </a:solidFill>
              </a:rPr>
              <a:t>0≤</a:t>
            </a:r>
            <a:r>
              <a:rPr lang="en-US" altLang="zh-CN" sz="2800" i="1" dirty="0">
                <a:solidFill>
                  <a:prstClr val="black"/>
                </a:solidFill>
              </a:rPr>
              <a:t>x&lt;</a:t>
            </a:r>
            <a:r>
              <a:rPr lang="en-US" altLang="zh-CN" sz="2800" dirty="0">
                <a:solidFill>
                  <a:prstClr val="black"/>
                </a:solidFill>
              </a:rPr>
              <a:t>6},</a:t>
            </a:r>
            <a:r>
              <a:rPr lang="zh-CN" altLang="zh-CN" sz="2800" dirty="0">
                <a:solidFill>
                  <a:prstClr val="black"/>
                </a:solidFill>
              </a:rPr>
              <a:t>故选</a:t>
            </a:r>
            <a:r>
              <a:rPr lang="en-US" altLang="zh-CN" sz="2800" dirty="0">
                <a:solidFill>
                  <a:prstClr val="black"/>
                </a:solidFill>
              </a:rPr>
              <a:t>C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(2)B </a:t>
            </a:r>
            <a:r>
              <a:rPr lang="en-US" altLang="zh-CN" sz="2800" dirty="0" smtClean="0"/>
              <a:t>   </a:t>
            </a:r>
            <a:r>
              <a:rPr lang="zh-CN" altLang="en-US" sz="2800" dirty="0" smtClean="0"/>
              <a:t>因为</a:t>
            </a:r>
            <a:r>
              <a:rPr lang="en-US" altLang="zh-CN" sz="2800" i="1" dirty="0"/>
              <a:t>N</a:t>
            </a:r>
            <a:r>
              <a:rPr lang="en-US" altLang="zh-CN" sz="2800" dirty="0"/>
              <a:t>={</a:t>
            </a:r>
            <a:r>
              <a:rPr lang="en-US" altLang="zh-CN" sz="2800" i="1" dirty="0"/>
              <a:t>x</a:t>
            </a:r>
            <a:r>
              <a:rPr lang="en-US" altLang="zh-CN" sz="2800" dirty="0"/>
              <a:t>|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&lt;0}={</a:t>
            </a:r>
            <a:r>
              <a:rPr lang="en-US" altLang="zh-CN" sz="2800" i="1" dirty="0"/>
              <a:t>x</a:t>
            </a:r>
            <a:r>
              <a:rPr lang="en-US" altLang="zh-CN" sz="2800" dirty="0"/>
              <a:t>|0&lt;</a:t>
            </a:r>
            <a:r>
              <a:rPr lang="en-US" altLang="zh-CN" sz="2800" i="1" dirty="0"/>
              <a:t>x</a:t>
            </a:r>
            <a:r>
              <a:rPr lang="en-US" altLang="zh-CN" sz="2800" dirty="0"/>
              <a:t>&lt;1},</a:t>
            </a:r>
            <a:r>
              <a:rPr lang="zh-CN" altLang="en-US" sz="2800" dirty="0"/>
              <a:t>所以∁</a:t>
            </a:r>
            <a:r>
              <a:rPr lang="en-US" altLang="zh-CN" sz="2800" baseline="-25000" dirty="0"/>
              <a:t>R</a:t>
            </a:r>
            <a:r>
              <a:rPr lang="en-US" altLang="zh-CN" sz="2800" i="1" dirty="0"/>
              <a:t>N</a:t>
            </a:r>
            <a:r>
              <a:rPr lang="en-US" altLang="zh-CN" sz="2800" dirty="0"/>
              <a:t>={</a:t>
            </a:r>
            <a:r>
              <a:rPr lang="en-US" altLang="zh-CN" sz="2800" i="1" dirty="0"/>
              <a:t>x</a:t>
            </a:r>
            <a:r>
              <a:rPr lang="en-US" altLang="zh-CN" sz="2800" dirty="0"/>
              <a:t>|</a:t>
            </a:r>
            <a:r>
              <a:rPr lang="en-US" altLang="zh-CN" sz="2800" i="1" dirty="0"/>
              <a:t>x</a:t>
            </a:r>
            <a:r>
              <a:rPr lang="en-US" altLang="zh-CN" sz="2800" dirty="0"/>
              <a:t>≤0</a:t>
            </a:r>
            <a:r>
              <a:rPr lang="zh-CN" altLang="en-US" sz="2800" dirty="0"/>
              <a:t>或</a:t>
            </a:r>
            <a:r>
              <a:rPr lang="en-US" altLang="zh-CN" sz="2800" i="1" dirty="0"/>
              <a:t>x</a:t>
            </a:r>
            <a:r>
              <a:rPr lang="en-US" altLang="zh-CN" sz="2800" dirty="0"/>
              <a:t>≥1},</a:t>
            </a:r>
            <a:r>
              <a:rPr lang="zh-CN" altLang="en-US" sz="2800" dirty="0"/>
              <a:t>所以</a:t>
            </a:r>
            <a:r>
              <a:rPr lang="en-US" altLang="zh-CN" sz="2800" i="1" dirty="0"/>
              <a:t>M</a:t>
            </a:r>
            <a:r>
              <a:rPr lang="en-US" altLang="zh-CN" sz="2800" dirty="0"/>
              <a:t>∪(∁</a:t>
            </a:r>
            <a:r>
              <a:rPr lang="en-US" altLang="zh-CN" sz="2800" baseline="-25000" dirty="0"/>
              <a:t>R</a:t>
            </a:r>
            <a:r>
              <a:rPr lang="en-US" altLang="zh-CN" sz="2800" i="1" dirty="0"/>
              <a:t>N</a:t>
            </a:r>
            <a:r>
              <a:rPr lang="en-US" altLang="zh-CN" sz="2800" dirty="0"/>
              <a:t>)=R.</a:t>
            </a:r>
            <a:r>
              <a:rPr lang="zh-CN" altLang="en-US" sz="2800" dirty="0"/>
              <a:t>故选</a:t>
            </a:r>
            <a:r>
              <a:rPr lang="en-US" altLang="zh-CN" sz="2800" dirty="0"/>
              <a:t>B</a:t>
            </a:r>
            <a:r>
              <a:rPr lang="en-US" altLang="zh-CN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(3) </a:t>
            </a:r>
            <a:r>
              <a:rPr lang="zh-CN" altLang="zh-CN" sz="2800" dirty="0"/>
              <a:t>因为</a:t>
            </a:r>
            <a:r>
              <a:rPr lang="en-US" altLang="zh-CN" sz="2800" i="1" dirty="0"/>
              <a:t>S=</a:t>
            </a:r>
            <a:r>
              <a:rPr lang="en-US" altLang="zh-CN" sz="2800" dirty="0"/>
              <a:t>{1,2,3,4},∁</a:t>
            </a:r>
            <a:r>
              <a:rPr lang="en-US" altLang="zh-CN" sz="2800" i="1" baseline="-25000" dirty="0"/>
              <a:t>S</a:t>
            </a:r>
            <a:r>
              <a:rPr lang="en-US" altLang="zh-CN" sz="2800" i="1" dirty="0"/>
              <a:t>A=</a:t>
            </a:r>
            <a:r>
              <a:rPr lang="en-US" altLang="zh-CN" sz="2800" dirty="0"/>
              <a:t>{2,3},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A=</a:t>
            </a:r>
            <a:r>
              <a:rPr lang="en-US" altLang="zh-CN" sz="2800" dirty="0"/>
              <a:t>{1,4},</a:t>
            </a:r>
            <a:r>
              <a:rPr lang="zh-CN" altLang="zh-CN" sz="2800" dirty="0"/>
              <a:t>即</a:t>
            </a:r>
            <a:r>
              <a:rPr lang="en-US" altLang="zh-CN" sz="2800" dirty="0"/>
              <a:t>1,4</a:t>
            </a:r>
            <a:r>
              <a:rPr lang="zh-CN" altLang="zh-CN" sz="2800" dirty="0"/>
              <a:t>是方程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5</a:t>
            </a:r>
            <a:r>
              <a:rPr lang="en-US" altLang="zh-CN" sz="2800" i="1" dirty="0"/>
              <a:t>x+m=</a:t>
            </a:r>
            <a:r>
              <a:rPr lang="en-US" altLang="zh-CN" sz="2800" dirty="0"/>
              <a:t>0</a:t>
            </a:r>
            <a:r>
              <a:rPr lang="zh-CN" altLang="zh-CN" sz="2800" dirty="0"/>
              <a:t>的两根</a:t>
            </a:r>
            <a:r>
              <a:rPr lang="en-US" altLang="zh-CN" sz="2800" dirty="0"/>
              <a:t>,</a:t>
            </a:r>
            <a:r>
              <a:rPr lang="zh-CN" altLang="zh-CN" sz="2800" dirty="0"/>
              <a:t>由根与系数的关系可得</a:t>
            </a:r>
            <a:r>
              <a:rPr lang="en-US" altLang="zh-CN" sz="2800" i="1" dirty="0"/>
              <a:t>m=</a:t>
            </a:r>
            <a:r>
              <a:rPr lang="en-US" altLang="zh-CN" sz="2800" dirty="0"/>
              <a:t>1</a:t>
            </a:r>
            <a:r>
              <a:rPr lang="en-US" altLang="zh-CN" sz="2800" i="1" dirty="0"/>
              <a:t>×</a:t>
            </a:r>
            <a:r>
              <a:rPr lang="en-US" altLang="zh-CN" sz="2800" dirty="0"/>
              <a:t>4</a:t>
            </a:r>
            <a:r>
              <a:rPr lang="en-US" altLang="zh-CN" sz="2800" i="1" dirty="0"/>
              <a:t>=</a:t>
            </a:r>
            <a:r>
              <a:rPr lang="en-US" altLang="zh-CN" sz="2800" dirty="0"/>
              <a:t>4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72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charset="-122"/>
              </a:rPr>
              <a:t>C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charset="-122"/>
              </a:rPr>
              <a:t>方法帮</a:t>
            </a:r>
            <a:r>
              <a:rPr lang="zh-CN" altLang="en-US" sz="2800" b="1" dirty="0">
                <a:solidFill>
                  <a:prstClr val="white"/>
                </a:solidFill>
              </a:rPr>
              <a:t>∙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charset="-122"/>
              </a:rPr>
              <a:t>素养大提升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361631" y="1482949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专题    集合中的创新问题</a:t>
            </a:r>
            <a:endParaRPr lang="en-US" altLang="zh-CN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集合</a:t>
            </a:r>
            <a:r>
              <a:rPr lang="zh-CN" altLang="en-US" sz="2800" b="1" dirty="0"/>
              <a:t>中的创新问题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xmlns="" val="7104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779501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</a:rPr>
              <a:t>7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[2015</a:t>
            </a:r>
            <a:r>
              <a:rPr lang="zh-CN" altLang="zh-CN" sz="2800" dirty="0">
                <a:solidFill>
                  <a:prstClr val="black"/>
                </a:solidFill>
              </a:rPr>
              <a:t>湖北</a:t>
            </a:r>
            <a:r>
              <a:rPr lang="en-US" altLang="zh-CN" sz="2800" dirty="0">
                <a:solidFill>
                  <a:prstClr val="black"/>
                </a:solidFill>
              </a:rPr>
              <a:t>,9,5</a:t>
            </a:r>
            <a:r>
              <a:rPr lang="zh-CN" altLang="zh-CN" sz="2800" dirty="0">
                <a:solidFill>
                  <a:prstClr val="black"/>
                </a:solidFill>
              </a:rPr>
              <a:t>分</a:t>
            </a:r>
            <a:r>
              <a:rPr lang="en-US" altLang="zh-CN" sz="2800" dirty="0" smtClean="0">
                <a:solidFill>
                  <a:prstClr val="black"/>
                </a:solidFill>
              </a:rPr>
              <a:t>]</a:t>
            </a:r>
            <a:r>
              <a:rPr lang="zh-CN" altLang="zh-CN" sz="2800" dirty="0" smtClean="0">
                <a:solidFill>
                  <a:prstClr val="black"/>
                </a:solidFill>
              </a:rPr>
              <a:t>已知</a:t>
            </a:r>
            <a:r>
              <a:rPr lang="zh-CN" altLang="zh-CN" sz="2800" dirty="0">
                <a:solidFill>
                  <a:prstClr val="black"/>
                </a:solidFill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</a:rPr>
              <a:t>A=</a:t>
            </a:r>
            <a:r>
              <a:rPr lang="en-US" altLang="zh-CN" sz="2800" dirty="0">
                <a:solidFill>
                  <a:prstClr val="black"/>
                </a:solidFill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y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|x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+y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≤1,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dirty="0">
                <a:solidFill>
                  <a:prstClr val="black"/>
                </a:solidFill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</a:rPr>
              <a:t>Z</a:t>
            </a:r>
            <a:r>
              <a:rPr lang="en-US" altLang="zh-CN" sz="2800" dirty="0">
                <a:solidFill>
                  <a:prstClr val="black"/>
                </a:solidFill>
              </a:rPr>
              <a:t>},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solidFill>
                  <a:prstClr val="black"/>
                </a:solidFill>
              </a:rPr>
              <a:t>B=</a:t>
            </a:r>
            <a:r>
              <a:rPr lang="en-US" altLang="zh-CN" sz="2800" dirty="0">
                <a:solidFill>
                  <a:prstClr val="black"/>
                </a:solidFill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</a:rPr>
              <a:t>y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||x|</a:t>
            </a:r>
            <a:r>
              <a:rPr lang="en-US" altLang="zh-CN" sz="2800" dirty="0">
                <a:solidFill>
                  <a:prstClr val="black"/>
                </a:solidFill>
              </a:rPr>
              <a:t>≤2,</a:t>
            </a:r>
            <a:r>
              <a:rPr lang="en-US" altLang="zh-CN" sz="2800" i="1" dirty="0">
                <a:solidFill>
                  <a:prstClr val="black"/>
                </a:solidFill>
              </a:rPr>
              <a:t>|y|</a:t>
            </a:r>
            <a:r>
              <a:rPr lang="en-US" altLang="zh-CN" sz="2800" dirty="0">
                <a:solidFill>
                  <a:prstClr val="black"/>
                </a:solidFill>
              </a:rPr>
              <a:t>≤2,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dirty="0">
                <a:solidFill>
                  <a:prstClr val="black"/>
                </a:solidFill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</a:rPr>
              <a:t>Z</a:t>
            </a:r>
            <a:r>
              <a:rPr lang="en-US" altLang="zh-CN" sz="2800" dirty="0">
                <a:solidFill>
                  <a:prstClr val="black"/>
                </a:solidFill>
              </a:rPr>
              <a:t>},</a:t>
            </a:r>
            <a:r>
              <a:rPr lang="zh-CN" altLang="zh-CN" sz="2800" dirty="0">
                <a:solidFill>
                  <a:prstClr val="black"/>
                </a:solidFill>
              </a:rPr>
              <a:t>定义集合</a:t>
            </a:r>
            <a:r>
              <a:rPr lang="en-US" altLang="zh-CN" sz="2800" i="1" dirty="0">
                <a:solidFill>
                  <a:prstClr val="black"/>
                </a:solidFill>
              </a:rPr>
              <a:t>A      B=</a:t>
            </a:r>
            <a:r>
              <a:rPr lang="en-US" altLang="zh-CN" sz="2800" dirty="0">
                <a:solidFill>
                  <a:prstClr val="black"/>
                </a:solidFill>
              </a:rPr>
              <a:t>{(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+x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+y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|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},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A      B</a:t>
            </a:r>
            <a:r>
              <a:rPr lang="zh-CN" altLang="zh-CN" sz="2800" dirty="0">
                <a:solidFill>
                  <a:prstClr val="black"/>
                </a:solidFill>
              </a:rPr>
              <a:t>中元素的个数为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A.77			B.49			C.45			</a:t>
            </a:r>
            <a:r>
              <a:rPr lang="en-US" altLang="zh-CN" sz="2800" dirty="0" smtClean="0">
                <a:solidFill>
                  <a:prstClr val="black"/>
                </a:solidFill>
              </a:rPr>
              <a:t>D.30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688" y="49313"/>
            <a:ext cx="450773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专题    集合中的创新问题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</p:txBody>
      </p:sp>
      <p:pic>
        <p:nvPicPr>
          <p:cNvPr id="8" name="C15NHBSXDA-6.jpg" descr="id:21475094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533257" y="3431373"/>
            <a:ext cx="2886471" cy="2800678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78880">
            <a:off x="2717377" y="2292537"/>
            <a:ext cx="356443" cy="37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78880">
            <a:off x="6363961" y="1671066"/>
            <a:ext cx="356443" cy="37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34043" y="3507315"/>
            <a:ext cx="82992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+mj-ea"/>
                <a:ea typeface="+mj-ea"/>
              </a:rPr>
              <a:t>解析</a:t>
            </a:r>
            <a:r>
              <a:rPr lang="zh-CN" altLang="zh-CN" sz="2800" i="1" dirty="0">
                <a:solidFill>
                  <a:prstClr val="black"/>
                </a:solidFill>
                <a:latin typeface="+mj-ea"/>
                <a:ea typeface="+mj-ea"/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+y</a:t>
            </a:r>
            <a:r>
              <a:rPr lang="en-US" altLang="zh-CN" sz="2800" baseline="30000" dirty="0">
                <a:solidFill>
                  <a:prstClr val="black"/>
                </a:solidFill>
                <a:latin typeface="+mj-ea"/>
                <a:ea typeface="+mj-ea"/>
              </a:rPr>
              <a:t>2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≤1,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},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所以集合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中有 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5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个元素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即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5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个点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即图中圆内及圆上的整点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B=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{(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)||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|≤2,|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|≤2,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∈</a:t>
            </a:r>
            <a:r>
              <a:rPr lang="en-US" altLang="zh-CN" sz="2800" b="1" dirty="0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}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中有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25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个</a:t>
            </a:r>
            <a:r>
              <a:rPr lang="zh-CN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元素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即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25</a:t>
            </a:r>
            <a:r>
              <a:rPr lang="zh-CN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个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点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</a:rPr>
              <a:t>),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即图中正方形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ABCD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内及正方形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ABCD</a:t>
            </a:r>
            <a:r>
              <a:rPr lang="zh-CN" altLang="zh-CN" sz="2800" dirty="0">
                <a:solidFill>
                  <a:prstClr val="black"/>
                </a:solidFill>
                <a:latin typeface="+mj-ea"/>
                <a:ea typeface="+mj-ea"/>
              </a:rPr>
              <a:t>上的整点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en-US" alt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46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3259" y="312735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prstClr val="black"/>
                </a:solidFill>
              </a:rPr>
              <a:t>集合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A       B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{(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+x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+y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|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dirty="0">
                <a:solidFill>
                  <a:prstClr val="black"/>
                </a:solidFill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 smtClean="0">
                <a:solidFill>
                  <a:prstClr val="black"/>
                </a:solidFill>
              </a:rPr>
              <a:t>}</a:t>
            </a:r>
            <a:r>
              <a:rPr lang="zh-CN" altLang="zh-CN" sz="2800" dirty="0" smtClean="0">
                <a:solidFill>
                  <a:prstClr val="black"/>
                </a:solidFill>
              </a:rPr>
              <a:t>中</a:t>
            </a:r>
            <a:r>
              <a:rPr lang="zh-CN" altLang="zh-CN" sz="2800" dirty="0">
                <a:solidFill>
                  <a:prstClr val="black"/>
                </a:solidFill>
              </a:rPr>
              <a:t>的元素可</a:t>
            </a:r>
            <a:r>
              <a:rPr lang="zh-CN" altLang="zh-CN" sz="2800" dirty="0" smtClean="0">
                <a:solidFill>
                  <a:prstClr val="black"/>
                </a:solidFill>
              </a:rPr>
              <a:t>看作图中</a:t>
            </a:r>
            <a:r>
              <a:rPr lang="zh-CN" altLang="zh-CN" sz="2800" dirty="0">
                <a:solidFill>
                  <a:prstClr val="black"/>
                </a:solidFill>
              </a:rPr>
              <a:t>正方形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D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内及正方形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D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zh-CN" altLang="zh-CN" sz="2800" dirty="0">
                <a:solidFill>
                  <a:prstClr val="black"/>
                </a:solidFill>
              </a:rPr>
              <a:t>上除去四个顶点</a:t>
            </a:r>
            <a:r>
              <a:rPr lang="zh-CN" altLang="zh-CN" sz="2800" dirty="0" smtClean="0">
                <a:solidFill>
                  <a:prstClr val="black"/>
                </a:solidFill>
              </a:rPr>
              <a:t>外的</a:t>
            </a:r>
            <a:r>
              <a:rPr lang="zh-CN" altLang="zh-CN" sz="2800" dirty="0">
                <a:solidFill>
                  <a:prstClr val="black"/>
                </a:solidFill>
              </a:rPr>
              <a:t>整点</a:t>
            </a:r>
            <a:r>
              <a:rPr lang="en-US" altLang="zh-CN" sz="2800" dirty="0" smtClean="0">
                <a:solidFill>
                  <a:prstClr val="black"/>
                </a:solidFill>
              </a:rPr>
              <a:t>,</a:t>
            </a:r>
            <a:r>
              <a:rPr lang="zh-CN" altLang="zh-CN" sz="2800" dirty="0" smtClean="0">
                <a:solidFill>
                  <a:prstClr val="black"/>
                </a:solidFill>
              </a:rPr>
              <a:t>共</a:t>
            </a:r>
            <a:r>
              <a:rPr lang="en-US" altLang="zh-CN" sz="2800" dirty="0">
                <a:solidFill>
                  <a:prstClr val="black"/>
                </a:solidFill>
              </a:rPr>
              <a:t>7</a:t>
            </a:r>
            <a:r>
              <a:rPr lang="en-US" altLang="zh-CN" sz="2800" i="1" dirty="0">
                <a:solidFill>
                  <a:prstClr val="black"/>
                </a:solidFill>
              </a:rPr>
              <a:t>×</a:t>
            </a:r>
            <a:r>
              <a:rPr lang="en-US" altLang="zh-CN" sz="2800" dirty="0">
                <a:solidFill>
                  <a:prstClr val="black"/>
                </a:solidFill>
              </a:rPr>
              <a:t>7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4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45(</a:t>
            </a:r>
            <a:r>
              <a:rPr lang="zh-CN" altLang="zh-CN" sz="2800" dirty="0">
                <a:solidFill>
                  <a:prstClr val="black"/>
                </a:solidFill>
              </a:rPr>
              <a:t>个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</a:rPr>
              <a:t>答案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C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78880">
            <a:off x="1411402" y="569923"/>
            <a:ext cx="357950" cy="376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234043" y="2241352"/>
            <a:ext cx="111584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</a:rPr>
              <a:t>8</a:t>
            </a: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    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设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整数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≥4,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={1,2,3,…,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}.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令集合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={(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)|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∈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且三条件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&lt;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恰有一个成立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}.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若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x,y,z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z,w,x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都在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中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则下列选项正确的是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A.(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x,y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)∉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.(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C.(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)∉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y,</a:t>
            </a:r>
            <a:r>
              <a:rPr lang="en-US" altLang="zh-CN" sz="2800" i="1" dirty="0" err="1" smtClean="0">
                <a:solidFill>
                  <a:prstClr val="black"/>
                </a:solidFill>
                <a:latin typeface="+mj-ea"/>
                <a:ea typeface="+mj-ea"/>
              </a:rPr>
              <a:t>z</a:t>
            </a:r>
            <a:r>
              <a:rPr lang="en-US" altLang="zh-CN" sz="2800" dirty="0" err="1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 smtClean="0">
                <a:solidFill>
                  <a:prstClr val="black"/>
                </a:solidFill>
                <a:latin typeface="+mj-ea"/>
                <a:ea typeface="+mj-ea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)∉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x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y</a:t>
            </a:r>
            <a:r>
              <a:rPr lang="en-US" altLang="zh-CN" sz="2800" dirty="0" err="1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  <a:ea typeface="+mj-ea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)∉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</a:rPr>
              <a:t>S</a:t>
            </a:r>
          </a:p>
        </p:txBody>
      </p:sp>
      <p:sp>
        <p:nvSpPr>
          <p:cNvPr id="17" name="矩形 16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55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50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01693" y="329845"/>
            <a:ext cx="11370971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解析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 smtClean="0">
                <a:latin typeface="+mj-ea"/>
                <a:ea typeface="+mj-ea"/>
              </a:rPr>
              <a:t>解法一   </a:t>
            </a:r>
            <a:r>
              <a:rPr lang="en-US" altLang="zh-CN" sz="2800" dirty="0">
                <a:solidFill>
                  <a:srgbClr val="DA251C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DA251C"/>
                </a:solidFill>
                <a:latin typeface="+mj-ea"/>
                <a:ea typeface="+mj-ea"/>
              </a:rPr>
              <a:t>直接法</a:t>
            </a:r>
            <a:r>
              <a:rPr lang="en-US" altLang="zh-CN" sz="2800" dirty="0">
                <a:solidFill>
                  <a:srgbClr val="DA251C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若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latin typeface="+mj-ea"/>
                <a:ea typeface="+mj-ea"/>
              </a:rPr>
              <a:t>y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)∈</a:t>
            </a:r>
            <a:r>
              <a:rPr lang="en-US" altLang="zh-CN" sz="2800" i="1" dirty="0">
                <a:latin typeface="+mj-ea"/>
                <a:ea typeface="+mj-ea"/>
              </a:rPr>
              <a:t>S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  <a:r>
              <a:rPr lang="en-US" altLang="zh-CN" sz="2800" i="1" dirty="0">
                <a:latin typeface="+mj-ea"/>
                <a:ea typeface="+mj-ea"/>
              </a:rPr>
              <a:t>x&lt;y&lt;z</a:t>
            </a:r>
            <a:r>
              <a:rPr lang="en-US" altLang="zh-CN" sz="2800" dirty="0">
                <a:latin typeface="+mj-ea"/>
                <a:ea typeface="+mj-ea"/>
              </a:rPr>
              <a:t> ①,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 ②,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 ③</a:t>
            </a:r>
            <a:r>
              <a:rPr lang="en-US" altLang="zh-CN" sz="2800" dirty="0" smtClean="0">
                <a:latin typeface="+mj-ea"/>
                <a:ea typeface="+mj-ea"/>
              </a:rPr>
              <a:t>,</a:t>
            </a:r>
          </a:p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这</a:t>
            </a:r>
            <a:r>
              <a:rPr lang="zh-CN" altLang="en-US" sz="2800" dirty="0">
                <a:latin typeface="+mj-ea"/>
                <a:ea typeface="+mj-ea"/>
              </a:rPr>
              <a:t>三个式子中恰有一个成立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r>
              <a:rPr lang="zh-CN" altLang="en-US" sz="2800" dirty="0">
                <a:latin typeface="+mj-ea"/>
                <a:ea typeface="+mj-ea"/>
              </a:rPr>
              <a:t>若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i="1" dirty="0" err="1" smtClean="0">
                <a:latin typeface="+mj-ea"/>
                <a:ea typeface="+mj-ea"/>
              </a:rPr>
              <a:t>z</a:t>
            </a:r>
            <a:r>
              <a:rPr lang="en-US" altLang="zh-CN" sz="2800" dirty="0" err="1" smtClean="0">
                <a:latin typeface="+mj-ea"/>
                <a:ea typeface="+mj-ea"/>
              </a:rPr>
              <a:t>,</a:t>
            </a:r>
            <a:r>
              <a:rPr lang="en-US" altLang="zh-CN" sz="2800" i="1" dirty="0" err="1" smtClean="0">
                <a:latin typeface="+mj-ea"/>
                <a:ea typeface="+mj-ea"/>
              </a:rPr>
              <a:t>w</a:t>
            </a:r>
            <a:r>
              <a:rPr lang="en-US" altLang="zh-CN" sz="2800" dirty="0" err="1" smtClean="0">
                <a:latin typeface="+mj-ea"/>
                <a:ea typeface="+mj-ea"/>
              </a:rPr>
              <a:t>,</a:t>
            </a:r>
            <a:r>
              <a:rPr lang="en-US" altLang="zh-CN" sz="2800" i="1" dirty="0" err="1" smtClean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)∈</a:t>
            </a:r>
            <a:r>
              <a:rPr lang="en-US" altLang="zh-CN" sz="2800" i="1" dirty="0">
                <a:latin typeface="+mj-ea"/>
                <a:ea typeface="+mj-ea"/>
              </a:rPr>
              <a:t>S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 ④,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 </a:t>
            </a:r>
            <a:r>
              <a:rPr lang="en-US" altLang="zh-CN" sz="2800" dirty="0" smtClean="0">
                <a:latin typeface="+mj-ea"/>
                <a:ea typeface="+mj-ea"/>
              </a:rPr>
              <a:t>⑤,</a:t>
            </a:r>
            <a:r>
              <a:rPr lang="en-US" altLang="zh-CN" sz="2800" i="1" dirty="0" smtClean="0">
                <a:latin typeface="+mj-ea"/>
                <a:ea typeface="+mj-ea"/>
              </a:rPr>
              <a:t>x</a:t>
            </a:r>
            <a:r>
              <a:rPr lang="en-US" altLang="zh-CN" sz="2800" dirty="0" smtClean="0">
                <a:latin typeface="+mj-ea"/>
                <a:ea typeface="+mj-ea"/>
              </a:rPr>
              <a:t>&lt;</a:t>
            </a:r>
            <a:r>
              <a:rPr lang="en-US" altLang="zh-CN" sz="2800" i="1" dirty="0" smtClean="0">
                <a:latin typeface="+mj-ea"/>
                <a:ea typeface="+mj-ea"/>
              </a:rPr>
              <a:t>z</a:t>
            </a: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 ⑥,</a:t>
            </a:r>
            <a:r>
              <a:rPr lang="zh-CN" altLang="en-US" sz="2800" dirty="0">
                <a:latin typeface="+mj-ea"/>
                <a:ea typeface="+mj-ea"/>
              </a:rPr>
              <a:t>这三个式子中恰有一个成立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配对后只有四种情况</a:t>
            </a:r>
            <a:r>
              <a:rPr lang="en-US" altLang="zh-CN" sz="2800" dirty="0">
                <a:latin typeface="+mj-ea"/>
                <a:ea typeface="+mj-ea"/>
              </a:rPr>
              <a:t>: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第一种</a:t>
            </a:r>
            <a:r>
              <a:rPr lang="en-US" altLang="zh-CN" sz="2800" dirty="0">
                <a:latin typeface="+mj-ea"/>
                <a:ea typeface="+mj-ea"/>
              </a:rPr>
              <a:t>,①⑤</a:t>
            </a:r>
            <a:r>
              <a:rPr lang="zh-CN" altLang="en-US" sz="2800" dirty="0">
                <a:latin typeface="+mj-ea"/>
                <a:ea typeface="+mj-ea"/>
              </a:rPr>
              <a:t>成立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此时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 smtClean="0">
                <a:latin typeface="+mj-ea"/>
                <a:ea typeface="+mj-ea"/>
              </a:rPr>
              <a:t>于是（</a:t>
            </a:r>
            <a:r>
              <a:rPr lang="en-US" altLang="zh-CN" sz="2800" i="1" dirty="0" err="1" smtClean="0">
                <a:solidFill>
                  <a:prstClr val="black"/>
                </a:solidFill>
                <a:latin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;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第二种</a:t>
            </a:r>
            <a:r>
              <a:rPr lang="en-US" altLang="zh-CN" sz="2800" dirty="0">
                <a:latin typeface="+mj-ea"/>
                <a:ea typeface="+mj-ea"/>
              </a:rPr>
              <a:t>,①⑥</a:t>
            </a:r>
            <a:r>
              <a:rPr lang="zh-CN" altLang="en-US" sz="2800" dirty="0">
                <a:latin typeface="+mj-ea"/>
                <a:ea typeface="+mj-ea"/>
              </a:rPr>
              <a:t>成立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此时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w,</a:t>
            </a:r>
            <a:r>
              <a:rPr lang="zh-CN" altLang="en-US" sz="2800" dirty="0" smtClean="0">
                <a:latin typeface="+mj-ea"/>
                <a:ea typeface="+mj-ea"/>
              </a:rPr>
              <a:t>于是</a:t>
            </a:r>
            <a:r>
              <a:rPr lang="zh-CN" altLang="en-US" sz="2800" dirty="0">
                <a:latin typeface="+mj-ea"/>
              </a:rPr>
              <a:t>（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;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第三种</a:t>
            </a:r>
            <a:r>
              <a:rPr lang="en-US" altLang="zh-CN" sz="2800" dirty="0">
                <a:latin typeface="+mj-ea"/>
                <a:ea typeface="+mj-ea"/>
              </a:rPr>
              <a:t>,②④</a:t>
            </a:r>
            <a:r>
              <a:rPr lang="zh-CN" altLang="en-US" sz="2800" dirty="0">
                <a:latin typeface="+mj-ea"/>
                <a:ea typeface="+mj-ea"/>
              </a:rPr>
              <a:t>成立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此时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 smtClean="0">
                <a:latin typeface="+mj-ea"/>
                <a:ea typeface="+mj-ea"/>
              </a:rPr>
              <a:t>于是</a:t>
            </a:r>
            <a:r>
              <a:rPr lang="zh-CN" altLang="en-US" sz="2800" dirty="0">
                <a:latin typeface="+mj-ea"/>
              </a:rPr>
              <a:t>（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;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第四种</a:t>
            </a:r>
            <a:r>
              <a:rPr lang="en-US" altLang="zh-CN" sz="2800" dirty="0">
                <a:latin typeface="+mj-ea"/>
                <a:ea typeface="+mj-ea"/>
              </a:rPr>
              <a:t>,③④</a:t>
            </a:r>
            <a:r>
              <a:rPr lang="zh-CN" altLang="en-US" sz="2800" dirty="0">
                <a:latin typeface="+mj-ea"/>
                <a:ea typeface="+mj-ea"/>
              </a:rPr>
              <a:t>成立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此时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&lt;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 smtClean="0">
                <a:latin typeface="+mj-ea"/>
                <a:ea typeface="+mj-ea"/>
              </a:rPr>
              <a:t>于是</a:t>
            </a:r>
            <a:r>
              <a:rPr lang="zh-CN" altLang="en-US" sz="2800" dirty="0">
                <a:latin typeface="+mj-ea"/>
              </a:rPr>
              <a:t>（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dirty="0">
                <a:latin typeface="+mj-ea"/>
                <a:ea typeface="+mj-ea"/>
              </a:rPr>
              <a:t>综上所述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可</a:t>
            </a:r>
            <a:r>
              <a:rPr lang="zh-CN" altLang="en-US" sz="2800" dirty="0" smtClean="0">
                <a:latin typeface="+mj-ea"/>
                <a:ea typeface="+mj-ea"/>
              </a:rPr>
              <a:t>得</a:t>
            </a:r>
            <a:r>
              <a:rPr lang="zh-CN" altLang="en-US" sz="2800" dirty="0">
                <a:latin typeface="+mj-ea"/>
              </a:rPr>
              <a:t>（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y,z,w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 smtClean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 ,(</a:t>
            </a:r>
            <a:r>
              <a:rPr lang="en-US" altLang="zh-CN" sz="2800" i="1" dirty="0" err="1">
                <a:solidFill>
                  <a:prstClr val="black"/>
                </a:solidFill>
                <a:latin typeface="+mj-ea"/>
              </a:rPr>
              <a:t>x,y,w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)∈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.</a:t>
            </a:r>
            <a:endParaRPr lang="en-US" altLang="zh-CN" sz="2800" dirty="0">
              <a:latin typeface="+mj-ea"/>
              <a:ea typeface="+mj-ea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>
                <a:latin typeface="+mj-ea"/>
                <a:ea typeface="+mj-ea"/>
              </a:rPr>
              <a:t>解法二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en-US" altLang="zh-CN" sz="2800" dirty="0" smtClean="0">
                <a:solidFill>
                  <a:srgbClr val="DA251C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DA251C"/>
                </a:solidFill>
                <a:latin typeface="+mj-ea"/>
                <a:ea typeface="+mj-ea"/>
              </a:rPr>
              <a:t>特殊值法</a:t>
            </a:r>
            <a:r>
              <a:rPr lang="en-US" altLang="zh-CN" sz="2800" dirty="0">
                <a:solidFill>
                  <a:srgbClr val="DA251C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不妨令</a:t>
            </a:r>
            <a:r>
              <a:rPr lang="en-US" altLang="zh-CN" sz="2800" i="1" dirty="0">
                <a:latin typeface="+mj-ea"/>
                <a:ea typeface="+mj-ea"/>
              </a:rPr>
              <a:t>x</a:t>
            </a:r>
            <a:r>
              <a:rPr lang="en-US" altLang="zh-CN" sz="2800" dirty="0">
                <a:latin typeface="+mj-ea"/>
                <a:ea typeface="+mj-ea"/>
              </a:rPr>
              <a:t>=2,</a:t>
            </a:r>
            <a:r>
              <a:rPr lang="en-US" altLang="zh-CN" sz="2800" i="1" dirty="0">
                <a:latin typeface="+mj-ea"/>
                <a:ea typeface="+mj-ea"/>
              </a:rPr>
              <a:t>y</a:t>
            </a:r>
            <a:r>
              <a:rPr lang="en-US" altLang="zh-CN" sz="2800" dirty="0">
                <a:latin typeface="+mj-ea"/>
                <a:ea typeface="+mj-ea"/>
              </a:rPr>
              <a:t>=3,</a:t>
            </a:r>
            <a:r>
              <a:rPr lang="en-US" altLang="zh-CN" sz="2800" i="1" dirty="0">
                <a:latin typeface="+mj-ea"/>
                <a:ea typeface="+mj-ea"/>
              </a:rPr>
              <a:t>z</a:t>
            </a:r>
            <a:r>
              <a:rPr lang="en-US" altLang="zh-CN" sz="2800" dirty="0">
                <a:latin typeface="+mj-ea"/>
                <a:ea typeface="+mj-ea"/>
              </a:rPr>
              <a:t>=4,</a:t>
            </a:r>
            <a:r>
              <a:rPr lang="en-US" altLang="zh-CN" sz="2800" i="1" dirty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=1,</a:t>
            </a:r>
            <a:r>
              <a:rPr lang="zh-CN" altLang="en-US" sz="2800" dirty="0" smtClean="0">
                <a:latin typeface="+mj-ea"/>
                <a:ea typeface="+mj-ea"/>
              </a:rPr>
              <a:t>则</a:t>
            </a:r>
            <a:r>
              <a:rPr lang="en-US" altLang="zh-CN" sz="2800" dirty="0" smtClean="0">
                <a:latin typeface="+mj-ea"/>
                <a:ea typeface="+mj-ea"/>
              </a:rPr>
              <a:t>(</a:t>
            </a:r>
            <a:r>
              <a:rPr lang="en-US" altLang="zh-CN" sz="2800" i="1" dirty="0" err="1" smtClean="0">
                <a:latin typeface="+mj-ea"/>
                <a:ea typeface="+mj-ea"/>
              </a:rPr>
              <a:t>y</a:t>
            </a:r>
            <a:r>
              <a:rPr lang="en-US" altLang="zh-CN" sz="2800" dirty="0" err="1" smtClean="0">
                <a:latin typeface="+mj-ea"/>
                <a:ea typeface="+mj-ea"/>
              </a:rPr>
              <a:t>,</a:t>
            </a:r>
            <a:r>
              <a:rPr lang="en-US" altLang="zh-CN" sz="2800" i="1" dirty="0" err="1" smtClean="0">
                <a:latin typeface="+mj-ea"/>
                <a:ea typeface="+mj-ea"/>
              </a:rPr>
              <a:t>z</a:t>
            </a:r>
            <a:r>
              <a:rPr lang="en-US" altLang="zh-CN" sz="2800" dirty="0" err="1" smtClean="0">
                <a:latin typeface="+mj-ea"/>
                <a:ea typeface="+mj-ea"/>
              </a:rPr>
              <a:t>,</a:t>
            </a:r>
            <a:r>
              <a:rPr lang="en-US" altLang="zh-CN" sz="2800" i="1" dirty="0" err="1" smtClean="0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)=(3,4,1)∈</a:t>
            </a:r>
            <a:r>
              <a:rPr lang="en-US" altLang="zh-CN" sz="2800" i="1" dirty="0">
                <a:latin typeface="+mj-ea"/>
                <a:ea typeface="+mj-ea"/>
              </a:rPr>
              <a:t>S</a:t>
            </a:r>
            <a:r>
              <a:rPr lang="en-US" altLang="zh-CN" sz="2800" dirty="0" smtClean="0">
                <a:latin typeface="+mj-ea"/>
                <a:ea typeface="+mj-ea"/>
              </a:rPr>
              <a:t>,</a:t>
            </a: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+mj-ea"/>
                <a:ea typeface="+mj-ea"/>
              </a:rPr>
              <a:t>(</a:t>
            </a:r>
            <a:r>
              <a:rPr lang="en-US" altLang="zh-CN" sz="2800" i="1" dirty="0" err="1">
                <a:latin typeface="+mj-ea"/>
                <a:ea typeface="+mj-ea"/>
              </a:rPr>
              <a:t>x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latin typeface="+mj-ea"/>
                <a:ea typeface="+mj-ea"/>
              </a:rPr>
              <a:t>y</a:t>
            </a:r>
            <a:r>
              <a:rPr lang="en-US" altLang="zh-CN" sz="2800" dirty="0" err="1">
                <a:latin typeface="+mj-ea"/>
                <a:ea typeface="+mj-ea"/>
              </a:rPr>
              <a:t>,</a:t>
            </a:r>
            <a:r>
              <a:rPr lang="en-US" altLang="zh-CN" sz="2800" i="1" dirty="0" err="1">
                <a:latin typeface="+mj-ea"/>
                <a:ea typeface="+mj-ea"/>
              </a:rPr>
              <a:t>w</a:t>
            </a:r>
            <a:r>
              <a:rPr lang="en-US" altLang="zh-CN" sz="2800" dirty="0">
                <a:latin typeface="+mj-ea"/>
                <a:ea typeface="+mj-ea"/>
              </a:rPr>
              <a:t>)=(2,3,1)∈</a:t>
            </a:r>
            <a:r>
              <a:rPr lang="en-US" altLang="zh-CN" sz="2800" i="1" dirty="0">
                <a:latin typeface="+mj-ea"/>
                <a:ea typeface="+mj-ea"/>
              </a:rPr>
              <a:t>S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009" y="6072783"/>
            <a:ext cx="2120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</a:rPr>
              <a:t>答案 </a:t>
            </a:r>
            <a:r>
              <a:rPr lang="zh-CN" altLang="en-US" sz="2800" dirty="0" smtClean="0">
                <a:latin typeface="+mj-ea"/>
                <a:ea typeface="+mj-ea"/>
              </a:rPr>
              <a:t>   </a:t>
            </a:r>
            <a:r>
              <a:rPr lang="en-US" altLang="zh-CN" sz="2800" dirty="0" smtClean="0">
                <a:latin typeface="+mj-ea"/>
                <a:ea typeface="+mj-ea"/>
              </a:rPr>
              <a:t>B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60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699" y="839156"/>
            <a:ext cx="1161128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解后反思</a:t>
            </a:r>
            <a:endParaRPr lang="zh-CN" altLang="en-US" sz="2800" dirty="0">
              <a:solidFill>
                <a:srgbClr val="DA251C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遇到新定义问题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应耐心读题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按新定义的要求“照章办事”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逐步分析、验证、运算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使问题得以解决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(3)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对于选择题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可以结合选项通过验证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采用排除、对比、取特殊值等方法来解决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0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912" y="607801"/>
            <a:ext cx="1161128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归纳总结</a:t>
            </a:r>
            <a:endParaRPr lang="en-US" altLang="zh-CN" sz="2800" b="1" dirty="0">
              <a:solidFill>
                <a:srgbClr val="DA251C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1</a:t>
            </a:r>
            <a:r>
              <a:rPr lang="en-US" altLang="zh-CN" sz="2800" dirty="0"/>
              <a:t>.</a:t>
            </a:r>
            <a:r>
              <a:rPr lang="zh-CN" altLang="en-US" sz="2800" dirty="0"/>
              <a:t>紧</a:t>
            </a:r>
            <a:r>
              <a:rPr lang="zh-CN" altLang="en-US" sz="2800" dirty="0" smtClean="0"/>
              <a:t>扣新</a:t>
            </a:r>
            <a:r>
              <a:rPr lang="zh-CN" altLang="en-US" sz="2800" dirty="0"/>
              <a:t>定义</a:t>
            </a:r>
            <a:r>
              <a:rPr lang="en-US" altLang="zh-CN" sz="2800" dirty="0"/>
              <a:t>,</a:t>
            </a:r>
            <a:r>
              <a:rPr lang="zh-CN" altLang="en-US" sz="2800" dirty="0"/>
              <a:t>首先分析新定义的特点</a:t>
            </a:r>
            <a:r>
              <a:rPr lang="en-US" altLang="zh-CN" sz="2800" dirty="0"/>
              <a:t>,</a:t>
            </a:r>
            <a:r>
              <a:rPr lang="zh-CN" altLang="en-US" sz="2800" dirty="0"/>
              <a:t>常见的新定义有新概念、新公式、新运算和新法则等</a:t>
            </a:r>
            <a:r>
              <a:rPr lang="en-US" altLang="zh-CN" sz="2800" dirty="0"/>
              <a:t>,</a:t>
            </a:r>
            <a:r>
              <a:rPr lang="zh-CN" altLang="en-US" sz="2800" dirty="0"/>
              <a:t>把新定义所叙述的问题的本质弄清楚</a:t>
            </a:r>
            <a:r>
              <a:rPr lang="en-US" altLang="zh-CN" sz="2800" dirty="0"/>
              <a:t>,</a:t>
            </a:r>
            <a:r>
              <a:rPr lang="zh-CN" altLang="en-US" sz="2800" dirty="0"/>
              <a:t>并能够应用到解题的过程中</a:t>
            </a:r>
            <a:r>
              <a:rPr lang="en-US" altLang="zh-CN" sz="2800" dirty="0"/>
              <a:t>,</a:t>
            </a:r>
            <a:r>
              <a:rPr lang="zh-CN" altLang="en-US" sz="2800" dirty="0"/>
              <a:t>这是解答新定义问题的关键所在</a:t>
            </a:r>
            <a:r>
              <a:rPr lang="en-US" altLang="zh-CN" sz="2800" dirty="0"/>
              <a:t>.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2.</a:t>
            </a:r>
            <a:r>
              <a:rPr lang="zh-CN" altLang="en-US" sz="2800" dirty="0"/>
              <a:t>用好集合的性质</a:t>
            </a:r>
            <a:r>
              <a:rPr lang="en-US" altLang="zh-CN" sz="2800" dirty="0"/>
              <a:t>.</a:t>
            </a:r>
            <a:r>
              <a:rPr lang="zh-CN" altLang="en-US" sz="2800" dirty="0"/>
              <a:t>集合的性质</a:t>
            </a:r>
            <a:r>
              <a:rPr lang="en-US" altLang="zh-CN" sz="2800" dirty="0"/>
              <a:t>(</a:t>
            </a:r>
            <a:r>
              <a:rPr lang="zh-CN" altLang="en-US" sz="2800" dirty="0"/>
              <a:t>元素的性质、运算性质等</a:t>
            </a:r>
            <a:r>
              <a:rPr lang="en-US" altLang="zh-CN" sz="2800" dirty="0"/>
              <a:t>)</a:t>
            </a:r>
            <a:r>
              <a:rPr lang="zh-CN" altLang="en-US" sz="2800" dirty="0"/>
              <a:t>是解答集合新定义问题的基础</a:t>
            </a:r>
            <a:r>
              <a:rPr lang="en-US" altLang="zh-CN" sz="2800" dirty="0"/>
              <a:t>,</a:t>
            </a:r>
            <a:r>
              <a:rPr lang="zh-CN" altLang="en-US" sz="2800" dirty="0"/>
              <a:t>也是突破口</a:t>
            </a:r>
            <a:r>
              <a:rPr lang="en-US" altLang="zh-CN" sz="2800" dirty="0"/>
              <a:t>,</a:t>
            </a:r>
            <a:r>
              <a:rPr lang="zh-CN" altLang="en-US" sz="2800" dirty="0"/>
              <a:t>在解题时要善于从试题中发现可以使用集合性质的一些条件</a:t>
            </a:r>
            <a:r>
              <a:rPr lang="en-US" altLang="zh-CN" sz="2800" dirty="0"/>
              <a:t>,</a:t>
            </a:r>
            <a:r>
              <a:rPr lang="zh-CN" altLang="en-US" sz="2800" dirty="0"/>
              <a:t>在关键之处用好集合的性质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005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9574958"/>
              </p:ext>
            </p:extLst>
          </p:nvPr>
        </p:nvGraphicFramePr>
        <p:xfrm>
          <a:off x="309967" y="1196134"/>
          <a:ext cx="11334917" cy="23240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00480"/>
                <a:gridCol w="2448939"/>
                <a:gridCol w="2448939"/>
                <a:gridCol w="3036559"/>
              </a:tblGrid>
              <a:tr h="6596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dirty="0" smtClean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0" kern="1200" dirty="0" smtClean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考纲要求</a:t>
                      </a:r>
                      <a:endParaRPr lang="zh-CN" altLang="en-US" sz="2400" b="0" kern="1200" dirty="0">
                        <a:solidFill>
                          <a:srgbClr val="DA251C"/>
                        </a:solidFill>
                        <a:latin typeface="微软雅黑" panose="020B0503020204020204" pitchFamily="82" charset="2"/>
                        <a:ea typeface="微软雅黑" panose="020B0503020204020204" pitchFamily="82" charset="2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0" kern="1200" dirty="0" smtClean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考题取样</a:t>
                      </a:r>
                      <a:endParaRPr lang="zh-CN" altLang="en-US" sz="2400" b="0" kern="1200" dirty="0">
                        <a:solidFill>
                          <a:srgbClr val="DA251C"/>
                        </a:solidFill>
                        <a:latin typeface="微软雅黑" panose="020B0503020204020204" pitchFamily="82" charset="2"/>
                        <a:ea typeface="微软雅黑" panose="020B0503020204020204" pitchFamily="82" charset="2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0" kern="1200" dirty="0" smtClean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对应考法</a:t>
                      </a:r>
                      <a:endParaRPr lang="zh-CN" altLang="en-US" sz="2400" b="0" kern="1200" dirty="0">
                        <a:solidFill>
                          <a:srgbClr val="DA251C"/>
                        </a:solidFill>
                        <a:latin typeface="微软雅黑" panose="020B0503020204020204" pitchFamily="82" charset="2"/>
                        <a:ea typeface="微软雅黑" panose="020B0503020204020204" pitchFamily="82" charset="2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71792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集合的含义与表示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Ⅲ,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2579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集合的基本运算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4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</a:t>
            </a:r>
            <a:r>
              <a:rPr lang="zh-CN" altLang="en-US" sz="2800" dirty="0" smtClean="0">
                <a:solidFill>
                  <a:srgbClr val="DA251C"/>
                </a:solidFill>
              </a:rPr>
              <a:t>规律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308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1178504"/>
            <a:ext cx="11723913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</a:t>
            </a:r>
            <a:r>
              <a:rPr lang="zh-CN" altLang="en-US" sz="2800" b="1" dirty="0" smtClean="0">
                <a:latin typeface="+mj-ea"/>
                <a:ea typeface="+mj-ea"/>
              </a:rPr>
              <a:t>    </a:t>
            </a:r>
            <a:r>
              <a:rPr lang="zh-CN" altLang="en-US" sz="2800" dirty="0" smtClean="0">
                <a:latin typeface="+mj-ea"/>
                <a:ea typeface="+mj-ea"/>
              </a:rPr>
              <a:t>从</a:t>
            </a:r>
            <a:r>
              <a:rPr lang="zh-CN" altLang="en-US" sz="2800" dirty="0">
                <a:latin typeface="+mj-ea"/>
                <a:ea typeface="+mj-ea"/>
              </a:rPr>
              <a:t>近五年的全国卷的考查情况来看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该讲是全国卷的必考内容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设题稳定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难度较低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均以集合的基本运算为主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同时考查不等式的求解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设在试卷的第</a:t>
            </a:r>
            <a:r>
              <a:rPr lang="en-US" altLang="zh-CN" sz="2800" dirty="0">
                <a:latin typeface="+mj-ea"/>
                <a:ea typeface="+mj-ea"/>
              </a:rPr>
              <a:t>1</a:t>
            </a:r>
            <a:r>
              <a:rPr lang="zh-CN" altLang="en-US" sz="2800" dirty="0">
                <a:latin typeface="+mj-ea"/>
                <a:ea typeface="+mj-ea"/>
              </a:rPr>
              <a:t>题或第</a:t>
            </a:r>
            <a:r>
              <a:rPr lang="en-US" altLang="zh-CN" sz="2800" dirty="0">
                <a:latin typeface="+mj-ea"/>
                <a:ea typeface="+mj-ea"/>
              </a:rPr>
              <a:t>2</a:t>
            </a:r>
            <a:r>
              <a:rPr lang="zh-CN" altLang="en-US" sz="2800" dirty="0">
                <a:latin typeface="+mj-ea"/>
                <a:ea typeface="+mj-ea"/>
              </a:rPr>
              <a:t>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分值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</a:t>
            </a:r>
            <a:r>
              <a:rPr lang="zh-CN" altLang="en-US" sz="2800" b="1" dirty="0" smtClean="0">
                <a:latin typeface="+mj-ea"/>
                <a:ea typeface="+mj-ea"/>
              </a:rPr>
              <a:t>    </a:t>
            </a:r>
            <a:r>
              <a:rPr lang="zh-CN" altLang="en-US" sz="2800" dirty="0" smtClean="0">
                <a:latin typeface="+mj-ea"/>
                <a:ea typeface="+mj-ea"/>
              </a:rPr>
              <a:t>本</a:t>
            </a:r>
            <a:r>
              <a:rPr lang="zh-CN" altLang="en-US" sz="2800" dirty="0">
                <a:latin typeface="+mj-ea"/>
                <a:ea typeface="+mj-ea"/>
              </a:rPr>
              <a:t>讲主要以函数、方程、不等式为载体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以集合的语言和符号为表现形式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考查考生的分类讨论思想和数学运算素养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聚焦核心素养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86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的含义与表示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间的基本关系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基本运算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8238" y="0"/>
            <a:ext cx="293471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第一章：集合与常用逻辑用语</a:t>
            </a:r>
            <a:endParaRPr lang="zh-CN" altLang="en-US" sz="12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4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804123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集合的有关概念  </a:t>
            </a:r>
            <a:endParaRPr lang="en-US" altLang="zh-CN" sz="2800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95448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考点</a:t>
            </a:r>
            <a:r>
              <a:rPr lang="en-US" altLang="zh-CN" sz="2800" dirty="0" smtClean="0">
                <a:solidFill>
                  <a:srgbClr val="DA251C"/>
                </a:solidFill>
              </a:rPr>
              <a:t>1 </a:t>
            </a:r>
            <a:r>
              <a:rPr lang="zh-CN" altLang="en-US" sz="2800" dirty="0" smtClean="0">
                <a:solidFill>
                  <a:srgbClr val="DA251C"/>
                </a:solidFill>
              </a:rPr>
              <a:t>集合的含义与表示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" y="1466422"/>
            <a:ext cx="1156438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(</a:t>
            </a:r>
            <a:r>
              <a:rPr lang="en-US" altLang="zh-CN" sz="2400" dirty="0">
                <a:latin typeface="+mj-ea"/>
                <a:ea typeface="+mj-ea"/>
              </a:rPr>
              <a:t>1)</a:t>
            </a:r>
            <a:r>
              <a:rPr lang="zh-CN" altLang="en-US" sz="2400" dirty="0">
                <a:latin typeface="+mj-ea"/>
                <a:ea typeface="+mj-ea"/>
              </a:rPr>
              <a:t>由集合的概念可知</a:t>
            </a:r>
            <a:r>
              <a:rPr lang="en-US" altLang="zh-CN" sz="2400" dirty="0">
                <a:latin typeface="+mj-ea"/>
                <a:ea typeface="+mj-ea"/>
              </a:rPr>
              <a:t>,</a:t>
            </a:r>
            <a:r>
              <a:rPr lang="zh-CN" altLang="en-US" sz="2400" dirty="0">
                <a:latin typeface="+mj-ea"/>
                <a:ea typeface="+mj-ea"/>
              </a:rPr>
              <a:t>一组对象能否组成集合</a:t>
            </a:r>
            <a:r>
              <a:rPr lang="en-US" altLang="zh-CN" sz="2400" dirty="0">
                <a:latin typeface="+mj-ea"/>
                <a:ea typeface="+mj-ea"/>
              </a:rPr>
              <a:t>,</a:t>
            </a:r>
            <a:r>
              <a:rPr lang="zh-CN" altLang="en-US" sz="2400" dirty="0">
                <a:latin typeface="+mj-ea"/>
                <a:ea typeface="+mj-ea"/>
              </a:rPr>
              <a:t>其依据是该组对象是否</a:t>
            </a:r>
            <a:r>
              <a:rPr lang="zh-CN" altLang="en-US" sz="2400" dirty="0" smtClean="0">
                <a:latin typeface="+mj-ea"/>
                <a:ea typeface="+mj-ea"/>
              </a:rPr>
              <a:t>具有</a:t>
            </a:r>
            <a:r>
              <a:rPr lang="zh-CN" altLang="en-US" sz="2400" dirty="0">
                <a:latin typeface="+mj-ea"/>
                <a:ea typeface="+mj-ea"/>
              </a:rPr>
              <a:t>“确定性”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endParaRPr lang="zh-CN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(2)</a:t>
            </a:r>
            <a:r>
              <a:rPr lang="zh-CN" altLang="en-US" sz="2400" dirty="0">
                <a:latin typeface="+mj-ea"/>
                <a:ea typeface="+mj-ea"/>
              </a:rPr>
              <a:t>集合的元素必须满足“三性”</a:t>
            </a:r>
            <a:r>
              <a:rPr lang="en-US" altLang="zh-CN" sz="2400" dirty="0">
                <a:latin typeface="+mj-ea"/>
                <a:ea typeface="+mj-ea"/>
              </a:rPr>
              <a:t>:</a:t>
            </a:r>
            <a:r>
              <a:rPr lang="zh-CN" altLang="en-US" sz="2400" dirty="0">
                <a:latin typeface="+mj-ea"/>
                <a:ea typeface="+mj-ea"/>
              </a:rPr>
              <a:t>确定性、互异性、无序性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endParaRPr lang="zh-CN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(3)</a:t>
            </a:r>
            <a:r>
              <a:rPr lang="zh-CN" altLang="en-US" sz="2400" dirty="0">
                <a:latin typeface="+mj-ea"/>
                <a:ea typeface="+mj-ea"/>
              </a:rPr>
              <a:t>集合的表示方法有</a:t>
            </a:r>
            <a:r>
              <a:rPr lang="en-US" altLang="zh-CN" sz="2400" dirty="0">
                <a:latin typeface="+mj-ea"/>
                <a:ea typeface="+mj-ea"/>
              </a:rPr>
              <a:t>:</a:t>
            </a:r>
            <a:r>
              <a:rPr lang="zh-CN" altLang="en-US" sz="2400" dirty="0">
                <a:latin typeface="+mj-ea"/>
                <a:ea typeface="+mj-ea"/>
              </a:rPr>
              <a:t>列举法、描述法、图示法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endParaRPr lang="zh-CN" altLang="en-US" sz="24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(4)</a:t>
            </a:r>
            <a:r>
              <a:rPr lang="zh-CN" altLang="en-US" sz="2400" dirty="0">
                <a:latin typeface="+mj-ea"/>
                <a:ea typeface="+mj-ea"/>
              </a:rPr>
              <a:t>使用描述法</a:t>
            </a:r>
            <a:r>
              <a:rPr lang="en-US" altLang="zh-CN" sz="2400" dirty="0">
                <a:latin typeface="+mj-ea"/>
                <a:ea typeface="+mj-ea"/>
              </a:rPr>
              <a:t>{</a:t>
            </a:r>
            <a:r>
              <a:rPr lang="en-US" altLang="zh-CN" sz="2400" i="1" dirty="0">
                <a:latin typeface="+mj-ea"/>
                <a:ea typeface="+mj-ea"/>
              </a:rPr>
              <a:t>x</a:t>
            </a:r>
            <a:r>
              <a:rPr lang="zh-CN" altLang="en-US" sz="2400" dirty="0">
                <a:latin typeface="+mj-ea"/>
                <a:ea typeface="+mj-ea"/>
              </a:rPr>
              <a:t>∈</a:t>
            </a:r>
            <a:r>
              <a:rPr lang="en-US" altLang="zh-CN" sz="2400" i="1" dirty="0">
                <a:latin typeface="+mj-ea"/>
                <a:ea typeface="+mj-ea"/>
              </a:rPr>
              <a:t>I</a:t>
            </a:r>
            <a:r>
              <a:rPr lang="en-US" altLang="zh-CN" sz="2400" dirty="0">
                <a:latin typeface="+mj-ea"/>
                <a:ea typeface="+mj-ea"/>
              </a:rPr>
              <a:t>|</a:t>
            </a:r>
            <a:r>
              <a:rPr lang="en-US" altLang="zh-CN" sz="2400" i="1" dirty="0">
                <a:latin typeface="+mj-ea"/>
                <a:ea typeface="+mj-ea"/>
              </a:rPr>
              <a:t>P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en-US" altLang="zh-CN" sz="2400" i="1" dirty="0">
                <a:latin typeface="+mj-ea"/>
                <a:ea typeface="+mj-ea"/>
              </a:rPr>
              <a:t>x</a:t>
            </a:r>
            <a:r>
              <a:rPr lang="en-US" altLang="zh-CN" sz="2400" dirty="0">
                <a:latin typeface="+mj-ea"/>
                <a:ea typeface="+mj-ea"/>
              </a:rPr>
              <a:t>)}</a:t>
            </a:r>
            <a:r>
              <a:rPr lang="zh-CN" altLang="en-US" sz="2400" dirty="0">
                <a:latin typeface="+mj-ea"/>
                <a:ea typeface="+mj-ea"/>
              </a:rPr>
              <a:t>表示集合时</a:t>
            </a:r>
            <a:r>
              <a:rPr lang="en-US" altLang="zh-CN" sz="2400" dirty="0">
                <a:latin typeface="+mj-ea"/>
                <a:ea typeface="+mj-ea"/>
              </a:rPr>
              <a:t>,</a:t>
            </a:r>
            <a:r>
              <a:rPr lang="zh-CN" altLang="en-US" sz="2400" dirty="0">
                <a:latin typeface="+mj-ea"/>
                <a:ea typeface="+mj-ea"/>
              </a:rPr>
              <a:t>要先弄清楚元素所具有的类型</a:t>
            </a:r>
            <a:r>
              <a:rPr lang="en-US" altLang="zh-CN" sz="2400" dirty="0" smtClean="0">
                <a:latin typeface="+mj-ea"/>
                <a:ea typeface="+mj-ea"/>
              </a:rPr>
              <a:t>.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043" y="3895192"/>
            <a:ext cx="6096000" cy="662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常用数集及其记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法</a:t>
            </a:r>
            <a:endParaRPr lang="en-US" altLang="zh-CN" sz="2800" b="1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5802798"/>
              </p:ext>
            </p:extLst>
          </p:nvPr>
        </p:nvGraphicFramePr>
        <p:xfrm>
          <a:off x="304800" y="4707790"/>
          <a:ext cx="11159296" cy="156901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3754"/>
                <a:gridCol w="1861091"/>
                <a:gridCol w="1861091"/>
                <a:gridCol w="1487423"/>
                <a:gridCol w="1861091"/>
                <a:gridCol w="1487423"/>
                <a:gridCol w="1487423"/>
              </a:tblGrid>
              <a:tr h="686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自然数集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正整数集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整数集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有理数集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实数集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+mj-ea"/>
                          <a:ea typeface="+mj-ea"/>
                        </a:rPr>
                        <a:t>复数集</a:t>
                      </a:r>
                      <a:endParaRPr lang="zh-CN" sz="24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8820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+mj-ea"/>
                          <a:ea typeface="+mj-ea"/>
                        </a:rPr>
                        <a:t>符号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N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N</a:t>
                      </a:r>
                      <a:r>
                        <a:rPr lang="en-US" sz="2400" b="1" baseline="30000" dirty="0">
                          <a:effectLst/>
                          <a:latin typeface="+mj-ea"/>
                          <a:ea typeface="+mj-ea"/>
                        </a:rPr>
                        <a:t>*</a:t>
                      </a:r>
                      <a:r>
                        <a:rPr lang="zh-CN" sz="2400" b="0" dirty="0">
                          <a:effectLst/>
                          <a:latin typeface="+mj-ea"/>
                          <a:ea typeface="+mj-ea"/>
                        </a:rPr>
                        <a:t>或</a:t>
                      </a: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N</a:t>
                      </a:r>
                      <a:r>
                        <a:rPr lang="en-US" sz="2400" b="1" baseline="-25000" dirty="0">
                          <a:effectLst/>
                          <a:latin typeface="+mj-ea"/>
                          <a:ea typeface="+mj-ea"/>
                        </a:rPr>
                        <a:t>+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Z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Q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R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+mj-ea"/>
                          <a:ea typeface="+mj-ea"/>
                        </a:rPr>
                        <a:t>C</a:t>
                      </a:r>
                      <a:endParaRPr lang="zh-CN" sz="24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0431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949904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62583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DA251C"/>
                </a:solidFill>
              </a:rPr>
              <a:t>考点</a:t>
            </a:r>
            <a:r>
              <a:rPr lang="en-US" altLang="zh-CN" sz="2800" dirty="0" smtClean="0">
                <a:solidFill>
                  <a:srgbClr val="DA251C"/>
                </a:solidFill>
              </a:rPr>
              <a:t>2   </a:t>
            </a:r>
            <a:r>
              <a:rPr lang="zh-CN" altLang="en-US" sz="2800" dirty="0" smtClean="0">
                <a:solidFill>
                  <a:srgbClr val="DA251C"/>
                </a:solidFill>
              </a:rPr>
              <a:t>集合间的基本关系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8404269"/>
              </p:ext>
            </p:extLst>
          </p:nvPr>
        </p:nvGraphicFramePr>
        <p:xfrm>
          <a:off x="413657" y="960921"/>
          <a:ext cx="10959193" cy="537971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27208"/>
                <a:gridCol w="4398239"/>
                <a:gridCol w="1764311"/>
                <a:gridCol w="3369435"/>
              </a:tblGrid>
              <a:tr h="7264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关系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自然语言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符号语言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+mj-ea"/>
                          <a:ea typeface="+mj-ea"/>
                        </a:rPr>
                        <a:t>Venn</a:t>
                      </a: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图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41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子集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中任意一个元素</a:t>
                      </a:r>
                      <a:r>
                        <a:rPr lang="zh-CN" sz="2800" u="sng" dirty="0">
                          <a:effectLst/>
                          <a:latin typeface="+mj-ea"/>
                          <a:ea typeface="+mj-ea"/>
                        </a:rPr>
                        <a:t>都在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中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即若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x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则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x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⊆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endParaRPr lang="zh-CN" sz="2800" i="1" dirty="0">
                        <a:effectLst/>
                        <a:latin typeface="+mj-ea"/>
                        <a:ea typeface="+mj-ea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或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⊇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或 </a:t>
                      </a:r>
                      <a:endParaRPr lang="en-US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 smtClean="0">
                          <a:effectLst/>
                          <a:latin typeface="+mj-ea"/>
                          <a:ea typeface="+mj-ea"/>
                        </a:rPr>
                        <a:t>真子集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是集合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的子集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且集合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中</a:t>
                      </a:r>
                      <a:r>
                        <a:rPr lang="zh-CN" sz="2800" u="none" dirty="0">
                          <a:effectLst/>
                          <a:latin typeface="+mj-ea"/>
                          <a:ea typeface="+mj-ea"/>
                        </a:rPr>
                        <a:t>至少有一个元素不在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中</a:t>
                      </a:r>
                      <a:endParaRPr lang="zh-CN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⫋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endParaRPr lang="zh-CN" sz="2800" i="1" dirty="0">
                        <a:effectLst/>
                        <a:latin typeface="+mj-ea"/>
                        <a:ea typeface="+mj-ea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sz="2800" dirty="0">
                          <a:effectLst/>
                          <a:latin typeface="+mj-ea"/>
                          <a:ea typeface="+mj-ea"/>
                        </a:rPr>
                        <a:t>或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⫌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28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+mj-ea"/>
                          <a:ea typeface="+mj-ea"/>
                        </a:rPr>
                        <a:t>相等</a:t>
                      </a:r>
                      <a:endParaRPr lang="zh-CN" sz="2800" b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u="none" dirty="0">
                          <a:effectLst/>
                          <a:latin typeface="+mj-ea"/>
                          <a:ea typeface="+mj-ea"/>
                        </a:rPr>
                        <a:t>集合</a:t>
                      </a:r>
                      <a:r>
                        <a:rPr lang="en-US" sz="2800" i="1" u="none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u="none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en-US" sz="2800" i="1" u="none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sz="2800" u="none" dirty="0">
                          <a:effectLst/>
                          <a:latin typeface="+mj-ea"/>
                          <a:ea typeface="+mj-ea"/>
                        </a:rPr>
                        <a:t>中的元素完全相同或集合</a:t>
                      </a:r>
                      <a:r>
                        <a:rPr lang="en-US" sz="2800" i="1" u="none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u="none" dirty="0"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en-US" sz="2800" i="1" u="none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sz="2800" u="none" dirty="0">
                          <a:effectLst/>
                          <a:latin typeface="+mj-ea"/>
                          <a:ea typeface="+mj-ea"/>
                        </a:rPr>
                        <a:t>互为子集</a:t>
                      </a:r>
                      <a:endParaRPr lang="zh-CN" sz="2800" u="none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en-US" sz="2800" dirty="0">
                          <a:effectLst/>
                          <a:latin typeface="+mj-ea"/>
                          <a:ea typeface="+mj-ea"/>
                        </a:rPr>
                        <a:t>=</a:t>
                      </a:r>
                      <a:r>
                        <a:rPr lang="en-US" sz="2800" i="1" dirty="0">
                          <a:effectLst/>
                          <a:latin typeface="+mj-ea"/>
                          <a:ea typeface="+mj-ea"/>
                        </a:rPr>
                        <a:t>B</a:t>
                      </a:r>
                      <a:endParaRPr lang="zh-CN" sz="2800" i="1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2" name="X1.jpg" descr="http://www.wln100.com未来脑智能教育云平台组卷系统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5680" y="1862062"/>
            <a:ext cx="1124120" cy="76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X3a.jpg" descr="http://www.wln100.com未来脑智能教育云平台组卷系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2263" y="1862062"/>
            <a:ext cx="1180058" cy="84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X2.jpg" descr="http://www.wln100.com未来脑智能教育云平台组卷系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3692" y="3305298"/>
            <a:ext cx="1468600" cy="105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X3.jpg" descr="http://www.wln100.com未来脑智能教育云平台组卷系统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0437" y="5065995"/>
            <a:ext cx="1561855" cy="111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570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2792</Words>
  <Application>Microsoft Office PowerPoint</Application>
  <PresentationFormat>自定义</PresentationFormat>
  <Paragraphs>308</Paragraphs>
  <Slides>42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166</cp:revision>
  <dcterms:created xsi:type="dcterms:W3CDTF">2018-02-01T09:53:21Z</dcterms:created>
  <dcterms:modified xsi:type="dcterms:W3CDTF">2019-12-04T00:19:58Z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