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498" r:id="rId51"/>
    <p:sldId id="499" r:id="rId52"/>
    <p:sldId id="500" r:id="rId53"/>
    <p:sldId id="501" r:id="rId54"/>
    <p:sldId id="502" r:id="rId55"/>
    <p:sldId id="503" r:id="rId56"/>
    <p:sldId id="504" r:id="rId57"/>
    <p:sldId id="505" r:id="rId58"/>
    <p:sldId id="506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4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549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848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508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7112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230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4773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895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03086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0395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8187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927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0045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6294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48442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06978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23471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62457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3320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95478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808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0838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01458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2458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69382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8143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6987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8850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26834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35185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65774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592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04039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8529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61620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3779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1258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03494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02358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837833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3299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082135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5570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18213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50189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8054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57259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383569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016941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596418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721287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3864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0152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5319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8851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98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9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notesSlide" Target="../notesSlides/notesSlide10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11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12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1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10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5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7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10" Type="http://schemas.openxmlformats.org/officeDocument/2006/relationships/package" Target="../embeddings/Microsoft_Office_Word___17.docx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16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0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21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notesSlide" Target="../notesSlides/notesSlide23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20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22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25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7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2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notesSlide" Target="../notesSlides/notesSlide2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29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notesSlide" Target="../notesSlides/notesSlide30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29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notesSlide" Target="../notesSlides/notesSlide31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32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33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notesSlide" Target="../notesSlides/notesSlide3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3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34.docx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37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notesSlide" Target="../notesSlides/notesSlide3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39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37.docx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notesSlide" Target="../notesSlides/notesSlide40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notesSlide" Target="../notesSlides/notesSlide41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3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42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4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notesSlide" Target="../notesSlides/notesSlide4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5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10" Type="http://schemas.openxmlformats.org/officeDocument/2006/relationships/image" Target="../media/image48.jpeg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42.docx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3.docx"/><Relationship Id="rId3" Type="http://schemas.openxmlformats.org/officeDocument/2006/relationships/notesSlide" Target="../notesSlides/notesSlide45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6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4.docx"/><Relationship Id="rId3" Type="http://schemas.openxmlformats.org/officeDocument/2006/relationships/notesSlide" Target="../notesSlides/notesSlide4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7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45.docx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6.docx"/><Relationship Id="rId3" Type="http://schemas.openxmlformats.org/officeDocument/2006/relationships/notesSlide" Target="../notesSlides/notesSlide47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8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47.docx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notesSlide" Target="../notesSlides/notesSlide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8.docx"/><Relationship Id="rId3" Type="http://schemas.openxmlformats.org/officeDocument/2006/relationships/notesSlide" Target="../notesSlides/notesSlide49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9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9.docx"/><Relationship Id="rId3" Type="http://schemas.openxmlformats.org/officeDocument/2006/relationships/notesSlide" Target="../notesSlides/notesSlide50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0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0.docx"/><Relationship Id="rId3" Type="http://schemas.openxmlformats.org/officeDocument/2006/relationships/notesSlide" Target="../notesSlides/notesSlide51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1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notesSlide" Target="../notesSlides/notesSlide52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2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51.docx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2.docx"/><Relationship Id="rId3" Type="http://schemas.openxmlformats.org/officeDocument/2006/relationships/notesSlide" Target="../notesSlides/notesSlide53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3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3.docx"/><Relationship Id="rId3" Type="http://schemas.openxmlformats.org/officeDocument/2006/relationships/notesSlide" Target="../notesSlides/notesSlide54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4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4.docx"/><Relationship Id="rId3" Type="http://schemas.openxmlformats.org/officeDocument/2006/relationships/notesSlide" Target="../notesSlides/notesSlide55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5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5.docx"/><Relationship Id="rId3" Type="http://schemas.openxmlformats.org/officeDocument/2006/relationships/notesSlide" Target="../notesSlides/notesSlide5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6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6.docx"/><Relationship Id="rId3" Type="http://schemas.openxmlformats.org/officeDocument/2006/relationships/notesSlide" Target="../notesSlides/notesSlide57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7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notesSlide" Target="../notesSlides/notesSlide6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2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slide" Target="slide27.xml"/><Relationship Id="rId5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082164" y="3006003"/>
            <a:ext cx="7128792" cy="669254"/>
          </a:xfrm>
        </p:spPr>
        <p:txBody>
          <a:bodyPr/>
          <a:lstStyle/>
          <a:p>
            <a:r>
              <a:rPr lang="zh-CN" altLang="zh-CN" sz="3400" dirty="0"/>
              <a:t>高考大题</a:t>
            </a:r>
            <a:r>
              <a:rPr lang="zh-CN" altLang="zh-CN" sz="3400" dirty="0" smtClean="0"/>
              <a:t>专项四</a:t>
            </a:r>
            <a:r>
              <a:rPr lang="zh-CN" altLang="zh-CN" sz="3400" i="1" dirty="0"/>
              <a:t>　</a:t>
            </a:r>
            <a:r>
              <a:rPr lang="zh-CN" altLang="zh-CN" sz="3400" dirty="0" smtClean="0"/>
              <a:t>高考</a:t>
            </a:r>
            <a:r>
              <a:rPr lang="zh-CN" altLang="zh-CN" sz="3400" dirty="0"/>
              <a:t>中的立体几何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171972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5830039"/>
              </p:ext>
            </p:extLst>
          </p:nvPr>
        </p:nvGraphicFramePr>
        <p:xfrm>
          <a:off x="508000" y="1726864"/>
          <a:ext cx="8128000" cy="3658272"/>
        </p:xfrm>
        <a:graphic>
          <a:graphicData uri="http://schemas.openxmlformats.org/presentationml/2006/ole">
            <p:oleObj spid="_x0000_s7170" name="文档" r:id="rId8" imgW="3847376" imgH="17319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1968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7827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适合用向量法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0987462"/>
              </p:ext>
            </p:extLst>
          </p:nvPr>
        </p:nvGraphicFramePr>
        <p:xfrm>
          <a:off x="508000" y="2946895"/>
          <a:ext cx="8128000" cy="1787220"/>
        </p:xfrm>
        <a:graphic>
          <a:graphicData uri="http://schemas.openxmlformats.org/presentationml/2006/ole">
            <p:oleObj spid="_x0000_s8194" name="文档" r:id="rId8" imgW="3847376" imgH="8467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406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826519"/>
              </p:ext>
            </p:extLst>
          </p:nvPr>
        </p:nvGraphicFramePr>
        <p:xfrm>
          <a:off x="508000" y="1772816"/>
          <a:ext cx="8128000" cy="4013702"/>
        </p:xfrm>
        <a:graphic>
          <a:graphicData uri="http://schemas.openxmlformats.org/presentationml/2006/ole">
            <p:oleObj spid="_x0000_s9218" name="文档" r:id="rId8" imgW="3847376" imgH="19003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6197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3723764"/>
              </p:ext>
            </p:extLst>
          </p:nvPr>
        </p:nvGraphicFramePr>
        <p:xfrm>
          <a:off x="508000" y="1700808"/>
          <a:ext cx="8128000" cy="4308778"/>
        </p:xfrm>
        <a:graphic>
          <a:graphicData uri="http://schemas.openxmlformats.org/presentationml/2006/ole">
            <p:oleObj spid="_x0000_s10242" name="文档" r:id="rId8" imgW="3847376" imgH="2039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0089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利用空间向量证明空间的平行或垂直关系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首先建立空间直角坐标系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然后用坐标表示直线的方向向量及平面的法向量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最后利用向量的数量积或数乘运算证明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用向量方法证明直线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分别是直线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的方向向量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证直线和平面垂直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只需证直线的方向向量与平面的法向量共线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证直线和平面平行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除证直线的方向向量与平面的法向量垂直外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还需强调直线在平面外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303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2264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由直三棱柱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构成的几何体中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D=CD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LB34.eps" descr="id:214750174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6228184" y="3117700"/>
            <a:ext cx="2160240" cy="2183508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4591917"/>
              </p:ext>
            </p:extLst>
          </p:nvPr>
        </p:nvGraphicFramePr>
        <p:xfrm>
          <a:off x="5864142" y="2631138"/>
          <a:ext cx="520963" cy="394006"/>
        </p:xfrm>
        <a:graphic>
          <a:graphicData uri="http://schemas.openxmlformats.org/presentationml/2006/ole">
            <p:oleObj spid="_x0000_s11266" name="文档" r:id="rId9" imgW="278029" imgH="20307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1949881"/>
              </p:ext>
            </p:extLst>
          </p:nvPr>
        </p:nvGraphicFramePr>
        <p:xfrm>
          <a:off x="53607" y="5422786"/>
          <a:ext cx="8128000" cy="556620"/>
        </p:xfrm>
        <a:graphic>
          <a:graphicData uri="http://schemas.openxmlformats.org/presentationml/2006/ole">
            <p:oleObj spid="_x0000_s11267" name="文档" r:id="rId10" imgW="3847376" imgH="2634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7848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8523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如图建立空间直角坐标系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依据已知条件可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3697041"/>
              </p:ext>
            </p:extLst>
          </p:nvPr>
        </p:nvGraphicFramePr>
        <p:xfrm>
          <a:off x="629624" y="5013176"/>
          <a:ext cx="6716713" cy="398463"/>
        </p:xfrm>
        <a:graphic>
          <a:graphicData uri="http://schemas.openxmlformats.org/presentationml/2006/ole">
            <p:oleObj spid="_x0000_s12290" name="文档" r:id="rId8" imgW="3301720" imgH="1979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6918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2415618"/>
              </p:ext>
            </p:extLst>
          </p:nvPr>
        </p:nvGraphicFramePr>
        <p:xfrm>
          <a:off x="508000" y="1410220"/>
          <a:ext cx="8128000" cy="5043116"/>
        </p:xfrm>
        <a:graphic>
          <a:graphicData uri="http://schemas.openxmlformats.org/presentationml/2006/ole">
            <p:oleObj spid="_x0000_s13314" name="文档" r:id="rId8" imgW="3847376" imgH="23879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3799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1311078"/>
              </p:ext>
            </p:extLst>
          </p:nvPr>
        </p:nvGraphicFramePr>
        <p:xfrm>
          <a:off x="511175" y="1589112"/>
          <a:ext cx="8110538" cy="4648200"/>
        </p:xfrm>
        <a:graphic>
          <a:graphicData uri="http://schemas.openxmlformats.org/presentationml/2006/ole">
            <p:oleObj spid="_x0000_s14338" name="文档" r:id="rId8" imgW="3847376" imgH="2197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3446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正中黑简体"/>
                <a:cs typeface="Times New Roman" panose="02020603050405020304" pitchFamily="18" charset="0"/>
              </a:rPr>
              <a:t>与平行、垂直有关的存在性问题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四川双流中学二模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为梯形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BC=DC=    AB=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上的正投影为点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HG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则求出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所成角的正弦值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6812610"/>
              </p:ext>
            </p:extLst>
          </p:nvPr>
        </p:nvGraphicFramePr>
        <p:xfrm>
          <a:off x="877455" y="1958906"/>
          <a:ext cx="7389091" cy="1624745"/>
        </p:xfrm>
        <a:graphic>
          <a:graphicData uri="http://schemas.openxmlformats.org/presentationml/2006/ole">
            <p:oleObj spid="_x0000_s15362" name="文档" r:id="rId8" imgW="3847376" imgH="846736" progId="Word.Document.12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6788759"/>
              </p:ext>
            </p:extLst>
          </p:nvPr>
        </p:nvGraphicFramePr>
        <p:xfrm>
          <a:off x="3466849" y="3789040"/>
          <a:ext cx="656126" cy="656126"/>
        </p:xfrm>
        <a:graphic>
          <a:graphicData uri="http://schemas.openxmlformats.org/presentationml/2006/ole">
            <p:oleObj spid="_x0000_s15363" name="文档" r:id="rId9" imgW="400219" imgH="398358" progId="Word.Document.12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3113200"/>
              </p:ext>
            </p:extLst>
          </p:nvPr>
        </p:nvGraphicFramePr>
        <p:xfrm>
          <a:off x="3621445" y="5177740"/>
          <a:ext cx="446499" cy="372556"/>
        </p:xfrm>
        <a:graphic>
          <a:graphicData uri="http://schemas.openxmlformats.org/presentationml/2006/ole">
            <p:oleObj spid="_x0000_s15364" name="文档" r:id="rId10" imgW="236790" imgH="1978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从近五年的高考试题来看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立体几何是历年高考的重点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约占整个试卷的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通常以一大两小的模式命题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以中、低档难度为主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简单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几何体的表面积与体积、点、线、面位置关系的判定与证明以及空间角的计算是考查的重点内容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前者多以客观题的形式命题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后者主要以解答题的形式加以考查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着重考查推理论证能力和空间想象能力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而且对数学运算的要求有加强的趋势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转化与化归思想贯穿整个立体几何的始终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96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的正投影为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AO=OD=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M291.eps" descr="id:214751134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084168" y="1880541"/>
            <a:ext cx="1791444" cy="167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90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946986"/>
              </p:ext>
            </p:extLst>
          </p:nvPr>
        </p:nvGraphicFramePr>
        <p:xfrm>
          <a:off x="508000" y="1484784"/>
          <a:ext cx="8128000" cy="4523378"/>
        </p:xfrm>
        <a:graphic>
          <a:graphicData uri="http://schemas.openxmlformats.org/presentationml/2006/ole">
            <p:oleObj spid="_x0000_s16386" name="文档" r:id="rId8" imgW="3847376" imgH="21411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973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4376698"/>
              </p:ext>
            </p:extLst>
          </p:nvPr>
        </p:nvGraphicFramePr>
        <p:xfrm>
          <a:off x="508000" y="1412776"/>
          <a:ext cx="8128000" cy="5197360"/>
        </p:xfrm>
        <a:graphic>
          <a:graphicData uri="http://schemas.openxmlformats.org/presentationml/2006/ole">
            <p:oleObj spid="_x0000_s17410" name="文档" r:id="rId8" imgW="3847376" imgH="24606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2997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先假设题中的数学对象存在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或结论成立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然后在这个前提下进行逻辑推理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若由此导出矛盾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则否定假设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给出肯定结论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空间向量最适合解决这类探索性问题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解题时无需进行复杂的作图、论证、推理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只需把要成立的结论当作条件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据此列方程或方程组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是否存在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问题转化为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方程或方程组是否有解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即通过坐标运算进行判断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这就是计算推理法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58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08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底面三角形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上的射影为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PDB.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求二面角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P-AB-C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的余弦值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0" name="LB38.eps" descr="id:214750176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860032" y="3111076"/>
            <a:ext cx="2736304" cy="1366272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7470298"/>
              </p:ext>
            </p:extLst>
          </p:nvPr>
        </p:nvGraphicFramePr>
        <p:xfrm>
          <a:off x="7740352" y="4325278"/>
          <a:ext cx="656126" cy="656126"/>
        </p:xfrm>
        <a:graphic>
          <a:graphicData uri="http://schemas.openxmlformats.org/presentationml/2006/ole">
            <p:oleObj spid="_x0000_s18434" name="文档" r:id="rId9" imgW="400219" imgH="3983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318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5765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为正三角形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又由已知可知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为平面四边形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effectLst/>
                <a:latin typeface="MS Mincho" panose="02020609040205080304" pitchFamily="49" charset="-128"/>
                <a:ea typeface="NEU-BZ-S92"/>
                <a:cs typeface="MS Mincho" panose="02020609040205080304" pitchFamily="49" charset="-128"/>
              </a:rPr>
              <a:t>⊈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PDB.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上的射影为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622502"/>
              </p:ext>
            </p:extLst>
          </p:nvPr>
        </p:nvGraphicFramePr>
        <p:xfrm>
          <a:off x="508000" y="4663410"/>
          <a:ext cx="8128000" cy="1817399"/>
        </p:xfrm>
        <a:graphic>
          <a:graphicData uri="http://schemas.openxmlformats.org/presentationml/2006/ole">
            <p:oleObj spid="_x0000_s19458" name="文档" r:id="rId8" imgW="3847376" imgH="860051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9240347"/>
              </p:ext>
            </p:extLst>
          </p:nvPr>
        </p:nvGraphicFramePr>
        <p:xfrm>
          <a:off x="6228184" y="1378472"/>
          <a:ext cx="370771" cy="404618"/>
        </p:xfrm>
        <a:graphic>
          <a:graphicData uri="http://schemas.openxmlformats.org/presentationml/2006/ole">
            <p:oleObj spid="_x0000_s19459" name="文档" r:id="rId9" imgW="184987" imgH="1982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691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4319195"/>
              </p:ext>
            </p:extLst>
          </p:nvPr>
        </p:nvGraphicFramePr>
        <p:xfrm>
          <a:off x="508000" y="1628800"/>
          <a:ext cx="8128000" cy="4557160"/>
        </p:xfrm>
        <a:graphic>
          <a:graphicData uri="http://schemas.openxmlformats.org/presentationml/2006/ole">
            <p:oleObj spid="_x0000_s20482" name="文档" r:id="rId8" imgW="4010856" imgH="22390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33749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8000" y="1484313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求空间角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多维探究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求异面直线所成的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同一侧的两点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所成角的余弦值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3997995"/>
              </p:ext>
            </p:extLst>
          </p:nvPr>
        </p:nvGraphicFramePr>
        <p:xfrm>
          <a:off x="877455" y="2344330"/>
          <a:ext cx="7389091" cy="1554635"/>
        </p:xfrm>
        <a:graphic>
          <a:graphicData uri="http://schemas.openxmlformats.org/presentationml/2006/ole">
            <p:oleObj spid="_x0000_s21506" name="文档" r:id="rId8" imgW="3847376" imgH="8089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298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9063525"/>
              </p:ext>
            </p:extLst>
          </p:nvPr>
        </p:nvGraphicFramePr>
        <p:xfrm>
          <a:off x="508000" y="1423463"/>
          <a:ext cx="8128000" cy="5173889"/>
        </p:xfrm>
        <a:graphic>
          <a:graphicData uri="http://schemas.openxmlformats.org/presentationml/2006/ole">
            <p:oleObj spid="_x0000_s22530" name="文档" r:id="rId8" imgW="3847376" imgH="24488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1042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56251"/>
              </p:ext>
            </p:extLst>
          </p:nvPr>
        </p:nvGraphicFramePr>
        <p:xfrm>
          <a:off x="508000" y="1415166"/>
          <a:ext cx="8128000" cy="5110178"/>
        </p:xfrm>
        <a:graphic>
          <a:graphicData uri="http://schemas.openxmlformats.org/presentationml/2006/ole">
            <p:oleObj spid="_x0000_s23554" name="文档" r:id="rId8" imgW="3847376" imgH="24196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3228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平行与垂直关系的证明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多维探究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适合用几何法证明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北京一零一中学模拟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求三棱锥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6433557"/>
              </p:ext>
            </p:extLst>
          </p:nvPr>
        </p:nvGraphicFramePr>
        <p:xfrm>
          <a:off x="1518657" y="2210668"/>
          <a:ext cx="6106686" cy="1970062"/>
        </p:xfrm>
        <a:graphic>
          <a:graphicData uri="http://schemas.openxmlformats.org/presentationml/2006/ole">
            <p:oleObj spid="_x0000_s2050" name="文档" r:id="rId8" imgW="3847376" imgH="12411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3368714"/>
              </p:ext>
            </p:extLst>
          </p:nvPr>
        </p:nvGraphicFramePr>
        <p:xfrm>
          <a:off x="508000" y="2511498"/>
          <a:ext cx="8128000" cy="2089004"/>
        </p:xfrm>
        <a:graphic>
          <a:graphicData uri="http://schemas.openxmlformats.org/presentationml/2006/ole">
            <p:oleObj spid="_x0000_s24578" name="文档" r:id="rId8" imgW="3847376" imgH="9892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4462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5191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求异面直线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求二面角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N-PC-B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的余弦值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2337797"/>
              </p:ext>
            </p:extLst>
          </p:nvPr>
        </p:nvGraphicFramePr>
        <p:xfrm>
          <a:off x="508000" y="3726150"/>
          <a:ext cx="8128000" cy="2223130"/>
        </p:xfrm>
        <a:graphic>
          <a:graphicData uri="http://schemas.openxmlformats.org/presentationml/2006/ole">
            <p:oleObj spid="_x0000_s25602" name="文档" r:id="rId8" imgW="3847376" imgH="1052572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2573769"/>
              </p:ext>
            </p:extLst>
          </p:nvPr>
        </p:nvGraphicFramePr>
        <p:xfrm>
          <a:off x="395536" y="2452552"/>
          <a:ext cx="2765425" cy="542925"/>
        </p:xfrm>
        <a:graphic>
          <a:graphicData uri="http://schemas.openxmlformats.org/presentationml/2006/ole">
            <p:oleObj spid="_x0000_s25603" name="文档" r:id="rId9" imgW="1314337" imgH="261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36605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243797"/>
              </p:ext>
            </p:extLst>
          </p:nvPr>
        </p:nvGraphicFramePr>
        <p:xfrm>
          <a:off x="508000" y="1556792"/>
          <a:ext cx="8128000" cy="4124356"/>
        </p:xfrm>
        <a:graphic>
          <a:graphicData uri="http://schemas.openxmlformats.org/presentationml/2006/ole">
            <p:oleObj spid="_x0000_s26626" name="文档" r:id="rId8" imgW="3847376" imgH="19518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7192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3075510"/>
              </p:ext>
            </p:extLst>
          </p:nvPr>
        </p:nvGraphicFramePr>
        <p:xfrm>
          <a:off x="508000" y="1923023"/>
          <a:ext cx="8128000" cy="3265954"/>
        </p:xfrm>
        <a:graphic>
          <a:graphicData uri="http://schemas.openxmlformats.org/presentationml/2006/ole">
            <p:oleObj spid="_x0000_s27650" name="文档" r:id="rId8" imgW="3847376" imgH="15462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216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3537297"/>
              </p:ext>
            </p:extLst>
          </p:nvPr>
        </p:nvGraphicFramePr>
        <p:xfrm>
          <a:off x="508000" y="1628800"/>
          <a:ext cx="8128000" cy="4325545"/>
        </p:xfrm>
        <a:graphic>
          <a:graphicData uri="http://schemas.openxmlformats.org/presentationml/2006/ole">
            <p:oleObj spid="_x0000_s28674" name="文档" r:id="rId8" imgW="3847376" imgH="2047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6762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926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求直线与平面所成的角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江西南昌测试四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在菱形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ANMC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形成如图所示多面体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AFEC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所成角的正弦值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6710547"/>
              </p:ext>
            </p:extLst>
          </p:nvPr>
        </p:nvGraphicFramePr>
        <p:xfrm>
          <a:off x="508000" y="3356992"/>
          <a:ext cx="8128000" cy="1629624"/>
        </p:xfrm>
        <a:graphic>
          <a:graphicData uri="http://schemas.openxmlformats.org/presentationml/2006/ole">
            <p:oleObj spid="_x0000_s29698" name="文档" r:id="rId8" imgW="3847376" imgH="7715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581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QR=R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PQR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14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2880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AFEC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在菱形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如图建立空间直角坐标系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s42.eps" descr="id:214751137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490489" y="2099261"/>
            <a:ext cx="2664296" cy="1802674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0231515"/>
              </p:ext>
            </p:extLst>
          </p:nvPr>
        </p:nvGraphicFramePr>
        <p:xfrm>
          <a:off x="620464" y="4115485"/>
          <a:ext cx="8128000" cy="1703393"/>
        </p:xfrm>
        <a:graphic>
          <a:graphicData uri="http://schemas.openxmlformats.org/presentationml/2006/ole">
            <p:oleObj spid="_x0000_s30722" name="文档" r:id="rId9" imgW="3847376" imgH="8064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320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6422305"/>
              </p:ext>
            </p:extLst>
          </p:nvPr>
        </p:nvGraphicFramePr>
        <p:xfrm>
          <a:off x="508000" y="1723512"/>
          <a:ext cx="8128000" cy="3664976"/>
        </p:xfrm>
        <a:graphic>
          <a:graphicData uri="http://schemas.openxmlformats.org/presentationml/2006/ole">
            <p:oleObj spid="_x0000_s31746" name="文档" r:id="rId8" imgW="3847376" imgH="17344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696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求线面角可以用几何法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也可以通过平面的法向量来求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即求出斜线的方向向量与平面的法向量所夹的锐角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取其余角就是斜线和平面所成的角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26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813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为正三角形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因为侧棱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6872594"/>
              </p:ext>
            </p:extLst>
          </p:nvPr>
        </p:nvGraphicFramePr>
        <p:xfrm>
          <a:off x="1213323" y="3346718"/>
          <a:ext cx="6717355" cy="2167068"/>
        </p:xfrm>
        <a:graphic>
          <a:graphicData uri="http://schemas.openxmlformats.org/presentationml/2006/ole">
            <p:oleObj spid="_x0000_s3074" name="文档" r:id="rId8" imgW="3847376" imgH="12411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9233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为矩形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OC=OA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所成角的正弦值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273660"/>
              </p:ext>
            </p:extLst>
          </p:nvPr>
        </p:nvGraphicFramePr>
        <p:xfrm>
          <a:off x="508000" y="2806630"/>
          <a:ext cx="8128000" cy="1629624"/>
        </p:xfrm>
        <a:graphic>
          <a:graphicData uri="http://schemas.openxmlformats.org/presentationml/2006/ole">
            <p:oleObj spid="_x0000_s32770" name="文档" r:id="rId8" imgW="3847376" imgH="771527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4619778"/>
              </p:ext>
            </p:extLst>
          </p:nvPr>
        </p:nvGraphicFramePr>
        <p:xfrm>
          <a:off x="2411760" y="2336364"/>
          <a:ext cx="446499" cy="372556"/>
        </p:xfrm>
        <a:graphic>
          <a:graphicData uri="http://schemas.openxmlformats.org/presentationml/2006/ole">
            <p:oleObj spid="_x0000_s32771" name="文档" r:id="rId9" imgW="236790" imgH="1978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5497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43979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侧面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5493920"/>
              </p:ext>
            </p:extLst>
          </p:nvPr>
        </p:nvGraphicFramePr>
        <p:xfrm>
          <a:off x="620464" y="1870529"/>
          <a:ext cx="8128000" cy="1632978"/>
        </p:xfrm>
        <a:graphic>
          <a:graphicData uri="http://schemas.openxmlformats.org/presentationml/2006/ole">
            <p:oleObj spid="_x0000_s33794" name="文档" r:id="rId8" imgW="3847376" imgH="7726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539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7216184"/>
              </p:ext>
            </p:extLst>
          </p:nvPr>
        </p:nvGraphicFramePr>
        <p:xfrm>
          <a:off x="511175" y="1381274"/>
          <a:ext cx="8110538" cy="5072062"/>
        </p:xfrm>
        <a:graphic>
          <a:graphicData uri="http://schemas.openxmlformats.org/presentationml/2006/ole">
            <p:oleObj spid="_x0000_s34818" name="文档" r:id="rId8" imgW="3848098" imgH="2432972" progId="Word.Document.12">
              <p:embed/>
            </p:oleObj>
          </a:graphicData>
        </a:graphic>
      </p:graphicFrame>
      <p:pic>
        <p:nvPicPr>
          <p:cNvPr id="9" name="as44.eps" descr="id:2147511382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796136" y="1916832"/>
            <a:ext cx="2214984" cy="173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9952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求二面角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河北衡水猜题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在三棱柱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BA=BC.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若底面是以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为直角顶点的直角三角形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求二面角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的正弦值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5330638"/>
              </p:ext>
            </p:extLst>
          </p:nvPr>
        </p:nvGraphicFramePr>
        <p:xfrm>
          <a:off x="508000" y="1845442"/>
          <a:ext cx="8128000" cy="2032000"/>
        </p:xfrm>
        <a:graphic>
          <a:graphicData uri="http://schemas.openxmlformats.org/presentationml/2006/ole">
            <p:oleObj spid="_x0000_s35842" name="文档" r:id="rId8" imgW="3847376" imgH="9618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7984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为等边三角形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BA=BC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51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60208"/>
            <a:ext cx="8128000" cy="174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及题意可知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为坐标原点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所在的直线为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轴建立如图所示的坐标系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O-xyz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(0,0,0),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1212356"/>
              </p:ext>
            </p:extLst>
          </p:nvPr>
        </p:nvGraphicFramePr>
        <p:xfrm>
          <a:off x="3985205" y="1412776"/>
          <a:ext cx="370771" cy="404618"/>
        </p:xfrm>
        <a:graphic>
          <a:graphicData uri="http://schemas.openxmlformats.org/presentationml/2006/ole">
            <p:oleObj spid="_x0000_s36866" name="文档" r:id="rId8" imgW="184987" imgH="198230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2518327"/>
              </p:ext>
            </p:extLst>
          </p:nvPr>
        </p:nvGraphicFramePr>
        <p:xfrm>
          <a:off x="4417253" y="2577270"/>
          <a:ext cx="370771" cy="404618"/>
        </p:xfrm>
        <a:graphic>
          <a:graphicData uri="http://schemas.openxmlformats.org/presentationml/2006/ole">
            <p:oleObj spid="_x0000_s36867" name="文档" r:id="rId9" imgW="184987" imgH="198230" progId="Word.Document.12">
              <p:embed/>
            </p:oleObj>
          </a:graphicData>
        </a:graphic>
      </p:graphicFrame>
      <p:pic>
        <p:nvPicPr>
          <p:cNvPr id="11" name="M304.eps" descr="id:2147511389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110096" y="3148432"/>
            <a:ext cx="2985084" cy="235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309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922343"/>
              </p:ext>
            </p:extLst>
          </p:nvPr>
        </p:nvGraphicFramePr>
        <p:xfrm>
          <a:off x="508000" y="1484784"/>
          <a:ext cx="8128000" cy="4721215"/>
        </p:xfrm>
        <a:graphic>
          <a:graphicData uri="http://schemas.openxmlformats.org/presentationml/2006/ole">
            <p:oleObj spid="_x0000_s37890" name="文档" r:id="rId8" imgW="3847376" imgH="22357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2557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88840"/>
            <a:ext cx="8128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设平面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的法向量分别为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二面角的平面角为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&gt;|=            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结合实际图形判断所求角是锐角还是钝角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3814462"/>
              </p:ext>
            </p:extLst>
          </p:nvPr>
        </p:nvGraphicFramePr>
        <p:xfrm>
          <a:off x="1879460" y="2520130"/>
          <a:ext cx="7315932" cy="660970"/>
        </p:xfrm>
        <a:graphic>
          <a:graphicData uri="http://schemas.openxmlformats.org/presentationml/2006/ole">
            <p:oleObj spid="_x0000_s38914" name="文档" r:id="rId8" imgW="3847376" imgH="34833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861944"/>
              </p:ext>
            </p:extLst>
          </p:nvPr>
        </p:nvGraphicFramePr>
        <p:xfrm>
          <a:off x="508000" y="3501008"/>
          <a:ext cx="8128000" cy="1679920"/>
        </p:xfrm>
        <a:graphic>
          <a:graphicData uri="http://schemas.openxmlformats.org/presentationml/2006/ole">
            <p:oleObj spid="_x0000_s38915" name="文档" r:id="rId9" imgW="3847376" imgH="7959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7264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黑龙江哈尔滨押题卷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的底面为菱形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AP=BP.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1459033"/>
              </p:ext>
            </p:extLst>
          </p:nvPr>
        </p:nvGraphicFramePr>
        <p:xfrm>
          <a:off x="508000" y="2166233"/>
          <a:ext cx="8128000" cy="1307723"/>
        </p:xfrm>
        <a:graphic>
          <a:graphicData uri="http://schemas.openxmlformats.org/presentationml/2006/ole">
            <p:oleObj spid="_x0000_s39938" name="文档" r:id="rId8" imgW="3847376" imgH="618949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2105892"/>
              </p:ext>
            </p:extLst>
          </p:nvPr>
        </p:nvGraphicFramePr>
        <p:xfrm>
          <a:off x="311884" y="4636047"/>
          <a:ext cx="8128000" cy="556620"/>
        </p:xfrm>
        <a:graphic>
          <a:graphicData uri="http://schemas.openxmlformats.org/presentationml/2006/ole">
            <p:oleObj spid="_x0000_s39939" name="文档" r:id="rId9" imgW="3847376" imgH="2634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6984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依题意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为等边三角形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PA=PB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CE=E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307.eps" descr="id:214751139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225448" y="2924944"/>
            <a:ext cx="2979197" cy="172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20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6130227"/>
              </p:ext>
            </p:extLst>
          </p:nvPr>
        </p:nvGraphicFramePr>
        <p:xfrm>
          <a:off x="508000" y="2229834"/>
          <a:ext cx="8128000" cy="2652331"/>
        </p:xfrm>
        <a:graphic>
          <a:graphicData uri="http://schemas.openxmlformats.org/presentationml/2006/ole">
            <p:oleObj spid="_x0000_s4098" name="文档" r:id="rId8" imgW="3847376" imgH="12562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4743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8276773"/>
              </p:ext>
            </p:extLst>
          </p:nvPr>
        </p:nvGraphicFramePr>
        <p:xfrm>
          <a:off x="508000" y="1556792"/>
          <a:ext cx="8128000" cy="4379195"/>
        </p:xfrm>
        <a:graphic>
          <a:graphicData uri="http://schemas.openxmlformats.org/presentationml/2006/ole">
            <p:oleObj spid="_x0000_s40962" name="文档" r:id="rId8" imgW="3847376" imgH="20727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368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8225827"/>
              </p:ext>
            </p:extLst>
          </p:nvPr>
        </p:nvGraphicFramePr>
        <p:xfrm>
          <a:off x="508000" y="1412776"/>
          <a:ext cx="8128000" cy="4912342"/>
        </p:xfrm>
        <a:graphic>
          <a:graphicData uri="http://schemas.openxmlformats.org/presentationml/2006/ole">
            <p:oleObj spid="_x0000_s41986" name="文档" r:id="rId8" imgW="3847376" imgH="23250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5054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题型四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求空间点到面的距离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在多面体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是矩形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BDEF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的距离及三棱锥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M-CDE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1511516"/>
              </p:ext>
            </p:extLst>
          </p:nvPr>
        </p:nvGraphicFramePr>
        <p:xfrm>
          <a:off x="1518657" y="1881574"/>
          <a:ext cx="6106686" cy="2090986"/>
        </p:xfrm>
        <a:graphic>
          <a:graphicData uri="http://schemas.openxmlformats.org/presentationml/2006/ole">
            <p:oleObj spid="_x0000_s43010" name="文档" r:id="rId8" imgW="3847376" imgH="13170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5167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pic>
        <p:nvPicPr>
          <p:cNvPr id="9" name="DB02.eps" descr="id:2147523852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868144" y="1914935"/>
            <a:ext cx="2520280" cy="2981772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08000" y="143425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的垂线为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2696895"/>
              </p:ext>
            </p:extLst>
          </p:nvPr>
        </p:nvGraphicFramePr>
        <p:xfrm>
          <a:off x="508000" y="2276872"/>
          <a:ext cx="8128000" cy="4349015"/>
        </p:xfrm>
        <a:graphic>
          <a:graphicData uri="http://schemas.openxmlformats.org/presentationml/2006/ole">
            <p:oleObj spid="_x0000_s44034" name="文档" r:id="rId9" imgW="3847376" imgH="20587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3140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34978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0451302"/>
              </p:ext>
            </p:extLst>
          </p:nvPr>
        </p:nvGraphicFramePr>
        <p:xfrm>
          <a:off x="647150" y="2492896"/>
          <a:ext cx="8128000" cy="885228"/>
        </p:xfrm>
        <a:graphic>
          <a:graphicData uri="http://schemas.openxmlformats.org/presentationml/2006/ole">
            <p:oleObj spid="_x0000_s45058" name="文档" r:id="rId8" imgW="3847376" imgH="4192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13166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679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求空间的距离用找公垂线的方法比较难下手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用向量的方法则简捷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高效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7973906"/>
              </p:ext>
            </p:extLst>
          </p:nvPr>
        </p:nvGraphicFramePr>
        <p:xfrm>
          <a:off x="683568" y="2752488"/>
          <a:ext cx="8128000" cy="2836752"/>
        </p:xfrm>
        <a:graphic>
          <a:graphicData uri="http://schemas.openxmlformats.org/presentationml/2006/ole">
            <p:oleObj spid="_x0000_s46082" name="文档" r:id="rId8" imgW="3847376" imgH="13429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05863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安徽淮北期末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如图所示的多面体是由底面为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的长方体被截面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所截面而得到的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3213646"/>
              </p:ext>
            </p:extLst>
          </p:nvPr>
        </p:nvGraphicFramePr>
        <p:xfrm>
          <a:off x="508000" y="1526542"/>
          <a:ext cx="8128000" cy="2407551"/>
        </p:xfrm>
        <a:graphic>
          <a:graphicData uri="http://schemas.openxmlformats.org/presentationml/2006/ole">
            <p:oleObj spid="_x0000_s47106" name="文档" r:id="rId8" imgW="3847376" imgH="11400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805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21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建立如图所示的空间直角坐标系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(2,4,0),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(2,0,0),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(0,4,0),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(2,4,1),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(0,4,3)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3208240"/>
              </p:ext>
            </p:extLst>
          </p:nvPr>
        </p:nvGraphicFramePr>
        <p:xfrm>
          <a:off x="548456" y="2204864"/>
          <a:ext cx="8128000" cy="4335603"/>
        </p:xfrm>
        <a:graphic>
          <a:graphicData uri="http://schemas.openxmlformats.org/presentationml/2006/ole">
            <p:oleObj spid="_x0000_s48130" name="文档" r:id="rId8" imgW="3847376" imgH="20533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1457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题型四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6462678"/>
              </p:ext>
            </p:extLst>
          </p:nvPr>
        </p:nvGraphicFramePr>
        <p:xfrm>
          <a:off x="508000" y="1988408"/>
          <a:ext cx="8128000" cy="3135183"/>
        </p:xfrm>
        <a:graphic>
          <a:graphicData uri="http://schemas.openxmlformats.org/presentationml/2006/ole">
            <p:oleObj spid="_x0000_s49154" name="文档" r:id="rId8" imgW="3847376" imgH="14843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17263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从解题方法上说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由于线线平行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、线面平行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、面面平行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之间可以相互转化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因此整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个解题过程始终沿着线线平行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、线面平行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、面面平行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的转化途径进行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93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803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河北衡水中学十七模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是菱形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PD=DA=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上一动点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求三棱锥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Q-ACP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3655072"/>
              </p:ext>
            </p:extLst>
          </p:nvPr>
        </p:nvGraphicFramePr>
        <p:xfrm>
          <a:off x="508000" y="1747237"/>
          <a:ext cx="8128000" cy="2055471"/>
        </p:xfrm>
        <a:graphic>
          <a:graphicData uri="http://schemas.openxmlformats.org/presentationml/2006/ole">
            <p:oleObj spid="_x0000_s5122" name="文档" r:id="rId8" imgW="3847376" imgH="9737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4321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确定一平面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BDPQ.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由题意知直线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上的射影为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又在菱形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BD=D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BDPQ.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Cambria Math" panose="02040503050406030204" pitchFamily="18" charset="0"/>
              </a:rPr>
              <a:t>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BDPQ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775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题型一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题型四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375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为底的等腰三角形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OQ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OQ=O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POQ.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QAC=AC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OQ.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在菱形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m285.eps" descr="id:214751132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6444208" y="2132856"/>
            <a:ext cx="2095248" cy="1944216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9604059"/>
              </p:ext>
            </p:extLst>
          </p:nvPr>
        </p:nvGraphicFramePr>
        <p:xfrm>
          <a:off x="620464" y="4316642"/>
          <a:ext cx="8128000" cy="1344606"/>
        </p:xfrm>
        <a:graphic>
          <a:graphicData uri="http://schemas.openxmlformats.org/presentationml/2006/ole">
            <p:oleObj spid="_x0000_s6146" name="文档" r:id="rId9" imgW="3847376" imgH="6373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5895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407</TotalTime>
  <Words>2751</Words>
  <Application>Microsoft Office PowerPoint</Application>
  <PresentationFormat>全屏显示(4:3)</PresentationFormat>
  <Paragraphs>540</Paragraphs>
  <Slides>58</Slides>
  <Notes>57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0" baseType="lpstr">
      <vt:lpstr>2014高优二轮模板</vt:lpstr>
      <vt:lpstr>文档</vt:lpstr>
      <vt:lpstr>高考大题专项四　高考中的立体几何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2019-11-11T09:35:39Z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