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449" r:id="rId2"/>
    <p:sldId id="450" r:id="rId3"/>
    <p:sldId id="451" r:id="rId4"/>
    <p:sldId id="452" r:id="rId5"/>
    <p:sldId id="453" r:id="rId6"/>
    <p:sldId id="454" r:id="rId7"/>
    <p:sldId id="455" r:id="rId8"/>
    <p:sldId id="456" r:id="rId9"/>
    <p:sldId id="457" r:id="rId10"/>
    <p:sldId id="458" r:id="rId11"/>
    <p:sldId id="459" r:id="rId12"/>
    <p:sldId id="460"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 id="479" r:id="rId32"/>
    <p:sldId id="480" r:id="rId33"/>
    <p:sldId id="481" r:id="rId34"/>
    <p:sldId id="482" r:id="rId35"/>
    <p:sldId id="483" r:id="rId36"/>
    <p:sldId id="484" r:id="rId37"/>
    <p:sldId id="485" r:id="rId38"/>
    <p:sldId id="486" r:id="rId39"/>
    <p:sldId id="487" r:id="rId40"/>
    <p:sldId id="488" r:id="rId41"/>
    <p:sldId id="489" r:id="rId42"/>
    <p:sldId id="490" r:id="rId43"/>
    <p:sldId id="491" r:id="rId44"/>
    <p:sldId id="492"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45"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image" Target="../media/image2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329040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27943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40780292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33848084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6522915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19848095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28585113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3406139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6555842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11885431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7863870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11580599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36340951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34955559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41356947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21397056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32815134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881715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4400288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3955848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1783959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20132475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31677959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15566626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35820746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19058947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42639850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20018506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9462773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1254050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37870210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31048221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16184175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p14="http://schemas.microsoft.com/office/powerpoint/2010/main" xmlns="" val="33299186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41897447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21626386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1886131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1871369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36902" y="538157"/>
            <a:ext cx="233293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核心考点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047396"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631572" y="538157"/>
            <a:ext cx="245854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随堂巩固</a:t>
            </a:r>
          </a:p>
        </p:txBody>
      </p: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cxnSp>
        <p:nvCxnSpPr>
          <p:cNvPr id="6" name="直接连接符 5"/>
          <p:cNvCxnSpPr/>
          <p:nvPr userDrawn="1"/>
        </p:nvCxnSpPr>
        <p:spPr>
          <a:xfrm>
            <a:off x="6495668"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52" r:id="rId2"/>
    <p:sldLayoutId id="2147483653"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package" Target="../embeddings/Microsoft_Office_Word___10.docx"/><Relationship Id="rId5" Type="http://schemas.openxmlformats.org/officeDocument/2006/relationships/slide" Target="slide6.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package" Target="../embeddings/Microsoft_Office_Word___12.docx"/><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package" Target="../embeddings/Microsoft_Office_Word___11.docx"/><Relationship Id="rId5" Type="http://schemas.openxmlformats.org/officeDocument/2006/relationships/slide" Target="slide6.xml"/><Relationship Id="rId4" Type="http://schemas.openxmlformats.org/officeDocument/2006/relationships/slide" Target="slide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package" Target="../embeddings/Microsoft_Office_Word___13.docx"/><Relationship Id="rId5" Type="http://schemas.openxmlformats.org/officeDocument/2006/relationships/slide" Target="slide6.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6.jpeg"/><Relationship Id="rId5" Type="http://schemas.openxmlformats.org/officeDocument/2006/relationships/slide" Target="slide28.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slide" Target="slide28.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slide" Target="slide28.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slide" Target="slide28.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18.jpeg"/><Relationship Id="rId5" Type="http://schemas.openxmlformats.org/officeDocument/2006/relationships/slide" Target="slide28.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19.jpeg"/><Relationship Id="rId5" Type="http://schemas.openxmlformats.org/officeDocument/2006/relationships/slide" Target="slide28.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package" Target="../embeddings/Microsoft_Office_Word___14.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3.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package" Target="../embeddings/Microsoft_Office_Word___15.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package" Target="../embeddings/Microsoft_Office_Word___16.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3.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17.docx"/><Relationship Id="rId3" Type="http://schemas.openxmlformats.org/officeDocument/2006/relationships/notesSlide" Target="../notesSlides/notesSlide21.xml"/><Relationship Id="rId7" Type="http://schemas.openxmlformats.org/officeDocument/2006/relationships/image" Target="../media/image26.jpeg"/><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28.xml"/><Relationship Id="rId5" Type="http://schemas.openxmlformats.org/officeDocument/2006/relationships/slide" Target="slide20.xml"/><Relationship Id="rId10" Type="http://schemas.openxmlformats.org/officeDocument/2006/relationships/package" Target="../embeddings/Microsoft_Office_Word___19.docx"/><Relationship Id="rId4" Type="http://schemas.openxmlformats.org/officeDocument/2006/relationships/slide" Target="slide13.xml"/><Relationship Id="rId9" Type="http://schemas.openxmlformats.org/officeDocument/2006/relationships/package" Target="../embeddings/Microsoft_Office_Word___18.docx"/></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package" Target="../embeddings/Microsoft_Office_Word___20.docx"/><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3.xml"/></Relationships>
</file>

<file path=ppt/slides/_rels/slide24.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notesSlide" Target="../notesSlides/notesSlide23.xml"/><Relationship Id="rId7" Type="http://schemas.openxmlformats.org/officeDocument/2006/relationships/package" Target="../embeddings/Microsoft_Office_Word___21.docx"/><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package" Target="../embeddings/Microsoft_Office_Word___22.docx"/><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3.xml"/></Relationships>
</file>

<file path=ppt/slides/_rels/slide2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31.jpeg"/><Relationship Id="rId5" Type="http://schemas.openxmlformats.org/officeDocument/2006/relationships/slide" Target="slide28.xml"/><Relationship Id="rId4" Type="http://schemas.openxmlformats.org/officeDocument/2006/relationships/slide" Target="slide2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package" Target="../embeddings/Microsoft_Office_Word___23.docx"/><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3.xml"/></Relationships>
</file>

<file path=ppt/slides/_rels/slide2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image" Target="../media/image33.jpeg"/><Relationship Id="rId5" Type="http://schemas.openxmlformats.org/officeDocument/2006/relationships/slide" Target="slide28.xml"/><Relationship Id="rId4" Type="http://schemas.openxmlformats.org/officeDocument/2006/relationships/slide" Target="slide20.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Office_Word___25.docx"/><Relationship Id="rId3" Type="http://schemas.openxmlformats.org/officeDocument/2006/relationships/notesSlide" Target="../notesSlides/notesSlide28.xml"/><Relationship Id="rId7" Type="http://schemas.openxmlformats.org/officeDocument/2006/relationships/package" Target="../embeddings/Microsoft_Office_Word___24.docx"/><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package" Target="../embeddings/Microsoft_Office_Word___2.docx"/><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6.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slide" Target="slide28.xml"/><Relationship Id="rId4" Type="http://schemas.openxmlformats.org/officeDocument/2006/relationships/slide" Target="slide20.xml"/></Relationships>
</file>

<file path=ppt/slides/_rels/slide3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slide" Target="slide28.xml"/><Relationship Id="rId4" Type="http://schemas.openxmlformats.org/officeDocument/2006/relationships/slide" Target="slide2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package" Target="../embeddings/Microsoft_Office_Word___26.docx"/><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package" Target="../embeddings/Microsoft_Office_Word___27.docx"/><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3.xml"/></Relationships>
</file>

<file path=ppt/slides/_rels/slide3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openxmlformats.org/officeDocument/2006/relationships/image" Target="../media/image38.jpeg"/><Relationship Id="rId5" Type="http://schemas.openxmlformats.org/officeDocument/2006/relationships/slide" Target="slide28.xml"/><Relationship Id="rId4" Type="http://schemas.openxmlformats.org/officeDocument/2006/relationships/slide" Target="slide2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package" Target="../embeddings/Microsoft_Office_Word___28.docx"/><Relationship Id="rId2" Type="http://schemas.openxmlformats.org/officeDocument/2006/relationships/slideLayout" Target="../slideLayouts/slideLayout5.xml"/><Relationship Id="rId1" Type="http://schemas.openxmlformats.org/officeDocument/2006/relationships/vmlDrawing" Target="../drawings/vmlDrawing20.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package" Target="../embeddings/Microsoft_Office_Word___29.docx"/><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package" Target="../embeddings/Microsoft_Office_Word___30.docx"/><Relationship Id="rId2" Type="http://schemas.openxmlformats.org/officeDocument/2006/relationships/slideLayout" Target="../slideLayouts/slideLayout5.xml"/><Relationship Id="rId1" Type="http://schemas.openxmlformats.org/officeDocument/2006/relationships/vmlDrawing" Target="../drawings/vmlDrawing22.vml"/><Relationship Id="rId6" Type="http://schemas.openxmlformats.org/officeDocument/2006/relationships/slide" Target="slide28.xml"/><Relationship Id="rId5" Type="http://schemas.openxmlformats.org/officeDocument/2006/relationships/slide" Target="slide20.xml"/><Relationship Id="rId4" Type="http://schemas.openxmlformats.org/officeDocument/2006/relationships/slide" Target="slide13.xml"/></Relationships>
</file>

<file path=ppt/slides/_rels/slide3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7.xml"/><Relationship Id="rId1" Type="http://schemas.openxmlformats.org/officeDocument/2006/relationships/slideLayout" Target="../slideLayouts/slideLayout5.xml"/><Relationship Id="rId6" Type="http://schemas.openxmlformats.org/officeDocument/2006/relationships/image" Target="../media/image42.jpeg"/><Relationship Id="rId5" Type="http://schemas.openxmlformats.org/officeDocument/2006/relationships/slide" Target="slide28.xml"/><Relationship Id="rId4" Type="http://schemas.openxmlformats.org/officeDocument/2006/relationships/slide" Target="slide20.xml"/></Relationships>
</file>

<file path=ppt/slides/_rels/slide3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8.xml"/><Relationship Id="rId1" Type="http://schemas.openxmlformats.org/officeDocument/2006/relationships/slideLayout" Target="../slideLayouts/slideLayout5.xml"/><Relationship Id="rId6" Type="http://schemas.openxmlformats.org/officeDocument/2006/relationships/image" Target="../media/image43.jpeg"/><Relationship Id="rId5" Type="http://schemas.openxmlformats.org/officeDocument/2006/relationships/slide" Target="slide28.xml"/><Relationship Id="rId4" Type="http://schemas.openxmlformats.org/officeDocument/2006/relationships/slide" Target="slide2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package" Target="../embeddings/Microsoft_Office_Word___4.docx"/><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package" Target="../embeddings/Microsoft_Office_Word___3.docx"/><Relationship Id="rId5" Type="http://schemas.openxmlformats.org/officeDocument/2006/relationships/slide" Target="slide6.xml"/><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xml"/><Relationship Id="rId1" Type="http://schemas.openxmlformats.org/officeDocument/2006/relationships/vmlDrawing" Target="../drawings/vmlDrawing23.vml"/><Relationship Id="rId4" Type="http://schemas.openxmlformats.org/officeDocument/2006/relationships/package" Target="../embeddings/Microsoft_Office_Word___31.docx"/></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6.xml"/><Relationship Id="rId1" Type="http://schemas.openxmlformats.org/officeDocument/2006/relationships/vmlDrawing" Target="../drawings/vmlDrawing24.vml"/><Relationship Id="rId4" Type="http://schemas.openxmlformats.org/officeDocument/2006/relationships/package" Target="../embeddings/Microsoft_Office_Word___32.docx"/></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package" Target="../embeddings/Microsoft_Office_Word___5.docx"/><Relationship Id="rId5" Type="http://schemas.openxmlformats.org/officeDocument/2006/relationships/slide" Target="slide6.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package" Target="../embeddings/Microsoft_Office_Word___7.docx"/><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package" Target="../embeddings/Microsoft_Office_Word___6.docx"/><Relationship Id="rId5" Type="http://schemas.openxmlformats.org/officeDocument/2006/relationships/slide" Target="slide6.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package" Target="../embeddings/Microsoft_Office_Word___9.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Office_Word___8.docx"/><Relationship Id="rId5" Type="http://schemas.openxmlformats.org/officeDocument/2006/relationships/slide" Target="slide6.xml"/><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2780928"/>
            <a:ext cx="6948264" cy="1185625"/>
          </a:xfrm>
        </p:spPr>
        <p:txBody>
          <a:bodyPr/>
          <a:lstStyle/>
          <a:p>
            <a:r>
              <a:rPr lang="en-US" altLang="zh-CN" dirty="0"/>
              <a:t>10</a:t>
            </a:r>
            <a:r>
              <a:rPr lang="en-US" altLang="zh-CN" i="1" dirty="0"/>
              <a:t>.</a:t>
            </a:r>
            <a:r>
              <a:rPr lang="en-US" altLang="zh-CN" dirty="0"/>
              <a:t>4</a:t>
            </a:r>
            <a:r>
              <a:rPr lang="zh-CN" altLang="zh-CN" i="1" dirty="0"/>
              <a:t>　</a:t>
            </a:r>
            <a:r>
              <a:rPr lang="zh-CN" altLang="zh-CN" dirty="0"/>
              <a:t>相关性、</a:t>
            </a:r>
            <a:r>
              <a:rPr lang="zh-CN" altLang="zh-CN" dirty="0" smtClean="0"/>
              <a:t>最小二乘估计</a:t>
            </a:r>
            <a:r>
              <a:rPr lang="en-US" altLang="zh-CN" dirty="0" smtClean="0"/>
              <a:t/>
            </a:r>
            <a:br>
              <a:rPr lang="en-US" altLang="zh-CN" dirty="0" smtClean="0"/>
            </a:br>
            <a:r>
              <a:rPr lang="en-US" altLang="zh-CN" dirty="0"/>
              <a:t> </a:t>
            </a:r>
            <a:r>
              <a:rPr lang="en-US" altLang="zh-CN" dirty="0" smtClean="0"/>
              <a:t>     </a:t>
            </a:r>
            <a:r>
              <a:rPr lang="zh-CN" altLang="zh-CN" dirty="0" smtClean="0"/>
              <a:t>与</a:t>
            </a:r>
            <a:r>
              <a:rPr lang="zh-CN" altLang="zh-CN" dirty="0"/>
              <a:t>统计案例</a:t>
            </a:r>
          </a:p>
        </p:txBody>
      </p:sp>
      <p:pic>
        <p:nvPicPr>
          <p:cNvPr id="4" name="Picture 1"/>
          <p:cNvPicPr>
            <a:picLocks noChangeAspect="1" noChangeArrowheads="1"/>
          </p:cNvPicPr>
          <p:nvPr/>
        </p:nvPicPr>
        <p:blipFill>
          <a:blip r:embed="rId2"/>
          <a:srcRect/>
          <a:stretch>
            <a:fillRect/>
          </a:stretch>
        </p:blipFill>
        <p:spPr bwMode="auto">
          <a:xfrm>
            <a:off x="928662" y="4171972"/>
            <a:ext cx="7620000" cy="2400300"/>
          </a:xfrm>
          <a:prstGeom prst="rect">
            <a:avLst/>
          </a:prstGeom>
          <a:noFill/>
          <a:ln w="9525">
            <a:noFill/>
            <a:miter lim="800000"/>
            <a:headEnd/>
            <a:tailEnd/>
          </a:ln>
          <a:effectLst/>
        </p:spPr>
      </p:pic>
    </p:spTree>
    <p:extLst>
      <p:ext uri="{BB962C8B-B14F-4D97-AF65-F5344CB8AC3E}">
        <p14:creationId xmlns:p14="http://schemas.microsoft.com/office/powerpoint/2010/main" xmlns="" val="251115321"/>
      </p:ext>
    </p:extLst>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8" name="矩形 7"/>
          <p:cNvSpPr>
            <a:spLocks noChangeAspect="1"/>
          </p:cNvSpPr>
          <p:nvPr/>
        </p:nvSpPr>
        <p:spPr>
          <a:xfrm>
            <a:off x="508000" y="1616768"/>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99</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的把握判定它们有关联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95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的把握判定它们有关联</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的把握判定它们无关联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没有充分的证据判定它们有关联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301943"/>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答案</a:t>
            </a:r>
            <a:r>
              <a:rPr lang="en-US" altLang="zh-CN" sz="220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解析</a:t>
            </a:r>
            <a:r>
              <a:rPr lang="en-US" altLang="zh-CN" sz="220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2200" i="1">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根据表中数据</a:t>
            </a:r>
            <a:r>
              <a:rPr lang="zh-CN" altLang="zh-CN" sz="2200" smtClean="0">
                <a:solidFill>
                  <a:srgbClr val="000000"/>
                </a:solidFill>
                <a:latin typeface="Times New Roman" panose="02020603050405020304" pitchFamily="18" charset="0"/>
                <a:cs typeface="Times New Roman" panose="02020603050405020304" pitchFamily="18" charset="0"/>
              </a:rPr>
              <a:t>得到</a:t>
            </a: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059</a:t>
            </a:r>
            <a:r>
              <a:rPr lang="en-US" altLang="zh-CN" sz="2200" i="1">
                <a:solidFill>
                  <a:srgbClr val="000000"/>
                </a:solidFill>
                <a:latin typeface="Times New Roman" panose="02020603050405020304" pitchFamily="18" charset="0"/>
                <a:cs typeface="Times New Roman" panose="02020603050405020304" pitchFamily="18" charset="0"/>
              </a:rPr>
              <a:t>&gt;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841,</a:t>
            </a: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学生的性别与认为作业量大有关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则有</a:t>
            </a:r>
            <a:r>
              <a:rPr lang="en-US" altLang="zh-CN" sz="2200">
                <a:solidFill>
                  <a:srgbClr val="000000"/>
                </a:solidFill>
                <a:latin typeface="Times New Roman" panose="02020603050405020304" pitchFamily="18" charset="0"/>
                <a:cs typeface="Times New Roman" panose="02020603050405020304" pitchFamily="18" charset="0"/>
              </a:rPr>
              <a:t>95%</a:t>
            </a:r>
            <a:r>
              <a:rPr lang="zh-CN" altLang="zh-CN" sz="2200">
                <a:solidFill>
                  <a:srgbClr val="000000"/>
                </a:solidFill>
                <a:latin typeface="Times New Roman" panose="02020603050405020304" pitchFamily="18" charset="0"/>
                <a:cs typeface="Times New Roman" panose="02020603050405020304" pitchFamily="18" charset="0"/>
              </a:rPr>
              <a:t>的把握判定它们有关联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故选</a:t>
            </a:r>
            <a:r>
              <a:rPr lang="en-US" altLang="zh-CN" sz="2200">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535176153"/>
              </p:ext>
            </p:extLst>
          </p:nvPr>
        </p:nvGraphicFramePr>
        <p:xfrm>
          <a:off x="4067944" y="3627239"/>
          <a:ext cx="3592513" cy="533400"/>
        </p:xfrm>
        <a:graphic>
          <a:graphicData uri="http://schemas.openxmlformats.org/presentationml/2006/ole">
            <p:oleObj spid="_x0000_s7170" name="文档" r:id="rId6" imgW="1708421" imgH="256576" progId="Word.Document.12">
              <p:embed/>
            </p:oleObj>
          </a:graphicData>
        </a:graphic>
      </p:graphicFrame>
    </p:spTree>
    <p:extLst>
      <p:ext uri="{BB962C8B-B14F-4D97-AF65-F5344CB8AC3E}">
        <p14:creationId xmlns:p14="http://schemas.microsoft.com/office/powerpoint/2010/main" xmlns="" val="338385776"/>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299933"/>
            <a:ext cx="8128000" cy="456124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辽宁葫芦岛二模</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改编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线性回归方程</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dirty="0" err="1">
                <a:solidFill>
                  <a:srgbClr val="000000"/>
                </a:solidFill>
                <a:latin typeface="Times New Roman" panose="02020603050405020304" pitchFamily="18" charset="0"/>
                <a:cs typeface="Times New Roman" panose="02020603050405020304" pitchFamily="18" charset="0"/>
              </a:rPr>
              <a:t>bx+a</a:t>
            </a:r>
            <a:r>
              <a:rPr lang="zh-CN" altLang="zh-CN" sz="2200" dirty="0">
                <a:solidFill>
                  <a:srgbClr val="000000"/>
                </a:solidFill>
                <a:latin typeface="Times New Roman" panose="02020603050405020304" pitchFamily="18" charset="0"/>
                <a:cs typeface="Times New Roman" panose="02020603050405020304" pitchFamily="18" charset="0"/>
              </a:rPr>
              <a:t>必</a:t>
            </a:r>
            <a:r>
              <a:rPr lang="zh-CN" altLang="zh-CN" sz="2200" dirty="0" smtClean="0">
                <a:solidFill>
                  <a:srgbClr val="000000"/>
                </a:solidFill>
                <a:latin typeface="Times New Roman" panose="02020603050405020304" pitchFamily="18" charset="0"/>
                <a:cs typeface="Times New Roman" panose="02020603050405020304" pitchFamily="18" charset="0"/>
              </a:rPr>
              <a:t>过</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相关系数</a:t>
            </a:r>
            <a:r>
              <a:rPr lang="en-US" altLang="zh-CN" sz="2200"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越接近</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表明两个变量相关性越弱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在回归直线方程</a:t>
            </a:r>
            <a:r>
              <a:rPr lang="en-US" altLang="zh-CN" sz="2200" dirty="0">
                <a:solidFill>
                  <a:srgbClr val="000000"/>
                </a:solidFill>
                <a:latin typeface="Times New Roman" panose="02020603050405020304" pitchFamily="18" charset="0"/>
                <a:cs typeface="Times New Roman" panose="02020603050405020304" pitchFamily="18" charset="0"/>
              </a:rPr>
              <a:t>y=-0.5x+2</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当解释变量</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每增加一个单位时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预报变量</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平均减少</a:t>
            </a:r>
            <a:r>
              <a:rPr lang="en-US" altLang="zh-CN" sz="2200" dirty="0">
                <a:solidFill>
                  <a:srgbClr val="000000"/>
                </a:solidFill>
                <a:latin typeface="Times New Roman" panose="02020603050405020304" pitchFamily="18" charset="0"/>
                <a:cs typeface="Times New Roman" panose="02020603050405020304" pitchFamily="18" charset="0"/>
              </a:rPr>
              <a:t>0.5</a:t>
            </a:r>
            <a:r>
              <a:rPr lang="zh-CN" altLang="zh-CN" sz="2200" dirty="0">
                <a:solidFill>
                  <a:srgbClr val="000000"/>
                </a:solidFill>
                <a:latin typeface="Times New Roman" panose="02020603050405020304" pitchFamily="18" charset="0"/>
                <a:cs typeface="Times New Roman" panose="02020603050405020304" pitchFamily="18" charset="0"/>
              </a:rPr>
              <a:t>个单位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在一个</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列联表中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由计算得</a:t>
            </a:r>
            <a:r>
              <a:rPr lang="en-US" altLang="zh-CN" sz="2200"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χ</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=8.079,</a:t>
            </a:r>
            <a:r>
              <a:rPr lang="zh-CN" altLang="zh-CN" sz="2200" dirty="0">
                <a:solidFill>
                  <a:srgbClr val="000000"/>
                </a:solidFill>
                <a:latin typeface="Times New Roman" panose="02020603050405020304" pitchFamily="18" charset="0"/>
                <a:cs typeface="Times New Roman" panose="02020603050405020304" pitchFamily="18" charset="0"/>
              </a:rPr>
              <a:t>则有</a:t>
            </a:r>
            <a:r>
              <a:rPr lang="en-US" altLang="zh-CN" sz="2200" dirty="0">
                <a:solidFill>
                  <a:srgbClr val="000000"/>
                </a:solidFill>
                <a:latin typeface="Times New Roman" panose="02020603050405020304" pitchFamily="18" charset="0"/>
                <a:cs typeface="Times New Roman" panose="02020603050405020304" pitchFamily="18" charset="0"/>
              </a:rPr>
              <a:t>99</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的把握认为这两个变量间有关系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对分类变量</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它们的随机变量</a:t>
            </a:r>
            <a:r>
              <a:rPr lang="en-US" altLang="zh-CN" sz="2200" dirty="0">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χ</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的值来说</a:t>
            </a:r>
            <a:r>
              <a:rPr lang="en-US" altLang="zh-CN" sz="2200"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越小</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有关系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的把握程度越大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其中正确的说法是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把你认为正确的结论都写在横线上</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本题可参考独立性检验临界值表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16394842"/>
              </p:ext>
            </p:extLst>
          </p:nvPr>
        </p:nvGraphicFramePr>
        <p:xfrm>
          <a:off x="4286250" y="1787965"/>
          <a:ext cx="1439863" cy="342900"/>
        </p:xfrm>
        <a:graphic>
          <a:graphicData uri="http://schemas.openxmlformats.org/presentationml/2006/ole">
            <p:oleObj spid="_x0000_s8194" name="文档" r:id="rId6" imgW="681670" imgH="162258"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846966770"/>
              </p:ext>
            </p:extLst>
          </p:nvPr>
        </p:nvGraphicFramePr>
        <p:xfrm>
          <a:off x="323850" y="5713203"/>
          <a:ext cx="8105775" cy="1258888"/>
        </p:xfrm>
        <a:graphic>
          <a:graphicData uri="http://schemas.openxmlformats.org/presentationml/2006/ole">
            <p:oleObj spid="_x0000_s8195" name="文档" r:id="rId7" imgW="3894589" imgH="610452" progId="Word.Document.12">
              <p:embed/>
            </p:oleObj>
          </a:graphicData>
        </a:graphic>
      </p:graphicFrame>
      <p:sp>
        <p:nvSpPr>
          <p:cNvPr id="7" name="矩形 6"/>
          <p:cNvSpPr>
            <a:spLocks noChangeAspect="1"/>
          </p:cNvSpPr>
          <p:nvPr/>
        </p:nvSpPr>
        <p:spPr>
          <a:xfrm>
            <a:off x="2987824" y="4900333"/>
            <a:ext cx="1101584" cy="498598"/>
          </a:xfrm>
          <a:prstGeom prst="rect">
            <a:avLst/>
          </a:prstGeom>
        </p:spPr>
        <p:txBody>
          <a:bodyPr wrap="none">
            <a:spAutoFit/>
          </a:bodyPr>
          <a:lstStyle/>
          <a:p>
            <a:pPr>
              <a:lnSpc>
                <a:spcPct val="120000"/>
              </a:lnSpc>
            </a:pPr>
            <a:r>
              <a:rPr lang="zh-CN" altLang="zh-CN" sz="2200" i="1" dirty="0">
                <a:solidFill>
                  <a:srgbClr val="FF0000"/>
                </a:solidFill>
                <a:cs typeface="宋体" panose="02010600030101010101" pitchFamily="2" charset="-122"/>
              </a:rPr>
              <a:t>①③</a:t>
            </a:r>
            <a:r>
              <a:rPr lang="zh-CN" altLang="zh-CN" sz="2200" i="1" dirty="0" smtClean="0">
                <a:solidFill>
                  <a:srgbClr val="FF0000"/>
                </a:solidFill>
                <a:cs typeface="宋体" panose="02010600030101010101" pitchFamily="2" charset="-122"/>
              </a:rPr>
              <a:t>④</a:t>
            </a:r>
            <a:r>
              <a:rPr lang="en-US" altLang="zh-CN" sz="2200" i="1" dirty="0" smtClean="0">
                <a:solidFill>
                  <a:srgbClr val="FF0000"/>
                </a:solidFill>
                <a:cs typeface="宋体" panose="02010600030101010101" pitchFamily="2" charset="-122"/>
              </a:rPr>
              <a:t> </a:t>
            </a:r>
            <a:endParaRPr lang="zh-CN" altLang="en-US" sz="2200" dirty="0"/>
          </a:p>
        </p:txBody>
      </p:sp>
    </p:spTree>
    <p:extLst>
      <p:ext uri="{BB962C8B-B14F-4D97-AF65-F5344CB8AC3E}">
        <p14:creationId xmlns:p14="http://schemas.microsoft.com/office/powerpoint/2010/main" xmlns="" val="566457683"/>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8" name="矩形 7"/>
          <p:cNvSpPr>
            <a:spLocks noChangeAspect="1"/>
          </p:cNvSpPr>
          <p:nvPr/>
        </p:nvSpPr>
        <p:spPr>
          <a:xfrm>
            <a:off x="508000" y="210733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线性回归方程</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bx+a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必过样本</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中心点</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相关系数</a:t>
            </a:r>
            <a:r>
              <a:rPr lang="en-US" altLang="zh-CN" sz="2200" i="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绝对值越接近</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表明两个变量相关性越强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在回归直线方程</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当解释变量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每增加一个单位时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预报变量</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平均减少</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在一个</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列联表中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由计算得</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χ</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079,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则有</a:t>
            </a:r>
            <a:r>
              <a:rPr lang="en-US" altLang="zh-CN" sz="2200" dirty="0">
                <a:solidFill>
                  <a:srgbClr val="000000"/>
                </a:solidFill>
                <a:latin typeface="Times New Roman" panose="02020603050405020304" pitchFamily="18" charset="0"/>
                <a:cs typeface="Times New Roman" panose="02020603050405020304" pitchFamily="18" charset="0"/>
              </a:rPr>
              <a:t>99%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的把握认为这两个变量间有关系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对分类变量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它们的随机变量</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χ</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的值来说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χ</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值越小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的把握程度越小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zh-CN" altLang="zh-CN" sz="2200" i="1"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答案为</a:t>
            </a:r>
            <a:r>
              <a:rPr lang="zh-CN" altLang="zh-CN" sz="2200" i="1" dirty="0">
                <a:solidFill>
                  <a:srgbClr val="000000"/>
                </a:solidFill>
                <a:latin typeface="NEU-BZ-S92"/>
                <a:cs typeface="宋体" panose="02010600030101010101" pitchFamily="2" charset="-122"/>
              </a:rPr>
              <a:t>①③④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4265160152"/>
              </p:ext>
            </p:extLst>
          </p:nvPr>
        </p:nvGraphicFramePr>
        <p:xfrm>
          <a:off x="5794375" y="2171700"/>
          <a:ext cx="1406525" cy="331788"/>
        </p:xfrm>
        <a:graphic>
          <a:graphicData uri="http://schemas.openxmlformats.org/presentationml/2006/ole">
            <p:oleObj spid="_x0000_s9218" name="文档" r:id="rId6" imgW="665474" imgH="156850" progId="Word.Document.12">
              <p:embed/>
            </p:oleObj>
          </a:graphicData>
        </a:graphic>
      </p:graphicFrame>
    </p:spTree>
    <p:extLst>
      <p:ext uri="{BB962C8B-B14F-4D97-AF65-F5344CB8AC3E}">
        <p14:creationId xmlns:p14="http://schemas.microsoft.com/office/powerpoint/2010/main" xmlns="" val="3738222697"/>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91994"/>
            <a:ext cx="8128000" cy="4967514"/>
          </a:xfrm>
          <a:prstGeom prst="rect">
            <a:avLst/>
          </a:prstGeom>
        </p:spPr>
        <p:txBody>
          <a:bodyPr>
            <a:spAutoFit/>
          </a:bodyPr>
          <a:lstStyle/>
          <a:p>
            <a:pPr indent="229235">
              <a:lnSpc>
                <a:spcPct val="120000"/>
              </a:lnSpc>
              <a:spcAft>
                <a:spcPts val="0"/>
              </a:spcAft>
              <a:tabLst>
                <a:tab pos="1188085" algn="l"/>
                <a:tab pos="2163445" algn="l"/>
                <a:tab pos="3142615" algn="l"/>
                <a:tab pos="4190365" algn="l"/>
              </a:tabLst>
            </a:pPr>
            <a:r>
              <a:rPr lang="zh-CN" altLang="zh-CN" sz="2200" b="1" dirty="0">
                <a:solidFill>
                  <a:srgbClr val="000000"/>
                </a:solidFill>
                <a:latin typeface="Times New Roman" panose="02020603050405020304" pitchFamily="18" charset="0"/>
                <a:cs typeface="Times New Roman" panose="02020603050405020304" pitchFamily="18" charset="0"/>
              </a:rPr>
              <a:t>相关关系的判断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北京八中乌兰察布分校</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期末</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对四组数据进行统计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获得以下散点图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关于其相关系数的比较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r</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&lt;r</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&lt;0&lt;r</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&lt;r</a:t>
            </a:r>
            <a:r>
              <a:rPr lang="en-US" altLang="zh-CN" sz="2200" baseline="-250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r</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&lt;r</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&lt;0&lt;r</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&lt;r</a:t>
            </a:r>
            <a:r>
              <a:rPr lang="en-US" altLang="zh-CN" sz="2200" baseline="-250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r</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&lt;r</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&lt;0&lt;r</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&lt;r</a:t>
            </a:r>
            <a:r>
              <a:rPr lang="en-US" altLang="zh-CN" sz="2200" baseline="-250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r</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&lt;r</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&lt;0&lt;r</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&lt;r</a:t>
            </a:r>
            <a:r>
              <a:rPr lang="en-US" altLang="zh-CN" sz="2200" baseline="-250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JB36.eps" descr="id:2147520405;FounderCES"/>
          <p:cNvPicPr/>
          <p:nvPr/>
        </p:nvPicPr>
        <p:blipFill>
          <a:blip r:embed="rId6"/>
          <a:stretch>
            <a:fillRect/>
          </a:stretch>
        </p:blipFill>
        <p:spPr>
          <a:xfrm>
            <a:off x="3635896" y="2712999"/>
            <a:ext cx="4536504" cy="3615722"/>
          </a:xfrm>
          <a:prstGeom prst="rect">
            <a:avLst/>
          </a:prstGeom>
        </p:spPr>
      </p:pic>
      <p:sp>
        <p:nvSpPr>
          <p:cNvPr id="9" name="矩形 8"/>
          <p:cNvSpPr>
            <a:spLocks noChangeAspect="1"/>
          </p:cNvSpPr>
          <p:nvPr/>
        </p:nvSpPr>
        <p:spPr>
          <a:xfrm>
            <a:off x="7092280" y="2196860"/>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74393"/>
            <a:ext cx="8128000" cy="456124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福建宁德</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月质检</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下图是具有相关关系的两个变量的一组数据的散点图和回归直线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若去掉一个点使得余下的</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个点所对应的数据的相关系数最大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则应当去掉的点是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D	</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E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smtClean="0">
                <a:solidFill>
                  <a:srgbClr val="000000"/>
                </a:solidFill>
                <a:latin typeface="Times New Roman" panose="02020603050405020304" pitchFamily="18" charset="0"/>
                <a:cs typeface="Times New Roman" panose="02020603050405020304" pitchFamily="18" charset="0"/>
              </a:rPr>
              <a:t>C.</a:t>
            </a:r>
            <a:r>
              <a:rPr lang="en-US" altLang="zh-CN" sz="2200" dirty="0" smtClean="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JB37.eps" descr="id:2147520412;FounderCES"/>
          <p:cNvPicPr/>
          <p:nvPr/>
        </p:nvPicPr>
        <p:blipFill>
          <a:blip r:embed="rId6"/>
          <a:stretch>
            <a:fillRect/>
          </a:stretch>
        </p:blipFill>
        <p:spPr>
          <a:xfrm>
            <a:off x="3924617" y="2856311"/>
            <a:ext cx="2807623" cy="2917780"/>
          </a:xfrm>
          <a:prstGeom prst="rect">
            <a:avLst/>
          </a:prstGeom>
        </p:spPr>
      </p:pic>
      <p:sp>
        <p:nvSpPr>
          <p:cNvPr id="9" name="矩形 8"/>
          <p:cNvSpPr>
            <a:spLocks noChangeAspect="1"/>
          </p:cNvSpPr>
          <p:nvPr/>
        </p:nvSpPr>
        <p:spPr>
          <a:xfrm>
            <a:off x="6444208" y="2245716"/>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2289450108"/>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和图</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是正相关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相关系数大于</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和图</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是负相关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相关系数小于</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和图</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的点相对更加集中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所以相关性较强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接近于</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接近于</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由此可得</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&lt;r</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&lt;r</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&lt;r</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因为相关系数的绝对值越大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越接近</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则说明两个变量的相关性越强</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因为点</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到直线的距离最远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所以去掉点</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余下的</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个点所对应的数据的相关系数最大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7337110"/>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如何判断两个变量有无相关关系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判断相关关系的</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散点图法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如果所有的样本点都落在某一函数的曲线附近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变量之间就有相关关系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如果所有的样本点都落在某一直线附近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变量之间就有线性相关关系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相关系数法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利用相关系数判定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越趋近于</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相关性越强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0006853"/>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40768"/>
            <a:ext cx="8128000" cy="8660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河北张家口模拟</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dirty="0" err="1">
                <a:solidFill>
                  <a:srgbClr val="000000"/>
                </a:solidFill>
                <a:latin typeface="Times New Roman" panose="02020603050405020304" pitchFamily="18" charset="0"/>
                <a:cs typeface="Times New Roman" panose="02020603050405020304" pitchFamily="18" charset="0"/>
              </a:rPr>
              <a:t>x,y</a:t>
            </a:r>
            <a:r>
              <a:rPr lang="zh-CN" altLang="zh-CN" sz="2200" dirty="0">
                <a:solidFill>
                  <a:srgbClr val="000000"/>
                </a:solidFill>
                <a:latin typeface="Times New Roman" panose="02020603050405020304" pitchFamily="18" charset="0"/>
                <a:cs typeface="Times New Roman" panose="02020603050405020304" pitchFamily="18" charset="0"/>
              </a:rPr>
              <a:t>是两个变量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下列四个散点图中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x,y</a:t>
            </a:r>
            <a:r>
              <a:rPr lang="zh-CN" altLang="zh-CN" sz="2200" dirty="0">
                <a:solidFill>
                  <a:srgbClr val="000000"/>
                </a:solidFill>
                <a:latin typeface="Times New Roman" panose="02020603050405020304" pitchFamily="18" charset="0"/>
                <a:cs typeface="Times New Roman" panose="02020603050405020304" pitchFamily="18" charset="0"/>
              </a:rPr>
              <a:t>呈正相关趋势的是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JB38.eps" descr="id:2147520433;FounderCES"/>
          <p:cNvPicPr/>
          <p:nvPr/>
        </p:nvPicPr>
        <p:blipFill>
          <a:blip r:embed="rId6"/>
          <a:stretch>
            <a:fillRect/>
          </a:stretch>
        </p:blipFill>
        <p:spPr>
          <a:xfrm>
            <a:off x="2195736" y="2175601"/>
            <a:ext cx="4536504" cy="4516816"/>
          </a:xfrm>
          <a:prstGeom prst="rect">
            <a:avLst/>
          </a:prstGeom>
        </p:spPr>
      </p:pic>
      <p:sp>
        <p:nvSpPr>
          <p:cNvPr id="10" name="矩形 9"/>
          <p:cNvSpPr>
            <a:spLocks noChangeAspect="1"/>
          </p:cNvSpPr>
          <p:nvPr/>
        </p:nvSpPr>
        <p:spPr>
          <a:xfrm>
            <a:off x="5295045" y="1725717"/>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612289511"/>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40768"/>
            <a:ext cx="8128000" cy="537377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湖南长沙模拟</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某市国庆节</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天假期的楼房认购量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与成交量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的折线图如图所示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小明同学根据折线图对这</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天的认购量与成交量作出如下判断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日成交量的中位数是</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日成交量超过日平均成交量的有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认购量与日期正相关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日认购量的增量大于</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日成交量的增量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上述判断中错误的个数为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2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smtClean="0">
                <a:solidFill>
                  <a:srgbClr val="000000"/>
                </a:solidFill>
                <a:latin typeface="Times New Roman" panose="02020603050405020304" pitchFamily="18" charset="0"/>
                <a:cs typeface="Times New Roman" panose="02020603050405020304" pitchFamily="18" charset="0"/>
              </a:rPr>
              <a:t>C.</a:t>
            </a: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4</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JB39.eps" descr="id:2147520440;FounderCES"/>
          <p:cNvPicPr/>
          <p:nvPr/>
        </p:nvPicPr>
        <p:blipFill>
          <a:blip r:embed="rId6"/>
          <a:stretch>
            <a:fillRect/>
          </a:stretch>
        </p:blipFill>
        <p:spPr>
          <a:xfrm>
            <a:off x="3255080" y="3645024"/>
            <a:ext cx="4701296" cy="2824890"/>
          </a:xfrm>
          <a:prstGeom prst="rect">
            <a:avLst/>
          </a:prstGeom>
        </p:spPr>
      </p:pic>
      <p:sp>
        <p:nvSpPr>
          <p:cNvPr id="9" name="矩形 8"/>
          <p:cNvSpPr>
            <a:spLocks noChangeAspect="1"/>
          </p:cNvSpPr>
          <p:nvPr/>
        </p:nvSpPr>
        <p:spPr>
          <a:xfrm>
            <a:off x="2190468" y="3361467"/>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520248543"/>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85521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呈正相关趋势时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散点图应该是从左下到右上趋势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由图可知选项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中的散点图是从左下到右上趋势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描述了</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随着</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的增加而增加的变化趋势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将成交量数据按大小顺序排列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中位数为</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日平均成交量为</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超过</a:t>
            </a:r>
            <a:r>
              <a:rPr lang="en-US" altLang="zh-CN" sz="2200" dirty="0">
                <a:solidFill>
                  <a:srgbClr val="000000"/>
                </a:solidFill>
                <a:latin typeface="Times New Roman" panose="02020603050405020304" pitchFamily="18" charset="0"/>
                <a:cs typeface="Times New Roman" panose="02020603050405020304" pitchFamily="18" charset="0"/>
              </a:rPr>
              <a:t>42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的只有一天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由图中可以看出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数据点并不是从左下分布至右上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日认购量增量为</a:t>
            </a:r>
            <a:r>
              <a:rPr lang="en-US" altLang="zh-CN" sz="2200" dirty="0">
                <a:solidFill>
                  <a:srgbClr val="000000"/>
                </a:solidFill>
                <a:latin typeface="Times New Roman" panose="02020603050405020304" pitchFamily="18" charset="0"/>
                <a:cs typeface="Times New Roman" panose="02020603050405020304" pitchFamily="18" charset="0"/>
              </a:rPr>
              <a:t>276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164,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成交量增量为</a:t>
            </a:r>
            <a:r>
              <a:rPr lang="en-US" altLang="zh-CN" sz="2200" dirty="0">
                <a:solidFill>
                  <a:srgbClr val="000000"/>
                </a:solidFill>
                <a:latin typeface="Times New Roman" panose="02020603050405020304" pitchFamily="18" charset="0"/>
                <a:cs typeface="Times New Roman" panose="02020603050405020304" pitchFamily="18" charset="0"/>
              </a:rPr>
              <a:t>166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403352502"/>
              </p:ext>
            </p:extLst>
          </p:nvPr>
        </p:nvGraphicFramePr>
        <p:xfrm>
          <a:off x="1768519" y="3505748"/>
          <a:ext cx="8128000" cy="494340"/>
        </p:xfrm>
        <a:graphic>
          <a:graphicData uri="http://schemas.openxmlformats.org/presentationml/2006/ole">
            <p:oleObj spid="_x0000_s10242" name="文档" r:id="rId7" imgW="3837724" imgH="234013" progId="Word.Document.12">
              <p:embed/>
            </p:oleObj>
          </a:graphicData>
        </a:graphic>
      </p:graphicFrame>
    </p:spTree>
    <p:extLst>
      <p:ext uri="{BB962C8B-B14F-4D97-AF65-F5344CB8AC3E}">
        <p14:creationId xmlns:p14="http://schemas.microsoft.com/office/powerpoint/2010/main" xmlns="" val="2340136203"/>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pPr algn="ctr"/>
              <a:t>2</a:t>
            </a:fld>
            <a:r>
              <a:rPr lang="en-US" altLang="zh-CN"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1509287"/>
            <a:ext cx="8128000" cy="452239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散点图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在考虑两个量的关系时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为了对变量之间的关系有一个大致的了解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人们通常将变量所对应的点描出来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这些点就组成了变量之间的一个图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通常称这种图为变量之间的</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线性相关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若两个变量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的散点图中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所有点看上去都</a:t>
            </a:r>
            <a:r>
              <a:rPr lang="zh-CN" altLang="zh-CN" sz="2200" dirty="0" smtClean="0">
                <a:solidFill>
                  <a:srgbClr val="000000"/>
                </a:solidFill>
                <a:latin typeface="Times New Roman" panose="02020603050405020304" pitchFamily="18" charset="0"/>
                <a:cs typeface="Times New Roman" panose="02020603050405020304" pitchFamily="18" charset="0"/>
              </a:rPr>
              <a:t>在</a:t>
            </a:r>
            <a:r>
              <a:rPr lang="en-US" altLang="zh-CN" sz="2200" dirty="0" smtClean="0">
                <a:solidFill>
                  <a:srgbClr val="000000"/>
                </a:solidFill>
                <a:latin typeface="Times New Roman" panose="02020603050405020304" pitchFamily="18" charset="0"/>
                <a:cs typeface="Times New Roman" panose="02020603050405020304" pitchFamily="18" charset="0"/>
              </a:rPr>
              <a:t>_______________</a:t>
            </a:r>
            <a:r>
              <a:rPr lang="zh-CN" altLang="zh-CN" sz="2200" dirty="0" smtClean="0">
                <a:solidFill>
                  <a:srgbClr val="000000"/>
                </a:solidFill>
                <a:latin typeface="Times New Roman" panose="02020603050405020304" pitchFamily="18" charset="0"/>
                <a:cs typeface="Times New Roman" panose="02020603050405020304" pitchFamily="18" charset="0"/>
              </a:rPr>
              <a:t>附近</a:t>
            </a:r>
            <a:r>
              <a:rPr lang="zh-CN" altLang="zh-CN" sz="2200" dirty="0">
                <a:solidFill>
                  <a:srgbClr val="000000"/>
                </a:solidFill>
                <a:latin typeface="Times New Roman" panose="02020603050405020304" pitchFamily="18" charset="0"/>
                <a:cs typeface="Times New Roman" panose="02020603050405020304" pitchFamily="18" charset="0"/>
              </a:rPr>
              <a:t>波动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则称变量间是线性相关的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我们可以用</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来近似</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非线性相关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在两个变量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的散点图中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若所有点看上去都在某条</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附近波动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则称此相关为非线性相关的</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可以用一条</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来拟合</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如果所有的点在散点图中没有显示任何关系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则称变量间是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6804248" y="2708920"/>
            <a:ext cx="1101584"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散点图</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945649" y="3541966"/>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一条</a:t>
            </a:r>
            <a:r>
              <a:rPr lang="zh-CN" altLang="zh-CN" sz="2200" dirty="0" smtClean="0">
                <a:solidFill>
                  <a:srgbClr val="FF0000"/>
                </a:solidFill>
                <a:latin typeface="Times New Roman" panose="02020603050405020304" pitchFamily="18" charset="0"/>
                <a:cs typeface="Times New Roman" panose="02020603050405020304" pitchFamily="18" charset="0"/>
              </a:rPr>
              <a:t>直线</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3" name="矩形 12"/>
          <p:cNvSpPr>
            <a:spLocks noChangeAspect="1"/>
          </p:cNvSpPr>
          <p:nvPr/>
        </p:nvSpPr>
        <p:spPr>
          <a:xfrm>
            <a:off x="1558055" y="3902612"/>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一条</a:t>
            </a:r>
            <a:r>
              <a:rPr lang="zh-CN" altLang="zh-CN" sz="2200" dirty="0" smtClean="0">
                <a:solidFill>
                  <a:srgbClr val="FF0000"/>
                </a:solidFill>
                <a:latin typeface="Times New Roman" panose="02020603050405020304" pitchFamily="18" charset="0"/>
                <a:cs typeface="Times New Roman" panose="02020603050405020304" pitchFamily="18" charset="0"/>
              </a:rPr>
              <a:t>直线</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1781971" y="4717846"/>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曲线</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5" name="矩形 14"/>
          <p:cNvSpPr>
            <a:spLocks noChangeAspect="1"/>
          </p:cNvSpPr>
          <p:nvPr/>
        </p:nvSpPr>
        <p:spPr>
          <a:xfrm>
            <a:off x="1952345" y="5125463"/>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曲线</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3321913" y="5499930"/>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不相关的</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0" grpId="0"/>
      <p:bldP spid="15"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334098"/>
            <a:ext cx="8128000" cy="444674"/>
          </a:xfrm>
          <a:prstGeom prst="rect">
            <a:avLst/>
          </a:prstGeom>
        </p:spPr>
        <p:txBody>
          <a:bodyPr>
            <a:spAutoFit/>
          </a:bodyPr>
          <a:lstStyle/>
          <a:p>
            <a:pPr indent="229235">
              <a:lnSpc>
                <a:spcPct val="120000"/>
              </a:lnSpc>
              <a:spcAft>
                <a:spcPts val="0"/>
              </a:spcAft>
              <a:tabLst>
                <a:tab pos="1188085" algn="l"/>
                <a:tab pos="2163445" algn="l"/>
                <a:tab pos="3142615" algn="l"/>
                <a:tab pos="4190365" algn="l"/>
              </a:tabLst>
            </a:pPr>
            <a:r>
              <a:rPr lang="zh-CN" altLang="zh-CN" sz="2200" b="1" dirty="0">
                <a:solidFill>
                  <a:srgbClr val="000000"/>
                </a:solidFill>
                <a:latin typeface="Times New Roman" panose="02020603050405020304" pitchFamily="18" charset="0"/>
                <a:cs typeface="Times New Roman" panose="02020603050405020304" pitchFamily="18" charset="0"/>
              </a:rPr>
              <a:t>回归方程的求法及</a:t>
            </a:r>
            <a:r>
              <a:rPr lang="zh-CN" altLang="zh-CN" sz="2200" b="1" dirty="0" smtClean="0">
                <a:solidFill>
                  <a:srgbClr val="000000"/>
                </a:solidFill>
                <a:latin typeface="Times New Roman" panose="02020603050405020304" pitchFamily="18" charset="0"/>
                <a:cs typeface="Times New Roman" panose="02020603050405020304" pitchFamily="18" charset="0"/>
              </a:rPr>
              <a:t>回归分析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395536" y="1700808"/>
            <a:ext cx="8312472" cy="456124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一次考试中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五名学生的数学、物理成绩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如下表所示</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要从</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名学生中选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人参加一项活动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求选中的学生中至少有一人的物理成绩高于</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分的概率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根据上表数据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作出散点图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并求变量</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的相关系数说明物理成绩</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与数学成绩</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之间线性相关关系的强弱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如果具有较强的线性相关关系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的线性回归方程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系数精确到</a:t>
            </a:r>
            <a:r>
              <a:rPr lang="en-US" altLang="zh-CN" sz="2200" dirty="0">
                <a:solidFill>
                  <a:srgbClr val="000000"/>
                </a:solidFill>
                <a:latin typeface="Times New Roman" panose="02020603050405020304" pitchFamily="18" charset="0"/>
                <a:cs typeface="Times New Roman" panose="02020603050405020304" pitchFamily="18" charset="0"/>
              </a:rPr>
              <a:t>0.01);</a:t>
            </a:r>
            <a:r>
              <a:rPr lang="zh-CN" altLang="zh-CN" sz="2200" dirty="0">
                <a:solidFill>
                  <a:srgbClr val="000000"/>
                </a:solidFill>
                <a:latin typeface="Times New Roman" panose="02020603050405020304" pitchFamily="18" charset="0"/>
                <a:cs typeface="Times New Roman" panose="02020603050405020304" pitchFamily="18" charset="0"/>
              </a:rPr>
              <a:t>如果不具有线性相关关系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76089691"/>
              </p:ext>
            </p:extLst>
          </p:nvPr>
        </p:nvGraphicFramePr>
        <p:xfrm>
          <a:off x="508000" y="2143247"/>
          <a:ext cx="8128000" cy="2074876"/>
        </p:xfrm>
        <a:graphic>
          <a:graphicData uri="http://schemas.openxmlformats.org/presentationml/2006/ole">
            <p:oleObj spid="_x0000_s11266" name="文档" r:id="rId7" imgW="3837004" imgH="980041" progId="Word.Document.12">
              <p:embed/>
            </p:oleObj>
          </a:graphicData>
        </a:graphic>
      </p:graphicFrame>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37840385"/>
              </p:ext>
            </p:extLst>
          </p:nvPr>
        </p:nvGraphicFramePr>
        <p:xfrm>
          <a:off x="508000" y="1602186"/>
          <a:ext cx="8128000" cy="3907628"/>
        </p:xfrm>
        <a:graphic>
          <a:graphicData uri="http://schemas.openxmlformats.org/presentationml/2006/ole">
            <p:oleObj spid="_x0000_s12290" name="文档" r:id="rId7" imgW="3837004" imgH="1844697" progId="Word.Document.12">
              <p:embed/>
            </p:oleObj>
          </a:graphicData>
        </a:graphic>
      </p:graphicFrame>
    </p:spTree>
    <p:extLst>
      <p:ext uri="{BB962C8B-B14F-4D97-AF65-F5344CB8AC3E}">
        <p14:creationId xmlns:p14="http://schemas.microsoft.com/office/powerpoint/2010/main" xmlns="" val="3705618840"/>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32632"/>
            <a:ext cx="8128000" cy="4833631"/>
          </a:xfrm>
          <a:prstGeom prst="rect">
            <a:avLst/>
          </a:prstGeom>
        </p:spPr>
        <p:txBody>
          <a:bodyPr>
            <a:spAutoFit/>
          </a:bodyPr>
          <a:lstStyle/>
          <a:p>
            <a:pPr fontAlgn="ct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a:t>
            </a:r>
            <a:r>
              <a:rPr lang="zh-CN" altLang="zh-CN" sz="2200" dirty="0">
                <a:solidFill>
                  <a:srgbClr val="FF0000"/>
                </a:solidFill>
                <a:effectLst/>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名学生中任取</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名学生的情况共有</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其中至少有一人的物理成绩高于</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分的情况有</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故选中的学生中至少有一人的物理成绩高于</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分的概率为</a:t>
            </a: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fontAlgn="ctr">
              <a:lnSpc>
                <a:spcPct val="15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变量</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相关系数</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物理成绩与数学成绩高度正相关</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fontAlgn="ctr">
              <a:lnSpc>
                <a:spcPct val="120000"/>
              </a:lnSpc>
              <a:spcAft>
                <a:spcPts val="0"/>
              </a:spcAft>
              <a:tabLst>
                <a:tab pos="1029335" algn="l"/>
                <a:tab pos="1850390" algn="l"/>
                <a:tab pos="2538095" algn="l"/>
                <a:tab pos="3221990" algn="l"/>
              </a:tabLst>
            </a:pP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散点图</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如图所示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从散点图可以看出这些点大致分布在一条</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直</a:t>
            </a:r>
            <a:endPar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线</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附近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并且在逐步上升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故物理成绩与数学成绩正相关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的线性回归方程是</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bx+a</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根据所给的数据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可以计算</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出</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的线性回归方程是</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75</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pic>
        <p:nvPicPr>
          <p:cNvPr id="10" name="HB21.eps" descr="id:2147512123;FounderCES"/>
          <p:cNvPicPr/>
          <p:nvPr/>
        </p:nvPicPr>
        <p:blipFill>
          <a:blip r:embed="rId7"/>
          <a:stretch>
            <a:fillRect/>
          </a:stretch>
        </p:blipFill>
        <p:spPr>
          <a:xfrm>
            <a:off x="5985673" y="2204864"/>
            <a:ext cx="2826849" cy="2160240"/>
          </a:xfrm>
          <a:prstGeom prst="rect">
            <a:avLst/>
          </a:prstGeom>
        </p:spPr>
      </p:pic>
      <p:graphicFrame>
        <p:nvGraphicFramePr>
          <p:cNvPr id="3" name="对象 2"/>
          <p:cNvGraphicFramePr>
            <a:graphicFrameLocks noChangeAspect="1"/>
          </p:cNvGraphicFramePr>
          <p:nvPr>
            <p:extLst>
              <p:ext uri="{D42A27DB-BD31-4B8C-83A1-F6EECF244321}">
                <p14:modId xmlns:p14="http://schemas.microsoft.com/office/powerpoint/2010/main" xmlns="" val="3398259472"/>
              </p:ext>
            </p:extLst>
          </p:nvPr>
        </p:nvGraphicFramePr>
        <p:xfrm>
          <a:off x="3707904" y="2204864"/>
          <a:ext cx="767645" cy="555450"/>
        </p:xfrm>
        <a:graphic>
          <a:graphicData uri="http://schemas.openxmlformats.org/presentationml/2006/ole">
            <p:oleObj spid="_x0000_s13314" name="文档" r:id="rId8" imgW="560740" imgH="400237"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3555002918"/>
              </p:ext>
            </p:extLst>
          </p:nvPr>
        </p:nvGraphicFramePr>
        <p:xfrm>
          <a:off x="3419872" y="2653283"/>
          <a:ext cx="2543175" cy="847725"/>
        </p:xfrm>
        <a:graphic>
          <a:graphicData uri="http://schemas.openxmlformats.org/presentationml/2006/ole">
            <p:oleObj spid="_x0000_s13315" name="文档" r:id="rId9" imgW="1206779" imgH="400237"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1821350785"/>
              </p:ext>
            </p:extLst>
          </p:nvPr>
        </p:nvGraphicFramePr>
        <p:xfrm>
          <a:off x="4091726" y="5085184"/>
          <a:ext cx="4206875" cy="846137"/>
        </p:xfrm>
        <a:graphic>
          <a:graphicData uri="http://schemas.openxmlformats.org/presentationml/2006/ole">
            <p:oleObj spid="_x0000_s13316" name="文档" r:id="rId10" imgW="1999662" imgH="400598" progId="Word.Document.12">
              <p:embed/>
            </p:oleObj>
          </a:graphicData>
        </a:graphic>
      </p:graphicFrame>
    </p:spTree>
    <p:extLst>
      <p:ext uri="{BB962C8B-B14F-4D97-AF65-F5344CB8AC3E}">
        <p14:creationId xmlns:p14="http://schemas.microsoft.com/office/powerpoint/2010/main" xmlns="" val="3340020926"/>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01069"/>
            <a:ext cx="8128000" cy="37487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对已知的两个变量的一组数据如何做回归分析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回归直线方程中系数的</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种求法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公式法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利用公式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求出回归系数</a:t>
            </a:r>
            <a:r>
              <a:rPr lang="en-US" altLang="zh-CN" sz="2200" dirty="0" err="1">
                <a:solidFill>
                  <a:srgbClr val="000000"/>
                </a:solidFill>
                <a:latin typeface="Times New Roman" panose="02020603050405020304" pitchFamily="18" charset="0"/>
                <a:cs typeface="Times New Roman" panose="02020603050405020304" pitchFamily="18" charset="0"/>
              </a:rPr>
              <a:t>b,a</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待定系数法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利用回归直线过样本点</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中心</a:t>
            </a:r>
            <a:r>
              <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求</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系数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回归分析的</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种策略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利用回归方程进行预测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把回归直线方程看作一次函数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求函数值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利用回归直线判断正、负相关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决定正相关还是负相关的是回归系数</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391271803"/>
              </p:ext>
            </p:extLst>
          </p:nvPr>
        </p:nvGraphicFramePr>
        <p:xfrm>
          <a:off x="6084168" y="2978150"/>
          <a:ext cx="969963" cy="333375"/>
        </p:xfrm>
        <a:graphic>
          <a:graphicData uri="http://schemas.openxmlformats.org/presentationml/2006/ole">
            <p:oleObj spid="_x0000_s14338" name="文档" r:id="rId7" imgW="459605" imgH="158653" progId="Word.Document.12">
              <p:embed/>
            </p:oleObj>
          </a:graphicData>
        </a:graphic>
      </p:graphicFrame>
    </p:spTree>
    <p:extLst>
      <p:ext uri="{BB962C8B-B14F-4D97-AF65-F5344CB8AC3E}">
        <p14:creationId xmlns:p14="http://schemas.microsoft.com/office/powerpoint/2010/main" xmlns="" val="1997273978"/>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61550"/>
            <a:ext cx="8128000" cy="8660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河北衡水模拟二</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下表是某学生在</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月份开始进入冲刺复习至高考前的</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次大型联考数学成绩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8227937"/>
              </p:ext>
            </p:extLst>
          </p:nvPr>
        </p:nvGraphicFramePr>
        <p:xfrm>
          <a:off x="508000" y="2225646"/>
          <a:ext cx="8128000" cy="1354666"/>
        </p:xfrm>
        <a:graphic>
          <a:graphicData uri="http://schemas.openxmlformats.org/presentationml/2006/ole">
            <p:oleObj spid="_x0000_s15362" name="文档" r:id="rId7" imgW="3895309" imgH="649034" progId="Word.Document.12">
              <p:embed/>
            </p:oleObj>
          </a:graphicData>
        </a:graphic>
      </p:graphicFrame>
      <p:sp>
        <p:nvSpPr>
          <p:cNvPr id="5" name="矩形 4"/>
          <p:cNvSpPr>
            <a:spLocks noChangeAspect="1"/>
          </p:cNvSpPr>
          <p:nvPr/>
        </p:nvSpPr>
        <p:spPr>
          <a:xfrm>
            <a:off x="508000" y="3084917"/>
            <a:ext cx="4036682" cy="459741"/>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请画出上表数据的散点图</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JB41.eps" descr="id:2147520484;FounderCES"/>
          <p:cNvPicPr/>
          <p:nvPr/>
        </p:nvPicPr>
        <p:blipFill>
          <a:blip r:embed="rId8"/>
          <a:stretch>
            <a:fillRect/>
          </a:stretch>
        </p:blipFill>
        <p:spPr>
          <a:xfrm>
            <a:off x="2843808" y="3575884"/>
            <a:ext cx="3024336" cy="2877452"/>
          </a:xfrm>
          <a:prstGeom prst="rect">
            <a:avLst/>
          </a:prstGeom>
        </p:spPr>
      </p:pic>
    </p:spTree>
    <p:extLst>
      <p:ext uri="{BB962C8B-B14F-4D97-AF65-F5344CB8AC3E}">
        <p14:creationId xmlns:p14="http://schemas.microsoft.com/office/powerpoint/2010/main" xmlns="" val="3045699215"/>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470435984"/>
              </p:ext>
            </p:extLst>
          </p:nvPr>
        </p:nvGraphicFramePr>
        <p:xfrm>
          <a:off x="508000" y="1693089"/>
          <a:ext cx="8128000" cy="3968159"/>
        </p:xfrm>
        <a:graphic>
          <a:graphicData uri="http://schemas.openxmlformats.org/presentationml/2006/ole">
            <p:oleObj spid="_x0000_s16386" name="文档" r:id="rId7" imgW="3837724" imgH="1872462" progId="Word.Document.12">
              <p:embed/>
            </p:oleObj>
          </a:graphicData>
        </a:graphic>
      </p:graphicFrame>
    </p:spTree>
    <p:extLst>
      <p:ext uri="{BB962C8B-B14F-4D97-AF65-F5344CB8AC3E}">
        <p14:creationId xmlns:p14="http://schemas.microsoft.com/office/powerpoint/2010/main" xmlns="" val="3454236513"/>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69635"/>
            <a:ext cx="249780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散点图如图</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JB42.eps" descr="id:2147514621;FounderCES"/>
          <p:cNvPicPr/>
          <p:nvPr/>
        </p:nvPicPr>
        <p:blipFill>
          <a:blip r:embed="rId6"/>
          <a:stretch>
            <a:fillRect/>
          </a:stretch>
        </p:blipFill>
        <p:spPr>
          <a:xfrm>
            <a:off x="2967737" y="2206694"/>
            <a:ext cx="3188439" cy="3063341"/>
          </a:xfrm>
          <a:prstGeom prst="rect">
            <a:avLst/>
          </a:prstGeom>
        </p:spPr>
      </p:pic>
    </p:spTree>
    <p:extLst>
      <p:ext uri="{BB962C8B-B14F-4D97-AF65-F5344CB8AC3E}">
        <p14:creationId xmlns:p14="http://schemas.microsoft.com/office/powerpoint/2010/main" xmlns="" val="4167762205"/>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893284987"/>
              </p:ext>
            </p:extLst>
          </p:nvPr>
        </p:nvGraphicFramePr>
        <p:xfrm>
          <a:off x="508000" y="1684576"/>
          <a:ext cx="8128000" cy="3742848"/>
        </p:xfrm>
        <a:graphic>
          <a:graphicData uri="http://schemas.openxmlformats.org/presentationml/2006/ole">
            <p:oleObj spid="_x0000_s17410" name="文档" r:id="rId7" imgW="3837724" imgH="1767535" progId="Word.Document.12">
              <p:embed/>
            </p:oleObj>
          </a:graphicData>
        </a:graphic>
      </p:graphicFrame>
    </p:spTree>
    <p:extLst>
      <p:ext uri="{BB962C8B-B14F-4D97-AF65-F5344CB8AC3E}">
        <p14:creationId xmlns:p14="http://schemas.microsoft.com/office/powerpoint/2010/main" xmlns="" val="3361296601"/>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14" name="圆角矩形 13">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3" name="矩形 2"/>
          <p:cNvSpPr>
            <a:spLocks noChangeAspect="1"/>
          </p:cNvSpPr>
          <p:nvPr/>
        </p:nvSpPr>
        <p:spPr>
          <a:xfrm>
            <a:off x="508000" y="1556792"/>
            <a:ext cx="8128000" cy="2491067"/>
          </a:xfrm>
          <a:prstGeom prst="rect">
            <a:avLst/>
          </a:prstGeom>
        </p:spPr>
        <p:txBody>
          <a:bodyPr>
            <a:spAutoFit/>
          </a:bodyPr>
          <a:lstStyle/>
          <a:p>
            <a:pPr indent="229235">
              <a:lnSpc>
                <a:spcPct val="120000"/>
              </a:lnSpc>
              <a:spcAft>
                <a:spcPts val="0"/>
              </a:spcAft>
              <a:tabLst>
                <a:tab pos="1188085" algn="l"/>
                <a:tab pos="2163445" algn="l"/>
                <a:tab pos="3142615" algn="l"/>
                <a:tab pos="4190365" algn="l"/>
              </a:tabLst>
            </a:pPr>
            <a:r>
              <a:rPr lang="zh-CN" altLang="zh-CN" sz="2200" b="1" dirty="0">
                <a:solidFill>
                  <a:srgbClr val="000000"/>
                </a:solidFill>
                <a:latin typeface="Times New Roman" panose="02020603050405020304" pitchFamily="18" charset="0"/>
                <a:cs typeface="Times New Roman" panose="02020603050405020304" pitchFamily="18" charset="0"/>
              </a:rPr>
              <a:t>独立性检验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某工厂为提高生产效率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开展技术创新活动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提出了完成某项生产任务的两种新的生产方式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为比较两种生产方式的效率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选取</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名工人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将他们随机分成两组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每组</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第一组工人用第一种生产方式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第二组工人用第二种生产方式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根据工人完成生产任务的工作时间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min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绘制了如下茎叶图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JB43.eps" descr="id:2147520499;FounderCES"/>
          <p:cNvPicPr/>
          <p:nvPr/>
        </p:nvPicPr>
        <p:blipFill>
          <a:blip r:embed="rId6"/>
          <a:stretch>
            <a:fillRect/>
          </a:stretch>
        </p:blipFill>
        <p:spPr>
          <a:xfrm>
            <a:off x="1043608" y="4063070"/>
            <a:ext cx="6768752" cy="1644816"/>
          </a:xfrm>
          <a:prstGeom prst="rect">
            <a:avLst/>
          </a:prstGeom>
        </p:spPr>
      </p:pic>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14" name="圆角矩形 13">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5" name="圆角矩形 14">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6" name="圆角矩形 15">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361550"/>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根据茎叶图判断哪种生产方式的效率更高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并说明理由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名工人完成生产任务所需时间的中位数</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并将完成生产任务所需时间超过</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和不超过</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的工人数填入下面的列联表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209317937"/>
              </p:ext>
            </p:extLst>
          </p:nvPr>
        </p:nvGraphicFramePr>
        <p:xfrm>
          <a:off x="508000" y="2631917"/>
          <a:ext cx="8128000" cy="2114009"/>
        </p:xfrm>
        <a:graphic>
          <a:graphicData uri="http://schemas.openxmlformats.org/presentationml/2006/ole">
            <p:oleObj spid="_x0000_s18434" name="文档" r:id="rId7" imgW="3894589" imgH="1013574" progId="Word.Document.12">
              <p:embed/>
            </p:oleObj>
          </a:graphicData>
        </a:graphic>
      </p:graphicFrame>
      <p:sp>
        <p:nvSpPr>
          <p:cNvPr id="5" name="矩形 4"/>
          <p:cNvSpPr>
            <a:spLocks noChangeAspect="1"/>
          </p:cNvSpPr>
          <p:nvPr/>
        </p:nvSpPr>
        <p:spPr>
          <a:xfrm>
            <a:off x="508000" y="4260742"/>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中的列联表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能否有</a:t>
            </a:r>
            <a:r>
              <a:rPr lang="en-US" altLang="zh-CN" sz="2200" dirty="0">
                <a:solidFill>
                  <a:srgbClr val="000000"/>
                </a:solidFill>
                <a:latin typeface="Times New Roman" panose="02020603050405020304" pitchFamily="18" charset="0"/>
                <a:cs typeface="Times New Roman" panose="02020603050405020304" pitchFamily="18" charset="0"/>
              </a:rPr>
              <a:t>99</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的把握认为两种生产方式的效率有差异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428123491"/>
              </p:ext>
            </p:extLst>
          </p:nvPr>
        </p:nvGraphicFramePr>
        <p:xfrm>
          <a:off x="508000" y="5117792"/>
          <a:ext cx="8128000" cy="1901946"/>
        </p:xfrm>
        <a:graphic>
          <a:graphicData uri="http://schemas.openxmlformats.org/presentationml/2006/ole">
            <p:oleObj spid="_x0000_s18435" name="文档" r:id="rId8" imgW="3894589" imgH="911531" progId="Word.Document.12">
              <p:embed/>
            </p:oleObj>
          </a:graphicData>
        </a:graphic>
      </p:graphicFrame>
    </p:spTree>
    <p:extLst>
      <p:ext uri="{BB962C8B-B14F-4D97-AF65-F5344CB8AC3E}">
        <p14:creationId xmlns:p14="http://schemas.microsoft.com/office/powerpoint/2010/main" xmlns="" val="1503126791"/>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81603"/>
            <a:ext cx="8128000" cy="249106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最小二乘法与线性回归方程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最小二乘法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如果有</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个点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可以用下面的表达式来刻画这些点与直线</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a+bx</a:t>
            </a:r>
            <a:r>
              <a:rPr lang="zh-CN" altLang="zh-CN" sz="2200" dirty="0">
                <a:solidFill>
                  <a:srgbClr val="000000"/>
                </a:solidFill>
                <a:latin typeface="Times New Roman" panose="02020603050405020304" pitchFamily="18" charset="0"/>
                <a:cs typeface="Times New Roman" panose="02020603050405020304" pitchFamily="18" charset="0"/>
              </a:rPr>
              <a:t>的接近程度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a+bx</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使得上式达到最小值的直线</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a+bx</a:t>
            </a:r>
            <a:r>
              <a:rPr lang="zh-CN" altLang="zh-CN" sz="2200" dirty="0">
                <a:solidFill>
                  <a:srgbClr val="000000"/>
                </a:solidFill>
                <a:latin typeface="Times New Roman" panose="02020603050405020304" pitchFamily="18" charset="0"/>
                <a:cs typeface="Times New Roman" panose="02020603050405020304" pitchFamily="18" charset="0"/>
              </a:rPr>
              <a:t>就是我们所要求的直线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这种方法称为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293826598"/>
              </p:ext>
            </p:extLst>
          </p:nvPr>
        </p:nvGraphicFramePr>
        <p:xfrm>
          <a:off x="508000" y="3839651"/>
          <a:ext cx="8128000" cy="1718416"/>
        </p:xfrm>
        <a:graphic>
          <a:graphicData uri="http://schemas.openxmlformats.org/presentationml/2006/ole">
            <p:oleObj spid="_x0000_s2050" name="文档" r:id="rId6" imgW="3837724" imgH="810931" progId="Word.Document.12">
              <p:embed/>
            </p:oleObj>
          </a:graphicData>
        </a:graphic>
      </p:graphicFrame>
      <p:sp>
        <p:nvSpPr>
          <p:cNvPr id="8" name="矩形 7"/>
          <p:cNvSpPr>
            <a:spLocks noChangeAspect="1"/>
          </p:cNvSpPr>
          <p:nvPr/>
        </p:nvSpPr>
        <p:spPr>
          <a:xfrm>
            <a:off x="508000" y="5576939"/>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这样得到的直线方程称为线性回归方程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是线性回归方程的系数</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2462986" y="3371616"/>
            <a:ext cx="1665841"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最小二乘法</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graphicFrame>
        <p:nvGraphicFramePr>
          <p:cNvPr id="11" name="对象 10"/>
          <p:cNvGraphicFramePr>
            <a:graphicFrameLocks noChangeAspect="1"/>
          </p:cNvGraphicFramePr>
          <p:nvPr>
            <p:extLst>
              <p:ext uri="{D42A27DB-BD31-4B8C-83A1-F6EECF244321}">
                <p14:modId xmlns:p14="http://schemas.microsoft.com/office/powerpoint/2010/main" xmlns="" val="3332766089"/>
              </p:ext>
            </p:extLst>
          </p:nvPr>
        </p:nvGraphicFramePr>
        <p:xfrm>
          <a:off x="1979712" y="5696221"/>
          <a:ext cx="8128000" cy="332923"/>
        </p:xfrm>
        <a:graphic>
          <a:graphicData uri="http://schemas.openxmlformats.org/presentationml/2006/ole">
            <p:oleObj spid="_x0000_s2051" name="文档" r:id="rId7" imgW="3837724" imgH="156489" progId="Word.Document.12">
              <p:embed/>
            </p:oleObj>
          </a:graphicData>
        </a:graphic>
      </p:graphicFrame>
    </p:spTree>
    <p:extLst>
      <p:ext uri="{BB962C8B-B14F-4D97-AF65-F5344CB8AC3E}">
        <p14:creationId xmlns:p14="http://schemas.microsoft.com/office/powerpoint/2010/main" xmlns="" val="899012278"/>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14" name="圆角矩形 13">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3" name="矩形 2"/>
          <p:cNvSpPr>
            <a:spLocks noChangeAspect="1"/>
          </p:cNvSpPr>
          <p:nvPr/>
        </p:nvSpPr>
        <p:spPr>
          <a:xfrm>
            <a:off x="508000" y="1391054"/>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第二种生产方式的效率更高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理由如下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由茎叶图可知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用第一种生产方式的工人中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的工人完成生产任务所需时间至少</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用第二种生产方式的工人中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的工人完成生产任务所需时间至多</a:t>
            </a:r>
            <a:r>
              <a:rPr lang="en-US" altLang="zh-CN" sz="2200" dirty="0">
                <a:solidFill>
                  <a:srgbClr val="000000"/>
                </a:solidFill>
                <a:latin typeface="Times New Roman" panose="02020603050405020304" pitchFamily="18" charset="0"/>
                <a:cs typeface="Times New Roman" panose="02020603050405020304" pitchFamily="18" charset="0"/>
              </a:rPr>
              <a:t>79</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分钟</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因此第二种生产方式的效率更高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由茎叶图可知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用第一种生产方式的工人完成生产任务所需时间的中位数为</a:t>
            </a:r>
            <a:r>
              <a:rPr lang="en-US" altLang="zh-CN" sz="2200" dirty="0">
                <a:solidFill>
                  <a:srgbClr val="000000"/>
                </a:solidFill>
                <a:latin typeface="Times New Roman" panose="02020603050405020304" pitchFamily="18" charset="0"/>
                <a:cs typeface="Times New Roman" panose="02020603050405020304" pitchFamily="18" charset="0"/>
              </a:rPr>
              <a:t>85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用第二种生产方式的工人完成生产任务所需时间的中位数为</a:t>
            </a:r>
            <a:r>
              <a:rPr lang="en-US" altLang="zh-CN" sz="2200" dirty="0">
                <a:solidFill>
                  <a:srgbClr val="000000"/>
                </a:solidFill>
                <a:latin typeface="Times New Roman" panose="02020603050405020304" pitchFamily="18" charset="0"/>
                <a:cs typeface="Times New Roman" panose="02020603050405020304" pitchFamily="18" charset="0"/>
              </a:rPr>
              <a:t>73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分钟</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因此第二种生产方式的效率更高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由茎叶图可知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用第一种生产方式的工人完成生产任务平均所需时间高于</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用第二种生产方式的工人完成生产任务平均所需时间低于</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分钟</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因此第二种生产方式的效率更高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38740334"/>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14" name="圆角矩形 13">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由茎叶图可知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用第一种生产方式的工人完成生产任务所需时间分布在茎</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上的最多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关于茎</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大致呈对称分布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用第二种生产方式的工人完成生产任务所需时间分布在茎</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上的最多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关于茎</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大致呈对称分布</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又用两种生产方式的工人完成生产任务所需时间分布的区间相同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故可以认为用第二种生产方式完成生产任务所需的时间比用第一种生产方式完成生产任务所需的时间更少</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因此第二种生产方式的效率更高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以上给出了</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考生答出其中任意一种或其他合理理由均可得分</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0680466"/>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14" name="圆角矩形 13">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5" name="圆角矩形 14">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6" name="圆角矩形 15">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7124343"/>
              </p:ext>
            </p:extLst>
          </p:nvPr>
        </p:nvGraphicFramePr>
        <p:xfrm>
          <a:off x="508000" y="1844824"/>
          <a:ext cx="8128000" cy="3157759"/>
        </p:xfrm>
        <a:graphic>
          <a:graphicData uri="http://schemas.openxmlformats.org/presentationml/2006/ole">
            <p:oleObj spid="_x0000_s19458" name="文档" r:id="rId7" imgW="3894589" imgH="1512609" progId="Word.Document.12">
              <p:embed/>
            </p:oleObj>
          </a:graphicData>
        </a:graphic>
      </p:graphicFrame>
    </p:spTree>
    <p:extLst>
      <p:ext uri="{BB962C8B-B14F-4D97-AF65-F5344CB8AC3E}">
        <p14:creationId xmlns:p14="http://schemas.microsoft.com/office/powerpoint/2010/main" xmlns="" val="4258055073"/>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14" name="圆角矩形 13">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5" name="圆角矩形 14">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6" name="圆角矩形 15">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3" name="矩形 2"/>
          <p:cNvSpPr>
            <a:spLocks noChangeAspect="1"/>
          </p:cNvSpPr>
          <p:nvPr/>
        </p:nvSpPr>
        <p:spPr>
          <a:xfrm>
            <a:off x="508000" y="1772816"/>
            <a:ext cx="8128000" cy="125720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独立性检验得出的结论是什么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它对我们日常生活有什么帮助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517566334"/>
              </p:ext>
            </p:extLst>
          </p:nvPr>
        </p:nvGraphicFramePr>
        <p:xfrm>
          <a:off x="508000" y="3088224"/>
          <a:ext cx="8128000" cy="2645032"/>
        </p:xfrm>
        <a:graphic>
          <a:graphicData uri="http://schemas.openxmlformats.org/presentationml/2006/ole">
            <p:oleObj spid="_x0000_s20482" name="文档" r:id="rId7" imgW="3947136" imgH="1284726" progId="Word.Document.12">
              <p:embed/>
            </p:oleObj>
          </a:graphicData>
        </a:graphic>
      </p:graphicFrame>
    </p:spTree>
    <p:extLst>
      <p:ext uri="{BB962C8B-B14F-4D97-AF65-F5344CB8AC3E}">
        <p14:creationId xmlns:p14="http://schemas.microsoft.com/office/powerpoint/2010/main" xmlns="" val="1855660527"/>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14" name="圆角矩形 13">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6" name="圆角矩形 15">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474393"/>
            <a:ext cx="8128000" cy="456124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郑州三模</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月郑州第二次模拟考试中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某校共有</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名文科学生参加考试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其中语文考试成绩低于</a:t>
            </a:r>
            <a:r>
              <a:rPr lang="en-US" altLang="zh-CN" sz="2200" dirty="0">
                <a:solidFill>
                  <a:srgbClr val="000000"/>
                </a:solidFill>
                <a:latin typeface="Times New Roman" panose="02020603050405020304" pitchFamily="18" charset="0"/>
                <a:cs typeface="Times New Roman" panose="02020603050405020304" pitchFamily="18" charset="0"/>
              </a:rPr>
              <a:t>130</a:t>
            </a:r>
            <a:r>
              <a:rPr lang="zh-CN" altLang="zh-CN" sz="2200" dirty="0">
                <a:solidFill>
                  <a:srgbClr val="000000"/>
                </a:solidFill>
                <a:latin typeface="Times New Roman" panose="02020603050405020304" pitchFamily="18" charset="0"/>
                <a:cs typeface="Times New Roman" panose="02020603050405020304" pitchFamily="18" charset="0"/>
              </a:rPr>
              <a:t>的占</a:t>
            </a:r>
            <a:r>
              <a:rPr lang="en-US" altLang="zh-CN" sz="2200" dirty="0">
                <a:solidFill>
                  <a:srgbClr val="000000"/>
                </a:solidFill>
                <a:latin typeface="Times New Roman" panose="02020603050405020304" pitchFamily="18" charset="0"/>
                <a:cs typeface="Times New Roman" panose="02020603050405020304" pitchFamily="18" charset="0"/>
              </a:rPr>
              <a:t>95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数学成绩的频率分布直方图如图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如果成绩不低于</a:t>
            </a:r>
            <a:r>
              <a:rPr lang="en-US" altLang="zh-CN" sz="2200" dirty="0">
                <a:solidFill>
                  <a:srgbClr val="000000"/>
                </a:solidFill>
                <a:latin typeface="Times New Roman" panose="02020603050405020304" pitchFamily="18" charset="0"/>
                <a:cs typeface="Times New Roman" panose="02020603050405020304" pitchFamily="18" charset="0"/>
              </a:rPr>
              <a:t>130</a:t>
            </a:r>
            <a:r>
              <a:rPr lang="zh-CN" altLang="zh-CN" sz="2200" dirty="0">
                <a:solidFill>
                  <a:srgbClr val="000000"/>
                </a:solidFill>
                <a:latin typeface="Times New Roman" panose="02020603050405020304" pitchFamily="18" charset="0"/>
                <a:cs typeface="Times New Roman" panose="02020603050405020304" pitchFamily="18" charset="0"/>
              </a:rPr>
              <a:t>的为特别优秀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名学生中本次考试语文、数学成绩特别优秀的大约各多少人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JB44.eps" descr="id:2147520544;FounderCES"/>
          <p:cNvPicPr/>
          <p:nvPr/>
        </p:nvPicPr>
        <p:blipFill>
          <a:blip r:embed="rId6"/>
          <a:stretch>
            <a:fillRect/>
          </a:stretch>
        </p:blipFill>
        <p:spPr>
          <a:xfrm>
            <a:off x="2627784" y="2717815"/>
            <a:ext cx="3816424" cy="2367369"/>
          </a:xfrm>
          <a:prstGeom prst="rect">
            <a:avLst/>
          </a:prstGeom>
        </p:spPr>
      </p:pic>
    </p:spTree>
    <p:extLst>
      <p:ext uri="{BB962C8B-B14F-4D97-AF65-F5344CB8AC3E}">
        <p14:creationId xmlns:p14="http://schemas.microsoft.com/office/powerpoint/2010/main" xmlns="" val="1296777625"/>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14" name="圆角矩形 13">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5" name="圆角矩形 14">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6" name="圆角矩形 15">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3" name="矩形 2"/>
          <p:cNvSpPr>
            <a:spLocks noChangeAspect="1"/>
          </p:cNvSpPr>
          <p:nvPr/>
        </p:nvSpPr>
        <p:spPr>
          <a:xfrm>
            <a:off x="508000" y="1344199"/>
            <a:ext cx="8128000" cy="1785104"/>
          </a:xfrm>
          <a:prstGeom prst="rect">
            <a:avLst/>
          </a:prstGeom>
        </p:spPr>
        <p:txBody>
          <a:bodyPr>
            <a:spAutoFit/>
          </a:bodyPr>
          <a:lstStyle/>
          <a:p>
            <a:pPr indent="266700">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如果语文和数学两科都特别优秀的共有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中的这些同学中随机抽取</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求这两人两科成绩都优秀的概率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根据以上数据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列联表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并分析是否有</a:t>
            </a:r>
            <a:r>
              <a:rPr lang="en-US" altLang="zh-CN" sz="2200" dirty="0">
                <a:solidFill>
                  <a:srgbClr val="000000"/>
                </a:solidFill>
                <a:latin typeface="Times New Roman" panose="02020603050405020304" pitchFamily="18" charset="0"/>
                <a:cs typeface="Times New Roman" panose="02020603050405020304" pitchFamily="18" charset="0"/>
              </a:rPr>
              <a:t>99</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的把握认为语文特别优秀的同学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数学也特别优秀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569755061"/>
              </p:ext>
            </p:extLst>
          </p:nvPr>
        </p:nvGraphicFramePr>
        <p:xfrm>
          <a:off x="508000" y="3120186"/>
          <a:ext cx="8128000" cy="4044126"/>
        </p:xfrm>
        <a:graphic>
          <a:graphicData uri="http://schemas.openxmlformats.org/presentationml/2006/ole">
            <p:oleObj spid="_x0000_s21506" name="文档" r:id="rId7" imgW="3895309" imgH="1937726" progId="Word.Document.12">
              <p:embed/>
            </p:oleObj>
          </a:graphicData>
        </a:graphic>
      </p:graphicFrame>
    </p:spTree>
    <p:extLst>
      <p:ext uri="{BB962C8B-B14F-4D97-AF65-F5344CB8AC3E}">
        <p14:creationId xmlns:p14="http://schemas.microsoft.com/office/powerpoint/2010/main" xmlns="" val="4131920146"/>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14" name="圆角矩形 13">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5" name="圆角矩形 14">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6" name="圆角矩形 15">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576294"/>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某校共有</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名文科学生参加考试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其中语文考试成绩低于</a:t>
            </a:r>
            <a:r>
              <a:rPr lang="en-US" altLang="zh-CN" sz="2200" dirty="0">
                <a:solidFill>
                  <a:srgbClr val="000000"/>
                </a:solidFill>
                <a:latin typeface="Times New Roman" panose="02020603050405020304" pitchFamily="18" charset="0"/>
                <a:cs typeface="Times New Roman" panose="02020603050405020304" pitchFamily="18" charset="0"/>
              </a:rPr>
              <a:t>130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的占</a:t>
            </a:r>
            <a:r>
              <a:rPr lang="en-US" altLang="zh-CN" sz="2200" dirty="0">
                <a:solidFill>
                  <a:srgbClr val="000000"/>
                </a:solidFill>
                <a:latin typeface="Times New Roman" panose="02020603050405020304" pitchFamily="18" charset="0"/>
                <a:cs typeface="Times New Roman" panose="02020603050405020304" pitchFamily="18" charset="0"/>
              </a:rPr>
              <a:t>95%,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语文成绩特别优秀的概率为</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语文特别优秀的同学有</a:t>
            </a:r>
            <a:r>
              <a:rPr lang="en-US" altLang="zh-CN" sz="2200" dirty="0">
                <a:solidFill>
                  <a:srgbClr val="000000"/>
                </a:solidFill>
                <a:latin typeface="Times New Roman" panose="02020603050405020304" pitchFamily="18" charset="0"/>
                <a:cs typeface="Times New Roman" panose="02020603050405020304" pitchFamily="18" charset="0"/>
              </a:rPr>
              <a:t>100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数学成绩特别优秀的概率为</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002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数学特别优秀的同学有</a:t>
            </a:r>
            <a:r>
              <a:rPr lang="en-US" altLang="zh-CN" sz="2200" dirty="0">
                <a:solidFill>
                  <a:srgbClr val="000000"/>
                </a:solidFill>
                <a:latin typeface="Times New Roman" panose="02020603050405020304" pitchFamily="18" charset="0"/>
                <a:cs typeface="Times New Roman" panose="02020603050405020304" pitchFamily="18" charset="0"/>
              </a:rPr>
              <a:t>100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语文和数学两科都优秀的有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单科优秀的有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记两科都优秀的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人分别为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单科优秀的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人分别为</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从中随机抽取</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其中这两人成绩都优秀的有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则这两人两科成绩都优秀的概率为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36323256"/>
              </p:ext>
            </p:extLst>
          </p:nvPr>
        </p:nvGraphicFramePr>
        <p:xfrm>
          <a:off x="2987824" y="5184329"/>
          <a:ext cx="8128000" cy="497701"/>
        </p:xfrm>
        <a:graphic>
          <a:graphicData uri="http://schemas.openxmlformats.org/presentationml/2006/ole">
            <p:oleObj spid="_x0000_s22530" name="文档" r:id="rId7" imgW="3837724" imgH="234373" progId="Word.Document.12">
              <p:embed/>
            </p:oleObj>
          </a:graphicData>
        </a:graphic>
      </p:graphicFrame>
    </p:spTree>
    <p:extLst>
      <p:ext uri="{BB962C8B-B14F-4D97-AF65-F5344CB8AC3E}">
        <p14:creationId xmlns:p14="http://schemas.microsoft.com/office/powerpoint/2010/main" xmlns="" val="2946719319"/>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14" name="圆角矩形 13">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5" name="圆角矩形 14">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6" name="圆角矩形 15">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935018728"/>
              </p:ext>
            </p:extLst>
          </p:nvPr>
        </p:nvGraphicFramePr>
        <p:xfrm>
          <a:off x="508000" y="1988840"/>
          <a:ext cx="8128000" cy="3057109"/>
        </p:xfrm>
        <a:graphic>
          <a:graphicData uri="http://schemas.openxmlformats.org/presentationml/2006/ole">
            <p:oleObj spid="_x0000_s23554" name="文档" r:id="rId7" imgW="3895309" imgH="1465013" progId="Word.Document.12">
              <p:embed/>
            </p:oleObj>
          </a:graphicData>
        </a:graphic>
      </p:graphicFrame>
    </p:spTree>
    <p:extLst>
      <p:ext uri="{BB962C8B-B14F-4D97-AF65-F5344CB8AC3E}">
        <p14:creationId xmlns:p14="http://schemas.microsoft.com/office/powerpoint/2010/main" xmlns="" val="947644584"/>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9" name="要点归纳小结.eps"/>
          <p:cNvPicPr/>
          <p:nvPr/>
        </p:nvPicPr>
        <p:blipFill>
          <a:blip r:embed="rId6"/>
          <a:stretch>
            <a:fillRect/>
          </a:stretch>
        </p:blipFill>
        <p:spPr>
          <a:xfrm>
            <a:off x="560328" y="1474393"/>
            <a:ext cx="7396048" cy="417655"/>
          </a:xfrm>
          <a:prstGeom prst="rect">
            <a:avLst/>
          </a:prstGeom>
        </p:spPr>
      </p:pic>
      <p:sp>
        <p:nvSpPr>
          <p:cNvPr id="6" name="矩形 5"/>
          <p:cNvSpPr>
            <a:spLocks noChangeAspect="1"/>
          </p:cNvSpPr>
          <p:nvPr/>
        </p:nvSpPr>
        <p:spPr>
          <a:xfrm>
            <a:off x="508000" y="1925943"/>
            <a:ext cx="8128000" cy="411612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求回归方程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关键在于正确求出回归系数</a:t>
            </a:r>
            <a:r>
              <a:rPr lang="en-US" altLang="zh-CN" sz="2200" dirty="0" err="1">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2200" dirty="0" err="1">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的计算量大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因此计算时应仔细谨慎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分层进行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避免因计算而产生错误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注意线性回归方程中一次项系数为</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常数项为</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这与一次函数的习惯表示不同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回归分析是处理变量相关关系的一种数学方法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主要解决</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确定特定量之间是否有相关关系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就找出它们之间贴近的数学表达式</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根据一组观测值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预测变量的取值及判断变量取值的变化趋势</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求出线性回归方程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χ</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的值可以判断两个分类变量有关的可信程度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并用来指导科研和实际生活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5902972"/>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12" name="易错易混警示.eps"/>
          <p:cNvPicPr/>
          <p:nvPr/>
        </p:nvPicPr>
        <p:blipFill>
          <a:blip r:embed="rId6"/>
          <a:stretch>
            <a:fillRect/>
          </a:stretch>
        </p:blipFill>
        <p:spPr>
          <a:xfrm>
            <a:off x="560328" y="1505566"/>
            <a:ext cx="2034391" cy="329979"/>
          </a:xfrm>
          <a:prstGeom prst="rect">
            <a:avLst/>
          </a:prstGeom>
        </p:spPr>
      </p:pic>
      <p:sp>
        <p:nvSpPr>
          <p:cNvPr id="6" name="矩形 5"/>
          <p:cNvSpPr>
            <a:spLocks noChangeAspect="1"/>
          </p:cNvSpPr>
          <p:nvPr/>
        </p:nvSpPr>
        <p:spPr>
          <a:xfrm>
            <a:off x="508000" y="1873988"/>
            <a:ext cx="8128000" cy="411612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相关关系与函数关系的区别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相关关系与函数关系不同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函数关系中的两个变量之间是一种确定性关系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例如正方形面积</a:t>
            </a:r>
            <a:r>
              <a:rPr lang="en-US" altLang="zh-CN" sz="2200" dirty="0">
                <a:solidFill>
                  <a:srgbClr val="000000"/>
                </a:solidFill>
                <a:latin typeface="Times New Roman" panose="02020603050405020304" pitchFamily="18" charset="0"/>
                <a:cs typeface="Times New Roman" panose="02020603050405020304" pitchFamily="18" charset="0"/>
              </a:rPr>
              <a:t>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与边长</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之间的关系</a:t>
            </a:r>
            <a:r>
              <a:rPr lang="en-US" altLang="zh-CN" sz="2200" dirty="0">
                <a:solidFill>
                  <a:srgbClr val="000000"/>
                </a:solidFill>
                <a:latin typeface="Times New Roman" panose="02020603050405020304" pitchFamily="18" charset="0"/>
                <a:cs typeface="Times New Roman" panose="02020603050405020304" pitchFamily="18" charset="0"/>
              </a:rPr>
              <a:t>S=x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就是函数关系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相关关系是一种非确定性关系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即相关关系是非随机变量与随机变量之间的关系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例如商品的销售额与广告费之间的关系是相关关系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两个变量具有相关关系是回归分析的前提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回归分析是对具有相关关系的两个变量进行统计分析的方法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只有在散点图大致呈线性分布时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求出的线性回归方程才有实际意义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求出的线性回归方程毫无意义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根据回归方程进行预报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仅是一个预报值</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而不是真实发生的值</a:t>
            </a:r>
            <a:r>
              <a:rPr lang="en-US" altLang="zh-CN" sz="2200"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3224172927"/>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12776"/>
            <a:ext cx="8128000" cy="8660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独立性检验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列联表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998151782"/>
              </p:ext>
            </p:extLst>
          </p:nvPr>
        </p:nvGraphicFramePr>
        <p:xfrm>
          <a:off x="508000" y="2276872"/>
          <a:ext cx="8128000" cy="2047739"/>
        </p:xfrm>
        <a:graphic>
          <a:graphicData uri="http://schemas.openxmlformats.org/presentationml/2006/ole">
            <p:oleObj spid="_x0000_s3074" name="文档" r:id="rId6" imgW="3894589" imgH="981843" progId="Word.Document.12">
              <p:embed/>
            </p:oleObj>
          </a:graphicData>
        </a:graphic>
      </p:graphicFrame>
      <p:sp>
        <p:nvSpPr>
          <p:cNvPr id="8" name="矩形 7"/>
          <p:cNvSpPr>
            <a:spLocks noChangeAspect="1"/>
          </p:cNvSpPr>
          <p:nvPr/>
        </p:nvSpPr>
        <p:spPr>
          <a:xfrm>
            <a:off x="508000" y="4189006"/>
            <a:ext cx="8128000" cy="212365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构造一个随机变量</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χ</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188085" algn="l"/>
                <a:tab pos="2163445" algn="l"/>
                <a:tab pos="3142615" algn="l"/>
                <a:tab pos="4190365"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为样本容量</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独立性检验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利用随机变量来判断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两个变量</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的方法称为独立性检验</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4093441627"/>
              </p:ext>
            </p:extLst>
          </p:nvPr>
        </p:nvGraphicFramePr>
        <p:xfrm>
          <a:off x="2508726" y="3857617"/>
          <a:ext cx="6106686" cy="725123"/>
        </p:xfrm>
        <a:graphic>
          <a:graphicData uri="http://schemas.openxmlformats.org/presentationml/2006/ole">
            <p:oleObj spid="_x0000_s3075" name="文档" r:id="rId7" imgW="3837724" imgH="456126" progId="Word.Document.12">
              <p:embed/>
            </p:oleObj>
          </a:graphicData>
        </a:graphic>
      </p:graphicFrame>
      <p:sp>
        <p:nvSpPr>
          <p:cNvPr id="11" name="矩形 10"/>
          <p:cNvSpPr>
            <a:spLocks noChangeAspect="1"/>
          </p:cNvSpPr>
          <p:nvPr/>
        </p:nvSpPr>
        <p:spPr>
          <a:xfrm>
            <a:off x="2195736" y="4593131"/>
            <a:ext cx="1375698" cy="463204"/>
          </a:xfrm>
          <a:prstGeom prst="rect">
            <a:avLst/>
          </a:prstGeom>
        </p:spPr>
        <p:txBody>
          <a:bodyPr wrap="none">
            <a:spAutoFit/>
          </a:bodyPr>
          <a:lstStyle/>
          <a:p>
            <a:pPr>
              <a:lnSpc>
                <a:spcPct val="120000"/>
              </a:lnSpc>
            </a:pPr>
            <a:r>
              <a:rPr lang="en-US" altLang="zh-CN" sz="2200" i="1" dirty="0" err="1" smtClean="0">
                <a:solidFill>
                  <a:srgbClr val="FF0000"/>
                </a:solidFill>
                <a:latin typeface="Times New Roman" panose="02020603050405020304" pitchFamily="18" charset="0"/>
              </a:rPr>
              <a:t>a+b+c+d</a:t>
            </a:r>
            <a:r>
              <a:rPr lang="en-US" altLang="zh-CN" sz="2200" i="1" dirty="0" smtClean="0">
                <a:solidFill>
                  <a:srgbClr val="FF0000"/>
                </a:solidFill>
                <a:latin typeface="Times New Roman" panose="02020603050405020304" pitchFamily="18" charset="0"/>
              </a:rPr>
              <a:t> </a:t>
            </a:r>
            <a:endParaRPr lang="zh-CN" altLang="en-US" sz="2200" dirty="0"/>
          </a:p>
        </p:txBody>
      </p:sp>
      <p:sp>
        <p:nvSpPr>
          <p:cNvPr id="12" name="矩形 11"/>
          <p:cNvSpPr>
            <a:spLocks noChangeAspect="1"/>
          </p:cNvSpPr>
          <p:nvPr/>
        </p:nvSpPr>
        <p:spPr>
          <a:xfrm>
            <a:off x="4849641" y="5387635"/>
            <a:ext cx="1101584"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有</a:t>
            </a:r>
            <a:r>
              <a:rPr lang="zh-CN" altLang="zh-CN" sz="2200" dirty="0" smtClean="0">
                <a:solidFill>
                  <a:srgbClr val="FF0000"/>
                </a:solidFill>
                <a:latin typeface="Times New Roman" panose="02020603050405020304" pitchFamily="18" charset="0"/>
                <a:cs typeface="Times New Roman" panose="02020603050405020304" pitchFamily="18" charset="0"/>
              </a:rPr>
              <a:t>关联</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515109714"/>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数学核心素养例释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数学建模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数学建模是对现实问题进行数学抽象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用数学语言表达问题、用数学知识与方法构建模型解决问题的过程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在实际情境中从数学的视角发现问题、提出问题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分析问题、构建模型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求解结论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验证结果并改进模型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最终解决实际问题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数学模型构建了数学与外部世界的桥梁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是数学应用的重要形式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数学建模是应用数学解决实际问题的基本手段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也是推动数学发展的动力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8498075"/>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3" name="矩形 2"/>
          <p:cNvSpPr>
            <a:spLocks noChangeAspect="1"/>
          </p:cNvSpPr>
          <p:nvPr/>
        </p:nvSpPr>
        <p:spPr>
          <a:xfrm>
            <a:off x="508000" y="1052736"/>
            <a:ext cx="8128000" cy="537377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原创题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右图是我国</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年至</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cs typeface="Times New Roman" panose="02020603050405020304" pitchFamily="18" charset="0"/>
              </a:rPr>
              <a:t>年生活垃圾无害化处理量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亿吨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的折线图</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年份代码</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分别对应年份</a:t>
            </a:r>
            <a:r>
              <a:rPr lang="en-US" altLang="zh-CN" sz="2200" dirty="0">
                <a:solidFill>
                  <a:srgbClr val="000000"/>
                </a:solidFill>
                <a:latin typeface="Times New Roman" panose="02020603050405020304" pitchFamily="18" charset="0"/>
                <a:cs typeface="Times New Roman" panose="02020603050405020304" pitchFamily="18" charset="0"/>
              </a:rPr>
              <a:t>2011~2017</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由折线图看出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可用线性回归模型拟合</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cs typeface="Times New Roman" panose="02020603050405020304" pitchFamily="18" charset="0"/>
              </a:rPr>
              <a:t>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请用相关系数加以说明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请建立</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cs typeface="Times New Roman" panose="02020603050405020304" pitchFamily="18" charset="0"/>
              </a:rPr>
              <a:t>的回归方程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系数精确到</a:t>
            </a:r>
            <a:r>
              <a:rPr lang="en-US" altLang="zh-CN" sz="2200" dirty="0">
                <a:solidFill>
                  <a:srgbClr val="000000"/>
                </a:solidFill>
                <a:latin typeface="Times New Roman" panose="02020603050405020304" pitchFamily="18" charset="0"/>
                <a:cs typeface="Times New Roman" panose="02020603050405020304" pitchFamily="18" charset="0"/>
              </a:rPr>
              <a:t>0.01),</a:t>
            </a:r>
            <a:r>
              <a:rPr lang="zh-CN" altLang="zh-CN" sz="2200" dirty="0">
                <a:solidFill>
                  <a:srgbClr val="000000"/>
                </a:solidFill>
                <a:latin typeface="Times New Roman" panose="02020603050405020304" pitchFamily="18" charset="0"/>
                <a:cs typeface="Times New Roman" panose="02020603050405020304" pitchFamily="18" charset="0"/>
              </a:rPr>
              <a:t>预测</a:t>
            </a:r>
            <a:r>
              <a:rPr lang="en-US" altLang="zh-CN" sz="2200" dirty="0">
                <a:solidFill>
                  <a:srgbClr val="000000"/>
                </a:solidFill>
                <a:latin typeface="Times New Roman" panose="02020603050405020304" pitchFamily="18" charset="0"/>
                <a:cs typeface="Times New Roman" panose="02020603050405020304" pitchFamily="18" charset="0"/>
              </a:rPr>
              <a:t>2021</a:t>
            </a:r>
            <a:r>
              <a:rPr lang="zh-CN" altLang="zh-CN" sz="2200" dirty="0">
                <a:solidFill>
                  <a:srgbClr val="000000"/>
                </a:solidFill>
                <a:latin typeface="Times New Roman" panose="02020603050405020304" pitchFamily="18" charset="0"/>
                <a:cs typeface="Times New Roman" panose="02020603050405020304" pitchFamily="18" charset="0"/>
              </a:rPr>
              <a:t>年我国生活垃圾无害化处理量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JB45.eps" descr="id:2147520582;FounderCES"/>
          <p:cNvPicPr/>
          <p:nvPr/>
        </p:nvPicPr>
        <p:blipFill>
          <a:blip r:embed="rId3"/>
          <a:stretch>
            <a:fillRect/>
          </a:stretch>
        </p:blipFill>
        <p:spPr>
          <a:xfrm>
            <a:off x="2195736" y="1916832"/>
            <a:ext cx="4464496" cy="2371178"/>
          </a:xfrm>
          <a:prstGeom prst="rect">
            <a:avLst/>
          </a:prstGeom>
        </p:spPr>
      </p:pic>
    </p:spTree>
    <p:extLst>
      <p:ext uri="{BB962C8B-B14F-4D97-AF65-F5344CB8AC3E}">
        <p14:creationId xmlns:p14="http://schemas.microsoft.com/office/powerpoint/2010/main" xmlns="" val="3914432159"/>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3975778780"/>
              </p:ext>
            </p:extLst>
          </p:nvPr>
        </p:nvGraphicFramePr>
        <p:xfrm>
          <a:off x="508000" y="1340768"/>
          <a:ext cx="8128000" cy="4277541"/>
        </p:xfrm>
        <a:graphic>
          <a:graphicData uri="http://schemas.openxmlformats.org/presentationml/2006/ole">
            <p:oleObj spid="_x0000_s24578" name="文档" r:id="rId4" imgW="3837724" imgH="2019576" progId="Word.Document.12">
              <p:embed/>
            </p:oleObj>
          </a:graphicData>
        </a:graphic>
      </p:graphicFrame>
    </p:spTree>
    <p:extLst>
      <p:ext uri="{BB962C8B-B14F-4D97-AF65-F5344CB8AC3E}">
        <p14:creationId xmlns:p14="http://schemas.microsoft.com/office/powerpoint/2010/main" xmlns="" val="2958831548"/>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157770993"/>
              </p:ext>
            </p:extLst>
          </p:nvPr>
        </p:nvGraphicFramePr>
        <p:xfrm>
          <a:off x="508000" y="1170890"/>
          <a:ext cx="8128000" cy="5138430"/>
        </p:xfrm>
        <a:graphic>
          <a:graphicData uri="http://schemas.openxmlformats.org/presentationml/2006/ole">
            <p:oleObj spid="_x0000_s25602" name="文档" r:id="rId4" imgW="3837724" imgH="2425943" progId="Word.Document.12">
              <p:embed/>
            </p:oleObj>
          </a:graphicData>
        </a:graphic>
      </p:graphicFrame>
    </p:spTree>
    <p:extLst>
      <p:ext uri="{BB962C8B-B14F-4D97-AF65-F5344CB8AC3E}">
        <p14:creationId xmlns:p14="http://schemas.microsoft.com/office/powerpoint/2010/main" xmlns="" val="2855601002"/>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2" name="矩形 1"/>
          <p:cNvSpPr>
            <a:spLocks noChangeAspect="1"/>
          </p:cNvSpPr>
          <p:nvPr/>
        </p:nvSpPr>
        <p:spPr>
          <a:xfrm>
            <a:off x="508000" y="2924944"/>
            <a:ext cx="8128000" cy="90486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评析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在实际问题中收集数据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画散点图确定相关关系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再用最小二乘法求回归方程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进而用回归模型对实际问题进行预测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8233490"/>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当数据量较大时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在统计中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用以下结果对变量的独立性进行判断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χ</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706</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没有充分的证据判定变量</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有关联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可以认为变量</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是没有关联的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χ</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706</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的把握判定变量</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有关联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χ</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841</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95%</a:t>
            </a:r>
            <a:r>
              <a:rPr lang="zh-CN" altLang="zh-CN" sz="2200" dirty="0">
                <a:solidFill>
                  <a:srgbClr val="000000"/>
                </a:solidFill>
                <a:latin typeface="Times New Roman" panose="02020603050405020304" pitchFamily="18" charset="0"/>
                <a:cs typeface="Times New Roman" panose="02020603050405020304" pitchFamily="18" charset="0"/>
              </a:rPr>
              <a:t>的把握判定变量</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有关联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χ</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635</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99%</a:t>
            </a:r>
            <a:r>
              <a:rPr lang="zh-CN" altLang="zh-CN" sz="2200" dirty="0">
                <a:solidFill>
                  <a:srgbClr val="000000"/>
                </a:solidFill>
                <a:latin typeface="Times New Roman" panose="02020603050405020304" pitchFamily="18" charset="0"/>
                <a:cs typeface="Times New Roman" panose="02020603050405020304" pitchFamily="18" charset="0"/>
              </a:rPr>
              <a:t>的把握判定变量</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有关联</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3526231"/>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7" name="矩形 6"/>
          <p:cNvSpPr>
            <a:spLocks noChangeAspect="1"/>
          </p:cNvSpPr>
          <p:nvPr/>
        </p:nvSpPr>
        <p:spPr>
          <a:xfrm>
            <a:off x="508000" y="1498896"/>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判断下列结论是否正确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相关关系与函数关系都是一种确定性的关系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也是一种因果关系</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利用散点图可以直观判断两个变量的关系是否可以用线性关系表示</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只有两个变量有相关关系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所得到的回归模型才有预测价值</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事件</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关系越密切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则由观测数据计算得到</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en-US" altLang="zh-CN" sz="2200" i="1" dirty="0" smtClean="0">
                <a:solidFill>
                  <a:srgbClr val="000000"/>
                </a:solidFill>
                <a:latin typeface="Times New Roman" panose="02020603050405020304" pitchFamily="18" charset="0"/>
                <a:ea typeface="Microsoft Yi Baiti" panose="03000500000000000000" pitchFamily="66" charset="0"/>
              </a:rPr>
              <a:t>χ</a:t>
            </a:r>
            <a:r>
              <a:rPr lang="en-US" altLang="zh-CN" sz="2200" baseline="30000" dirty="0" smtClean="0">
                <a:solidFill>
                  <a:srgbClr val="000000"/>
                </a:solidFill>
                <a:latin typeface="Times New Roman" panose="02020603050405020304" pitchFamily="18" charset="0"/>
              </a:rPr>
              <a:t>2</a:t>
            </a:r>
            <a:r>
              <a:rPr lang="zh-CN" altLang="zh-CN" sz="2200" dirty="0" smtClean="0">
                <a:solidFill>
                  <a:srgbClr val="000000"/>
                </a:solidFill>
                <a:latin typeface="Times New Roman" panose="02020603050405020304" pitchFamily="18" charset="0"/>
                <a:cs typeface="Times New Roman" panose="02020603050405020304" pitchFamily="18" charset="0"/>
              </a:rPr>
              <a:t>的值</a:t>
            </a:r>
            <a:r>
              <a:rPr lang="zh-CN" altLang="zh-CN" sz="2200" dirty="0">
                <a:solidFill>
                  <a:srgbClr val="000000"/>
                </a:solidFill>
                <a:latin typeface="Times New Roman" panose="02020603050405020304" pitchFamily="18" charset="0"/>
                <a:cs typeface="Times New Roman" panose="02020603050405020304" pitchFamily="18" charset="0"/>
              </a:rPr>
              <a:t>越大</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zh-CN" altLang="zh-CN" sz="2200" dirty="0" smtClean="0">
                <a:solidFill>
                  <a:srgbClr val="000000"/>
                </a:solidFill>
                <a:latin typeface="Times New Roman" panose="02020603050405020304" pitchFamily="18" charset="0"/>
                <a:cs typeface="Times New Roman" panose="02020603050405020304" pitchFamily="18" charset="0"/>
              </a:rPr>
              <a:t>回归方程</a:t>
            </a:r>
            <a:r>
              <a:rPr lang="en-US" altLang="zh-CN" sz="2200" i="1" dirty="0" smtClean="0">
                <a:solidFill>
                  <a:srgbClr val="000000"/>
                </a:solidFill>
                <a:latin typeface="Times New Roman" panose="02020603050405020304" pitchFamily="18" charset="0"/>
              </a:rPr>
              <a:t>y=</a:t>
            </a:r>
            <a:r>
              <a:rPr lang="en-US" altLang="zh-CN" sz="2200" i="1" dirty="0" err="1" smtClean="0">
                <a:solidFill>
                  <a:srgbClr val="000000"/>
                </a:solidFill>
                <a:latin typeface="Times New Roman" panose="02020603050405020304" pitchFamily="18" charset="0"/>
              </a:rPr>
              <a:t>bx+a</a:t>
            </a:r>
            <a:r>
              <a:rPr lang="zh-CN" altLang="zh-CN" sz="2200" dirty="0" smtClean="0">
                <a:solidFill>
                  <a:srgbClr val="000000"/>
                </a:solidFill>
                <a:latin typeface="Times New Roman" panose="02020603050405020304" pitchFamily="18" charset="0"/>
                <a:cs typeface="Times New Roman" panose="02020603050405020304" pitchFamily="18" charset="0"/>
              </a:rPr>
              <a:t>可以</a:t>
            </a:r>
            <a:r>
              <a:rPr lang="zh-CN" altLang="zh-CN" sz="2200" dirty="0">
                <a:solidFill>
                  <a:srgbClr val="000000"/>
                </a:solidFill>
                <a:latin typeface="Times New Roman" panose="02020603050405020304" pitchFamily="18" charset="0"/>
                <a:cs typeface="Times New Roman" panose="02020603050405020304" pitchFamily="18" charset="0"/>
              </a:rPr>
              <a:t>估计和观测变量的取值和变化趋势</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1126007" y="2328098"/>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0" name="矩形 9"/>
          <p:cNvSpPr>
            <a:spLocks noChangeAspect="1"/>
          </p:cNvSpPr>
          <p:nvPr/>
        </p:nvSpPr>
        <p:spPr>
          <a:xfrm>
            <a:off x="1799692" y="3140968"/>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1" name="矩形 10"/>
          <p:cNvSpPr>
            <a:spLocks noChangeAspect="1"/>
          </p:cNvSpPr>
          <p:nvPr/>
        </p:nvSpPr>
        <p:spPr>
          <a:xfrm>
            <a:off x="754492" y="3938378"/>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2" name="矩形 11"/>
          <p:cNvSpPr>
            <a:spLocks noChangeAspect="1"/>
          </p:cNvSpPr>
          <p:nvPr/>
        </p:nvSpPr>
        <p:spPr>
          <a:xfrm>
            <a:off x="827584" y="4715338"/>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3" name="矩形 12"/>
          <p:cNvSpPr>
            <a:spLocks noChangeAspect="1"/>
          </p:cNvSpPr>
          <p:nvPr/>
        </p:nvSpPr>
        <p:spPr>
          <a:xfrm>
            <a:off x="744972" y="5538347"/>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608766"/>
            <a:ext cx="8128000" cy="252992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黑龙江仿真模拟七</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为了规定工时定额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需要确定加工零件所花费的时间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为此进行了</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次试验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组数据</a:t>
            </a:r>
            <a:r>
              <a:rPr lang="en-US" altLang="zh-CN" sz="2200"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根据收集到的数据可知</a:t>
            </a:r>
            <a:r>
              <a:rPr lang="en-US" altLang="zh-CN" sz="2200"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cs typeface="Times New Roman" panose="02020603050405020304" pitchFamily="18" charset="0"/>
              </a:rPr>
              <a:t>由最小二乘法求得回归直线方程为</a:t>
            </a:r>
            <a:r>
              <a:rPr lang="en-US" altLang="zh-CN" sz="2200" dirty="0">
                <a:solidFill>
                  <a:srgbClr val="000000"/>
                </a:solidFill>
                <a:latin typeface="Times New Roman" panose="02020603050405020304" pitchFamily="18" charset="0"/>
                <a:cs typeface="Times New Roman" panose="02020603050405020304" pitchFamily="18" charset="0"/>
              </a:rPr>
              <a:t>y=0.67x+54.9,</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的值为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75	</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155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	</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375	</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466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1375440" y="3231355"/>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3736043016"/>
              </p:ext>
            </p:extLst>
          </p:nvPr>
        </p:nvGraphicFramePr>
        <p:xfrm>
          <a:off x="508000" y="4141678"/>
          <a:ext cx="8128000" cy="1208846"/>
        </p:xfrm>
        <a:graphic>
          <a:graphicData uri="http://schemas.openxmlformats.org/presentationml/2006/ole">
            <p:oleObj spid="_x0000_s4098" name="文档" r:id="rId6" imgW="3837724" imgH="575476" progId="Word.Document.12">
              <p:embed/>
            </p:oleObj>
          </a:graphicData>
        </a:graphic>
      </p:graphicFrame>
    </p:spTree>
    <p:extLst>
      <p:ext uri="{BB962C8B-B14F-4D97-AF65-F5344CB8AC3E}">
        <p14:creationId xmlns:p14="http://schemas.microsoft.com/office/powerpoint/2010/main" xmlns="" val="3910409842"/>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310324"/>
            <a:ext cx="8128000" cy="8660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辽宁丹东二模</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已知某种商品的广告费支出</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与销售额</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之间有如下对应数据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568439771"/>
              </p:ext>
            </p:extLst>
          </p:nvPr>
        </p:nvGraphicFramePr>
        <p:xfrm>
          <a:off x="508000" y="2146227"/>
          <a:ext cx="8128000" cy="1272382"/>
        </p:xfrm>
        <a:graphic>
          <a:graphicData uri="http://schemas.openxmlformats.org/presentationml/2006/ole">
            <p:oleObj spid="_x0000_s5122" name="文档" r:id="rId6" imgW="3894589" imgH="609731" progId="Word.Document.12">
              <p:embed/>
            </p:oleObj>
          </a:graphicData>
        </a:graphic>
      </p:graphicFrame>
      <p:sp>
        <p:nvSpPr>
          <p:cNvPr id="7" name="矩形 6"/>
          <p:cNvSpPr>
            <a:spLocks noChangeAspect="1"/>
          </p:cNvSpPr>
          <p:nvPr/>
        </p:nvSpPr>
        <p:spPr>
          <a:xfrm>
            <a:off x="508000" y="2883380"/>
            <a:ext cx="8128000" cy="131112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根据上表可得回归方程</a:t>
            </a:r>
            <a:r>
              <a:rPr lang="en-US" altLang="zh-CN" sz="2200" dirty="0">
                <a:solidFill>
                  <a:srgbClr val="000000"/>
                </a:solidFill>
                <a:latin typeface="Times New Roman" panose="02020603050405020304" pitchFamily="18" charset="0"/>
                <a:cs typeface="Times New Roman" panose="02020603050405020304" pitchFamily="18" charset="0"/>
              </a:rPr>
              <a:t>y=</a:t>
            </a:r>
            <a:r>
              <a:rPr lang="en-US" altLang="zh-CN" sz="2200" dirty="0" err="1">
                <a:solidFill>
                  <a:srgbClr val="000000"/>
                </a:solidFill>
                <a:latin typeface="Times New Roman" panose="02020603050405020304" pitchFamily="18" charset="0"/>
                <a:cs typeface="Times New Roman" panose="02020603050405020304" pitchFamily="18" charset="0"/>
              </a:rPr>
              <a:t>bx+a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计算得</a:t>
            </a:r>
            <a:r>
              <a:rPr lang="en-US" altLang="zh-CN" sz="2200" dirty="0">
                <a:solidFill>
                  <a:srgbClr val="000000"/>
                </a:solidFill>
                <a:latin typeface="Times New Roman" panose="02020603050405020304" pitchFamily="18" charset="0"/>
                <a:cs typeface="Times New Roman" panose="02020603050405020304" pitchFamily="18" charset="0"/>
              </a:rPr>
              <a:t>b=7,</a:t>
            </a:r>
            <a:r>
              <a:rPr lang="zh-CN" altLang="zh-CN" sz="2200" dirty="0">
                <a:solidFill>
                  <a:srgbClr val="000000"/>
                </a:solidFill>
                <a:latin typeface="Times New Roman" panose="02020603050405020304" pitchFamily="18" charset="0"/>
                <a:cs typeface="Times New Roman" panose="02020603050405020304" pitchFamily="18" charset="0"/>
              </a:rPr>
              <a:t>则当投入</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万元广告费时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销售额的预报值为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cs typeface="Times New Roman" panose="02020603050405020304" pitchFamily="18" charset="0"/>
              </a:rPr>
              <a:t>万元</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cs typeface="Times New Roman" panose="02020603050405020304" pitchFamily="18" charset="0"/>
              </a:rPr>
              <a:t>万</a:t>
            </a:r>
            <a:r>
              <a:rPr lang="zh-CN" altLang="zh-CN" sz="2200" dirty="0" smtClean="0">
                <a:solidFill>
                  <a:srgbClr val="000000"/>
                </a:solidFill>
                <a:latin typeface="Times New Roman" panose="02020603050405020304" pitchFamily="18" charset="0"/>
                <a:cs typeface="Times New Roman" panose="02020603050405020304" pitchFamily="18" charset="0"/>
              </a:rPr>
              <a:t>元</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C.</a:t>
            </a:r>
            <a:r>
              <a:rPr lang="en-US" altLang="zh-CN" sz="2200" dirty="0" smtClean="0">
                <a:solidFill>
                  <a:srgbClr val="000000"/>
                </a:solidFill>
                <a:latin typeface="Times New Roman" panose="02020603050405020304" pitchFamily="18" charset="0"/>
                <a:cs typeface="Times New Roman" panose="02020603050405020304" pitchFamily="18" charset="0"/>
              </a:rPr>
              <a:t>99</a:t>
            </a:r>
            <a:r>
              <a:rPr lang="zh-CN" altLang="zh-CN" sz="2200" dirty="0">
                <a:solidFill>
                  <a:srgbClr val="000000"/>
                </a:solidFill>
                <a:latin typeface="Times New Roman" panose="02020603050405020304" pitchFamily="18" charset="0"/>
                <a:cs typeface="Times New Roman" panose="02020603050405020304" pitchFamily="18" charset="0"/>
              </a:rPr>
              <a:t>万元</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105</a:t>
            </a:r>
            <a:r>
              <a:rPr lang="zh-CN" altLang="zh-CN" sz="2200" dirty="0">
                <a:solidFill>
                  <a:srgbClr val="000000"/>
                </a:solidFill>
                <a:latin typeface="Times New Roman" panose="02020603050405020304" pitchFamily="18" charset="0"/>
                <a:cs typeface="Times New Roman" panose="02020603050405020304" pitchFamily="18" charset="0"/>
              </a:rPr>
              <a:t>万元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3635896" y="3278041"/>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graphicFrame>
        <p:nvGraphicFramePr>
          <p:cNvPr id="11" name="对象 10"/>
          <p:cNvGraphicFramePr>
            <a:graphicFrameLocks noChangeAspect="1"/>
          </p:cNvGraphicFramePr>
          <p:nvPr>
            <p:extLst>
              <p:ext uri="{D42A27DB-BD31-4B8C-83A1-F6EECF244321}">
                <p14:modId xmlns:p14="http://schemas.microsoft.com/office/powerpoint/2010/main" xmlns="" val="950981182"/>
              </p:ext>
            </p:extLst>
          </p:nvPr>
        </p:nvGraphicFramePr>
        <p:xfrm>
          <a:off x="323528" y="4097854"/>
          <a:ext cx="8128000" cy="992041"/>
        </p:xfrm>
        <a:graphic>
          <a:graphicData uri="http://schemas.openxmlformats.org/presentationml/2006/ole">
            <p:oleObj spid="_x0000_s5123" name="文档" r:id="rId7" imgW="3837724" imgH="468746" progId="Word.Document.12">
              <p:embed/>
            </p:oleObj>
          </a:graphicData>
        </a:graphic>
      </p:graphicFrame>
      <p:sp>
        <p:nvSpPr>
          <p:cNvPr id="12" name="矩形 11"/>
          <p:cNvSpPr>
            <a:spLocks noChangeAspect="1"/>
          </p:cNvSpPr>
          <p:nvPr/>
        </p:nvSpPr>
        <p:spPr>
          <a:xfrm>
            <a:off x="508000" y="5139551"/>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回归直线</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i="1" dirty="0">
                <a:solidFill>
                  <a:srgbClr val="000000"/>
                </a:solidFill>
                <a:latin typeface="Times New Roman" panose="02020603050405020304" pitchFamily="18" charset="0"/>
                <a:cs typeface="Times New Roman" panose="02020603050405020304" pitchFamily="18" charset="0"/>
              </a:rPr>
              <a:t>x+a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过样本中心</a:t>
            </a:r>
            <a:r>
              <a:rPr lang="en-US" altLang="zh-CN" sz="2200" dirty="0">
                <a:solidFill>
                  <a:srgbClr val="000000"/>
                </a:solidFill>
                <a:latin typeface="Times New Roman" panose="02020603050405020304" pitchFamily="18" charset="0"/>
                <a:cs typeface="Times New Roman" panose="02020603050405020304" pitchFamily="18" charset="0"/>
              </a:rPr>
              <a:t>(5,50),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50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回归直线方程为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故当投入</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万元广告费时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销售额的预报值为</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万元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0907941"/>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412776"/>
            <a:ext cx="8128000" cy="8660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山西大同、阳泉二模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某班主任对全班</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名学生进行了作业量的调查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数据如表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08278367"/>
              </p:ext>
            </p:extLst>
          </p:nvPr>
        </p:nvGraphicFramePr>
        <p:xfrm>
          <a:off x="508000" y="2326231"/>
          <a:ext cx="8128000" cy="2253176"/>
        </p:xfrm>
        <a:graphic>
          <a:graphicData uri="http://schemas.openxmlformats.org/presentationml/2006/ole">
            <p:oleObj spid="_x0000_s6146" name="文档" r:id="rId6" imgW="3894589" imgH="1080280" progId="Word.Document.12">
              <p:embed/>
            </p:oleObj>
          </a:graphicData>
        </a:graphic>
      </p:graphicFrame>
      <p:sp>
        <p:nvSpPr>
          <p:cNvPr id="4" name="矩形 3"/>
          <p:cNvSpPr>
            <a:spLocks noChangeAspect="1"/>
          </p:cNvSpPr>
          <p:nvPr/>
        </p:nvSpPr>
        <p:spPr>
          <a:xfrm>
            <a:off x="508000" y="4121387"/>
            <a:ext cx="8128000" cy="4597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若推断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学生的性别与认为作业量大有关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535174866"/>
              </p:ext>
            </p:extLst>
          </p:nvPr>
        </p:nvGraphicFramePr>
        <p:xfrm>
          <a:off x="508000" y="4623398"/>
          <a:ext cx="8128000" cy="1901946"/>
        </p:xfrm>
        <a:graphic>
          <a:graphicData uri="http://schemas.openxmlformats.org/presentationml/2006/ole">
            <p:oleObj spid="_x0000_s6147" name="文档" r:id="rId7" imgW="3894589" imgH="911531" progId="Word.Document.12">
              <p:embed/>
            </p:oleObj>
          </a:graphicData>
        </a:graphic>
      </p:graphicFrame>
    </p:spTree>
    <p:extLst>
      <p:ext uri="{BB962C8B-B14F-4D97-AF65-F5344CB8AC3E}">
        <p14:creationId xmlns:p14="http://schemas.microsoft.com/office/powerpoint/2010/main" xmlns="" val="1820716406"/>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409</TotalTime>
  <Words>3611</Words>
  <Application>Microsoft Office PowerPoint</Application>
  <PresentationFormat>全屏显示(4:3)</PresentationFormat>
  <Paragraphs>373</Paragraphs>
  <Slides>44</Slides>
  <Notes>43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44</vt:i4>
      </vt:variant>
    </vt:vector>
  </HeadingPairs>
  <TitlesOfParts>
    <vt:vector size="46" baseType="lpstr">
      <vt:lpstr>2014高优二轮模板</vt:lpstr>
      <vt:lpstr>文档</vt:lpstr>
      <vt:lpstr>10.4　相关性、最小二乘估计       与统计案例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131</cp:revision>
  <dcterms:created xsi:type="dcterms:W3CDTF">2014-12-26T02:01:49Z</dcterms:created>
  <dcterms:modified xsi:type="dcterms:W3CDTF">2019-11-11T09:37:46Z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