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33765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20632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68394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2692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5140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4008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88909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0858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99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145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61842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3753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86243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17598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11537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64927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3774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247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8431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3077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1031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3065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notesSlide" Target="../notesSlides/notesSlide9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12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14.xml"/><Relationship Id="rId7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package" Target="../embeddings/Microsoft_Office_Word___26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notesSlide" Target="../notesSlides/notesSlide20.xml"/><Relationship Id="rId7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7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0.jpeg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4" Type="http://schemas.openxmlformats.org/officeDocument/2006/relationships/package" Target="../embeddings/Microsoft_Office_Word___35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4" Type="http://schemas.openxmlformats.org/officeDocument/2006/relationships/package" Target="../embeddings/Microsoft_Office_Word___36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notesSlide" Target="../notesSlides/notesSlide2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10.docx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1.xml"/><Relationship Id="rId5" Type="http://schemas.openxmlformats.org/officeDocument/2006/relationships/slide" Target="slide15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2738767"/>
            <a:ext cx="6948264" cy="1185625"/>
          </a:xfrm>
        </p:spPr>
        <p:txBody>
          <a:bodyPr/>
          <a:lstStyle/>
          <a:p>
            <a:r>
              <a:rPr lang="en-US" altLang="zh-CN" dirty="0"/>
              <a:t>9.1</a:t>
            </a:r>
            <a:r>
              <a:rPr lang="zh-CN" altLang="zh-CN" dirty="0"/>
              <a:t>　直线的倾斜角</a:t>
            </a:r>
            <a:r>
              <a:rPr lang="zh-CN" altLang="zh-CN" dirty="0" smtClean="0"/>
              <a:t>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斜率</a:t>
            </a:r>
            <a:r>
              <a:rPr lang="zh-CN" altLang="zh-CN" dirty="0"/>
              <a:t>与直线的方程</a:t>
            </a:r>
          </a:p>
        </p:txBody>
      </p:sp>
      <p:pic>
        <p:nvPicPr>
          <p:cNvPr id="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256"/>
            <a:ext cx="7620000" cy="238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4151144"/>
              </p:ext>
            </p:extLst>
          </p:nvPr>
        </p:nvGraphicFramePr>
        <p:xfrm>
          <a:off x="508000" y="1437943"/>
          <a:ext cx="8128000" cy="4943385"/>
        </p:xfrm>
        <a:graphic>
          <a:graphicData uri="http://schemas.openxmlformats.org/presentationml/2006/ole">
            <p:oleObj spid="_x0000_s8194" name="文档" r:id="rId7" imgW="3837724" imgH="2332915" progId="Word.Document.12">
              <p:embed/>
            </p:oleObj>
          </a:graphicData>
        </a:graphic>
      </p:graphicFrame>
      <p:pic>
        <p:nvPicPr>
          <p:cNvPr id="13" name="M03.eps" descr="id:2147513977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5436096" y="3959711"/>
            <a:ext cx="2592288" cy="238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730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7183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直线倾斜角和直线的斜率有怎样的关系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直线的斜率与倾斜角的区别与联系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6734740"/>
              </p:ext>
            </p:extLst>
          </p:nvPr>
        </p:nvGraphicFramePr>
        <p:xfrm>
          <a:off x="508000" y="2478275"/>
          <a:ext cx="8128000" cy="4057460"/>
        </p:xfrm>
        <a:graphic>
          <a:graphicData uri="http://schemas.openxmlformats.org/presentationml/2006/ole">
            <p:oleObj spid="_x0000_s9218" name="文档" r:id="rId7" imgW="3947136" imgH="197053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54339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2316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在同一平面直角坐标系中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ax+y+b=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bx+y+a=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21" name="M04.eps" descr="id:2147518414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187624" y="2287263"/>
            <a:ext cx="6321757" cy="172307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508000" y="408555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石家庄模拟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的倾斜角的取值范围是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0085367"/>
              </p:ext>
            </p:extLst>
          </p:nvPr>
        </p:nvGraphicFramePr>
        <p:xfrm>
          <a:off x="508000" y="4980496"/>
          <a:ext cx="8128000" cy="1123191"/>
        </p:xfrm>
        <a:graphic>
          <a:graphicData uri="http://schemas.openxmlformats.org/presentationml/2006/ole">
            <p:oleObj spid="_x0000_s10242" name="文档" r:id="rId8" imgW="3837724" imgH="530405" progId="Word.Document.12">
              <p:embed/>
            </p:oleObj>
          </a:graphicData>
        </a:graphic>
      </p:graphicFrame>
      <p:sp>
        <p:nvSpPr>
          <p:cNvPr id="22" name="矩形 21"/>
          <p:cNvSpPr>
            <a:spLocks noChangeAspect="1"/>
          </p:cNvSpPr>
          <p:nvPr/>
        </p:nvSpPr>
        <p:spPr>
          <a:xfrm>
            <a:off x="3409481" y="1827910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094299" y="448007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927198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8958788"/>
              </p:ext>
            </p:extLst>
          </p:nvPr>
        </p:nvGraphicFramePr>
        <p:xfrm>
          <a:off x="508000" y="1992276"/>
          <a:ext cx="8128000" cy="3127448"/>
        </p:xfrm>
        <a:graphic>
          <a:graphicData uri="http://schemas.openxmlformats.org/presentationml/2006/ole">
            <p:oleObj spid="_x0000_s11266" name="文档" r:id="rId7" imgW="3837724" imgH="1476912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97346999"/>
              </p:ext>
            </p:extLst>
          </p:nvPr>
        </p:nvGraphicFramePr>
        <p:xfrm>
          <a:off x="4211960" y="2318830"/>
          <a:ext cx="8128000" cy="390090"/>
        </p:xfrm>
        <a:graphic>
          <a:graphicData uri="http://schemas.openxmlformats.org/presentationml/2006/ole">
            <p:oleObj spid="_x0000_s11267" name="文档" r:id="rId8" imgW="3837724" imgH="1842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33026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y=-ax-b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bx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项图中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同理排除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79652931"/>
              </p:ext>
            </p:extLst>
          </p:nvPr>
        </p:nvGraphicFramePr>
        <p:xfrm>
          <a:off x="508000" y="3051265"/>
          <a:ext cx="8128000" cy="2054701"/>
        </p:xfrm>
        <a:graphic>
          <a:graphicData uri="http://schemas.openxmlformats.org/presentationml/2006/ole">
            <p:oleObj spid="_x0000_s12290" name="文档" r:id="rId7" imgW="3837724" imgH="97066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0440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31981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求直线的方程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(1,4),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直线在纵坐标轴的截距是横坐标轴的截距的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倾斜角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的正弦值为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(7,3),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81684211"/>
              </p:ext>
            </p:extLst>
          </p:nvPr>
        </p:nvGraphicFramePr>
        <p:xfrm>
          <a:off x="3440654" y="2897990"/>
          <a:ext cx="6106686" cy="500259"/>
        </p:xfrm>
        <a:graphic>
          <a:graphicData uri="http://schemas.openxmlformats.org/presentationml/2006/ole">
            <p:oleObj spid="_x0000_s13314" name="文档" r:id="rId7" imgW="3837724" imgH="314060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508000" y="458460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答案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y=±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8" name="对象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72000393"/>
              </p:ext>
            </p:extLst>
          </p:nvPr>
        </p:nvGraphicFramePr>
        <p:xfrm>
          <a:off x="2452595" y="4544091"/>
          <a:ext cx="6106686" cy="485099"/>
        </p:xfrm>
        <a:graphic>
          <a:graphicData uri="http://schemas.openxmlformats.org/presentationml/2006/ole">
            <p:oleObj spid="_x0000_s13315" name="文档" r:id="rId8" imgW="3837724" imgH="3046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47555720"/>
              </p:ext>
            </p:extLst>
          </p:nvPr>
        </p:nvGraphicFramePr>
        <p:xfrm>
          <a:off x="508000" y="1669443"/>
          <a:ext cx="8128000" cy="3773114"/>
        </p:xfrm>
        <a:graphic>
          <a:graphicData uri="http://schemas.openxmlformats.org/presentationml/2006/ole">
            <p:oleObj spid="_x0000_s14338" name="文档" r:id="rId7" imgW="3837724" imgH="17819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64634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6661830"/>
              </p:ext>
            </p:extLst>
          </p:nvPr>
        </p:nvGraphicFramePr>
        <p:xfrm>
          <a:off x="508000" y="1772816"/>
          <a:ext cx="8128000" cy="3497361"/>
        </p:xfrm>
        <a:graphic>
          <a:graphicData uri="http://schemas.openxmlformats.org/presentationml/2006/ole">
            <p:oleObj spid="_x0000_s15362" name="文档" r:id="rId7" imgW="3837724" imgH="165106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79075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求直线方程时应注意什么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求直线方程时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应结合所给条件选择适当的直线方程形式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并注意各种形式的适用条件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涉及截距问题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还要考虑截距为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这一特殊情况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424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山东青岛二模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经过两条直线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的一个方向向量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3,2),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B.3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D.2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湖北荆州中学模拟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-m=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轴上的截距相等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B.2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D.4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4414753"/>
              </p:ext>
            </p:extLst>
          </p:nvPr>
        </p:nvGraphicFramePr>
        <p:xfrm>
          <a:off x="467544" y="5004732"/>
          <a:ext cx="8128000" cy="1499830"/>
        </p:xfrm>
        <a:graphic>
          <a:graphicData uri="http://schemas.openxmlformats.org/presentationml/2006/ole">
            <p:oleObj spid="_x0000_s16386" name="文档" r:id="rId7" imgW="3837724" imgH="708168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1907704" y="213285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309560" y="371703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758424" y="5325252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266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45839"/>
            <a:ext cx="8128000" cy="42487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直线的倾斜角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与直线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方向之间所成的角叫做这条直线的倾斜角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当直线与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轴平行或重合时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规定它的倾斜角为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倾斜角的范围为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直线的斜率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一条直线的倾斜角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的正切值叫做这条直线的斜率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斜率常用小写字母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倾斜角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直线没有斜率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过两点的直线的斜率公式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经过两点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的直线的斜率公式为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0710604"/>
              </p:ext>
            </p:extLst>
          </p:nvPr>
        </p:nvGraphicFramePr>
        <p:xfrm>
          <a:off x="7304088" y="5051425"/>
          <a:ext cx="1679575" cy="652463"/>
        </p:xfrm>
        <a:graphic>
          <a:graphicData uri="http://schemas.openxmlformats.org/presentationml/2006/ole">
            <p:oleObj spid="_x0000_s2050" name="文档" r:id="rId6" imgW="795402" imgH="310094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1804048"/>
              </p:ext>
            </p:extLst>
          </p:nvPr>
        </p:nvGraphicFramePr>
        <p:xfrm>
          <a:off x="2468286" y="4352729"/>
          <a:ext cx="6106686" cy="447200"/>
        </p:xfrm>
        <a:graphic>
          <a:graphicData uri="http://schemas.openxmlformats.org/presentationml/2006/ole">
            <p:oleObj spid="_x0000_s2051" name="文档" r:id="rId7" imgW="3837724" imgH="281248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2373760" y="1927465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313444" y="1938097"/>
            <a:ext cx="81945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92444" y="2740819"/>
            <a:ext cx="678391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°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347864" y="3120669"/>
            <a:ext cx="7986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[0,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4887390"/>
              </p:ext>
            </p:extLst>
          </p:nvPr>
        </p:nvGraphicFramePr>
        <p:xfrm>
          <a:off x="508000" y="1247989"/>
          <a:ext cx="8128000" cy="5545334"/>
        </p:xfrm>
        <a:graphic>
          <a:graphicData uri="http://schemas.openxmlformats.org/presentationml/2006/ole">
            <p:oleObj spid="_x0000_s17410" name="文档" r:id="rId4" imgW="3837724" imgH="2618129" progId="Word.Document.12">
              <p:embed/>
            </p:oleObj>
          </a:graphicData>
        </a:graphic>
      </p:graphicFrame>
      <p:sp>
        <p:nvSpPr>
          <p:cNvPr id="14" name="圆角矩形 13">
            <a:hlinkClick r:id="rId5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圆角矩形 14">
            <a:hlinkClick r:id="rId6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6" name="圆角矩形 15">
            <a:hlinkClick r:id="rId7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1883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69238" y="1495175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直线方程的应用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与基本不等式相结合的最值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9872593"/>
              </p:ext>
            </p:extLst>
          </p:nvPr>
        </p:nvGraphicFramePr>
        <p:xfrm>
          <a:off x="508000" y="2380053"/>
          <a:ext cx="8128000" cy="1570451"/>
        </p:xfrm>
        <a:graphic>
          <a:graphicData uri="http://schemas.openxmlformats.org/presentationml/2006/ole">
            <p:oleObj spid="_x0000_s18434" name="文档" r:id="rId7" imgW="3837724" imgH="742062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4078335" y="2774405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51920988"/>
              </p:ext>
            </p:extLst>
          </p:nvPr>
        </p:nvGraphicFramePr>
        <p:xfrm>
          <a:off x="508000" y="3980325"/>
          <a:ext cx="8128000" cy="1886556"/>
        </p:xfrm>
        <a:graphic>
          <a:graphicData uri="http://schemas.openxmlformats.org/presentationml/2006/ole">
            <p:oleObj spid="_x0000_s18435" name="文档" r:id="rId8" imgW="3837724" imgH="8906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351159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与函数的导数的几何意义相结合的问题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9642494"/>
              </p:ext>
            </p:extLst>
          </p:nvPr>
        </p:nvGraphicFramePr>
        <p:xfrm>
          <a:off x="508000" y="1897988"/>
          <a:ext cx="8128000" cy="1896646"/>
        </p:xfrm>
        <a:graphic>
          <a:graphicData uri="http://schemas.openxmlformats.org/presentationml/2006/ole">
            <p:oleObj spid="_x0000_s19458" name="文档" r:id="rId7" imgW="3837724" imgH="896027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329086" y="2256090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3798007"/>
              </p:ext>
            </p:extLst>
          </p:nvPr>
        </p:nvGraphicFramePr>
        <p:xfrm>
          <a:off x="508000" y="3871439"/>
          <a:ext cx="8128000" cy="1735229"/>
        </p:xfrm>
        <a:graphic>
          <a:graphicData uri="http://schemas.openxmlformats.org/presentationml/2006/ole">
            <p:oleObj spid="_x0000_s19459" name="文档" r:id="rId8" imgW="3837724" imgH="818864" progId="Word.Document.12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64894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直线方程与函数的导数的几何意义相结合的问题常见解法是什么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6878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30377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与圆相结合的问题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且在两坐标轴上截距相等的直线共有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09249" y="2122377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9350680"/>
              </p:ext>
            </p:extLst>
          </p:nvPr>
        </p:nvGraphicFramePr>
        <p:xfrm>
          <a:off x="508000" y="2983844"/>
          <a:ext cx="8128000" cy="1082837"/>
        </p:xfrm>
        <a:graphic>
          <a:graphicData uri="http://schemas.openxmlformats.org/presentationml/2006/ole">
            <p:oleObj spid="_x0000_s20482" name="文档" r:id="rId7" imgW="3837724" imgH="511655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508000" y="41270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直线方程与圆的方程相结合的问题常见解法是什么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在求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的最小值时运用了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的代换的数学方法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解决与函数导数的几何意义相结合的问题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一般是利用导数在切点处的值等于切线的斜率来求解相关问题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直线方程与圆的方程相结合的问题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一般是利用直线和圆的图像找到它们的位置关系求解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145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0238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江西抚州临川一中质检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的周长平分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不经过第三象限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的倾斜角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A.[90°,135°]	B.[90°,120°]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C.[60°,135°]	D.[90°,150°]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2333235"/>
              </p:ext>
            </p:extLst>
          </p:nvPr>
        </p:nvGraphicFramePr>
        <p:xfrm>
          <a:off x="508000" y="3518762"/>
          <a:ext cx="8128000" cy="2811340"/>
        </p:xfrm>
        <a:graphic>
          <a:graphicData uri="http://schemas.openxmlformats.org/presentationml/2006/ole">
            <p:oleObj spid="_x0000_s21506" name="文档" r:id="rId7" imgW="3837724" imgH="1326552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3707904" y="2199522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99992" y="3861048"/>
            <a:ext cx="3882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061793" y="5373216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0272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0275547"/>
              </p:ext>
            </p:extLst>
          </p:nvPr>
        </p:nvGraphicFramePr>
        <p:xfrm>
          <a:off x="508000" y="1395916"/>
          <a:ext cx="8128000" cy="5067811"/>
        </p:xfrm>
        <a:graphic>
          <a:graphicData uri="http://schemas.openxmlformats.org/presentationml/2006/ole">
            <p:oleObj spid="_x0000_s22530" name="文档" r:id="rId7" imgW="3837724" imgH="23931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367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要点归纳小结.eps"/>
          <p:cNvPicPr/>
          <p:nvPr/>
        </p:nvPicPr>
        <p:blipFill>
          <a:blip r:embed="rId6"/>
          <a:stretch>
            <a:fillRect/>
          </a:stretch>
        </p:blipFill>
        <p:spPr>
          <a:xfrm>
            <a:off x="560328" y="1416778"/>
            <a:ext cx="7396048" cy="417655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890109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涉及直线的倾斜角与斜率的转化问题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必要时可结合正切函数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图像求解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求直线方程常用的方法是直接法和待定系数法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但在特定条件下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应考虑下面的设法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已知直线的纵截距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常设方程的斜截式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已知直线的横截距和纵截距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常设方程的截距式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截距均不为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已知直线的斜率和所过的定点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常设方程的点斜式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但如果只给出一个定点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一定不要遗漏斜率不存在的情况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仅知道直线的横截距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常设方程形式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是横截距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是参数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注意此种设法不包含斜率为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且在圆锥曲线章节中经常使用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255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易错易混警示.eps"/>
          <p:cNvPicPr/>
          <p:nvPr/>
        </p:nvPicPr>
        <p:blipFill>
          <a:blip r:embed="rId7"/>
          <a:stretch>
            <a:fillRect/>
          </a:stretch>
        </p:blipFill>
        <p:spPr>
          <a:xfrm>
            <a:off x="611560" y="2348880"/>
            <a:ext cx="2034391" cy="329979"/>
          </a:xfrm>
          <a:prstGeom prst="rect">
            <a:avLst/>
          </a:prstGeom>
        </p:spPr>
      </p:pic>
      <p:sp>
        <p:nvSpPr>
          <p:cNvPr id="10" name="矩形 9"/>
          <p:cNvSpPr>
            <a:spLocks noChangeAspect="1"/>
          </p:cNvSpPr>
          <p:nvPr/>
        </p:nvSpPr>
        <p:spPr>
          <a:xfrm>
            <a:off x="508000" y="2728898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斜率公式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与两点的顺序无关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且两点的横坐标不相等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若题目中无明确两点的横坐标不相等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则要分类讨论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设直线方程时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一定要弄清题目中的信息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不要凭空想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涉及特殊情况最好单独处理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然后处理常规情况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1919472"/>
              </p:ext>
            </p:extLst>
          </p:nvPr>
        </p:nvGraphicFramePr>
        <p:xfrm>
          <a:off x="1979712" y="2695539"/>
          <a:ext cx="8128000" cy="581771"/>
        </p:xfrm>
        <a:graphic>
          <a:graphicData uri="http://schemas.openxmlformats.org/presentationml/2006/ole">
            <p:oleObj spid="_x0000_s23554" name="文档" r:id="rId8" imgW="3837724" imgH="2747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8419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都是漏掉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过原点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惹的祸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求经过点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并且在两坐标轴上截距相等的直线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当截距为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(0,0),(2,3),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6841252"/>
              </p:ext>
            </p:extLst>
          </p:nvPr>
        </p:nvGraphicFramePr>
        <p:xfrm>
          <a:off x="323528" y="2775141"/>
          <a:ext cx="8128000" cy="2834881"/>
        </p:xfrm>
        <a:graphic>
          <a:graphicData uri="http://schemas.openxmlformats.org/presentationml/2006/ole">
            <p:oleObj spid="_x0000_s24578" name="文档" r:id="rId4" imgW="3837724" imgH="13380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28656812"/>
              </p:ext>
            </p:extLst>
          </p:nvPr>
        </p:nvGraphicFramePr>
        <p:xfrm>
          <a:off x="323528" y="1484784"/>
          <a:ext cx="8128000" cy="2616295"/>
        </p:xfrm>
        <a:graphic>
          <a:graphicData uri="http://schemas.openxmlformats.org/presentationml/2006/ole">
            <p:oleObj spid="_x0000_s25602" name="文档" r:id="rId4" imgW="3837724" imgH="1234967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10094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本题易出现的错误有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直接设出截距式方程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而忘记过原点的情况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利用点斜式方程形式而忘记分析直线斜率情况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2421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67183"/>
            <a:ext cx="3206006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直线方程的五种形式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4207299"/>
              </p:ext>
            </p:extLst>
          </p:nvPr>
        </p:nvGraphicFramePr>
        <p:xfrm>
          <a:off x="508000" y="2071239"/>
          <a:ext cx="8128000" cy="3858021"/>
        </p:xfrm>
        <a:graphic>
          <a:graphicData uri="http://schemas.openxmlformats.org/presentationml/2006/ole">
            <p:oleObj spid="_x0000_s3074" name="文档" r:id="rId6" imgW="3947136" imgH="1876067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3243931" y="2441670"/>
            <a:ext cx="115288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kx+b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31840" y="2801710"/>
            <a:ext cx="1638590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y-y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=k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26902784"/>
              </p:ext>
            </p:extLst>
          </p:nvPr>
        </p:nvGraphicFramePr>
        <p:xfrm>
          <a:off x="3203848" y="3212976"/>
          <a:ext cx="8128000" cy="652392"/>
        </p:xfrm>
        <a:graphic>
          <a:graphicData uri="http://schemas.openxmlformats.org/presentationml/2006/ole">
            <p:oleObj spid="_x0000_s3075" name="文档" r:id="rId7" imgW="3837724" imgH="308651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84115060"/>
              </p:ext>
            </p:extLst>
          </p:nvPr>
        </p:nvGraphicFramePr>
        <p:xfrm>
          <a:off x="3347864" y="4005064"/>
          <a:ext cx="8128000" cy="453985"/>
        </p:xfrm>
        <a:graphic>
          <a:graphicData uri="http://schemas.openxmlformats.org/presentationml/2006/ole">
            <p:oleObj spid="_x0000_s3076" name="文档" r:id="rId8" imgW="3837724" imgH="2141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81062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常用结论.eps"/>
          <p:cNvPicPr/>
          <p:nvPr/>
        </p:nvPicPr>
        <p:blipFill>
          <a:blip r:embed="rId5"/>
          <a:stretch>
            <a:fillRect/>
          </a:stretch>
        </p:blipFill>
        <p:spPr>
          <a:xfrm>
            <a:off x="560328" y="2140368"/>
            <a:ext cx="7396048" cy="417655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258911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特殊直线的方程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垂直于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307682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直线的倾斜角越大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其斜率越大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的直线的倾斜角是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若直线的斜率为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tan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则其倾斜角为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经过任意两个不同的点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的直线都可以用方程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直线的截距即是直线与坐标轴的交点到原点的距离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154827" y="2543102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948264" y="2924944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887795" y="3322955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355434" y="4149080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83847" y="4538576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50155"/>
            <a:ext cx="8128000" cy="13106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河南郑州一中月考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ax-y+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的倾斜角为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A.30°	B.45°	C.60°	D.120°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1963423"/>
              </p:ext>
            </p:extLst>
          </p:nvPr>
        </p:nvGraphicFramePr>
        <p:xfrm>
          <a:off x="4593266" y="2375199"/>
          <a:ext cx="8128000" cy="369913"/>
        </p:xfrm>
        <a:graphic>
          <a:graphicData uri="http://schemas.openxmlformats.org/presentationml/2006/ole">
            <p:oleObj spid="_x0000_s4098" name="文档" r:id="rId6" imgW="3837724" imgH="175239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0443561"/>
              </p:ext>
            </p:extLst>
          </p:nvPr>
        </p:nvGraphicFramePr>
        <p:xfrm>
          <a:off x="291629" y="3606190"/>
          <a:ext cx="8128000" cy="780180"/>
        </p:xfrm>
        <a:graphic>
          <a:graphicData uri="http://schemas.openxmlformats.org/presentationml/2006/ole">
            <p:oleObj spid="_x0000_s4099" name="文档" r:id="rId7" imgW="3837724" imgH="368507" progId="Word.Document.12">
              <p:embed/>
            </p:oleObj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2555776" y="2776406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459343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33885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吉林长春外国语学校期中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y-ax-   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表示的直线可能是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2749442"/>
              </p:ext>
            </p:extLst>
          </p:nvPr>
        </p:nvGraphicFramePr>
        <p:xfrm>
          <a:off x="2761409" y="1329647"/>
          <a:ext cx="6106686" cy="500259"/>
        </p:xfrm>
        <a:graphic>
          <a:graphicData uri="http://schemas.openxmlformats.org/presentationml/2006/ole">
            <p:oleObj spid="_x0000_s5122" name="文档" r:id="rId6" imgW="3837724" imgH="314060" progId="Word.Document.12">
              <p:embed/>
            </p:oleObj>
          </a:graphicData>
        </a:graphic>
      </p:graphicFrame>
      <p:pic>
        <p:nvPicPr>
          <p:cNvPr id="14" name="M02.eps" descr="id:214751837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339752" y="2048530"/>
            <a:ext cx="4104456" cy="3595348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799392" y="1745511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53389632"/>
              </p:ext>
            </p:extLst>
          </p:nvPr>
        </p:nvGraphicFramePr>
        <p:xfrm>
          <a:off x="508000" y="5681301"/>
          <a:ext cx="8128000" cy="992041"/>
        </p:xfrm>
        <a:graphic>
          <a:graphicData uri="http://schemas.openxmlformats.org/presentationml/2006/ole">
            <p:oleObj spid="_x0000_s5123" name="文档" r:id="rId8" imgW="3837724" imgH="4687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16983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400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在两坐标轴上的截距之和为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则直线的斜率为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7864985"/>
              </p:ext>
            </p:extLst>
          </p:nvPr>
        </p:nvGraphicFramePr>
        <p:xfrm>
          <a:off x="508000" y="2338489"/>
          <a:ext cx="8128000" cy="504427"/>
        </p:xfrm>
        <a:graphic>
          <a:graphicData uri="http://schemas.openxmlformats.org/presentationml/2006/ole">
            <p:oleObj spid="_x0000_s6146" name="文档" r:id="rId6" imgW="3837724" imgH="238700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2483768" y="186026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3545273"/>
              </p:ext>
            </p:extLst>
          </p:nvPr>
        </p:nvGraphicFramePr>
        <p:xfrm>
          <a:off x="395536" y="2910362"/>
          <a:ext cx="8128000" cy="1361952"/>
        </p:xfrm>
        <a:graphic>
          <a:graphicData uri="http://schemas.openxmlformats.org/presentationml/2006/ole">
            <p:oleObj spid="_x0000_s6147" name="文档" r:id="rId7" imgW="3837724" imgH="642183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433393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的直线的倾斜角为钝角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23728" y="4702017"/>
            <a:ext cx="89159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2,1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en-US" sz="22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0886088"/>
              </p:ext>
            </p:extLst>
          </p:nvPr>
        </p:nvGraphicFramePr>
        <p:xfrm>
          <a:off x="404440" y="5192922"/>
          <a:ext cx="8128000" cy="601951"/>
        </p:xfrm>
        <a:graphic>
          <a:graphicData uri="http://schemas.openxmlformats.org/presentationml/2006/ole">
            <p:oleObj spid="_x0000_s6148" name="文档" r:id="rId8" imgW="3837724" imgH="2848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13909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758007" y="1556792"/>
            <a:ext cx="304025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直线的倾斜角与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斜率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43176102"/>
              </p:ext>
            </p:extLst>
          </p:nvPr>
        </p:nvGraphicFramePr>
        <p:xfrm>
          <a:off x="508000" y="2068198"/>
          <a:ext cx="8128000" cy="3658777"/>
        </p:xfrm>
        <a:graphic>
          <a:graphicData uri="http://schemas.openxmlformats.org/presentationml/2006/ole">
            <p:oleObj spid="_x0000_s7170" name="文档" r:id="rId7" imgW="3837724" imgH="1727150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05536115"/>
              </p:ext>
            </p:extLst>
          </p:nvPr>
        </p:nvGraphicFramePr>
        <p:xfrm>
          <a:off x="508000" y="5754451"/>
          <a:ext cx="8128000" cy="554869"/>
        </p:xfrm>
        <a:graphic>
          <a:graphicData uri="http://schemas.openxmlformats.org/presentationml/2006/ole">
            <p:oleObj spid="_x0000_s7171" name="文档" r:id="rId8" imgW="3837724" imgH="26213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419</TotalTime>
  <Words>1273</Words>
  <Application>Microsoft Office PowerPoint</Application>
  <PresentationFormat>全屏显示(4:3)</PresentationFormat>
  <Paragraphs>226</Paragraphs>
  <Slides>29</Slides>
  <Notes>28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2014高优二轮模板</vt:lpstr>
      <vt:lpstr>文档</vt:lpstr>
      <vt:lpstr>9.1　直线的倾斜角、      斜率与直线的方程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2019-11-11T09:19:47Z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