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653943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375389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780594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161862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305928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371945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987389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8918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840020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757241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464512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050211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9600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994266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579897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003521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884953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035420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85689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802449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693961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2793214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19009769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464387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332318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864805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049662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98991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774576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4062203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t="-1000"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zwhzx.cn/" TargetMode="Externa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10.docx"/><Relationship Id="rId5" Type="http://schemas.openxmlformats.org/officeDocument/2006/relationships/slide" Target="slide6.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3.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12.docx"/><Relationship Id="rId5" Type="http://schemas.openxmlformats.org/officeDocument/2006/relationships/slide" Target="slide6.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package" Target="../embeddings/Microsoft_Office_Word___14.docx"/><Relationship Id="rId5" Type="http://schemas.openxmlformats.org/officeDocument/2006/relationships/slide" Target="slide6.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1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1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notesSlide" Target="../notesSlides/notesSlide14.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16.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19.docx"/></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17.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notesSlide" Target="../notesSlides/notesSlide19.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20.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23.docx"/><Relationship Id="rId3" Type="http://schemas.openxmlformats.org/officeDocument/2006/relationships/notesSlide" Target="../notesSlides/notesSlide21.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4.xml"/><Relationship Id="rId5" Type="http://schemas.openxmlformats.org/officeDocument/2006/relationships/slide" Target="slide19.xml"/><Relationship Id="rId10" Type="http://schemas.openxmlformats.org/officeDocument/2006/relationships/package" Target="../embeddings/Microsoft_Office_Word___25.docx"/><Relationship Id="rId4" Type="http://schemas.openxmlformats.org/officeDocument/2006/relationships/slide" Target="slide13.xml"/><Relationship Id="rId9" Type="http://schemas.openxmlformats.org/officeDocument/2006/relationships/package" Target="../embeddings/Microsoft_Office_Word___24.docx"/></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notesSlide" Target="../notesSlides/notesSlide2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notesSlide" Target="../notesSlides/notesSlide2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notesSlide" Target="../notesSlides/notesSlide24.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26.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0.docx"/></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notesSlide" Target="../notesSlides/notesSlide28.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9.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notesSlide" Target="../notesSlides/notesSlide30.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notesSlide" Target="../notesSlides/notesSlide31.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5.docx"/></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notesSlide" Target="../notesSlides/notesSlide3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7.docx"/></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Office_Word___38.docx"/><Relationship Id="rId3" Type="http://schemas.openxmlformats.org/officeDocument/2006/relationships/notesSlide" Target="../notesSlides/notesSlide3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3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notesSlide" Target="../notesSlides/notesSlide35.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9.docx"/></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notesSlide" Target="../notesSlides/notesSlide3.xml"/><Relationship Id="rId7"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7.jpeg"/><Relationship Id="rId5" Type="http://schemas.openxmlformats.org/officeDocument/2006/relationships/slide" Target="slide6.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5.docx"/><Relationship Id="rId5" Type="http://schemas.openxmlformats.org/officeDocument/2006/relationships/slide" Target="slide6.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slide" Target="slide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6.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9.docx"/><Relationship Id="rId5" Type="http://schemas.openxmlformats.org/officeDocument/2006/relationships/slide" Target="slide6.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64501"/>
            <a:ext cx="6948264" cy="669254"/>
          </a:xfrm>
        </p:spPr>
        <p:txBody>
          <a:bodyPr/>
          <a:lstStyle/>
          <a:p>
            <a:r>
              <a:rPr lang="en-US" altLang="zh-CN" sz="3200"/>
              <a:t>8.6</a:t>
            </a:r>
            <a:r>
              <a:rPr lang="zh-CN" altLang="zh-CN" sz="3200"/>
              <a:t>　空间向量及其运算</a:t>
            </a:r>
          </a:p>
        </p:txBody>
      </p:sp>
      <p:pic>
        <p:nvPicPr>
          <p:cNvPr id="4" name="Picture 2" descr="数学A6">
            <a:hlinkClick r:id="rId2"/>
          </p:cNvPr>
          <p:cNvPicPr>
            <a:picLocks noChangeAspect="1" noChangeArrowheads="1"/>
          </p:cNvPicPr>
          <p:nvPr/>
        </p:nvPicPr>
        <p:blipFill>
          <a:blip r:embed="rId3" cstate="print"/>
          <a:srcRect/>
          <a:stretch>
            <a:fillRect/>
          </a:stretch>
        </p:blipFill>
        <p:spPr bwMode="auto">
          <a:xfrm>
            <a:off x="785786" y="4286256"/>
            <a:ext cx="7620000" cy="238125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509667"/>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的夹角</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a:solidFill>
                  <a:srgbClr val="000000"/>
                </a:solidFill>
                <a:latin typeface="Times New Roman" panose="02020603050405020304" pitchFamily="18" charset="0"/>
                <a:cs typeface="Times New Roman" panose="02020603050405020304" pitchFamily="18" charset="0"/>
              </a:rPr>
              <a:t>的余弦值为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823961106"/>
              </p:ext>
            </p:extLst>
          </p:nvPr>
        </p:nvGraphicFramePr>
        <p:xfrm>
          <a:off x="319294" y="3116593"/>
          <a:ext cx="8128000" cy="600212"/>
        </p:xfrm>
        <a:graphic>
          <a:graphicData uri="http://schemas.openxmlformats.org/presentationml/2006/ole">
            <p:oleObj spid="_x0000_s8194" name="文档" r:id="rId6" imgW="3847376" imgH="284644" progId="Word.Document.12">
              <p:embed/>
            </p:oleObj>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xmlns="" val="3884640617"/>
              </p:ext>
            </p:extLst>
          </p:nvPr>
        </p:nvGraphicFramePr>
        <p:xfrm>
          <a:off x="898401" y="3789040"/>
          <a:ext cx="8066087" cy="708025"/>
        </p:xfrm>
        <a:graphic>
          <a:graphicData uri="http://schemas.openxmlformats.org/presentationml/2006/ole">
            <p:oleObj spid="_x0000_s8195" name="文档" r:id="rId7" imgW="3847376" imgH="336103" progId="Word.Document.12">
              <p:embed/>
            </p:oleObj>
          </a:graphicData>
        </a:graphic>
      </p:graphicFrame>
      <p:sp>
        <p:nvSpPr>
          <p:cNvPr id="28" name="矩形 27"/>
          <p:cNvSpPr/>
          <p:nvPr/>
        </p:nvSpPr>
        <p:spPr>
          <a:xfrm>
            <a:off x="7800182" y="2546501"/>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xmlns="" val="1639653258"/>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7037"/>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北京朝阳期中</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在平行六面体</a:t>
            </a:r>
            <a:r>
              <a:rPr lang="en-US" altLang="zh-CN" sz="2200" i="1">
                <a:solidFill>
                  <a:srgbClr val="000000"/>
                </a:solidFill>
                <a:latin typeface="Times New Roman" panose="02020603050405020304" pitchFamily="18" charset="0"/>
                <a:cs typeface="Times New Roman" panose="02020603050405020304" pitchFamily="18" charset="0"/>
              </a:rPr>
              <a:t>ABCD-A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AD=</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BAD=</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DAA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19854272"/>
              </p:ext>
            </p:extLst>
          </p:nvPr>
        </p:nvGraphicFramePr>
        <p:xfrm>
          <a:off x="508000" y="2409890"/>
          <a:ext cx="8128000" cy="2243246"/>
        </p:xfrm>
        <a:graphic>
          <a:graphicData uri="http://schemas.openxmlformats.org/presentationml/2006/ole">
            <p:oleObj spid="_x0000_s9218" name="文档" r:id="rId6" imgW="3847376" imgH="1061929"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887627156"/>
              </p:ext>
            </p:extLst>
          </p:nvPr>
        </p:nvGraphicFramePr>
        <p:xfrm>
          <a:off x="1091406" y="2159605"/>
          <a:ext cx="1176338" cy="425450"/>
        </p:xfrm>
        <a:graphic>
          <a:graphicData uri="http://schemas.openxmlformats.org/presentationml/2006/ole">
            <p:oleObj spid="_x0000_s9219" name="文档" r:id="rId7" imgW="565143" imgH="202238" progId="Word.Document.12">
              <p:embed/>
            </p:oleObj>
          </a:graphicData>
        </a:graphic>
      </p:graphicFrame>
    </p:spTree>
    <p:extLst>
      <p:ext uri="{BB962C8B-B14F-4D97-AF65-F5344CB8AC3E}">
        <p14:creationId xmlns:p14="http://schemas.microsoft.com/office/powerpoint/2010/main" xmlns="" val="326311691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632843328"/>
              </p:ext>
            </p:extLst>
          </p:nvPr>
        </p:nvGraphicFramePr>
        <p:xfrm>
          <a:off x="508000" y="1465338"/>
          <a:ext cx="8128000" cy="4555950"/>
        </p:xfrm>
        <a:graphic>
          <a:graphicData uri="http://schemas.openxmlformats.org/presentationml/2006/ole">
            <p:oleObj spid="_x0000_s10242" name="文档" r:id="rId6" imgW="3868307" imgH="2168839" progId="Word.Document.12">
              <p:embed/>
            </p:oleObj>
          </a:graphicData>
        </a:graphic>
      </p:graphicFrame>
    </p:spTree>
    <p:extLst>
      <p:ext uri="{BB962C8B-B14F-4D97-AF65-F5344CB8AC3E}">
        <p14:creationId xmlns:p14="http://schemas.microsoft.com/office/powerpoint/2010/main" xmlns="" val="398454381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08113"/>
            <a:ext cx="8128000" cy="90486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空间向量的线性运算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ABCD-A'B'C'D'</a:t>
            </a:r>
            <a:r>
              <a:rPr lang="zh-CN" altLang="zh-CN" sz="2200">
                <a:solidFill>
                  <a:srgbClr val="000000"/>
                </a:solidFill>
                <a:latin typeface="Times New Roman" panose="02020603050405020304" pitchFamily="18" charset="0"/>
                <a:cs typeface="Times New Roman" panose="02020603050405020304" pitchFamily="18" charset="0"/>
              </a:rPr>
              <a:t>是平行六面体</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41399569"/>
              </p:ext>
            </p:extLst>
          </p:nvPr>
        </p:nvGraphicFramePr>
        <p:xfrm>
          <a:off x="620464" y="3212976"/>
          <a:ext cx="8128000" cy="1569267"/>
        </p:xfrm>
        <a:graphic>
          <a:graphicData uri="http://schemas.openxmlformats.org/presentationml/2006/ole">
            <p:oleObj spid="_x0000_s11266" name="文档" r:id="rId8" imgW="3847376" imgH="743098" progId="Word.Document.12">
              <p:embed/>
            </p:oleObj>
          </a:graphicData>
        </a:graphic>
      </p:graphicFrame>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21844309"/>
              </p:ext>
            </p:extLst>
          </p:nvPr>
        </p:nvGraphicFramePr>
        <p:xfrm>
          <a:off x="511175" y="1412776"/>
          <a:ext cx="8110538" cy="5029200"/>
        </p:xfrm>
        <a:graphic>
          <a:graphicData uri="http://schemas.openxmlformats.org/presentationml/2006/ole">
            <p:oleObj spid="_x0000_s12290" name="文档" r:id="rId8" imgW="3847376" imgH="2377554" progId="Word.Document.12">
              <p:embed/>
            </p:oleObj>
          </a:graphicData>
        </a:graphic>
      </p:graphicFrame>
    </p:spTree>
    <p:extLst>
      <p:ext uri="{BB962C8B-B14F-4D97-AF65-F5344CB8AC3E}">
        <p14:creationId xmlns:p14="http://schemas.microsoft.com/office/powerpoint/2010/main" xmlns="" val="54520187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48798648"/>
              </p:ext>
            </p:extLst>
          </p:nvPr>
        </p:nvGraphicFramePr>
        <p:xfrm>
          <a:off x="508000" y="1953202"/>
          <a:ext cx="8128000" cy="3205597"/>
        </p:xfrm>
        <a:graphic>
          <a:graphicData uri="http://schemas.openxmlformats.org/presentationml/2006/ole">
            <p:oleObj spid="_x0000_s13314" name="文档" r:id="rId8" imgW="3847376" imgH="1517504" progId="Word.Document.12">
              <p:embed/>
            </p:oleObj>
          </a:graphicData>
        </a:graphic>
      </p:graphicFrame>
    </p:spTree>
    <p:extLst>
      <p:ext uri="{BB962C8B-B14F-4D97-AF65-F5344CB8AC3E}">
        <p14:creationId xmlns:p14="http://schemas.microsoft.com/office/powerpoint/2010/main" xmlns="" val="4124842996"/>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空间向量的线性运算与平面向量的线性运算有什么区别与联系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选定空间不共面的三个向量作基向量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并用它们表示出指定的向量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这是用向量解决立体几何问题的基本要求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另外解题时应结合已知和所求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观察图形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联想相关的运算法则和公式等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就近表示所需向量</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空间向量问题可以转化为平面向量问题来解决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即把空间向量转化到某一个平面上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利用三角形法则或平行四边形法则来解决</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006824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936830"/>
            <a:ext cx="8128000" cy="9079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在三棱锥</a:t>
            </a:r>
            <a:r>
              <a:rPr lang="en-US" altLang="zh-CN" sz="2200" i="1">
                <a:solidFill>
                  <a:srgbClr val="000000"/>
                </a:solidFill>
                <a:latin typeface="Times New Roman" panose="02020603050405020304" pitchFamily="18" charset="0"/>
                <a:cs typeface="Times New Roman" panose="02020603050405020304" pitchFamily="18" charset="0"/>
              </a:rPr>
              <a:t>O-ABC</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分别是</a:t>
            </a:r>
            <a:r>
              <a:rPr lang="en-US" altLang="zh-CN" sz="2200" i="1">
                <a:solidFill>
                  <a:srgbClr val="000000"/>
                </a:solidFill>
                <a:latin typeface="Times New Roman" panose="02020603050405020304" pitchFamily="18" charset="0"/>
                <a:cs typeface="Times New Roman" panose="02020603050405020304" pitchFamily="18" charset="0"/>
              </a:rPr>
              <a:t>OA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的中点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用基</a:t>
            </a:r>
            <a:r>
              <a:rPr lang="zh-CN" altLang="zh-CN" sz="2200" smtClean="0">
                <a:solidFill>
                  <a:srgbClr val="000000"/>
                </a:solidFill>
                <a:latin typeface="Times New Roman" panose="02020603050405020304" pitchFamily="18" charset="0"/>
                <a:cs typeface="Times New Roman" panose="02020603050405020304" pitchFamily="18" charset="0"/>
              </a:rPr>
              <a:t>向量</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417158791"/>
              </p:ext>
            </p:extLst>
          </p:nvPr>
        </p:nvGraphicFramePr>
        <p:xfrm>
          <a:off x="508000" y="2852936"/>
          <a:ext cx="8128000" cy="1974996"/>
        </p:xfrm>
        <a:graphic>
          <a:graphicData uri="http://schemas.openxmlformats.org/presentationml/2006/ole">
            <p:oleObj spid="_x0000_s14338" name="文档" r:id="rId8" imgW="3847376" imgH="935620"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1710053668"/>
              </p:ext>
            </p:extLst>
          </p:nvPr>
        </p:nvGraphicFramePr>
        <p:xfrm>
          <a:off x="2905542" y="2398594"/>
          <a:ext cx="3894138" cy="450850"/>
        </p:xfrm>
        <a:graphic>
          <a:graphicData uri="http://schemas.openxmlformats.org/presentationml/2006/ole">
            <p:oleObj spid="_x0000_s14339" name="文档" r:id="rId9" imgW="1847361" imgH="215193" progId="Word.Document.12">
              <p:embed/>
            </p:oleObj>
          </a:graphicData>
        </a:graphic>
      </p:graphicFrame>
    </p:spTree>
    <p:extLst>
      <p:ext uri="{BB962C8B-B14F-4D97-AF65-F5344CB8AC3E}">
        <p14:creationId xmlns:p14="http://schemas.microsoft.com/office/powerpoint/2010/main" xmlns="" val="159815201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47943458"/>
              </p:ext>
            </p:extLst>
          </p:nvPr>
        </p:nvGraphicFramePr>
        <p:xfrm>
          <a:off x="566738" y="1772816"/>
          <a:ext cx="8066087" cy="3908425"/>
        </p:xfrm>
        <a:graphic>
          <a:graphicData uri="http://schemas.openxmlformats.org/presentationml/2006/ole">
            <p:oleObj spid="_x0000_s15362" name="文档" r:id="rId8" imgW="3932544" imgH="1902547" progId="Word.Document.12">
              <p:embed/>
            </p:oleObj>
          </a:graphicData>
        </a:graphic>
      </p:graphicFrame>
    </p:spTree>
    <p:extLst>
      <p:ext uri="{BB962C8B-B14F-4D97-AF65-F5344CB8AC3E}">
        <p14:creationId xmlns:p14="http://schemas.microsoft.com/office/powerpoint/2010/main" xmlns="" val="295223309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2513599"/>
            <a:ext cx="8128000" cy="2084801"/>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共线定理、共面定理的应用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分别是空间四边形</a:t>
            </a:r>
            <a:r>
              <a:rPr lang="en-US" altLang="zh-CN" sz="2200" i="1">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的边</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a:t>
            </a:r>
            <a:r>
              <a:rPr lang="zh-CN" altLang="zh-CN" sz="2200">
                <a:solidFill>
                  <a:srgbClr val="000000"/>
                </a:solidFill>
                <a:latin typeface="Times New Roman" panose="02020603050405020304" pitchFamily="18" charset="0"/>
                <a:cs typeface="Times New Roman" panose="02020603050405020304" pitchFamily="18" charset="0"/>
              </a:rPr>
              <a:t>的中点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用向量方法证明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四点共面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BD</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EFGH.</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空间向量的有关概念</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空间向量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在空间中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量</a:t>
            </a:r>
            <a:r>
              <a:rPr lang="zh-CN" altLang="en-US" sz="2200" smtClean="0">
                <a:solidFill>
                  <a:srgbClr val="000000"/>
                </a:solidFill>
                <a:latin typeface="Times New Roman" panose="02020603050405020304" pitchFamily="18" charset="0"/>
                <a:cs typeface="Times New Roman" panose="02020603050405020304" pitchFamily="18" charset="0"/>
              </a:rPr>
              <a:t>叫做</a:t>
            </a:r>
            <a:r>
              <a:rPr lang="zh-CN" altLang="zh-CN" sz="2200" smtClean="0">
                <a:solidFill>
                  <a:srgbClr val="000000"/>
                </a:solidFill>
                <a:latin typeface="Times New Roman" panose="02020603050405020304" pitchFamily="18" charset="0"/>
                <a:cs typeface="Times New Roman" panose="02020603050405020304" pitchFamily="18" charset="0"/>
              </a:rPr>
              <a:t>空间</a:t>
            </a:r>
            <a:r>
              <a:rPr lang="zh-CN" altLang="zh-CN" sz="2200">
                <a:solidFill>
                  <a:srgbClr val="000000"/>
                </a:solidFill>
                <a:latin typeface="Times New Roman" panose="02020603050405020304" pitchFamily="18" charset="0"/>
                <a:cs typeface="Times New Roman" panose="02020603050405020304" pitchFamily="18" charset="0"/>
              </a:rPr>
              <a:t>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zh-CN" altLang="zh-CN" sz="2200" smtClean="0">
                <a:solidFill>
                  <a:srgbClr val="000000"/>
                </a:solidFill>
                <a:latin typeface="Times New Roman" panose="02020603050405020304" pitchFamily="18" charset="0"/>
                <a:cs typeface="Times New Roman" panose="02020603050405020304" pitchFamily="18" charset="0"/>
              </a:rPr>
              <a:t>大小</a:t>
            </a:r>
            <a:r>
              <a:rPr lang="zh-CN" altLang="en-US" sz="2200" smtClean="0">
                <a:solidFill>
                  <a:srgbClr val="000000"/>
                </a:solidFill>
                <a:latin typeface="Times New Roman" panose="02020603050405020304" pitchFamily="18" charset="0"/>
                <a:cs typeface="Times New Roman" panose="02020603050405020304" pitchFamily="18" charset="0"/>
              </a:rPr>
              <a:t>叫做</a:t>
            </a:r>
            <a:r>
              <a:rPr lang="zh-CN" altLang="zh-CN" sz="2200" smtClean="0">
                <a:solidFill>
                  <a:srgbClr val="000000"/>
                </a:solidFill>
                <a:latin typeface="Times New Roman" panose="02020603050405020304" pitchFamily="18" charset="0"/>
                <a:cs typeface="Times New Roman" panose="02020603050405020304" pitchFamily="18" charset="0"/>
              </a:rPr>
              <a:t>向量</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或</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相等向量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方向</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且模</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的向量</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共线向量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如果表示空间向量的有向线段所在的</a:t>
            </a:r>
            <a:r>
              <a:rPr lang="zh-CN" altLang="zh-CN" sz="2200" smtClean="0">
                <a:solidFill>
                  <a:srgbClr val="000000"/>
                </a:solidFill>
                <a:latin typeface="Times New Roman" panose="02020603050405020304" pitchFamily="18" charset="0"/>
                <a:cs typeface="Times New Roman" panose="02020603050405020304" pitchFamily="18" charset="0"/>
              </a:rPr>
              <a:t>直线</a:t>
            </a:r>
            <a:r>
              <a:rPr lang="en-US" altLang="zh-CN" sz="2200" smtClean="0">
                <a:solidFill>
                  <a:srgbClr val="000000"/>
                </a:solidFill>
                <a:latin typeface="Times New Roman" panose="02020603050405020304" pitchFamily="18" charset="0"/>
                <a:cs typeface="Times New Roman" panose="02020603050405020304" pitchFamily="18" charset="0"/>
              </a:rPr>
              <a:t>_______</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或</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则这些</a:t>
            </a:r>
            <a:r>
              <a:rPr lang="zh-CN" altLang="zh-CN" sz="2200" smtClean="0">
                <a:solidFill>
                  <a:srgbClr val="000000"/>
                </a:solidFill>
                <a:latin typeface="Times New Roman" panose="02020603050405020304" pitchFamily="18" charset="0"/>
                <a:cs typeface="Times New Roman" panose="02020603050405020304" pitchFamily="18" charset="0"/>
              </a:rPr>
              <a:t>向量</a:t>
            </a:r>
            <a:r>
              <a:rPr lang="zh-CN" altLang="en-US" sz="2200" smtClean="0">
                <a:solidFill>
                  <a:srgbClr val="000000"/>
                </a:solidFill>
                <a:latin typeface="Times New Roman" panose="02020603050405020304" pitchFamily="18" charset="0"/>
                <a:cs typeface="Times New Roman" panose="02020603050405020304" pitchFamily="18" charset="0"/>
              </a:rPr>
              <a:t>叫做</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或</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平行于</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记作</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共面向量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平行于同一</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向量</a:t>
            </a:r>
            <a:r>
              <a:rPr lang="zh-CN" altLang="en-US" sz="2200" smtClean="0">
                <a:solidFill>
                  <a:srgbClr val="000000"/>
                </a:solidFill>
                <a:latin typeface="Times New Roman" panose="02020603050405020304" pitchFamily="18" charset="0"/>
                <a:cs typeface="Times New Roman" panose="02020603050405020304" pitchFamily="18" charset="0"/>
              </a:rPr>
              <a:t>叫做</a:t>
            </a:r>
            <a:r>
              <a:rPr lang="zh-CN" altLang="zh-CN" sz="2200" smtClean="0">
                <a:solidFill>
                  <a:srgbClr val="000000"/>
                </a:solidFill>
                <a:latin typeface="Times New Roman" panose="02020603050405020304" pitchFamily="18" charset="0"/>
                <a:cs typeface="Times New Roman" panose="02020603050405020304" pitchFamily="18" charset="0"/>
              </a:rPr>
              <a:t>共面</a:t>
            </a:r>
            <a:r>
              <a:rPr lang="zh-CN" altLang="zh-CN" sz="2200">
                <a:solidFill>
                  <a:srgbClr val="000000"/>
                </a:solidFill>
                <a:latin typeface="Times New Roman" panose="02020603050405020304" pitchFamily="18" charset="0"/>
                <a:cs typeface="Times New Roman" panose="02020603050405020304" pitchFamily="18" charset="0"/>
              </a:rPr>
              <a:t>向量</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11" name="矩形 10"/>
          <p:cNvSpPr>
            <a:spLocks noChangeAspect="1"/>
          </p:cNvSpPr>
          <p:nvPr/>
        </p:nvSpPr>
        <p:spPr>
          <a:xfrm>
            <a:off x="4283968" y="2276872"/>
            <a:ext cx="819455" cy="459741"/>
          </a:xfrm>
          <a:prstGeom prst="rect">
            <a:avLst/>
          </a:prstGeom>
        </p:spPr>
        <p:txBody>
          <a:bodyPr wrap="none">
            <a:spAutoFit/>
          </a:bodyPr>
          <a:lstStyle/>
          <a:p>
            <a:pPr>
              <a:lnSpc>
                <a:spcPct val="120000"/>
              </a:lnSpc>
            </a:pPr>
            <a:r>
              <a:rPr lang="zh-CN" altLang="zh-CN" sz="2200" smtClean="0">
                <a:solidFill>
                  <a:srgbClr val="FF0000"/>
                </a:solidFill>
                <a:latin typeface="Times New Roman" panose="02020603050405020304" pitchFamily="18" charset="0"/>
                <a:cs typeface="Times New Roman" panose="02020603050405020304" pitchFamily="18" charset="0"/>
              </a:rPr>
              <a:t>大小</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12" name="矩形 11"/>
          <p:cNvSpPr>
            <a:spLocks noChangeAspect="1"/>
          </p:cNvSpPr>
          <p:nvPr/>
        </p:nvSpPr>
        <p:spPr>
          <a:xfrm>
            <a:off x="5640529" y="2276872"/>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方向</a:t>
            </a:r>
            <a:endParaRPr lang="zh-CN" altLang="en-US" sz="2200"/>
          </a:p>
        </p:txBody>
      </p:sp>
      <p:sp>
        <p:nvSpPr>
          <p:cNvPr id="13" name="矩形 12"/>
          <p:cNvSpPr>
            <a:spLocks noChangeAspect="1"/>
          </p:cNvSpPr>
          <p:nvPr/>
        </p:nvSpPr>
        <p:spPr>
          <a:xfrm>
            <a:off x="3561833" y="2655826"/>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长度</a:t>
            </a:r>
            <a:endParaRPr lang="zh-CN" altLang="en-US" sz="2200"/>
          </a:p>
        </p:txBody>
      </p:sp>
      <p:sp>
        <p:nvSpPr>
          <p:cNvPr id="14" name="矩形 13"/>
          <p:cNvSpPr>
            <a:spLocks noChangeAspect="1"/>
          </p:cNvSpPr>
          <p:nvPr/>
        </p:nvSpPr>
        <p:spPr>
          <a:xfrm>
            <a:off x="4904598" y="2655826"/>
            <a:ext cx="466794"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模</a:t>
            </a:r>
            <a:endParaRPr lang="zh-CN" altLang="en-US" sz="2200"/>
          </a:p>
        </p:txBody>
      </p:sp>
      <p:sp>
        <p:nvSpPr>
          <p:cNvPr id="15" name="矩形 14"/>
          <p:cNvSpPr>
            <a:spLocks noChangeAspect="1"/>
          </p:cNvSpPr>
          <p:nvPr/>
        </p:nvSpPr>
        <p:spPr>
          <a:xfrm>
            <a:off x="3130048" y="3115567"/>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相同</a:t>
            </a:r>
            <a:endParaRPr lang="zh-CN" altLang="en-US" sz="2200"/>
          </a:p>
        </p:txBody>
      </p:sp>
      <p:sp>
        <p:nvSpPr>
          <p:cNvPr id="16" name="矩形 15"/>
          <p:cNvSpPr>
            <a:spLocks noChangeAspect="1"/>
          </p:cNvSpPr>
          <p:nvPr/>
        </p:nvSpPr>
        <p:spPr>
          <a:xfrm>
            <a:off x="4693695" y="3115567"/>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相等</a:t>
            </a:r>
            <a:endParaRPr lang="zh-CN" altLang="en-US" sz="2200"/>
          </a:p>
        </p:txBody>
      </p:sp>
      <p:sp>
        <p:nvSpPr>
          <p:cNvPr id="17" name="矩形 16"/>
          <p:cNvSpPr>
            <a:spLocks noChangeAspect="1"/>
          </p:cNvSpPr>
          <p:nvPr/>
        </p:nvSpPr>
        <p:spPr>
          <a:xfrm>
            <a:off x="7389355" y="3517400"/>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平行</a:t>
            </a:r>
            <a:endParaRPr lang="zh-CN" altLang="en-US" sz="2200"/>
          </a:p>
        </p:txBody>
      </p:sp>
      <p:sp>
        <p:nvSpPr>
          <p:cNvPr id="21" name="矩形 20"/>
          <p:cNvSpPr>
            <a:spLocks noChangeAspect="1"/>
          </p:cNvSpPr>
          <p:nvPr/>
        </p:nvSpPr>
        <p:spPr>
          <a:xfrm>
            <a:off x="968215" y="3861048"/>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重合</a:t>
            </a:r>
            <a:endParaRPr lang="zh-CN" altLang="en-US" sz="2200"/>
          </a:p>
        </p:txBody>
      </p:sp>
      <p:sp>
        <p:nvSpPr>
          <p:cNvPr id="22" name="矩形 21"/>
          <p:cNvSpPr>
            <a:spLocks noChangeAspect="1"/>
          </p:cNvSpPr>
          <p:nvPr/>
        </p:nvSpPr>
        <p:spPr>
          <a:xfrm>
            <a:off x="4185541" y="3861048"/>
            <a:ext cx="1313180"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共线向量</a:t>
            </a:r>
            <a:endParaRPr lang="zh-CN" altLang="en-US" sz="2200"/>
          </a:p>
        </p:txBody>
      </p:sp>
      <p:sp>
        <p:nvSpPr>
          <p:cNvPr id="23" name="矩形 22"/>
          <p:cNvSpPr>
            <a:spLocks noChangeAspect="1"/>
          </p:cNvSpPr>
          <p:nvPr/>
        </p:nvSpPr>
        <p:spPr>
          <a:xfrm>
            <a:off x="6076175" y="3861048"/>
            <a:ext cx="1313180"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平行向量</a:t>
            </a:r>
            <a:endParaRPr lang="zh-CN" altLang="en-US" sz="2200"/>
          </a:p>
        </p:txBody>
      </p:sp>
      <p:sp>
        <p:nvSpPr>
          <p:cNvPr id="24" name="矩形 23"/>
          <p:cNvSpPr>
            <a:spLocks noChangeAspect="1"/>
          </p:cNvSpPr>
          <p:nvPr/>
        </p:nvSpPr>
        <p:spPr>
          <a:xfrm>
            <a:off x="3868697" y="4691425"/>
            <a:ext cx="748923" cy="459741"/>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平面</a:t>
            </a:r>
            <a:endParaRPr lang="zh-CN" altLang="en-US" sz="220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38039814"/>
              </p:ext>
            </p:extLst>
          </p:nvPr>
        </p:nvGraphicFramePr>
        <p:xfrm>
          <a:off x="508000" y="1299203"/>
          <a:ext cx="8128000" cy="5529319"/>
        </p:xfrm>
        <a:graphic>
          <a:graphicData uri="http://schemas.openxmlformats.org/presentationml/2006/ole">
            <p:oleObj spid="_x0000_s16386" name="文档" r:id="rId8" imgW="3847376" imgH="2618297" progId="Word.Document.12">
              <p:embed/>
            </p:oleObj>
          </a:graphicData>
        </a:graphic>
      </p:graphicFrame>
    </p:spTree>
    <p:extLst>
      <p:ext uri="{BB962C8B-B14F-4D97-AF65-F5344CB8AC3E}">
        <p14:creationId xmlns:p14="http://schemas.microsoft.com/office/powerpoint/2010/main" xmlns="" val="1218879531"/>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223749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共线定理、共面定理有哪些应用</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989232841"/>
              </p:ext>
            </p:extLst>
          </p:nvPr>
        </p:nvGraphicFramePr>
        <p:xfrm>
          <a:off x="548456" y="2738159"/>
          <a:ext cx="8128000" cy="2203009"/>
        </p:xfrm>
        <a:graphic>
          <a:graphicData uri="http://schemas.openxmlformats.org/presentationml/2006/ole">
            <p:oleObj spid="_x0000_s17410" name="文档" r:id="rId8" imgW="3847376" imgH="1043216" progId="Word.Document.12">
              <p:embed/>
            </p:oleObj>
          </a:graphicData>
        </a:graphic>
      </p:graphicFrame>
    </p:spTree>
    <p:extLst>
      <p:ext uri="{BB962C8B-B14F-4D97-AF65-F5344CB8AC3E}">
        <p14:creationId xmlns:p14="http://schemas.microsoft.com/office/powerpoint/2010/main" xmlns="" val="2307516069"/>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1495130"/>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已知斜三棱柱</a:t>
            </a:r>
            <a:r>
              <a:rPr lang="en-US" altLang="zh-CN" sz="2200" i="1">
                <a:solidFill>
                  <a:srgbClr val="000000"/>
                </a:solidFill>
                <a:latin typeface="Times New Roman" panose="02020603050405020304" pitchFamily="18" charset="0"/>
                <a:cs typeface="Times New Roman" panose="02020603050405020304" pitchFamily="18" charset="0"/>
              </a:rPr>
              <a:t>ABC-A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分别在</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smtClean="0">
                <a:solidFill>
                  <a:srgbClr val="000000"/>
                </a:solidFill>
                <a:latin typeface="Times New Roman" panose="02020603050405020304" pitchFamily="18" charset="0"/>
                <a:cs typeface="Times New Roman" panose="02020603050405020304" pitchFamily="18" charset="0"/>
              </a:rPr>
              <a:t>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zh-CN" altLang="zh-CN" sz="2200" smtClean="0">
                <a:solidFill>
                  <a:srgbClr val="000000"/>
                </a:solidFill>
                <a:latin typeface="Times New Roman" panose="02020603050405020304" pitchFamily="18" charset="0"/>
                <a:cs typeface="Times New Roman" panose="02020603050405020304" pitchFamily="18" charset="0"/>
              </a:rPr>
              <a:t>满足</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直线</a:t>
            </a:r>
            <a:r>
              <a:rPr lang="en-US" altLang="zh-CN" sz="2200" i="1">
                <a:solidFill>
                  <a:srgbClr val="000000"/>
                </a:solidFill>
                <a:latin typeface="Times New Roman" panose="02020603050405020304" pitchFamily="18" charset="0"/>
                <a:cs typeface="Times New Roman" panose="02020603050405020304" pitchFamily="18" charset="0"/>
              </a:rPr>
              <a:t>MN</a:t>
            </a:r>
            <a:r>
              <a:rPr lang="zh-CN" altLang="zh-CN" sz="2200">
                <a:solidFill>
                  <a:srgbClr val="000000"/>
                </a:solidFill>
                <a:latin typeface="Times New Roman" panose="02020603050405020304" pitchFamily="18" charset="0"/>
                <a:cs typeface="Times New Roman" panose="02020603050405020304" pitchFamily="18" charset="0"/>
              </a:rPr>
              <a:t>是否与平面</a:t>
            </a:r>
            <a:r>
              <a:rPr lang="en-US" altLang="zh-CN" sz="2200" i="1">
                <a:solidFill>
                  <a:srgbClr val="000000"/>
                </a:solidFill>
                <a:latin typeface="Times New Roman" panose="02020603050405020304" pitchFamily="18" charset="0"/>
                <a:cs typeface="Times New Roman" panose="02020603050405020304" pitchFamily="18" charset="0"/>
              </a:rPr>
              <a:t>ABB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平行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230731493"/>
              </p:ext>
            </p:extLst>
          </p:nvPr>
        </p:nvGraphicFramePr>
        <p:xfrm>
          <a:off x="629624" y="2479290"/>
          <a:ext cx="8128000" cy="2032000"/>
        </p:xfrm>
        <a:graphic>
          <a:graphicData uri="http://schemas.openxmlformats.org/presentationml/2006/ole">
            <p:oleObj spid="_x0000_s18434" name="文档" r:id="rId8" imgW="3847376" imgH="961889"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3609436216"/>
              </p:ext>
            </p:extLst>
          </p:nvPr>
        </p:nvGraphicFramePr>
        <p:xfrm>
          <a:off x="1619672" y="1948531"/>
          <a:ext cx="8128000" cy="456026"/>
        </p:xfrm>
        <a:graphic>
          <a:graphicData uri="http://schemas.openxmlformats.org/presentationml/2006/ole">
            <p:oleObj spid="_x0000_s18435" name="文档" r:id="rId9" imgW="3847376" imgH="215193"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2881525941"/>
              </p:ext>
            </p:extLst>
          </p:nvPr>
        </p:nvGraphicFramePr>
        <p:xfrm>
          <a:off x="293281" y="4687830"/>
          <a:ext cx="8128000" cy="456026"/>
        </p:xfrm>
        <a:graphic>
          <a:graphicData uri="http://schemas.openxmlformats.org/presentationml/2006/ole">
            <p:oleObj spid="_x0000_s18436" name="文档" r:id="rId10" imgW="3847376" imgH="215193" progId="Word.Document.12">
              <p:embed/>
            </p:oleObj>
          </a:graphicData>
        </a:graphic>
      </p:graphicFrame>
    </p:spTree>
    <p:extLst>
      <p:ext uri="{BB962C8B-B14F-4D97-AF65-F5344CB8AC3E}">
        <p14:creationId xmlns:p14="http://schemas.microsoft.com/office/powerpoint/2010/main" xmlns="" val="4022174272"/>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561788114"/>
              </p:ext>
            </p:extLst>
          </p:nvPr>
        </p:nvGraphicFramePr>
        <p:xfrm>
          <a:off x="566738" y="2060848"/>
          <a:ext cx="8066087" cy="3429000"/>
        </p:xfrm>
        <a:graphic>
          <a:graphicData uri="http://schemas.openxmlformats.org/presentationml/2006/ole">
            <p:oleObj spid="_x0000_s19458" name="文档" r:id="rId8" imgW="3932544" imgH="1669362" progId="Word.Document.12">
              <p:embed/>
            </p:oleObj>
          </a:graphicData>
        </a:graphic>
      </p:graphicFrame>
    </p:spTree>
    <p:extLst>
      <p:ext uri="{BB962C8B-B14F-4D97-AF65-F5344CB8AC3E}">
        <p14:creationId xmlns:p14="http://schemas.microsoft.com/office/powerpoint/2010/main" xmlns="" val="170839397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258466"/>
            <a:ext cx="8128000" cy="252992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空间向量的坐标运算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陕西榆阳期中</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已知点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3,0,4</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垂直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k.</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062633451"/>
              </p:ext>
            </p:extLst>
          </p:nvPr>
        </p:nvGraphicFramePr>
        <p:xfrm>
          <a:off x="620464" y="3113386"/>
          <a:ext cx="8128000" cy="885228"/>
        </p:xfrm>
        <a:graphic>
          <a:graphicData uri="http://schemas.openxmlformats.org/presentationml/2006/ole">
            <p:oleObj spid="_x0000_s20482" name="文档" r:id="rId8" imgW="3847376" imgH="419230" progId="Word.Document.12">
              <p:embed/>
            </p:oleObj>
          </a:graphicData>
        </a:graphic>
      </p:graphicFrame>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58020717"/>
              </p:ext>
            </p:extLst>
          </p:nvPr>
        </p:nvGraphicFramePr>
        <p:xfrm>
          <a:off x="508000" y="1556792"/>
          <a:ext cx="8128000" cy="4583737"/>
        </p:xfrm>
        <a:graphic>
          <a:graphicData uri="http://schemas.openxmlformats.org/presentationml/2006/ole">
            <p:oleObj spid="_x0000_s21506" name="文档" r:id="rId8" imgW="3847376" imgH="2170279" progId="Word.Document.12">
              <p:embed/>
            </p:oleObj>
          </a:graphicData>
        </a:graphic>
      </p:graphicFrame>
    </p:spTree>
    <p:extLst>
      <p:ext uri="{BB962C8B-B14F-4D97-AF65-F5344CB8AC3E}">
        <p14:creationId xmlns:p14="http://schemas.microsoft.com/office/powerpoint/2010/main" xmlns="" val="1697261601"/>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8" name="圆角矩形 7">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空间向量用空间直角坐标系的坐标表示的主要用途有哪些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空间向量的坐标表示主要应用于向量平行、向量垂直、向量的模、向量的夹角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在研究几何问题中只要建立适当的坐标系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把空间几何体中涉及的直线和平面用向量表示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就可以使得几何证明通过代数运算得到解决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这是使用空间向量研究立体几何问题的基本思想</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142746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047837707"/>
              </p:ext>
            </p:extLst>
          </p:nvPr>
        </p:nvGraphicFramePr>
        <p:xfrm>
          <a:off x="508000" y="1998320"/>
          <a:ext cx="8128000" cy="1572619"/>
        </p:xfrm>
        <a:graphic>
          <a:graphicData uri="http://schemas.openxmlformats.org/presentationml/2006/ole">
            <p:oleObj spid="_x0000_s22530" name="文档" r:id="rId8" imgW="3847376" imgH="745257" progId="Word.Document.12">
              <p:embed/>
            </p:oleObj>
          </a:graphicData>
        </a:graphic>
      </p:graphicFrame>
      <p:sp>
        <p:nvSpPr>
          <p:cNvPr id="9" name="矩形 8"/>
          <p:cNvSpPr/>
          <p:nvPr/>
        </p:nvSpPr>
        <p:spPr>
          <a:xfrm>
            <a:off x="4487814" y="2430368"/>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1095016495"/>
              </p:ext>
            </p:extLst>
          </p:nvPr>
        </p:nvGraphicFramePr>
        <p:xfrm>
          <a:off x="508000" y="3645024"/>
          <a:ext cx="8128000" cy="945584"/>
        </p:xfrm>
        <a:graphic>
          <a:graphicData uri="http://schemas.openxmlformats.org/presentationml/2006/ole">
            <p:oleObj spid="_x0000_s22531" name="文档" r:id="rId9" imgW="3847376" imgH="446938" progId="Word.Document.12">
              <p:embed/>
            </p:oleObj>
          </a:graphicData>
        </a:graphic>
      </p:graphicFrame>
    </p:spTree>
    <p:extLst>
      <p:ext uri="{BB962C8B-B14F-4D97-AF65-F5344CB8AC3E}">
        <p14:creationId xmlns:p14="http://schemas.microsoft.com/office/powerpoint/2010/main" xmlns="" val="361208308"/>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6"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sp>
        <p:nvSpPr>
          <p:cNvPr id="7" name="矩形 6"/>
          <p:cNvSpPr>
            <a:spLocks noChangeAspect="1"/>
          </p:cNvSpPr>
          <p:nvPr/>
        </p:nvSpPr>
        <p:spPr>
          <a:xfrm>
            <a:off x="508000" y="2310467"/>
            <a:ext cx="8128000" cy="2491067"/>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空间向量数量积的应用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在平行六面体</a:t>
            </a:r>
            <a:r>
              <a:rPr lang="en-US" altLang="zh-CN" sz="2200" i="1">
                <a:solidFill>
                  <a:srgbClr val="000000"/>
                </a:solidFill>
                <a:latin typeface="Times New Roman" panose="02020603050405020304" pitchFamily="18" charset="0"/>
                <a:cs typeface="Times New Roman" panose="02020603050405020304" pitchFamily="18" charset="0"/>
              </a:rPr>
              <a:t>ABCD-A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以顶点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为端点的三条棱长都为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且两两夹角为</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求证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BD</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BD</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AC</a:t>
            </a:r>
            <a:r>
              <a:rPr lang="zh-CN" altLang="zh-CN" sz="2200">
                <a:solidFill>
                  <a:srgbClr val="000000"/>
                </a:solidFill>
                <a:latin typeface="Times New Roman" panose="02020603050405020304" pitchFamily="18" charset="0"/>
                <a:cs typeface="Times New Roman" panose="02020603050405020304" pitchFamily="18" charset="0"/>
              </a:rPr>
              <a:t>夹角的余弦值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163.eps" descr="id:2147522086;FounderCES"/>
          <p:cNvPicPr/>
          <p:nvPr/>
        </p:nvPicPr>
        <p:blipFill>
          <a:blip r:embed="rId7"/>
          <a:stretch>
            <a:fillRect/>
          </a:stretch>
        </p:blipFill>
        <p:spPr>
          <a:xfrm>
            <a:off x="5004048" y="3212976"/>
            <a:ext cx="2016224" cy="1468039"/>
          </a:xfrm>
          <a:prstGeom prst="rect">
            <a:avLst/>
          </a:prstGeom>
        </p:spPr>
      </p:pic>
    </p:spTree>
    <p:extLst>
      <p:ext uri="{BB962C8B-B14F-4D97-AF65-F5344CB8AC3E}">
        <p14:creationId xmlns:p14="http://schemas.microsoft.com/office/powerpoint/2010/main" xmlns="" val="2909040737"/>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graphicFrame>
        <p:nvGraphicFramePr>
          <p:cNvPr id="6" name="对象 5"/>
          <p:cNvGraphicFramePr>
            <a:graphicFrameLocks noChangeAspect="1"/>
          </p:cNvGraphicFramePr>
          <p:nvPr>
            <p:extLst>
              <p:ext uri="{D42A27DB-BD31-4B8C-83A1-F6EECF244321}">
                <p14:modId xmlns:p14="http://schemas.microsoft.com/office/powerpoint/2010/main" xmlns="" val="1247210780"/>
              </p:ext>
            </p:extLst>
          </p:nvPr>
        </p:nvGraphicFramePr>
        <p:xfrm>
          <a:off x="508000" y="1484784"/>
          <a:ext cx="8128000" cy="4764804"/>
        </p:xfrm>
        <a:graphic>
          <a:graphicData uri="http://schemas.openxmlformats.org/presentationml/2006/ole">
            <p:oleObj spid="_x0000_s23554" name="文档" r:id="rId8" imgW="3847376" imgH="2255564" progId="Word.Document.12">
              <p:embed/>
            </p:oleObj>
          </a:graphicData>
        </a:graphic>
      </p:graphicFrame>
    </p:spTree>
    <p:extLst>
      <p:ext uri="{BB962C8B-B14F-4D97-AF65-F5344CB8AC3E}">
        <p14:creationId xmlns:p14="http://schemas.microsoft.com/office/powerpoint/2010/main" xmlns="" val="350654887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18" name="矩形 17"/>
          <p:cNvSpPr>
            <a:spLocks noChangeAspect="1"/>
          </p:cNvSpPr>
          <p:nvPr/>
        </p:nvSpPr>
        <p:spPr>
          <a:xfrm>
            <a:off x="508000" y="148431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空间向量的有关定理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共线向量定理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对空间任意两个向量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共面向量定理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若两个向量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不共线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则向量</a:t>
            </a:r>
            <a:r>
              <a:rPr lang="en-US" altLang="zh-CN" sz="2200" b="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与向量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共面</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存在唯一的有序实数对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b="1">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空间向量基本定理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如果三个向量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不共面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那么对空间任一向量</a:t>
            </a:r>
            <a:r>
              <a:rPr lang="en-US" altLang="zh-CN" sz="2200" b="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存在唯一的有序实数组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a:t>
            </a:r>
            <a:r>
              <a:rPr lang="en-US" altLang="zh-CN" sz="2200" b="1">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b="1">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c</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叫做</a:t>
            </a:r>
            <a:r>
              <a:rPr lang="zh-CN" altLang="zh-CN" sz="2200" smtClean="0">
                <a:solidFill>
                  <a:srgbClr val="000000"/>
                </a:solidFill>
                <a:latin typeface="Times New Roman" panose="02020603050405020304" pitchFamily="18" charset="0"/>
                <a:cs typeface="Times New Roman" panose="02020603050405020304" pitchFamily="18" charset="0"/>
              </a:rPr>
              <a:t>空间</a:t>
            </a:r>
            <a:r>
              <a:rPr lang="zh-CN" altLang="zh-CN" sz="2200">
                <a:solidFill>
                  <a:srgbClr val="000000"/>
                </a:solidFill>
                <a:latin typeface="Times New Roman" panose="02020603050405020304" pitchFamily="18" charset="0"/>
                <a:cs typeface="Times New Roman" panose="02020603050405020304" pitchFamily="18" charset="0"/>
              </a:rPr>
              <a:t>的一个基底</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两个向量的数量积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cos</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&gt;.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为非零向量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25" name="矩形 24"/>
          <p:cNvSpPr>
            <a:spLocks noChangeAspect="1"/>
          </p:cNvSpPr>
          <p:nvPr/>
        </p:nvSpPr>
        <p:spPr>
          <a:xfrm>
            <a:off x="2051720" y="5517232"/>
            <a:ext cx="949299" cy="463204"/>
          </a:xfrm>
          <a:prstGeom prst="rect">
            <a:avLst/>
          </a:prstGeom>
        </p:spPr>
        <p:txBody>
          <a:bodyPr wrap="none">
            <a:spAutoFit/>
          </a:bodyPr>
          <a:lstStyle/>
          <a:p>
            <a:pPr>
              <a:lnSpc>
                <a:spcPct val="120000"/>
              </a:lnSpc>
            </a:pPr>
            <a:r>
              <a:rPr lang="en-US" altLang="zh-CN" sz="2200" b="1" smtClean="0">
                <a:solidFill>
                  <a:srgbClr val="FF0000"/>
                </a:solidFill>
                <a:latin typeface="Times New Roman" panose="02020603050405020304" pitchFamily="18" charset="0"/>
              </a:rPr>
              <a:t>a</a:t>
            </a:r>
            <a:r>
              <a:rPr lang="en-US" altLang="zh-CN" sz="2200" smtClean="0">
                <a:solidFill>
                  <a:srgbClr val="FF0000"/>
                </a:solidFill>
                <a:latin typeface="Times New Roman" panose="02020603050405020304" pitchFamily="18" charset="0"/>
              </a:rPr>
              <a:t>·</a:t>
            </a:r>
            <a:r>
              <a:rPr lang="en-US" altLang="zh-CN" sz="2200" b="1" smtClean="0">
                <a:solidFill>
                  <a:srgbClr val="FF0000"/>
                </a:solidFill>
                <a:latin typeface="Times New Roman" panose="02020603050405020304" pitchFamily="18" charset="0"/>
              </a:rPr>
              <a:t>b=</a:t>
            </a:r>
            <a:r>
              <a:rPr lang="en-US" altLang="zh-CN" sz="2200" smtClean="0">
                <a:solidFill>
                  <a:srgbClr val="FF0000"/>
                </a:solidFill>
                <a:latin typeface="Times New Roman" panose="02020603050405020304" pitchFamily="18" charset="0"/>
              </a:rPr>
              <a:t>0 </a:t>
            </a:r>
            <a:endParaRPr lang="zh-CN" altLang="en-US" sz="2200"/>
          </a:p>
        </p:txBody>
      </p:sp>
      <p:sp>
        <p:nvSpPr>
          <p:cNvPr id="26" name="矩形 25"/>
          <p:cNvSpPr>
            <a:spLocks noChangeAspect="1"/>
          </p:cNvSpPr>
          <p:nvPr/>
        </p:nvSpPr>
        <p:spPr>
          <a:xfrm>
            <a:off x="1925274" y="5907850"/>
            <a:ext cx="466794" cy="463204"/>
          </a:xfrm>
          <a:prstGeom prst="rect">
            <a:avLst/>
          </a:prstGeom>
        </p:spPr>
        <p:txBody>
          <a:bodyPr wrap="none">
            <a:spAutoFit/>
          </a:bodyPr>
          <a:lstStyle/>
          <a:p>
            <a:pPr>
              <a:lnSpc>
                <a:spcPct val="120000"/>
              </a:lnSpc>
            </a:pPr>
            <a:r>
              <a:rPr lang="en-US" altLang="zh-CN" sz="2200" b="1" smtClean="0">
                <a:solidFill>
                  <a:srgbClr val="FF0000"/>
                </a:solidFill>
                <a:latin typeface="Times New Roman" panose="02020603050405020304" pitchFamily="18" charset="0"/>
              </a:rPr>
              <a:t>a</a:t>
            </a:r>
            <a:r>
              <a:rPr lang="en-US" altLang="zh-CN" sz="2200" baseline="30000" smtClean="0">
                <a:solidFill>
                  <a:srgbClr val="FF0000"/>
                </a:solidFill>
                <a:latin typeface="Times New Roman" panose="02020603050405020304" pitchFamily="18" charset="0"/>
              </a:rPr>
              <a:t>2 </a:t>
            </a:r>
            <a:endParaRPr lang="zh-CN" altLang="en-US" sz="2200"/>
          </a:p>
        </p:txBody>
      </p:sp>
    </p:spTree>
    <p:extLst>
      <p:ext uri="{BB962C8B-B14F-4D97-AF65-F5344CB8AC3E}">
        <p14:creationId xmlns:p14="http://schemas.microsoft.com/office/powerpoint/2010/main" xmlns="" val="282683456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92774507"/>
              </p:ext>
            </p:extLst>
          </p:nvPr>
        </p:nvGraphicFramePr>
        <p:xfrm>
          <a:off x="508000" y="2489703"/>
          <a:ext cx="8128000" cy="2132594"/>
        </p:xfrm>
        <a:graphic>
          <a:graphicData uri="http://schemas.openxmlformats.org/presentationml/2006/ole">
            <p:oleObj spid="_x0000_s24578" name="文档" r:id="rId8" imgW="3847376" imgH="1009390" progId="Word.Document.12">
              <p:embed/>
            </p:oleObj>
          </a:graphicData>
        </a:graphic>
      </p:graphicFrame>
    </p:spTree>
    <p:extLst>
      <p:ext uri="{BB962C8B-B14F-4D97-AF65-F5344CB8AC3E}">
        <p14:creationId xmlns:p14="http://schemas.microsoft.com/office/powerpoint/2010/main" xmlns="" val="1323128471"/>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sp>
        <p:nvSpPr>
          <p:cNvPr id="2" name="矩形 1"/>
          <p:cNvSpPr>
            <a:spLocks noChangeAspect="1"/>
          </p:cNvSpPr>
          <p:nvPr/>
        </p:nvSpPr>
        <p:spPr>
          <a:xfrm>
            <a:off x="508000" y="177875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空间向量的数量积主要有哪些应用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空间向量数量积的应用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求夹角</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设向量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所成的角为</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进而可求两异面直线所成的角</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距离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运用公式</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可使线段长度的计算问题转化为向量数量积的计算问题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解决垂直问题</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a:t>
            </a:r>
            <a:r>
              <a:rPr lang="en-US" altLang="zh-CN" sz="2200" b="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effectLst/>
                <a:latin typeface="Cambria Math" panose="02040503050406030204" pitchFamily="18" charset="0"/>
                <a:ea typeface="NEU-BZ-S92"/>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可将垂直问题转化为向量数量积的计算问题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5562889"/>
              </p:ext>
            </p:extLst>
          </p:nvPr>
        </p:nvGraphicFramePr>
        <p:xfrm>
          <a:off x="5220072" y="2564904"/>
          <a:ext cx="1693863" cy="565150"/>
        </p:xfrm>
        <a:graphic>
          <a:graphicData uri="http://schemas.openxmlformats.org/presentationml/2006/ole">
            <p:oleObj spid="_x0000_s25602" name="文档" r:id="rId8" imgW="808378" imgH="265572" progId="Word.Document.12">
              <p:embed/>
            </p:oleObj>
          </a:graphicData>
        </a:graphic>
      </p:graphicFrame>
    </p:spTree>
    <p:extLst>
      <p:ext uri="{BB962C8B-B14F-4D97-AF65-F5344CB8AC3E}">
        <p14:creationId xmlns:p14="http://schemas.microsoft.com/office/powerpoint/2010/main" xmlns="" val="275329349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sp>
        <p:nvSpPr>
          <p:cNvPr id="2" name="矩形 1"/>
          <p:cNvSpPr>
            <a:spLocks noChangeAspect="1"/>
          </p:cNvSpPr>
          <p:nvPr/>
        </p:nvSpPr>
        <p:spPr>
          <a:xfrm>
            <a:off x="508000" y="1412776"/>
            <a:ext cx="8128000" cy="50072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黑龙江仿真模拟四</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在四棱柱</a:t>
            </a:r>
            <a:r>
              <a:rPr lang="en-US" altLang="zh-CN" sz="2200" i="1">
                <a:solidFill>
                  <a:srgbClr val="000000"/>
                </a:solidFill>
                <a:latin typeface="Times New Roman" panose="02020603050405020304" pitchFamily="18" charset="0"/>
                <a:cs typeface="Times New Roman" panose="02020603050405020304" pitchFamily="18" charset="0"/>
              </a:rPr>
              <a:t>ABCD-A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D</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CD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en-US" altLang="zh-CN" sz="2200" i="1" smtClean="0">
                <a:solidFill>
                  <a:srgbClr val="000000"/>
                </a:solidFill>
                <a:latin typeface="Times New Roman" panose="02020603050405020304" pitchFamily="18" charset="0"/>
                <a:cs typeface="Times New Roman" panose="02020603050405020304" pitchFamily="18" charset="0"/>
              </a:rPr>
              <a:t>AD</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AB=</a:t>
            </a:r>
            <a:r>
              <a:rPr lang="en-US" altLang="zh-CN" sz="2200" smtClean="0">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AD=</a:t>
            </a:r>
            <a:r>
              <a:rPr lang="en-US" altLang="zh-CN" sz="2200" smtClean="0">
                <a:solidFill>
                  <a:srgbClr val="000000"/>
                </a:solidFill>
                <a:latin typeface="Times New Roman" panose="02020603050405020304" pitchFamily="18" charset="0"/>
                <a:cs typeface="Times New Roman" panose="02020603050405020304" pitchFamily="18" charset="0"/>
              </a:rPr>
              <a:t>2       ,</a:t>
            </a:r>
            <a:r>
              <a:rPr lang="en-US" altLang="zh-CN" sz="2200" i="1" smtClean="0">
                <a:solidFill>
                  <a:srgbClr val="000000"/>
                </a:solidFill>
                <a:latin typeface="Times New Roman" panose="02020603050405020304" pitchFamily="18" charset="0"/>
                <a:cs typeface="Times New Roman" panose="02020603050405020304" pitchFamily="18" charset="0"/>
              </a:rPr>
              <a:t>CD=</a:t>
            </a:r>
            <a:r>
              <a:rPr lang="en-US" altLang="zh-CN" sz="2200" smtClean="0">
                <a:solidFill>
                  <a:srgbClr val="000000"/>
                </a:solidFill>
                <a:latin typeface="Times New Roman" panose="02020603050405020304" pitchFamily="18" charset="0"/>
                <a:cs typeface="Times New Roman" panose="02020603050405020304" pitchFamily="18" charset="0"/>
              </a:rPr>
              <a:t>2,</a:t>
            </a:r>
            <a:r>
              <a:rPr lang="en-US" altLang="zh-CN" sz="2200" i="1" smtClean="0">
                <a:solidFill>
                  <a:srgbClr val="000000"/>
                </a:solidFill>
                <a:latin typeface="Times New Roman" panose="02020603050405020304" pitchFamily="18" charset="0"/>
                <a:cs typeface="Times New Roman" panose="02020603050405020304" pitchFamily="18" charset="0"/>
              </a:rPr>
              <a:t>AA</a:t>
            </a:r>
            <a:r>
              <a:rPr lang="en-US" altLang="zh-CN" sz="2200" baseline="-25000" smtClean="0">
                <a:solidFill>
                  <a:srgbClr val="000000"/>
                </a:solidFill>
                <a:latin typeface="Times New Roman" panose="02020603050405020304" pitchFamily="18" charset="0"/>
                <a:cs typeface="Times New Roman" panose="02020603050405020304" pitchFamily="18" charset="0"/>
              </a:rPr>
              <a:t>1</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侧棱</a:t>
            </a:r>
            <a:r>
              <a:rPr lang="en-US" altLang="zh-CN" sz="2200" i="1">
                <a:solidFill>
                  <a:srgbClr val="000000"/>
                </a:solidFill>
                <a:latin typeface="Times New Roman" panose="02020603050405020304" pitchFamily="18" charset="0"/>
                <a:cs typeface="Times New Roman" panose="02020603050405020304" pitchFamily="18" charset="0"/>
              </a:rPr>
              <a:t>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底面</a:t>
            </a:r>
            <a:r>
              <a:rPr lang="en-US" altLang="zh-CN" sz="2200" i="1">
                <a:solidFill>
                  <a:srgbClr val="000000"/>
                </a:solidFill>
                <a:latin typeface="Times New Roman" panose="02020603050405020304" pitchFamily="18" charset="0"/>
                <a:cs typeface="Times New Roman" panose="02020603050405020304" pitchFamily="18" charset="0"/>
              </a:rPr>
              <a:t>ABCD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的中点</a:t>
            </a:r>
            <a:r>
              <a:rPr lang="en-US" altLang="zh-CN" sz="2200" i="1"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i="1">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BD</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ACC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设点</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在线段</a:t>
            </a:r>
            <a:r>
              <a:rPr lang="en-US" altLang="zh-CN" sz="2200" i="1">
                <a:solidFill>
                  <a:srgbClr val="000000"/>
                </a:solidFill>
                <a:latin typeface="Times New Roman" panose="02020603050405020304" pitchFamily="18" charset="0"/>
                <a:cs typeface="Times New Roman" panose="02020603050405020304" pitchFamily="18" charset="0"/>
              </a:rPr>
              <a:t>EB</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EQ</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EB=</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求直线</a:t>
            </a:r>
            <a:r>
              <a:rPr lang="en-US" altLang="zh-CN" sz="2200" i="1">
                <a:solidFill>
                  <a:srgbClr val="000000"/>
                </a:solidFill>
                <a:latin typeface="Times New Roman" panose="02020603050405020304" pitchFamily="18" charset="0"/>
                <a:cs typeface="Times New Roman" panose="02020603050405020304" pitchFamily="18" charset="0"/>
              </a:rPr>
              <a:t>CQ</a:t>
            </a:r>
            <a:r>
              <a:rPr lang="zh-CN" altLang="zh-CN" sz="2200">
                <a:solidFill>
                  <a:srgbClr val="000000"/>
                </a:solidFill>
                <a:latin typeface="Times New Roman" panose="02020603050405020304" pitchFamily="18" charset="0"/>
                <a:cs typeface="Times New Roman" panose="02020603050405020304" pitchFamily="18" charset="0"/>
              </a:rPr>
              <a:t>与平面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ACC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所成角的正弦值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26835831"/>
              </p:ext>
            </p:extLst>
          </p:nvPr>
        </p:nvGraphicFramePr>
        <p:xfrm>
          <a:off x="508000" y="2752840"/>
          <a:ext cx="8128000" cy="2327076"/>
        </p:xfrm>
        <a:graphic>
          <a:graphicData uri="http://schemas.openxmlformats.org/presentationml/2006/ole">
            <p:oleObj spid="_x0000_s26626" name="文档" r:id="rId8" imgW="3847376" imgH="1102232"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007892720"/>
              </p:ext>
            </p:extLst>
          </p:nvPr>
        </p:nvGraphicFramePr>
        <p:xfrm>
          <a:off x="5652120" y="1872791"/>
          <a:ext cx="446499" cy="372556"/>
        </p:xfrm>
        <a:graphic>
          <a:graphicData uri="http://schemas.openxmlformats.org/presentationml/2006/ole">
            <p:oleObj spid="_x0000_s26627" name="文档" r:id="rId9" imgW="236790" imgH="197868" progId="Word.Document.12">
              <p:embed/>
            </p:oleObj>
          </a:graphicData>
        </a:graphic>
      </p:graphicFrame>
    </p:spTree>
    <p:extLst>
      <p:ext uri="{BB962C8B-B14F-4D97-AF65-F5344CB8AC3E}">
        <p14:creationId xmlns:p14="http://schemas.microsoft.com/office/powerpoint/2010/main" xmlns="" val="277889693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sp>
        <p:nvSpPr>
          <p:cNvPr id="2" name="矩形 1"/>
          <p:cNvSpPr>
            <a:spLocks noChangeAspect="1"/>
          </p:cNvSpPr>
          <p:nvPr/>
        </p:nvSpPr>
        <p:spPr>
          <a:xfrm>
            <a:off x="508000" y="13202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证明</a:t>
            </a:r>
            <a:r>
              <a:rPr lang="zh-CN" altLang="zh-CN" sz="2200">
                <a:solidFill>
                  <a:srgbClr val="FF0000"/>
                </a:solidFill>
                <a:effectLst/>
                <a:latin typeface="NEU-BZ-S92"/>
                <a:ea typeface="Arial" panose="020B0604020202020204" pitchFamily="34" charset="0"/>
                <a:cs typeface="Times New Roman" panose="02020603050405020304" pitchFamily="18" charset="0"/>
              </a:rPr>
              <a:t> </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ABCD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AD</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为坐标原点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AD</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所在的直线分别为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轴建立</a:t>
            </a:r>
            <a:r>
              <a:rPr lang="zh-CN"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空间</a:t>
            </a:r>
            <a:endParaRPr lang="en-US" altLang="zh-CN" sz="220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i="1" smtClean="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AC=A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ACC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effectLst/>
                <a:latin typeface="Cambria Math" panose="02040503050406030204" pitchFamily="18" charset="0"/>
                <a:ea typeface="NEU-BZ-S92"/>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ACC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BD</a:t>
            </a:r>
            <a:r>
              <a:rPr lang="zh-CN" altLang="zh-CN" sz="2200">
                <a:solidFill>
                  <a:srgbClr val="000000"/>
                </a:solidFill>
                <a:latin typeface="NEU-BZ-S92"/>
                <a:cs typeface="宋体" panose="02010600030101010101" pitchFamily="2" charset="-122"/>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平面</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ACC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42864278"/>
              </p:ext>
            </p:extLst>
          </p:nvPr>
        </p:nvGraphicFramePr>
        <p:xfrm>
          <a:off x="1518657" y="1790738"/>
          <a:ext cx="6106686" cy="2068312"/>
        </p:xfrm>
        <a:graphic>
          <a:graphicData uri="http://schemas.openxmlformats.org/presentationml/2006/ole">
            <p:oleObj spid="_x0000_s27650" name="文档" r:id="rId8" imgW="3847376" imgH="1303750"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730142732"/>
              </p:ext>
            </p:extLst>
          </p:nvPr>
        </p:nvGraphicFramePr>
        <p:xfrm>
          <a:off x="683568" y="4138806"/>
          <a:ext cx="8128000" cy="1760395"/>
        </p:xfrm>
        <a:graphic>
          <a:graphicData uri="http://schemas.openxmlformats.org/presentationml/2006/ole">
            <p:oleObj spid="_x0000_s27651" name="文档" r:id="rId9" imgW="3847376" imgH="833421" progId="Word.Document.12">
              <p:embed/>
            </p:oleObj>
          </a:graphicData>
        </a:graphic>
      </p:graphicFrame>
    </p:spTree>
    <p:extLst>
      <p:ext uri="{BB962C8B-B14F-4D97-AF65-F5344CB8AC3E}">
        <p14:creationId xmlns:p14="http://schemas.microsoft.com/office/powerpoint/2010/main" xmlns="" val="329858217"/>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考点四</a:t>
            </a:r>
          </a:p>
        </p:txBody>
      </p:sp>
      <p:graphicFrame>
        <p:nvGraphicFramePr>
          <p:cNvPr id="9" name="对象 8"/>
          <p:cNvGraphicFramePr>
            <a:graphicFrameLocks noChangeAspect="1"/>
          </p:cNvGraphicFramePr>
          <p:nvPr>
            <p:extLst>
              <p:ext uri="{D42A27DB-BD31-4B8C-83A1-F6EECF244321}">
                <p14:modId xmlns:p14="http://schemas.microsoft.com/office/powerpoint/2010/main" xmlns="" val="640380697"/>
              </p:ext>
            </p:extLst>
          </p:nvPr>
        </p:nvGraphicFramePr>
        <p:xfrm>
          <a:off x="511175" y="2198688"/>
          <a:ext cx="8110538" cy="3244850"/>
        </p:xfrm>
        <a:graphic>
          <a:graphicData uri="http://schemas.openxmlformats.org/presentationml/2006/ole">
            <p:oleObj spid="_x0000_s28674" name="文档" r:id="rId8" imgW="3847376" imgH="1533337" progId="Word.Document.12">
              <p:embed/>
            </p:oleObj>
          </a:graphicData>
        </a:graphic>
      </p:graphicFrame>
    </p:spTree>
    <p:extLst>
      <p:ext uri="{BB962C8B-B14F-4D97-AF65-F5344CB8AC3E}">
        <p14:creationId xmlns:p14="http://schemas.microsoft.com/office/powerpoint/2010/main" xmlns="" val="1050302108"/>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考点四</a:t>
            </a:r>
          </a:p>
        </p:txBody>
      </p:sp>
      <p:pic>
        <p:nvPicPr>
          <p:cNvPr id="11" name="要点归纳小结.eps"/>
          <p:cNvPicPr/>
          <p:nvPr/>
        </p:nvPicPr>
        <p:blipFill>
          <a:blip r:embed="rId7"/>
          <a:stretch>
            <a:fillRect/>
          </a:stretch>
        </p:blipFill>
        <p:spPr>
          <a:xfrm>
            <a:off x="560328" y="1689455"/>
            <a:ext cx="7396048" cy="417655"/>
          </a:xfrm>
          <a:prstGeom prst="rect">
            <a:avLst/>
          </a:prstGeom>
        </p:spPr>
      </p:pic>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利用向量的线性运算和空间向量基本定理表示向量是向量应用的基础</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利用共线向量定理、共面向量定理可以证明一些平行、共面问题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利用数量积运算可以解决一些距离、夹角问题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利用向量解立体几何题的一般方法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把线段或角度转化为用向量表示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用已知向量表示未知向量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然后通过向量的运算或证明去解决问题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8263970"/>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考点三</a:t>
            </a: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考点四</a:t>
            </a:r>
          </a:p>
        </p:txBody>
      </p:sp>
      <p:pic>
        <p:nvPicPr>
          <p:cNvPr id="9" name="易错易混警示.eps"/>
          <p:cNvPicPr/>
          <p:nvPr/>
        </p:nvPicPr>
        <p:blipFill>
          <a:blip r:embed="rId8"/>
          <a:stretch>
            <a:fillRect/>
          </a:stretch>
        </p:blipFill>
        <p:spPr>
          <a:xfrm>
            <a:off x="629624" y="1881148"/>
            <a:ext cx="2178407" cy="353338"/>
          </a:xfrm>
          <a:prstGeom prst="rect">
            <a:avLst/>
          </a:prstGeom>
        </p:spPr>
      </p:pic>
      <p:sp>
        <p:nvSpPr>
          <p:cNvPr id="10" name="矩形 9"/>
          <p:cNvSpPr>
            <a:spLocks noChangeAspect="1"/>
          </p:cNvSpPr>
          <p:nvPr/>
        </p:nvSpPr>
        <p:spPr>
          <a:xfrm>
            <a:off x="508000" y="225846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向量的数量积满足交换律、分配律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但不满足结合律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成立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c=a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不一定成立</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a:lnSpc>
                <a:spcPct val="120000"/>
              </a:lnSpc>
            </a:pPr>
            <a:endParaRPr lang="en-US" altLang="zh-CN" sz="2200" b="1">
              <a:solidFill>
                <a:srgbClr val="000000"/>
              </a:solidFill>
              <a:latin typeface="Times New Roman" panose="02020603050405020304" pitchFamily="18" charset="0"/>
              <a:cs typeface="Times New Roman" panose="02020603050405020304" pitchFamily="18" charset="0"/>
            </a:endParaRPr>
          </a:p>
          <a:p>
            <a:pPr>
              <a:lnSpc>
                <a:spcPct val="120000"/>
              </a:lnSpc>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en-US" altLang="zh-CN" sz="2200" b="1" smtClean="0">
                <a:solidFill>
                  <a:srgbClr val="000000"/>
                </a:solidFill>
                <a:latin typeface="Times New Roman" panose="02020603050405020304" pitchFamily="18" charset="0"/>
              </a:rPr>
              <a:t>3</a:t>
            </a:r>
            <a:r>
              <a:rPr lang="en-US" altLang="zh-CN" sz="2200" i="1">
                <a:solidFill>
                  <a:srgbClr val="000000"/>
                </a:solidFill>
                <a:latin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求异面直线所成的角</a:t>
            </a:r>
            <a:r>
              <a:rPr lang="en-US" altLang="zh-CN" sz="2200">
                <a:solidFill>
                  <a:srgbClr val="000000"/>
                </a:solidFill>
                <a:latin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一般可以转化为两向量的夹角</a:t>
            </a:r>
            <a:r>
              <a:rPr lang="en-US" altLang="zh-CN" sz="2200">
                <a:solidFill>
                  <a:srgbClr val="000000"/>
                </a:solidFill>
                <a:latin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但要注意两种角的范围不同</a:t>
            </a:r>
            <a:r>
              <a:rPr lang="en-US" altLang="zh-CN" sz="2200">
                <a:solidFill>
                  <a:srgbClr val="000000"/>
                </a:solidFill>
                <a:latin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最后应进行转化</a:t>
            </a:r>
            <a:r>
              <a:rPr lang="en-US" altLang="zh-CN" sz="2200" i="1">
                <a:solidFill>
                  <a:srgbClr val="000000"/>
                </a:solidFill>
                <a:latin typeface="Times New Roman" panose="02020603050405020304" pitchFamily="18" charset="0"/>
              </a:rPr>
              <a:t>.</a:t>
            </a:r>
            <a:endParaRPr lang="zh-CN" altLang="en-US" sz="2200"/>
          </a:p>
        </p:txBody>
      </p:sp>
      <p:graphicFrame>
        <p:nvGraphicFramePr>
          <p:cNvPr id="11" name="对象 10"/>
          <p:cNvGraphicFramePr>
            <a:graphicFrameLocks noChangeAspect="1"/>
          </p:cNvGraphicFramePr>
          <p:nvPr>
            <p:extLst>
              <p:ext uri="{D42A27DB-BD31-4B8C-83A1-F6EECF244321}">
                <p14:modId xmlns:p14="http://schemas.microsoft.com/office/powerpoint/2010/main" xmlns="" val="2082952482"/>
              </p:ext>
            </p:extLst>
          </p:nvPr>
        </p:nvGraphicFramePr>
        <p:xfrm>
          <a:off x="605431" y="3284984"/>
          <a:ext cx="8128000" cy="915405"/>
        </p:xfrm>
        <a:graphic>
          <a:graphicData uri="http://schemas.openxmlformats.org/presentationml/2006/ole">
            <p:oleObj spid="_x0000_s29698" name="文档" r:id="rId9" imgW="3847376" imgH="433624" progId="Word.Document.12">
              <p:embed/>
            </p:oleObj>
          </a:graphicData>
        </a:graphic>
      </p:graphicFrame>
    </p:spTree>
    <p:extLst>
      <p:ext uri="{BB962C8B-B14F-4D97-AF65-F5344CB8AC3E}">
        <p14:creationId xmlns:p14="http://schemas.microsoft.com/office/powerpoint/2010/main" xmlns="" val="440857914"/>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12776"/>
            <a:ext cx="8128000" cy="3444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空间向量的坐标运算</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设</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sz="2200" i="1"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200" i="1" smtClean="0">
                <a:solidFill>
                  <a:srgbClr val="000000"/>
                </a:solidFill>
                <a:latin typeface="NEU-BZ-S92"/>
                <a:cs typeface="宋体" panose="02010600030101010101" pitchFamily="2" charset="-122"/>
              </a:rPr>
              <a:t>②</a:t>
            </a:r>
            <a:r>
              <a:rPr lang="en-US" altLang="zh-CN" sz="2200" b="1">
                <a:solidFill>
                  <a:srgbClr val="000000"/>
                </a:solidFill>
                <a:latin typeface="Times New Roman" panose="02020603050405020304" pitchFamily="18" charset="0"/>
                <a:cs typeface="Times New Roman" panose="02020603050405020304" pitchFamily="18" charset="0"/>
              </a:rPr>
              <a:t>a+b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③</a:t>
            </a:r>
            <a:r>
              <a:rPr lang="en-US" altLang="zh-CN" sz="2200" b="1">
                <a:solidFill>
                  <a:srgbClr val="000000"/>
                </a:solidFill>
                <a:latin typeface="Times New Roman" panose="02020603050405020304" pitchFamily="18" charset="0"/>
                <a:cs typeface="Times New Roman" panose="02020603050405020304" pitchFamily="18" charset="0"/>
              </a:rPr>
              <a:t>a-b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④</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⑤</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NEU-BZ-S92"/>
              <a:cs typeface="宋体" panose="02010600030101010101" pitchFamily="2"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073577833"/>
              </p:ext>
            </p:extLst>
          </p:nvPr>
        </p:nvGraphicFramePr>
        <p:xfrm>
          <a:off x="297723" y="2306229"/>
          <a:ext cx="8128000" cy="469439"/>
        </p:xfrm>
        <a:graphic>
          <a:graphicData uri="http://schemas.openxmlformats.org/presentationml/2006/ole">
            <p:oleObj spid="_x0000_s2050" name="文档" r:id="rId6" imgW="3847376" imgH="222030"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770258246"/>
              </p:ext>
            </p:extLst>
          </p:nvPr>
        </p:nvGraphicFramePr>
        <p:xfrm>
          <a:off x="287449" y="4327703"/>
          <a:ext cx="8128000" cy="855051"/>
        </p:xfrm>
        <a:graphic>
          <a:graphicData uri="http://schemas.openxmlformats.org/presentationml/2006/ole">
            <p:oleObj spid="_x0000_s2051" name="文档" r:id="rId7" imgW="3847376" imgH="404476" progId="Word.Document.12">
              <p:embed/>
            </p:oleObj>
          </a:graphicData>
        </a:graphic>
      </p:graphicFrame>
      <p:sp>
        <p:nvSpPr>
          <p:cNvPr id="8" name="矩形 7"/>
          <p:cNvSpPr>
            <a:spLocks noChangeAspect="1"/>
          </p:cNvSpPr>
          <p:nvPr/>
        </p:nvSpPr>
        <p:spPr>
          <a:xfrm>
            <a:off x="1835696" y="2667932"/>
            <a:ext cx="2571538"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1</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1</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2</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2</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3</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3</a:t>
            </a:r>
            <a:r>
              <a:rPr lang="en-US" altLang="zh-CN" sz="2200" smtClean="0">
                <a:solidFill>
                  <a:srgbClr val="FF0000"/>
                </a:solidFill>
                <a:latin typeface="Times New Roman" panose="02020603050405020304" pitchFamily="18" charset="0"/>
              </a:rPr>
              <a:t>) </a:t>
            </a:r>
            <a:endParaRPr lang="zh-CN" altLang="en-US" sz="2200"/>
          </a:p>
        </p:txBody>
      </p:sp>
      <p:sp>
        <p:nvSpPr>
          <p:cNvPr id="9" name="矩形 8"/>
          <p:cNvSpPr>
            <a:spLocks noChangeAspect="1"/>
          </p:cNvSpPr>
          <p:nvPr/>
        </p:nvSpPr>
        <p:spPr>
          <a:xfrm>
            <a:off x="1835696" y="3068335"/>
            <a:ext cx="2282997"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1</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1</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2</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2</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3</a:t>
            </a:r>
            <a:r>
              <a:rPr lang="en-US" altLang="zh-CN" sz="2200" i="1">
                <a:solidFill>
                  <a:srgbClr val="FF0000"/>
                </a:solidFill>
                <a:latin typeface="Times New Roman" panose="02020603050405020304" pitchFamily="18" charset="0"/>
              </a:rPr>
              <a:t>-b</a:t>
            </a:r>
            <a:r>
              <a:rPr lang="en-US" altLang="zh-CN" sz="2200" baseline="-25000">
                <a:solidFill>
                  <a:srgbClr val="FF0000"/>
                </a:solidFill>
                <a:latin typeface="Times New Roman" panose="02020603050405020304" pitchFamily="18" charset="0"/>
              </a:rPr>
              <a:t>3</a:t>
            </a:r>
            <a:r>
              <a:rPr lang="en-US" altLang="zh-CN" sz="2200" smtClean="0">
                <a:solidFill>
                  <a:srgbClr val="FF0000"/>
                </a:solidFill>
                <a:latin typeface="Times New Roman" panose="02020603050405020304" pitchFamily="18" charset="0"/>
              </a:rPr>
              <a:t>) </a:t>
            </a:r>
            <a:endParaRPr lang="zh-CN" altLang="en-US" sz="2200"/>
          </a:p>
        </p:txBody>
      </p:sp>
      <p:sp>
        <p:nvSpPr>
          <p:cNvPr id="10" name="矩形 9"/>
          <p:cNvSpPr>
            <a:spLocks noChangeAspect="1"/>
          </p:cNvSpPr>
          <p:nvPr/>
        </p:nvSpPr>
        <p:spPr>
          <a:xfrm>
            <a:off x="1740780" y="3452075"/>
            <a:ext cx="1657826"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ea typeface="Microsoft Yi Baiti" panose="03000500000000000000" pitchFamily="66" charset="0"/>
              </a:rPr>
              <a:t>λ</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1</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ea typeface="Microsoft Yi Baiti" panose="03000500000000000000" pitchFamily="66" charset="0"/>
              </a:rPr>
              <a:t>λ</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2</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ea typeface="Microsoft Yi Baiti" panose="03000500000000000000" pitchFamily="66" charset="0"/>
              </a:rPr>
              <a:t>λ</a:t>
            </a:r>
            <a:r>
              <a:rPr lang="en-US" altLang="zh-CN" sz="2200" i="1">
                <a:solidFill>
                  <a:srgbClr val="FF0000"/>
                </a:solidFill>
                <a:latin typeface="Times New Roman" panose="02020603050405020304" pitchFamily="18" charset="0"/>
              </a:rPr>
              <a:t>a</a:t>
            </a:r>
            <a:r>
              <a:rPr lang="en-US" altLang="zh-CN" sz="2200" baseline="-25000">
                <a:solidFill>
                  <a:srgbClr val="FF0000"/>
                </a:solidFill>
                <a:latin typeface="Times New Roman" panose="02020603050405020304" pitchFamily="18" charset="0"/>
              </a:rPr>
              <a:t>3</a:t>
            </a:r>
            <a:r>
              <a:rPr lang="en-US" altLang="zh-CN" sz="2200" smtClean="0">
                <a:solidFill>
                  <a:srgbClr val="FF0000"/>
                </a:solidFill>
                <a:latin typeface="Times New Roman" panose="02020603050405020304" pitchFamily="18" charset="0"/>
              </a:rPr>
              <a:t>) </a:t>
            </a:r>
            <a:endParaRPr lang="zh-CN" altLang="en-US" sz="2200"/>
          </a:p>
        </p:txBody>
      </p:sp>
      <p:sp>
        <p:nvSpPr>
          <p:cNvPr id="11" name="矩形 10"/>
          <p:cNvSpPr>
            <a:spLocks noChangeAspect="1"/>
          </p:cNvSpPr>
          <p:nvPr/>
        </p:nvSpPr>
        <p:spPr>
          <a:xfrm>
            <a:off x="1740780" y="3882050"/>
            <a:ext cx="2026517" cy="463204"/>
          </a:xfrm>
          <a:prstGeom prst="rect">
            <a:avLst/>
          </a:prstGeom>
        </p:spPr>
        <p:txBody>
          <a:bodyPr wrap="none">
            <a:spAutoFit/>
          </a:bodyPr>
          <a:lstStyle/>
          <a:p>
            <a:pPr>
              <a:lnSpc>
                <a:spcPct val="120000"/>
              </a:lnSpc>
            </a:pPr>
            <a:r>
              <a:rPr lang="en-US" altLang="zh-CN" sz="2200" i="1" smtClean="0">
                <a:solidFill>
                  <a:srgbClr val="FF0000"/>
                </a:solidFill>
                <a:latin typeface="Times New Roman" panose="02020603050405020304" pitchFamily="18" charset="0"/>
              </a:rPr>
              <a:t>a</a:t>
            </a:r>
            <a:r>
              <a:rPr lang="en-US" altLang="zh-CN" sz="2200" baseline="-25000" smtClean="0">
                <a:solidFill>
                  <a:srgbClr val="FF0000"/>
                </a:solidFill>
                <a:latin typeface="Times New Roman" panose="02020603050405020304" pitchFamily="18" charset="0"/>
              </a:rPr>
              <a:t>1</a:t>
            </a:r>
            <a:r>
              <a:rPr lang="en-US" altLang="zh-CN" sz="2200" i="1" smtClean="0">
                <a:solidFill>
                  <a:srgbClr val="FF0000"/>
                </a:solidFill>
                <a:latin typeface="Times New Roman" panose="02020603050405020304" pitchFamily="18" charset="0"/>
              </a:rPr>
              <a:t>b</a:t>
            </a:r>
            <a:r>
              <a:rPr lang="en-US" altLang="zh-CN" sz="2200" baseline="-25000" smtClean="0">
                <a:solidFill>
                  <a:srgbClr val="FF0000"/>
                </a:solidFill>
                <a:latin typeface="Times New Roman" panose="02020603050405020304" pitchFamily="18" charset="0"/>
              </a:rPr>
              <a:t>1</a:t>
            </a:r>
            <a:r>
              <a:rPr lang="en-US" altLang="zh-CN" sz="2200" i="1" smtClean="0">
                <a:solidFill>
                  <a:srgbClr val="FF0000"/>
                </a:solidFill>
                <a:latin typeface="Times New Roman" panose="02020603050405020304" pitchFamily="18" charset="0"/>
              </a:rPr>
              <a:t>+a</a:t>
            </a:r>
            <a:r>
              <a:rPr lang="en-US" altLang="zh-CN" sz="2200" baseline="-25000" smtClean="0">
                <a:solidFill>
                  <a:srgbClr val="FF0000"/>
                </a:solidFill>
                <a:latin typeface="Times New Roman" panose="02020603050405020304" pitchFamily="18" charset="0"/>
              </a:rPr>
              <a:t>2</a:t>
            </a:r>
            <a:r>
              <a:rPr lang="en-US" altLang="zh-CN" sz="2200" i="1" smtClean="0">
                <a:solidFill>
                  <a:srgbClr val="FF0000"/>
                </a:solidFill>
                <a:latin typeface="Times New Roman" panose="02020603050405020304" pitchFamily="18" charset="0"/>
              </a:rPr>
              <a:t>b</a:t>
            </a:r>
            <a:r>
              <a:rPr lang="en-US" altLang="zh-CN" sz="2200" baseline="-25000" smtClean="0">
                <a:solidFill>
                  <a:srgbClr val="FF0000"/>
                </a:solidFill>
                <a:latin typeface="Times New Roman" panose="02020603050405020304" pitchFamily="18" charset="0"/>
              </a:rPr>
              <a:t>2</a:t>
            </a:r>
            <a:r>
              <a:rPr lang="en-US" altLang="zh-CN" sz="2200" i="1" smtClean="0">
                <a:solidFill>
                  <a:srgbClr val="FF0000"/>
                </a:solidFill>
                <a:latin typeface="Times New Roman" panose="02020603050405020304" pitchFamily="18" charset="0"/>
              </a:rPr>
              <a:t>+a</a:t>
            </a:r>
            <a:r>
              <a:rPr lang="en-US" altLang="zh-CN" sz="2200" baseline="-25000" smtClean="0">
                <a:solidFill>
                  <a:srgbClr val="FF0000"/>
                </a:solidFill>
                <a:latin typeface="Times New Roman" panose="02020603050405020304" pitchFamily="18" charset="0"/>
              </a:rPr>
              <a:t>3</a:t>
            </a:r>
            <a:r>
              <a:rPr lang="en-US" altLang="zh-CN" sz="2200" i="1" smtClean="0">
                <a:solidFill>
                  <a:srgbClr val="FF0000"/>
                </a:solidFill>
                <a:latin typeface="Times New Roman" panose="02020603050405020304" pitchFamily="18" charset="0"/>
              </a:rPr>
              <a:t>b</a:t>
            </a:r>
            <a:r>
              <a:rPr lang="en-US" altLang="zh-CN" sz="2200" baseline="-25000" smtClean="0">
                <a:solidFill>
                  <a:srgbClr val="FF0000"/>
                </a:solidFill>
                <a:latin typeface="Times New Roman" panose="02020603050405020304" pitchFamily="18" charset="0"/>
              </a:rPr>
              <a:t>3 </a:t>
            </a:r>
            <a:endParaRPr lang="zh-CN" altLang="en-US" sz="2200"/>
          </a:p>
        </p:txBody>
      </p:sp>
      <p:graphicFrame>
        <p:nvGraphicFramePr>
          <p:cNvPr id="12" name="对象 11"/>
          <p:cNvGraphicFramePr>
            <a:graphicFrameLocks noChangeAspect="1"/>
          </p:cNvGraphicFramePr>
          <p:nvPr>
            <p:extLst>
              <p:ext uri="{D42A27DB-BD31-4B8C-83A1-F6EECF244321}">
                <p14:modId xmlns:p14="http://schemas.microsoft.com/office/powerpoint/2010/main" xmlns="" val="280790345"/>
              </p:ext>
            </p:extLst>
          </p:nvPr>
        </p:nvGraphicFramePr>
        <p:xfrm>
          <a:off x="323528" y="5162889"/>
          <a:ext cx="8139113" cy="1354137"/>
        </p:xfrm>
        <a:graphic>
          <a:graphicData uri="http://schemas.openxmlformats.org/presentationml/2006/ole">
            <p:oleObj spid="_x0000_s2052" name="文档" r:id="rId8" imgW="3847376" imgH="638021" progId="Word.Document.12">
              <p:embed/>
            </p:oleObj>
          </a:graphicData>
        </a:graphic>
      </p:graphicFrame>
      <p:sp>
        <p:nvSpPr>
          <p:cNvPr id="13" name="矩形 12"/>
          <p:cNvSpPr>
            <a:spLocks noChangeAspect="1"/>
          </p:cNvSpPr>
          <p:nvPr/>
        </p:nvSpPr>
        <p:spPr>
          <a:xfrm>
            <a:off x="4891584" y="5045488"/>
            <a:ext cx="2154757"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x</a:t>
            </a:r>
            <a:r>
              <a:rPr lang="en-US" altLang="zh-CN" sz="2200" baseline="-25000">
                <a:solidFill>
                  <a:srgbClr val="FF0000"/>
                </a:solidFill>
                <a:latin typeface="Times New Roman" panose="02020603050405020304" pitchFamily="18" charset="0"/>
              </a:rPr>
              <a:t>2</a:t>
            </a:r>
            <a:r>
              <a:rPr lang="en-US" altLang="zh-CN" sz="2200" i="1">
                <a:solidFill>
                  <a:srgbClr val="FF0000"/>
                </a:solidFill>
                <a:latin typeface="Times New Roman" panose="02020603050405020304" pitchFamily="18" charset="0"/>
              </a:rPr>
              <a:t>-x</a:t>
            </a:r>
            <a:r>
              <a:rPr lang="en-US" altLang="zh-CN" sz="2200" baseline="-25000">
                <a:solidFill>
                  <a:srgbClr val="FF0000"/>
                </a:solidFill>
                <a:latin typeface="Times New Roman" panose="02020603050405020304" pitchFamily="18" charset="0"/>
              </a:rPr>
              <a:t>1</a:t>
            </a:r>
            <a:r>
              <a:rPr lang="en-US" altLang="zh-CN" sz="2200" i="1">
                <a:solidFill>
                  <a:srgbClr val="FF0000"/>
                </a:solidFill>
                <a:latin typeface="Times New Roman" panose="02020603050405020304" pitchFamily="18" charset="0"/>
              </a:rPr>
              <a:t>.y</a:t>
            </a:r>
            <a:r>
              <a:rPr lang="en-US" altLang="zh-CN" sz="2200" baseline="-25000">
                <a:solidFill>
                  <a:srgbClr val="FF0000"/>
                </a:solidFill>
                <a:latin typeface="Times New Roman" panose="02020603050405020304" pitchFamily="18" charset="0"/>
              </a:rPr>
              <a:t>2</a:t>
            </a:r>
            <a:r>
              <a:rPr lang="en-US" altLang="zh-CN" sz="2200" i="1">
                <a:solidFill>
                  <a:srgbClr val="FF0000"/>
                </a:solidFill>
                <a:latin typeface="Times New Roman" panose="02020603050405020304" pitchFamily="18" charset="0"/>
              </a:rPr>
              <a:t>-y</a:t>
            </a:r>
            <a:r>
              <a:rPr lang="en-US" altLang="zh-CN" sz="2200" baseline="-25000">
                <a:solidFill>
                  <a:srgbClr val="FF0000"/>
                </a:solidFill>
                <a:latin typeface="Times New Roman" panose="02020603050405020304" pitchFamily="18" charset="0"/>
              </a:rPr>
              <a:t>1</a:t>
            </a:r>
            <a:r>
              <a:rPr lang="en-US" altLang="zh-CN" sz="2200">
                <a:solidFill>
                  <a:srgbClr val="FF0000"/>
                </a:solidFill>
                <a:latin typeface="Times New Roman" panose="02020603050405020304" pitchFamily="18" charset="0"/>
              </a:rPr>
              <a:t>,</a:t>
            </a:r>
            <a:r>
              <a:rPr lang="en-US" altLang="zh-CN" sz="2200" i="1">
                <a:solidFill>
                  <a:srgbClr val="FF0000"/>
                </a:solidFill>
                <a:latin typeface="Times New Roman" panose="02020603050405020304" pitchFamily="18" charset="0"/>
              </a:rPr>
              <a:t>z</a:t>
            </a:r>
            <a:r>
              <a:rPr lang="en-US" altLang="zh-CN" sz="2200" baseline="-25000">
                <a:solidFill>
                  <a:srgbClr val="FF0000"/>
                </a:solidFill>
                <a:latin typeface="Times New Roman" panose="02020603050405020304" pitchFamily="18" charset="0"/>
              </a:rPr>
              <a:t>2</a:t>
            </a:r>
            <a:r>
              <a:rPr lang="en-US" altLang="zh-CN" sz="2200" i="1">
                <a:solidFill>
                  <a:srgbClr val="FF0000"/>
                </a:solidFill>
                <a:latin typeface="Times New Roman" panose="02020603050405020304" pitchFamily="18" charset="0"/>
              </a:rPr>
              <a:t>-z</a:t>
            </a:r>
            <a:r>
              <a:rPr lang="en-US" altLang="zh-CN" sz="2200" baseline="-25000">
                <a:solidFill>
                  <a:srgbClr val="FF0000"/>
                </a:solidFill>
                <a:latin typeface="Times New Roman" panose="02020603050405020304" pitchFamily="18" charset="0"/>
              </a:rPr>
              <a:t>1</a:t>
            </a:r>
            <a:r>
              <a:rPr lang="en-US" altLang="zh-CN" sz="2200" smtClean="0">
                <a:solidFill>
                  <a:srgbClr val="FF0000"/>
                </a:solidFill>
                <a:latin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28819755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pic>
        <p:nvPicPr>
          <p:cNvPr id="5" name="常用结论.eps"/>
          <p:cNvPicPr>
            <a:picLocks noChangeAspect="1"/>
          </p:cNvPicPr>
          <p:nvPr/>
        </p:nvPicPr>
        <p:blipFill>
          <a:blip r:embed="rId6"/>
          <a:stretch>
            <a:fillRect/>
          </a:stretch>
        </p:blipFill>
        <p:spPr>
          <a:xfrm>
            <a:off x="508000" y="2492896"/>
            <a:ext cx="8128000" cy="458989"/>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2142366634"/>
              </p:ext>
            </p:extLst>
          </p:nvPr>
        </p:nvGraphicFramePr>
        <p:xfrm>
          <a:off x="508000" y="3027439"/>
          <a:ext cx="8128000" cy="1220541"/>
        </p:xfrm>
        <a:graphic>
          <a:graphicData uri="http://schemas.openxmlformats.org/presentationml/2006/ole">
            <p:oleObj spid="_x0000_s3074" name="文档" r:id="rId7" imgW="3847376" imgH="577206" progId="Word.Document.12">
              <p:embed/>
            </p:oleObj>
          </a:graphicData>
        </a:graphic>
      </p:graphicFrame>
    </p:spTree>
    <p:extLst>
      <p:ext uri="{BB962C8B-B14F-4D97-AF65-F5344CB8AC3E}">
        <p14:creationId xmlns:p14="http://schemas.microsoft.com/office/powerpoint/2010/main" xmlns="" val="159605456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考点自测</a:t>
            </a:r>
          </a:p>
        </p:txBody>
      </p:sp>
      <p:sp>
        <p:nvSpPr>
          <p:cNvPr id="13" name="矩形 12"/>
          <p:cNvSpPr>
            <a:spLocks noChangeAspect="1"/>
          </p:cNvSpPr>
          <p:nvPr/>
        </p:nvSpPr>
        <p:spPr>
          <a:xfrm>
            <a:off x="508000" y="1835181"/>
            <a:ext cx="8128000" cy="2529923"/>
          </a:xfrm>
          <a:prstGeom prst="rect">
            <a:avLst/>
          </a:prstGeom>
        </p:spPr>
        <p:txBody>
          <a:bodyPr>
            <a:spAutoFit/>
          </a:bodyPr>
          <a:lstStyle/>
          <a:p>
            <a:pPr lvl="0" indent="268288"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i="1">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下列结论正确的画</a:t>
            </a:r>
            <a:r>
              <a:rPr lang="zh-CN" altLang="en-US" sz="2200">
                <a:solidFill>
                  <a:srgbClr val="000000"/>
                </a:solidFill>
                <a:cs typeface="Times New Roman" panose="02020603050405020304" pitchFamily="18" charset="0"/>
              </a:rPr>
              <a:t>“</a:t>
            </a:r>
            <a:r>
              <a:rPr lang="zh-CN" altLang="en-US" sz="2200">
                <a:solidFill>
                  <a:srgbClr val="000000"/>
                </a:solidFill>
                <a:latin typeface="Cambria Math" panose="02040503050406030204" pitchFamily="18" charset="0"/>
                <a:ea typeface="NEU-BZ-S92"/>
                <a:cs typeface="Times New Roman" panose="02020603050405020304" pitchFamily="18" charset="0"/>
              </a:rPr>
              <a:t>√</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错误的画</a:t>
            </a:r>
            <a:r>
              <a:rPr lang="zh-CN" altLang="en-US" sz="2200">
                <a:solidFill>
                  <a:srgbClr val="000000"/>
                </a:solidFill>
                <a:cs typeface="Times New Roman" panose="02020603050405020304" pitchFamily="18" charset="0"/>
              </a:rPr>
              <a:t>“</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i="1">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若</a:t>
            </a:r>
            <a:r>
              <a:rPr lang="en-US" altLang="zh-CN" sz="2200" i="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i="1">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en-US" altLang="zh-CN" sz="2200" i="1">
                <a:solidFill>
                  <a:srgbClr val="000000"/>
                </a:solidFill>
                <a:cs typeface="Times New Roman" panose="02020603050405020304" pitchFamily="18" charset="0"/>
              </a:rPr>
              <a:t>C</a:t>
            </a:r>
            <a:r>
              <a:rPr lang="en-US" altLang="zh-CN" sz="2200">
                <a:solidFill>
                  <a:srgbClr val="000000"/>
                </a:solidFill>
                <a:cs typeface="Times New Roman" panose="02020603050405020304" pitchFamily="18" charset="0"/>
              </a:rPr>
              <a:t>,</a:t>
            </a:r>
            <a:r>
              <a:rPr lang="en-US" altLang="zh-CN" sz="2200" i="1">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是空间任意四点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a:t>
            </a:r>
            <a:r>
              <a:rPr lang="zh-CN" altLang="en-US" sz="2200" smtClean="0">
                <a:solidFill>
                  <a:srgbClr val="000000"/>
                </a:solidFill>
                <a:latin typeface="宋体" panose="02010600030101010101" pitchFamily="2" charset="-122"/>
                <a:cs typeface="Times New Roman" panose="02020603050405020304" pitchFamily="18" charset="0"/>
              </a:rPr>
              <a:t>有</a:t>
            </a:r>
            <a:endParaRPr lang="en-US" altLang="zh-CN" sz="2200" smtClean="0">
              <a:solidFill>
                <a:srgbClr val="000000"/>
              </a:solidFill>
              <a:latin typeface="宋体" panose="02010600030101010101" pitchFamily="2" charset="-122"/>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2)</a:t>
            </a:r>
            <a:r>
              <a:rPr lang="en-US" altLang="zh-CN" sz="2200" b="1">
                <a:solidFill>
                  <a:srgbClr val="000000"/>
                </a:solidFill>
                <a:cs typeface="Times New Roman" panose="02020603050405020304" pitchFamily="18" charset="0"/>
              </a:rPr>
              <a:t>|a|-|b|=|a+b|</a:t>
            </a:r>
            <a:r>
              <a:rPr lang="zh-CN" altLang="en-US" sz="2200">
                <a:solidFill>
                  <a:srgbClr val="000000"/>
                </a:solidFill>
                <a:latin typeface="宋体" panose="02010600030101010101" pitchFamily="2" charset="-122"/>
                <a:cs typeface="Times New Roman" panose="02020603050405020304" pitchFamily="18" charset="0"/>
              </a:rPr>
              <a:t>是</a:t>
            </a:r>
            <a:r>
              <a:rPr lang="en-US" altLang="zh-CN" sz="2200" b="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共线的充要条件</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i="1">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空间中任意两非零向量</a:t>
            </a:r>
            <a:r>
              <a:rPr lang="en-US" altLang="zh-CN" sz="2200" b="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共面</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i="1">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对于空间非零向量</a:t>
            </a:r>
            <a:r>
              <a:rPr lang="en-US" altLang="zh-CN" sz="2200" b="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a:t>
            </a:r>
            <a:r>
              <a:rPr lang="en-US" altLang="zh-CN" sz="2200" b="1">
                <a:solidFill>
                  <a:srgbClr val="000000"/>
                </a:solidFill>
                <a:cs typeface="Times New Roman" panose="02020603050405020304" pitchFamily="18" charset="0"/>
              </a:rPr>
              <a:t>b</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b="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b</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0</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i="1">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对于非零向量</a:t>
            </a:r>
            <a:r>
              <a:rPr lang="en-US" altLang="zh-CN" sz="2200" b="1">
                <a:solidFill>
                  <a:srgbClr val="000000"/>
                </a:solidFill>
                <a:cs typeface="Times New Roman" panose="02020603050405020304" pitchFamily="18" charset="0"/>
              </a:rPr>
              <a:t>b</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a:t>
            </a:r>
            <a:r>
              <a:rPr lang="en-US" altLang="zh-CN" sz="2200" b="1">
                <a:solidFill>
                  <a:srgbClr val="000000"/>
                </a:solidFill>
                <a:cs typeface="Times New Roman" panose="02020603050405020304" pitchFamily="18" charset="0"/>
              </a:rPr>
              <a:t>a</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b=b</a:t>
            </a:r>
            <a:r>
              <a:rPr lang="en-US" altLang="zh-CN" sz="2200">
                <a:solidFill>
                  <a:srgbClr val="000000"/>
                </a:solidFill>
                <a:cs typeface="Times New Roman" panose="02020603050405020304" pitchFamily="18" charset="0"/>
              </a:rPr>
              <a:t>·</a:t>
            </a:r>
            <a:r>
              <a:rPr lang="en-US" altLang="zh-CN" sz="2200" b="1">
                <a:solidFill>
                  <a:srgbClr val="000000"/>
                </a:solidFill>
                <a:cs typeface="Times New Roman" panose="02020603050405020304" pitchFamily="18" charset="0"/>
              </a:rPr>
              <a:t>c</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得</a:t>
            </a:r>
            <a:r>
              <a:rPr lang="en-US" altLang="zh-CN" sz="2200" b="1">
                <a:solidFill>
                  <a:srgbClr val="000000"/>
                </a:solidFill>
                <a:cs typeface="Times New Roman" panose="02020603050405020304" pitchFamily="18" charset="0"/>
              </a:rPr>
              <a:t>a=c</a:t>
            </a:r>
            <a:r>
              <a:rPr lang="en-US" altLang="zh-CN" sz="2200" i="1">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i="1">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p:txBody>
      </p:sp>
      <p:graphicFrame>
        <p:nvGraphicFramePr>
          <p:cNvPr id="14" name="对象 13"/>
          <p:cNvGraphicFramePr>
            <a:graphicFrameLocks noChangeAspect="1"/>
          </p:cNvGraphicFramePr>
          <p:nvPr>
            <p:extLst>
              <p:ext uri="{D42A27DB-BD31-4B8C-83A1-F6EECF244321}">
                <p14:modId xmlns:p14="http://schemas.microsoft.com/office/powerpoint/2010/main" xmlns="" val="3946467932"/>
              </p:ext>
            </p:extLst>
          </p:nvPr>
        </p:nvGraphicFramePr>
        <p:xfrm>
          <a:off x="5003912" y="2308886"/>
          <a:ext cx="4121150" cy="384175"/>
        </p:xfrm>
        <a:graphic>
          <a:graphicData uri="http://schemas.openxmlformats.org/presentationml/2006/ole">
            <p:oleObj spid="_x0000_s4098" name="文档" r:id="rId6" imgW="1954183" imgH="180647" progId="Word.Document.12">
              <p:embed/>
            </p:oleObj>
          </a:graphicData>
        </a:graphic>
      </p:graphicFrame>
      <p:sp>
        <p:nvSpPr>
          <p:cNvPr id="15" name="矩形 14"/>
          <p:cNvSpPr>
            <a:spLocks noChangeAspect="1"/>
          </p:cNvSpPr>
          <p:nvPr/>
        </p:nvSpPr>
        <p:spPr>
          <a:xfrm>
            <a:off x="8028384" y="2352498"/>
            <a:ext cx="433132" cy="498598"/>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6" name="矩形 15"/>
          <p:cNvSpPr>
            <a:spLocks noChangeAspect="1"/>
          </p:cNvSpPr>
          <p:nvPr/>
        </p:nvSpPr>
        <p:spPr>
          <a:xfrm>
            <a:off x="5364088" y="2640401"/>
            <a:ext cx="537327" cy="459741"/>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 </a:t>
            </a:r>
            <a:endParaRPr lang="zh-CN" altLang="en-US" sz="2200" dirty="0"/>
          </a:p>
        </p:txBody>
      </p:sp>
      <p:sp>
        <p:nvSpPr>
          <p:cNvPr id="17" name="矩形 16"/>
          <p:cNvSpPr>
            <a:spLocks noChangeAspect="1"/>
          </p:cNvSpPr>
          <p:nvPr/>
        </p:nvSpPr>
        <p:spPr>
          <a:xfrm>
            <a:off x="5008535" y="3074418"/>
            <a:ext cx="433132" cy="498598"/>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8" name="矩形 17"/>
          <p:cNvSpPr>
            <a:spLocks noChangeAspect="1"/>
          </p:cNvSpPr>
          <p:nvPr/>
        </p:nvSpPr>
        <p:spPr>
          <a:xfrm>
            <a:off x="5684849" y="3483324"/>
            <a:ext cx="433132" cy="498598"/>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9" name="矩形 18"/>
          <p:cNvSpPr>
            <a:spLocks noChangeAspect="1"/>
          </p:cNvSpPr>
          <p:nvPr/>
        </p:nvSpPr>
        <p:spPr>
          <a:xfrm>
            <a:off x="5281609" y="3866171"/>
            <a:ext cx="537327" cy="459741"/>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294682" y="146978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NEU-BZ-S92"/>
                <a:cs typeface="宋体" panose="02010600030101010101" pitchFamily="2" charset="-122"/>
              </a:rPr>
              <a:t>∈</a:t>
            </a:r>
            <a:r>
              <a:rPr lang="en-US" altLang="zh-CN" sz="2200" b="1">
                <a:solidFill>
                  <a:srgbClr val="000000"/>
                </a:solidFill>
                <a:latin typeface="Times New Roman" panose="02020603050405020304" pitchFamily="18" charset="0"/>
                <a:cs typeface="Times New Roman" panose="02020603050405020304" pitchFamily="18" charset="0"/>
              </a:rPr>
              <a:t>R</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有下列命题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b="1">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b="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共面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b="1">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共面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b="1">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1">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b="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i="1">
              <a:solidFill>
                <a:srgbClr val="000000"/>
              </a:solidFill>
              <a:latin typeface="NEU-BZ-S9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NEU-BZ-S9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其中</a:t>
            </a:r>
            <a:r>
              <a:rPr lang="zh-CN" altLang="zh-CN" sz="2200">
                <a:solidFill>
                  <a:srgbClr val="000000"/>
                </a:solidFill>
                <a:latin typeface="Times New Roman" panose="02020603050405020304" pitchFamily="18" charset="0"/>
                <a:cs typeface="Times New Roman" panose="02020603050405020304" pitchFamily="18" charset="0"/>
              </a:rPr>
              <a:t>真命题的个数是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	B.2	C.3	D.4</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47681009"/>
              </p:ext>
            </p:extLst>
          </p:nvPr>
        </p:nvGraphicFramePr>
        <p:xfrm>
          <a:off x="35496" y="2832388"/>
          <a:ext cx="8128000" cy="908701"/>
        </p:xfrm>
        <a:graphic>
          <a:graphicData uri="http://schemas.openxmlformats.org/presentationml/2006/ole">
            <p:oleObj spid="_x0000_s5122" name="文档" r:id="rId6" imgW="3847376" imgH="430385" progId="Word.Document.12">
              <p:embed/>
            </p:oleObj>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xmlns="" val="207546014"/>
              </p:ext>
            </p:extLst>
          </p:nvPr>
        </p:nvGraphicFramePr>
        <p:xfrm>
          <a:off x="614266" y="4797152"/>
          <a:ext cx="8066087" cy="1600200"/>
        </p:xfrm>
        <a:graphic>
          <a:graphicData uri="http://schemas.openxmlformats.org/presentationml/2006/ole">
            <p:oleObj spid="_x0000_s5123" name="文档" r:id="rId7" imgW="3847376" imgH="765049" progId="Word.Document.12">
              <p:embed/>
            </p:oleObj>
          </a:graphicData>
        </a:graphic>
      </p:graphicFrame>
      <p:sp>
        <p:nvSpPr>
          <p:cNvPr id="28" name="矩形 27"/>
          <p:cNvSpPr/>
          <p:nvPr/>
        </p:nvSpPr>
        <p:spPr>
          <a:xfrm>
            <a:off x="3350570" y="3907145"/>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74157493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2489989"/>
              </p:ext>
            </p:extLst>
          </p:nvPr>
        </p:nvGraphicFramePr>
        <p:xfrm>
          <a:off x="508000" y="1556792"/>
          <a:ext cx="8128000" cy="2283484"/>
        </p:xfrm>
        <a:graphic>
          <a:graphicData uri="http://schemas.openxmlformats.org/presentationml/2006/ole">
            <p:oleObj spid="_x0000_s6146" name="文档" r:id="rId6" imgW="3847376" imgH="1080641" progId="Word.Document.12">
              <p:embed/>
            </p:oleObj>
          </a:graphicData>
        </a:graphic>
      </p:graphicFrame>
      <p:sp>
        <p:nvSpPr>
          <p:cNvPr id="10" name="矩形 9"/>
          <p:cNvSpPr/>
          <p:nvPr/>
        </p:nvSpPr>
        <p:spPr>
          <a:xfrm>
            <a:off x="7986291" y="2267647"/>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268933440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考点自测</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53084858"/>
              </p:ext>
            </p:extLst>
          </p:nvPr>
        </p:nvGraphicFramePr>
        <p:xfrm>
          <a:off x="508000" y="1552501"/>
          <a:ext cx="8128000" cy="4006998"/>
        </p:xfrm>
        <a:graphic>
          <a:graphicData uri="http://schemas.openxmlformats.org/presentationml/2006/ole">
            <p:oleObj spid="_x0000_s7170" name="文档" r:id="rId6" imgW="3847376" imgH="1897509" progId="Word.Document.12">
              <p:embed/>
            </p:oleObj>
          </a:graphicData>
        </a:graphic>
      </p:graphicFrame>
    </p:spTree>
    <p:extLst>
      <p:ext uri="{BB962C8B-B14F-4D97-AF65-F5344CB8AC3E}">
        <p14:creationId xmlns:p14="http://schemas.microsoft.com/office/powerpoint/2010/main" xmlns="" val="305241628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420</TotalTime>
  <Words>1562</Words>
  <Application>Microsoft Office PowerPoint</Application>
  <PresentationFormat>全屏显示(4:3)</PresentationFormat>
  <Paragraphs>319</Paragraphs>
  <Slides>36</Slides>
  <Notes>35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2014高优二轮模板</vt:lpstr>
      <vt:lpstr>文档</vt:lpstr>
      <vt:lpstr>8.6　空间向量及其运算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2019-11-11T09:20:26Z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