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Default Extension="docx" ContentType="application/vnd.openxmlformats-officedocument.wordprocessingml.document"/>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ppt/notesSlides/notesSlide6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5"/>
  </p:notesMasterIdLst>
  <p:sldIdLst>
    <p:sldId id="449" r:id="rId2"/>
    <p:sldId id="450" r:id="rId3"/>
    <p:sldId id="451" r:id="rId4"/>
    <p:sldId id="452" r:id="rId5"/>
    <p:sldId id="453" r:id="rId6"/>
    <p:sldId id="454" r:id="rId7"/>
    <p:sldId id="455" r:id="rId8"/>
    <p:sldId id="456" r:id="rId9"/>
    <p:sldId id="457" r:id="rId10"/>
    <p:sldId id="458" r:id="rId11"/>
    <p:sldId id="459" r:id="rId12"/>
    <p:sldId id="460" r:id="rId13"/>
    <p:sldId id="461" r:id="rId14"/>
    <p:sldId id="462" r:id="rId15"/>
    <p:sldId id="463" r:id="rId16"/>
    <p:sldId id="464" r:id="rId17"/>
    <p:sldId id="465" r:id="rId18"/>
    <p:sldId id="466" r:id="rId19"/>
    <p:sldId id="467" r:id="rId20"/>
    <p:sldId id="468" r:id="rId21"/>
    <p:sldId id="469" r:id="rId22"/>
    <p:sldId id="470" r:id="rId23"/>
    <p:sldId id="471" r:id="rId24"/>
    <p:sldId id="472" r:id="rId25"/>
    <p:sldId id="473" r:id="rId26"/>
    <p:sldId id="474" r:id="rId27"/>
    <p:sldId id="475" r:id="rId28"/>
    <p:sldId id="476" r:id="rId29"/>
    <p:sldId id="477" r:id="rId30"/>
    <p:sldId id="478" r:id="rId31"/>
    <p:sldId id="479" r:id="rId32"/>
    <p:sldId id="480" r:id="rId33"/>
    <p:sldId id="481" r:id="rId34"/>
    <p:sldId id="482" r:id="rId35"/>
    <p:sldId id="483" r:id="rId36"/>
    <p:sldId id="484" r:id="rId37"/>
    <p:sldId id="485" r:id="rId38"/>
    <p:sldId id="486" r:id="rId39"/>
    <p:sldId id="487" r:id="rId40"/>
    <p:sldId id="488" r:id="rId41"/>
    <p:sldId id="489" r:id="rId42"/>
    <p:sldId id="490" r:id="rId43"/>
    <p:sldId id="491" r:id="rId44"/>
    <p:sldId id="492" r:id="rId45"/>
    <p:sldId id="493" r:id="rId46"/>
    <p:sldId id="494" r:id="rId47"/>
    <p:sldId id="495" r:id="rId48"/>
    <p:sldId id="496" r:id="rId49"/>
    <p:sldId id="497" r:id="rId50"/>
    <p:sldId id="498" r:id="rId51"/>
    <p:sldId id="499" r:id="rId52"/>
    <p:sldId id="500" r:id="rId53"/>
    <p:sldId id="501" r:id="rId54"/>
    <p:sldId id="502" r:id="rId55"/>
    <p:sldId id="503" r:id="rId56"/>
    <p:sldId id="504" r:id="rId57"/>
    <p:sldId id="505" r:id="rId58"/>
    <p:sldId id="506" r:id="rId59"/>
    <p:sldId id="507" r:id="rId60"/>
    <p:sldId id="508" r:id="rId61"/>
    <p:sldId id="509" r:id="rId62"/>
    <p:sldId id="510" r:id="rId63"/>
    <p:sldId id="511" r:id="rId6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845" userDrawn="1">
          <p15:clr>
            <a:srgbClr val="A4A3A4"/>
          </p15:clr>
        </p15:guide>
        <p15:guide id="2" pos="2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FFEDAB"/>
    <a:srgbClr val="E20000"/>
    <a:srgbClr val="FFE389"/>
    <a:srgbClr val="FC922C"/>
    <a:srgbClr val="CD242B"/>
    <a:srgbClr val="DEB203"/>
    <a:srgbClr val="5FBA0F"/>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5550" autoAdjust="0"/>
  </p:normalViewPr>
  <p:slideViewPr>
    <p:cSldViewPr>
      <p:cViewPr varScale="1">
        <p:scale>
          <a:sx n="89" d="100"/>
          <a:sy n="89" d="100"/>
        </p:scale>
        <p:origin x="-1434" y="-96"/>
      </p:cViewPr>
      <p:guideLst>
        <p:guide orient="horz" pos="845"/>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image" Target="../media/image4.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25.vml.rels><?xml version="1.0" encoding="UTF-8" standalone="yes"?>
<Relationships xmlns="http://schemas.openxmlformats.org/package/2006/relationships"><Relationship Id="rId2" Type="http://schemas.openxmlformats.org/officeDocument/2006/relationships/image" Target="../media/image44.emf"/><Relationship Id="rId1" Type="http://schemas.openxmlformats.org/officeDocument/2006/relationships/image" Target="../media/image43.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47.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49.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5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52.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54.emf"/></Relationships>
</file>

<file path=ppt/drawings/_rels/vmlDrawing32.vml.rels><?xml version="1.0" encoding="UTF-8" standalone="yes"?>
<Relationships xmlns="http://schemas.openxmlformats.org/package/2006/relationships"><Relationship Id="rId2" Type="http://schemas.openxmlformats.org/officeDocument/2006/relationships/image" Target="../media/image56.emf"/><Relationship Id="rId1" Type="http://schemas.openxmlformats.org/officeDocument/2006/relationships/image" Target="../media/image55.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57.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59.emf"/></Relationships>
</file>

<file path=ppt/drawings/_rels/vmlDrawing35.vml.rels><?xml version="1.0" encoding="UTF-8" standalone="yes"?>
<Relationships xmlns="http://schemas.openxmlformats.org/package/2006/relationships"><Relationship Id="rId2" Type="http://schemas.openxmlformats.org/officeDocument/2006/relationships/image" Target="../media/image63.emf"/><Relationship Id="rId1" Type="http://schemas.openxmlformats.org/officeDocument/2006/relationships/image" Target="../media/image62.e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64.emf"/></Relationships>
</file>

<file path=ppt/drawings/_rels/vmlDrawing37.vml.rels><?xml version="1.0" encoding="UTF-8" standalone="yes"?>
<Relationships xmlns="http://schemas.openxmlformats.org/package/2006/relationships"><Relationship Id="rId2" Type="http://schemas.openxmlformats.org/officeDocument/2006/relationships/image" Target="../media/image67.emf"/><Relationship Id="rId1" Type="http://schemas.openxmlformats.org/officeDocument/2006/relationships/image" Target="../media/image66.e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68.e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70.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image" Target="../media/image9.e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71.emf"/></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72.emf"/></Relationships>
</file>

<file path=ppt/drawings/_rels/vmlDrawing42.vml.rels><?xml version="1.0" encoding="UTF-8" standalone="yes"?>
<Relationships xmlns="http://schemas.openxmlformats.org/package/2006/relationships"><Relationship Id="rId1" Type="http://schemas.openxmlformats.org/officeDocument/2006/relationships/image" Target="../media/image74.emf"/></Relationships>
</file>

<file path=ppt/drawings/_rels/vmlDrawing43.vml.rels><?xml version="1.0" encoding="UTF-8" standalone="yes"?>
<Relationships xmlns="http://schemas.openxmlformats.org/package/2006/relationships"><Relationship Id="rId1" Type="http://schemas.openxmlformats.org/officeDocument/2006/relationships/image" Target="../media/image75.emf"/></Relationships>
</file>

<file path=ppt/drawings/_rels/vmlDrawing44.vml.rels><?xml version="1.0" encoding="UTF-8" standalone="yes"?>
<Relationships xmlns="http://schemas.openxmlformats.org/package/2006/relationships"><Relationship Id="rId1" Type="http://schemas.openxmlformats.org/officeDocument/2006/relationships/image" Target="../media/image77.emf"/></Relationships>
</file>

<file path=ppt/drawings/_rels/vmlDrawing45.vml.rels><?xml version="1.0" encoding="UTF-8" standalone="yes"?>
<Relationships xmlns="http://schemas.openxmlformats.org/package/2006/relationships"><Relationship Id="rId2" Type="http://schemas.openxmlformats.org/officeDocument/2006/relationships/image" Target="../media/image79.emf"/><Relationship Id="rId1" Type="http://schemas.openxmlformats.org/officeDocument/2006/relationships/image" Target="../media/image78.emf"/></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80.emf"/></Relationships>
</file>

<file path=ppt/drawings/_rels/vmlDrawing47.vml.rels><?xml version="1.0" encoding="UTF-8" standalone="yes"?>
<Relationships xmlns="http://schemas.openxmlformats.org/package/2006/relationships"><Relationship Id="rId1" Type="http://schemas.openxmlformats.org/officeDocument/2006/relationships/image" Target="../media/image81.emf"/></Relationships>
</file>

<file path=ppt/drawings/_rels/vmlDrawing48.vml.rels><?xml version="1.0" encoding="UTF-8" standalone="yes"?>
<Relationships xmlns="http://schemas.openxmlformats.org/package/2006/relationships"><Relationship Id="rId2" Type="http://schemas.openxmlformats.org/officeDocument/2006/relationships/image" Target="../media/image83.emf"/><Relationship Id="rId1" Type="http://schemas.openxmlformats.org/officeDocument/2006/relationships/image" Target="../media/image82.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2019/11/11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11</a:t>
            </a:fld>
            <a:endParaRPr lang="zh-CN" altLang="en-US"/>
          </a:p>
        </p:txBody>
      </p:sp>
    </p:spTree>
    <p:extLst>
      <p:ext uri="{BB962C8B-B14F-4D97-AF65-F5344CB8AC3E}">
        <p14:creationId xmlns:p14="http://schemas.microsoft.com/office/powerpoint/2010/main" xmlns="" val="29640754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12</a:t>
            </a:fld>
            <a:endParaRPr lang="zh-CN" altLang="en-US"/>
          </a:p>
        </p:txBody>
      </p:sp>
    </p:spTree>
    <p:extLst>
      <p:ext uri="{BB962C8B-B14F-4D97-AF65-F5344CB8AC3E}">
        <p14:creationId xmlns:p14="http://schemas.microsoft.com/office/powerpoint/2010/main" xmlns="" val="35316389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13</a:t>
            </a:fld>
            <a:endParaRPr lang="zh-CN" altLang="en-US"/>
          </a:p>
        </p:txBody>
      </p:sp>
    </p:spTree>
    <p:extLst>
      <p:ext uri="{BB962C8B-B14F-4D97-AF65-F5344CB8AC3E}">
        <p14:creationId xmlns:p14="http://schemas.microsoft.com/office/powerpoint/2010/main" xmlns="" val="29298062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14</a:t>
            </a:fld>
            <a:endParaRPr lang="zh-CN" altLang="en-US"/>
          </a:p>
        </p:txBody>
      </p:sp>
    </p:spTree>
    <p:extLst>
      <p:ext uri="{BB962C8B-B14F-4D97-AF65-F5344CB8AC3E}">
        <p14:creationId xmlns:p14="http://schemas.microsoft.com/office/powerpoint/2010/main" xmlns="" val="14479215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15</a:t>
            </a:fld>
            <a:endParaRPr lang="zh-CN" altLang="en-US"/>
          </a:p>
        </p:txBody>
      </p:sp>
    </p:spTree>
    <p:extLst>
      <p:ext uri="{BB962C8B-B14F-4D97-AF65-F5344CB8AC3E}">
        <p14:creationId xmlns:p14="http://schemas.microsoft.com/office/powerpoint/2010/main" xmlns="" val="25369682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16</a:t>
            </a:fld>
            <a:endParaRPr lang="zh-CN" altLang="en-US"/>
          </a:p>
        </p:txBody>
      </p:sp>
    </p:spTree>
    <p:extLst>
      <p:ext uri="{BB962C8B-B14F-4D97-AF65-F5344CB8AC3E}">
        <p14:creationId xmlns:p14="http://schemas.microsoft.com/office/powerpoint/2010/main" xmlns="" val="21086831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17</a:t>
            </a:fld>
            <a:endParaRPr lang="zh-CN" altLang="en-US"/>
          </a:p>
        </p:txBody>
      </p:sp>
    </p:spTree>
    <p:extLst>
      <p:ext uri="{BB962C8B-B14F-4D97-AF65-F5344CB8AC3E}">
        <p14:creationId xmlns:p14="http://schemas.microsoft.com/office/powerpoint/2010/main" xmlns="" val="18851281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18</a:t>
            </a:fld>
            <a:endParaRPr lang="zh-CN" altLang="en-US"/>
          </a:p>
        </p:txBody>
      </p:sp>
    </p:spTree>
    <p:extLst>
      <p:ext uri="{BB962C8B-B14F-4D97-AF65-F5344CB8AC3E}">
        <p14:creationId xmlns:p14="http://schemas.microsoft.com/office/powerpoint/2010/main" xmlns="" val="3364961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19</a:t>
            </a:fld>
            <a:endParaRPr lang="zh-CN" altLang="en-US"/>
          </a:p>
        </p:txBody>
      </p:sp>
    </p:spTree>
    <p:extLst>
      <p:ext uri="{BB962C8B-B14F-4D97-AF65-F5344CB8AC3E}">
        <p14:creationId xmlns:p14="http://schemas.microsoft.com/office/powerpoint/2010/main" xmlns="" val="5910358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20</a:t>
            </a:fld>
            <a:endParaRPr lang="zh-CN" altLang="en-US"/>
          </a:p>
        </p:txBody>
      </p:sp>
    </p:spTree>
    <p:extLst>
      <p:ext uri="{BB962C8B-B14F-4D97-AF65-F5344CB8AC3E}">
        <p14:creationId xmlns:p14="http://schemas.microsoft.com/office/powerpoint/2010/main" xmlns="" val="4938491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a:t>
            </a:fld>
            <a:endParaRPr lang="zh-CN" altLang="en-US"/>
          </a:p>
        </p:txBody>
      </p:sp>
    </p:spTree>
    <p:extLst>
      <p:ext uri="{BB962C8B-B14F-4D97-AF65-F5344CB8AC3E}">
        <p14:creationId xmlns:p14="http://schemas.microsoft.com/office/powerpoint/2010/main" xmlns="" val="29638335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21</a:t>
            </a:fld>
            <a:endParaRPr lang="zh-CN" altLang="en-US"/>
          </a:p>
        </p:txBody>
      </p:sp>
    </p:spTree>
    <p:extLst>
      <p:ext uri="{BB962C8B-B14F-4D97-AF65-F5344CB8AC3E}">
        <p14:creationId xmlns:p14="http://schemas.microsoft.com/office/powerpoint/2010/main" xmlns="" val="25471934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22</a:t>
            </a:fld>
            <a:endParaRPr lang="zh-CN" altLang="en-US"/>
          </a:p>
        </p:txBody>
      </p:sp>
    </p:spTree>
    <p:extLst>
      <p:ext uri="{BB962C8B-B14F-4D97-AF65-F5344CB8AC3E}">
        <p14:creationId xmlns:p14="http://schemas.microsoft.com/office/powerpoint/2010/main" xmlns="" val="40405159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23</a:t>
            </a:fld>
            <a:endParaRPr lang="zh-CN" altLang="en-US"/>
          </a:p>
        </p:txBody>
      </p:sp>
    </p:spTree>
    <p:extLst>
      <p:ext uri="{BB962C8B-B14F-4D97-AF65-F5344CB8AC3E}">
        <p14:creationId xmlns:p14="http://schemas.microsoft.com/office/powerpoint/2010/main" xmlns="" val="38824535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24</a:t>
            </a:fld>
            <a:endParaRPr lang="zh-CN" altLang="en-US"/>
          </a:p>
        </p:txBody>
      </p:sp>
    </p:spTree>
    <p:extLst>
      <p:ext uri="{BB962C8B-B14F-4D97-AF65-F5344CB8AC3E}">
        <p14:creationId xmlns:p14="http://schemas.microsoft.com/office/powerpoint/2010/main" xmlns="" val="12676393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25</a:t>
            </a:fld>
            <a:endParaRPr lang="zh-CN" altLang="en-US"/>
          </a:p>
        </p:txBody>
      </p:sp>
    </p:spTree>
    <p:extLst>
      <p:ext uri="{BB962C8B-B14F-4D97-AF65-F5344CB8AC3E}">
        <p14:creationId xmlns:p14="http://schemas.microsoft.com/office/powerpoint/2010/main" xmlns="" val="16605297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26</a:t>
            </a:fld>
            <a:endParaRPr lang="zh-CN" altLang="en-US"/>
          </a:p>
        </p:txBody>
      </p:sp>
    </p:spTree>
    <p:extLst>
      <p:ext uri="{BB962C8B-B14F-4D97-AF65-F5344CB8AC3E}">
        <p14:creationId xmlns:p14="http://schemas.microsoft.com/office/powerpoint/2010/main" xmlns="" val="5666266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27</a:t>
            </a:fld>
            <a:endParaRPr lang="zh-CN" altLang="en-US"/>
          </a:p>
        </p:txBody>
      </p:sp>
    </p:spTree>
    <p:extLst>
      <p:ext uri="{BB962C8B-B14F-4D97-AF65-F5344CB8AC3E}">
        <p14:creationId xmlns:p14="http://schemas.microsoft.com/office/powerpoint/2010/main" xmlns="" val="14605105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28</a:t>
            </a:fld>
            <a:endParaRPr lang="zh-CN" altLang="en-US"/>
          </a:p>
        </p:txBody>
      </p:sp>
    </p:spTree>
    <p:extLst>
      <p:ext uri="{BB962C8B-B14F-4D97-AF65-F5344CB8AC3E}">
        <p14:creationId xmlns:p14="http://schemas.microsoft.com/office/powerpoint/2010/main" xmlns="" val="30693764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29</a:t>
            </a:fld>
            <a:endParaRPr lang="zh-CN" altLang="en-US"/>
          </a:p>
        </p:txBody>
      </p:sp>
    </p:spTree>
    <p:extLst>
      <p:ext uri="{BB962C8B-B14F-4D97-AF65-F5344CB8AC3E}">
        <p14:creationId xmlns:p14="http://schemas.microsoft.com/office/powerpoint/2010/main" xmlns="" val="15166505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30</a:t>
            </a:fld>
            <a:endParaRPr lang="zh-CN" altLang="en-US"/>
          </a:p>
        </p:txBody>
      </p:sp>
    </p:spTree>
    <p:extLst>
      <p:ext uri="{BB962C8B-B14F-4D97-AF65-F5344CB8AC3E}">
        <p14:creationId xmlns:p14="http://schemas.microsoft.com/office/powerpoint/2010/main" xmlns="" val="3435396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a:t>
            </a:fld>
            <a:endParaRPr lang="zh-CN" altLang="en-US"/>
          </a:p>
        </p:txBody>
      </p:sp>
    </p:spTree>
    <p:extLst>
      <p:ext uri="{BB962C8B-B14F-4D97-AF65-F5344CB8AC3E}">
        <p14:creationId xmlns:p14="http://schemas.microsoft.com/office/powerpoint/2010/main" xmlns="" val="4260682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31</a:t>
            </a:fld>
            <a:endParaRPr lang="zh-CN" altLang="en-US"/>
          </a:p>
        </p:txBody>
      </p:sp>
    </p:spTree>
    <p:extLst>
      <p:ext uri="{BB962C8B-B14F-4D97-AF65-F5344CB8AC3E}">
        <p14:creationId xmlns:p14="http://schemas.microsoft.com/office/powerpoint/2010/main" xmlns="" val="7696347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32</a:t>
            </a:fld>
            <a:endParaRPr lang="zh-CN" altLang="en-US"/>
          </a:p>
        </p:txBody>
      </p:sp>
    </p:spTree>
    <p:extLst>
      <p:ext uri="{BB962C8B-B14F-4D97-AF65-F5344CB8AC3E}">
        <p14:creationId xmlns:p14="http://schemas.microsoft.com/office/powerpoint/2010/main" xmlns="" val="6717077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33</a:t>
            </a:fld>
            <a:endParaRPr lang="zh-CN" altLang="en-US"/>
          </a:p>
        </p:txBody>
      </p:sp>
    </p:spTree>
    <p:extLst>
      <p:ext uri="{BB962C8B-B14F-4D97-AF65-F5344CB8AC3E}">
        <p14:creationId xmlns:p14="http://schemas.microsoft.com/office/powerpoint/2010/main" xmlns="" val="275143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34</a:t>
            </a:fld>
            <a:endParaRPr lang="zh-CN" altLang="en-US"/>
          </a:p>
        </p:txBody>
      </p:sp>
    </p:spTree>
    <p:extLst>
      <p:ext uri="{BB962C8B-B14F-4D97-AF65-F5344CB8AC3E}">
        <p14:creationId xmlns:p14="http://schemas.microsoft.com/office/powerpoint/2010/main" xmlns="" val="20337290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35</a:t>
            </a:fld>
            <a:endParaRPr lang="zh-CN" altLang="en-US"/>
          </a:p>
        </p:txBody>
      </p:sp>
    </p:spTree>
    <p:extLst>
      <p:ext uri="{BB962C8B-B14F-4D97-AF65-F5344CB8AC3E}">
        <p14:creationId xmlns:p14="http://schemas.microsoft.com/office/powerpoint/2010/main" xmlns="" val="203316161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36</a:t>
            </a:fld>
            <a:endParaRPr lang="zh-CN" altLang="en-US"/>
          </a:p>
        </p:txBody>
      </p:sp>
    </p:spTree>
    <p:extLst>
      <p:ext uri="{BB962C8B-B14F-4D97-AF65-F5344CB8AC3E}">
        <p14:creationId xmlns:p14="http://schemas.microsoft.com/office/powerpoint/2010/main" xmlns="" val="349029279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37</a:t>
            </a:fld>
            <a:endParaRPr lang="zh-CN" altLang="en-US"/>
          </a:p>
        </p:txBody>
      </p:sp>
    </p:spTree>
    <p:extLst>
      <p:ext uri="{BB962C8B-B14F-4D97-AF65-F5344CB8AC3E}">
        <p14:creationId xmlns:p14="http://schemas.microsoft.com/office/powerpoint/2010/main" xmlns="" val="311962685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38</a:t>
            </a:fld>
            <a:endParaRPr lang="zh-CN" altLang="en-US"/>
          </a:p>
        </p:txBody>
      </p:sp>
    </p:spTree>
    <p:extLst>
      <p:ext uri="{BB962C8B-B14F-4D97-AF65-F5344CB8AC3E}">
        <p14:creationId xmlns:p14="http://schemas.microsoft.com/office/powerpoint/2010/main" xmlns="" val="97869989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39</a:t>
            </a:fld>
            <a:endParaRPr lang="zh-CN" altLang="en-US"/>
          </a:p>
        </p:txBody>
      </p:sp>
    </p:spTree>
    <p:extLst>
      <p:ext uri="{BB962C8B-B14F-4D97-AF65-F5344CB8AC3E}">
        <p14:creationId xmlns:p14="http://schemas.microsoft.com/office/powerpoint/2010/main" xmlns="" val="22805557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40</a:t>
            </a:fld>
            <a:endParaRPr lang="zh-CN" altLang="en-US"/>
          </a:p>
        </p:txBody>
      </p:sp>
    </p:spTree>
    <p:extLst>
      <p:ext uri="{BB962C8B-B14F-4D97-AF65-F5344CB8AC3E}">
        <p14:creationId xmlns:p14="http://schemas.microsoft.com/office/powerpoint/2010/main" xmlns="" val="23755888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a:t>
            </a:fld>
            <a:endParaRPr lang="zh-CN" altLang="en-US"/>
          </a:p>
        </p:txBody>
      </p:sp>
    </p:spTree>
    <p:extLst>
      <p:ext uri="{BB962C8B-B14F-4D97-AF65-F5344CB8AC3E}">
        <p14:creationId xmlns:p14="http://schemas.microsoft.com/office/powerpoint/2010/main" xmlns="" val="277774167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41</a:t>
            </a:fld>
            <a:endParaRPr lang="zh-CN" altLang="en-US"/>
          </a:p>
        </p:txBody>
      </p:sp>
    </p:spTree>
    <p:extLst>
      <p:ext uri="{BB962C8B-B14F-4D97-AF65-F5344CB8AC3E}">
        <p14:creationId xmlns:p14="http://schemas.microsoft.com/office/powerpoint/2010/main" xmlns="" val="413608193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42</a:t>
            </a:fld>
            <a:endParaRPr lang="zh-CN" altLang="en-US"/>
          </a:p>
        </p:txBody>
      </p:sp>
    </p:spTree>
    <p:extLst>
      <p:ext uri="{BB962C8B-B14F-4D97-AF65-F5344CB8AC3E}">
        <p14:creationId xmlns:p14="http://schemas.microsoft.com/office/powerpoint/2010/main" xmlns="" val="78571863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43</a:t>
            </a:fld>
            <a:endParaRPr lang="zh-CN" altLang="en-US"/>
          </a:p>
        </p:txBody>
      </p:sp>
    </p:spTree>
    <p:extLst>
      <p:ext uri="{BB962C8B-B14F-4D97-AF65-F5344CB8AC3E}">
        <p14:creationId xmlns:p14="http://schemas.microsoft.com/office/powerpoint/2010/main" xmlns="" val="208882819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44</a:t>
            </a:fld>
            <a:endParaRPr lang="zh-CN" altLang="en-US"/>
          </a:p>
        </p:txBody>
      </p:sp>
    </p:spTree>
    <p:extLst>
      <p:ext uri="{BB962C8B-B14F-4D97-AF65-F5344CB8AC3E}">
        <p14:creationId xmlns:p14="http://schemas.microsoft.com/office/powerpoint/2010/main" xmlns="" val="9898923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45</a:t>
            </a:fld>
            <a:endParaRPr lang="zh-CN" altLang="en-US"/>
          </a:p>
        </p:txBody>
      </p:sp>
    </p:spTree>
    <p:extLst>
      <p:ext uri="{BB962C8B-B14F-4D97-AF65-F5344CB8AC3E}">
        <p14:creationId xmlns:p14="http://schemas.microsoft.com/office/powerpoint/2010/main" xmlns="" val="334662534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46</a:t>
            </a:fld>
            <a:endParaRPr lang="zh-CN" altLang="en-US"/>
          </a:p>
        </p:txBody>
      </p:sp>
    </p:spTree>
    <p:extLst>
      <p:ext uri="{BB962C8B-B14F-4D97-AF65-F5344CB8AC3E}">
        <p14:creationId xmlns:p14="http://schemas.microsoft.com/office/powerpoint/2010/main" xmlns="" val="116385700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47</a:t>
            </a:fld>
            <a:endParaRPr lang="zh-CN" altLang="en-US"/>
          </a:p>
        </p:txBody>
      </p:sp>
    </p:spTree>
    <p:extLst>
      <p:ext uri="{BB962C8B-B14F-4D97-AF65-F5344CB8AC3E}">
        <p14:creationId xmlns:p14="http://schemas.microsoft.com/office/powerpoint/2010/main" xmlns="" val="402781019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48</a:t>
            </a:fld>
            <a:endParaRPr lang="zh-CN" altLang="en-US"/>
          </a:p>
        </p:txBody>
      </p:sp>
    </p:spTree>
    <p:extLst>
      <p:ext uri="{BB962C8B-B14F-4D97-AF65-F5344CB8AC3E}">
        <p14:creationId xmlns:p14="http://schemas.microsoft.com/office/powerpoint/2010/main" xmlns="" val="114688677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49</a:t>
            </a:fld>
            <a:endParaRPr lang="zh-CN" altLang="en-US"/>
          </a:p>
        </p:txBody>
      </p:sp>
    </p:spTree>
    <p:extLst>
      <p:ext uri="{BB962C8B-B14F-4D97-AF65-F5344CB8AC3E}">
        <p14:creationId xmlns:p14="http://schemas.microsoft.com/office/powerpoint/2010/main" xmlns="" val="295401345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50</a:t>
            </a:fld>
            <a:endParaRPr lang="zh-CN" altLang="en-US"/>
          </a:p>
        </p:txBody>
      </p:sp>
    </p:spTree>
    <p:extLst>
      <p:ext uri="{BB962C8B-B14F-4D97-AF65-F5344CB8AC3E}">
        <p14:creationId xmlns:p14="http://schemas.microsoft.com/office/powerpoint/2010/main" xmlns="" val="10599637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a:t>
            </a:fld>
            <a:endParaRPr lang="zh-CN" altLang="en-US"/>
          </a:p>
        </p:txBody>
      </p:sp>
    </p:spTree>
    <p:extLst>
      <p:ext uri="{BB962C8B-B14F-4D97-AF65-F5344CB8AC3E}">
        <p14:creationId xmlns:p14="http://schemas.microsoft.com/office/powerpoint/2010/main" xmlns="" val="375046738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51</a:t>
            </a:fld>
            <a:endParaRPr lang="zh-CN" altLang="en-US"/>
          </a:p>
        </p:txBody>
      </p:sp>
    </p:spTree>
    <p:extLst>
      <p:ext uri="{BB962C8B-B14F-4D97-AF65-F5344CB8AC3E}">
        <p14:creationId xmlns:p14="http://schemas.microsoft.com/office/powerpoint/2010/main" xmlns="" val="3179841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52</a:t>
            </a:fld>
            <a:endParaRPr lang="zh-CN" altLang="en-US"/>
          </a:p>
        </p:txBody>
      </p:sp>
    </p:spTree>
    <p:extLst>
      <p:ext uri="{BB962C8B-B14F-4D97-AF65-F5344CB8AC3E}">
        <p14:creationId xmlns:p14="http://schemas.microsoft.com/office/powerpoint/2010/main" xmlns="" val="381943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53</a:t>
            </a:fld>
            <a:endParaRPr lang="zh-CN" altLang="en-US"/>
          </a:p>
        </p:txBody>
      </p:sp>
    </p:spTree>
    <p:extLst>
      <p:ext uri="{BB962C8B-B14F-4D97-AF65-F5344CB8AC3E}">
        <p14:creationId xmlns:p14="http://schemas.microsoft.com/office/powerpoint/2010/main" xmlns="" val="88358055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54</a:t>
            </a:fld>
            <a:endParaRPr lang="zh-CN" altLang="en-US"/>
          </a:p>
        </p:txBody>
      </p:sp>
    </p:spTree>
    <p:extLst>
      <p:ext uri="{BB962C8B-B14F-4D97-AF65-F5344CB8AC3E}">
        <p14:creationId xmlns:p14="http://schemas.microsoft.com/office/powerpoint/2010/main" xmlns="" val="124396194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55</a:t>
            </a:fld>
            <a:endParaRPr lang="zh-CN" altLang="en-US"/>
          </a:p>
        </p:txBody>
      </p:sp>
    </p:spTree>
    <p:extLst>
      <p:ext uri="{BB962C8B-B14F-4D97-AF65-F5344CB8AC3E}">
        <p14:creationId xmlns:p14="http://schemas.microsoft.com/office/powerpoint/2010/main" xmlns="" val="256582056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56</a:t>
            </a:fld>
            <a:endParaRPr lang="zh-CN" altLang="en-US"/>
          </a:p>
        </p:txBody>
      </p:sp>
    </p:spTree>
    <p:extLst>
      <p:ext uri="{BB962C8B-B14F-4D97-AF65-F5344CB8AC3E}">
        <p14:creationId xmlns:p14="http://schemas.microsoft.com/office/powerpoint/2010/main" xmlns="" val="378752580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57</a:t>
            </a:fld>
            <a:endParaRPr lang="zh-CN" altLang="en-US"/>
          </a:p>
        </p:txBody>
      </p:sp>
    </p:spTree>
    <p:extLst>
      <p:ext uri="{BB962C8B-B14F-4D97-AF65-F5344CB8AC3E}">
        <p14:creationId xmlns:p14="http://schemas.microsoft.com/office/powerpoint/2010/main" xmlns="" val="219660581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58</a:t>
            </a:fld>
            <a:endParaRPr lang="zh-CN" altLang="en-US"/>
          </a:p>
        </p:txBody>
      </p:sp>
    </p:spTree>
    <p:extLst>
      <p:ext uri="{BB962C8B-B14F-4D97-AF65-F5344CB8AC3E}">
        <p14:creationId xmlns:p14="http://schemas.microsoft.com/office/powerpoint/2010/main" xmlns="" val="250261125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59</a:t>
            </a:fld>
            <a:endParaRPr lang="zh-CN" altLang="en-US"/>
          </a:p>
        </p:txBody>
      </p:sp>
    </p:spTree>
    <p:extLst>
      <p:ext uri="{BB962C8B-B14F-4D97-AF65-F5344CB8AC3E}">
        <p14:creationId xmlns:p14="http://schemas.microsoft.com/office/powerpoint/2010/main" xmlns="" val="361007017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60</a:t>
            </a:fld>
            <a:endParaRPr lang="zh-CN" altLang="en-US"/>
          </a:p>
        </p:txBody>
      </p:sp>
    </p:spTree>
    <p:extLst>
      <p:ext uri="{BB962C8B-B14F-4D97-AF65-F5344CB8AC3E}">
        <p14:creationId xmlns:p14="http://schemas.microsoft.com/office/powerpoint/2010/main" xmlns="" val="39212889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a:t>
            </a:fld>
            <a:endParaRPr lang="zh-CN" altLang="en-US"/>
          </a:p>
        </p:txBody>
      </p:sp>
    </p:spTree>
    <p:extLst>
      <p:ext uri="{BB962C8B-B14F-4D97-AF65-F5344CB8AC3E}">
        <p14:creationId xmlns:p14="http://schemas.microsoft.com/office/powerpoint/2010/main" xmlns="" val="386428091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61</a:t>
            </a:fld>
            <a:endParaRPr lang="zh-CN" altLang="en-US"/>
          </a:p>
        </p:txBody>
      </p:sp>
    </p:spTree>
    <p:extLst>
      <p:ext uri="{BB962C8B-B14F-4D97-AF65-F5344CB8AC3E}">
        <p14:creationId xmlns:p14="http://schemas.microsoft.com/office/powerpoint/2010/main" xmlns="" val="407085031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62</a:t>
            </a:fld>
            <a:endParaRPr lang="zh-CN" altLang="en-US"/>
          </a:p>
        </p:txBody>
      </p:sp>
    </p:spTree>
    <p:extLst>
      <p:ext uri="{BB962C8B-B14F-4D97-AF65-F5344CB8AC3E}">
        <p14:creationId xmlns:p14="http://schemas.microsoft.com/office/powerpoint/2010/main" xmlns="" val="83325517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63</a:t>
            </a:fld>
            <a:endParaRPr lang="zh-CN" altLang="en-US"/>
          </a:p>
        </p:txBody>
      </p:sp>
    </p:spTree>
    <p:extLst>
      <p:ext uri="{BB962C8B-B14F-4D97-AF65-F5344CB8AC3E}">
        <p14:creationId xmlns:p14="http://schemas.microsoft.com/office/powerpoint/2010/main" xmlns="" val="22366066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a:t>
            </a:fld>
            <a:endParaRPr lang="zh-CN" altLang="en-US"/>
          </a:p>
        </p:txBody>
      </p:sp>
    </p:spTree>
    <p:extLst>
      <p:ext uri="{BB962C8B-B14F-4D97-AF65-F5344CB8AC3E}">
        <p14:creationId xmlns:p14="http://schemas.microsoft.com/office/powerpoint/2010/main" xmlns="" val="10001361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a:t>
            </a:fld>
            <a:endParaRPr lang="zh-CN" altLang="en-US"/>
          </a:p>
        </p:txBody>
      </p:sp>
    </p:spTree>
    <p:extLst>
      <p:ext uri="{BB962C8B-B14F-4D97-AF65-F5344CB8AC3E}">
        <p14:creationId xmlns:p14="http://schemas.microsoft.com/office/powerpoint/2010/main" xmlns="" val="28973391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3236902" y="538157"/>
            <a:ext cx="2332936"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C00000"/>
                </a:solidFill>
                <a:latin typeface="微软雅黑" panose="020B0503020204020204" pitchFamily="34" charset="-122"/>
                <a:ea typeface="微软雅黑" panose="020B0503020204020204" pitchFamily="34" charset="-122"/>
              </a:rPr>
              <a:t>核心考点</a:t>
            </a:r>
            <a:endParaRPr lang="zh-CN" altLang="en-US" sz="14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4047396" y="862564"/>
            <a:ext cx="749704"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命题调研">
    <p:spTree>
      <p:nvGrpSpPr>
        <p:cNvPr id="1" name=""/>
        <p:cNvGrpSpPr/>
        <p:nvPr/>
      </p:nvGrpSpPr>
      <p:grpSpPr>
        <a:xfrm>
          <a:off x="0" y="0"/>
          <a:ext cx="0" cy="0"/>
          <a:chOff x="0" y="0"/>
          <a:chExt cx="0" cy="0"/>
        </a:xfrm>
      </p:grpSpPr>
      <p:sp>
        <p:nvSpPr>
          <p:cNvPr id="7" name="同侧圆角矩形 6"/>
          <p:cNvSpPr/>
          <p:nvPr userDrawn="1"/>
        </p:nvSpPr>
        <p:spPr>
          <a:xfrm>
            <a:off x="5631572" y="538157"/>
            <a:ext cx="2458546"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C00000"/>
                </a:solidFill>
                <a:latin typeface="微软雅黑" panose="020B0503020204020204" pitchFamily="34" charset="-122"/>
                <a:ea typeface="微软雅黑" panose="020B0503020204020204" pitchFamily="34" charset="-122"/>
              </a:rPr>
              <a:t>随堂巩固</a:t>
            </a:r>
          </a:p>
        </p:txBody>
      </p: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cxnSp>
        <p:nvCxnSpPr>
          <p:cNvPr id="6" name="直接连接符 5"/>
          <p:cNvCxnSpPr/>
          <p:nvPr userDrawn="1"/>
        </p:nvCxnSpPr>
        <p:spPr>
          <a:xfrm>
            <a:off x="6495668" y="862564"/>
            <a:ext cx="749704"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7576543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61" r:id="rId1"/>
    <p:sldLayoutId id="2147483652" r:id="rId2"/>
    <p:sldLayoutId id="2147483653" r:id="rId3"/>
    <p:sldLayoutId id="2147483663" r:id="rId4"/>
    <p:sldLayoutId id="2147483664" r:id="rId5"/>
    <p:sldLayoutId id="2147483665" r:id="rId6"/>
    <p:sldLayoutId id="2147483666" r:id="rId7"/>
    <p:sldLayoutId id="2147483667" r:id="rId8"/>
    <p:sldLayoutId id="2147483654" r:id="rId9"/>
    <p:sldLayoutId id="2147483655" r:id="rId10"/>
    <p:sldLayoutId id="2147483656" r:id="rId11"/>
    <p:sldLayoutId id="2147483657" r:id="rId12"/>
    <p:sldLayoutId id="2147483658" r:id="rId13"/>
    <p:sldLayoutId id="2147483659" r:id="rId14"/>
    <p:sldLayoutId id="2147483668" r:id="rId15"/>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8" Type="http://schemas.openxmlformats.org/officeDocument/2006/relationships/package" Target="../embeddings/Microsoft_Office_Word___14.docx"/><Relationship Id="rId3" Type="http://schemas.openxmlformats.org/officeDocument/2006/relationships/notesSlide" Target="../notesSlides/notesSlide9.xml"/><Relationship Id="rId7" Type="http://schemas.openxmlformats.org/officeDocument/2006/relationships/image" Target="../media/image20.jpeg"/><Relationship Id="rId2" Type="http://schemas.openxmlformats.org/officeDocument/2006/relationships/slideLayout" Target="../slideLayouts/slideLayout5.xml"/><Relationship Id="rId1" Type="http://schemas.openxmlformats.org/officeDocument/2006/relationships/vmlDrawing" Target="../drawings/vmlDrawing9.vml"/><Relationship Id="rId6" Type="http://schemas.openxmlformats.org/officeDocument/2006/relationships/slide" Target="slide39.xml"/><Relationship Id="rId5" Type="http://schemas.openxmlformats.org/officeDocument/2006/relationships/slide" Target="slide18.xml"/><Relationship Id="rId4" Type="http://schemas.openxmlformats.org/officeDocument/2006/relationships/slide" Target="slide10.xml"/></Relationships>
</file>

<file path=ppt/slides/_rels/slide11.xml.rels><?xml version="1.0" encoding="UTF-8" standalone="yes"?>
<Relationships xmlns="http://schemas.openxmlformats.org/package/2006/relationships"><Relationship Id="rId8" Type="http://schemas.openxmlformats.org/officeDocument/2006/relationships/package" Target="../embeddings/Microsoft_Office_Word___15.docx"/><Relationship Id="rId3" Type="http://schemas.openxmlformats.org/officeDocument/2006/relationships/notesSlide" Target="../notesSlides/notesSlide10.xml"/><Relationship Id="rId7" Type="http://schemas.openxmlformats.org/officeDocument/2006/relationships/image" Target="../media/image22.jpeg"/><Relationship Id="rId2" Type="http://schemas.openxmlformats.org/officeDocument/2006/relationships/slideLayout" Target="../slideLayouts/slideLayout5.xml"/><Relationship Id="rId1" Type="http://schemas.openxmlformats.org/officeDocument/2006/relationships/vmlDrawing" Target="../drawings/vmlDrawing10.vml"/><Relationship Id="rId6" Type="http://schemas.openxmlformats.org/officeDocument/2006/relationships/slide" Target="slide39.xml"/><Relationship Id="rId5" Type="http://schemas.openxmlformats.org/officeDocument/2006/relationships/slide" Target="slide18.xml"/><Relationship Id="rId4" Type="http://schemas.openxmlformats.org/officeDocument/2006/relationships/slide" Target="slide10.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package" Target="../embeddings/Microsoft_Office_Word___16.docx"/><Relationship Id="rId2" Type="http://schemas.openxmlformats.org/officeDocument/2006/relationships/slideLayout" Target="../slideLayouts/slideLayout5.xml"/><Relationship Id="rId1" Type="http://schemas.openxmlformats.org/officeDocument/2006/relationships/vmlDrawing" Target="../drawings/vmlDrawing11.vml"/><Relationship Id="rId6" Type="http://schemas.openxmlformats.org/officeDocument/2006/relationships/slide" Target="slide39.xml"/><Relationship Id="rId5" Type="http://schemas.openxmlformats.org/officeDocument/2006/relationships/slide" Target="slide18.xml"/><Relationship Id="rId4" Type="http://schemas.openxmlformats.org/officeDocument/2006/relationships/slide" Target="slide10.xml"/></Relationships>
</file>

<file path=ppt/slides/_rels/slide13.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notesSlide" Target="../notesSlides/notesSlide12.xml"/><Relationship Id="rId7" Type="http://schemas.openxmlformats.org/officeDocument/2006/relationships/package" Target="../embeddings/Microsoft_Office_Word___17.docx"/><Relationship Id="rId2" Type="http://schemas.openxmlformats.org/officeDocument/2006/relationships/slideLayout" Target="../slideLayouts/slideLayout5.xml"/><Relationship Id="rId1" Type="http://schemas.openxmlformats.org/officeDocument/2006/relationships/vmlDrawing" Target="../drawings/vmlDrawing12.vml"/><Relationship Id="rId6" Type="http://schemas.openxmlformats.org/officeDocument/2006/relationships/slide" Target="slide39.xml"/><Relationship Id="rId5" Type="http://schemas.openxmlformats.org/officeDocument/2006/relationships/slide" Target="slide18.xml"/><Relationship Id="rId4" Type="http://schemas.openxmlformats.org/officeDocument/2006/relationships/slide" Target="slide10.xml"/></Relationships>
</file>

<file path=ppt/slides/_rels/slide1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13.xml"/><Relationship Id="rId1" Type="http://schemas.openxmlformats.org/officeDocument/2006/relationships/slideLayout" Target="../slideLayouts/slideLayout5.xml"/><Relationship Id="rId5" Type="http://schemas.openxmlformats.org/officeDocument/2006/relationships/slide" Target="slide39.xml"/><Relationship Id="rId4" Type="http://schemas.openxmlformats.org/officeDocument/2006/relationships/slide" Target="slide18.xml"/></Relationships>
</file>

<file path=ppt/slides/_rels/slide15.xml.rels><?xml version="1.0" encoding="UTF-8" standalone="yes"?>
<Relationships xmlns="http://schemas.openxmlformats.org/package/2006/relationships"><Relationship Id="rId8" Type="http://schemas.openxmlformats.org/officeDocument/2006/relationships/package" Target="../embeddings/Microsoft_Office_Word___18.docx"/><Relationship Id="rId3" Type="http://schemas.openxmlformats.org/officeDocument/2006/relationships/notesSlide" Target="../notesSlides/notesSlide14.xml"/><Relationship Id="rId7" Type="http://schemas.openxmlformats.org/officeDocument/2006/relationships/image" Target="../media/image27.jpeg"/><Relationship Id="rId2" Type="http://schemas.openxmlformats.org/officeDocument/2006/relationships/slideLayout" Target="../slideLayouts/slideLayout5.xml"/><Relationship Id="rId1" Type="http://schemas.openxmlformats.org/officeDocument/2006/relationships/vmlDrawing" Target="../drawings/vmlDrawing13.vml"/><Relationship Id="rId6" Type="http://schemas.openxmlformats.org/officeDocument/2006/relationships/slide" Target="slide39.xml"/><Relationship Id="rId5" Type="http://schemas.openxmlformats.org/officeDocument/2006/relationships/slide" Target="slide18.xml"/><Relationship Id="rId4" Type="http://schemas.openxmlformats.org/officeDocument/2006/relationships/slide" Target="slide10.xml"/></Relationships>
</file>

<file path=ppt/slides/_rels/slide16.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image" Target="../media/image28.jpeg"/><Relationship Id="rId5" Type="http://schemas.openxmlformats.org/officeDocument/2006/relationships/slide" Target="slide39.xml"/><Relationship Id="rId4" Type="http://schemas.openxmlformats.org/officeDocument/2006/relationships/slide" Target="slide18.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package" Target="../embeddings/Microsoft_Office_Word___19.docx"/><Relationship Id="rId2" Type="http://schemas.openxmlformats.org/officeDocument/2006/relationships/slideLayout" Target="../slideLayouts/slideLayout5.xml"/><Relationship Id="rId1" Type="http://schemas.openxmlformats.org/officeDocument/2006/relationships/vmlDrawing" Target="../drawings/vmlDrawing14.vml"/><Relationship Id="rId6" Type="http://schemas.openxmlformats.org/officeDocument/2006/relationships/slide" Target="slide39.xml"/><Relationship Id="rId5" Type="http://schemas.openxmlformats.org/officeDocument/2006/relationships/slide" Target="slide18.xml"/><Relationship Id="rId4" Type="http://schemas.openxmlformats.org/officeDocument/2006/relationships/slide" Target="slide10.xml"/></Relationships>
</file>

<file path=ppt/slides/_rels/slide18.xml.rels><?xml version="1.0" encoding="UTF-8" standalone="yes"?>
<Relationships xmlns="http://schemas.openxmlformats.org/package/2006/relationships"><Relationship Id="rId8" Type="http://schemas.openxmlformats.org/officeDocument/2006/relationships/package" Target="../embeddings/Microsoft_Office_Word___20.docx"/><Relationship Id="rId3" Type="http://schemas.openxmlformats.org/officeDocument/2006/relationships/notesSlide" Target="../notesSlides/notesSlide17.xml"/><Relationship Id="rId7" Type="http://schemas.openxmlformats.org/officeDocument/2006/relationships/image" Target="../media/image31.jpeg"/><Relationship Id="rId2" Type="http://schemas.openxmlformats.org/officeDocument/2006/relationships/slideLayout" Target="../slideLayouts/slideLayout5.xml"/><Relationship Id="rId1" Type="http://schemas.openxmlformats.org/officeDocument/2006/relationships/vmlDrawing" Target="../drawings/vmlDrawing15.vml"/><Relationship Id="rId6" Type="http://schemas.openxmlformats.org/officeDocument/2006/relationships/slide" Target="slide39.xml"/><Relationship Id="rId5" Type="http://schemas.openxmlformats.org/officeDocument/2006/relationships/slide" Target="slide18.xml"/><Relationship Id="rId4" Type="http://schemas.openxmlformats.org/officeDocument/2006/relationships/slide" Target="slide10.xml"/></Relationships>
</file>

<file path=ppt/slides/_rels/slide1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18.xml"/><Relationship Id="rId1" Type="http://schemas.openxmlformats.org/officeDocument/2006/relationships/slideLayout" Target="../slideLayouts/slideLayout5.xml"/><Relationship Id="rId5" Type="http://schemas.openxmlformats.org/officeDocument/2006/relationships/slide" Target="slide39.xml"/><Relationship Id="rId4" Type="http://schemas.openxmlformats.org/officeDocument/2006/relationships/slide" Target="slide1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5.xml"/><Relationship Id="rId4" Type="http://schemas.openxmlformats.org/officeDocument/2006/relationships/slide" Target="slide2.xml"/></Relationships>
</file>

<file path=ppt/slides/_rels/slide20.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notesSlide" Target="../notesSlides/notesSlide19.xml"/><Relationship Id="rId7" Type="http://schemas.openxmlformats.org/officeDocument/2006/relationships/package" Target="../embeddings/Microsoft_Office_Word___21.docx"/><Relationship Id="rId2" Type="http://schemas.openxmlformats.org/officeDocument/2006/relationships/slideLayout" Target="../slideLayouts/slideLayout5.xml"/><Relationship Id="rId1" Type="http://schemas.openxmlformats.org/officeDocument/2006/relationships/vmlDrawing" Target="../drawings/vmlDrawing16.vml"/><Relationship Id="rId6" Type="http://schemas.openxmlformats.org/officeDocument/2006/relationships/slide" Target="slide39.xml"/><Relationship Id="rId5" Type="http://schemas.openxmlformats.org/officeDocument/2006/relationships/slide" Target="slide18.xml"/><Relationship Id="rId4" Type="http://schemas.openxmlformats.org/officeDocument/2006/relationships/slide" Target="slide1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package" Target="../embeddings/Microsoft_Office_Word___22.docx"/><Relationship Id="rId2" Type="http://schemas.openxmlformats.org/officeDocument/2006/relationships/slideLayout" Target="../slideLayouts/slideLayout5.xml"/><Relationship Id="rId1" Type="http://schemas.openxmlformats.org/officeDocument/2006/relationships/vmlDrawing" Target="../drawings/vmlDrawing17.vml"/><Relationship Id="rId6" Type="http://schemas.openxmlformats.org/officeDocument/2006/relationships/slide" Target="slide39.xml"/><Relationship Id="rId5" Type="http://schemas.openxmlformats.org/officeDocument/2006/relationships/slide" Target="slide18.xml"/><Relationship Id="rId4" Type="http://schemas.openxmlformats.org/officeDocument/2006/relationships/slide" Target="slide10.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7" Type="http://schemas.openxmlformats.org/officeDocument/2006/relationships/package" Target="../embeddings/Microsoft_Office_Word___23.docx"/><Relationship Id="rId2" Type="http://schemas.openxmlformats.org/officeDocument/2006/relationships/slideLayout" Target="../slideLayouts/slideLayout5.xml"/><Relationship Id="rId1" Type="http://schemas.openxmlformats.org/officeDocument/2006/relationships/vmlDrawing" Target="../drawings/vmlDrawing18.vml"/><Relationship Id="rId6" Type="http://schemas.openxmlformats.org/officeDocument/2006/relationships/slide" Target="slide39.xml"/><Relationship Id="rId5" Type="http://schemas.openxmlformats.org/officeDocument/2006/relationships/slide" Target="slide18.xml"/><Relationship Id="rId4" Type="http://schemas.openxmlformats.org/officeDocument/2006/relationships/slide" Target="slide10.xml"/></Relationships>
</file>

<file path=ppt/slides/_rels/slide23.xml.rels><?xml version="1.0" encoding="UTF-8" standalone="yes"?>
<Relationships xmlns="http://schemas.openxmlformats.org/package/2006/relationships"><Relationship Id="rId8" Type="http://schemas.openxmlformats.org/officeDocument/2006/relationships/package" Target="../embeddings/Microsoft_Office_Word___24.docx"/><Relationship Id="rId3" Type="http://schemas.openxmlformats.org/officeDocument/2006/relationships/notesSlide" Target="../notesSlides/notesSlide22.xml"/><Relationship Id="rId7" Type="http://schemas.openxmlformats.org/officeDocument/2006/relationships/image" Target="../media/image37.jpeg"/><Relationship Id="rId2" Type="http://schemas.openxmlformats.org/officeDocument/2006/relationships/slideLayout" Target="../slideLayouts/slideLayout5.xml"/><Relationship Id="rId1" Type="http://schemas.openxmlformats.org/officeDocument/2006/relationships/vmlDrawing" Target="../drawings/vmlDrawing19.vml"/><Relationship Id="rId6" Type="http://schemas.openxmlformats.org/officeDocument/2006/relationships/slide" Target="slide39.xml"/><Relationship Id="rId5" Type="http://schemas.openxmlformats.org/officeDocument/2006/relationships/slide" Target="slide18.xml"/><Relationship Id="rId4" Type="http://schemas.openxmlformats.org/officeDocument/2006/relationships/slide" Target="slide10.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7" Type="http://schemas.openxmlformats.org/officeDocument/2006/relationships/package" Target="../embeddings/Microsoft_Office_Word___25.docx"/><Relationship Id="rId2" Type="http://schemas.openxmlformats.org/officeDocument/2006/relationships/slideLayout" Target="../slideLayouts/slideLayout5.xml"/><Relationship Id="rId1" Type="http://schemas.openxmlformats.org/officeDocument/2006/relationships/vmlDrawing" Target="../drawings/vmlDrawing20.vml"/><Relationship Id="rId6" Type="http://schemas.openxmlformats.org/officeDocument/2006/relationships/slide" Target="slide39.xml"/><Relationship Id="rId5" Type="http://schemas.openxmlformats.org/officeDocument/2006/relationships/slide" Target="slide18.xml"/><Relationship Id="rId4" Type="http://schemas.openxmlformats.org/officeDocument/2006/relationships/slide" Target="slide10.xml"/></Relationships>
</file>

<file path=ppt/slides/_rels/slide25.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24.xml"/><Relationship Id="rId1" Type="http://schemas.openxmlformats.org/officeDocument/2006/relationships/slideLayout" Target="../slideLayouts/slideLayout5.xml"/><Relationship Id="rId5" Type="http://schemas.openxmlformats.org/officeDocument/2006/relationships/slide" Target="slide39.xml"/><Relationship Id="rId4" Type="http://schemas.openxmlformats.org/officeDocument/2006/relationships/slide" Target="slide18.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7" Type="http://schemas.openxmlformats.org/officeDocument/2006/relationships/package" Target="../embeddings/Microsoft_Office_Word___26.docx"/><Relationship Id="rId2" Type="http://schemas.openxmlformats.org/officeDocument/2006/relationships/slideLayout" Target="../slideLayouts/slideLayout5.xml"/><Relationship Id="rId1" Type="http://schemas.openxmlformats.org/officeDocument/2006/relationships/vmlDrawing" Target="../drawings/vmlDrawing21.vml"/><Relationship Id="rId6" Type="http://schemas.openxmlformats.org/officeDocument/2006/relationships/slide" Target="slide39.xml"/><Relationship Id="rId5" Type="http://schemas.openxmlformats.org/officeDocument/2006/relationships/slide" Target="slide18.xml"/><Relationship Id="rId4" Type="http://schemas.openxmlformats.org/officeDocument/2006/relationships/slide" Target="slide10.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7" Type="http://schemas.openxmlformats.org/officeDocument/2006/relationships/package" Target="../embeddings/Microsoft_Office_Word___27.docx"/><Relationship Id="rId2" Type="http://schemas.openxmlformats.org/officeDocument/2006/relationships/slideLayout" Target="../slideLayouts/slideLayout5.xml"/><Relationship Id="rId1" Type="http://schemas.openxmlformats.org/officeDocument/2006/relationships/vmlDrawing" Target="../drawings/vmlDrawing22.vml"/><Relationship Id="rId6" Type="http://schemas.openxmlformats.org/officeDocument/2006/relationships/slide" Target="slide39.xml"/><Relationship Id="rId5" Type="http://schemas.openxmlformats.org/officeDocument/2006/relationships/slide" Target="slide18.xml"/><Relationship Id="rId4" Type="http://schemas.openxmlformats.org/officeDocument/2006/relationships/slide" Target="slide10.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7" Type="http://schemas.openxmlformats.org/officeDocument/2006/relationships/package" Target="../embeddings/Microsoft_Office_Word___28.docx"/><Relationship Id="rId2" Type="http://schemas.openxmlformats.org/officeDocument/2006/relationships/slideLayout" Target="../slideLayouts/slideLayout5.xml"/><Relationship Id="rId1" Type="http://schemas.openxmlformats.org/officeDocument/2006/relationships/vmlDrawing" Target="../drawings/vmlDrawing23.vml"/><Relationship Id="rId6" Type="http://schemas.openxmlformats.org/officeDocument/2006/relationships/slide" Target="slide39.xml"/><Relationship Id="rId5" Type="http://schemas.openxmlformats.org/officeDocument/2006/relationships/slide" Target="slide18.xml"/><Relationship Id="rId4" Type="http://schemas.openxmlformats.org/officeDocument/2006/relationships/slide" Target="slide10.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7" Type="http://schemas.openxmlformats.org/officeDocument/2006/relationships/package" Target="../embeddings/Microsoft_Office_Word___29.docx"/><Relationship Id="rId2" Type="http://schemas.openxmlformats.org/officeDocument/2006/relationships/slideLayout" Target="../slideLayouts/slideLayout5.xml"/><Relationship Id="rId1" Type="http://schemas.openxmlformats.org/officeDocument/2006/relationships/vmlDrawing" Target="../drawings/vmlDrawing24.vml"/><Relationship Id="rId6" Type="http://schemas.openxmlformats.org/officeDocument/2006/relationships/slide" Target="slide39.xml"/><Relationship Id="rId5" Type="http://schemas.openxmlformats.org/officeDocument/2006/relationships/slide" Target="slide18.xml"/><Relationship Id="rId4" Type="http://schemas.openxmlformats.org/officeDocument/2006/relationships/slide" Target="slide10.xml"/></Relationships>
</file>

<file path=ppt/slides/_rels/slide3.xml.rels><?xml version="1.0" encoding="UTF-8" standalone="yes"?>
<Relationships xmlns="http://schemas.openxmlformats.org/package/2006/relationships"><Relationship Id="rId8" Type="http://schemas.openxmlformats.org/officeDocument/2006/relationships/package" Target="../embeddings/Microsoft_Office_Word___4.docx"/><Relationship Id="rId3" Type="http://schemas.openxmlformats.org/officeDocument/2006/relationships/notesSlide" Target="../notesSlides/notesSlide2.xml"/><Relationship Id="rId7" Type="http://schemas.openxmlformats.org/officeDocument/2006/relationships/package" Target="../embeddings/Microsoft_Office_Word___3.docx"/><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5.xml"/><Relationship Id="rId4" Type="http://schemas.openxmlformats.org/officeDocument/2006/relationships/slide" Target="slide2.xml"/></Relationships>
</file>

<file path=ppt/slides/_rels/slide30.xml.rels><?xml version="1.0" encoding="UTF-8" standalone="yes"?>
<Relationships xmlns="http://schemas.openxmlformats.org/package/2006/relationships"><Relationship Id="rId8" Type="http://schemas.openxmlformats.org/officeDocument/2006/relationships/package" Target="../embeddings/Microsoft_Office_Word___31.docx"/><Relationship Id="rId3" Type="http://schemas.openxmlformats.org/officeDocument/2006/relationships/notesSlide" Target="../notesSlides/notesSlide29.xml"/><Relationship Id="rId7" Type="http://schemas.openxmlformats.org/officeDocument/2006/relationships/package" Target="../embeddings/Microsoft_Office_Word___30.docx"/><Relationship Id="rId2" Type="http://schemas.openxmlformats.org/officeDocument/2006/relationships/slideLayout" Target="../slideLayouts/slideLayout5.xml"/><Relationship Id="rId1" Type="http://schemas.openxmlformats.org/officeDocument/2006/relationships/vmlDrawing" Target="../drawings/vmlDrawing25.vml"/><Relationship Id="rId6" Type="http://schemas.openxmlformats.org/officeDocument/2006/relationships/slide" Target="slide39.xml"/><Relationship Id="rId5" Type="http://schemas.openxmlformats.org/officeDocument/2006/relationships/slide" Target="slide18.xml"/><Relationship Id="rId4" Type="http://schemas.openxmlformats.org/officeDocument/2006/relationships/slide" Target="slide10.xml"/></Relationships>
</file>

<file path=ppt/slides/_rels/slide31.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30.xml"/><Relationship Id="rId1" Type="http://schemas.openxmlformats.org/officeDocument/2006/relationships/slideLayout" Target="../slideLayouts/slideLayout5.xml"/><Relationship Id="rId5" Type="http://schemas.openxmlformats.org/officeDocument/2006/relationships/slide" Target="slide39.xml"/><Relationship Id="rId4" Type="http://schemas.openxmlformats.org/officeDocument/2006/relationships/slide" Target="slide18.xml"/></Relationships>
</file>

<file path=ppt/slides/_rels/slide32.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notesSlide" Target="../notesSlides/notesSlide31.xml"/><Relationship Id="rId7" Type="http://schemas.openxmlformats.org/officeDocument/2006/relationships/package" Target="../embeddings/Microsoft_Office_Word___32.docx"/><Relationship Id="rId2" Type="http://schemas.openxmlformats.org/officeDocument/2006/relationships/slideLayout" Target="../slideLayouts/slideLayout5.xml"/><Relationship Id="rId1" Type="http://schemas.openxmlformats.org/officeDocument/2006/relationships/vmlDrawing" Target="../drawings/vmlDrawing26.vml"/><Relationship Id="rId6" Type="http://schemas.openxmlformats.org/officeDocument/2006/relationships/slide" Target="slide39.xml"/><Relationship Id="rId5" Type="http://schemas.openxmlformats.org/officeDocument/2006/relationships/slide" Target="slide18.xml"/><Relationship Id="rId4" Type="http://schemas.openxmlformats.org/officeDocument/2006/relationships/slide" Target="slide10.xml"/></Relationships>
</file>

<file path=ppt/slides/_rels/slide33.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notesSlide" Target="../notesSlides/notesSlide32.xml"/><Relationship Id="rId7" Type="http://schemas.openxmlformats.org/officeDocument/2006/relationships/package" Target="../embeddings/Microsoft_Office_Word___33.docx"/><Relationship Id="rId2" Type="http://schemas.openxmlformats.org/officeDocument/2006/relationships/slideLayout" Target="../slideLayouts/slideLayout5.xml"/><Relationship Id="rId1" Type="http://schemas.openxmlformats.org/officeDocument/2006/relationships/vmlDrawing" Target="../drawings/vmlDrawing27.vml"/><Relationship Id="rId6" Type="http://schemas.openxmlformats.org/officeDocument/2006/relationships/slide" Target="slide39.xml"/><Relationship Id="rId5" Type="http://schemas.openxmlformats.org/officeDocument/2006/relationships/slide" Target="slide18.xml"/><Relationship Id="rId4" Type="http://schemas.openxmlformats.org/officeDocument/2006/relationships/slide" Target="slide10.xml"/></Relationships>
</file>

<file path=ppt/slides/_rels/slide34.xml.rels><?xml version="1.0" encoding="UTF-8" standalone="yes"?>
<Relationships xmlns="http://schemas.openxmlformats.org/package/2006/relationships"><Relationship Id="rId8" Type="http://schemas.openxmlformats.org/officeDocument/2006/relationships/package" Target="../embeddings/Microsoft_Office_Word___34.docx"/><Relationship Id="rId3" Type="http://schemas.openxmlformats.org/officeDocument/2006/relationships/notesSlide" Target="../notesSlides/notesSlide33.xml"/><Relationship Id="rId7" Type="http://schemas.openxmlformats.org/officeDocument/2006/relationships/image" Target="../media/image50.jpeg"/><Relationship Id="rId2" Type="http://schemas.openxmlformats.org/officeDocument/2006/relationships/slideLayout" Target="../slideLayouts/slideLayout5.xml"/><Relationship Id="rId1" Type="http://schemas.openxmlformats.org/officeDocument/2006/relationships/vmlDrawing" Target="../drawings/vmlDrawing28.vml"/><Relationship Id="rId6" Type="http://schemas.openxmlformats.org/officeDocument/2006/relationships/slide" Target="slide39.xml"/><Relationship Id="rId5" Type="http://schemas.openxmlformats.org/officeDocument/2006/relationships/slide" Target="slide18.xml"/><Relationship Id="rId4" Type="http://schemas.openxmlformats.org/officeDocument/2006/relationships/slide" Target="slide10.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7" Type="http://schemas.openxmlformats.org/officeDocument/2006/relationships/package" Target="../embeddings/Microsoft_Office_Word___35.docx"/><Relationship Id="rId2" Type="http://schemas.openxmlformats.org/officeDocument/2006/relationships/slideLayout" Target="../slideLayouts/slideLayout5.xml"/><Relationship Id="rId1" Type="http://schemas.openxmlformats.org/officeDocument/2006/relationships/vmlDrawing" Target="../drawings/vmlDrawing29.vml"/><Relationship Id="rId6" Type="http://schemas.openxmlformats.org/officeDocument/2006/relationships/slide" Target="slide39.xml"/><Relationship Id="rId5" Type="http://schemas.openxmlformats.org/officeDocument/2006/relationships/slide" Target="slide18.xml"/><Relationship Id="rId4" Type="http://schemas.openxmlformats.org/officeDocument/2006/relationships/slide" Target="slide10.xml"/></Relationships>
</file>

<file path=ppt/slides/_rels/slide36.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35.xml"/><Relationship Id="rId1" Type="http://schemas.openxmlformats.org/officeDocument/2006/relationships/slideLayout" Target="../slideLayouts/slideLayout5.xml"/><Relationship Id="rId5" Type="http://schemas.openxmlformats.org/officeDocument/2006/relationships/slide" Target="slide39.xml"/><Relationship Id="rId4" Type="http://schemas.openxmlformats.org/officeDocument/2006/relationships/slide" Target="slide18.xml"/></Relationships>
</file>

<file path=ppt/slides/_rels/slide37.xml.rels><?xml version="1.0" encoding="UTF-8" standalone="yes"?>
<Relationships xmlns="http://schemas.openxmlformats.org/package/2006/relationships"><Relationship Id="rId8" Type="http://schemas.openxmlformats.org/officeDocument/2006/relationships/image" Target="../media/image53.jpeg"/><Relationship Id="rId3" Type="http://schemas.openxmlformats.org/officeDocument/2006/relationships/notesSlide" Target="../notesSlides/notesSlide36.xml"/><Relationship Id="rId7" Type="http://schemas.openxmlformats.org/officeDocument/2006/relationships/package" Target="../embeddings/Microsoft_Office_Word___36.docx"/><Relationship Id="rId2" Type="http://schemas.openxmlformats.org/officeDocument/2006/relationships/slideLayout" Target="../slideLayouts/slideLayout5.xml"/><Relationship Id="rId1" Type="http://schemas.openxmlformats.org/officeDocument/2006/relationships/vmlDrawing" Target="../drawings/vmlDrawing30.vml"/><Relationship Id="rId6" Type="http://schemas.openxmlformats.org/officeDocument/2006/relationships/slide" Target="slide39.xml"/><Relationship Id="rId5" Type="http://schemas.openxmlformats.org/officeDocument/2006/relationships/slide" Target="slide18.xml"/><Relationship Id="rId4" Type="http://schemas.openxmlformats.org/officeDocument/2006/relationships/slide" Target="slide10.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7" Type="http://schemas.openxmlformats.org/officeDocument/2006/relationships/package" Target="../embeddings/Microsoft_Office_Word___37.docx"/><Relationship Id="rId2" Type="http://schemas.openxmlformats.org/officeDocument/2006/relationships/slideLayout" Target="../slideLayouts/slideLayout5.xml"/><Relationship Id="rId1" Type="http://schemas.openxmlformats.org/officeDocument/2006/relationships/vmlDrawing" Target="../drawings/vmlDrawing31.vml"/><Relationship Id="rId6" Type="http://schemas.openxmlformats.org/officeDocument/2006/relationships/slide" Target="slide39.xml"/><Relationship Id="rId5" Type="http://schemas.openxmlformats.org/officeDocument/2006/relationships/slide" Target="slide18.xml"/><Relationship Id="rId4" Type="http://schemas.openxmlformats.org/officeDocument/2006/relationships/slide" Target="slide10.xml"/></Relationships>
</file>

<file path=ppt/slides/_rels/slide39.xml.rels><?xml version="1.0" encoding="UTF-8" standalone="yes"?>
<Relationships xmlns="http://schemas.openxmlformats.org/package/2006/relationships"><Relationship Id="rId8" Type="http://schemas.openxmlformats.org/officeDocument/2006/relationships/package" Target="../embeddings/Microsoft_Office_Word___39.docx"/><Relationship Id="rId3" Type="http://schemas.openxmlformats.org/officeDocument/2006/relationships/notesSlide" Target="../notesSlides/notesSlide38.xml"/><Relationship Id="rId7" Type="http://schemas.openxmlformats.org/officeDocument/2006/relationships/package" Target="../embeddings/Microsoft_Office_Word___38.docx"/><Relationship Id="rId2" Type="http://schemas.openxmlformats.org/officeDocument/2006/relationships/slideLayout" Target="../slideLayouts/slideLayout5.xml"/><Relationship Id="rId1" Type="http://schemas.openxmlformats.org/officeDocument/2006/relationships/vmlDrawing" Target="../drawings/vmlDrawing32.vml"/><Relationship Id="rId6" Type="http://schemas.openxmlformats.org/officeDocument/2006/relationships/slide" Target="slide39.xml"/><Relationship Id="rId5" Type="http://schemas.openxmlformats.org/officeDocument/2006/relationships/slide" Target="slide18.xml"/><Relationship Id="rId4" Type="http://schemas.openxmlformats.org/officeDocument/2006/relationships/slide" Target="slide10.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package" Target="../embeddings/Microsoft_Office_Word___5.docx"/><Relationship Id="rId2" Type="http://schemas.openxmlformats.org/officeDocument/2006/relationships/slideLayout" Target="../slideLayouts/slideLayout4.xml"/><Relationship Id="rId1" Type="http://schemas.openxmlformats.org/officeDocument/2006/relationships/vmlDrawing" Target="../drawings/vmlDrawing3.vml"/><Relationship Id="rId6" Type="http://schemas.openxmlformats.org/officeDocument/2006/relationships/image" Target="../media/image8.jpeg"/><Relationship Id="rId5" Type="http://schemas.openxmlformats.org/officeDocument/2006/relationships/slide" Target="slide5.xml"/><Relationship Id="rId4" Type="http://schemas.openxmlformats.org/officeDocument/2006/relationships/slide" Target="slide2.xml"/></Relationships>
</file>

<file path=ppt/slides/_rels/slide40.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39.xml"/><Relationship Id="rId1" Type="http://schemas.openxmlformats.org/officeDocument/2006/relationships/slideLayout" Target="../slideLayouts/slideLayout5.xml"/><Relationship Id="rId5" Type="http://schemas.openxmlformats.org/officeDocument/2006/relationships/slide" Target="slide39.xml"/><Relationship Id="rId4" Type="http://schemas.openxmlformats.org/officeDocument/2006/relationships/slide" Target="slide18.xml"/></Relationships>
</file>

<file path=ppt/slides/_rels/slide41.xml.rels><?xml version="1.0" encoding="UTF-8" standalone="yes"?>
<Relationships xmlns="http://schemas.openxmlformats.org/package/2006/relationships"><Relationship Id="rId8" Type="http://schemas.openxmlformats.org/officeDocument/2006/relationships/image" Target="../media/image58.jpeg"/><Relationship Id="rId3" Type="http://schemas.openxmlformats.org/officeDocument/2006/relationships/notesSlide" Target="../notesSlides/notesSlide40.xml"/><Relationship Id="rId7" Type="http://schemas.openxmlformats.org/officeDocument/2006/relationships/package" Target="../embeddings/Microsoft_Office_Word___40.docx"/><Relationship Id="rId2" Type="http://schemas.openxmlformats.org/officeDocument/2006/relationships/slideLayout" Target="../slideLayouts/slideLayout5.xml"/><Relationship Id="rId1" Type="http://schemas.openxmlformats.org/officeDocument/2006/relationships/vmlDrawing" Target="../drawings/vmlDrawing33.vml"/><Relationship Id="rId6" Type="http://schemas.openxmlformats.org/officeDocument/2006/relationships/slide" Target="slide39.xml"/><Relationship Id="rId5" Type="http://schemas.openxmlformats.org/officeDocument/2006/relationships/slide" Target="slide18.xml"/><Relationship Id="rId4" Type="http://schemas.openxmlformats.org/officeDocument/2006/relationships/slide" Target="slide10.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7" Type="http://schemas.openxmlformats.org/officeDocument/2006/relationships/package" Target="../embeddings/Microsoft_Office_Word___41.docx"/><Relationship Id="rId2" Type="http://schemas.openxmlformats.org/officeDocument/2006/relationships/slideLayout" Target="../slideLayouts/slideLayout5.xml"/><Relationship Id="rId1" Type="http://schemas.openxmlformats.org/officeDocument/2006/relationships/vmlDrawing" Target="../drawings/vmlDrawing34.vml"/><Relationship Id="rId6" Type="http://schemas.openxmlformats.org/officeDocument/2006/relationships/slide" Target="slide39.xml"/><Relationship Id="rId5" Type="http://schemas.openxmlformats.org/officeDocument/2006/relationships/slide" Target="slide18.xml"/><Relationship Id="rId4" Type="http://schemas.openxmlformats.org/officeDocument/2006/relationships/slide" Target="slide10.xml"/></Relationships>
</file>

<file path=ppt/slides/_rels/slide4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42.xml"/><Relationship Id="rId1" Type="http://schemas.openxmlformats.org/officeDocument/2006/relationships/slideLayout" Target="../slideLayouts/slideLayout5.xml"/><Relationship Id="rId6" Type="http://schemas.openxmlformats.org/officeDocument/2006/relationships/image" Target="../media/image60.jpeg"/><Relationship Id="rId5" Type="http://schemas.openxmlformats.org/officeDocument/2006/relationships/slide" Target="slide39.xml"/><Relationship Id="rId4" Type="http://schemas.openxmlformats.org/officeDocument/2006/relationships/slide" Target="slide18.xml"/></Relationships>
</file>

<file path=ppt/slides/_rels/slide4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43.xml"/><Relationship Id="rId1" Type="http://schemas.openxmlformats.org/officeDocument/2006/relationships/slideLayout" Target="../slideLayouts/slideLayout5.xml"/><Relationship Id="rId6" Type="http://schemas.openxmlformats.org/officeDocument/2006/relationships/image" Target="../media/image61.jpeg"/><Relationship Id="rId5" Type="http://schemas.openxmlformats.org/officeDocument/2006/relationships/slide" Target="slide39.xml"/><Relationship Id="rId4" Type="http://schemas.openxmlformats.org/officeDocument/2006/relationships/slide" Target="slide18.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6.xml"/><Relationship Id="rId1" Type="http://schemas.openxmlformats.org/officeDocument/2006/relationships/vmlDrawing" Target="../drawings/vmlDrawing35.vml"/><Relationship Id="rId5" Type="http://schemas.openxmlformats.org/officeDocument/2006/relationships/package" Target="../embeddings/Microsoft_Office_Word___43.docx"/><Relationship Id="rId4" Type="http://schemas.openxmlformats.org/officeDocument/2006/relationships/package" Target="../embeddings/Microsoft_Office_Word___42.docx"/></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6.xml"/><Relationship Id="rId1" Type="http://schemas.openxmlformats.org/officeDocument/2006/relationships/vmlDrawing" Target="../drawings/vmlDrawing36.vml"/><Relationship Id="rId5" Type="http://schemas.openxmlformats.org/officeDocument/2006/relationships/package" Target="../embeddings/Microsoft_Office_Word___44.docx"/><Relationship Id="rId4" Type="http://schemas.openxmlformats.org/officeDocument/2006/relationships/image" Target="../media/image65.jpe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6.xml"/><Relationship Id="rId1" Type="http://schemas.openxmlformats.org/officeDocument/2006/relationships/vmlDrawing" Target="../drawings/vmlDrawing37.vml"/><Relationship Id="rId5" Type="http://schemas.openxmlformats.org/officeDocument/2006/relationships/package" Target="../embeddings/Microsoft_Office_Word___46.docx"/><Relationship Id="rId4" Type="http://schemas.openxmlformats.org/officeDocument/2006/relationships/package" Target="../embeddings/Microsoft_Office_Word___45.docx"/></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6.xml"/><Relationship Id="rId1" Type="http://schemas.openxmlformats.org/officeDocument/2006/relationships/vmlDrawing" Target="../drawings/vmlDrawing38.vml"/><Relationship Id="rId5" Type="http://schemas.openxmlformats.org/officeDocument/2006/relationships/package" Target="../embeddings/Microsoft_Office_Word___47.docx"/><Relationship Id="rId4" Type="http://schemas.openxmlformats.org/officeDocument/2006/relationships/image" Target="../media/image69.jpe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6.xml"/><Relationship Id="rId1" Type="http://schemas.openxmlformats.org/officeDocument/2006/relationships/vmlDrawing" Target="../drawings/vmlDrawing39.vml"/><Relationship Id="rId4" Type="http://schemas.openxmlformats.org/officeDocument/2006/relationships/package" Target="../embeddings/Microsoft_Office_Word___48.docx"/></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package" Target="../embeddings/Microsoft_Office_Word___7.docx"/><Relationship Id="rId2" Type="http://schemas.openxmlformats.org/officeDocument/2006/relationships/slideLayout" Target="../slideLayouts/slideLayout4.xml"/><Relationship Id="rId1" Type="http://schemas.openxmlformats.org/officeDocument/2006/relationships/vmlDrawing" Target="../drawings/vmlDrawing4.vml"/><Relationship Id="rId6" Type="http://schemas.openxmlformats.org/officeDocument/2006/relationships/package" Target="../embeddings/Microsoft_Office_Word___6.docx"/><Relationship Id="rId5" Type="http://schemas.openxmlformats.org/officeDocument/2006/relationships/slide" Target="slide5.xml"/><Relationship Id="rId4" Type="http://schemas.openxmlformats.org/officeDocument/2006/relationships/slide" Target="slide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6.xml"/><Relationship Id="rId1" Type="http://schemas.openxmlformats.org/officeDocument/2006/relationships/vmlDrawing" Target="../drawings/vmlDrawing40.vml"/><Relationship Id="rId4" Type="http://schemas.openxmlformats.org/officeDocument/2006/relationships/package" Target="../embeddings/Microsoft_Office_Word___49.docx"/></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6.xml"/><Relationship Id="rId1" Type="http://schemas.openxmlformats.org/officeDocument/2006/relationships/vmlDrawing" Target="../drawings/vmlDrawing41.vml"/><Relationship Id="rId5" Type="http://schemas.openxmlformats.org/officeDocument/2006/relationships/image" Target="../media/image73.jpeg"/><Relationship Id="rId4" Type="http://schemas.openxmlformats.org/officeDocument/2006/relationships/package" Target="../embeddings/Microsoft_Office_Word___50.docx"/></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6.xml"/><Relationship Id="rId1" Type="http://schemas.openxmlformats.org/officeDocument/2006/relationships/vmlDrawing" Target="../drawings/vmlDrawing42.vml"/><Relationship Id="rId4" Type="http://schemas.openxmlformats.org/officeDocument/2006/relationships/package" Target="../embeddings/Microsoft_Office_Word___51.docx"/></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6.xml"/><Relationship Id="rId1" Type="http://schemas.openxmlformats.org/officeDocument/2006/relationships/vmlDrawing" Target="../drawings/vmlDrawing43.vml"/><Relationship Id="rId5" Type="http://schemas.openxmlformats.org/officeDocument/2006/relationships/image" Target="../media/image76.jpeg"/><Relationship Id="rId4" Type="http://schemas.openxmlformats.org/officeDocument/2006/relationships/package" Target="../embeddings/Microsoft_Office_Word___52.docx"/></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6.xml"/><Relationship Id="rId1" Type="http://schemas.openxmlformats.org/officeDocument/2006/relationships/vmlDrawing" Target="../drawings/vmlDrawing44.vml"/><Relationship Id="rId4" Type="http://schemas.openxmlformats.org/officeDocument/2006/relationships/package" Target="../embeddings/Microsoft_Office_Word___53.docx"/></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6.xml"/><Relationship Id="rId1" Type="http://schemas.openxmlformats.org/officeDocument/2006/relationships/vmlDrawing" Target="../drawings/vmlDrawing45.vml"/><Relationship Id="rId5" Type="http://schemas.openxmlformats.org/officeDocument/2006/relationships/package" Target="../embeddings/Microsoft_Office_Word___55.docx"/><Relationship Id="rId4" Type="http://schemas.openxmlformats.org/officeDocument/2006/relationships/package" Target="../embeddings/Microsoft_Office_Word___54.docx"/></Relationships>
</file>

<file path=ppt/slides/_rels/slide6.xml.rels><?xml version="1.0" encoding="UTF-8" standalone="yes"?>
<Relationships xmlns="http://schemas.openxmlformats.org/package/2006/relationships"><Relationship Id="rId8" Type="http://schemas.openxmlformats.org/officeDocument/2006/relationships/package" Target="../embeddings/Microsoft_Office_Word___10.docx"/><Relationship Id="rId3" Type="http://schemas.openxmlformats.org/officeDocument/2006/relationships/notesSlide" Target="../notesSlides/notesSlide5.xml"/><Relationship Id="rId7" Type="http://schemas.openxmlformats.org/officeDocument/2006/relationships/package" Target="../embeddings/Microsoft_Office_Word___9.docx"/><Relationship Id="rId2" Type="http://schemas.openxmlformats.org/officeDocument/2006/relationships/slideLayout" Target="../slideLayouts/slideLayout4.xml"/><Relationship Id="rId1" Type="http://schemas.openxmlformats.org/officeDocument/2006/relationships/vmlDrawing" Target="../drawings/vmlDrawing5.vml"/><Relationship Id="rId6" Type="http://schemas.openxmlformats.org/officeDocument/2006/relationships/package" Target="../embeddings/Microsoft_Office_Word___8.docx"/><Relationship Id="rId5" Type="http://schemas.openxmlformats.org/officeDocument/2006/relationships/slide" Target="slide5.xml"/><Relationship Id="rId4" Type="http://schemas.openxmlformats.org/officeDocument/2006/relationships/slide" Target="slide2.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6.xml"/><Relationship Id="rId1" Type="http://schemas.openxmlformats.org/officeDocument/2006/relationships/vmlDrawing" Target="../drawings/vmlDrawing46.vml"/><Relationship Id="rId4" Type="http://schemas.openxmlformats.org/officeDocument/2006/relationships/package" Target="../embeddings/Microsoft_Office_Word___56.docx"/></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6.xml"/><Relationship Id="rId1" Type="http://schemas.openxmlformats.org/officeDocument/2006/relationships/vmlDrawing" Target="../drawings/vmlDrawing47.vml"/><Relationship Id="rId4" Type="http://schemas.openxmlformats.org/officeDocument/2006/relationships/package" Target="../embeddings/Microsoft_Office_Word___57.docx"/></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6.xml"/><Relationship Id="rId1" Type="http://schemas.openxmlformats.org/officeDocument/2006/relationships/vmlDrawing" Target="../drawings/vmlDrawing48.vml"/><Relationship Id="rId5" Type="http://schemas.openxmlformats.org/officeDocument/2006/relationships/package" Target="../embeddings/Microsoft_Office_Word___59.docx"/><Relationship Id="rId4" Type="http://schemas.openxmlformats.org/officeDocument/2006/relationships/package" Target="../embeddings/Microsoft_Office_Word___58.docx"/></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15.jpeg"/><Relationship Id="rId2" Type="http://schemas.openxmlformats.org/officeDocument/2006/relationships/slideLayout" Target="../slideLayouts/slideLayout4.xml"/><Relationship Id="rId1" Type="http://schemas.openxmlformats.org/officeDocument/2006/relationships/vmlDrawing" Target="../drawings/vmlDrawing6.vml"/><Relationship Id="rId6" Type="http://schemas.openxmlformats.org/officeDocument/2006/relationships/package" Target="../embeddings/Microsoft_Office_Word___11.docx"/><Relationship Id="rId5" Type="http://schemas.openxmlformats.org/officeDocument/2006/relationships/slide" Target="slide5.xml"/><Relationship Id="rId4" Type="http://schemas.openxmlformats.org/officeDocument/2006/relationships/slide" Target="slide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vmlDrawing" Target="../drawings/vmlDrawing7.vml"/><Relationship Id="rId6" Type="http://schemas.openxmlformats.org/officeDocument/2006/relationships/package" Target="../embeddings/Microsoft_Office_Word___12.docx"/><Relationship Id="rId5" Type="http://schemas.openxmlformats.org/officeDocument/2006/relationships/slide" Target="slide5.xml"/><Relationship Id="rId4" Type="http://schemas.openxmlformats.org/officeDocument/2006/relationships/slide" Target="slide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package" Target="../embeddings/Microsoft_Office_Word___13.docx"/><Relationship Id="rId2" Type="http://schemas.openxmlformats.org/officeDocument/2006/relationships/slideLayout" Target="../slideLayouts/slideLayout4.xml"/><Relationship Id="rId1" Type="http://schemas.openxmlformats.org/officeDocument/2006/relationships/vmlDrawing" Target="../drawings/vmlDrawing8.vml"/><Relationship Id="rId6" Type="http://schemas.openxmlformats.org/officeDocument/2006/relationships/image" Target="../media/image18.jpeg"/><Relationship Id="rId5" Type="http://schemas.openxmlformats.org/officeDocument/2006/relationships/slide" Target="slide5.xml"/><Relationship Id="rId4" Type="http://schemas.openxmlformats.org/officeDocument/2006/relationships/slide" Target="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95736" y="3031039"/>
            <a:ext cx="6948264" cy="736179"/>
          </a:xfrm>
        </p:spPr>
        <p:txBody>
          <a:bodyPr/>
          <a:lstStyle/>
          <a:p>
            <a:r>
              <a:rPr lang="en-US" altLang="zh-CN" dirty="0"/>
              <a:t>8</a:t>
            </a:r>
            <a:r>
              <a:rPr lang="en-US" altLang="zh-CN" i="1" dirty="0"/>
              <a:t>.</a:t>
            </a:r>
            <a:r>
              <a:rPr lang="en-US" altLang="zh-CN" dirty="0"/>
              <a:t>2</a:t>
            </a:r>
            <a:r>
              <a:rPr lang="zh-CN" altLang="zh-CN" i="1" dirty="0"/>
              <a:t>　</a:t>
            </a:r>
            <a:r>
              <a:rPr lang="zh-CN" altLang="zh-CN" dirty="0"/>
              <a:t>空间几何体的表面积与体积</a:t>
            </a:r>
          </a:p>
        </p:txBody>
      </p:sp>
      <p:pic>
        <p:nvPicPr>
          <p:cNvPr id="4" name="Picture 1"/>
          <p:cNvPicPr>
            <a:picLocks noChangeAspect="1" noChangeArrowheads="1"/>
          </p:cNvPicPr>
          <p:nvPr/>
        </p:nvPicPr>
        <p:blipFill>
          <a:blip r:embed="rId2"/>
          <a:srcRect/>
          <a:stretch>
            <a:fillRect/>
          </a:stretch>
        </p:blipFill>
        <p:spPr bwMode="auto">
          <a:xfrm>
            <a:off x="785786" y="4143380"/>
            <a:ext cx="7620000" cy="2400300"/>
          </a:xfrm>
          <a:prstGeom prst="rect">
            <a:avLst/>
          </a:prstGeom>
          <a:noFill/>
          <a:ln w="9525">
            <a:noFill/>
            <a:miter lim="800000"/>
            <a:headEnd/>
            <a:tailEnd/>
          </a:ln>
          <a:effectLst/>
        </p:spPr>
      </p:pic>
    </p:spTree>
    <p:extLst>
      <p:ext uri="{BB962C8B-B14F-4D97-AF65-F5344CB8AC3E}">
        <p14:creationId xmlns:p14="http://schemas.microsoft.com/office/powerpoint/2010/main" xmlns="" val="251115321"/>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484784"/>
            <a:ext cx="8128000" cy="1311128"/>
          </a:xfrm>
          <a:prstGeom prst="rect">
            <a:avLst/>
          </a:prstGeom>
        </p:spPr>
        <p:txBody>
          <a:bodyPr>
            <a:spAutoFit/>
          </a:bodyPr>
          <a:lstStyle/>
          <a:p>
            <a:pPr indent="229235">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空间几何体的表面积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(1)(2018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河南模拟</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某几何体的三视图如图所示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则该几何体的表面积为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12" name="A86.eps" descr="id:2147517147;FounderCES"/>
          <p:cNvPicPr/>
          <p:nvPr/>
        </p:nvPicPr>
        <p:blipFill>
          <a:blip r:embed="rId7"/>
          <a:stretch>
            <a:fillRect/>
          </a:stretch>
        </p:blipFill>
        <p:spPr>
          <a:xfrm>
            <a:off x="2307422" y="2749447"/>
            <a:ext cx="3848754" cy="2232248"/>
          </a:xfrm>
          <a:prstGeom prst="rect">
            <a:avLst/>
          </a:prstGeom>
        </p:spPr>
      </p:pic>
      <p:graphicFrame>
        <p:nvGraphicFramePr>
          <p:cNvPr id="4" name="对象 3"/>
          <p:cNvGraphicFramePr>
            <a:graphicFrameLocks noChangeAspect="1"/>
          </p:cNvGraphicFramePr>
          <p:nvPr>
            <p:extLst>
              <p:ext uri="{D42A27DB-BD31-4B8C-83A1-F6EECF244321}">
                <p14:modId xmlns:p14="http://schemas.microsoft.com/office/powerpoint/2010/main" xmlns="" val="3173468144"/>
              </p:ext>
            </p:extLst>
          </p:nvPr>
        </p:nvGraphicFramePr>
        <p:xfrm>
          <a:off x="508000" y="5053702"/>
          <a:ext cx="8128000" cy="746552"/>
        </p:xfrm>
        <a:graphic>
          <a:graphicData uri="http://schemas.openxmlformats.org/presentationml/2006/ole">
            <p:oleObj spid="_x0000_s10242" name="文档" r:id="rId8" imgW="3837724" imgH="351920" progId="Word.Document.12">
              <p:embed/>
            </p:oleObj>
          </a:graphicData>
        </a:graphic>
      </p:graphicFrame>
      <p:sp>
        <p:nvSpPr>
          <p:cNvPr id="13" name="矩形 12"/>
          <p:cNvSpPr>
            <a:spLocks noChangeAspect="1"/>
          </p:cNvSpPr>
          <p:nvPr/>
        </p:nvSpPr>
        <p:spPr>
          <a:xfrm>
            <a:off x="2195736" y="2269118"/>
            <a:ext cx="38824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Tree>
    <p:extLst>
      <p:ext uri="{BB962C8B-B14F-4D97-AF65-F5344CB8AC3E}">
        <p14:creationId xmlns:p14="http://schemas.microsoft.com/office/powerpoint/2010/main" xmlns="" val="1987262272"/>
      </p:ext>
    </p:extLst>
  </p:cSld>
  <p:clrMapOvr>
    <a:masterClrMapping/>
  </p:clrMapOvr>
  <mc:AlternateContent xmlns:mc="http://schemas.openxmlformats.org/markup-compatibility/2006">
    <mc:Choice xmlns:p14="http://schemas.microsoft.com/office/powerpoint/2010/main" xmlns="" Requires="p14">
      <p:transition spd="slow" p14:dur="800">
        <p:cover dir="rd"/>
      </p:transition>
    </mc:Choice>
    <mc:Fallback>
      <p:transition spd="slow">
        <p:cover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340768"/>
            <a:ext cx="8128000" cy="167853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河南一模</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《九章算术》是我国古代数学名著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在《九章算术》中将底面为矩形且有一侧棱垂直于底面的四棱锥称为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阳马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阳马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的三视图如图所示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其中主视图和左视图是腰长为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的两个全等的等腰直角三角形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阳马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的表面积为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3" name="LB09.eps" descr="id:2147517154;FounderCES"/>
          <p:cNvPicPr/>
          <p:nvPr/>
        </p:nvPicPr>
        <p:blipFill>
          <a:blip r:embed="rId7"/>
          <a:stretch>
            <a:fillRect/>
          </a:stretch>
        </p:blipFill>
        <p:spPr>
          <a:xfrm>
            <a:off x="3148010" y="2999978"/>
            <a:ext cx="2576117" cy="2836307"/>
          </a:xfrm>
          <a:prstGeom prst="rect">
            <a:avLst/>
          </a:prstGeom>
        </p:spPr>
      </p:pic>
      <p:graphicFrame>
        <p:nvGraphicFramePr>
          <p:cNvPr id="7" name="对象 6"/>
          <p:cNvGraphicFramePr>
            <a:graphicFrameLocks noChangeAspect="1"/>
          </p:cNvGraphicFramePr>
          <p:nvPr>
            <p:extLst>
              <p:ext uri="{D42A27DB-BD31-4B8C-83A1-F6EECF244321}">
                <p14:modId xmlns:p14="http://schemas.microsoft.com/office/powerpoint/2010/main" xmlns="" val="572481578"/>
              </p:ext>
            </p:extLst>
          </p:nvPr>
        </p:nvGraphicFramePr>
        <p:xfrm>
          <a:off x="508000" y="5898054"/>
          <a:ext cx="8128000" cy="746552"/>
        </p:xfrm>
        <a:graphic>
          <a:graphicData uri="http://schemas.openxmlformats.org/presentationml/2006/ole">
            <p:oleObj spid="_x0000_s11266" name="文档" r:id="rId8" imgW="3837724" imgH="351920" progId="Word.Document.12">
              <p:embed/>
            </p:oleObj>
          </a:graphicData>
        </a:graphic>
      </p:graphicFrame>
      <p:sp>
        <p:nvSpPr>
          <p:cNvPr id="14" name="矩形 13"/>
          <p:cNvSpPr>
            <a:spLocks noChangeAspect="1"/>
          </p:cNvSpPr>
          <p:nvPr/>
        </p:nvSpPr>
        <p:spPr>
          <a:xfrm>
            <a:off x="7678735" y="2555683"/>
            <a:ext cx="37221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spTree>
    <p:extLst>
      <p:ext uri="{BB962C8B-B14F-4D97-AF65-F5344CB8AC3E}">
        <p14:creationId xmlns:p14="http://schemas.microsoft.com/office/powerpoint/2010/main" xmlns="" val="1908817224"/>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605623487"/>
              </p:ext>
            </p:extLst>
          </p:nvPr>
        </p:nvGraphicFramePr>
        <p:xfrm>
          <a:off x="508000" y="1700808"/>
          <a:ext cx="8128000" cy="3732760"/>
        </p:xfrm>
        <a:graphic>
          <a:graphicData uri="http://schemas.openxmlformats.org/presentationml/2006/ole">
            <p:oleObj spid="_x0000_s12290" name="文档" r:id="rId7" imgW="3837724" imgH="1762487" progId="Word.Document.12">
              <p:embed/>
            </p:oleObj>
          </a:graphicData>
        </a:graphic>
      </p:graphicFrame>
    </p:spTree>
    <p:extLst>
      <p:ext uri="{BB962C8B-B14F-4D97-AF65-F5344CB8AC3E}">
        <p14:creationId xmlns:p14="http://schemas.microsoft.com/office/powerpoint/2010/main" xmlns="" val="1554857553"/>
      </p:ext>
    </p:extLst>
  </p:cSld>
  <p:clrMapOvr>
    <a:masterClrMapping/>
  </p:clrMapOvr>
  <mc:AlternateContent xmlns:mc="http://schemas.openxmlformats.org/markup-compatibility/2006">
    <mc:Choice xmlns:p14="http://schemas.microsoft.com/office/powerpoint/2010/main" xmlns="" Requires="p14">
      <p:transition spd="slow" p14:dur="800">
        <p:fade thruBlk="1"/>
      </p:transition>
    </mc:Choice>
    <mc:Fallback>
      <p:transition spd="slow">
        <p:fade thruBlk="1"/>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340039"/>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由三视图知该几何体是侧棱垂直于底面的四棱锥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如图所示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主视图和左视图是腰长为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的两个全等的等腰直角三角形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故四棱锥的底面是正方形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且边长为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其中一条侧棱</a:t>
            </a:r>
            <a:r>
              <a:rPr lang="en-US" altLang="zh-CN" sz="2200" i="1" dirty="0">
                <a:solidFill>
                  <a:srgbClr val="000000"/>
                </a:solidFill>
                <a:latin typeface="Times New Roman" panose="02020603050405020304" pitchFamily="18" charset="0"/>
                <a:cs typeface="Times New Roman" panose="02020603050405020304" pitchFamily="18" charset="0"/>
              </a:rPr>
              <a:t>PD</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底面</a:t>
            </a:r>
            <a:r>
              <a:rPr lang="en-US" altLang="zh-CN" sz="2200" i="1" dirty="0">
                <a:solidFill>
                  <a:srgbClr val="000000"/>
                </a:solidFill>
                <a:latin typeface="Times New Roman" panose="02020603050405020304" pitchFamily="18" charset="0"/>
                <a:cs typeface="Times New Roman" panose="02020603050405020304" pitchFamily="18" charset="0"/>
              </a:rPr>
              <a:t>ABCD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且侧棱</a:t>
            </a:r>
            <a:r>
              <a:rPr lang="en-US" altLang="zh-CN" sz="2200" i="1" dirty="0">
                <a:solidFill>
                  <a:srgbClr val="000000"/>
                </a:solidFill>
                <a:latin typeface="Times New Roman" panose="02020603050405020304" pitchFamily="18" charset="0"/>
                <a:cs typeface="Times New Roman" panose="02020603050405020304" pitchFamily="18" charset="0"/>
              </a:rPr>
              <a:t>AD=</a:t>
            </a:r>
            <a:r>
              <a:rPr lang="en-US" altLang="zh-CN" sz="2200" dirty="0">
                <a:solidFill>
                  <a:srgbClr val="000000"/>
                </a:solidFill>
                <a:latin typeface="Times New Roman" panose="02020603050405020304" pitchFamily="18" charset="0"/>
                <a:cs typeface="Times New Roman" panose="02020603050405020304" pitchFamily="18" charset="0"/>
              </a:rPr>
              <a:t>1,</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477015396"/>
              </p:ext>
            </p:extLst>
          </p:nvPr>
        </p:nvGraphicFramePr>
        <p:xfrm>
          <a:off x="323528" y="5394237"/>
          <a:ext cx="8128000" cy="1254341"/>
        </p:xfrm>
        <a:graphic>
          <a:graphicData uri="http://schemas.openxmlformats.org/presentationml/2006/ole">
            <p:oleObj spid="_x0000_s13314" name="文档" r:id="rId7" imgW="3837724" imgH="591702" progId="Word.Document.12">
              <p:embed/>
            </p:oleObj>
          </a:graphicData>
        </a:graphic>
      </p:graphicFrame>
      <p:pic>
        <p:nvPicPr>
          <p:cNvPr id="10" name="A89.eps" descr="id:2147513456;FounderCES"/>
          <p:cNvPicPr/>
          <p:nvPr/>
        </p:nvPicPr>
        <p:blipFill>
          <a:blip r:embed="rId8"/>
          <a:stretch>
            <a:fillRect/>
          </a:stretch>
        </p:blipFill>
        <p:spPr>
          <a:xfrm>
            <a:off x="3059832" y="1797505"/>
            <a:ext cx="2232248" cy="2285297"/>
          </a:xfrm>
          <a:prstGeom prst="rect">
            <a:avLst/>
          </a:prstGeom>
        </p:spPr>
      </p:pic>
    </p:spTree>
    <p:extLst>
      <p:ext uri="{BB962C8B-B14F-4D97-AF65-F5344CB8AC3E}">
        <p14:creationId xmlns:p14="http://schemas.microsoft.com/office/powerpoint/2010/main" xmlns="" val="686749336"/>
      </p:ext>
    </p:extLst>
  </p:cSld>
  <p:clrMapOvr>
    <a:masterClrMapping/>
  </p:clrMapOvr>
  <mc:AlternateContent xmlns:mc="http://schemas.openxmlformats.org/markup-compatibility/2006">
    <mc:Choice xmlns:p14="http://schemas.microsoft.com/office/powerpoint/2010/main" xmlns="" Requires="p14">
      <p:transition spd="slow" p14:dur="800">
        <p:blinds/>
      </p:transition>
    </mc:Choice>
    <mc:Fallback>
      <p:transition spd="slow">
        <p:blind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617129"/>
            <a:ext cx="8128000" cy="411612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求几何体的表面积的关键是什么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以三视图为载体考查几何体的体积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解题的一般思路是根据三视图想象原几何体的形状构成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并从三视图中发现几何体中各元素间的位置关系及数量关系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然后在直观图中求解</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求旋转体体积的一般思路是理解所得旋转体的几何特征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确定得到计算体积所需要的几何量</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计算柱、锥、台的体积的关键是根据条件找出相应的底面积和高</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注意求体积的一些特殊方法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分割法、补体法、转化法等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它们是解决一些不规则几何体体积计算常用的方法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应熟练掌握</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53117451"/>
      </p:ext>
    </p:extLst>
  </p:cSld>
  <p:clrMapOvr>
    <a:masterClrMapping/>
  </p:clrMapOvr>
  <mc:AlternateContent xmlns:mc="http://schemas.openxmlformats.org/markup-compatibility/2006">
    <mc:Choice xmlns:p14="http://schemas.microsoft.com/office/powerpoint/2010/main" xmlns="" Requires="p14">
      <p:transition spd="slow" p14:dur="800">
        <p:randomBar/>
      </p:transition>
    </mc:Choice>
    <mc:Fallback>
      <p:transition spd="slow">
        <p:randomBa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340768"/>
            <a:ext cx="8128000" cy="1272271"/>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(1)(2018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东北师范大学附属中学五模</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一个几何体的三视图如图所示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其中主视图是半径为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的半圆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则该几何体的表面积为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LB10.eps" descr="id:2147517175;FounderCES"/>
          <p:cNvPicPr/>
          <p:nvPr/>
        </p:nvPicPr>
        <p:blipFill>
          <a:blip r:embed="rId7"/>
          <a:stretch>
            <a:fillRect/>
          </a:stretch>
        </p:blipFill>
        <p:spPr>
          <a:xfrm>
            <a:off x="2699792" y="2654379"/>
            <a:ext cx="3456384" cy="2846969"/>
          </a:xfrm>
          <a:prstGeom prst="rect">
            <a:avLst/>
          </a:prstGeom>
        </p:spPr>
      </p:pic>
      <p:graphicFrame>
        <p:nvGraphicFramePr>
          <p:cNvPr id="4" name="对象 3"/>
          <p:cNvGraphicFramePr>
            <a:graphicFrameLocks noChangeAspect="1"/>
          </p:cNvGraphicFramePr>
          <p:nvPr>
            <p:extLst>
              <p:ext uri="{D42A27DB-BD31-4B8C-83A1-F6EECF244321}">
                <p14:modId xmlns:p14="http://schemas.microsoft.com/office/powerpoint/2010/main" xmlns="" val="224217810"/>
              </p:ext>
            </p:extLst>
          </p:nvPr>
        </p:nvGraphicFramePr>
        <p:xfrm>
          <a:off x="508000" y="5546169"/>
          <a:ext cx="8128000" cy="1123191"/>
        </p:xfrm>
        <a:graphic>
          <a:graphicData uri="http://schemas.openxmlformats.org/presentationml/2006/ole">
            <p:oleObj spid="_x0000_s14338" name="文档" r:id="rId8" imgW="3837724" imgH="530405" progId="Word.Document.12">
              <p:embed/>
            </p:oleObj>
          </a:graphicData>
        </a:graphic>
      </p:graphicFrame>
      <p:sp>
        <p:nvSpPr>
          <p:cNvPr id="11" name="矩形 10"/>
          <p:cNvSpPr>
            <a:spLocks noChangeAspect="1"/>
          </p:cNvSpPr>
          <p:nvPr/>
        </p:nvSpPr>
        <p:spPr>
          <a:xfrm>
            <a:off x="1373140" y="2132904"/>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spTree>
    <p:extLst>
      <p:ext uri="{BB962C8B-B14F-4D97-AF65-F5344CB8AC3E}">
        <p14:creationId xmlns:p14="http://schemas.microsoft.com/office/powerpoint/2010/main" xmlns="" val="605722437"/>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67881"/>
            <a:ext cx="8128000" cy="415498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广东深圳二模</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一个几何体的三视图如图所示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其中俯视图与左视图均为半径是</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的圆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则这个几何体的表面积是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A.16</a:t>
            </a:r>
            <a:r>
              <a:rPr lang="en-US" altLang="zh-CN" sz="2200"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π</a:t>
            </a:r>
            <a:r>
              <a:rPr lang="en-US" altLang="zh-CN" sz="2200" dirty="0">
                <a:solidFill>
                  <a:srgbClr val="000000"/>
                </a:solidFill>
                <a:latin typeface="Times New Roman" panose="02020603050405020304" pitchFamily="18" charset="0"/>
                <a:cs typeface="Times New Roman" panose="02020603050405020304" pitchFamily="18" charset="0"/>
              </a:rPr>
              <a:t>	B.14</a:t>
            </a:r>
            <a:r>
              <a:rPr lang="en-US" altLang="zh-CN" sz="2200"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π</a:t>
            </a:r>
            <a:r>
              <a:rPr lang="en-US" altLang="zh-CN" sz="2200" dirty="0">
                <a:solidFill>
                  <a:srgbClr val="000000"/>
                </a:solidFill>
                <a:latin typeface="Times New Roman" panose="02020603050405020304" pitchFamily="18" charset="0"/>
                <a:cs typeface="Times New Roman" panose="02020603050405020304" pitchFamily="18" charset="0"/>
              </a:rPr>
              <a:t>	C.12</a:t>
            </a:r>
            <a:r>
              <a:rPr lang="en-US" altLang="zh-CN" sz="2200"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π</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D.8</a:t>
            </a:r>
            <a:r>
              <a:rPr lang="en-US" altLang="zh-CN" sz="2200" dirty="0" smtClean="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13" name="LB11.eps" descr="id:2147517182;FounderCES"/>
          <p:cNvPicPr/>
          <p:nvPr/>
        </p:nvPicPr>
        <p:blipFill>
          <a:blip r:embed="rId6"/>
          <a:stretch>
            <a:fillRect/>
          </a:stretch>
        </p:blipFill>
        <p:spPr>
          <a:xfrm>
            <a:off x="3286252" y="2442368"/>
            <a:ext cx="2221851" cy="2664914"/>
          </a:xfrm>
          <a:prstGeom prst="rect">
            <a:avLst/>
          </a:prstGeom>
        </p:spPr>
      </p:pic>
      <p:sp>
        <p:nvSpPr>
          <p:cNvPr id="14" name="矩形 13"/>
          <p:cNvSpPr>
            <a:spLocks noChangeAspect="1"/>
          </p:cNvSpPr>
          <p:nvPr/>
        </p:nvSpPr>
        <p:spPr>
          <a:xfrm>
            <a:off x="7668344" y="1987370"/>
            <a:ext cx="38824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Tree>
    <p:extLst>
      <p:ext uri="{BB962C8B-B14F-4D97-AF65-F5344CB8AC3E}">
        <p14:creationId xmlns:p14="http://schemas.microsoft.com/office/powerpoint/2010/main" xmlns="" val="1583972142"/>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91657892"/>
              </p:ext>
            </p:extLst>
          </p:nvPr>
        </p:nvGraphicFramePr>
        <p:xfrm>
          <a:off x="508000" y="2404226"/>
          <a:ext cx="8128000" cy="2303549"/>
        </p:xfrm>
        <a:graphic>
          <a:graphicData uri="http://schemas.openxmlformats.org/presentationml/2006/ole">
            <p:oleObj spid="_x0000_s15362" name="文档" r:id="rId7" imgW="3837724" imgH="1087131" progId="Word.Document.12">
              <p:embed/>
            </p:oleObj>
          </a:graphicData>
        </a:graphic>
      </p:graphicFrame>
    </p:spTree>
    <p:extLst>
      <p:ext uri="{BB962C8B-B14F-4D97-AF65-F5344CB8AC3E}">
        <p14:creationId xmlns:p14="http://schemas.microsoft.com/office/powerpoint/2010/main" xmlns="" val="1536283287"/>
      </p:ext>
    </p:extLst>
  </p:cSld>
  <p:clrMapOvr>
    <a:masterClrMapping/>
  </p:clrMapOvr>
  <mc:AlternateContent xmlns:mc="http://schemas.openxmlformats.org/markup-compatibility/2006">
    <mc:Choice xmlns:p14="http://schemas.microsoft.com/office/powerpoint/2010/main" xmlns="" Requires="p14">
      <p:transition spd="slow" p14:dur="800">
        <p:cover dir="ru"/>
      </p:transition>
    </mc:Choice>
    <mc:Fallback>
      <p:transition spd="slow">
        <p:cover dir="ru"/>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341077"/>
            <a:ext cx="8128000" cy="4154984"/>
          </a:xfrm>
          <a:prstGeom prst="rect">
            <a:avLst/>
          </a:prstGeom>
        </p:spPr>
        <p:txBody>
          <a:bodyPr>
            <a:spAutoFit/>
          </a:bodyPr>
          <a:lstStyle/>
          <a:p>
            <a:pPr indent="229235">
              <a:lnSpc>
                <a:spcPct val="120000"/>
              </a:lnSpc>
              <a:spcAft>
                <a:spcPts val="0"/>
              </a:spcAft>
              <a:tabLst>
                <a:tab pos="1188085" algn="l"/>
                <a:tab pos="2163445" algn="l"/>
                <a:tab pos="3142615" algn="l"/>
                <a:tab pos="4190365" algn="l"/>
              </a:tabLst>
            </a:pPr>
            <a:r>
              <a:rPr lang="zh-CN" altLang="zh-CN" sz="2200" b="1" dirty="0">
                <a:solidFill>
                  <a:srgbClr val="000000"/>
                </a:solidFill>
                <a:latin typeface="Times New Roman" panose="02020603050405020304" pitchFamily="18" charset="0"/>
                <a:cs typeface="Times New Roman" panose="02020603050405020304" pitchFamily="18" charset="0"/>
              </a:rPr>
              <a:t>空间几何体的体积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多考向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考向</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公式法求体积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四川成都诊断</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某几何体的三视图如图所示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单位</a:t>
            </a:r>
            <a:r>
              <a:rPr lang="en-US" altLang="zh-CN" sz="2200" dirty="0">
                <a:solidFill>
                  <a:srgbClr val="000000"/>
                </a:solidFill>
                <a:latin typeface="Times New Roman" panose="02020603050405020304" pitchFamily="18" charset="0"/>
                <a:cs typeface="Times New Roman" panose="02020603050405020304" pitchFamily="18" charset="0"/>
              </a:rPr>
              <a:t>:cm),</a:t>
            </a:r>
            <a:r>
              <a:rPr lang="zh-CN" altLang="zh-CN" sz="2200" dirty="0">
                <a:solidFill>
                  <a:srgbClr val="000000"/>
                </a:solidFill>
                <a:latin typeface="Times New Roman" panose="02020603050405020304" pitchFamily="18" charset="0"/>
                <a:cs typeface="Times New Roman" panose="02020603050405020304" pitchFamily="18" charset="0"/>
              </a:rPr>
              <a:t>则该几何体的体积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单位</a:t>
            </a:r>
            <a:r>
              <a:rPr lang="en-US" altLang="zh-CN" sz="2200" dirty="0">
                <a:solidFill>
                  <a:srgbClr val="000000"/>
                </a:solidFill>
                <a:latin typeface="Times New Roman" panose="02020603050405020304" pitchFamily="18" charset="0"/>
                <a:cs typeface="Times New Roman" panose="02020603050405020304" pitchFamily="18" charset="0"/>
              </a:rPr>
              <a:t>:cm</a:t>
            </a:r>
            <a:r>
              <a:rPr lang="en-US" altLang="zh-CN" sz="2200" baseline="30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i="1" dirty="0">
                <a:solidFill>
                  <a:srgbClr val="000000"/>
                </a:solidFill>
                <a:latin typeface="Times New Roman" panose="02020603050405020304" pitchFamily="18" charset="0"/>
                <a:cs typeface="Times New Roman" panose="02020603050405020304" pitchFamily="18" charset="0"/>
              </a:rPr>
              <a:t>　　　　　　　</a:t>
            </a:r>
            <a:endParaRPr lang="en-US" altLang="zh-CN" sz="2200" i="1"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endParaRPr lang="en-US" altLang="zh-CN" sz="2200" i="1" dirty="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endParaRPr lang="en-US" altLang="zh-CN" sz="2200" i="1"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A.2	B.4	C.6	D.8</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3" name="LB12.eps" descr="id:2147517197;FounderCES"/>
          <p:cNvPicPr/>
          <p:nvPr/>
        </p:nvPicPr>
        <p:blipFill>
          <a:blip r:embed="rId7"/>
          <a:stretch>
            <a:fillRect/>
          </a:stretch>
        </p:blipFill>
        <p:spPr>
          <a:xfrm>
            <a:off x="5663597" y="2572522"/>
            <a:ext cx="2253024" cy="2748739"/>
          </a:xfrm>
          <a:prstGeom prst="rect">
            <a:avLst/>
          </a:prstGeom>
        </p:spPr>
      </p:pic>
      <p:sp>
        <p:nvSpPr>
          <p:cNvPr id="14" name="矩形 13"/>
          <p:cNvSpPr>
            <a:spLocks noChangeAspect="1"/>
          </p:cNvSpPr>
          <p:nvPr/>
        </p:nvSpPr>
        <p:spPr>
          <a:xfrm>
            <a:off x="4572000" y="2537907"/>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sp>
        <p:nvSpPr>
          <p:cNvPr id="6" name="矩形 5"/>
          <p:cNvSpPr>
            <a:spLocks noChangeAspect="1"/>
          </p:cNvSpPr>
          <p:nvPr/>
        </p:nvSpPr>
        <p:spPr>
          <a:xfrm>
            <a:off x="508000" y="5393269"/>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由三视图可得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该几何体是底面为直角梯形的柱体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其中棱柱的高为</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底面积为</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可得几何体的体积为</a:t>
            </a:r>
            <a:r>
              <a:rPr lang="en-US" altLang="zh-CN" sz="2200" i="1" dirty="0">
                <a:solidFill>
                  <a:srgbClr val="000000"/>
                </a:solidFill>
                <a:latin typeface="Times New Roman" panose="02020603050405020304" pitchFamily="18" charset="0"/>
                <a:cs typeface="Times New Roman" panose="02020603050405020304" pitchFamily="18" charset="0"/>
              </a:rPr>
              <a:t>V=</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cs typeface="Times New Roman" panose="02020603050405020304" pitchFamily="18" charset="0"/>
              </a:rPr>
              <a:t>C</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6" name="对象 15"/>
          <p:cNvGraphicFramePr>
            <a:graphicFrameLocks noChangeAspect="1"/>
          </p:cNvGraphicFramePr>
          <p:nvPr>
            <p:extLst>
              <p:ext uri="{D42A27DB-BD31-4B8C-83A1-F6EECF244321}">
                <p14:modId xmlns:p14="http://schemas.microsoft.com/office/powerpoint/2010/main" xmlns="" val="2640751304"/>
              </p:ext>
            </p:extLst>
          </p:nvPr>
        </p:nvGraphicFramePr>
        <p:xfrm>
          <a:off x="80663" y="5773705"/>
          <a:ext cx="6106686" cy="485099"/>
        </p:xfrm>
        <a:graphic>
          <a:graphicData uri="http://schemas.openxmlformats.org/presentationml/2006/ole">
            <p:oleObj spid="_x0000_s16386" name="文档" r:id="rId8" imgW="3837724" imgH="304325" progId="Word.Document.12">
              <p:embed/>
            </p:oleObj>
          </a:graphicData>
        </a:graphic>
      </p:graphicFrame>
    </p:spTree>
    <p:extLst>
      <p:ext uri="{BB962C8B-B14F-4D97-AF65-F5344CB8AC3E}">
        <p14:creationId xmlns:p14="http://schemas.microsoft.com/office/powerpoint/2010/main" xmlns="" val="25055178"/>
      </p:ext>
    </p:extLst>
  </p:cSld>
  <p:clrMapOvr>
    <a:masterClrMapping/>
  </p:clrMapOvr>
  <mc:AlternateContent xmlns:mc="http://schemas.openxmlformats.org/markup-compatibility/2006">
    <mc:Choice xmlns:p14="http://schemas.microsoft.com/office/powerpoint/2010/main" xmlns="" Requires="p14">
      <p:transition spd="slow" p14:dur="800">
        <p:fade thruBlk="1"/>
      </p:transition>
    </mc:Choice>
    <mc:Fallback>
      <p:transition spd="slow">
        <p:fade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par>
                                <p:cTn id="13" presetID="22" presetClass="entr" presetSubtype="4"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7" name="圆角矩形 6">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由三视图求解几何体体积的解题策略是什么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若所给定的几何体是可直接用公式求解的柱体、锥体或台体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则可直接利用公式进行求解</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若所给定的几何体的体积不能直接利用公式得出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则常用转换法、分割法、补形法等方法进行求解</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若以三视图的形式给出几何体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则应先根据三视图得到几何体的直观图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然后根据条件求解</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5720507"/>
      </p:ext>
    </p:extLst>
  </p:cSld>
  <p:clrMapOvr>
    <a:masterClrMapping/>
  </p:clrMapOvr>
  <mc:AlternateContent xmlns:mc="http://schemas.openxmlformats.org/markup-compatibility/2006">
    <mc:Choice xmlns:p14="http://schemas.microsoft.com/office/powerpoint/2010/main" xmlns="" Requires="p14">
      <p:transition spd="slow" p14:dur="800">
        <p:cover dir="u"/>
      </p:transition>
    </mc:Choice>
    <mc:Fallback>
      <p:transition spd="slow">
        <p:cover dir="u"/>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412776"/>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多面体的表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面积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因为多面体的各个面都是平面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所以多面体的侧面积就是</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表面积是侧面积与底面面积之和</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圆柱、圆锥、圆台的侧面展开图及侧面积公式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361111608"/>
              </p:ext>
            </p:extLst>
          </p:nvPr>
        </p:nvGraphicFramePr>
        <p:xfrm>
          <a:off x="508000" y="3536072"/>
          <a:ext cx="8128000" cy="3133288"/>
        </p:xfrm>
        <a:graphic>
          <a:graphicData uri="http://schemas.openxmlformats.org/presentationml/2006/ole">
            <p:oleObj spid="_x0000_s2050" name="文档" r:id="rId6" imgW="3895309" imgH="1502513" progId="Word.Document.12">
              <p:embed/>
            </p:oleObj>
          </a:graphicData>
        </a:graphic>
      </p:graphicFrame>
      <p:sp>
        <p:nvSpPr>
          <p:cNvPr id="4" name="矩形 3"/>
          <p:cNvSpPr>
            <a:spLocks noChangeAspect="1"/>
          </p:cNvSpPr>
          <p:nvPr/>
        </p:nvSpPr>
        <p:spPr>
          <a:xfrm>
            <a:off x="1465265" y="2195486"/>
            <a:ext cx="2794355"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所有侧面的面积之</a:t>
            </a:r>
            <a:r>
              <a:rPr lang="zh-CN" altLang="zh-CN" sz="2200" dirty="0" smtClean="0">
                <a:solidFill>
                  <a:srgbClr val="FF0000"/>
                </a:solidFill>
                <a:latin typeface="Times New Roman" panose="02020603050405020304" pitchFamily="18" charset="0"/>
                <a:cs typeface="Times New Roman" panose="02020603050405020304" pitchFamily="18" charset="0"/>
              </a:rPr>
              <a:t>和</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3131840" y="5517232"/>
            <a:ext cx="726481"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2</a:t>
            </a:r>
            <a:r>
              <a:rPr lang="en-US" altLang="zh-CN" sz="2200" dirty="0" smtClean="0">
                <a:solidFill>
                  <a:srgbClr val="FF0000"/>
                </a:solidFill>
                <a:latin typeface="Times New Roman" panose="02020603050405020304" pitchFamily="18" charset="0"/>
                <a:ea typeface="Microsoft Yi Baiti" panose="03000500000000000000" pitchFamily="66" charset="0"/>
              </a:rPr>
              <a:t>π</a:t>
            </a:r>
            <a:r>
              <a:rPr lang="en-US" altLang="zh-CN" sz="2200" i="1" dirty="0" err="1" smtClean="0">
                <a:solidFill>
                  <a:srgbClr val="FF0000"/>
                </a:solidFill>
                <a:latin typeface="Times New Roman" panose="02020603050405020304" pitchFamily="18" charset="0"/>
              </a:rPr>
              <a:t>rl</a:t>
            </a:r>
            <a:r>
              <a:rPr lang="en-US" altLang="zh-CN" sz="2200" i="1" dirty="0" smtClean="0">
                <a:solidFill>
                  <a:srgbClr val="FF0000"/>
                </a:solidFill>
                <a:latin typeface="Times New Roman" panose="02020603050405020304" pitchFamily="18" charset="0"/>
              </a:rPr>
              <a:t> </a:t>
            </a:r>
            <a:endParaRPr lang="zh-CN" altLang="en-US" sz="2200" dirty="0"/>
          </a:p>
        </p:txBody>
      </p:sp>
      <p:sp>
        <p:nvSpPr>
          <p:cNvPr id="6" name="矩形 5"/>
          <p:cNvSpPr>
            <a:spLocks noChangeAspect="1"/>
          </p:cNvSpPr>
          <p:nvPr/>
        </p:nvSpPr>
        <p:spPr>
          <a:xfrm>
            <a:off x="5508104" y="5481838"/>
            <a:ext cx="585417" cy="498598"/>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ea typeface="Microsoft Yi Baiti" panose="03000500000000000000" pitchFamily="66" charset="0"/>
              </a:rPr>
              <a:t>π</a:t>
            </a:r>
            <a:r>
              <a:rPr lang="en-US" altLang="zh-CN" sz="2200" i="1" dirty="0" err="1" smtClean="0">
                <a:solidFill>
                  <a:srgbClr val="FF0000"/>
                </a:solidFill>
                <a:latin typeface="Times New Roman" panose="02020603050405020304" pitchFamily="18" charset="0"/>
              </a:rPr>
              <a:t>rl</a:t>
            </a:r>
            <a:r>
              <a:rPr lang="en-US" altLang="zh-CN" sz="2200" i="1" dirty="0" smtClean="0">
                <a:solidFill>
                  <a:srgbClr val="FF0000"/>
                </a:solidFill>
                <a:latin typeface="Times New Roman" panose="02020603050405020304" pitchFamily="18" charset="0"/>
              </a:rPr>
              <a:t> </a:t>
            </a:r>
            <a:endParaRPr lang="zh-CN" altLang="en-US" sz="2200" dirty="0"/>
          </a:p>
        </p:txBody>
      </p:sp>
      <p:sp>
        <p:nvSpPr>
          <p:cNvPr id="7" name="矩形 6"/>
          <p:cNvSpPr>
            <a:spLocks noChangeAspect="1"/>
          </p:cNvSpPr>
          <p:nvPr/>
        </p:nvSpPr>
        <p:spPr>
          <a:xfrm>
            <a:off x="6734621" y="5671639"/>
            <a:ext cx="1263487" cy="498598"/>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ea typeface="Microsoft Yi Baiti" panose="03000500000000000000" pitchFamily="66" charset="0"/>
              </a:rPr>
              <a:t>π</a:t>
            </a:r>
            <a:r>
              <a:rPr lang="en-US" altLang="zh-CN" sz="2200" dirty="0" smtClean="0">
                <a:solidFill>
                  <a:srgbClr val="FF0000"/>
                </a:solidFill>
                <a:latin typeface="Times New Roman" panose="02020603050405020304" pitchFamily="18" charset="0"/>
              </a:rPr>
              <a:t>(</a:t>
            </a:r>
            <a:r>
              <a:rPr lang="en-US" altLang="zh-CN" sz="2200" i="1" dirty="0" smtClean="0">
                <a:solidFill>
                  <a:srgbClr val="FF0000"/>
                </a:solidFill>
                <a:latin typeface="Times New Roman" panose="02020603050405020304" pitchFamily="18" charset="0"/>
              </a:rPr>
              <a:t>r</a:t>
            </a:r>
            <a:r>
              <a:rPr lang="en-US" altLang="zh-CN" sz="2200" baseline="-25000" dirty="0" smtClean="0">
                <a:solidFill>
                  <a:srgbClr val="FF0000"/>
                </a:solidFill>
                <a:latin typeface="Times New Roman" panose="02020603050405020304" pitchFamily="18" charset="0"/>
              </a:rPr>
              <a:t>1</a:t>
            </a:r>
            <a:r>
              <a:rPr lang="en-US" altLang="zh-CN" sz="2200" i="1" dirty="0" smtClean="0">
                <a:solidFill>
                  <a:srgbClr val="FF0000"/>
                </a:solidFill>
                <a:latin typeface="Times New Roman" panose="02020603050405020304" pitchFamily="18" charset="0"/>
              </a:rPr>
              <a:t>+r</a:t>
            </a:r>
            <a:r>
              <a:rPr lang="en-US" altLang="zh-CN" sz="2200" baseline="-25000" dirty="0" smtClean="0">
                <a:solidFill>
                  <a:srgbClr val="FF0000"/>
                </a:solidFill>
                <a:latin typeface="Times New Roman" panose="02020603050405020304" pitchFamily="18" charset="0"/>
              </a:rPr>
              <a:t>2</a:t>
            </a:r>
            <a:r>
              <a:rPr lang="en-US" altLang="zh-CN" sz="2200" dirty="0" smtClean="0">
                <a:solidFill>
                  <a:srgbClr val="FF0000"/>
                </a:solidFill>
                <a:latin typeface="Times New Roman" panose="02020603050405020304" pitchFamily="18" charset="0"/>
              </a:rPr>
              <a:t>)</a:t>
            </a:r>
            <a:r>
              <a:rPr lang="en-US" altLang="zh-CN" sz="2200" i="1" dirty="0" smtClean="0">
                <a:solidFill>
                  <a:srgbClr val="FF0000"/>
                </a:solidFill>
                <a:latin typeface="Times New Roman" panose="02020603050405020304" pitchFamily="18" charset="0"/>
              </a:rPr>
              <a:t>l </a:t>
            </a:r>
            <a:endParaRPr lang="zh-CN" altLang="en-US" sz="2200" dirty="0"/>
          </a:p>
        </p:txBody>
      </p:sp>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split dir="in"/>
      </p:transition>
    </mc:Choice>
    <mc:Fallback>
      <p:transition spd="slow">
        <p:spli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511853"/>
            <a:ext cx="8128000" cy="1678536"/>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黑龙江仿真模拟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在四棱锥</a:t>
            </a:r>
            <a:r>
              <a:rPr lang="en-US" altLang="zh-CN" sz="2200" i="1" dirty="0">
                <a:solidFill>
                  <a:srgbClr val="000000"/>
                </a:solidFill>
                <a:latin typeface="Times New Roman" panose="02020603050405020304" pitchFamily="18" charset="0"/>
                <a:cs typeface="Times New Roman" panose="02020603050405020304" pitchFamily="18" charset="0"/>
              </a:rPr>
              <a:t>P-ABCD</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i="1" dirty="0" smtClean="0">
                <a:solidFill>
                  <a:srgbClr val="000000"/>
                </a:solidFill>
                <a:latin typeface="Times New Roman" panose="02020603050405020304" pitchFamily="18" charset="0"/>
                <a:cs typeface="Times New Roman" panose="02020603050405020304" pitchFamily="18" charset="0"/>
              </a:rPr>
              <a:t>PA</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cs typeface="Times New Roman" panose="02020603050405020304" pitchFamily="18" charset="0"/>
              </a:rPr>
              <a:t>底面</a:t>
            </a:r>
            <a:r>
              <a:rPr lang="en-US" altLang="zh-CN" sz="2200" i="1" dirty="0">
                <a:solidFill>
                  <a:srgbClr val="000000"/>
                </a:solidFill>
                <a:latin typeface="Times New Roman" panose="02020603050405020304" pitchFamily="18" charset="0"/>
                <a:cs typeface="Times New Roman" panose="02020603050405020304" pitchFamily="18" charset="0"/>
              </a:rPr>
              <a:t>ABCD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底面</a:t>
            </a:r>
            <a:r>
              <a:rPr lang="en-US" altLang="zh-CN" sz="2200" i="1" dirty="0">
                <a:solidFill>
                  <a:srgbClr val="000000"/>
                </a:solidFill>
                <a:latin typeface="Times New Roman" panose="02020603050405020304" pitchFamily="18" charset="0"/>
                <a:cs typeface="Times New Roman" panose="02020603050405020304" pitchFamily="18" charset="0"/>
              </a:rPr>
              <a:t>ABCD</a:t>
            </a:r>
            <a:r>
              <a:rPr lang="zh-CN" altLang="zh-CN" sz="2200" dirty="0">
                <a:solidFill>
                  <a:srgbClr val="000000"/>
                </a:solidFill>
                <a:latin typeface="Times New Roman" panose="02020603050405020304" pitchFamily="18" charset="0"/>
                <a:cs typeface="Times New Roman" panose="02020603050405020304" pitchFamily="18" charset="0"/>
              </a:rPr>
              <a:t>为正方形</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PA=AB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该四棱锥被一平面截去一部分后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剩余部分的三视图如图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则截去部分体积与剩余部分体积的比值为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943120031"/>
              </p:ext>
            </p:extLst>
          </p:nvPr>
        </p:nvGraphicFramePr>
        <p:xfrm>
          <a:off x="508000" y="4608197"/>
          <a:ext cx="8128000" cy="1012216"/>
        </p:xfrm>
        <a:graphic>
          <a:graphicData uri="http://schemas.openxmlformats.org/presentationml/2006/ole">
            <p:oleObj spid="_x0000_s17410" name="文档" r:id="rId7" imgW="3837724" imgH="477400" progId="Word.Document.12">
              <p:embed/>
            </p:oleObj>
          </a:graphicData>
        </a:graphic>
      </p:graphicFrame>
      <p:pic>
        <p:nvPicPr>
          <p:cNvPr id="12" name="LB13.eps" descr="id:2147517218;FounderCES"/>
          <p:cNvPicPr/>
          <p:nvPr/>
        </p:nvPicPr>
        <p:blipFill>
          <a:blip r:embed="rId8"/>
          <a:stretch>
            <a:fillRect/>
          </a:stretch>
        </p:blipFill>
        <p:spPr>
          <a:xfrm>
            <a:off x="4427984" y="2817249"/>
            <a:ext cx="2448272" cy="2758980"/>
          </a:xfrm>
          <a:prstGeom prst="rect">
            <a:avLst/>
          </a:prstGeom>
        </p:spPr>
      </p:pic>
      <p:sp>
        <p:nvSpPr>
          <p:cNvPr id="13" name="矩形 12"/>
          <p:cNvSpPr>
            <a:spLocks noChangeAspect="1"/>
          </p:cNvSpPr>
          <p:nvPr/>
        </p:nvSpPr>
        <p:spPr>
          <a:xfrm>
            <a:off x="2482131" y="2725015"/>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spTree>
    <p:extLst>
      <p:ext uri="{BB962C8B-B14F-4D97-AF65-F5344CB8AC3E}">
        <p14:creationId xmlns:p14="http://schemas.microsoft.com/office/powerpoint/2010/main" xmlns="" val="274540326"/>
      </p:ext>
    </p:extLst>
  </p:cSld>
  <p:clrMapOvr>
    <a:masterClrMapping/>
  </p:clrMapOvr>
  <mc:AlternateContent xmlns:mc="http://schemas.openxmlformats.org/markup-compatibility/2006">
    <mc:Choice xmlns:p14="http://schemas.microsoft.com/office/powerpoint/2010/main" xmlns="" Requires="p14">
      <p:transition spd="slow" p14:dur="800">
        <p:fade thruBlk="1"/>
      </p:transition>
    </mc:Choice>
    <mc:Fallback>
      <p:transition spd="slow">
        <p:fade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763906977"/>
              </p:ext>
            </p:extLst>
          </p:nvPr>
        </p:nvGraphicFramePr>
        <p:xfrm>
          <a:off x="508000" y="2049444"/>
          <a:ext cx="8128000" cy="3013111"/>
        </p:xfrm>
        <a:graphic>
          <a:graphicData uri="http://schemas.openxmlformats.org/presentationml/2006/ole">
            <p:oleObj spid="_x0000_s18434" name="文档" r:id="rId7" imgW="3837724" imgH="1422465" progId="Word.Document.12">
              <p:embed/>
            </p:oleObj>
          </a:graphicData>
        </a:graphic>
      </p:graphicFrame>
    </p:spTree>
    <p:extLst>
      <p:ext uri="{BB962C8B-B14F-4D97-AF65-F5344CB8AC3E}">
        <p14:creationId xmlns:p14="http://schemas.microsoft.com/office/powerpoint/2010/main" xmlns="" val="3018706937"/>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542552"/>
            <a:ext cx="8128000" cy="1678536"/>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考向</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割补法求体积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广东广州调研</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cs typeface="Times New Roman" panose="02020603050405020304" pitchFamily="18" charset="0"/>
              </a:rPr>
              <a:t>已知</a:t>
            </a:r>
            <a:r>
              <a:rPr lang="en-US" altLang="zh-CN" sz="2200" i="1" dirty="0">
                <a:solidFill>
                  <a:srgbClr val="000000"/>
                </a:solidFill>
                <a:latin typeface="Times New Roman" panose="02020603050405020304" pitchFamily="18" charset="0"/>
                <a:cs typeface="Times New Roman" panose="02020603050405020304" pitchFamily="18" charset="0"/>
              </a:rPr>
              <a:t>E</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cs typeface="Times New Roman" panose="02020603050405020304" pitchFamily="18" charset="0"/>
              </a:rPr>
              <a:t>分别是棱长为</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的正方体</a:t>
            </a:r>
            <a:r>
              <a:rPr lang="en-US" altLang="zh-CN" sz="2200" i="1" dirty="0">
                <a:solidFill>
                  <a:srgbClr val="000000"/>
                </a:solidFill>
                <a:latin typeface="Times New Roman" panose="02020603050405020304" pitchFamily="18" charset="0"/>
                <a:cs typeface="Times New Roman" panose="02020603050405020304" pitchFamily="18" charset="0"/>
              </a:rPr>
              <a:t>ABCD-A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的棱</a:t>
            </a:r>
            <a:r>
              <a:rPr lang="en-US" altLang="zh-CN" sz="2200" i="1" dirty="0">
                <a:solidFill>
                  <a:srgbClr val="000000"/>
                </a:solidFill>
                <a:latin typeface="Times New Roman" panose="02020603050405020304" pitchFamily="18" charset="0"/>
                <a:cs typeface="Times New Roman" panose="02020603050405020304" pitchFamily="18" charset="0"/>
              </a:rPr>
              <a:t>AA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的中点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则四棱锥</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EDF</a:t>
            </a:r>
            <a:r>
              <a:rPr lang="zh-CN" altLang="zh-CN" sz="2200" dirty="0">
                <a:solidFill>
                  <a:srgbClr val="000000"/>
                </a:solidFill>
                <a:latin typeface="Times New Roman" panose="02020603050405020304" pitchFamily="18" charset="0"/>
                <a:cs typeface="Times New Roman" panose="02020603050405020304" pitchFamily="18" charset="0"/>
              </a:rPr>
              <a:t>的体积为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392520777"/>
              </p:ext>
            </p:extLst>
          </p:nvPr>
        </p:nvGraphicFramePr>
        <p:xfrm>
          <a:off x="1280408" y="3634913"/>
          <a:ext cx="8128000" cy="497701"/>
        </p:xfrm>
        <a:graphic>
          <a:graphicData uri="http://schemas.openxmlformats.org/presentationml/2006/ole">
            <p:oleObj spid="_x0000_s19458" name="文档" r:id="rId7" imgW="3837724" imgH="234373" progId="Word.Document.12">
              <p:embed/>
            </p:oleObj>
          </a:graphicData>
        </a:graphic>
      </p:graphicFrame>
    </p:spTree>
    <p:extLst>
      <p:ext uri="{BB962C8B-B14F-4D97-AF65-F5344CB8AC3E}">
        <p14:creationId xmlns:p14="http://schemas.microsoft.com/office/powerpoint/2010/main" xmlns="" val="158234489"/>
      </p:ext>
    </p:extLst>
  </p:cSld>
  <p:clrMapOvr>
    <a:masterClrMapping/>
  </p:clrMapOvr>
  <mc:AlternateContent xmlns:mc="http://schemas.openxmlformats.org/markup-compatibility/2006">
    <mc:Choice xmlns:p14="http://schemas.microsoft.com/office/powerpoint/2010/main" xmlns="" Requires="p14">
      <p:transition spd="slow" p14:dur="800">
        <p:fade thruBlk="1"/>
      </p:transition>
    </mc:Choice>
    <mc:Fallback>
      <p:transition spd="slow">
        <p:fade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330377"/>
            <a:ext cx="8128000" cy="37487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方法一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连接</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交于点</a:t>
            </a:r>
            <a:r>
              <a:rPr lang="en-US" altLang="zh-CN" sz="2200" i="1"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连接</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EF</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过点</a:t>
            </a:r>
            <a:r>
              <a:rPr lang="en-US" altLang="zh-CN" sz="2200" i="1"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a:t>
            </a:r>
            <a:r>
              <a:rPr lang="en-US" altLang="zh-CN" sz="2200" i="1"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于点</a:t>
            </a:r>
            <a:r>
              <a:rPr lang="en-US" altLang="zh-CN" sz="2200" i="1" dirty="0">
                <a:solidFill>
                  <a:srgbClr val="000000"/>
                </a:solidFill>
                <a:latin typeface="Times New Roman" panose="02020603050405020304" pitchFamily="18" charset="0"/>
                <a:cs typeface="Times New Roman" panose="02020603050405020304" pitchFamily="18" charset="0"/>
              </a:rPr>
              <a:t>H.</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a:t>
            </a:r>
            <a:r>
              <a:rPr lang="en-US" altLang="zh-CN" sz="2200" i="1" dirty="0">
                <a:solidFill>
                  <a:srgbClr val="000000"/>
                </a:solidFill>
                <a:latin typeface="Times New Roman" panose="02020603050405020304" pitchFamily="18" charset="0"/>
                <a:cs typeface="Times New Roman" panose="02020603050405020304" pitchFamily="18" charset="0"/>
              </a:rPr>
              <a:t>EF</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EDF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EF</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EDF</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EDF.</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到平面</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EDF</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的距离就是</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到平面</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EDF</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的距离</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易知平面</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EDF</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又平面</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EDF=B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EDF</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等于四棱锥</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EDF</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的高</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DD</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A94.eps" descr="id:2147513463;FounderCES"/>
          <p:cNvPicPr/>
          <p:nvPr/>
        </p:nvPicPr>
        <p:blipFill>
          <a:blip r:embed="rId7"/>
          <a:stretch>
            <a:fillRect/>
          </a:stretch>
        </p:blipFill>
        <p:spPr>
          <a:xfrm>
            <a:off x="6300192" y="4190877"/>
            <a:ext cx="1728192" cy="1531807"/>
          </a:xfrm>
          <a:prstGeom prst="rect">
            <a:avLst/>
          </a:prstGeom>
        </p:spPr>
      </p:pic>
      <p:graphicFrame>
        <p:nvGraphicFramePr>
          <p:cNvPr id="5" name="对象 4"/>
          <p:cNvGraphicFramePr>
            <a:graphicFrameLocks noChangeAspect="1"/>
          </p:cNvGraphicFramePr>
          <p:nvPr>
            <p:extLst>
              <p:ext uri="{D42A27DB-BD31-4B8C-83A1-F6EECF244321}">
                <p14:modId xmlns:p14="http://schemas.microsoft.com/office/powerpoint/2010/main" xmlns="" val="1255797124"/>
              </p:ext>
            </p:extLst>
          </p:nvPr>
        </p:nvGraphicFramePr>
        <p:xfrm>
          <a:off x="344304" y="5074793"/>
          <a:ext cx="8128000" cy="1644431"/>
        </p:xfrm>
        <a:graphic>
          <a:graphicData uri="http://schemas.openxmlformats.org/presentationml/2006/ole">
            <p:oleObj spid="_x0000_s20482" name="文档" r:id="rId8" imgW="3837724" imgH="776316" progId="Word.Document.12">
              <p:embed/>
            </p:oleObj>
          </a:graphicData>
        </a:graphic>
      </p:graphicFrame>
    </p:spTree>
    <p:extLst>
      <p:ext uri="{BB962C8B-B14F-4D97-AF65-F5344CB8AC3E}">
        <p14:creationId xmlns:p14="http://schemas.microsoft.com/office/powerpoint/2010/main" xmlns="" val="1486686774"/>
      </p:ext>
    </p:extLst>
  </p:cSld>
  <p:clrMapOvr>
    <a:masterClrMapping/>
  </p:clrMapOvr>
  <mc:AlternateContent xmlns:mc="http://schemas.openxmlformats.org/markup-compatibility/2006">
    <mc:Choice xmlns:p14="http://schemas.microsoft.com/office/powerpoint/2010/main" xmlns="" Requires="p14">
      <p:transition spd="slow" p14:dur="800">
        <p:wipe/>
      </p:transition>
    </mc:Choice>
    <mc:Fallback>
      <p:transition spd="slow">
        <p:wip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564507748"/>
              </p:ext>
            </p:extLst>
          </p:nvPr>
        </p:nvGraphicFramePr>
        <p:xfrm>
          <a:off x="508000" y="2523606"/>
          <a:ext cx="8128000" cy="2064788"/>
        </p:xfrm>
        <a:graphic>
          <a:graphicData uri="http://schemas.openxmlformats.org/presentationml/2006/ole">
            <p:oleObj spid="_x0000_s21506" name="文档" r:id="rId7" imgW="3837724" imgH="974271" progId="Word.Document.12">
              <p:embed/>
            </p:oleObj>
          </a:graphicData>
        </a:graphic>
      </p:graphicFrame>
    </p:spTree>
    <p:extLst>
      <p:ext uri="{BB962C8B-B14F-4D97-AF65-F5344CB8AC3E}">
        <p14:creationId xmlns:p14="http://schemas.microsoft.com/office/powerpoint/2010/main" xmlns="" val="2168657776"/>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sp>
        <p:nvSpPr>
          <p:cNvPr id="7" name="圆角矩形 6">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割补法求体积适用于何种题型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割补法的割补原则是什么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当一个几何体形状不规则时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无法直接运用体积公式求解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一般通过分割和补形</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将原几何体分割或补形为较易的能利用公式计算体积的几何体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从而求得原几何体的体积</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割补法的原则是将不易求体积的几何体转化为易求体积的几个几何体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但要根据题意仔细分割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一般分割为已知底面面积或高易求的几个简单几何体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以免分割的几何体求不出体积</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66873907"/>
      </p:ext>
    </p:extLst>
  </p:cSld>
  <p:clrMapOvr>
    <a:masterClrMapping/>
  </p:clrMapOvr>
  <mc:AlternateContent xmlns:mc="http://schemas.openxmlformats.org/markup-compatibility/2006">
    <mc:Choice xmlns:p14="http://schemas.microsoft.com/office/powerpoint/2010/main" xmlns="" Requires="p14">
      <p:transition spd="slow" p14:dur="800">
        <p:wipe dir="d"/>
      </p:transition>
    </mc:Choice>
    <mc:Fallback>
      <p:transition spd="slow">
        <p:wipe dir="d"/>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26</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628800"/>
            <a:ext cx="8128000" cy="866006"/>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(1)(2018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山东沂水一中三模</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某几何体的三视图如图所示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则该几何体的体积为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435501677"/>
              </p:ext>
            </p:extLst>
          </p:nvPr>
        </p:nvGraphicFramePr>
        <p:xfrm>
          <a:off x="508000" y="2522109"/>
          <a:ext cx="8128000" cy="2707091"/>
        </p:xfrm>
        <a:graphic>
          <a:graphicData uri="http://schemas.openxmlformats.org/presentationml/2006/ole">
            <p:oleObj spid="_x0000_s22530" name="文档" r:id="rId7" imgW="3837724" imgH="1277514" progId="Word.Document.12">
              <p:embed/>
            </p:oleObj>
          </a:graphicData>
        </a:graphic>
      </p:graphicFrame>
      <p:sp>
        <p:nvSpPr>
          <p:cNvPr id="11" name="矩形 10"/>
          <p:cNvSpPr>
            <a:spLocks noChangeAspect="1"/>
          </p:cNvSpPr>
          <p:nvPr/>
        </p:nvSpPr>
        <p:spPr>
          <a:xfrm>
            <a:off x="3934319" y="2025062"/>
            <a:ext cx="38824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D</a:t>
            </a:r>
            <a:endParaRPr lang="zh-CN" altLang="en-US" sz="2200" dirty="0"/>
          </a:p>
        </p:txBody>
      </p:sp>
    </p:spTree>
    <p:extLst>
      <p:ext uri="{BB962C8B-B14F-4D97-AF65-F5344CB8AC3E}">
        <p14:creationId xmlns:p14="http://schemas.microsoft.com/office/powerpoint/2010/main" xmlns="" val="936088416"/>
      </p:ext>
    </p:extLst>
  </p:cSld>
  <p:clrMapOvr>
    <a:masterClrMapping/>
  </p:clrMapOvr>
  <mc:AlternateContent xmlns:mc="http://schemas.openxmlformats.org/markup-compatibility/2006">
    <mc:Choice xmlns:p14="http://schemas.microsoft.com/office/powerpoint/2010/main" xmlns="" Requires="p14">
      <p:transition spd="slow" p14:dur="800">
        <p:randomBar/>
      </p:transition>
    </mc:Choice>
    <mc:Fallback>
      <p:transition spd="slow">
        <p:randomBa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27</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74393"/>
            <a:ext cx="8128000" cy="86600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黑龙江哈尔滨六中押题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如图为一个多面体的三视图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则该多面体的体积为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1403061724"/>
              </p:ext>
            </p:extLst>
          </p:nvPr>
        </p:nvGraphicFramePr>
        <p:xfrm>
          <a:off x="508000" y="2356370"/>
          <a:ext cx="8128000" cy="3520902"/>
        </p:xfrm>
        <a:graphic>
          <a:graphicData uri="http://schemas.openxmlformats.org/presentationml/2006/ole">
            <p:oleObj spid="_x0000_s23554" name="文档" r:id="rId7" imgW="3837724" imgH="1662607" progId="Word.Document.12">
              <p:embed/>
            </p:oleObj>
          </a:graphicData>
        </a:graphic>
      </p:graphicFrame>
      <p:sp>
        <p:nvSpPr>
          <p:cNvPr id="13" name="矩形 12"/>
          <p:cNvSpPr>
            <a:spLocks noChangeAspect="1"/>
          </p:cNvSpPr>
          <p:nvPr/>
        </p:nvSpPr>
        <p:spPr>
          <a:xfrm>
            <a:off x="3635896" y="1869183"/>
            <a:ext cx="37221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spTree>
    <p:extLst>
      <p:ext uri="{BB962C8B-B14F-4D97-AF65-F5344CB8AC3E}">
        <p14:creationId xmlns:p14="http://schemas.microsoft.com/office/powerpoint/2010/main" xmlns="" val="4067486278"/>
      </p:ext>
    </p:extLst>
  </p:cSld>
  <p:clrMapOvr>
    <a:masterClrMapping/>
  </p:clrMapOvr>
  <mc:AlternateContent xmlns:mc="http://schemas.openxmlformats.org/markup-compatibility/2006">
    <mc:Choice xmlns:p14="http://schemas.microsoft.com/office/powerpoint/2010/main" xmlns="" Requires="p14">
      <p:transition spd="slow" p14:dur="800">
        <p:cover dir="lu"/>
      </p:transition>
    </mc:Choice>
    <mc:Fallback>
      <p:transition spd="slow">
        <p:cover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28</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808428422"/>
              </p:ext>
            </p:extLst>
          </p:nvPr>
        </p:nvGraphicFramePr>
        <p:xfrm>
          <a:off x="508000" y="1948559"/>
          <a:ext cx="8128000" cy="3214882"/>
        </p:xfrm>
        <a:graphic>
          <a:graphicData uri="http://schemas.openxmlformats.org/presentationml/2006/ole">
            <p:oleObj spid="_x0000_s24578" name="文档" r:id="rId7" imgW="3837724" imgH="1516936" progId="Word.Document.12">
              <p:embed/>
            </p:oleObj>
          </a:graphicData>
        </a:graphic>
      </p:graphicFrame>
    </p:spTree>
    <p:extLst>
      <p:ext uri="{BB962C8B-B14F-4D97-AF65-F5344CB8AC3E}">
        <p14:creationId xmlns:p14="http://schemas.microsoft.com/office/powerpoint/2010/main" xmlns="" val="663754626"/>
      </p:ext>
    </p:extLst>
  </p:cSld>
  <p:clrMapOvr>
    <a:masterClrMapping/>
  </p:clrMapOvr>
  <mc:AlternateContent xmlns:mc="http://schemas.openxmlformats.org/markup-compatibility/2006">
    <mc:Choice xmlns:p14="http://schemas.microsoft.com/office/powerpoint/2010/main" xmlns="" Requires="p14">
      <p:transition spd="slow" p14:dur="800">
        <p:checker/>
      </p:transition>
    </mc:Choice>
    <mc:Fallback>
      <p:transition spd="slow">
        <p:checker/>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29</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332634743"/>
              </p:ext>
            </p:extLst>
          </p:nvPr>
        </p:nvGraphicFramePr>
        <p:xfrm>
          <a:off x="508000" y="2268029"/>
          <a:ext cx="8128000" cy="2575941"/>
        </p:xfrm>
        <a:graphic>
          <a:graphicData uri="http://schemas.openxmlformats.org/presentationml/2006/ole">
            <p:oleObj spid="_x0000_s25602" name="文档" r:id="rId7" imgW="3837724" imgH="1216217" progId="Word.Document.12">
              <p:embed/>
            </p:oleObj>
          </a:graphicData>
        </a:graphic>
      </p:graphicFrame>
    </p:spTree>
    <p:extLst>
      <p:ext uri="{BB962C8B-B14F-4D97-AF65-F5344CB8AC3E}">
        <p14:creationId xmlns:p14="http://schemas.microsoft.com/office/powerpoint/2010/main" xmlns="" val="1675170784"/>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772816"/>
            <a:ext cx="4424609"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3</a:t>
            </a:r>
            <a:r>
              <a:rPr lang="en-US" altLang="zh-CN" sz="2200" i="1"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柱、锥、台和球的表面积和</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体积</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5" name="对象 4"/>
          <p:cNvGraphicFramePr>
            <a:graphicFrameLocks noChangeAspect="1"/>
          </p:cNvGraphicFramePr>
          <p:nvPr>
            <p:extLst>
              <p:ext uri="{D42A27DB-BD31-4B8C-83A1-F6EECF244321}">
                <p14:modId xmlns:p14="http://schemas.microsoft.com/office/powerpoint/2010/main" xmlns="" val="622731423"/>
              </p:ext>
            </p:extLst>
          </p:nvPr>
        </p:nvGraphicFramePr>
        <p:xfrm>
          <a:off x="508000" y="2308744"/>
          <a:ext cx="8128000" cy="3712544"/>
        </p:xfrm>
        <a:graphic>
          <a:graphicData uri="http://schemas.openxmlformats.org/presentationml/2006/ole">
            <p:oleObj spid="_x0000_s3074" name="文档" r:id="rId6" imgW="3909346" imgH="1785924" progId="Word.Document.12">
              <p:embed/>
            </p:oleObj>
          </a:graphicData>
        </a:graphic>
      </p:graphicFrame>
      <p:sp>
        <p:nvSpPr>
          <p:cNvPr id="6" name="矩形 5"/>
          <p:cNvSpPr>
            <a:spLocks noChangeAspect="1"/>
          </p:cNvSpPr>
          <p:nvPr/>
        </p:nvSpPr>
        <p:spPr>
          <a:xfrm>
            <a:off x="3131840" y="5044349"/>
            <a:ext cx="537327" cy="463204"/>
          </a:xfrm>
          <a:prstGeom prst="rect">
            <a:avLst/>
          </a:prstGeom>
        </p:spPr>
        <p:txBody>
          <a:bodyPr wrap="none">
            <a:spAutoFit/>
          </a:bodyPr>
          <a:lstStyle/>
          <a:p>
            <a:pPr>
              <a:lnSpc>
                <a:spcPct val="120000"/>
              </a:lnSpc>
            </a:pPr>
            <a:r>
              <a:rPr lang="en-US" altLang="zh-CN" sz="2200" i="1" dirty="0" err="1" smtClean="0">
                <a:solidFill>
                  <a:srgbClr val="FF0000"/>
                </a:solidFill>
                <a:latin typeface="Times New Roman" panose="02020603050405020304" pitchFamily="18" charset="0"/>
              </a:rPr>
              <a:t>Sh</a:t>
            </a:r>
            <a:r>
              <a:rPr lang="en-US" altLang="zh-CN" sz="2200" i="1" dirty="0" smtClean="0">
                <a:solidFill>
                  <a:srgbClr val="FF0000"/>
                </a:solidFill>
                <a:latin typeface="Times New Roman" panose="02020603050405020304" pitchFamily="18" charset="0"/>
              </a:rPr>
              <a:t> </a:t>
            </a:r>
            <a:endParaRPr lang="zh-CN" altLang="en-US" sz="2200" dirty="0"/>
          </a:p>
        </p:txBody>
      </p:sp>
      <p:graphicFrame>
        <p:nvGraphicFramePr>
          <p:cNvPr id="7" name="对象 6"/>
          <p:cNvGraphicFramePr>
            <a:graphicFrameLocks noChangeAspect="1"/>
          </p:cNvGraphicFramePr>
          <p:nvPr>
            <p:extLst>
              <p:ext uri="{D42A27DB-BD31-4B8C-83A1-F6EECF244321}">
                <p14:modId xmlns:p14="http://schemas.microsoft.com/office/powerpoint/2010/main" xmlns="" val="4008836492"/>
              </p:ext>
            </p:extLst>
          </p:nvPr>
        </p:nvGraphicFramePr>
        <p:xfrm>
          <a:off x="6084168" y="2874202"/>
          <a:ext cx="8128000" cy="497701"/>
        </p:xfrm>
        <a:graphic>
          <a:graphicData uri="http://schemas.openxmlformats.org/presentationml/2006/ole">
            <p:oleObj spid="_x0000_s3075" name="文档" r:id="rId7" imgW="3837724" imgH="234373" progId="Word.Document.12">
              <p:embed/>
            </p:oleObj>
          </a:graphicData>
        </a:graphic>
      </p:graphicFrame>
      <p:sp>
        <p:nvSpPr>
          <p:cNvPr id="8" name="矩形 7"/>
          <p:cNvSpPr>
            <a:spLocks noChangeAspect="1"/>
          </p:cNvSpPr>
          <p:nvPr/>
        </p:nvSpPr>
        <p:spPr>
          <a:xfrm>
            <a:off x="6053888" y="3737658"/>
            <a:ext cx="782587"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4</a:t>
            </a:r>
            <a:r>
              <a:rPr lang="en-US" altLang="zh-CN" sz="2200" dirty="0" smtClean="0">
                <a:solidFill>
                  <a:srgbClr val="FF0000"/>
                </a:solidFill>
                <a:latin typeface="Times New Roman" panose="02020603050405020304" pitchFamily="18" charset="0"/>
                <a:ea typeface="Microsoft Yi Baiti" panose="03000500000000000000" pitchFamily="66" charset="0"/>
              </a:rPr>
              <a:t>π</a:t>
            </a:r>
            <a:r>
              <a:rPr lang="en-US" altLang="zh-CN" sz="2200" i="1" dirty="0" smtClean="0">
                <a:solidFill>
                  <a:srgbClr val="FF0000"/>
                </a:solidFill>
                <a:latin typeface="Times New Roman" panose="02020603050405020304" pitchFamily="18" charset="0"/>
              </a:rPr>
              <a:t>R</a:t>
            </a:r>
            <a:r>
              <a:rPr lang="en-US" altLang="zh-CN" sz="2200" baseline="30000" dirty="0" smtClean="0">
                <a:solidFill>
                  <a:srgbClr val="FF0000"/>
                </a:solidFill>
                <a:latin typeface="Times New Roman" panose="02020603050405020304" pitchFamily="18" charset="0"/>
              </a:rPr>
              <a:t>2 </a:t>
            </a:r>
            <a:endParaRPr lang="zh-CN" altLang="en-US" sz="2200" dirty="0"/>
          </a:p>
        </p:txBody>
      </p:sp>
      <p:graphicFrame>
        <p:nvGraphicFramePr>
          <p:cNvPr id="9" name="对象 8"/>
          <p:cNvGraphicFramePr>
            <a:graphicFrameLocks noChangeAspect="1"/>
          </p:cNvGraphicFramePr>
          <p:nvPr>
            <p:extLst>
              <p:ext uri="{D42A27DB-BD31-4B8C-83A1-F6EECF244321}">
                <p14:modId xmlns:p14="http://schemas.microsoft.com/office/powerpoint/2010/main" xmlns="" val="1814237471"/>
              </p:ext>
            </p:extLst>
          </p:nvPr>
        </p:nvGraphicFramePr>
        <p:xfrm>
          <a:off x="6084168" y="5013213"/>
          <a:ext cx="8128000" cy="494340"/>
        </p:xfrm>
        <a:graphic>
          <a:graphicData uri="http://schemas.openxmlformats.org/presentationml/2006/ole">
            <p:oleObj spid="_x0000_s3076" name="文档" r:id="rId8" imgW="3837724" imgH="234013" progId="Word.Document.12">
              <p:embed/>
            </p:oleObj>
          </a:graphicData>
        </a:graphic>
      </p:graphicFrame>
    </p:spTree>
    <p:extLst>
      <p:ext uri="{BB962C8B-B14F-4D97-AF65-F5344CB8AC3E}">
        <p14:creationId xmlns:p14="http://schemas.microsoft.com/office/powerpoint/2010/main" xmlns="" val="3390422425"/>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30</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567183"/>
            <a:ext cx="8128000" cy="1678536"/>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考向</a:t>
            </a: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等体积转化法求体积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河北阜城月考</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在直三棱柱</a:t>
            </a:r>
            <a:r>
              <a:rPr lang="en-US" altLang="zh-CN" sz="2200" i="1" dirty="0">
                <a:solidFill>
                  <a:srgbClr val="000000"/>
                </a:solidFill>
                <a:latin typeface="Times New Roman" panose="02020603050405020304" pitchFamily="18" charset="0"/>
                <a:cs typeface="Times New Roman" panose="02020603050405020304" pitchFamily="18" charset="0"/>
              </a:rPr>
              <a:t>ABC-A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各侧棱和底面的边长均为</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a:t>
            </a:r>
            <a:r>
              <a:rPr lang="en-US" altLang="zh-CN" sz="2200" i="1"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i="1" dirty="0">
                <a:solidFill>
                  <a:srgbClr val="000000"/>
                </a:solidFill>
                <a:latin typeface="Times New Roman" panose="02020603050405020304" pitchFamily="18" charset="0"/>
                <a:cs typeface="Times New Roman" panose="02020603050405020304" pitchFamily="18" charset="0"/>
              </a:rPr>
              <a:t>CC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上任意一点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连接</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BD</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则三棱锥</a:t>
            </a:r>
            <a:r>
              <a:rPr lang="en-US" altLang="zh-CN" sz="2200" i="1" dirty="0">
                <a:solidFill>
                  <a:srgbClr val="000000"/>
                </a:solidFill>
                <a:latin typeface="Times New Roman" panose="02020603050405020304" pitchFamily="18" charset="0"/>
                <a:cs typeface="Times New Roman" panose="02020603050405020304" pitchFamily="18" charset="0"/>
              </a:rPr>
              <a:t>A-A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BD</a:t>
            </a:r>
            <a:r>
              <a:rPr lang="zh-CN" altLang="zh-CN" sz="2200" dirty="0">
                <a:solidFill>
                  <a:srgbClr val="000000"/>
                </a:solidFill>
                <a:latin typeface="Times New Roman" panose="02020603050405020304" pitchFamily="18" charset="0"/>
                <a:cs typeface="Times New Roman" panose="02020603050405020304" pitchFamily="18" charset="0"/>
              </a:rPr>
              <a:t>的体积为</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962320787"/>
              </p:ext>
            </p:extLst>
          </p:nvPr>
        </p:nvGraphicFramePr>
        <p:xfrm>
          <a:off x="508000" y="3247924"/>
          <a:ext cx="8128000" cy="551507"/>
        </p:xfrm>
        <a:graphic>
          <a:graphicData uri="http://schemas.openxmlformats.org/presentationml/2006/ole">
            <p:oleObj spid="_x0000_s26626" name="文档" r:id="rId7" imgW="3837724" imgH="260335" progId="Word.Document.12">
              <p:embed/>
            </p:oleObj>
          </a:graphicData>
        </a:graphic>
      </p:graphicFrame>
      <p:sp>
        <p:nvSpPr>
          <p:cNvPr id="14" name="矩形 13"/>
          <p:cNvSpPr>
            <a:spLocks noChangeAspect="1"/>
          </p:cNvSpPr>
          <p:nvPr/>
        </p:nvSpPr>
        <p:spPr>
          <a:xfrm>
            <a:off x="3286247" y="2702397"/>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graphicFrame>
        <p:nvGraphicFramePr>
          <p:cNvPr id="6" name="对象 5"/>
          <p:cNvGraphicFramePr>
            <a:graphicFrameLocks noChangeAspect="1"/>
          </p:cNvGraphicFramePr>
          <p:nvPr>
            <p:extLst>
              <p:ext uri="{D42A27DB-BD31-4B8C-83A1-F6EECF244321}">
                <p14:modId xmlns:p14="http://schemas.microsoft.com/office/powerpoint/2010/main" xmlns="" val="506107730"/>
              </p:ext>
            </p:extLst>
          </p:nvPr>
        </p:nvGraphicFramePr>
        <p:xfrm>
          <a:off x="508000" y="3889915"/>
          <a:ext cx="8128000" cy="1637708"/>
        </p:xfrm>
        <a:graphic>
          <a:graphicData uri="http://schemas.openxmlformats.org/presentationml/2006/ole">
            <p:oleObj spid="_x0000_s26627" name="文档" r:id="rId8" imgW="3837724" imgH="772350" progId="Word.Document.12">
              <p:embed/>
            </p:oleObj>
          </a:graphicData>
        </a:graphic>
      </p:graphicFrame>
    </p:spTree>
    <p:extLst>
      <p:ext uri="{BB962C8B-B14F-4D97-AF65-F5344CB8AC3E}">
        <p14:creationId xmlns:p14="http://schemas.microsoft.com/office/powerpoint/2010/main" xmlns="" val="1872046711"/>
      </p:ext>
    </p:extLst>
  </p:cSld>
  <p:clrMapOvr>
    <a:masterClrMapping/>
  </p:clrMapOvr>
  <mc:AlternateContent xmlns:mc="http://schemas.openxmlformats.org/markup-compatibility/2006">
    <mc:Choice xmlns:p14="http://schemas.microsoft.com/office/powerpoint/2010/main" xmlns="" Requires="p14">
      <p:transition spd="slow" p14:dur="8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31</a:t>
            </a:fld>
            <a:r>
              <a:rPr lang="en-US" altLang="zh-CN" dirty="0" smtClean="0"/>
              <a:t>-</a:t>
            </a:r>
            <a:endParaRPr lang="zh-CN" altLang="en-US" dirty="0"/>
          </a:p>
        </p:txBody>
      </p:sp>
      <p:sp>
        <p:nvSpPr>
          <p:cNvPr id="7" name="圆角矩形 6">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等体积转化法适用于什么题型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等体积转化法适用于三棱锥体积的求解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若题目条件所给的棱锥的底面和高不易求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则考虑转化为底面和高易求的方向求解</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此法利用原理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V</a:t>
            </a:r>
            <a:r>
              <a:rPr lang="en-US" altLang="zh-CN" sz="2200" i="1" baseline="-25000" dirty="0">
                <a:solidFill>
                  <a:srgbClr val="000000"/>
                </a:solidFill>
                <a:latin typeface="Times New Roman" panose="02020603050405020304" pitchFamily="18" charset="0"/>
                <a:cs typeface="Times New Roman" panose="02020603050405020304" pitchFamily="18" charset="0"/>
              </a:rPr>
              <a:t>A-BCD</a:t>
            </a:r>
            <a:r>
              <a:rPr lang="en-US" altLang="zh-CN" sz="2200" i="1" dirty="0">
                <a:solidFill>
                  <a:srgbClr val="000000"/>
                </a:solidFill>
                <a:latin typeface="Times New Roman" panose="02020603050405020304" pitchFamily="18" charset="0"/>
                <a:cs typeface="Times New Roman" panose="02020603050405020304" pitchFamily="18" charset="0"/>
              </a:rPr>
              <a:t>=V</a:t>
            </a:r>
            <a:r>
              <a:rPr lang="en-US" altLang="zh-CN" sz="2200" i="1" baseline="-25000" dirty="0">
                <a:solidFill>
                  <a:srgbClr val="000000"/>
                </a:solidFill>
                <a:latin typeface="Times New Roman" panose="02020603050405020304" pitchFamily="18" charset="0"/>
                <a:cs typeface="Times New Roman" panose="02020603050405020304" pitchFamily="18" charset="0"/>
              </a:rPr>
              <a:t>B-ACD</a:t>
            </a:r>
            <a:r>
              <a:rPr lang="en-US" altLang="zh-CN" sz="2200" i="1" dirty="0">
                <a:solidFill>
                  <a:srgbClr val="000000"/>
                </a:solidFill>
                <a:latin typeface="Times New Roman" panose="02020603050405020304" pitchFamily="18" charset="0"/>
                <a:cs typeface="Times New Roman" panose="02020603050405020304" pitchFamily="18" charset="0"/>
              </a:rPr>
              <a:t>=V</a:t>
            </a:r>
            <a:r>
              <a:rPr lang="en-US" altLang="zh-CN" sz="2200" i="1" baseline="-25000" dirty="0">
                <a:solidFill>
                  <a:srgbClr val="000000"/>
                </a:solidFill>
                <a:latin typeface="Times New Roman" panose="02020603050405020304" pitchFamily="18" charset="0"/>
                <a:cs typeface="Times New Roman" panose="02020603050405020304" pitchFamily="18" charset="0"/>
              </a:rPr>
              <a:t>C-ABD</a:t>
            </a:r>
            <a:r>
              <a:rPr lang="en-US" altLang="zh-CN" sz="2200" i="1" dirty="0">
                <a:solidFill>
                  <a:srgbClr val="000000"/>
                </a:solidFill>
                <a:latin typeface="Times New Roman" panose="02020603050405020304" pitchFamily="18" charset="0"/>
                <a:cs typeface="Times New Roman" panose="02020603050405020304" pitchFamily="18" charset="0"/>
              </a:rPr>
              <a:t>=V</a:t>
            </a:r>
            <a:r>
              <a:rPr lang="en-US" altLang="zh-CN" sz="2200" i="1" baseline="-25000" dirty="0">
                <a:solidFill>
                  <a:srgbClr val="000000"/>
                </a:solidFill>
                <a:latin typeface="Times New Roman" panose="02020603050405020304" pitchFamily="18" charset="0"/>
                <a:cs typeface="Times New Roman" panose="02020603050405020304" pitchFamily="18" charset="0"/>
              </a:rPr>
              <a:t>D-ABC</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61739801"/>
      </p:ext>
    </p:extLst>
  </p:cSld>
  <p:clrMapOvr>
    <a:masterClrMapping/>
  </p:clrMapOvr>
  <mc:AlternateContent xmlns:mc="http://schemas.openxmlformats.org/markup-compatibility/2006">
    <mc:Choice xmlns:p14="http://schemas.microsoft.com/office/powerpoint/2010/main" xmlns="" Requires="p14">
      <p:transition spd="slow" p14:dur="800">
        <p:wipe dir="r"/>
      </p:transition>
    </mc:Choice>
    <mc:Fallback>
      <p:transition spd="slow">
        <p:wipe dir="r"/>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32</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433598"/>
            <a:ext cx="8128000" cy="1678536"/>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4</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北京丰台区期中</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在边长为</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的正方形纸片</a:t>
            </a:r>
            <a:r>
              <a:rPr lang="en-US" altLang="zh-CN" sz="2200" i="1" dirty="0">
                <a:solidFill>
                  <a:srgbClr val="000000"/>
                </a:solidFill>
                <a:latin typeface="Times New Roman" panose="02020603050405020304" pitchFamily="18" charset="0"/>
                <a:cs typeface="Times New Roman" panose="02020603050405020304" pitchFamily="18" charset="0"/>
              </a:rPr>
              <a:t>ABCD</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AC</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BD</a:t>
            </a:r>
            <a:r>
              <a:rPr lang="zh-CN" altLang="zh-CN" sz="2200" dirty="0">
                <a:solidFill>
                  <a:srgbClr val="000000"/>
                </a:solidFill>
                <a:latin typeface="Times New Roman" panose="02020603050405020304" pitchFamily="18" charset="0"/>
                <a:cs typeface="Times New Roman" panose="02020603050405020304" pitchFamily="18" charset="0"/>
              </a:rPr>
              <a:t>相交于</a:t>
            </a:r>
            <a:r>
              <a:rPr lang="en-US" altLang="zh-CN" sz="2200" i="1" dirty="0">
                <a:solidFill>
                  <a:srgbClr val="000000"/>
                </a:solidFill>
                <a:latin typeface="Times New Roman" panose="02020603050405020304" pitchFamily="18" charset="0"/>
                <a:cs typeface="Times New Roman" panose="02020603050405020304" pitchFamily="18" charset="0"/>
              </a:rPr>
              <a:t>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剪去</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AOB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将剩余部分沿</a:t>
            </a:r>
            <a:r>
              <a:rPr lang="en-US" altLang="zh-CN" sz="2200" i="1" dirty="0">
                <a:solidFill>
                  <a:srgbClr val="000000"/>
                </a:solidFill>
                <a:latin typeface="Times New Roman" panose="02020603050405020304" pitchFamily="18" charset="0"/>
                <a:cs typeface="Times New Roman" panose="02020603050405020304" pitchFamily="18" charset="0"/>
              </a:rPr>
              <a:t>OC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OD</a:t>
            </a:r>
            <a:r>
              <a:rPr lang="zh-CN" altLang="zh-CN" sz="2200" dirty="0">
                <a:solidFill>
                  <a:srgbClr val="000000"/>
                </a:solidFill>
                <a:latin typeface="Times New Roman" panose="02020603050405020304" pitchFamily="18" charset="0"/>
                <a:cs typeface="Times New Roman" panose="02020603050405020304" pitchFamily="18" charset="0"/>
              </a:rPr>
              <a:t>折叠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a:t>
            </a:r>
            <a:r>
              <a:rPr lang="en-US" altLang="zh-CN" sz="2200" i="1" dirty="0">
                <a:solidFill>
                  <a:srgbClr val="000000"/>
                </a:solidFill>
                <a:latin typeface="Times New Roman" panose="02020603050405020304" pitchFamily="18" charset="0"/>
                <a:cs typeface="Times New Roman" panose="02020603050405020304" pitchFamily="18" charset="0"/>
              </a:rPr>
              <a:t>OA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OB</a:t>
            </a:r>
            <a:r>
              <a:rPr lang="zh-CN" altLang="zh-CN" sz="2200" dirty="0">
                <a:solidFill>
                  <a:srgbClr val="000000"/>
                </a:solidFill>
                <a:latin typeface="Times New Roman" panose="02020603050405020304" pitchFamily="18" charset="0"/>
                <a:cs typeface="Times New Roman" panose="02020603050405020304" pitchFamily="18" charset="0"/>
              </a:rPr>
              <a:t>重合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则四面体</a:t>
            </a:r>
            <a:r>
              <a:rPr lang="en-US" altLang="zh-CN" sz="2200" i="1" dirty="0">
                <a:solidFill>
                  <a:srgbClr val="000000"/>
                </a:solidFill>
                <a:latin typeface="Times New Roman" panose="02020603050405020304" pitchFamily="18" charset="0"/>
                <a:cs typeface="Times New Roman" panose="02020603050405020304" pitchFamily="18" charset="0"/>
              </a:rPr>
              <a:t>D-AOC</a:t>
            </a:r>
            <a:r>
              <a:rPr lang="zh-CN" altLang="zh-CN" sz="2200" dirty="0">
                <a:solidFill>
                  <a:srgbClr val="000000"/>
                </a:solidFill>
                <a:latin typeface="Times New Roman" panose="02020603050405020304" pitchFamily="18" charset="0"/>
                <a:cs typeface="Times New Roman" panose="02020603050405020304" pitchFamily="18" charset="0"/>
              </a:rPr>
              <a:t>的体积为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529766832"/>
              </p:ext>
            </p:extLst>
          </p:nvPr>
        </p:nvGraphicFramePr>
        <p:xfrm>
          <a:off x="508000" y="5033998"/>
          <a:ext cx="8128000" cy="1059298"/>
        </p:xfrm>
        <a:graphic>
          <a:graphicData uri="http://schemas.openxmlformats.org/presentationml/2006/ole">
            <p:oleObj spid="_x0000_s27650" name="文档" r:id="rId7" imgW="3837724" imgH="499395" progId="Word.Document.12">
              <p:embed/>
            </p:oleObj>
          </a:graphicData>
        </a:graphic>
      </p:graphicFrame>
      <p:pic>
        <p:nvPicPr>
          <p:cNvPr id="13" name="a99.eps" descr="id:2147517267;FounderCES"/>
          <p:cNvPicPr/>
          <p:nvPr/>
        </p:nvPicPr>
        <p:blipFill>
          <a:blip r:embed="rId8"/>
          <a:stretch>
            <a:fillRect/>
          </a:stretch>
        </p:blipFill>
        <p:spPr>
          <a:xfrm>
            <a:off x="3226820" y="3123427"/>
            <a:ext cx="2209275" cy="1839928"/>
          </a:xfrm>
          <a:prstGeom prst="rect">
            <a:avLst/>
          </a:prstGeom>
        </p:spPr>
      </p:pic>
      <p:sp>
        <p:nvSpPr>
          <p:cNvPr id="14" name="矩形 13"/>
          <p:cNvSpPr>
            <a:spLocks noChangeAspect="1"/>
          </p:cNvSpPr>
          <p:nvPr/>
        </p:nvSpPr>
        <p:spPr>
          <a:xfrm>
            <a:off x="5652120" y="2635938"/>
            <a:ext cx="38824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Tree>
    <p:extLst>
      <p:ext uri="{BB962C8B-B14F-4D97-AF65-F5344CB8AC3E}">
        <p14:creationId xmlns:p14="http://schemas.microsoft.com/office/powerpoint/2010/main" xmlns="" val="1018573184"/>
      </p:ext>
    </p:extLst>
  </p:cSld>
  <p:clrMapOvr>
    <a:masterClrMapping/>
  </p:clrMapOvr>
  <mc:AlternateContent xmlns:mc="http://schemas.openxmlformats.org/markup-compatibility/2006">
    <mc:Choice xmlns:p14="http://schemas.microsoft.com/office/powerpoint/2010/main" xmlns="" Requires="p14">
      <p:transition spd="slow" p14:dur="8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33</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962885095"/>
              </p:ext>
            </p:extLst>
          </p:nvPr>
        </p:nvGraphicFramePr>
        <p:xfrm>
          <a:off x="508000" y="1628800"/>
          <a:ext cx="8128000" cy="1802486"/>
        </p:xfrm>
        <a:graphic>
          <a:graphicData uri="http://schemas.openxmlformats.org/presentationml/2006/ole">
            <p:oleObj spid="_x0000_s28674" name="文档" r:id="rId7" imgW="3837724" imgH="850955" progId="Word.Document.12">
              <p:embed/>
            </p:oleObj>
          </a:graphicData>
        </a:graphic>
      </p:graphicFrame>
      <p:pic>
        <p:nvPicPr>
          <p:cNvPr id="11" name="a100.eps" descr="id:2147513484;FounderCES"/>
          <p:cNvPicPr/>
          <p:nvPr/>
        </p:nvPicPr>
        <p:blipFill>
          <a:blip r:embed="rId8"/>
          <a:stretch>
            <a:fillRect/>
          </a:stretch>
        </p:blipFill>
        <p:spPr>
          <a:xfrm>
            <a:off x="2843808" y="3501008"/>
            <a:ext cx="2520280" cy="2433274"/>
          </a:xfrm>
          <a:prstGeom prst="rect">
            <a:avLst/>
          </a:prstGeom>
        </p:spPr>
      </p:pic>
    </p:spTree>
    <p:extLst>
      <p:ext uri="{BB962C8B-B14F-4D97-AF65-F5344CB8AC3E}">
        <p14:creationId xmlns:p14="http://schemas.microsoft.com/office/powerpoint/2010/main" xmlns="" val="1641694379"/>
      </p:ext>
    </p:extLst>
  </p:cSld>
  <p:clrMapOvr>
    <a:masterClrMapping/>
  </p:clrMapOvr>
  <mc:AlternateContent xmlns:mc="http://schemas.openxmlformats.org/markup-compatibility/2006">
    <mc:Choice xmlns:p14="http://schemas.microsoft.com/office/powerpoint/2010/main" xmlns="" Requires="p14">
      <p:transition spd="slow" p14:dur="800">
        <p:zoom/>
      </p:transition>
    </mc:Choice>
    <mc:Fallback>
      <p:transition spd="slow">
        <p:zo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34</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61550"/>
            <a:ext cx="8128000" cy="1272271"/>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考向</a:t>
            </a:r>
            <a:r>
              <a:rPr lang="en-US" altLang="zh-CN" sz="2200" b="1" dirty="0">
                <a:solidFill>
                  <a:srgbClr val="000000"/>
                </a:solidFill>
                <a:latin typeface="Times New Roman" panose="02020603050405020304" pitchFamily="18" charset="0"/>
                <a:cs typeface="Times New Roman" panose="02020603050405020304" pitchFamily="18" charset="0"/>
              </a:rPr>
              <a:t>4</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组合体的体积求解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一个由半球和四棱锥组成的几何体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其三视图如下图所示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则该几何体的体积为</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LB15.eps" descr="id:2147517274;FounderCES"/>
          <p:cNvPicPr/>
          <p:nvPr/>
        </p:nvPicPr>
        <p:blipFill>
          <a:blip r:embed="rId7"/>
          <a:stretch>
            <a:fillRect/>
          </a:stretch>
        </p:blipFill>
        <p:spPr>
          <a:xfrm>
            <a:off x="4860032" y="2678237"/>
            <a:ext cx="3024336" cy="3840346"/>
          </a:xfrm>
          <a:prstGeom prst="rect">
            <a:avLst/>
          </a:prstGeom>
        </p:spPr>
      </p:pic>
      <p:graphicFrame>
        <p:nvGraphicFramePr>
          <p:cNvPr id="5" name="对象 4"/>
          <p:cNvGraphicFramePr>
            <a:graphicFrameLocks noChangeAspect="1"/>
          </p:cNvGraphicFramePr>
          <p:nvPr>
            <p:extLst>
              <p:ext uri="{D42A27DB-BD31-4B8C-83A1-F6EECF244321}">
                <p14:modId xmlns:p14="http://schemas.microsoft.com/office/powerpoint/2010/main" xmlns="" val="3778256572"/>
              </p:ext>
            </p:extLst>
          </p:nvPr>
        </p:nvGraphicFramePr>
        <p:xfrm>
          <a:off x="508000" y="5515120"/>
          <a:ext cx="8128000" cy="1103014"/>
        </p:xfrm>
        <a:graphic>
          <a:graphicData uri="http://schemas.openxmlformats.org/presentationml/2006/ole">
            <p:oleObj spid="_x0000_s29698" name="文档" r:id="rId8" imgW="3837724" imgH="521030" progId="Word.Document.12">
              <p:embed/>
            </p:oleObj>
          </a:graphicData>
        </a:graphic>
      </p:graphicFrame>
      <p:sp>
        <p:nvSpPr>
          <p:cNvPr id="12" name="矩形 11"/>
          <p:cNvSpPr>
            <a:spLocks noChangeAspect="1"/>
          </p:cNvSpPr>
          <p:nvPr/>
        </p:nvSpPr>
        <p:spPr>
          <a:xfrm>
            <a:off x="5508104" y="2117148"/>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spTree>
    <p:extLst>
      <p:ext uri="{BB962C8B-B14F-4D97-AF65-F5344CB8AC3E}">
        <p14:creationId xmlns:p14="http://schemas.microsoft.com/office/powerpoint/2010/main" xmlns="" val="2294005101"/>
      </p:ext>
    </p:extLst>
  </p:cSld>
  <p:clrMapOvr>
    <a:masterClrMapping/>
  </p:clrMapOvr>
  <mc:AlternateContent xmlns:mc="http://schemas.openxmlformats.org/markup-compatibility/2006">
    <mc:Choice xmlns:p14="http://schemas.microsoft.com/office/powerpoint/2010/main" xmlns="" Requires="p14">
      <p:transition spd="slow" p14:dur="8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35</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815064918"/>
              </p:ext>
            </p:extLst>
          </p:nvPr>
        </p:nvGraphicFramePr>
        <p:xfrm>
          <a:off x="508000" y="2060848"/>
          <a:ext cx="8128000" cy="2942492"/>
        </p:xfrm>
        <a:graphic>
          <a:graphicData uri="http://schemas.openxmlformats.org/presentationml/2006/ole">
            <p:oleObj spid="_x0000_s30722" name="文档" r:id="rId7" imgW="3837724" imgH="1389653" progId="Word.Document.12">
              <p:embed/>
            </p:oleObj>
          </a:graphicData>
        </a:graphic>
      </p:graphicFrame>
    </p:spTree>
    <p:extLst>
      <p:ext uri="{BB962C8B-B14F-4D97-AF65-F5344CB8AC3E}">
        <p14:creationId xmlns:p14="http://schemas.microsoft.com/office/powerpoint/2010/main" xmlns="" val="3559177060"/>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36</a:t>
            </a:fld>
            <a:r>
              <a:rPr lang="en-US" altLang="zh-CN" dirty="0" smtClean="0"/>
              <a:t>-</a:t>
            </a:r>
            <a:endParaRPr lang="zh-CN" altLang="en-US" dirty="0"/>
          </a:p>
        </p:txBody>
      </p:sp>
      <p:sp>
        <p:nvSpPr>
          <p:cNvPr id="7" name="圆角矩形 6">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组合体的体积如何求解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组合体的体积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一般是利用分割法将其分割为几个常见的简单几何体的体积求解</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91619720"/>
      </p:ext>
    </p:extLst>
  </p:cSld>
  <p:clrMapOvr>
    <a:masterClrMapping/>
  </p:clrMapOvr>
  <mc:AlternateContent xmlns:mc="http://schemas.openxmlformats.org/markup-compatibility/2006">
    <mc:Choice xmlns:p14="http://schemas.microsoft.com/office/powerpoint/2010/main" xmlns="" Requires="p14">
      <p:transition spd="slow" p14:dur="800">
        <p:randomBar dir="vert"/>
      </p:transition>
    </mc:Choice>
    <mc:Fallback>
      <p:transition spd="slow">
        <p:randomBar dir="vert"/>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37</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40768"/>
            <a:ext cx="8128000" cy="1678536"/>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湖北荆州统考</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网格纸上的小正方形的边长是</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在其上用粗实线和粗虚线画出了某几何体的三视图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其中俯视图中的曲线是四分之一的圆弧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则这个几何体的体积可能是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674290463"/>
              </p:ext>
            </p:extLst>
          </p:nvPr>
        </p:nvGraphicFramePr>
        <p:xfrm>
          <a:off x="508000" y="5838736"/>
          <a:ext cx="8128000" cy="830624"/>
        </p:xfrm>
        <a:graphic>
          <a:graphicData uri="http://schemas.openxmlformats.org/presentationml/2006/ole">
            <p:oleObj spid="_x0000_s31746" name="文档" r:id="rId7" imgW="3837724" imgH="392305" progId="Word.Document.12">
              <p:embed/>
            </p:oleObj>
          </a:graphicData>
        </a:graphic>
      </p:graphicFrame>
      <p:pic>
        <p:nvPicPr>
          <p:cNvPr id="11" name="A102.eps" descr="id:2147517295;FounderCES"/>
          <p:cNvPicPr/>
          <p:nvPr/>
        </p:nvPicPr>
        <p:blipFill>
          <a:blip r:embed="rId8"/>
          <a:stretch>
            <a:fillRect/>
          </a:stretch>
        </p:blipFill>
        <p:spPr>
          <a:xfrm>
            <a:off x="2411760" y="2852935"/>
            <a:ext cx="3528392" cy="2836525"/>
          </a:xfrm>
          <a:prstGeom prst="rect">
            <a:avLst/>
          </a:prstGeom>
        </p:spPr>
      </p:pic>
      <p:sp>
        <p:nvSpPr>
          <p:cNvPr id="12" name="矩形 11"/>
          <p:cNvSpPr>
            <a:spLocks noChangeAspect="1"/>
          </p:cNvSpPr>
          <p:nvPr/>
        </p:nvSpPr>
        <p:spPr>
          <a:xfrm>
            <a:off x="781183" y="2565669"/>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spTree>
    <p:extLst>
      <p:ext uri="{BB962C8B-B14F-4D97-AF65-F5344CB8AC3E}">
        <p14:creationId xmlns:p14="http://schemas.microsoft.com/office/powerpoint/2010/main" xmlns="" val="3473488364"/>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38</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751020504"/>
              </p:ext>
            </p:extLst>
          </p:nvPr>
        </p:nvGraphicFramePr>
        <p:xfrm>
          <a:off x="508000" y="2693431"/>
          <a:ext cx="8128000" cy="1725139"/>
        </p:xfrm>
        <a:graphic>
          <a:graphicData uri="http://schemas.openxmlformats.org/presentationml/2006/ole">
            <p:oleObj spid="_x0000_s32770" name="文档" r:id="rId7" imgW="3837724" imgH="814537" progId="Word.Document.12">
              <p:embed/>
            </p:oleObj>
          </a:graphicData>
        </a:graphic>
      </p:graphicFrame>
    </p:spTree>
    <p:extLst>
      <p:ext uri="{BB962C8B-B14F-4D97-AF65-F5344CB8AC3E}">
        <p14:creationId xmlns:p14="http://schemas.microsoft.com/office/powerpoint/2010/main" xmlns="" val="441219711"/>
      </p:ext>
    </p:extLst>
  </p:cSld>
  <p:clrMapOvr>
    <a:masterClrMapping/>
  </p:clrMapOvr>
  <mc:AlternateContent xmlns:mc="http://schemas.openxmlformats.org/markup-compatibility/2006">
    <mc:Choice xmlns:p14="http://schemas.microsoft.com/office/powerpoint/2010/main" xmlns="" Requires="p14">
      <p:transition spd="slow" p14:dur="800">
        <p:randomBar/>
      </p:transition>
    </mc:Choice>
    <mc:Fallback>
      <p:transition spd="slow">
        <p:randomBar/>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39</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8" name="矩形 7"/>
          <p:cNvSpPr>
            <a:spLocks noChangeAspect="1"/>
          </p:cNvSpPr>
          <p:nvPr/>
        </p:nvSpPr>
        <p:spPr>
          <a:xfrm>
            <a:off x="692472" y="1484784"/>
            <a:ext cx="8128000" cy="444674"/>
          </a:xfrm>
          <a:prstGeom prst="rect">
            <a:avLst/>
          </a:prstGeom>
        </p:spPr>
        <p:txBody>
          <a:bodyPr>
            <a:spAutoFit/>
          </a:bodyPr>
          <a:lstStyle/>
          <a:p>
            <a:pPr indent="229235">
              <a:lnSpc>
                <a:spcPct val="120000"/>
              </a:lnSpc>
              <a:spcAft>
                <a:spcPts val="0"/>
              </a:spcAft>
              <a:tabLst>
                <a:tab pos="1188085" algn="l"/>
                <a:tab pos="2163445" algn="l"/>
                <a:tab pos="3142615" algn="l"/>
                <a:tab pos="4190365" algn="l"/>
              </a:tabLst>
            </a:pPr>
            <a:r>
              <a:rPr lang="zh-CN" altLang="zh-CN" sz="2200" b="1" dirty="0">
                <a:solidFill>
                  <a:srgbClr val="000000"/>
                </a:solidFill>
                <a:latin typeface="Times New Roman" panose="02020603050405020304" pitchFamily="18" charset="0"/>
                <a:cs typeface="Times New Roman" panose="02020603050405020304" pitchFamily="18" charset="0"/>
              </a:rPr>
              <a:t>球及其与球有关的切、接</a:t>
            </a:r>
            <a:r>
              <a:rPr lang="zh-CN" altLang="zh-CN" sz="2200" b="1" dirty="0" smtClean="0">
                <a:solidFill>
                  <a:srgbClr val="000000"/>
                </a:solidFill>
                <a:latin typeface="Times New Roman" panose="02020603050405020304" pitchFamily="18" charset="0"/>
                <a:cs typeface="Times New Roman" panose="02020603050405020304" pitchFamily="18" charset="0"/>
              </a:rPr>
              <a:t>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1" name="对象 10"/>
          <p:cNvGraphicFramePr>
            <a:graphicFrameLocks noChangeAspect="1"/>
          </p:cNvGraphicFramePr>
          <p:nvPr>
            <p:extLst>
              <p:ext uri="{D42A27DB-BD31-4B8C-83A1-F6EECF244321}">
                <p14:modId xmlns:p14="http://schemas.microsoft.com/office/powerpoint/2010/main" xmlns="" val="3268399588"/>
              </p:ext>
            </p:extLst>
          </p:nvPr>
        </p:nvGraphicFramePr>
        <p:xfrm>
          <a:off x="508000" y="2029675"/>
          <a:ext cx="8128000" cy="1678062"/>
        </p:xfrm>
        <a:graphic>
          <a:graphicData uri="http://schemas.openxmlformats.org/presentationml/2006/ole">
            <p:oleObj spid="_x0000_s33794" name="文档" r:id="rId7" imgW="3837724" imgH="791460" progId="Word.Document.12">
              <p:embed/>
            </p:oleObj>
          </a:graphicData>
        </a:graphic>
      </p:graphicFrame>
      <p:sp>
        <p:nvSpPr>
          <p:cNvPr id="13" name="矩形 12"/>
          <p:cNvSpPr>
            <a:spLocks noChangeAspect="1"/>
          </p:cNvSpPr>
          <p:nvPr/>
        </p:nvSpPr>
        <p:spPr>
          <a:xfrm>
            <a:off x="2370925" y="2728973"/>
            <a:ext cx="38824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graphicFrame>
        <p:nvGraphicFramePr>
          <p:cNvPr id="12" name="对象 11"/>
          <p:cNvGraphicFramePr>
            <a:graphicFrameLocks noChangeAspect="1"/>
          </p:cNvGraphicFramePr>
          <p:nvPr>
            <p:extLst>
              <p:ext uri="{D42A27DB-BD31-4B8C-83A1-F6EECF244321}">
                <p14:modId xmlns:p14="http://schemas.microsoft.com/office/powerpoint/2010/main" xmlns="" val="2024091553"/>
              </p:ext>
            </p:extLst>
          </p:nvPr>
        </p:nvGraphicFramePr>
        <p:xfrm>
          <a:off x="508000" y="3784675"/>
          <a:ext cx="8128000" cy="2061424"/>
        </p:xfrm>
        <a:graphic>
          <a:graphicData uri="http://schemas.openxmlformats.org/presentationml/2006/ole">
            <p:oleObj spid="_x0000_s33795" name="文档" r:id="rId8" imgW="3837724" imgH="973911" progId="Word.Document.12">
              <p:embed/>
            </p:oleObj>
          </a:graphicData>
        </a:graphic>
      </p:graphicFrame>
    </p:spTree>
    <p:extLst>
      <p:ext uri="{BB962C8B-B14F-4D97-AF65-F5344CB8AC3E}">
        <p14:creationId xmlns:p14="http://schemas.microsoft.com/office/powerpoint/2010/main" xmlns="" val="1778236442"/>
      </p:ext>
    </p:extLst>
  </p:cSld>
  <p:clrMapOvr>
    <a:masterClrMapping/>
  </p:clrMapOvr>
  <mc:AlternateContent xmlns:mc="http://schemas.openxmlformats.org/markup-compatibility/2006">
    <mc:Choice xmlns:p14="http://schemas.microsoft.com/office/powerpoint/2010/main" xmlns="" Requires="p14">
      <p:transition spd="slow" p14:dur="8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pic>
        <p:nvPicPr>
          <p:cNvPr id="7" name="常用结论.eps"/>
          <p:cNvPicPr/>
          <p:nvPr/>
        </p:nvPicPr>
        <p:blipFill>
          <a:blip r:embed="rId6"/>
          <a:stretch>
            <a:fillRect/>
          </a:stretch>
        </p:blipFill>
        <p:spPr>
          <a:xfrm>
            <a:off x="560328" y="1484055"/>
            <a:ext cx="7396048" cy="417655"/>
          </a:xfrm>
          <a:prstGeom prst="rect">
            <a:avLst/>
          </a:prstGeom>
        </p:spPr>
      </p:pic>
      <p:sp>
        <p:nvSpPr>
          <p:cNvPr id="2" name="矩形 1"/>
          <p:cNvSpPr>
            <a:spLocks noChangeAspect="1"/>
          </p:cNvSpPr>
          <p:nvPr/>
        </p:nvSpPr>
        <p:spPr>
          <a:xfrm>
            <a:off x="508000" y="1977720"/>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与体积有关的几个结论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一个组合体的体积等于它的各部分体积的和或差</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底面面积及高都相等的两个同类几何体的体积相等</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长方体的外接球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球心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体对角线的交点</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178403685"/>
              </p:ext>
            </p:extLst>
          </p:nvPr>
        </p:nvGraphicFramePr>
        <p:xfrm>
          <a:off x="596756" y="4076586"/>
          <a:ext cx="8416925" cy="2036763"/>
        </p:xfrm>
        <a:graphic>
          <a:graphicData uri="http://schemas.openxmlformats.org/presentationml/2006/ole">
            <p:oleObj spid="_x0000_s4098" name="文档" r:id="rId7" imgW="3968371" imgH="964175" progId="Word.Document.12">
              <p:embed/>
            </p:oleObj>
          </a:graphicData>
        </a:graphic>
      </p:graphicFrame>
    </p:spTree>
    <p:extLst>
      <p:ext uri="{BB962C8B-B14F-4D97-AF65-F5344CB8AC3E}">
        <p14:creationId xmlns:p14="http://schemas.microsoft.com/office/powerpoint/2010/main" xmlns="" val="2116122712"/>
      </p:ext>
    </p:extLst>
  </p:cSld>
  <p:clrMapOvr>
    <a:masterClrMapping/>
  </p:clrMapOvr>
  <mc:AlternateContent xmlns:mc="http://schemas.openxmlformats.org/markup-compatibility/2006">
    <mc:Choice xmlns:p14="http://schemas.microsoft.com/office/powerpoint/2010/main" xmlns="" Requires="p14">
      <p:transition spd="slow" p14:dur="800">
        <p:cut thruBlk="1"/>
      </p:transition>
    </mc:Choice>
    <mc:Fallback>
      <p:transition spd="slow">
        <p:cut thruBlk="1"/>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40</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2" name="矩形 1"/>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如何求解球的表面积、体积及与球有关的切、接问题中的表面积、体积问题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求解球的表面积、体积问题的关键是求出球的半径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一般方法是依据条件建立关于半径的等式</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多面体的外接球和内切球问题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其解题关键在于确定球心在多面体中的位置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找到球的半径或直径与多面体相关元素之间的关系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结合原有多面体的特性求出球的半径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然后利用球的表面积和体积公式进行正确计算</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常见的方法是将多面体还原到正方体或长方体中再去求解</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球的截面问题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首先需理解两个基本性质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球的任何一个截面都是圆面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球心和截面圆的圆心的连线垂直于截面</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然后利用性质解三角形求出球的半径</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0900892"/>
      </p:ext>
    </p:extLst>
  </p:cSld>
  <p:clrMapOvr>
    <a:masterClrMapping/>
  </p:clrMapOvr>
  <mc:AlternateContent xmlns:mc="http://schemas.openxmlformats.org/markup-compatibility/2006">
    <mc:Choice xmlns:p14="http://schemas.microsoft.com/office/powerpoint/2010/main" xmlns="" Requires="p14">
      <p:transition spd="slow" p14:dur="800">
        <p:pull dir="rd"/>
      </p:transition>
    </mc:Choice>
    <mc:Fallback>
      <p:transition spd="slow">
        <p:pull dir="rd"/>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41</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2" name="矩形 1"/>
          <p:cNvSpPr>
            <a:spLocks noChangeAspect="1"/>
          </p:cNvSpPr>
          <p:nvPr/>
        </p:nvSpPr>
        <p:spPr>
          <a:xfrm>
            <a:off x="508000" y="1505125"/>
            <a:ext cx="8128000" cy="1272271"/>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 (2018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黑龙江统考七模</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i="1" dirty="0">
                <a:solidFill>
                  <a:srgbClr val="000000"/>
                </a:solidFill>
                <a:latin typeface="Times New Roman" panose="02020603050405020304" pitchFamily="18" charset="0"/>
                <a:cs typeface="Times New Roman" panose="02020603050405020304" pitchFamily="18" charset="0"/>
              </a:rPr>
              <a:t>ABCD-A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是边长为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的正方体</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S-ABCD</a:t>
            </a:r>
            <a:r>
              <a:rPr lang="zh-CN" altLang="zh-CN" sz="2200" dirty="0">
                <a:solidFill>
                  <a:srgbClr val="000000"/>
                </a:solidFill>
                <a:latin typeface="Times New Roman" panose="02020603050405020304" pitchFamily="18" charset="0"/>
                <a:cs typeface="Times New Roman" panose="02020603050405020304" pitchFamily="18" charset="0"/>
              </a:rPr>
              <a:t>是高为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的正四棱锥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若点</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在同一个球面上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则该球的表面积为</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3902870938"/>
              </p:ext>
            </p:extLst>
          </p:nvPr>
        </p:nvGraphicFramePr>
        <p:xfrm>
          <a:off x="508000" y="4591078"/>
          <a:ext cx="8128000" cy="1018944"/>
        </p:xfrm>
        <a:graphic>
          <a:graphicData uri="http://schemas.openxmlformats.org/presentationml/2006/ole">
            <p:oleObj spid="_x0000_s34818" name="文档" r:id="rId7" imgW="3837724" imgH="480285" progId="Word.Document.12">
              <p:embed/>
            </p:oleObj>
          </a:graphicData>
        </a:graphic>
      </p:graphicFrame>
      <p:pic>
        <p:nvPicPr>
          <p:cNvPr id="12" name="A103.eps" descr="id:2147517324;FounderCES"/>
          <p:cNvPicPr/>
          <p:nvPr/>
        </p:nvPicPr>
        <p:blipFill>
          <a:blip r:embed="rId8"/>
          <a:stretch>
            <a:fillRect/>
          </a:stretch>
        </p:blipFill>
        <p:spPr>
          <a:xfrm>
            <a:off x="4581663" y="2795993"/>
            <a:ext cx="2078569" cy="2779890"/>
          </a:xfrm>
          <a:prstGeom prst="rect">
            <a:avLst/>
          </a:prstGeom>
        </p:spPr>
      </p:pic>
      <p:sp>
        <p:nvSpPr>
          <p:cNvPr id="13" name="矩形 12"/>
          <p:cNvSpPr>
            <a:spLocks noChangeAspect="1"/>
          </p:cNvSpPr>
          <p:nvPr/>
        </p:nvSpPr>
        <p:spPr>
          <a:xfrm>
            <a:off x="4387539" y="2298650"/>
            <a:ext cx="38824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D</a:t>
            </a:r>
            <a:endParaRPr lang="zh-CN" altLang="en-US" sz="2200" dirty="0"/>
          </a:p>
        </p:txBody>
      </p:sp>
    </p:spTree>
    <p:extLst>
      <p:ext uri="{BB962C8B-B14F-4D97-AF65-F5344CB8AC3E}">
        <p14:creationId xmlns:p14="http://schemas.microsoft.com/office/powerpoint/2010/main" xmlns="" val="316552173"/>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42</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6" name="矩形 5"/>
          <p:cNvSpPr>
            <a:spLocks noChangeAspect="1"/>
          </p:cNvSpPr>
          <p:nvPr/>
        </p:nvSpPr>
        <p:spPr>
          <a:xfrm>
            <a:off x="508000" y="1371212"/>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连接</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交点为</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连接</a:t>
            </a:r>
            <a:r>
              <a:rPr lang="en-US" altLang="zh-CN" sz="2200" i="1" dirty="0">
                <a:solidFill>
                  <a:srgbClr val="000000"/>
                </a:solidFill>
                <a:latin typeface="Times New Roman" panose="02020603050405020304" pitchFamily="18" charset="0"/>
                <a:cs typeface="Times New Roman" panose="02020603050405020304" pitchFamily="18" charset="0"/>
              </a:rPr>
              <a:t>SM</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易知球心</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在直线</a:t>
            </a:r>
            <a:r>
              <a:rPr lang="en-US" altLang="zh-CN" sz="2200" i="1" dirty="0">
                <a:solidFill>
                  <a:srgbClr val="000000"/>
                </a:solidFill>
                <a:latin typeface="Times New Roman" panose="02020603050405020304" pitchFamily="18" charset="0"/>
                <a:cs typeface="Times New Roman" panose="02020603050405020304" pitchFamily="18" charset="0"/>
              </a:rPr>
              <a:t>SM</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设球的半径</a:t>
            </a:r>
            <a:r>
              <a:rPr lang="en-US" altLang="zh-CN" sz="2200" i="1" dirty="0">
                <a:solidFill>
                  <a:srgbClr val="000000"/>
                </a:solidFill>
                <a:latin typeface="Times New Roman" panose="02020603050405020304" pitchFamily="18" charset="0"/>
                <a:cs typeface="Times New Roman" panose="02020603050405020304" pitchFamily="18" charset="0"/>
              </a:rPr>
              <a:t>R=OS=x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Rt</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OMB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3304327555"/>
              </p:ext>
            </p:extLst>
          </p:nvPr>
        </p:nvGraphicFramePr>
        <p:xfrm>
          <a:off x="508000" y="2245204"/>
          <a:ext cx="8128000" cy="4166568"/>
        </p:xfrm>
        <a:graphic>
          <a:graphicData uri="http://schemas.openxmlformats.org/presentationml/2006/ole">
            <p:oleObj spid="_x0000_s35842" name="文档" r:id="rId7" imgW="3837724" imgH="1967653" progId="Word.Document.12">
              <p:embed/>
            </p:oleObj>
          </a:graphicData>
        </a:graphic>
      </p:graphicFrame>
    </p:spTree>
    <p:extLst>
      <p:ext uri="{BB962C8B-B14F-4D97-AF65-F5344CB8AC3E}">
        <p14:creationId xmlns:p14="http://schemas.microsoft.com/office/powerpoint/2010/main" xmlns="" val="2174239138"/>
      </p:ext>
    </p:extLst>
  </p:cSld>
  <p:clrMapOvr>
    <a:masterClrMapping/>
  </p:clrMapOvr>
  <mc:AlternateContent xmlns:mc="http://schemas.openxmlformats.org/markup-compatibility/2006">
    <mc:Choice xmlns:p14="http://schemas.microsoft.com/office/powerpoint/2010/main" xmlns="" Requires="p14">
      <p:transition spd="slow" p14:dur="800">
        <p:wipe/>
      </p:transition>
    </mc:Choice>
    <mc:Fallback>
      <p:transition spd="slow">
        <p:wip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43</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pic>
        <p:nvPicPr>
          <p:cNvPr id="8" name="要点归纳小结.eps"/>
          <p:cNvPicPr/>
          <p:nvPr/>
        </p:nvPicPr>
        <p:blipFill>
          <a:blip r:embed="rId6"/>
          <a:stretch>
            <a:fillRect/>
          </a:stretch>
        </p:blipFill>
        <p:spPr>
          <a:xfrm>
            <a:off x="560328" y="1988840"/>
            <a:ext cx="7396048" cy="417655"/>
          </a:xfrm>
          <a:prstGeom prst="rect">
            <a:avLst/>
          </a:prstGeom>
        </p:spPr>
      </p:pic>
      <p:sp>
        <p:nvSpPr>
          <p:cNvPr id="2" name="矩形 1"/>
          <p:cNvSpPr>
            <a:spLocks noChangeAspect="1"/>
          </p:cNvSpPr>
          <p:nvPr/>
        </p:nvSpPr>
        <p:spPr>
          <a:xfrm>
            <a:off x="508000" y="2450101"/>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求柱体、锥体、台体与球的表面积、体积的问题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要结合它们的结构特点与平面几何知识来解决</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求三棱锥的体积时要注意三棱锥的每个面都可以作为底面</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与球有关的组合体问题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一种是内切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一种是外接</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解题时要认真分析图形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明确切点和接点的位置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确定有关元素间的数量关系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并作出合适的截面图</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60922852"/>
      </p:ext>
    </p:extLst>
  </p:cSld>
  <p:clrMapOvr>
    <a:masterClrMapping/>
  </p:clrMapOvr>
  <mc:AlternateContent xmlns:mc="http://schemas.openxmlformats.org/markup-compatibility/2006">
    <mc:Choice xmlns:p14="http://schemas.microsoft.com/office/powerpoint/2010/main" xmlns="" Requires="p14">
      <p:transition spd="slow" p14:dur="800">
        <p:split dir="in"/>
      </p:transition>
    </mc:Choice>
    <mc:Fallback>
      <p:transition spd="slow">
        <p:split dir="in"/>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44</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pic>
        <p:nvPicPr>
          <p:cNvPr id="9" name="易错易混警示.eps"/>
          <p:cNvPicPr/>
          <p:nvPr/>
        </p:nvPicPr>
        <p:blipFill>
          <a:blip r:embed="rId6"/>
          <a:stretch>
            <a:fillRect/>
          </a:stretch>
        </p:blipFill>
        <p:spPr>
          <a:xfrm>
            <a:off x="611560" y="2348880"/>
            <a:ext cx="2034391" cy="329979"/>
          </a:xfrm>
          <a:prstGeom prst="rect">
            <a:avLst/>
          </a:prstGeom>
        </p:spPr>
      </p:pic>
      <p:sp>
        <p:nvSpPr>
          <p:cNvPr id="7" name="矩形 6"/>
          <p:cNvSpPr>
            <a:spLocks noChangeAspect="1"/>
          </p:cNvSpPr>
          <p:nvPr/>
        </p:nvSpPr>
        <p:spPr>
          <a:xfrm>
            <a:off x="508000" y="2678745"/>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求组合体的表面积时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组合体的衔接部分的面积问题易出错</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由三视图计算几何体的表面积与体积时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由于几何体的还原不准确及几何体的结构特征认识不准易导致错误</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b="1" dirty="0">
                <a:solidFill>
                  <a:srgbClr val="000000"/>
                </a:solidFill>
                <a:latin typeface="Times New Roman" panose="02020603050405020304" pitchFamily="18" charset="0"/>
              </a:rPr>
              <a:t>3</a:t>
            </a:r>
            <a:r>
              <a:rPr lang="en-US" altLang="zh-CN" sz="2200" i="1"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易混侧面积与表面积的概念</a:t>
            </a:r>
            <a:r>
              <a:rPr lang="en-US" altLang="zh-CN" sz="2200" i="1" dirty="0">
                <a:solidFill>
                  <a:srgbClr val="000000"/>
                </a:solidFill>
                <a:latin typeface="Times New Roman" panose="02020603050405020304" pitchFamily="18" charset="0"/>
              </a:rPr>
              <a:t>.</a:t>
            </a:r>
            <a:endParaRPr lang="zh-CN" altLang="en-US" sz="2200" dirty="0"/>
          </a:p>
        </p:txBody>
      </p:sp>
    </p:spTree>
    <p:extLst>
      <p:ext uri="{BB962C8B-B14F-4D97-AF65-F5344CB8AC3E}">
        <p14:creationId xmlns:p14="http://schemas.microsoft.com/office/powerpoint/2010/main" xmlns="" val="1637250746"/>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45</a:t>
            </a:fld>
            <a:r>
              <a:rPr lang="en-US" altLang="zh-CN" dirty="0" smtClean="0"/>
              <a:t>-</a:t>
            </a:r>
            <a:endParaRPr lang="zh-CN" altLang="en-US" dirty="0"/>
          </a:p>
        </p:txBody>
      </p:sp>
      <p:graphicFrame>
        <p:nvGraphicFramePr>
          <p:cNvPr id="7" name="对象 6"/>
          <p:cNvGraphicFramePr>
            <a:graphicFrameLocks noChangeAspect="1"/>
          </p:cNvGraphicFramePr>
          <p:nvPr>
            <p:extLst>
              <p:ext uri="{D42A27DB-BD31-4B8C-83A1-F6EECF244321}">
                <p14:modId xmlns:p14="http://schemas.microsoft.com/office/powerpoint/2010/main" xmlns="" val="458232130"/>
              </p:ext>
            </p:extLst>
          </p:nvPr>
        </p:nvGraphicFramePr>
        <p:xfrm>
          <a:off x="508000" y="1046286"/>
          <a:ext cx="8128000" cy="3409927"/>
        </p:xfrm>
        <a:graphic>
          <a:graphicData uri="http://schemas.openxmlformats.org/presentationml/2006/ole">
            <p:oleObj spid="_x0000_s36866" name="文档" r:id="rId4" imgW="3837724" imgH="1609603" progId="Word.Document.12">
              <p:embed/>
            </p:oleObj>
          </a:graphicData>
        </a:graphic>
      </p:graphicFrame>
      <p:sp>
        <p:nvSpPr>
          <p:cNvPr id="8" name="矩形 7"/>
          <p:cNvSpPr>
            <a:spLocks noChangeAspect="1"/>
          </p:cNvSpPr>
          <p:nvPr/>
        </p:nvSpPr>
        <p:spPr>
          <a:xfrm>
            <a:off x="683568" y="4495759"/>
            <a:ext cx="1354858" cy="459741"/>
          </a:xfrm>
          <a:prstGeom prst="rect">
            <a:avLst/>
          </a:prstGeom>
        </p:spPr>
        <p:txBody>
          <a:bodyPr wrap="none">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B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1800883221"/>
              </p:ext>
            </p:extLst>
          </p:nvPr>
        </p:nvGraphicFramePr>
        <p:xfrm>
          <a:off x="508000" y="4996335"/>
          <a:ext cx="8128000" cy="1590626"/>
        </p:xfrm>
        <a:graphic>
          <a:graphicData uri="http://schemas.openxmlformats.org/presentationml/2006/ole">
            <p:oleObj spid="_x0000_s36867" name="文档" r:id="rId5" imgW="3837724" imgH="751437" progId="Word.Document.12">
              <p:embed/>
            </p:oleObj>
          </a:graphicData>
        </a:graphic>
      </p:graphicFrame>
    </p:spTree>
    <p:extLst>
      <p:ext uri="{BB962C8B-B14F-4D97-AF65-F5344CB8AC3E}">
        <p14:creationId xmlns:p14="http://schemas.microsoft.com/office/powerpoint/2010/main" xmlns="" val="278193547"/>
      </p:ext>
    </p:extLst>
  </p:cSld>
  <p:clrMapOvr>
    <a:masterClrMapping/>
  </p:clrMapOvr>
  <mc:AlternateContent xmlns:mc="http://schemas.openxmlformats.org/markup-compatibility/2006">
    <mc:Choice xmlns:p14="http://schemas.microsoft.com/office/powerpoint/2010/main" xmlns="" Requires="p14">
      <p:transition spd="slow" p14:dur="800">
        <p:checker dir="vert"/>
      </p:transition>
    </mc:Choice>
    <mc:Fallback>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22" presetClass="entr" presetSubtype="4"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46</a:t>
            </a:fld>
            <a:r>
              <a:rPr lang="en-US" altLang="zh-CN" dirty="0" smtClean="0"/>
              <a:t>-</a:t>
            </a:r>
            <a:endParaRPr lang="zh-CN" altLang="en-US" dirty="0"/>
          </a:p>
        </p:txBody>
      </p:sp>
      <p:sp>
        <p:nvSpPr>
          <p:cNvPr id="2" name="矩形 1"/>
          <p:cNvSpPr>
            <a:spLocks noChangeAspect="1"/>
          </p:cNvSpPr>
          <p:nvPr/>
        </p:nvSpPr>
        <p:spPr>
          <a:xfrm>
            <a:off x="508000" y="980728"/>
            <a:ext cx="8128000" cy="411612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b="1" dirty="0">
                <a:solidFill>
                  <a:srgbClr val="FF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《九章算术》是我国古代内容极为丰富的数学名著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书中有如下问题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今有委米依垣内角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下周八尺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高五尺</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积及为米几何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其意思为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在屋内墙角处堆放米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米堆为一个圆锥的四分之一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米堆底部的弧长为</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米堆的高为</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问米堆的体积和堆放的米各为多少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已知</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斛米的体积约为</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62</a:t>
            </a:r>
            <a:r>
              <a:rPr lang="zh-CN" altLang="zh-CN" sz="2200" dirty="0">
                <a:solidFill>
                  <a:srgbClr val="000000"/>
                </a:solidFill>
                <a:latin typeface="Times New Roman" panose="02020603050405020304" pitchFamily="18" charset="0"/>
                <a:cs typeface="Times New Roman" panose="02020603050405020304" pitchFamily="18" charset="0"/>
              </a:rPr>
              <a:t>立方尺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圆周率约为</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估算出堆放的米约有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A.14</a:t>
            </a:r>
            <a:r>
              <a:rPr lang="zh-CN" altLang="zh-CN" sz="2200" dirty="0">
                <a:solidFill>
                  <a:srgbClr val="000000"/>
                </a:solidFill>
                <a:latin typeface="Times New Roman" panose="02020603050405020304" pitchFamily="18" charset="0"/>
                <a:cs typeface="Times New Roman" panose="02020603050405020304" pitchFamily="18" charset="0"/>
              </a:rPr>
              <a:t>斛</a:t>
            </a:r>
            <a:r>
              <a:rPr lang="en-US" altLang="zh-CN" sz="2200" dirty="0">
                <a:solidFill>
                  <a:srgbClr val="000000"/>
                </a:solidFill>
                <a:latin typeface="Times New Roman" panose="02020603050405020304" pitchFamily="18" charset="0"/>
                <a:cs typeface="Times New Roman" panose="02020603050405020304" pitchFamily="18" charset="0"/>
              </a:rPr>
              <a:t>	B.22</a:t>
            </a:r>
            <a:r>
              <a:rPr lang="zh-CN" altLang="zh-CN" sz="2200" dirty="0">
                <a:solidFill>
                  <a:srgbClr val="000000"/>
                </a:solidFill>
                <a:latin typeface="Times New Roman" panose="02020603050405020304" pitchFamily="18" charset="0"/>
                <a:cs typeface="Times New Roman" panose="02020603050405020304" pitchFamily="18" charset="0"/>
              </a:rPr>
              <a:t>斛</a:t>
            </a:r>
            <a:r>
              <a:rPr lang="en-US" altLang="zh-CN" sz="2200" dirty="0">
                <a:solidFill>
                  <a:srgbClr val="000000"/>
                </a:solidFill>
                <a:latin typeface="Times New Roman" panose="02020603050405020304" pitchFamily="18" charset="0"/>
                <a:cs typeface="Times New Roman" panose="02020603050405020304" pitchFamily="18" charset="0"/>
              </a:rPr>
              <a:t>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C.36</a:t>
            </a:r>
            <a:r>
              <a:rPr lang="zh-CN" altLang="zh-CN" sz="2200" dirty="0">
                <a:solidFill>
                  <a:srgbClr val="000000"/>
                </a:solidFill>
                <a:latin typeface="Times New Roman" panose="02020603050405020304" pitchFamily="18" charset="0"/>
                <a:cs typeface="Times New Roman" panose="02020603050405020304" pitchFamily="18" charset="0"/>
              </a:rPr>
              <a:t>斛</a:t>
            </a:r>
            <a:r>
              <a:rPr lang="en-US" altLang="zh-CN" sz="2200" dirty="0">
                <a:solidFill>
                  <a:srgbClr val="000000"/>
                </a:solidFill>
                <a:latin typeface="Times New Roman" panose="02020603050405020304" pitchFamily="18" charset="0"/>
                <a:cs typeface="Times New Roman" panose="02020603050405020304" pitchFamily="18" charset="0"/>
              </a:rPr>
              <a:t>	D.66</a:t>
            </a:r>
            <a:r>
              <a:rPr lang="zh-CN" altLang="zh-CN" sz="2200" dirty="0">
                <a:solidFill>
                  <a:srgbClr val="000000"/>
                </a:solidFill>
                <a:latin typeface="Times New Roman" panose="02020603050405020304" pitchFamily="18" charset="0"/>
                <a:cs typeface="Times New Roman" panose="02020603050405020304" pitchFamily="18" charset="0"/>
              </a:rPr>
              <a:t>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A107.eps" descr="id:2147517346;FounderCES"/>
          <p:cNvPicPr/>
          <p:nvPr/>
        </p:nvPicPr>
        <p:blipFill>
          <a:blip r:embed="rId4"/>
          <a:stretch>
            <a:fillRect/>
          </a:stretch>
        </p:blipFill>
        <p:spPr>
          <a:xfrm>
            <a:off x="4057650" y="3071152"/>
            <a:ext cx="2242542" cy="1990602"/>
          </a:xfrm>
          <a:prstGeom prst="rect">
            <a:avLst/>
          </a:prstGeom>
        </p:spPr>
      </p:pic>
      <p:graphicFrame>
        <p:nvGraphicFramePr>
          <p:cNvPr id="9" name="对象 8"/>
          <p:cNvGraphicFramePr>
            <a:graphicFrameLocks noChangeAspect="1"/>
          </p:cNvGraphicFramePr>
          <p:nvPr>
            <p:extLst>
              <p:ext uri="{D42A27DB-BD31-4B8C-83A1-F6EECF244321}">
                <p14:modId xmlns:p14="http://schemas.microsoft.com/office/powerpoint/2010/main" xmlns="" val="1819918551"/>
              </p:ext>
            </p:extLst>
          </p:nvPr>
        </p:nvGraphicFramePr>
        <p:xfrm>
          <a:off x="333919" y="5062769"/>
          <a:ext cx="8128000" cy="1590626"/>
        </p:xfrm>
        <a:graphic>
          <a:graphicData uri="http://schemas.openxmlformats.org/presentationml/2006/ole">
            <p:oleObj spid="_x0000_s37890" name="文档" r:id="rId5" imgW="3837724" imgH="750355" progId="Word.Document.12">
              <p:embed/>
            </p:oleObj>
          </a:graphicData>
        </a:graphic>
      </p:graphicFrame>
    </p:spTree>
    <p:extLst>
      <p:ext uri="{BB962C8B-B14F-4D97-AF65-F5344CB8AC3E}">
        <p14:creationId xmlns:p14="http://schemas.microsoft.com/office/powerpoint/2010/main" xmlns="" val="4194952719"/>
      </p:ext>
    </p:extLst>
  </p:cSld>
  <p:clrMapOvr>
    <a:masterClrMapping/>
  </p:clrMapOvr>
  <mc:AlternateContent xmlns:mc="http://schemas.openxmlformats.org/markup-compatibility/2006">
    <mc:Choice xmlns:p14="http://schemas.microsoft.com/office/powerpoint/2010/main" xmlns="" Requires="p14">
      <p:transition spd="slow" p14:dur="8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47</a:t>
            </a:fld>
            <a:r>
              <a:rPr lang="en-US" altLang="zh-CN" dirty="0" smtClean="0"/>
              <a:t>-</a:t>
            </a:r>
            <a:endParaRPr lang="zh-CN" altLang="en-US" dirty="0"/>
          </a:p>
        </p:txBody>
      </p:sp>
      <p:graphicFrame>
        <p:nvGraphicFramePr>
          <p:cNvPr id="10" name="对象 9"/>
          <p:cNvGraphicFramePr>
            <a:graphicFrameLocks noChangeAspect="1"/>
          </p:cNvGraphicFramePr>
          <p:nvPr>
            <p:extLst>
              <p:ext uri="{D42A27DB-BD31-4B8C-83A1-F6EECF244321}">
                <p14:modId xmlns:p14="http://schemas.microsoft.com/office/powerpoint/2010/main" xmlns="" val="2110147134"/>
              </p:ext>
            </p:extLst>
          </p:nvPr>
        </p:nvGraphicFramePr>
        <p:xfrm>
          <a:off x="508000" y="1063127"/>
          <a:ext cx="8128000" cy="2851694"/>
        </p:xfrm>
        <a:graphic>
          <a:graphicData uri="http://schemas.openxmlformats.org/presentationml/2006/ole">
            <p:oleObj spid="_x0000_s38914" name="文档" r:id="rId4" imgW="3837724" imgH="1345663" progId="Word.Document.12">
              <p:embed/>
            </p:oleObj>
          </a:graphicData>
        </a:graphic>
      </p:graphicFrame>
      <p:sp>
        <p:nvSpPr>
          <p:cNvPr id="12" name="矩形 11"/>
          <p:cNvSpPr>
            <a:spLocks noChangeAspect="1"/>
          </p:cNvSpPr>
          <p:nvPr/>
        </p:nvSpPr>
        <p:spPr>
          <a:xfrm>
            <a:off x="755576" y="3943447"/>
            <a:ext cx="1370888" cy="498598"/>
          </a:xfrm>
          <a:prstGeom prst="rect">
            <a:avLst/>
          </a:prstGeom>
        </p:spPr>
        <p:txBody>
          <a:bodyPr wrap="none">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D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3" name="对象 12"/>
          <p:cNvGraphicFramePr>
            <a:graphicFrameLocks noChangeAspect="1"/>
          </p:cNvGraphicFramePr>
          <p:nvPr>
            <p:extLst>
              <p:ext uri="{D42A27DB-BD31-4B8C-83A1-F6EECF244321}">
                <p14:modId xmlns:p14="http://schemas.microsoft.com/office/powerpoint/2010/main" xmlns="" val="1419184823"/>
              </p:ext>
            </p:extLst>
          </p:nvPr>
        </p:nvGraphicFramePr>
        <p:xfrm>
          <a:off x="508000" y="4406668"/>
          <a:ext cx="8128000" cy="2074876"/>
        </p:xfrm>
        <a:graphic>
          <a:graphicData uri="http://schemas.openxmlformats.org/presentationml/2006/ole">
            <p:oleObj spid="_x0000_s38915" name="文档" r:id="rId5" imgW="3837724" imgH="979680" progId="Word.Document.12">
              <p:embed/>
            </p:oleObj>
          </a:graphicData>
        </a:graphic>
      </p:graphicFrame>
    </p:spTree>
    <p:extLst>
      <p:ext uri="{BB962C8B-B14F-4D97-AF65-F5344CB8AC3E}">
        <p14:creationId xmlns:p14="http://schemas.microsoft.com/office/powerpoint/2010/main" xmlns="" val="2341837929"/>
      </p:ext>
    </p:extLst>
  </p:cSld>
  <p:clrMapOvr>
    <a:masterClrMapping/>
  </p:clrMapOvr>
  <mc:AlternateContent xmlns:mc="http://schemas.openxmlformats.org/markup-compatibility/2006">
    <mc:Choice xmlns:p14="http://schemas.microsoft.com/office/powerpoint/2010/main" xmlns="" Requires="p14">
      <p:transition spd="slow" p14:dur="8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48</a:t>
            </a:fld>
            <a:r>
              <a:rPr lang="en-US" altLang="zh-CN" dirty="0" smtClean="0"/>
              <a:t>-</a:t>
            </a:r>
            <a:endParaRPr lang="zh-CN" altLang="en-US" dirty="0"/>
          </a:p>
        </p:txBody>
      </p:sp>
      <p:sp>
        <p:nvSpPr>
          <p:cNvPr id="2" name="矩形 1"/>
          <p:cNvSpPr>
            <a:spLocks noChangeAspect="1"/>
          </p:cNvSpPr>
          <p:nvPr/>
        </p:nvSpPr>
        <p:spPr>
          <a:xfrm>
            <a:off x="508000" y="1052736"/>
            <a:ext cx="8128000" cy="208480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b="1" dirty="0">
                <a:solidFill>
                  <a:srgbClr val="FF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我国南北朝时期伟大的数学家祖暅提出了著名的祖暅原理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幂势既同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则积不容异</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是截面积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是几何体的高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意思是两等高立方体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若在每一等高处的截面积都相等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则两立方体体积相等</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已知某不规则几何体与如图所示的三视图所对应的几何体满足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幂势同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则该不规则几何体的体积为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LB17.eps" descr="id:2147517353;FounderCES"/>
          <p:cNvPicPr/>
          <p:nvPr/>
        </p:nvPicPr>
        <p:blipFill>
          <a:blip r:embed="rId4"/>
          <a:stretch>
            <a:fillRect/>
          </a:stretch>
        </p:blipFill>
        <p:spPr>
          <a:xfrm>
            <a:off x="4644008" y="3155295"/>
            <a:ext cx="3312368" cy="3413548"/>
          </a:xfrm>
          <a:prstGeom prst="rect">
            <a:avLst/>
          </a:prstGeom>
        </p:spPr>
      </p:pic>
      <p:graphicFrame>
        <p:nvGraphicFramePr>
          <p:cNvPr id="9" name="对象 8"/>
          <p:cNvGraphicFramePr>
            <a:graphicFrameLocks noChangeAspect="1"/>
          </p:cNvGraphicFramePr>
          <p:nvPr>
            <p:extLst>
              <p:ext uri="{D42A27DB-BD31-4B8C-83A1-F6EECF244321}">
                <p14:modId xmlns:p14="http://schemas.microsoft.com/office/powerpoint/2010/main" xmlns="" val="2077677695"/>
              </p:ext>
            </p:extLst>
          </p:nvPr>
        </p:nvGraphicFramePr>
        <p:xfrm>
          <a:off x="508000" y="5319356"/>
          <a:ext cx="8128000" cy="830624"/>
        </p:xfrm>
        <a:graphic>
          <a:graphicData uri="http://schemas.openxmlformats.org/presentationml/2006/ole">
            <p:oleObj spid="_x0000_s39938" name="文档" r:id="rId5" imgW="3837724" imgH="391944" progId="Word.Document.12">
              <p:embed/>
            </p:oleObj>
          </a:graphicData>
        </a:graphic>
      </p:graphicFrame>
      <p:sp>
        <p:nvSpPr>
          <p:cNvPr id="11" name="矩形 10"/>
          <p:cNvSpPr>
            <a:spLocks noChangeAspect="1"/>
          </p:cNvSpPr>
          <p:nvPr/>
        </p:nvSpPr>
        <p:spPr>
          <a:xfrm>
            <a:off x="683568" y="6170762"/>
            <a:ext cx="1354858" cy="498598"/>
          </a:xfrm>
          <a:prstGeom prst="rect">
            <a:avLst/>
          </a:prstGeom>
        </p:spPr>
        <p:txBody>
          <a:bodyPr wrap="none">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C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89385097"/>
      </p:ext>
    </p:extLst>
  </p:cSld>
  <p:clrMapOvr>
    <a:masterClrMapping/>
  </p:clrMapOvr>
  <mc:AlternateContent xmlns:mc="http://schemas.openxmlformats.org/markup-compatibility/2006">
    <mc:Choice xmlns:p14="http://schemas.microsoft.com/office/powerpoint/2010/main" xmlns="" Requires="p14">
      <p:transition spd="slow" p14:dur="800">
        <p:cover dir="u"/>
      </p:transition>
    </mc:Choice>
    <mc:Fallback>
      <p:transition spd="slow">
        <p:cover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49</a:t>
            </a:fld>
            <a:r>
              <a:rPr lang="en-US" altLang="zh-CN" dirty="0" smtClean="0"/>
              <a:t>-</a:t>
            </a:r>
            <a:endParaRPr lang="zh-CN" altLang="en-US" dirty="0"/>
          </a:p>
        </p:txBody>
      </p:sp>
      <p:sp>
        <p:nvSpPr>
          <p:cNvPr id="7" name="矩形 6"/>
          <p:cNvSpPr>
            <a:spLocks noChangeAspect="1"/>
          </p:cNvSpPr>
          <p:nvPr/>
        </p:nvSpPr>
        <p:spPr>
          <a:xfrm>
            <a:off x="508000" y="2420888"/>
            <a:ext cx="8128000" cy="45974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由三视图知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该几何体是从一个正方体中挖去一个半圆柱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2074060299"/>
              </p:ext>
            </p:extLst>
          </p:nvPr>
        </p:nvGraphicFramePr>
        <p:xfrm>
          <a:off x="508000" y="2852936"/>
          <a:ext cx="8128000" cy="504427"/>
        </p:xfrm>
        <a:graphic>
          <a:graphicData uri="http://schemas.openxmlformats.org/presentationml/2006/ole">
            <p:oleObj spid="_x0000_s40962" name="文档" r:id="rId4" imgW="3837724" imgH="237979" progId="Word.Document.12">
              <p:embed/>
            </p:oleObj>
          </a:graphicData>
        </a:graphic>
      </p:graphicFrame>
      <p:sp>
        <p:nvSpPr>
          <p:cNvPr id="11" name="矩形 10"/>
          <p:cNvSpPr>
            <a:spLocks noChangeAspect="1"/>
          </p:cNvSpPr>
          <p:nvPr/>
        </p:nvSpPr>
        <p:spPr>
          <a:xfrm>
            <a:off x="508000" y="3429000"/>
            <a:ext cx="8128000" cy="86600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所以三视图对应几何体的体积</a:t>
            </a:r>
            <a:r>
              <a:rPr lang="en-US" altLang="zh-CN" sz="2200" i="1" dirty="0">
                <a:solidFill>
                  <a:srgbClr val="000000"/>
                </a:solidFill>
                <a:latin typeface="Times New Roman" panose="02020603050405020304" pitchFamily="18" charset="0"/>
                <a:cs typeface="Times New Roman" panose="02020603050405020304" pitchFamily="18" charset="0"/>
              </a:rPr>
              <a:t>V=</a:t>
            </a:r>
            <a:r>
              <a:rPr lang="en-US" altLang="zh-CN" sz="2200" dirty="0">
                <a:solidFill>
                  <a:srgbClr val="000000"/>
                </a:solidFill>
                <a:latin typeface="Times New Roman" panose="02020603050405020304" pitchFamily="18" charset="0"/>
                <a:cs typeface="Times New Roman" panose="02020603050405020304" pitchFamily="18" charset="0"/>
              </a:rPr>
              <a:t>8</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π</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根据祖暅原理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不规则几何体的体积</a:t>
            </a:r>
            <a:r>
              <a:rPr lang="en-US" altLang="zh-CN" sz="2200" i="1" dirty="0">
                <a:solidFill>
                  <a:srgbClr val="000000"/>
                </a:solidFill>
                <a:latin typeface="Times New Roman" panose="02020603050405020304" pitchFamily="18" charset="0"/>
                <a:cs typeface="Times New Roman" panose="02020603050405020304" pitchFamily="18" charset="0"/>
              </a:rPr>
              <a:t>V'=V=</a:t>
            </a:r>
            <a:r>
              <a:rPr lang="en-US" altLang="zh-CN" sz="2200" dirty="0">
                <a:solidFill>
                  <a:srgbClr val="000000"/>
                </a:solidFill>
                <a:latin typeface="Times New Roman" panose="02020603050405020304" pitchFamily="18" charset="0"/>
                <a:cs typeface="Times New Roman" panose="02020603050405020304" pitchFamily="18" charset="0"/>
              </a:rPr>
              <a:t>8</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π</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99550806"/>
      </p:ext>
    </p:extLst>
  </p:cSld>
  <p:clrMapOvr>
    <a:masterClrMapping/>
  </p:clrMapOvr>
  <mc:AlternateContent xmlns:mc="http://schemas.openxmlformats.org/markup-compatibility/2006">
    <mc:Choice xmlns:p14="http://schemas.microsoft.com/office/powerpoint/2010/main" xmlns="" Requires="p14">
      <p:transition spd="slow" p14:dur="800">
        <p:wipe dir="u"/>
      </p:transition>
    </mc:Choice>
    <mc:Fallback>
      <p:transition spd="slow">
        <p:wipe dir="u"/>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sp>
        <p:nvSpPr>
          <p:cNvPr id="4" name="矩形 3"/>
          <p:cNvSpPr>
            <a:spLocks noChangeAspect="1"/>
          </p:cNvSpPr>
          <p:nvPr/>
        </p:nvSpPr>
        <p:spPr>
          <a:xfrm>
            <a:off x="508000" y="1596347"/>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判断下列结论是否正确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正确的画</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错误的画</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如果圆柱的一个底面积为</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侧面展开图是一个正方形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那么这个圆柱的侧面积是</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π</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设长方体的长、宽、高分别为</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其顶点都在一个球面上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则该球的表面积为</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π</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若一个球的体积为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则它的表面积为</a:t>
            </a:r>
            <a:r>
              <a:rPr lang="en-US" altLang="zh-CN" sz="2200" dirty="0">
                <a:solidFill>
                  <a:srgbClr val="000000"/>
                </a:solidFill>
                <a:latin typeface="Times New Roman" panose="02020603050405020304" pitchFamily="18" charset="0"/>
                <a:cs typeface="Times New Roman" panose="02020603050405020304" pitchFamily="18" charset="0"/>
              </a:rPr>
              <a:t>12</a:t>
            </a:r>
            <a:r>
              <a:rPr lang="en-US" altLang="zh-CN" sz="2200"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π</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BC=</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en-US" altLang="zh-CN" sz="2200" dirty="0">
                <a:solidFill>
                  <a:srgbClr val="000000"/>
                </a:solidFill>
                <a:latin typeface="Times New Roman" panose="02020603050405020304" pitchFamily="18" charset="0"/>
                <a:cs typeface="Times New Roman" panose="02020603050405020304" pitchFamily="18" charset="0"/>
              </a:rPr>
              <a:t>120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zh-CN" altLang="zh-CN" sz="2200" dirty="0">
                <a:solidFill>
                  <a:srgbClr val="000000"/>
                </a:solidFill>
                <a:latin typeface="Times New Roman" panose="02020603050405020304" pitchFamily="18" charset="0"/>
                <a:cs typeface="Times New Roman" panose="02020603050405020304" pitchFamily="18" charset="0"/>
              </a:rPr>
              <a:t>绕直线</a:t>
            </a:r>
            <a:r>
              <a:rPr lang="en-US" altLang="zh-CN" sz="2200" i="1" dirty="0">
                <a:solidFill>
                  <a:srgbClr val="000000"/>
                </a:solidFill>
                <a:latin typeface="Times New Roman" panose="02020603050405020304" pitchFamily="18" charset="0"/>
                <a:cs typeface="Times New Roman" panose="02020603050405020304" pitchFamily="18" charset="0"/>
              </a:rPr>
              <a:t>BC</a:t>
            </a:r>
            <a:r>
              <a:rPr lang="zh-CN" altLang="zh-CN" sz="2200" dirty="0">
                <a:solidFill>
                  <a:srgbClr val="000000"/>
                </a:solidFill>
                <a:latin typeface="Times New Roman" panose="02020603050405020304" pitchFamily="18" charset="0"/>
                <a:cs typeface="Times New Roman" panose="02020603050405020304" pitchFamily="18" charset="0"/>
              </a:rPr>
              <a:t>旋转一周所形成的几何体的体积为</a:t>
            </a:r>
            <a:r>
              <a:rPr lang="en-US" altLang="zh-CN" sz="2200" dirty="0">
                <a:solidFill>
                  <a:srgbClr val="000000"/>
                </a:solidFill>
                <a:latin typeface="Times New Roman" panose="02020603050405020304" pitchFamily="18" charset="0"/>
                <a:cs typeface="Times New Roman" panose="02020603050405020304" pitchFamily="18" charset="0"/>
              </a:rPr>
              <a:t>9</a:t>
            </a:r>
            <a:r>
              <a:rPr lang="en-US" altLang="zh-CN" sz="2200"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π</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将圆心角为</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面积为</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π</a:t>
            </a:r>
            <a:r>
              <a:rPr lang="zh-CN" altLang="zh-CN" sz="2200" dirty="0">
                <a:solidFill>
                  <a:srgbClr val="000000"/>
                </a:solidFill>
                <a:latin typeface="Times New Roman" panose="02020603050405020304" pitchFamily="18" charset="0"/>
                <a:cs typeface="Times New Roman" panose="02020603050405020304" pitchFamily="18" charset="0"/>
              </a:rPr>
              <a:t>的扇形作为圆锥的侧面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则圆锥的表面积等于</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π</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976334327"/>
              </p:ext>
            </p:extLst>
          </p:nvPr>
        </p:nvGraphicFramePr>
        <p:xfrm>
          <a:off x="3491880" y="3654410"/>
          <a:ext cx="8128000" cy="369913"/>
        </p:xfrm>
        <a:graphic>
          <a:graphicData uri="http://schemas.openxmlformats.org/presentationml/2006/ole">
            <p:oleObj spid="_x0000_s5122" name="文档" r:id="rId6" imgW="3837724" imgH="175239" progId="Word.Document.12">
              <p:embed/>
            </p:oleObj>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xmlns="" val="1057712086"/>
              </p:ext>
            </p:extLst>
          </p:nvPr>
        </p:nvGraphicFramePr>
        <p:xfrm>
          <a:off x="-242145" y="4823555"/>
          <a:ext cx="6106686" cy="500259"/>
        </p:xfrm>
        <a:graphic>
          <a:graphicData uri="http://schemas.openxmlformats.org/presentationml/2006/ole">
            <p:oleObj spid="_x0000_s5123" name="文档" r:id="rId7" imgW="3837724" imgH="314060" progId="Word.Document.12">
              <p:embed/>
            </p:oleObj>
          </a:graphicData>
        </a:graphic>
      </p:graphicFrame>
      <p:sp>
        <p:nvSpPr>
          <p:cNvPr id="10" name="矩形 9"/>
          <p:cNvSpPr>
            <a:spLocks noChangeAspect="1"/>
          </p:cNvSpPr>
          <p:nvPr/>
        </p:nvSpPr>
        <p:spPr>
          <a:xfrm>
            <a:off x="3502271" y="2386846"/>
            <a:ext cx="537327" cy="466090"/>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 </a:t>
            </a:r>
            <a:endParaRPr lang="zh-CN" altLang="en-US" sz="2200" dirty="0"/>
          </a:p>
        </p:txBody>
      </p:sp>
      <p:sp>
        <p:nvSpPr>
          <p:cNvPr id="12" name="矩形 11"/>
          <p:cNvSpPr>
            <a:spLocks noChangeAspect="1"/>
          </p:cNvSpPr>
          <p:nvPr/>
        </p:nvSpPr>
        <p:spPr>
          <a:xfrm>
            <a:off x="3635896" y="3178934"/>
            <a:ext cx="537327" cy="466090"/>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 </a:t>
            </a:r>
            <a:endParaRPr lang="zh-CN" altLang="en-US" sz="2200" dirty="0"/>
          </a:p>
        </p:txBody>
      </p:sp>
      <p:sp>
        <p:nvSpPr>
          <p:cNvPr id="13" name="矩形 12"/>
          <p:cNvSpPr>
            <a:spLocks noChangeAspect="1"/>
          </p:cNvSpPr>
          <p:nvPr/>
        </p:nvSpPr>
        <p:spPr>
          <a:xfrm>
            <a:off x="6948264" y="3663477"/>
            <a:ext cx="433132" cy="469359"/>
          </a:xfrm>
          <a:prstGeom prst="rect">
            <a:avLst/>
          </a:prstGeom>
        </p:spPr>
        <p:txBody>
          <a:bodyPr wrap="none">
            <a:spAutoFit/>
          </a:bodyPr>
          <a:lstStyle/>
          <a:p>
            <a:pPr>
              <a:lnSpc>
                <a:spcPct val="120000"/>
              </a:lnSpc>
            </a:pPr>
            <a:r>
              <a:rPr lang="en-US" altLang="zh-CN" sz="2200" dirty="0" smtClean="0">
                <a:solidFill>
                  <a:srgbClr val="FF0000"/>
                </a:solidFill>
                <a:latin typeface="Cambria Math" panose="02040503050406030204" pitchFamily="18" charset="0"/>
                <a:ea typeface="NEU-BZ-S92"/>
                <a:cs typeface="Times New Roman" panose="02020603050405020304" pitchFamily="18" charset="0"/>
              </a:rPr>
              <a:t>√ </a:t>
            </a:r>
            <a:endParaRPr lang="zh-CN" altLang="en-US" sz="2200" dirty="0"/>
          </a:p>
        </p:txBody>
      </p:sp>
      <p:sp>
        <p:nvSpPr>
          <p:cNvPr id="14" name="矩形 13"/>
          <p:cNvSpPr>
            <a:spLocks noChangeAspect="1"/>
          </p:cNvSpPr>
          <p:nvPr/>
        </p:nvSpPr>
        <p:spPr>
          <a:xfrm>
            <a:off x="5004048" y="4399029"/>
            <a:ext cx="537327" cy="466090"/>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 </a:t>
            </a:r>
            <a:endParaRPr lang="zh-CN" altLang="en-US" sz="2200" dirty="0"/>
          </a:p>
        </p:txBody>
      </p:sp>
      <p:sp>
        <p:nvSpPr>
          <p:cNvPr id="15" name="矩形 14"/>
          <p:cNvSpPr>
            <a:spLocks noChangeAspect="1"/>
          </p:cNvSpPr>
          <p:nvPr/>
        </p:nvSpPr>
        <p:spPr>
          <a:xfrm>
            <a:off x="2278135" y="5263897"/>
            <a:ext cx="433132" cy="469359"/>
          </a:xfrm>
          <a:prstGeom prst="rect">
            <a:avLst/>
          </a:prstGeom>
        </p:spPr>
        <p:txBody>
          <a:bodyPr wrap="none">
            <a:spAutoFit/>
          </a:bodyPr>
          <a:lstStyle/>
          <a:p>
            <a:pPr>
              <a:lnSpc>
                <a:spcPct val="120000"/>
              </a:lnSpc>
            </a:pPr>
            <a:r>
              <a:rPr lang="en-US" altLang="zh-CN" sz="2200" dirty="0" smtClean="0">
                <a:solidFill>
                  <a:srgbClr val="FF0000"/>
                </a:solidFill>
                <a:latin typeface="Cambria Math" panose="02040503050406030204" pitchFamily="18" charset="0"/>
                <a:ea typeface="NEU-BZ-S92"/>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1229754651"/>
      </p:ext>
    </p:extLst>
  </p:cSld>
  <p:clrMapOvr>
    <a:masterClrMapping/>
  </p:clrMapOvr>
  <mc:AlternateContent xmlns:mc="http://schemas.openxmlformats.org/markup-compatibility/2006">
    <mc:Choice xmlns:p14="http://schemas.microsoft.com/office/powerpoint/2010/main" xmlns="" Requires="p14">
      <p:transition spd="slow" p14:dur="800">
        <p:split/>
      </p:transition>
    </mc:Choice>
    <mc:Fallback>
      <p:transition spd="slow">
        <p:spli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down)">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P spid="14" grpId="0"/>
      <p:bldP spid="1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50</a:t>
            </a:fld>
            <a:r>
              <a:rPr lang="en-US" altLang="zh-CN" dirty="0" smtClean="0"/>
              <a:t>-</a:t>
            </a:r>
            <a:endParaRPr lang="zh-CN" altLang="en-US" dirty="0"/>
          </a:p>
        </p:txBody>
      </p:sp>
      <p:graphicFrame>
        <p:nvGraphicFramePr>
          <p:cNvPr id="2" name="对象 1"/>
          <p:cNvGraphicFramePr>
            <a:graphicFrameLocks noChangeAspect="1"/>
          </p:cNvGraphicFramePr>
          <p:nvPr>
            <p:extLst>
              <p:ext uri="{D42A27DB-BD31-4B8C-83A1-F6EECF244321}">
                <p14:modId xmlns:p14="http://schemas.microsoft.com/office/powerpoint/2010/main" xmlns="" val="2313286006"/>
              </p:ext>
            </p:extLst>
          </p:nvPr>
        </p:nvGraphicFramePr>
        <p:xfrm>
          <a:off x="508000" y="1036075"/>
          <a:ext cx="8128000" cy="5262854"/>
        </p:xfrm>
        <a:graphic>
          <a:graphicData uri="http://schemas.openxmlformats.org/presentationml/2006/ole">
            <p:oleObj spid="_x0000_s41986" name="文档" r:id="rId4" imgW="3837724" imgH="2484717" progId="Word.Document.12">
              <p:embed/>
            </p:oleObj>
          </a:graphicData>
        </a:graphic>
      </p:graphicFrame>
      <p:sp>
        <p:nvSpPr>
          <p:cNvPr id="9" name="矩形 8"/>
          <p:cNvSpPr>
            <a:spLocks noChangeAspect="1"/>
          </p:cNvSpPr>
          <p:nvPr/>
        </p:nvSpPr>
        <p:spPr>
          <a:xfrm>
            <a:off x="693959" y="6275768"/>
            <a:ext cx="1355307" cy="498598"/>
          </a:xfrm>
          <a:prstGeom prst="rect">
            <a:avLst/>
          </a:prstGeom>
        </p:spPr>
        <p:txBody>
          <a:bodyPr wrap="none">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A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44226585"/>
      </p:ext>
    </p:extLst>
  </p:cSld>
  <p:clrMapOvr>
    <a:masterClrMapping/>
  </p:clrMapOvr>
  <mc:AlternateContent xmlns:mc="http://schemas.openxmlformats.org/markup-compatibility/2006">
    <mc:Choice xmlns:p14="http://schemas.microsoft.com/office/powerpoint/2010/main" xmlns="" Requires="p14">
      <p:transition spd="slow" p14:dur="800">
        <p:zoom/>
      </p:transition>
    </mc:Choice>
    <mc:Fallback>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51</a:t>
            </a:fld>
            <a:r>
              <a:rPr lang="en-US" altLang="zh-CN" dirty="0" smtClean="0"/>
              <a:t>-</a:t>
            </a:r>
            <a:endParaRPr lang="zh-CN" altLang="en-US" dirty="0"/>
          </a:p>
        </p:txBody>
      </p:sp>
      <p:sp>
        <p:nvSpPr>
          <p:cNvPr id="2" name="矩形 1"/>
          <p:cNvSpPr>
            <a:spLocks noChangeAspect="1"/>
          </p:cNvSpPr>
          <p:nvPr/>
        </p:nvSpPr>
        <p:spPr>
          <a:xfrm>
            <a:off x="508000" y="1772816"/>
            <a:ext cx="8128000" cy="127227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由三视图可知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天池盆上底面半径为</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下底面半径为</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高为</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寸</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积水深</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寸</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2923146602"/>
              </p:ext>
            </p:extLst>
          </p:nvPr>
        </p:nvGraphicFramePr>
        <p:xfrm>
          <a:off x="323528" y="3068960"/>
          <a:ext cx="8128000" cy="1556999"/>
        </p:xfrm>
        <a:graphic>
          <a:graphicData uri="http://schemas.openxmlformats.org/presentationml/2006/ole">
            <p:oleObj spid="_x0000_s43010" name="文档" r:id="rId4" imgW="3837724" imgH="734490" progId="Word.Document.12">
              <p:embed/>
            </p:oleObj>
          </a:graphicData>
        </a:graphic>
      </p:graphicFrame>
      <p:pic>
        <p:nvPicPr>
          <p:cNvPr id="12" name="A110.eps" descr="id:2147517367;FounderCES"/>
          <p:cNvPicPr/>
          <p:nvPr/>
        </p:nvPicPr>
        <p:blipFill>
          <a:blip r:embed="rId5"/>
          <a:stretch>
            <a:fillRect/>
          </a:stretch>
        </p:blipFill>
        <p:spPr>
          <a:xfrm>
            <a:off x="5436096" y="2225646"/>
            <a:ext cx="1872208" cy="1297344"/>
          </a:xfrm>
          <a:prstGeom prst="rect">
            <a:avLst/>
          </a:prstGeom>
        </p:spPr>
      </p:pic>
    </p:spTree>
    <p:extLst>
      <p:ext uri="{BB962C8B-B14F-4D97-AF65-F5344CB8AC3E}">
        <p14:creationId xmlns:p14="http://schemas.microsoft.com/office/powerpoint/2010/main" xmlns="" val="89680909"/>
      </p:ext>
    </p:extLst>
  </p:cSld>
  <p:clrMapOvr>
    <a:masterClrMapping/>
  </p:clrMapOvr>
  <mc:AlternateContent xmlns:mc="http://schemas.openxmlformats.org/markup-compatibility/2006">
    <mc:Choice xmlns:p14="http://schemas.microsoft.com/office/powerpoint/2010/main" xmlns="" Requires="p14">
      <p:transition spd="slow" p14:dur="800">
        <p:cover dir="rd"/>
      </p:transition>
    </mc:Choice>
    <mc:Fallback>
      <p:transition spd="slow">
        <p:cover dir="rd"/>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52</a:t>
            </a:fld>
            <a:r>
              <a:rPr lang="en-US" altLang="zh-CN" dirty="0" smtClean="0"/>
              <a:t>-</a:t>
            </a:r>
            <a:endParaRPr lang="zh-CN" altLang="en-US" dirty="0"/>
          </a:p>
        </p:txBody>
      </p:sp>
      <p:sp>
        <p:nvSpPr>
          <p:cNvPr id="8" name="矩形 7"/>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反思提升</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几个例题很好地诠释了《考纲》中对数学文化内容的要求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加强对中国优秀传统文化的考查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引导考生提高人文素养、传承民族精神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树立民族自信心和自豪感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试题的价值远远超出试题本身</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以中国古代数学典籍、《九章算术》、祖暅原理为背景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考查几何体的体积、三视图及体积计算</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不仅检测了考生的基础知识和基本技能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又展示了中华民族的优秀传统文化</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70197390"/>
      </p:ext>
    </p:extLst>
  </p:cSld>
  <p:clrMapOvr>
    <a:masterClrMapping/>
  </p:clrMapOvr>
  <mc:AlternateContent xmlns:mc="http://schemas.openxmlformats.org/markup-compatibility/2006">
    <mc:Choice xmlns:p14="http://schemas.microsoft.com/office/powerpoint/2010/main" xmlns="" Requires="p14">
      <p:transition spd="slow" p14:dur="800">
        <p:zoom/>
      </p:transition>
    </mc:Choice>
    <mc:Fallback>
      <p:transition spd="slow">
        <p:zoom/>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53</a:t>
            </a:fld>
            <a:r>
              <a:rPr lang="en-US" altLang="zh-CN" dirty="0" smtClean="0"/>
              <a:t>-</a:t>
            </a:r>
            <a:endParaRPr lang="zh-CN" altLang="en-US" dirty="0"/>
          </a:p>
        </p:txBody>
      </p:sp>
      <p:sp>
        <p:nvSpPr>
          <p:cNvPr id="2" name="矩形 1"/>
          <p:cNvSpPr>
            <a:spLocks noChangeAspect="1"/>
          </p:cNvSpPr>
          <p:nvPr/>
        </p:nvSpPr>
        <p:spPr>
          <a:xfrm>
            <a:off x="508000" y="2716732"/>
            <a:ext cx="8128000" cy="1678536"/>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简单几何体的内切球与外接球问题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简单多面体外接球问题是立体几何中的难点和重要的考点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此类问题实质是解决球的半径长或确定球心</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的位置问题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其中球心的确定是关键</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83951585"/>
      </p:ext>
    </p:extLst>
  </p:cSld>
  <p:clrMapOvr>
    <a:masterClrMapping/>
  </p:clrMapOvr>
  <mc:AlternateContent xmlns:mc="http://schemas.openxmlformats.org/markup-compatibility/2006">
    <mc:Choice xmlns:p14="http://schemas.microsoft.com/office/powerpoint/2010/main" xmlns="" Requires="p14">
      <p:transition spd="slow" p14:dur="800">
        <p:pull dir="ld"/>
      </p:transition>
    </mc:Choice>
    <mc:Fallback>
      <p:transition spd="slow">
        <p:pull dir="ld"/>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54</a:t>
            </a:fld>
            <a:r>
              <a:rPr lang="en-US" altLang="zh-CN" dirty="0" smtClean="0"/>
              <a:t>-</a:t>
            </a:r>
            <a:endParaRPr lang="zh-CN" altLang="en-US" dirty="0"/>
          </a:p>
        </p:txBody>
      </p:sp>
      <p:sp>
        <p:nvSpPr>
          <p:cNvPr id="3" name="矩形 2"/>
          <p:cNvSpPr>
            <a:spLocks noChangeAspect="1"/>
          </p:cNvSpPr>
          <p:nvPr/>
        </p:nvSpPr>
        <p:spPr>
          <a:xfrm>
            <a:off x="508000" y="1067188"/>
            <a:ext cx="8128000" cy="5334922"/>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外接球的问题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必备知识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简单多面体外接球的球心的结论</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结论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正方体或长方体的外接球的球心是其体对角线的中点</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结论</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正棱柱的外接球的球心是上下底面中心的连线的中点</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结论</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直三棱柱的外接球的球心是上下底面三角形外心的连线的中点</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结论</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正棱锥的外接球的球心在其高上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具体位置可通过计算找到</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构造正方体或长方体确定球心</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i="1"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利用球心</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与截面圆圆心</a:t>
            </a:r>
            <a:r>
              <a:rPr lang="en-US" altLang="zh-CN" sz="2200" i="1"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的连线垂直于截面圆及球心</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与弦中点的连线垂直于弦的性质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确定球心</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方法技巧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几何体补成正方体或长方体</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16355202"/>
      </p:ext>
    </p:extLst>
  </p:cSld>
  <p:clrMapOvr>
    <a:masterClrMapping/>
  </p:clrMapOvr>
  <mc:AlternateContent xmlns:mc="http://schemas.openxmlformats.org/markup-compatibility/2006">
    <mc:Choice xmlns:p14="http://schemas.microsoft.com/office/powerpoint/2010/main" xmlns="" Requires="p14">
      <p:transition spd="slow" p14:dur="800">
        <p:wipe dir="r"/>
      </p:transition>
    </mc:Choice>
    <mc:Fallback>
      <p:transition spd="slow">
        <p:wipe dir="r"/>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55</a:t>
            </a:fld>
            <a:r>
              <a:rPr lang="en-US" altLang="zh-CN" dirty="0" smtClean="0"/>
              <a:t>-</a:t>
            </a:r>
            <a:endParaRPr lang="zh-CN" altLang="en-US" dirty="0"/>
          </a:p>
        </p:txBody>
      </p:sp>
      <p:sp>
        <p:nvSpPr>
          <p:cNvPr id="2" name="矩形 1"/>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内切球问题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必备知识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内切球球心到多面体各面的距离均相等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外接球球心到多面体各顶点的距离均相等</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正多面体的内切球和外接球的球心重合</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i="1"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正棱锥的内切球和外接球球心都在高线上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但不一定重合</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方法技巧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体积分割是求内切球半径的通用做法</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11062872"/>
      </p:ext>
    </p:extLst>
  </p:cSld>
  <p:clrMapOvr>
    <a:masterClrMapping/>
  </p:clrMapOvr>
  <mc:AlternateContent xmlns:mc="http://schemas.openxmlformats.org/markup-compatibility/2006">
    <mc:Choice xmlns:p14="http://schemas.microsoft.com/office/powerpoint/2010/main" xmlns="" Requires="p14">
      <p:transition spd="slow" p14:dur="800">
        <p:wipe/>
      </p:transition>
    </mc:Choice>
    <mc:Fallback>
      <p:transition spd="slow">
        <p:wip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56</a:t>
            </a:fld>
            <a:r>
              <a:rPr lang="en-US" altLang="zh-CN" dirty="0" smtClean="0"/>
              <a:t>-</a:t>
            </a:r>
            <a:endParaRPr lang="zh-CN" altLang="en-US" dirty="0"/>
          </a:p>
        </p:txBody>
      </p:sp>
      <p:sp>
        <p:nvSpPr>
          <p:cNvPr id="4" name="矩形 3"/>
          <p:cNvSpPr>
            <a:spLocks noChangeAspect="1"/>
          </p:cNvSpPr>
          <p:nvPr/>
        </p:nvSpPr>
        <p:spPr>
          <a:xfrm>
            <a:off x="508000" y="1578058"/>
            <a:ext cx="8128000" cy="3748719"/>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典例剖析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典</a:t>
            </a: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smtClean="0">
                <a:solidFill>
                  <a:srgbClr val="FF0000"/>
                </a:solidFill>
                <a:latin typeface="Times New Roman" panose="02020603050405020304" pitchFamily="18" charset="0"/>
                <a:cs typeface="Times New Roman" panose="02020603050405020304" pitchFamily="18" charset="0"/>
              </a:rPr>
              <a:t>1</a:t>
            </a:r>
            <a:r>
              <a:rPr lang="zh-CN" altLang="zh-CN" sz="2200" smtClean="0">
                <a:solidFill>
                  <a:srgbClr val="000000"/>
                </a:solidFill>
                <a:latin typeface="Times New Roman" panose="02020603050405020304" pitchFamily="18" charset="0"/>
                <a:cs typeface="Times New Roman" panose="02020603050405020304" pitchFamily="18" charset="0"/>
              </a:rPr>
              <a:t>已知</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是球</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的球面上两点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AOB</a:t>
            </a:r>
            <a:r>
              <a:rPr lang="en-US" altLang="zh-CN" sz="2200" i="1" dirty="0" smtClean="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90°,</a:t>
            </a:r>
            <a:r>
              <a:rPr lang="en-US" altLang="zh-CN" sz="2200" i="1" dirty="0" smtClean="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为该球面上的动点</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若三棱锥</a:t>
            </a:r>
            <a:r>
              <a:rPr lang="en-US" altLang="zh-CN" sz="2200" i="1" dirty="0">
                <a:solidFill>
                  <a:srgbClr val="000000"/>
                </a:solidFill>
                <a:latin typeface="Times New Roman" panose="02020603050405020304" pitchFamily="18" charset="0"/>
                <a:cs typeface="Times New Roman" panose="02020603050405020304" pitchFamily="18" charset="0"/>
              </a:rPr>
              <a:t>O-ABC</a:t>
            </a:r>
            <a:r>
              <a:rPr lang="zh-CN" altLang="zh-CN" sz="2200" dirty="0">
                <a:solidFill>
                  <a:srgbClr val="000000"/>
                </a:solidFill>
                <a:latin typeface="Times New Roman" panose="02020603050405020304" pitchFamily="18" charset="0"/>
                <a:cs typeface="Times New Roman" panose="02020603050405020304" pitchFamily="18" charset="0"/>
              </a:rPr>
              <a:t>体积的最大值为</a:t>
            </a:r>
            <a:r>
              <a:rPr lang="en-US" altLang="zh-CN" sz="2200" dirty="0">
                <a:solidFill>
                  <a:srgbClr val="000000"/>
                </a:solidFill>
                <a:latin typeface="Times New Roman" panose="02020603050405020304" pitchFamily="18" charset="0"/>
                <a:cs typeface="Times New Roman" panose="02020603050405020304" pitchFamily="18" charset="0"/>
              </a:rPr>
              <a:t>36,</a:t>
            </a:r>
            <a:r>
              <a:rPr lang="zh-CN" altLang="zh-CN" sz="2200" dirty="0">
                <a:solidFill>
                  <a:srgbClr val="000000"/>
                </a:solidFill>
                <a:latin typeface="Times New Roman" panose="02020603050405020304" pitchFamily="18" charset="0"/>
                <a:cs typeface="Times New Roman" panose="02020603050405020304" pitchFamily="18" charset="0"/>
              </a:rPr>
              <a:t>则球</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的表面积为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A.36</a:t>
            </a:r>
            <a:r>
              <a:rPr lang="en-US" altLang="zh-CN" sz="2200"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π</a:t>
            </a:r>
            <a:r>
              <a:rPr lang="en-US" altLang="zh-CN" sz="2200" dirty="0">
                <a:solidFill>
                  <a:srgbClr val="000000"/>
                </a:solidFill>
                <a:latin typeface="Times New Roman" panose="02020603050405020304" pitchFamily="18" charset="0"/>
                <a:cs typeface="Times New Roman" panose="02020603050405020304" pitchFamily="18" charset="0"/>
              </a:rPr>
              <a:t>	B.64</a:t>
            </a:r>
            <a:r>
              <a:rPr lang="en-US" altLang="zh-CN" sz="2200"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π</a:t>
            </a:r>
            <a:r>
              <a:rPr lang="en-US" altLang="zh-CN" sz="2200" dirty="0">
                <a:solidFill>
                  <a:srgbClr val="000000"/>
                </a:solidFill>
                <a:latin typeface="Times New Roman" panose="02020603050405020304" pitchFamily="18" charset="0"/>
                <a:cs typeface="Times New Roman" panose="02020603050405020304" pitchFamily="18" charset="0"/>
              </a:rPr>
              <a:t>	C.144</a:t>
            </a:r>
            <a:r>
              <a:rPr lang="en-US" altLang="zh-CN" sz="2200"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π</a:t>
            </a:r>
            <a:r>
              <a:rPr lang="en-US" altLang="zh-CN" sz="2200" dirty="0">
                <a:solidFill>
                  <a:srgbClr val="000000"/>
                </a:solidFill>
                <a:latin typeface="Times New Roman" panose="02020603050405020304" pitchFamily="18" charset="0"/>
                <a:cs typeface="Times New Roman" panose="02020603050405020304" pitchFamily="18" charset="0"/>
              </a:rPr>
              <a:t>	D.256</a:t>
            </a:r>
            <a:r>
              <a:rPr lang="en-US" altLang="zh-CN" sz="2200"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AOB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面积确定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若三棱锥</a:t>
            </a:r>
            <a:r>
              <a:rPr lang="en-US" altLang="zh-CN" sz="2200" i="1" dirty="0">
                <a:solidFill>
                  <a:srgbClr val="000000"/>
                </a:solidFill>
                <a:latin typeface="Times New Roman" panose="02020603050405020304" pitchFamily="18" charset="0"/>
                <a:cs typeface="Times New Roman" panose="02020603050405020304" pitchFamily="18" charset="0"/>
              </a:rPr>
              <a:t>O-ABC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的底面</a:t>
            </a:r>
            <a:r>
              <a:rPr lang="en-US" altLang="zh-CN" sz="2200" i="1" dirty="0">
                <a:solidFill>
                  <a:srgbClr val="000000"/>
                </a:solidFill>
                <a:latin typeface="Times New Roman" panose="02020603050405020304" pitchFamily="18" charset="0"/>
                <a:cs typeface="Times New Roman" panose="02020603050405020304" pitchFamily="18" charset="0"/>
              </a:rPr>
              <a:t>OAB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上的高最大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则其体积才最大</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因为高最大为半径</a:t>
            </a:r>
            <a:r>
              <a:rPr lang="en-US" altLang="zh-CN" sz="2200" i="1" dirty="0">
                <a:solidFill>
                  <a:srgbClr val="000000"/>
                </a:solidFill>
                <a:latin typeface="Times New Roman" panose="02020603050405020304" pitchFamily="18" charset="0"/>
                <a:cs typeface="Times New Roman" panose="02020603050405020304" pitchFamily="18" charset="0"/>
              </a:rPr>
              <a:t>R</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V</a:t>
            </a:r>
            <a:r>
              <a:rPr lang="en-US" altLang="zh-CN" sz="2200" i="1" baseline="-25000" dirty="0">
                <a:solidFill>
                  <a:srgbClr val="000000"/>
                </a:solidFill>
                <a:latin typeface="Times New Roman" panose="02020603050405020304" pitchFamily="18" charset="0"/>
                <a:cs typeface="Times New Roman" panose="02020603050405020304" pitchFamily="18" charset="0"/>
              </a:rPr>
              <a:t>O-ABC</a:t>
            </a:r>
            <a:r>
              <a:rPr lang="en-US" altLang="zh-CN" sz="2200" i="1" dirty="0" smtClean="0">
                <a:solidFill>
                  <a:srgbClr val="000000"/>
                </a:solid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×R=</a:t>
            </a:r>
            <a:r>
              <a:rPr lang="en-US" altLang="zh-CN" sz="2200" dirty="0">
                <a:solidFill>
                  <a:srgbClr val="000000"/>
                </a:solidFill>
                <a:latin typeface="Times New Roman" panose="02020603050405020304" pitchFamily="18" charset="0"/>
                <a:cs typeface="Times New Roman" panose="02020603050405020304" pitchFamily="18" charset="0"/>
              </a:rPr>
              <a:t>36,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解得</a:t>
            </a:r>
            <a:r>
              <a:rPr lang="en-US" altLang="zh-CN" sz="2200" i="1" dirty="0">
                <a:solidFill>
                  <a:srgbClr val="000000"/>
                </a:solidFill>
                <a:latin typeface="Times New Roman" panose="02020603050405020304" pitchFamily="18" charset="0"/>
                <a:cs typeface="Times New Roman" panose="02020603050405020304" pitchFamily="18" charset="0"/>
              </a:rPr>
              <a:t>R=</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i="1" dirty="0">
                <a:solidFill>
                  <a:srgbClr val="000000"/>
                </a:solidFill>
                <a:latin typeface="Times New Roman" panose="02020603050405020304" pitchFamily="18" charset="0"/>
                <a:cs typeface="Times New Roman" panose="02020603050405020304" pitchFamily="18" charset="0"/>
              </a:rPr>
              <a:t>S</a:t>
            </a:r>
            <a:r>
              <a:rPr lang="zh-CN" altLang="zh-CN" sz="2200"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球</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π</a:t>
            </a:r>
            <a:r>
              <a:rPr lang="en-US" altLang="zh-CN" sz="2200" i="1" dirty="0">
                <a:solidFill>
                  <a:srgbClr val="000000"/>
                </a:solidFill>
                <a:latin typeface="Times New Roman" panose="02020603050405020304" pitchFamily="18" charset="0"/>
                <a:cs typeface="Times New Roman" panose="02020603050405020304" pitchFamily="18" charset="0"/>
              </a:rPr>
              <a:t>R</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144</a:t>
            </a:r>
            <a:r>
              <a:rPr lang="en-US" altLang="zh-CN" sz="2200"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π</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866240669"/>
              </p:ext>
            </p:extLst>
          </p:nvPr>
        </p:nvGraphicFramePr>
        <p:xfrm>
          <a:off x="6611938" y="4383088"/>
          <a:ext cx="2609850" cy="512762"/>
        </p:xfrm>
        <a:graphic>
          <a:graphicData uri="http://schemas.openxmlformats.org/presentationml/2006/ole">
            <p:oleObj spid="_x0000_s44034" name="文档" r:id="rId4" imgW="1239995" imgH="243261" progId="Word.Document.12">
              <p:embed/>
            </p:oleObj>
          </a:graphicData>
        </a:graphic>
      </p:graphicFrame>
    </p:spTree>
    <p:extLst>
      <p:ext uri="{BB962C8B-B14F-4D97-AF65-F5344CB8AC3E}">
        <p14:creationId xmlns:p14="http://schemas.microsoft.com/office/powerpoint/2010/main" xmlns="" val="3491912342"/>
      </p:ext>
    </p:extLst>
  </p:cSld>
  <p:clrMapOvr>
    <a:masterClrMapping/>
  </p:clrMapOvr>
  <mc:AlternateContent xmlns:mc="http://schemas.openxmlformats.org/markup-compatibility/2006">
    <mc:Choice xmlns:p14="http://schemas.microsoft.com/office/powerpoint/2010/main" xmlns="" Requires="p14">
      <p:transition spd="slow" p14:dur="800">
        <p:cover dir="ru"/>
      </p:transition>
    </mc:Choice>
    <mc:Fallback>
      <p:transition spd="slow">
        <p:cover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wipe(down)">
                                      <p:cBhvr>
                                        <p:cTn id="7" dur="500"/>
                                        <p:tgtEl>
                                          <p:spTgt spid="4">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wipe(down)">
                                      <p:cBhvr>
                                        <p:cTn id="12" dur="500"/>
                                        <p:tgtEl>
                                          <p:spTgt spid="4">
                                            <p:txEl>
                                              <p:pRg st="4" end="4"/>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57</a:t>
            </a:fld>
            <a:r>
              <a:rPr lang="en-US" altLang="zh-CN" dirty="0" smtClean="0"/>
              <a:t>-</a:t>
            </a:r>
            <a:endParaRPr lang="zh-CN" altLang="en-US" dirty="0"/>
          </a:p>
        </p:txBody>
      </p:sp>
      <p:sp>
        <p:nvSpPr>
          <p:cNvPr id="2" name="矩形 1"/>
          <p:cNvSpPr>
            <a:spLocks noChangeAspect="1"/>
          </p:cNvSpPr>
          <p:nvPr/>
        </p:nvSpPr>
        <p:spPr>
          <a:xfrm>
            <a:off x="508000" y="1114353"/>
            <a:ext cx="8128000" cy="86600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b="1" dirty="0">
                <a:solidFill>
                  <a:srgbClr val="FF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山西太原三模</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下图是某四棱锥的三视图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网格纸上小正方形的边长为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则该四棱锥的外接球的表面积为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337061182"/>
              </p:ext>
            </p:extLst>
          </p:nvPr>
        </p:nvGraphicFramePr>
        <p:xfrm>
          <a:off x="323528" y="4816871"/>
          <a:ext cx="8128000" cy="833986"/>
        </p:xfrm>
        <a:graphic>
          <a:graphicData uri="http://schemas.openxmlformats.org/presentationml/2006/ole">
            <p:oleObj spid="_x0000_s45058" name="文档" r:id="rId4" imgW="3837724" imgH="394108" progId="Word.Document.12">
              <p:embed/>
            </p:oleObj>
          </a:graphicData>
        </a:graphic>
      </p:graphicFrame>
      <p:sp>
        <p:nvSpPr>
          <p:cNvPr id="5" name="矩形 4"/>
          <p:cNvSpPr>
            <a:spLocks noChangeAspect="1"/>
          </p:cNvSpPr>
          <p:nvPr/>
        </p:nvSpPr>
        <p:spPr>
          <a:xfrm>
            <a:off x="508000" y="5728323"/>
            <a:ext cx="1354858" cy="498598"/>
          </a:xfrm>
          <a:prstGeom prst="rect">
            <a:avLst/>
          </a:prstGeom>
        </p:spPr>
        <p:txBody>
          <a:bodyPr wrap="none">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C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A111.eps" descr="id:2147517381;FounderCES"/>
          <p:cNvPicPr/>
          <p:nvPr/>
        </p:nvPicPr>
        <p:blipFill>
          <a:blip r:embed="rId5"/>
          <a:stretch>
            <a:fillRect/>
          </a:stretch>
        </p:blipFill>
        <p:spPr>
          <a:xfrm>
            <a:off x="4538642" y="1981816"/>
            <a:ext cx="3201710" cy="3534554"/>
          </a:xfrm>
          <a:prstGeom prst="rect">
            <a:avLst/>
          </a:prstGeom>
        </p:spPr>
      </p:pic>
    </p:spTree>
    <p:extLst>
      <p:ext uri="{BB962C8B-B14F-4D97-AF65-F5344CB8AC3E}">
        <p14:creationId xmlns:p14="http://schemas.microsoft.com/office/powerpoint/2010/main" xmlns="" val="2467714238"/>
      </p:ext>
    </p:extLst>
  </p:cSld>
  <p:clrMapOvr>
    <a:masterClrMapping/>
  </p:clrMapOvr>
  <mc:AlternateContent xmlns:mc="http://schemas.openxmlformats.org/markup-compatibility/2006">
    <mc:Choice xmlns:p14="http://schemas.microsoft.com/office/powerpoint/2010/main" xmlns="" Requires="p14">
      <p:transition spd="slow" p14:dur="800">
        <p:pull dir="rd"/>
      </p:transition>
    </mc:Choice>
    <mc:Fallback>
      <p:transition spd="slow">
        <p:pull dir="rd"/>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58</a:t>
            </a:fld>
            <a:r>
              <a:rPr lang="en-US" altLang="zh-CN" dirty="0" smtClean="0"/>
              <a:t>-</a:t>
            </a:r>
            <a:endParaRPr lang="zh-CN" altLang="en-US" dirty="0"/>
          </a:p>
        </p:txBody>
      </p:sp>
      <p:sp>
        <p:nvSpPr>
          <p:cNvPr id="4" name="矩形 3"/>
          <p:cNvSpPr>
            <a:spLocks noChangeAspect="1"/>
          </p:cNvSpPr>
          <p:nvPr/>
        </p:nvSpPr>
        <p:spPr>
          <a:xfrm>
            <a:off x="508000" y="1165579"/>
            <a:ext cx="1175322" cy="458202"/>
          </a:xfrm>
          <a:prstGeom prst="rect">
            <a:avLst/>
          </a:prstGeom>
        </p:spPr>
        <p:txBody>
          <a:bodyPr wrap="none">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107559672"/>
              </p:ext>
            </p:extLst>
          </p:nvPr>
        </p:nvGraphicFramePr>
        <p:xfrm>
          <a:off x="508000" y="1668698"/>
          <a:ext cx="8128000" cy="4455771"/>
        </p:xfrm>
        <a:graphic>
          <a:graphicData uri="http://schemas.openxmlformats.org/presentationml/2006/ole">
            <p:oleObj spid="_x0000_s46082" name="文档" r:id="rId4" imgW="3837724" imgH="2103590" progId="Word.Document.12">
              <p:embed/>
            </p:oleObj>
          </a:graphicData>
        </a:graphic>
      </p:graphicFrame>
    </p:spTree>
    <p:extLst>
      <p:ext uri="{BB962C8B-B14F-4D97-AF65-F5344CB8AC3E}">
        <p14:creationId xmlns:p14="http://schemas.microsoft.com/office/powerpoint/2010/main" xmlns="" val="1901317259"/>
      </p:ext>
    </p:extLst>
  </p:cSld>
  <p:clrMapOvr>
    <a:masterClrMapping/>
  </p:clrMapOvr>
  <mc:AlternateContent xmlns:mc="http://schemas.openxmlformats.org/markup-compatibility/2006">
    <mc:Choice xmlns:p14="http://schemas.microsoft.com/office/powerpoint/2010/main" xmlns="" Requires="p14">
      <p:transition spd="slow" p14:dur="800">
        <p:wipe dir="d"/>
      </p:transition>
    </mc:Choice>
    <mc:Fallback>
      <p:transition spd="slow">
        <p:wipe dir="d"/>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59</a:t>
            </a:fld>
            <a:r>
              <a:rPr lang="en-US" altLang="zh-CN" dirty="0" smtClean="0"/>
              <a:t>-</a:t>
            </a:r>
            <a:endParaRPr lang="zh-CN" altLang="en-US" dirty="0"/>
          </a:p>
        </p:txBody>
      </p:sp>
      <p:sp>
        <p:nvSpPr>
          <p:cNvPr id="2" name="矩形 1"/>
          <p:cNvSpPr>
            <a:spLocks noChangeAspect="1"/>
          </p:cNvSpPr>
          <p:nvPr/>
        </p:nvSpPr>
        <p:spPr>
          <a:xfrm>
            <a:off x="508000" y="1145526"/>
            <a:ext cx="8128000" cy="904863"/>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典</a:t>
            </a: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smtClean="0">
                <a:solidFill>
                  <a:srgbClr val="FF0000"/>
                </a:solidFill>
                <a:latin typeface="Times New Roman" panose="02020603050405020304" pitchFamily="18" charset="0"/>
                <a:cs typeface="Times New Roman" panose="02020603050405020304" pitchFamily="18" charset="0"/>
              </a:rPr>
              <a:t>3</a:t>
            </a:r>
            <a:r>
              <a:rPr lang="zh-CN" altLang="zh-CN" sz="2200" smtClean="0">
                <a:solidFill>
                  <a:srgbClr val="000000"/>
                </a:solidFill>
                <a:latin typeface="Times New Roman" panose="02020603050405020304" pitchFamily="18" charset="0"/>
                <a:cs typeface="Times New Roman" panose="02020603050405020304" pitchFamily="18" charset="0"/>
              </a:rPr>
              <a:t>在</a:t>
            </a:r>
            <a:r>
              <a:rPr lang="zh-CN" altLang="zh-CN" sz="2200" dirty="0">
                <a:solidFill>
                  <a:srgbClr val="000000"/>
                </a:solidFill>
                <a:latin typeface="Times New Roman" panose="02020603050405020304" pitchFamily="18" charset="0"/>
                <a:cs typeface="Times New Roman" panose="02020603050405020304" pitchFamily="18" charset="0"/>
              </a:rPr>
              <a:t>封闭的直三棱柱</a:t>
            </a:r>
            <a:r>
              <a:rPr lang="en-US" altLang="zh-CN" sz="2200" i="1" dirty="0">
                <a:solidFill>
                  <a:srgbClr val="000000"/>
                </a:solidFill>
                <a:latin typeface="Times New Roman" panose="02020603050405020304" pitchFamily="18" charset="0"/>
                <a:cs typeface="Times New Roman" panose="02020603050405020304" pitchFamily="18" charset="0"/>
              </a:rPr>
              <a:t>ABC-A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内有一个体积为</a:t>
            </a:r>
            <a:r>
              <a:rPr lang="en-US" altLang="zh-CN" sz="2200" i="1" dirty="0">
                <a:solidFill>
                  <a:srgbClr val="000000"/>
                </a:solidFill>
                <a:latin typeface="Times New Roman" panose="02020603050405020304" pitchFamily="18" charset="0"/>
                <a:cs typeface="Times New Roman" panose="02020603050405020304" pitchFamily="18" charset="0"/>
              </a:rPr>
              <a:t>V</a:t>
            </a:r>
            <a:r>
              <a:rPr lang="zh-CN" altLang="zh-CN" sz="2200" dirty="0">
                <a:solidFill>
                  <a:srgbClr val="000000"/>
                </a:solidFill>
                <a:latin typeface="Times New Roman" panose="02020603050405020304" pitchFamily="18" charset="0"/>
                <a:cs typeface="Times New Roman" panose="02020603050405020304" pitchFamily="18" charset="0"/>
              </a:rPr>
              <a:t>的球</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BC=</a:t>
            </a:r>
            <a:r>
              <a:rPr lang="en-US" altLang="zh-CN" sz="2200" dirty="0">
                <a:solidFill>
                  <a:srgbClr val="000000"/>
                </a:solidFill>
                <a:latin typeface="Times New Roman" panose="02020603050405020304" pitchFamily="18" charset="0"/>
                <a:cs typeface="Times New Roman" panose="02020603050405020304" pitchFamily="18" charset="0"/>
              </a:rPr>
              <a:t>8,</a:t>
            </a:r>
            <a:r>
              <a:rPr lang="en-US" altLang="zh-CN" sz="2200" i="1" dirty="0">
                <a:solidFill>
                  <a:srgbClr val="000000"/>
                </a:solidFill>
                <a:latin typeface="Times New Roman" panose="02020603050405020304" pitchFamily="18" charset="0"/>
                <a:cs typeface="Times New Roman" panose="02020603050405020304" pitchFamily="18" charset="0"/>
              </a:rPr>
              <a:t>AA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V</a:t>
            </a:r>
            <a:r>
              <a:rPr lang="zh-CN" altLang="zh-CN" sz="2200" dirty="0">
                <a:solidFill>
                  <a:srgbClr val="000000"/>
                </a:solidFill>
                <a:latin typeface="Times New Roman" panose="02020603050405020304" pitchFamily="18" charset="0"/>
                <a:cs typeface="Times New Roman" panose="02020603050405020304" pitchFamily="18" charset="0"/>
              </a:rPr>
              <a:t>的最大值是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732363102"/>
              </p:ext>
            </p:extLst>
          </p:nvPr>
        </p:nvGraphicFramePr>
        <p:xfrm>
          <a:off x="323528" y="2009622"/>
          <a:ext cx="8128000" cy="504427"/>
        </p:xfrm>
        <a:graphic>
          <a:graphicData uri="http://schemas.openxmlformats.org/presentationml/2006/ole">
            <p:oleObj spid="_x0000_s47106" name="文档" r:id="rId4" imgW="3837724" imgH="238700" progId="Word.Document.12">
              <p:embed/>
            </p:oleObj>
          </a:graphicData>
        </a:graphic>
      </p:graphicFrame>
      <p:sp>
        <p:nvSpPr>
          <p:cNvPr id="5" name="矩形 4"/>
          <p:cNvSpPr>
            <a:spLocks noChangeAspect="1"/>
          </p:cNvSpPr>
          <p:nvPr/>
        </p:nvSpPr>
        <p:spPr>
          <a:xfrm>
            <a:off x="508000" y="2575295"/>
            <a:ext cx="8128000" cy="127227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由题意知要使球的体积最大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则它与直三棱柱的若干个面相切</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4180393744"/>
              </p:ext>
            </p:extLst>
          </p:nvPr>
        </p:nvGraphicFramePr>
        <p:xfrm>
          <a:off x="332432" y="3825572"/>
          <a:ext cx="8128000" cy="2010982"/>
        </p:xfrm>
        <a:graphic>
          <a:graphicData uri="http://schemas.openxmlformats.org/presentationml/2006/ole">
            <p:oleObj spid="_x0000_s47107" name="文档" r:id="rId5" imgW="3837724" imgH="950113" progId="Word.Document.12">
              <p:embed/>
            </p:oleObj>
          </a:graphicData>
        </a:graphic>
      </p:graphicFrame>
    </p:spTree>
    <p:extLst>
      <p:ext uri="{BB962C8B-B14F-4D97-AF65-F5344CB8AC3E}">
        <p14:creationId xmlns:p14="http://schemas.microsoft.com/office/powerpoint/2010/main" xmlns="" val="4220608580"/>
      </p:ext>
    </p:extLst>
  </p:cSld>
  <p:clrMapOvr>
    <a:masterClrMapping/>
  </p:clrMapOvr>
  <mc:AlternateContent xmlns:mc="http://schemas.openxmlformats.org/markup-compatibility/2006">
    <mc:Choice xmlns:p14="http://schemas.microsoft.com/office/powerpoint/2010/main" xmlns="" Requires="p14">
      <p:transition spd="slow" p14:dur="8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sp>
        <p:nvSpPr>
          <p:cNvPr id="7" name="矩形 6"/>
          <p:cNvSpPr>
            <a:spLocks noChangeAspect="1"/>
          </p:cNvSpPr>
          <p:nvPr/>
        </p:nvSpPr>
        <p:spPr>
          <a:xfrm>
            <a:off x="508000" y="1330377"/>
            <a:ext cx="8128000" cy="1678536"/>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山东春季联考</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已知矩形</a:t>
            </a:r>
            <a:r>
              <a:rPr lang="en-US" altLang="zh-CN" sz="2200" i="1" dirty="0">
                <a:solidFill>
                  <a:srgbClr val="000000"/>
                </a:solidFill>
                <a:latin typeface="Times New Roman" panose="02020603050405020304" pitchFamily="18" charset="0"/>
                <a:cs typeface="Times New Roman" panose="02020603050405020304" pitchFamily="18" charset="0"/>
              </a:rPr>
              <a:t>ABCD</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把这个矩形分别以</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BC</a:t>
            </a:r>
            <a:r>
              <a:rPr lang="zh-CN" altLang="zh-CN" sz="2200" dirty="0">
                <a:solidFill>
                  <a:srgbClr val="000000"/>
                </a:solidFill>
                <a:latin typeface="Times New Roman" panose="02020603050405020304" pitchFamily="18" charset="0"/>
                <a:cs typeface="Times New Roman" panose="02020603050405020304" pitchFamily="18" charset="0"/>
              </a:rPr>
              <a:t>所在直线为轴旋转一周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所成几何体的侧面积分别记为</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的比值等于</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  	B.1	C.2	D.4</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xmlns="" val="1985806341"/>
              </p:ext>
            </p:extLst>
          </p:nvPr>
        </p:nvGraphicFramePr>
        <p:xfrm>
          <a:off x="-1822718" y="2482505"/>
          <a:ext cx="6106686" cy="497732"/>
        </p:xfrm>
        <a:graphic>
          <a:graphicData uri="http://schemas.openxmlformats.org/presentationml/2006/ole">
            <p:oleObj spid="_x0000_s6146" name="文档" r:id="rId6" imgW="3837724" imgH="312978" progId="Word.Document.12">
              <p:embed/>
            </p:oleObj>
          </a:graphicData>
        </a:graphic>
      </p:graphicFrame>
      <p:sp>
        <p:nvSpPr>
          <p:cNvPr id="13" name="矩形 12"/>
          <p:cNvSpPr>
            <a:spLocks noChangeAspect="1"/>
          </p:cNvSpPr>
          <p:nvPr/>
        </p:nvSpPr>
        <p:spPr>
          <a:xfrm>
            <a:off x="4487814" y="2099510"/>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sp>
        <p:nvSpPr>
          <p:cNvPr id="8" name="矩形 7"/>
          <p:cNvSpPr>
            <a:spLocks noChangeAspect="1"/>
          </p:cNvSpPr>
          <p:nvPr/>
        </p:nvSpPr>
        <p:spPr>
          <a:xfrm>
            <a:off x="508000" y="2914553"/>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设</a:t>
            </a:r>
            <a:r>
              <a:rPr lang="en-US" altLang="zh-CN" sz="2200" i="1" dirty="0">
                <a:solidFill>
                  <a:srgbClr val="000000"/>
                </a:solidFill>
                <a:latin typeface="Times New Roman" panose="02020603050405020304" pitchFamily="18" charset="0"/>
                <a:cs typeface="Times New Roman" panose="02020603050405020304" pitchFamily="18" charset="0"/>
              </a:rPr>
              <a:t>BC=</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AB</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π</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π</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zh-CN" altLang="zh-CN" sz="2200" i="1" dirty="0" smtClean="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i="1"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cs typeface="Times New Roman" panose="02020603050405020304" pitchFamily="18" charset="0"/>
              </a:rPr>
              <a:t>B</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a:spLocks noChangeAspect="1"/>
          </p:cNvSpPr>
          <p:nvPr/>
        </p:nvSpPr>
        <p:spPr>
          <a:xfrm>
            <a:off x="508000" y="3780559"/>
            <a:ext cx="8128000" cy="1272271"/>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已知圆柱的上、下底面的中心分别为</a:t>
            </a:r>
            <a:r>
              <a:rPr lang="en-US" altLang="zh-CN" sz="2200" i="1"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过直线</a:t>
            </a:r>
            <a:r>
              <a:rPr lang="en-US" altLang="zh-CN" sz="2200" i="1"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的平面截该圆柱所得的截面是面积为</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的正方形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则该圆柱的表面积为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4" name="对象 13"/>
          <p:cNvGraphicFramePr>
            <a:graphicFrameLocks noChangeAspect="1"/>
          </p:cNvGraphicFramePr>
          <p:nvPr>
            <p:extLst>
              <p:ext uri="{D42A27DB-BD31-4B8C-83A1-F6EECF244321}">
                <p14:modId xmlns:p14="http://schemas.microsoft.com/office/powerpoint/2010/main" xmlns="" val="1185086867"/>
              </p:ext>
            </p:extLst>
          </p:nvPr>
        </p:nvGraphicFramePr>
        <p:xfrm>
          <a:off x="508000" y="5053075"/>
          <a:ext cx="8128000" cy="373277"/>
        </p:xfrm>
        <a:graphic>
          <a:graphicData uri="http://schemas.openxmlformats.org/presentationml/2006/ole">
            <p:oleObj spid="_x0000_s6147" name="文档" r:id="rId7" imgW="3837724" imgH="175960" progId="Word.Document.12">
              <p:embed/>
            </p:oleObj>
          </a:graphicData>
        </a:graphic>
      </p:graphicFrame>
      <p:sp>
        <p:nvSpPr>
          <p:cNvPr id="16" name="矩形 15"/>
          <p:cNvSpPr>
            <a:spLocks noChangeAspect="1"/>
          </p:cNvSpPr>
          <p:nvPr/>
        </p:nvSpPr>
        <p:spPr>
          <a:xfrm>
            <a:off x="2471590" y="4571490"/>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sp>
        <p:nvSpPr>
          <p:cNvPr id="17" name="矩形 16"/>
          <p:cNvSpPr>
            <a:spLocks noChangeAspect="1"/>
          </p:cNvSpPr>
          <p:nvPr/>
        </p:nvSpPr>
        <p:spPr>
          <a:xfrm>
            <a:off x="508000" y="5424442"/>
            <a:ext cx="8128000" cy="131112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过直线</a:t>
            </a:r>
            <a:r>
              <a:rPr lang="en-US" altLang="zh-CN" sz="2200" i="1"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的平面截该圆柱所得的截面为圆柱的轴截面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设底面半径为</a:t>
            </a:r>
            <a:r>
              <a:rPr lang="en-US" altLang="zh-CN" sz="2200" i="1" dirty="0">
                <a:solidFill>
                  <a:srgbClr val="000000"/>
                </a:solidFill>
                <a:latin typeface="Times New Roman" panose="02020603050405020304" pitchFamily="18" charset="0"/>
                <a:cs typeface="Times New Roman" panose="02020603050405020304" pitchFamily="18" charset="0"/>
              </a:rPr>
              <a:t>r</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母线长为</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因为轴截面是面积为</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的正方形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所以圆柱的表面积为</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π</a:t>
            </a:r>
            <a:r>
              <a:rPr lang="en-US" altLang="zh-CN" sz="2200" i="1" dirty="0">
                <a:solidFill>
                  <a:srgbClr val="000000"/>
                </a:solidFill>
                <a:latin typeface="Times New Roman" panose="02020603050405020304" pitchFamily="18" charset="0"/>
                <a:cs typeface="Times New Roman" panose="02020603050405020304" pitchFamily="18" charset="0"/>
              </a:rPr>
              <a:t>rl+</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π</a:t>
            </a:r>
            <a:r>
              <a:rPr lang="en-US" altLang="zh-CN" sz="2200" i="1" dirty="0">
                <a:solidFill>
                  <a:srgbClr val="000000"/>
                </a:solidFill>
                <a:latin typeface="Times New Roman" panose="02020603050405020304" pitchFamily="18" charset="0"/>
                <a:cs typeface="Times New Roman" panose="02020603050405020304" pitchFamily="18" charset="0"/>
              </a:rPr>
              <a:t>r</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π</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π</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12</a:t>
            </a:r>
            <a:r>
              <a:rPr lang="en-US" altLang="zh-CN" sz="2200"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π</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9" name="对象 18"/>
          <p:cNvGraphicFramePr>
            <a:graphicFrameLocks noChangeAspect="1"/>
          </p:cNvGraphicFramePr>
          <p:nvPr>
            <p:extLst>
              <p:ext uri="{D42A27DB-BD31-4B8C-83A1-F6EECF244321}">
                <p14:modId xmlns:p14="http://schemas.microsoft.com/office/powerpoint/2010/main" xmlns="" val="2277884862"/>
              </p:ext>
            </p:extLst>
          </p:nvPr>
        </p:nvGraphicFramePr>
        <p:xfrm>
          <a:off x="909983" y="6275301"/>
          <a:ext cx="8128000" cy="373277"/>
        </p:xfrm>
        <a:graphic>
          <a:graphicData uri="http://schemas.openxmlformats.org/presentationml/2006/ole">
            <p:oleObj spid="_x0000_s6148" name="文档" r:id="rId8" imgW="3837724" imgH="175960" progId="Word.Document.12">
              <p:embed/>
            </p:oleObj>
          </a:graphicData>
        </a:graphic>
      </p:graphicFrame>
    </p:spTree>
    <p:extLst>
      <p:ext uri="{BB962C8B-B14F-4D97-AF65-F5344CB8AC3E}">
        <p14:creationId xmlns:p14="http://schemas.microsoft.com/office/powerpoint/2010/main" xmlns="" val="1144322214"/>
      </p:ext>
    </p:extLst>
  </p:cSld>
  <p:clrMapOvr>
    <a:masterClrMapping/>
  </p:clrMapOvr>
  <mc:AlternateContent xmlns:mc="http://schemas.openxmlformats.org/markup-compatibility/2006">
    <mc:Choice xmlns:p14="http://schemas.microsoft.com/office/powerpoint/2010/main" xmlns="" Requires="p14">
      <p:transition spd="slow" p14:dur="800">
        <p:pull dir="r"/>
      </p:transition>
    </mc:Choice>
    <mc:Fallback>
      <p:transition spd="slow">
        <p:pull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down)">
                                      <p:cBhvr>
                                        <p:cTn id="22" dur="500"/>
                                        <p:tgtEl>
                                          <p:spTgt spid="17"/>
                                        </p:tgtEl>
                                      </p:cBhvr>
                                    </p:animEffect>
                                  </p:childTnLst>
                                </p:cTn>
                              </p:par>
                              <p:par>
                                <p:cTn id="23" presetID="22" presetClass="entr" presetSubtype="4"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down)">
                                      <p:cBhvr>
                                        <p:cTn id="2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16" grpId="0"/>
      <p:bldP spid="17"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60</a:t>
            </a:fld>
            <a:r>
              <a:rPr lang="en-US" altLang="zh-CN" dirty="0" smtClean="0"/>
              <a:t>-</a:t>
            </a:r>
            <a:endParaRPr lang="zh-CN" altLang="en-US" dirty="0"/>
          </a:p>
        </p:txBody>
      </p:sp>
      <p:sp>
        <p:nvSpPr>
          <p:cNvPr id="4" name="矩形 3"/>
          <p:cNvSpPr>
            <a:spLocks noChangeAspect="1"/>
          </p:cNvSpPr>
          <p:nvPr/>
        </p:nvSpPr>
        <p:spPr>
          <a:xfrm>
            <a:off x="508000" y="1577574"/>
            <a:ext cx="8128000" cy="1272271"/>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变式探究</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若将本例中的条件变为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直三棱柱</a:t>
            </a:r>
            <a:r>
              <a:rPr lang="en-US" altLang="zh-CN" sz="2200" i="1" dirty="0">
                <a:solidFill>
                  <a:srgbClr val="000000"/>
                </a:solidFill>
                <a:latin typeface="Times New Roman" panose="02020603050405020304" pitchFamily="18" charset="0"/>
                <a:cs typeface="Times New Roman" panose="02020603050405020304" pitchFamily="18" charset="0"/>
              </a:rPr>
              <a:t>ABC-A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个顶点都在球</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的球面上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AC=</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求球</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的表面积</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508000" y="2851366"/>
            <a:ext cx="8128000" cy="212365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将直三棱柱补形为长方体</a:t>
            </a:r>
            <a:r>
              <a:rPr lang="en-US" altLang="zh-CN" sz="2200" i="1" dirty="0">
                <a:solidFill>
                  <a:srgbClr val="000000"/>
                </a:solidFill>
                <a:latin typeface="Times New Roman" panose="02020603050405020304" pitchFamily="18" charset="0"/>
                <a:cs typeface="Times New Roman" panose="02020603050405020304" pitchFamily="18" charset="0"/>
              </a:rPr>
              <a:t>ABEC-A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E</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则球</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是长方体</a:t>
            </a:r>
            <a:r>
              <a:rPr lang="en-US" altLang="zh-CN" sz="2200" i="1" dirty="0">
                <a:solidFill>
                  <a:srgbClr val="000000"/>
                </a:solidFill>
                <a:latin typeface="Times New Roman" panose="02020603050405020304" pitchFamily="18" charset="0"/>
                <a:cs typeface="Times New Roman" panose="02020603050405020304" pitchFamily="18" charset="0"/>
              </a:rPr>
              <a:t>ABEC-A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E</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的外接球</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体对角线</a:t>
            </a:r>
            <a:r>
              <a:rPr lang="en-US" altLang="zh-CN" sz="2200" i="1" dirty="0">
                <a:solidFill>
                  <a:srgbClr val="000000"/>
                </a:solidFill>
                <a:latin typeface="Times New Roman" panose="02020603050405020304" pitchFamily="18" charset="0"/>
                <a:cs typeface="Times New Roman" panose="02020603050405020304" pitchFamily="18" charset="0"/>
              </a:rPr>
              <a:t>BC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的长为球</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的直径</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i="1"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i="1" dirty="0">
                <a:solidFill>
                  <a:srgbClr val="000000"/>
                </a:solidFill>
                <a:latin typeface="Times New Roman" panose="02020603050405020304" pitchFamily="18" charset="0"/>
                <a:cs typeface="Times New Roman" panose="02020603050405020304" pitchFamily="18" charset="0"/>
              </a:rPr>
              <a:t>S</a:t>
            </a:r>
            <a:r>
              <a:rPr lang="zh-CN" altLang="zh-CN" sz="2200" baseline="-250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球</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π</a:t>
            </a:r>
            <a:r>
              <a:rPr lang="en-US" altLang="zh-CN" sz="2200" i="1" dirty="0">
                <a:solidFill>
                  <a:srgbClr val="000000"/>
                </a:solidFill>
                <a:latin typeface="Times New Roman" panose="02020603050405020304" pitchFamily="18" charset="0"/>
                <a:cs typeface="Times New Roman" panose="02020603050405020304" pitchFamily="18" charset="0"/>
              </a:rPr>
              <a:t>R</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169</a:t>
            </a:r>
            <a:r>
              <a:rPr lang="en-US" altLang="zh-CN" sz="2200"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π</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xmlns="" val="461777516"/>
              </p:ext>
            </p:extLst>
          </p:nvPr>
        </p:nvGraphicFramePr>
        <p:xfrm>
          <a:off x="1454874" y="4087463"/>
          <a:ext cx="8128000" cy="380001"/>
        </p:xfrm>
        <a:graphic>
          <a:graphicData uri="http://schemas.openxmlformats.org/presentationml/2006/ole">
            <p:oleObj spid="_x0000_s48130" name="文档" r:id="rId4" imgW="3837724" imgH="179205" progId="Word.Document.12">
              <p:embed/>
            </p:oleObj>
          </a:graphicData>
        </a:graphic>
      </p:graphicFrame>
    </p:spTree>
    <p:extLst>
      <p:ext uri="{BB962C8B-B14F-4D97-AF65-F5344CB8AC3E}">
        <p14:creationId xmlns:p14="http://schemas.microsoft.com/office/powerpoint/2010/main" xmlns="" val="2458817896"/>
      </p:ext>
    </p:extLst>
  </p:cSld>
  <p:clrMapOvr>
    <a:masterClrMapping/>
  </p:clrMapOvr>
  <mc:AlternateContent xmlns:mc="http://schemas.openxmlformats.org/markup-compatibility/2006">
    <mc:Choice xmlns:p14="http://schemas.microsoft.com/office/powerpoint/2010/main" xmlns="" Requires="p14">
      <p:transition spd="slow" p14:dur="800">
        <p:checker dir="vert"/>
      </p:transition>
    </mc:Choice>
    <mc:Fallback>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22" presetClass="entr" presetSubtype="4"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61</a:t>
            </a:fld>
            <a:r>
              <a:rPr lang="en-US" altLang="zh-CN" dirty="0" smtClean="0"/>
              <a:t>-</a:t>
            </a:r>
            <a:endParaRPr lang="zh-CN" altLang="en-US" dirty="0"/>
          </a:p>
        </p:txBody>
      </p:sp>
      <p:sp>
        <p:nvSpPr>
          <p:cNvPr id="2" name="矩形 1"/>
          <p:cNvSpPr>
            <a:spLocks noChangeAspect="1"/>
          </p:cNvSpPr>
          <p:nvPr/>
        </p:nvSpPr>
        <p:spPr>
          <a:xfrm>
            <a:off x="508000" y="1289542"/>
            <a:ext cx="8128000" cy="866006"/>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变式探究</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若将本例中的条件变为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正四棱锥的顶点都在球</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的球面上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若该棱锥的高为</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底面边长为</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求该球的体积</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821376194"/>
              </p:ext>
            </p:extLst>
          </p:nvPr>
        </p:nvGraphicFramePr>
        <p:xfrm>
          <a:off x="323528" y="2163690"/>
          <a:ext cx="8128000" cy="3302316"/>
        </p:xfrm>
        <a:graphic>
          <a:graphicData uri="http://schemas.openxmlformats.org/presentationml/2006/ole">
            <p:oleObj spid="_x0000_s49154" name="文档" r:id="rId4" imgW="3837724" imgH="1559123" progId="Word.Document.12">
              <p:embed/>
            </p:oleObj>
          </a:graphicData>
        </a:graphic>
      </p:graphicFrame>
    </p:spTree>
    <p:extLst>
      <p:ext uri="{BB962C8B-B14F-4D97-AF65-F5344CB8AC3E}">
        <p14:creationId xmlns:p14="http://schemas.microsoft.com/office/powerpoint/2010/main" xmlns="" val="1590082663"/>
      </p:ext>
    </p:extLst>
  </p:cSld>
  <p:clrMapOvr>
    <a:masterClrMapping/>
  </p:clrMapOvr>
  <mc:AlternateContent xmlns:mc="http://schemas.openxmlformats.org/markup-compatibility/2006">
    <mc:Choice xmlns:p14="http://schemas.microsoft.com/office/powerpoint/2010/main" xmlns="" Requires="p14">
      <p:transition spd="slow" p14:dur="800">
        <p:cut thruBlk="1"/>
      </p:transition>
    </mc:Choice>
    <mc:Fallback>
      <p:transition spd="slow">
        <p:cut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62</a:t>
            </a:fld>
            <a:r>
              <a:rPr lang="en-US" altLang="zh-CN" dirty="0" smtClean="0"/>
              <a:t>-</a:t>
            </a:r>
            <a:endParaRPr lang="zh-CN" altLang="en-US" dirty="0"/>
          </a:p>
        </p:txBody>
      </p:sp>
      <p:sp>
        <p:nvSpPr>
          <p:cNvPr id="3" name="矩形 2"/>
          <p:cNvSpPr>
            <a:spLocks noChangeAspect="1"/>
          </p:cNvSpPr>
          <p:nvPr/>
        </p:nvSpPr>
        <p:spPr>
          <a:xfrm>
            <a:off x="508000" y="1453611"/>
            <a:ext cx="8128000" cy="86600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b="1" dirty="0">
                <a:solidFill>
                  <a:srgbClr val="FF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湖北荆州统考</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在直三棱柱</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i="1" dirty="0" smtClean="0">
                <a:solidFill>
                  <a:srgbClr val="000000"/>
                </a:solidFill>
                <a:latin typeface="Times New Roman" panose="02020603050405020304" pitchFamily="18" charset="0"/>
                <a:cs typeface="Times New Roman" panose="02020603050405020304" pitchFamily="18" charset="0"/>
              </a:rPr>
              <a:t>B</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1</a:t>
            </a:r>
            <a:r>
              <a:rPr lang="en-US" altLang="zh-CN" sz="2200" i="1" dirty="0" smtClean="0">
                <a:solidFill>
                  <a:srgbClr val="000000"/>
                </a:solidFill>
                <a:latin typeface="Times New Roman" panose="02020603050405020304" pitchFamily="18" charset="0"/>
                <a:cs typeface="Times New Roman" panose="02020603050405020304" pitchFamily="18" charset="0"/>
              </a:rPr>
              <a:t>C</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1</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4,</a:t>
            </a:r>
            <a:r>
              <a:rPr lang="en-US" altLang="zh-CN" sz="2200" i="1" dirty="0" smtClean="0">
                <a:solidFill>
                  <a:srgbClr val="000000"/>
                </a:solidFill>
                <a:latin typeface="Times New Roman" panose="02020603050405020304" pitchFamily="18" charset="0"/>
                <a:cs typeface="Times New Roman" panose="02020603050405020304" pitchFamily="18" charset="0"/>
              </a:rPr>
              <a:t>A</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1</a:t>
            </a:r>
            <a:r>
              <a:rPr lang="en-US" altLang="zh-CN" sz="2200" i="1" dirty="0" smtClean="0">
                <a:solidFill>
                  <a:srgbClr val="000000"/>
                </a:solidFill>
                <a:latin typeface="Times New Roman" panose="02020603050405020304" pitchFamily="18" charset="0"/>
                <a:cs typeface="Times New Roman" panose="02020603050405020304" pitchFamily="18" charset="0"/>
              </a:rPr>
              <a:t>C</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1</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5,</a:t>
            </a:r>
            <a:r>
              <a:rPr lang="en-US" altLang="zh-CN" sz="2200" i="1" dirty="0" smtClean="0">
                <a:solidFill>
                  <a:srgbClr val="000000"/>
                </a:solidFill>
                <a:latin typeface="Times New Roman" panose="02020603050405020304" pitchFamily="18" charset="0"/>
                <a:cs typeface="Times New Roman" panose="02020603050405020304" pitchFamily="18" charset="0"/>
              </a:rPr>
              <a:t>AA</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1</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则其外接球与内切球的表面积之比为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540226454"/>
              </p:ext>
            </p:extLst>
          </p:nvPr>
        </p:nvGraphicFramePr>
        <p:xfrm>
          <a:off x="508000" y="2338489"/>
          <a:ext cx="8128000" cy="504427"/>
        </p:xfrm>
        <a:graphic>
          <a:graphicData uri="http://schemas.openxmlformats.org/presentationml/2006/ole">
            <p:oleObj spid="_x0000_s50178" name="文档" r:id="rId4" imgW="3837724" imgH="237979" progId="Word.Document.12">
              <p:embed/>
            </p:oleObj>
          </a:graphicData>
        </a:graphic>
      </p:graphicFrame>
      <p:sp>
        <p:nvSpPr>
          <p:cNvPr id="5" name="矩形 4"/>
          <p:cNvSpPr>
            <a:spLocks noChangeAspect="1"/>
          </p:cNvSpPr>
          <p:nvPr/>
        </p:nvSpPr>
        <p:spPr>
          <a:xfrm>
            <a:off x="675631" y="2960846"/>
            <a:ext cx="1355307" cy="498598"/>
          </a:xfrm>
          <a:prstGeom prst="rect">
            <a:avLst/>
          </a:prstGeom>
        </p:spPr>
        <p:txBody>
          <a:bodyPr wrap="none">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A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417808780"/>
              </p:ext>
            </p:extLst>
          </p:nvPr>
        </p:nvGraphicFramePr>
        <p:xfrm>
          <a:off x="508000" y="3499469"/>
          <a:ext cx="8128000" cy="1523369"/>
        </p:xfrm>
        <a:graphic>
          <a:graphicData uri="http://schemas.openxmlformats.org/presentationml/2006/ole">
            <p:oleObj spid="_x0000_s50179" name="文档" r:id="rId5" imgW="3837724" imgH="718985" progId="Word.Document.12">
              <p:embed/>
            </p:oleObj>
          </a:graphicData>
        </a:graphic>
      </p:graphicFrame>
    </p:spTree>
    <p:extLst>
      <p:ext uri="{BB962C8B-B14F-4D97-AF65-F5344CB8AC3E}">
        <p14:creationId xmlns:p14="http://schemas.microsoft.com/office/powerpoint/2010/main" xmlns="" val="2205458007"/>
      </p:ext>
    </p:extLst>
  </p:cSld>
  <p:clrMapOvr>
    <a:masterClrMapping/>
  </p:clrMapOvr>
  <mc:AlternateContent xmlns:mc="http://schemas.openxmlformats.org/markup-compatibility/2006">
    <mc:Choice xmlns:p14="http://schemas.microsoft.com/office/powerpoint/2010/main" xmlns="" Requires="p14">
      <p:transition spd="slow" p14:dur="800">
        <p:wipe dir="u"/>
      </p:transition>
    </mc:Choice>
    <mc:Fallback>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63</a:t>
            </a:fld>
            <a:r>
              <a:rPr lang="en-US" altLang="zh-CN" dirty="0" smtClean="0"/>
              <a:t>-</a:t>
            </a:r>
            <a:endParaRPr lang="zh-CN" altLang="en-US" dirty="0"/>
          </a:p>
        </p:txBody>
      </p:sp>
      <p:sp>
        <p:nvSpPr>
          <p:cNvPr id="2" name="矩形 1"/>
          <p:cNvSpPr>
            <a:spLocks noChangeAspect="1"/>
          </p:cNvSpPr>
          <p:nvPr/>
        </p:nvSpPr>
        <p:spPr>
          <a:xfrm>
            <a:off x="508000" y="1077579"/>
            <a:ext cx="8128000" cy="533492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反思提升</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几何体补成正方体或长方体的情况</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正四面体、三条侧棱两两垂直的正三棱锥都可构造正方体</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三条侧棱两两垂直的四面体、相对的棱相等的三棱锥都可构造长方体</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若已知棱锥含有线面垂直关系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则可将棱锥补成长方体或正方体</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求解球与棱柱、棱锥的接、切问题时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一般过球心及接、切点作截面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把空间问题转化为平面图形与圆的接、切问题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再利用平面几何知识寻找几何中元素间的关系求解</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切球一般利用体积相等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把几何体分割成以几何体各个面为底面的小棱锥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求解切球半径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接球半径常用到截面圆半径和球心距以及求半径的直角三角形求解</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也常常找到球心位置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利用平面几何知识求解</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9099867"/>
      </p:ext>
    </p:extLst>
  </p:cSld>
  <p:clrMapOvr>
    <a:masterClrMapping/>
  </p:clrMapOvr>
  <mc:AlternateContent xmlns:mc="http://schemas.openxmlformats.org/markup-compatibility/2006">
    <mc:Choice xmlns:p14="http://schemas.microsoft.com/office/powerpoint/2010/main" xmlns="" Requires="p14">
      <p:transition spd="slow" p14:dur="800">
        <p:pull dir="lu"/>
      </p:transition>
    </mc:Choice>
    <mc:Fallback>
      <p:transition spd="slow">
        <p:pull dir="lu"/>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sp>
        <p:nvSpPr>
          <p:cNvPr id="2" name="矩形 1"/>
          <p:cNvSpPr>
            <a:spLocks noChangeAspect="1"/>
          </p:cNvSpPr>
          <p:nvPr/>
        </p:nvSpPr>
        <p:spPr>
          <a:xfrm>
            <a:off x="508000" y="1382332"/>
            <a:ext cx="8128000" cy="1272271"/>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河北武邑中学四模</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网格纸上小正方形的边长为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粗线画出的是某几何体的三视图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则这个几何体的外接球体积为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3959714040"/>
              </p:ext>
            </p:extLst>
          </p:nvPr>
        </p:nvGraphicFramePr>
        <p:xfrm>
          <a:off x="508000" y="5545190"/>
          <a:ext cx="8128000" cy="877702"/>
        </p:xfrm>
        <a:graphic>
          <a:graphicData uri="http://schemas.openxmlformats.org/presentationml/2006/ole">
            <p:oleObj spid="_x0000_s7170" name="文档" r:id="rId6" imgW="3837724" imgH="413939" progId="Word.Document.12">
              <p:embed/>
            </p:oleObj>
          </a:graphicData>
        </a:graphic>
      </p:graphicFrame>
      <p:pic>
        <p:nvPicPr>
          <p:cNvPr id="12" name="LB07.eps" descr="id:2147517118;FounderCES"/>
          <p:cNvPicPr/>
          <p:nvPr/>
        </p:nvPicPr>
        <p:blipFill>
          <a:blip r:embed="rId7"/>
          <a:stretch>
            <a:fillRect/>
          </a:stretch>
        </p:blipFill>
        <p:spPr>
          <a:xfrm>
            <a:off x="3131840" y="2577890"/>
            <a:ext cx="2592288" cy="2877725"/>
          </a:xfrm>
          <a:prstGeom prst="rect">
            <a:avLst/>
          </a:prstGeom>
        </p:spPr>
      </p:pic>
      <p:sp>
        <p:nvSpPr>
          <p:cNvPr id="13" name="矩形 12"/>
          <p:cNvSpPr>
            <a:spLocks noChangeAspect="1"/>
          </p:cNvSpPr>
          <p:nvPr/>
        </p:nvSpPr>
        <p:spPr>
          <a:xfrm>
            <a:off x="812356" y="2190119"/>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spTree>
    <p:extLst>
      <p:ext uri="{BB962C8B-B14F-4D97-AF65-F5344CB8AC3E}">
        <p14:creationId xmlns:p14="http://schemas.microsoft.com/office/powerpoint/2010/main" xmlns="" val="189829521"/>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836112645"/>
              </p:ext>
            </p:extLst>
          </p:nvPr>
        </p:nvGraphicFramePr>
        <p:xfrm>
          <a:off x="508000" y="2380685"/>
          <a:ext cx="8128000" cy="2350631"/>
        </p:xfrm>
        <a:graphic>
          <a:graphicData uri="http://schemas.openxmlformats.org/presentationml/2006/ole">
            <p:oleObj spid="_x0000_s8194" name="文档" r:id="rId6" imgW="3837724" imgH="1110208" progId="Word.Document.12">
              <p:embed/>
            </p:oleObj>
          </a:graphicData>
        </a:graphic>
      </p:graphicFrame>
    </p:spTree>
    <p:extLst>
      <p:ext uri="{BB962C8B-B14F-4D97-AF65-F5344CB8AC3E}">
        <p14:creationId xmlns:p14="http://schemas.microsoft.com/office/powerpoint/2010/main" xmlns="" val="3821243191"/>
      </p:ext>
    </p:extLst>
  </p:cSld>
  <p:clrMapOvr>
    <a:masterClrMapping/>
  </p:clrMapOvr>
  <mc:AlternateContent xmlns:mc="http://schemas.openxmlformats.org/markup-compatibility/2006">
    <mc:Choice xmlns:p14="http://schemas.microsoft.com/office/powerpoint/2010/main" xmlns="" Requires="p14">
      <p:transition spd="slow" p14:dur="800">
        <p:cover dir="rd"/>
      </p:transition>
    </mc:Choice>
    <mc:Fallback>
      <p:transition spd="slow">
        <p:cover dir="r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sp>
        <p:nvSpPr>
          <p:cNvPr id="2" name="矩形 1"/>
          <p:cNvSpPr>
            <a:spLocks noChangeAspect="1"/>
          </p:cNvSpPr>
          <p:nvPr/>
        </p:nvSpPr>
        <p:spPr>
          <a:xfrm>
            <a:off x="508000" y="1340768"/>
            <a:ext cx="8128000" cy="866006"/>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辽宁大连调研</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cs typeface="Times New Roman" panose="02020603050405020304" pitchFamily="18" charset="0"/>
              </a:rPr>
              <a:t>如图为一个半球挖去一个圆锥后的几何体的三视图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则剩余部分与挖去部分的体积之比为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LB08.eps" descr="id:2147517125;FounderCES"/>
          <p:cNvPicPr/>
          <p:nvPr/>
        </p:nvPicPr>
        <p:blipFill>
          <a:blip r:embed="rId6"/>
          <a:stretch>
            <a:fillRect/>
          </a:stretch>
        </p:blipFill>
        <p:spPr>
          <a:xfrm>
            <a:off x="3035300" y="2248115"/>
            <a:ext cx="3120876" cy="2911958"/>
          </a:xfrm>
          <a:prstGeom prst="rect">
            <a:avLst/>
          </a:prstGeom>
        </p:spPr>
      </p:pic>
      <p:sp>
        <p:nvSpPr>
          <p:cNvPr id="4" name="矩形 3"/>
          <p:cNvSpPr>
            <a:spLocks noChangeAspect="1"/>
          </p:cNvSpPr>
          <p:nvPr/>
        </p:nvSpPr>
        <p:spPr>
          <a:xfrm>
            <a:off x="7092280" y="1740754"/>
            <a:ext cx="819455" cy="498598"/>
          </a:xfrm>
          <a:prstGeom prst="rect">
            <a:avLst/>
          </a:prstGeom>
        </p:spPr>
        <p:txBody>
          <a:bodyPr wrap="none">
            <a:spAutoFit/>
          </a:bodyPr>
          <a:lstStyle/>
          <a:p>
            <a:pPr>
              <a:lnSpc>
                <a:spcPct val="120000"/>
              </a:lnSpc>
            </a:pPr>
            <a:r>
              <a:rPr lang="en-US" altLang="zh-CN" sz="2200" dirty="0">
                <a:solidFill>
                  <a:srgbClr val="FF0000"/>
                </a:solidFill>
                <a:latin typeface="Times New Roman" panose="02020603050405020304" pitchFamily="18" charset="0"/>
              </a:rPr>
              <a:t>1</a:t>
            </a:r>
            <a:r>
              <a:rPr lang="zh-CN" altLang="zh-CN" sz="2200" i="1" dirty="0">
                <a:solidFill>
                  <a:srgbClr val="FF0000"/>
                </a:solidFill>
                <a:cs typeface="宋体" panose="02010600030101010101" pitchFamily="2" charset="-122"/>
              </a:rPr>
              <a:t>∶</a:t>
            </a:r>
            <a:r>
              <a:rPr lang="en-US" altLang="zh-CN" sz="2200" dirty="0" smtClean="0">
                <a:solidFill>
                  <a:srgbClr val="FF0000"/>
                </a:solidFill>
                <a:latin typeface="Times New Roman" panose="02020603050405020304" pitchFamily="18" charset="0"/>
              </a:rPr>
              <a:t>1 </a:t>
            </a:r>
            <a:endParaRPr lang="zh-CN" altLang="en-US" sz="2200" dirty="0"/>
          </a:p>
        </p:txBody>
      </p:sp>
      <p:graphicFrame>
        <p:nvGraphicFramePr>
          <p:cNvPr id="10" name="对象 9"/>
          <p:cNvGraphicFramePr>
            <a:graphicFrameLocks noChangeAspect="1"/>
          </p:cNvGraphicFramePr>
          <p:nvPr>
            <p:extLst>
              <p:ext uri="{D42A27DB-BD31-4B8C-83A1-F6EECF244321}">
                <p14:modId xmlns:p14="http://schemas.microsoft.com/office/powerpoint/2010/main" xmlns="" val="4023117282"/>
              </p:ext>
            </p:extLst>
          </p:nvPr>
        </p:nvGraphicFramePr>
        <p:xfrm>
          <a:off x="508000" y="5286626"/>
          <a:ext cx="8128000" cy="1361952"/>
        </p:xfrm>
        <a:graphic>
          <a:graphicData uri="http://schemas.openxmlformats.org/presentationml/2006/ole">
            <p:oleObj spid="_x0000_s9218" name="文档" r:id="rId7" imgW="3837724" imgH="642183" progId="Word.Document.12">
              <p:embed/>
            </p:oleObj>
          </a:graphicData>
        </a:graphic>
      </p:graphicFrame>
    </p:spTree>
    <p:extLst>
      <p:ext uri="{BB962C8B-B14F-4D97-AF65-F5344CB8AC3E}">
        <p14:creationId xmlns:p14="http://schemas.microsoft.com/office/powerpoint/2010/main" xmlns="" val="1054633667"/>
      </p:ext>
    </p:extLst>
  </p:cSld>
  <p:clrMapOvr>
    <a:masterClrMapping/>
  </p:clrMapOvr>
  <mc:AlternateContent xmlns:mc="http://schemas.openxmlformats.org/markup-compatibility/2006">
    <mc:Choice xmlns:p14="http://schemas.microsoft.com/office/powerpoint/2010/main" xmlns="" Requires="p14">
      <p:transition spd="slow" p14:dur="8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2014高优二轮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425</TotalTime>
  <Words>3628</Words>
  <Application>Microsoft Office PowerPoint</Application>
  <PresentationFormat>全屏显示(4:3)</PresentationFormat>
  <Paragraphs>441</Paragraphs>
  <Slides>63</Slides>
  <Notes>62</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63</vt:i4>
      </vt:variant>
    </vt:vector>
  </HeadingPairs>
  <TitlesOfParts>
    <vt:vector size="65" baseType="lpstr">
      <vt:lpstr>2014高优二轮模板</vt:lpstr>
      <vt:lpstr>文档</vt:lpstr>
      <vt:lpstr>8.2　空间几何体的表面积与体积</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131</cp:revision>
  <dcterms:created xsi:type="dcterms:W3CDTF">2014-12-26T02:01:49Z</dcterms:created>
  <dcterms:modified xsi:type="dcterms:W3CDTF">2019-11-11T09:26:04Z</dcterms:modified>
  <cp:category>阳光数学网【http://www.eduy.net】搜集，仅供学习和研究使用！</cp:category>
  <cp:contentType>阳光数学网【http://www.eduy.net】搜集，仅供学习和研究使用！</cp:contentType>
  <cp:contentStatus>阳光数学网【http://www.eduy.net】搜集，仅供学习和研究使用！</cp:contentStatus>
</cp:coreProperties>
</file>