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81" r:id="rId34"/>
    <p:sldId id="482" r:id="rId35"/>
    <p:sldId id="483" r:id="rId36"/>
    <p:sldId id="484" r:id="rId37"/>
    <p:sldId id="485" r:id="rId38"/>
    <p:sldId id="486" r:id="rId39"/>
    <p:sldId id="487" r:id="rId40"/>
    <p:sldId id="488" r:id="rId41"/>
    <p:sldId id="489" r:id="rId42"/>
    <p:sldId id="490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9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0358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1396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38468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21024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35930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4755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82225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24898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28843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65001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628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59068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48342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08067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6333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5357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42540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9912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64038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97810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60385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52324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48436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7991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10236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13075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053113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1052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517273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058751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886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2835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6139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78716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3800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jpeg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notesSlide" Target="../notesSlides/notesSlide31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notesSlide" Target="../notesSlides/notesSlide33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jpeg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jpeg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4" Type="http://schemas.openxmlformats.org/officeDocument/2006/relationships/package" Target="../embeddings/Microsoft_Office_Word___29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4" Type="http://schemas.openxmlformats.org/officeDocument/2006/relationships/package" Target="../embeddings/Microsoft_Office_Word___30.doc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5" Type="http://schemas.openxmlformats.org/officeDocument/2006/relationships/package" Target="../embeddings/Microsoft_Office_Word___32.docx"/><Relationship Id="rId4" Type="http://schemas.openxmlformats.org/officeDocument/2006/relationships/package" Target="../embeddings/Microsoft_Office_Word___3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4" Type="http://schemas.openxmlformats.org/officeDocument/2006/relationships/package" Target="../embeddings/Microsoft_Office_Word___33.docx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20.xml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7</a:t>
            </a:r>
            <a:r>
              <a:rPr lang="en-US" altLang="zh-CN" i="1" dirty="0"/>
              <a:t>.</a:t>
            </a:r>
            <a:r>
              <a:rPr lang="en-US" altLang="zh-CN" dirty="0"/>
              <a:t>4</a:t>
            </a:r>
            <a:r>
              <a:rPr lang="zh-CN" altLang="zh-CN" i="1" dirty="0"/>
              <a:t>　</a:t>
            </a:r>
            <a:r>
              <a:rPr lang="zh-CN" altLang="zh-CN" dirty="0"/>
              <a:t>综合法、分析法、反证法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689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综合法的适用题型是哪些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综合法证明问题是怎样实现的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综合法的适用范围是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定义明确的问题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如证明函数的单调性、奇偶性等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求证没有限制条件的等式或不等式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已知条件明确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并且容易通过分析和应用条件逐步逼近结论的题型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综合法是一种由因索果的证明方法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其逻辑依据也是三段论式的演绎推理方法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因此要保证前提条件正确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推理合乎规律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这样才能保证结论的正确性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其过程一般是从命题的条件出发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利用定义、公理、定理及运算法则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通过演绎推理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一步一步地接近要证明的结论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直到完成命题的证明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8489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3208792"/>
              </p:ext>
            </p:extLst>
          </p:nvPr>
        </p:nvGraphicFramePr>
        <p:xfrm>
          <a:off x="508000" y="1772816"/>
          <a:ext cx="8128000" cy="3483909"/>
        </p:xfrm>
        <a:graphic>
          <a:graphicData uri="http://schemas.openxmlformats.org/presentationml/2006/ole">
            <p:oleObj spid="_x0000_s8194" name="文档" r:id="rId7" imgW="3837724" imgH="16445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42899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73860857"/>
              </p:ext>
            </p:extLst>
          </p:nvPr>
        </p:nvGraphicFramePr>
        <p:xfrm>
          <a:off x="508000" y="1621081"/>
          <a:ext cx="8128000" cy="3968159"/>
        </p:xfrm>
        <a:graphic>
          <a:graphicData uri="http://schemas.openxmlformats.org/presentationml/2006/ole">
            <p:oleObj spid="_x0000_s9218" name="文档" r:id="rId7" imgW="3837724" imgH="187282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73034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34764379"/>
              </p:ext>
            </p:extLst>
          </p:nvPr>
        </p:nvGraphicFramePr>
        <p:xfrm>
          <a:off x="508000" y="1419437"/>
          <a:ext cx="8128000" cy="4879492"/>
        </p:xfrm>
        <a:graphic>
          <a:graphicData uri="http://schemas.openxmlformats.org/presentationml/2006/ole">
            <p:oleObj spid="_x0000_s10242" name="文档" r:id="rId7" imgW="3837724" imgH="23029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5071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08394" y="1484784"/>
            <a:ext cx="18870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分析法的应用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4642902"/>
              </p:ext>
            </p:extLst>
          </p:nvPr>
        </p:nvGraphicFramePr>
        <p:xfrm>
          <a:off x="344794" y="1988840"/>
          <a:ext cx="8128000" cy="1385493"/>
        </p:xfrm>
        <a:graphic>
          <a:graphicData uri="http://schemas.openxmlformats.org/presentationml/2006/ole">
            <p:oleObj spid="_x0000_s11266" name="文档" r:id="rId7" imgW="3837724" imgH="654442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341198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定义域为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此时函数的递增区间为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递减区间为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(0,1),(1,e),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函数无单调区间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此时函数的递减区间为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递增区间为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(0,1),(1,e)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91061874"/>
              </p:ext>
            </p:extLst>
          </p:nvPr>
        </p:nvGraphicFramePr>
        <p:xfrm>
          <a:off x="5004048" y="3306250"/>
          <a:ext cx="8128000" cy="625490"/>
        </p:xfrm>
        <a:graphic>
          <a:graphicData uri="http://schemas.openxmlformats.org/presentationml/2006/ole">
            <p:oleObj spid="_x0000_s11267" name="文档" r:id="rId8" imgW="3837724" imgH="2945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5528199"/>
              </p:ext>
            </p:extLst>
          </p:nvPr>
        </p:nvGraphicFramePr>
        <p:xfrm>
          <a:off x="508000" y="1401556"/>
          <a:ext cx="8128000" cy="5000554"/>
        </p:xfrm>
        <a:graphic>
          <a:graphicData uri="http://schemas.openxmlformats.org/presentationml/2006/ole">
            <p:oleObj spid="_x0000_s12290" name="文档" r:id="rId7" imgW="3837724" imgH="23599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06887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7687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分析法的证明思路是什么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适用于何种题型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函数求导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得函数减区间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得函数的增区间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56214470"/>
              </p:ext>
            </p:extLst>
          </p:nvPr>
        </p:nvGraphicFramePr>
        <p:xfrm>
          <a:off x="508000" y="3541402"/>
          <a:ext cx="8128000" cy="1018944"/>
        </p:xfrm>
        <a:graphic>
          <a:graphicData uri="http://schemas.openxmlformats.org/presentationml/2006/ole">
            <p:oleObj spid="_x0000_s13314" name="文档" r:id="rId7" imgW="3837724" imgH="4810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0987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逆向思考是用分析法证题的主要思想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通过反推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逐步寻找使结论成立的充分条件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正确把握转化方向是使问题顺利获解的关键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证明较复杂的问题时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可以采用两头凑的办法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即通过分析法找出某个结论等价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或充分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的中间结论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然后通过综合法由条件证明这个中间结论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从而使原命题得证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当已知条件与结论之间的联系不够明显、直接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或证明过程中所需知识不太明确、具体时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往往采用分析法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特别是含有根号、绝对值的等式或不等式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从正面不易推导时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常考虑用分析法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5726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39934113"/>
              </p:ext>
            </p:extLst>
          </p:nvPr>
        </p:nvGraphicFramePr>
        <p:xfrm>
          <a:off x="508000" y="3075113"/>
          <a:ext cx="8128000" cy="961774"/>
        </p:xfrm>
        <a:graphic>
          <a:graphicData uri="http://schemas.openxmlformats.org/presentationml/2006/ole">
            <p:oleObj spid="_x0000_s14338" name="文档" r:id="rId7" imgW="3837724" imgH="4532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91977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6230203"/>
              </p:ext>
            </p:extLst>
          </p:nvPr>
        </p:nvGraphicFramePr>
        <p:xfrm>
          <a:off x="508000" y="1357912"/>
          <a:ext cx="8128000" cy="5259493"/>
        </p:xfrm>
        <a:graphic>
          <a:graphicData uri="http://schemas.openxmlformats.org/presentationml/2006/ole">
            <p:oleObj spid="_x0000_s15362" name="文档" r:id="rId7" imgW="3837724" imgH="24836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0780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09595"/>
            <a:ext cx="244971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综合法与分析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87294007"/>
              </p:ext>
            </p:extLst>
          </p:nvPr>
        </p:nvGraphicFramePr>
        <p:xfrm>
          <a:off x="508000" y="1754255"/>
          <a:ext cx="8128000" cy="5470387"/>
        </p:xfrm>
        <a:graphic>
          <a:graphicData uri="http://schemas.openxmlformats.org/presentationml/2006/ole">
            <p:oleObj spid="_x0000_s2050" name="文档" r:id="rId6" imgW="3908986" imgH="2630749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547982" y="2132856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115616" y="2472600"/>
            <a:ext cx="39228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定义、公理、定理及运算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979712" y="3206769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128016" y="2125172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126485" y="285030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充分条件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反证法的应用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证明否定性命题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湖南株洲月考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是公比为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的等比数列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不是等比数列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证明否定性问题的思路是什么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15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6959078"/>
              </p:ext>
            </p:extLst>
          </p:nvPr>
        </p:nvGraphicFramePr>
        <p:xfrm>
          <a:off x="323528" y="3008072"/>
          <a:ext cx="8128000" cy="944959"/>
        </p:xfrm>
        <a:graphic>
          <a:graphicData uri="http://schemas.openxmlformats.org/presentationml/2006/ole">
            <p:oleObj spid="_x0000_s16386" name="文档" r:id="rId7" imgW="3837724" imgH="445309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61246314"/>
              </p:ext>
            </p:extLst>
          </p:nvPr>
        </p:nvGraphicFramePr>
        <p:xfrm>
          <a:off x="354695" y="3995701"/>
          <a:ext cx="8128000" cy="2478417"/>
        </p:xfrm>
        <a:graphic>
          <a:graphicData uri="http://schemas.openxmlformats.org/presentationml/2006/ole">
            <p:oleObj spid="_x0000_s16387" name="文档" r:id="rId8" imgW="3837724" imgH="11704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49924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利用乘公比错位相减法求解问题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利用反证法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假设数列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推出与已知矛盾即可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对于含有否定概念的命题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直接证明不好证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但问题的反面比较具体易证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一般利用补集法或反证法解答证明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先假设肯定结论成立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然后根据有关的概念、定理、定义、推出与已知、公理、定理等有矛盾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从而说明原命题成立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128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647711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北京海淀二模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存在两条斜率为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且不重合的切线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3335351"/>
              </p:ext>
            </p:extLst>
          </p:nvPr>
        </p:nvGraphicFramePr>
        <p:xfrm>
          <a:off x="2627784" y="3411934"/>
          <a:ext cx="8128000" cy="504427"/>
        </p:xfrm>
        <a:graphic>
          <a:graphicData uri="http://schemas.openxmlformats.org/presentationml/2006/ole">
            <p:oleObj spid="_x0000_s17410" name="文档" r:id="rId7" imgW="3837724" imgH="2387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67891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959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a·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符号相同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的变化情况如下表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8130131"/>
              </p:ext>
            </p:extLst>
          </p:nvPr>
        </p:nvGraphicFramePr>
        <p:xfrm>
          <a:off x="508000" y="2948832"/>
          <a:ext cx="8128000" cy="1785974"/>
        </p:xfrm>
        <a:graphic>
          <a:graphicData uri="http://schemas.openxmlformats.org/presentationml/2006/ole">
            <p:oleObj spid="_x0000_s18434" name="文档" r:id="rId7" imgW="3894589" imgH="855282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23850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符号相反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的变化情况如下表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3124384"/>
              </p:ext>
            </p:extLst>
          </p:nvPr>
        </p:nvGraphicFramePr>
        <p:xfrm>
          <a:off x="508000" y="5067508"/>
          <a:ext cx="8128000" cy="1785974"/>
        </p:xfrm>
        <a:graphic>
          <a:graphicData uri="http://schemas.openxmlformats.org/presentationml/2006/ole">
            <p:oleObj spid="_x0000_s18435" name="文档" r:id="rId8" imgW="3894589" imgH="855282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6302409"/>
            <a:ext cx="488948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处取得极小值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2907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49517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4780711"/>
              </p:ext>
            </p:extLst>
          </p:nvPr>
        </p:nvGraphicFramePr>
        <p:xfrm>
          <a:off x="323528" y="2359271"/>
          <a:ext cx="8128000" cy="1123191"/>
        </p:xfrm>
        <a:graphic>
          <a:graphicData uri="http://schemas.openxmlformats.org/presentationml/2006/ole">
            <p:oleObj spid="_x0000_s19458" name="文档" r:id="rId7" imgW="3837724" imgH="530405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8000" y="349972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处的切线斜率均为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只需证明曲线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处的切线不重合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处的切线方程为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假设曲线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处的切线重合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9214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这显然矛盾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处的切线不重合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815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3923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证明存在、唯一性命题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已知四棱锥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S-ABCD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底面是边长为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SB=SD =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上是否存在异于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8351067"/>
              </p:ext>
            </p:extLst>
          </p:nvPr>
        </p:nvGraphicFramePr>
        <p:xfrm>
          <a:off x="-2988840" y="3201958"/>
          <a:ext cx="8128000" cy="380001"/>
        </p:xfrm>
        <a:graphic>
          <a:graphicData uri="http://schemas.openxmlformats.org/presentationml/2006/ole">
            <p:oleObj spid="_x0000_s20482" name="文档" r:id="rId7" imgW="3837724" imgH="179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71002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11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由已知得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+AD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=SD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假设在棱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上存在异于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BF=B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FBC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有公共点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假设不成立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不存在这样的点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L99.eps" descr="id:214751331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6228184" y="3540302"/>
            <a:ext cx="2232248" cy="240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4479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反证法证明问题的关键是什么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反证法证明问题的关键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在正确的推理下得出矛盾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矛盾可以是与已知条件矛盾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所说的矛盾结果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通常是指推出的结果与已知公理、已知定义、已知定理或已知事实矛盾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与临时假设矛盾以及自相矛盾等都是矛盾结果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推导出的矛盾必须是明显的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529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反证法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反证法的定义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在假定命题结论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若推出的结果与定义、公理、定理矛盾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或与命题中的已知条件相矛盾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或与假定相矛盾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从而说明命题结论的反面不可能成立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由此断定命题结论成立的方法叫反证法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用反证法证明的一般步骤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假设命题的结论不成立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根据假设进行推理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直到推出矛盾为止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断言假设不成立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从而肯定原命题的结论成立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21649" y="2297654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反面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258164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6084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湖北宜昌一模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是由满足下列条件的函数构成的集合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有实数根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的导数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是不是集合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中的元素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中的元素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具有下面的性质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的定义域为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则对于任意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使得等式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试用这一性质证明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有且只有一个实数根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2061065"/>
              </p:ext>
            </p:extLst>
          </p:nvPr>
        </p:nvGraphicFramePr>
        <p:xfrm>
          <a:off x="2401369" y="3248591"/>
          <a:ext cx="8128000" cy="501063"/>
        </p:xfrm>
        <a:graphic>
          <a:graphicData uri="http://schemas.openxmlformats.org/presentationml/2006/ole">
            <p:oleObj spid="_x0000_s21506" name="文档" r:id="rId7" imgW="3837724" imgH="23617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98585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有实数根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02680753"/>
              </p:ext>
            </p:extLst>
          </p:nvPr>
        </p:nvGraphicFramePr>
        <p:xfrm>
          <a:off x="508000" y="1813651"/>
          <a:ext cx="8128000" cy="1479653"/>
        </p:xfrm>
        <a:graphic>
          <a:graphicData uri="http://schemas.openxmlformats.org/presentationml/2006/ole">
            <p:oleObj spid="_x0000_s22530" name="文档" r:id="rId7" imgW="3837724" imgH="699153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314537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假设方程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存在两个实数根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不妨设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根据题意存在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矛盾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有实数根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有且只有一个实数根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7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24323" y="1319986"/>
            <a:ext cx="437972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证明至多、至少性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467072"/>
              </p:ext>
            </p:extLst>
          </p:nvPr>
        </p:nvGraphicFramePr>
        <p:xfrm>
          <a:off x="508000" y="1762425"/>
          <a:ext cx="8128000" cy="1193812"/>
        </p:xfrm>
        <a:graphic>
          <a:graphicData uri="http://schemas.openxmlformats.org/presentationml/2006/ole">
            <p:oleObj spid="_x0000_s23554" name="文档" r:id="rId7" imgW="3837724" imgH="562856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38984209"/>
              </p:ext>
            </p:extLst>
          </p:nvPr>
        </p:nvGraphicFramePr>
        <p:xfrm>
          <a:off x="508000" y="2937985"/>
          <a:ext cx="8128000" cy="3823556"/>
        </p:xfrm>
        <a:graphic>
          <a:graphicData uri="http://schemas.openxmlformats.org/presentationml/2006/ole">
            <p:oleObj spid="_x0000_s23555" name="文档" r:id="rId8" imgW="3837724" imgH="18046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90981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反证法的解题步骤是什么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思路分析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利用反证法证明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先假设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都不大于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再经过推理找到矛盾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原命题即得证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反证法证明数学命题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一般有以下几个步骤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分清命题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的条件和结论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作出与命题结论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相反的假设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第三步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应用正确的推理方法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推出矛盾结果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断定产生矛盾结果的原因在于开始所作的假设非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于是原结论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从而间接地证明了命题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4756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5184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福建龙岩模拟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试证明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至少有一个不小于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12041309"/>
              </p:ext>
            </p:extLst>
          </p:nvPr>
        </p:nvGraphicFramePr>
        <p:xfrm>
          <a:off x="3913537" y="1916832"/>
          <a:ext cx="6106686" cy="497732"/>
        </p:xfrm>
        <a:graphic>
          <a:graphicData uri="http://schemas.openxmlformats.org/presentationml/2006/ole">
            <p:oleObj spid="_x0000_s24578" name="文档" r:id="rId7" imgW="3837724" imgH="312978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279324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假设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均小于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a+b+c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9387143"/>
              </p:ext>
            </p:extLst>
          </p:nvPr>
        </p:nvGraphicFramePr>
        <p:xfrm>
          <a:off x="313137" y="3628136"/>
          <a:ext cx="8128000" cy="494340"/>
        </p:xfrm>
        <a:graphic>
          <a:graphicData uri="http://schemas.openxmlformats.org/presentationml/2006/ole">
            <p:oleObj spid="_x0000_s24579" name="文档" r:id="rId8" imgW="3837724" imgH="233652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419257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两者矛盾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所以假设不成立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至少有一个不小于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3314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pic>
        <p:nvPicPr>
          <p:cNvPr id="10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608018"/>
            <a:ext cx="7396048" cy="4176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07462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分析法是从结论出发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逆向思维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寻找使结论成立的充分条件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应用分析法要严格按分析法的语言表达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下一步是上一步的充分条件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证明问题的常用思路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在解题时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常常把分析法和综合法结合起来运用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先以分析法寻求解题思路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再用综合法表述解答或证明过程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用反证法证明问题要把握三点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必须先否定结论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即肯定结论的反面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必须从否定结论进行推理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即应把结论的反面作为条件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且必须依据这一条件进行推证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推导出的矛盾可能多种多样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有的与已知矛盾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有的与假设矛盾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有的与已知事实矛盾等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且推导出的矛盾必须是明显的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6589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pic>
        <p:nvPicPr>
          <p:cNvPr id="8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611560" y="2332900"/>
            <a:ext cx="2034391" cy="329979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2663103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应用分析法要书写规范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只需证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等分析到一个明显成立的结论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推理的严谨性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在证明过程中每一步推理都要有充分的依据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这些依据就是命题的已知条件和已经掌握了的数学结论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不可盲目使用正确性未知的自造结论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13018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0396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易错警示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反证法中三种常见错因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没有应用假设进行推理而致错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用反证法证明关于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无实根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有实根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满足不等式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5254427"/>
              </p:ext>
            </p:extLst>
          </p:nvPr>
        </p:nvGraphicFramePr>
        <p:xfrm>
          <a:off x="323528" y="3582665"/>
          <a:ext cx="8128000" cy="1008854"/>
        </p:xfrm>
        <a:graphic>
          <a:graphicData uri="http://schemas.openxmlformats.org/presentationml/2006/ole">
            <p:oleObj spid="_x0000_s25602" name="文档" r:id="rId4" imgW="3837724" imgH="475958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6307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无实根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利用反证法证明首先要对所证题目进行否定性的假设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并以此为条件进行推理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上述证明没有用到假设而造成推理错误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642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7687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有实根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该方程的判别式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满足不等式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&lt;p&lt;-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所以假设不成立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无实根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31529590"/>
              </p:ext>
            </p:extLst>
          </p:nvPr>
        </p:nvGraphicFramePr>
        <p:xfrm>
          <a:off x="-653411" y="3480305"/>
          <a:ext cx="6106686" cy="497732"/>
        </p:xfrm>
        <a:graphic>
          <a:graphicData uri="http://schemas.openxmlformats.org/presentationml/2006/ole">
            <p:oleObj spid="_x0000_s26626" name="文档" r:id="rId4" imgW="3837724" imgH="3129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52616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0396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假设不严密而致错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三个数不可能同时都大于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9979798"/>
              </p:ext>
            </p:extLst>
          </p:nvPr>
        </p:nvGraphicFramePr>
        <p:xfrm>
          <a:off x="-87738" y="1877044"/>
          <a:ext cx="6106686" cy="497732"/>
        </p:xfrm>
        <a:graphic>
          <a:graphicData uri="http://schemas.openxmlformats.org/presentationml/2006/ole">
            <p:oleObj spid="_x0000_s27650" name="文档" r:id="rId4" imgW="3837724" imgH="312978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0550835"/>
              </p:ext>
            </p:extLst>
          </p:nvPr>
        </p:nvGraphicFramePr>
        <p:xfrm>
          <a:off x="508000" y="2449574"/>
          <a:ext cx="8128000" cy="4075770"/>
        </p:xfrm>
        <a:graphic>
          <a:graphicData uri="http://schemas.openxmlformats.org/presentationml/2006/ole">
            <p:oleObj spid="_x0000_s27651" name="文档" r:id="rId5" imgW="3837724" imgH="19243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1929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请在括号中打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综合法是直接证明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分析法是间接证明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分析法是从要证明的结论出发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逐步寻找使结论成立的充要条件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用反证法证明结论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应假设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a&lt;b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反证法是指将结论和条件同时否定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推出矛盾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在解决问题时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常常用分析法寻找解题的思路与方法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再用综合法展现解决问题的过程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最合适的方法是分析法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36874381"/>
              </p:ext>
            </p:extLst>
          </p:nvPr>
        </p:nvGraphicFramePr>
        <p:xfrm>
          <a:off x="-221363" y="4789168"/>
          <a:ext cx="8128000" cy="380001"/>
        </p:xfrm>
        <a:graphic>
          <a:graphicData uri="http://schemas.openxmlformats.org/presentationml/2006/ole">
            <p:oleObj spid="_x0000_s3074" name="文档" r:id="rId6" imgW="3837724" imgH="179205" progId="Word.Document.12">
              <p:embed/>
            </p:oleObj>
          </a:graphicData>
        </a:graphic>
      </p:graphicFrame>
      <p:sp>
        <p:nvSpPr>
          <p:cNvPr id="21" name="矩形 20"/>
          <p:cNvSpPr>
            <a:spLocks noChangeAspect="1"/>
          </p:cNvSpPr>
          <p:nvPr/>
        </p:nvSpPr>
        <p:spPr>
          <a:xfrm>
            <a:off x="6001769" y="191683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170716" y="2703920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291214" y="3138837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6828200" y="353482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3994852" y="4365104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772055" y="5142811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6" grpId="0"/>
      <p:bldP spid="27" grpId="0"/>
      <p:bldP spid="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6121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在利用基本不等式时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忘记了等号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少了取等号的条件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所以证明不严密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336562"/>
              </p:ext>
            </p:extLst>
          </p:nvPr>
        </p:nvGraphicFramePr>
        <p:xfrm>
          <a:off x="323528" y="1953847"/>
          <a:ext cx="8128000" cy="4499489"/>
        </p:xfrm>
        <a:graphic>
          <a:graphicData uri="http://schemas.openxmlformats.org/presentationml/2006/ole">
            <p:oleObj spid="_x0000_s28674" name="文档" r:id="rId4" imgW="3837724" imgH="21237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56358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7056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考虑不全面而致错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平行于平面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内存在直线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这与已知相矛盾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所以假设不成立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直线与平面不相交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包含直线与平面平行和直线在平面内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上述证明少了直线在平面内这种情况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6373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内存在直线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这与已知相矛盾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所以假设不成立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这与已知矛盾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所以假设不成立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7855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5175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是不全相等的实数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ab+bc+ca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证明过程如下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又因为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不全相等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所以以上三式至少有一个等号不成立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所以将以上三式相加得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ab+bc+ac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ab+bc+ca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此证法是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分析法与综合法并用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反证法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347864" y="392240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514463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从已知条件出发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推出要证的结论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由因导果是综合法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4196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4037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山东菏泽模拟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都是正数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至少有一个大于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至少有一个不小于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3637100"/>
              </p:ext>
            </p:extLst>
          </p:nvPr>
        </p:nvGraphicFramePr>
        <p:xfrm>
          <a:off x="6084168" y="1508473"/>
          <a:ext cx="8128000" cy="504427"/>
        </p:xfrm>
        <a:graphic>
          <a:graphicData uri="http://schemas.openxmlformats.org/presentationml/2006/ole">
            <p:oleObj spid="_x0000_s4098" name="文档" r:id="rId6" imgW="3837724" imgH="238340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1065018" y="1935866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19222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m=n=t=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则三个数为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4,4,4,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08000" y="4068862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用反证法证明命题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三角形三个内角至少有一个不大于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应假设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799692" y="4446903"/>
            <a:ext cx="27943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三个内角都大于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°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08000" y="490978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三角形三个内角至少有一个不大于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的对立面为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三个内角都大于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1972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964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综合法的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数列中的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公比大于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3719545"/>
              </p:ext>
            </p:extLst>
          </p:nvPr>
        </p:nvGraphicFramePr>
        <p:xfrm>
          <a:off x="352316" y="4191120"/>
          <a:ext cx="8128000" cy="2508684"/>
        </p:xfrm>
        <a:graphic>
          <a:graphicData uri="http://schemas.openxmlformats.org/presentationml/2006/ole">
            <p:oleObj spid="_x0000_s5122" name="文档" r:id="rId7" imgW="3837724" imgH="11841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44394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的公比为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-q-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的公差为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的通项公式为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的通项公式为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9883407"/>
              </p:ext>
            </p:extLst>
          </p:nvPr>
        </p:nvGraphicFramePr>
        <p:xfrm>
          <a:off x="710283" y="3542977"/>
          <a:ext cx="8128000" cy="2522135"/>
        </p:xfrm>
        <a:graphic>
          <a:graphicData uri="http://schemas.openxmlformats.org/presentationml/2006/ole">
            <p:oleObj spid="_x0000_s6146" name="文档" r:id="rId7" imgW="3837724" imgH="11906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9196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4071063"/>
              </p:ext>
            </p:extLst>
          </p:nvPr>
        </p:nvGraphicFramePr>
        <p:xfrm>
          <a:off x="508000" y="1362003"/>
          <a:ext cx="8128000" cy="5256131"/>
        </p:xfrm>
        <a:graphic>
          <a:graphicData uri="http://schemas.openxmlformats.org/presentationml/2006/ole">
            <p:oleObj spid="_x0000_s7170" name="文档" r:id="rId7" imgW="3837724" imgH="24811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08846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426</TotalTime>
  <Words>3122</Words>
  <Application>Microsoft Office PowerPoint</Application>
  <PresentationFormat>全屏显示(4:3)</PresentationFormat>
  <Paragraphs>354</Paragraphs>
  <Slides>42</Slides>
  <Notes>41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2014高优二轮模板</vt:lpstr>
      <vt:lpstr>文档</vt:lpstr>
      <vt:lpstr>7.4　综合法、分析法、反证法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2019-11-11T09:26:44Z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