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449" r:id="rId2"/>
    <p:sldId id="450" r:id="rId3"/>
    <p:sldId id="451" r:id="rId4"/>
    <p:sldId id="452" r:id="rId5"/>
    <p:sldId id="453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45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Relationship Id="rId4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31915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37378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66022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35671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24078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74619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6592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88144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79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16870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4141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45755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14303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95053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5071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27833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56819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08607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4039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6171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25258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31194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236902" y="538157"/>
            <a:ext cx="233293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047396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631572" y="538157"/>
            <a:ext cx="245854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495668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2" r:id="rId2"/>
    <p:sldLayoutId id="214748365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notesSlide" Target="../notesSlides/notesSlide9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9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notesSlide" Target="../notesSlides/notesSlide10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9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package" Target="../embeddings/Microsoft_Office_Word___21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9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9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9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9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6.docx"/><Relationship Id="rId3" Type="http://schemas.openxmlformats.org/officeDocument/2006/relationships/notesSlide" Target="../notesSlides/notesSlide15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9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9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9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19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19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9.xml"/><Relationship Id="rId4" Type="http://schemas.openxmlformats.org/officeDocument/2006/relationships/slide" Target="slide1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2.docx"/><Relationship Id="rId3" Type="http://schemas.openxmlformats.org/officeDocument/2006/relationships/notesSlide" Target="../notesSlides/notesSlide21.xml"/><Relationship Id="rId7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19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package" Target="../embeddings/Microsoft_Office_Word___33.docx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5.docx"/><Relationship Id="rId3" Type="http://schemas.openxmlformats.org/officeDocument/2006/relationships/notesSlide" Target="../notesSlides/notesSlide22.xml"/><Relationship Id="rId7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19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9.xml"/><Relationship Id="rId4" Type="http://schemas.openxmlformats.org/officeDocument/2006/relationships/slide" Target="slide1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7.docx"/><Relationship Id="rId3" Type="http://schemas.openxmlformats.org/officeDocument/2006/relationships/notesSlide" Target="../notesSlides/notesSlide24.xml"/><Relationship Id="rId7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19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jpeg"/><Relationship Id="rId5" Type="http://schemas.openxmlformats.org/officeDocument/2006/relationships/slide" Target="slide19.xml"/><Relationship Id="rId4" Type="http://schemas.openxmlformats.org/officeDocument/2006/relationships/slide" Target="slide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png"/><Relationship Id="rId5" Type="http://schemas.openxmlformats.org/officeDocument/2006/relationships/slide" Target="slide19.xml"/><Relationship Id="rId4" Type="http://schemas.openxmlformats.org/officeDocument/2006/relationships/slide" Target="slide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jpeg"/><Relationship Id="rId5" Type="http://schemas.openxmlformats.org/officeDocument/2006/relationships/slide" Target="slide19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8.docx"/><Relationship Id="rId3" Type="http://schemas.openxmlformats.org/officeDocument/2006/relationships/notesSlide" Target="../notesSlides/notesSlide4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3.xml"/><Relationship Id="rId4" Type="http://schemas.openxmlformats.org/officeDocument/2006/relationships/slide" Target="slide2.xml"/><Relationship Id="rId9" Type="http://schemas.openxmlformats.org/officeDocument/2006/relationships/package" Target="../embeddings/Microsoft_Office_Word___9.docx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1.docx"/><Relationship Id="rId3" Type="http://schemas.openxmlformats.org/officeDocument/2006/relationships/notesSlide" Target="../notesSlides/notesSlide5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19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package" Target="../embeddings/Microsoft_Office_Word___12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9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4.docx"/><Relationship Id="rId3" Type="http://schemas.openxmlformats.org/officeDocument/2006/relationships/notesSlide" Target="../notesSlides/notesSlide7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9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package" Target="../embeddings/Microsoft_Office_Word___15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9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31039"/>
            <a:ext cx="6948264" cy="736179"/>
          </a:xfrm>
        </p:spPr>
        <p:txBody>
          <a:bodyPr/>
          <a:lstStyle/>
          <a:p>
            <a:r>
              <a:rPr lang="en-US" altLang="zh-CN" dirty="0"/>
              <a:t>4</a:t>
            </a:r>
            <a:r>
              <a:rPr lang="en-US" altLang="zh-CN" i="1" dirty="0"/>
              <a:t>.</a:t>
            </a:r>
            <a:r>
              <a:rPr lang="en-US" altLang="zh-CN" dirty="0"/>
              <a:t>6</a:t>
            </a:r>
            <a:r>
              <a:rPr lang="zh-CN" altLang="zh-CN" i="1" dirty="0"/>
              <a:t>　</a:t>
            </a:r>
            <a:r>
              <a:rPr lang="zh-CN" altLang="zh-CN" dirty="0"/>
              <a:t>三角恒等变换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143380"/>
            <a:ext cx="7620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160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三角函数式的求值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给角求值问题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81043683"/>
              </p:ext>
            </p:extLst>
          </p:nvPr>
        </p:nvGraphicFramePr>
        <p:xfrm>
          <a:off x="323528" y="2256090"/>
          <a:ext cx="8128000" cy="390090"/>
        </p:xfrm>
        <a:graphic>
          <a:graphicData uri="http://schemas.openxmlformats.org/presentationml/2006/ole">
            <p:oleObj spid="_x0000_s9218" name="文档" r:id="rId7" imgW="3837724" imgH="184253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580112" y="2219533"/>
            <a:ext cx="32573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21808983"/>
              </p:ext>
            </p:extLst>
          </p:nvPr>
        </p:nvGraphicFramePr>
        <p:xfrm>
          <a:off x="346568" y="2698529"/>
          <a:ext cx="8128000" cy="3191341"/>
        </p:xfrm>
        <a:graphic>
          <a:graphicData uri="http://schemas.openxmlformats.org/presentationml/2006/ole">
            <p:oleObj spid="_x0000_s9219" name="文档" r:id="rId8" imgW="3837724" imgH="1505758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5962422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给角求值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问题的一般思路是什么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2717" y="1381603"/>
            <a:ext cx="325121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给值求角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69108626"/>
              </p:ext>
            </p:extLst>
          </p:nvPr>
        </p:nvGraphicFramePr>
        <p:xfrm>
          <a:off x="508000" y="1957296"/>
          <a:ext cx="8128000" cy="504427"/>
        </p:xfrm>
        <a:graphic>
          <a:graphicData uri="http://schemas.openxmlformats.org/presentationml/2006/ole">
            <p:oleObj spid="_x0000_s10242" name="文档" r:id="rId7" imgW="3837724" imgH="238340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97798777"/>
              </p:ext>
            </p:extLst>
          </p:nvPr>
        </p:nvGraphicFramePr>
        <p:xfrm>
          <a:off x="4441978" y="1914275"/>
          <a:ext cx="6106686" cy="439621"/>
        </p:xfrm>
        <a:graphic>
          <a:graphicData uri="http://schemas.openxmlformats.org/presentationml/2006/ole">
            <p:oleObj spid="_x0000_s10243" name="文档" r:id="rId8" imgW="3837724" imgH="276560" progId="Word.Document.12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5836603"/>
              </p:ext>
            </p:extLst>
          </p:nvPr>
        </p:nvGraphicFramePr>
        <p:xfrm>
          <a:off x="508000" y="2528073"/>
          <a:ext cx="8128000" cy="3544441"/>
        </p:xfrm>
        <a:graphic>
          <a:graphicData uri="http://schemas.openxmlformats.org/presentationml/2006/ole">
            <p:oleObj spid="_x0000_s10244" name="文档" r:id="rId9" imgW="3837724" imgH="1673785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704037" y="6100045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给值求角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问题的一般思路是什么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2748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98501" y="2419954"/>
            <a:ext cx="325121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给值求值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42722611"/>
              </p:ext>
            </p:extLst>
          </p:nvPr>
        </p:nvGraphicFramePr>
        <p:xfrm>
          <a:off x="364363" y="2884109"/>
          <a:ext cx="8128000" cy="554869"/>
        </p:xfrm>
        <a:graphic>
          <a:graphicData uri="http://schemas.openxmlformats.org/presentationml/2006/ole">
            <p:oleObj spid="_x0000_s11266" name="文档" r:id="rId7" imgW="3837724" imgH="261416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49909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5440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61178823"/>
              </p:ext>
            </p:extLst>
          </p:nvPr>
        </p:nvGraphicFramePr>
        <p:xfrm>
          <a:off x="508000" y="1413515"/>
          <a:ext cx="8128000" cy="5101438"/>
        </p:xfrm>
        <a:graphic>
          <a:graphicData uri="http://schemas.openxmlformats.org/presentationml/2006/ole">
            <p:oleObj spid="_x0000_s12290" name="文档" r:id="rId7" imgW="3837724" imgH="24079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79430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给值求值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问题的关键是什么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给角求值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给值求值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问题有什么联系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0455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0377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给角求值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问题的一般思路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给角求值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问题一般所给出的角都是非特殊角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从表面上来看是很难的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但仔细观察非特殊角与特殊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角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之间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有一定的关系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要利用观察得到的关系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结合公式转化为特殊角并且消除非特殊角的三角函数而得解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73038419"/>
              </p:ext>
            </p:extLst>
          </p:nvPr>
        </p:nvGraphicFramePr>
        <p:xfrm>
          <a:off x="508000" y="2970470"/>
          <a:ext cx="8128000" cy="2485145"/>
        </p:xfrm>
        <a:graphic>
          <a:graphicData uri="http://schemas.openxmlformats.org/presentationml/2006/ole">
            <p:oleObj spid="_x0000_s13314" name="文档" r:id="rId7" imgW="3837724" imgH="1172587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546909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给值求值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问题的关键在于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使其角相同或具有某种关系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给值求角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问题实质是转化为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给值求值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先求角的某一函数值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再求角的范围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5428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11429810"/>
              </p:ext>
            </p:extLst>
          </p:nvPr>
        </p:nvGraphicFramePr>
        <p:xfrm>
          <a:off x="511175" y="1774825"/>
          <a:ext cx="8110538" cy="3525838"/>
        </p:xfrm>
        <a:graphic>
          <a:graphicData uri="http://schemas.openxmlformats.org/presentationml/2006/ole">
            <p:oleObj spid="_x0000_s14338" name="文档" r:id="rId7" imgW="3848098" imgH="1672601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704350" y="2040066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5037383"/>
              </p:ext>
            </p:extLst>
          </p:nvPr>
        </p:nvGraphicFramePr>
        <p:xfrm>
          <a:off x="2318976" y="3346718"/>
          <a:ext cx="7389091" cy="449400"/>
        </p:xfrm>
        <a:graphic>
          <a:graphicData uri="http://schemas.openxmlformats.org/presentationml/2006/ole">
            <p:oleObj spid="_x0000_s14339" name="文档" r:id="rId8" imgW="3837724" imgH="2336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17994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11826259"/>
              </p:ext>
            </p:extLst>
          </p:nvPr>
        </p:nvGraphicFramePr>
        <p:xfrm>
          <a:off x="508000" y="2266348"/>
          <a:ext cx="8128000" cy="2579305"/>
        </p:xfrm>
        <a:graphic>
          <a:graphicData uri="http://schemas.openxmlformats.org/presentationml/2006/ole">
            <p:oleObj spid="_x0000_s15362" name="文档" r:id="rId7" imgW="3837724" imgH="12172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44238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9373139"/>
              </p:ext>
            </p:extLst>
          </p:nvPr>
        </p:nvGraphicFramePr>
        <p:xfrm>
          <a:off x="508000" y="1490626"/>
          <a:ext cx="8128000" cy="4499489"/>
        </p:xfrm>
        <a:graphic>
          <a:graphicData uri="http://schemas.openxmlformats.org/presentationml/2006/ole">
            <p:oleObj spid="_x0000_s16386" name="文档" r:id="rId7" imgW="3837724" imgH="21245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91869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71600" y="1505566"/>
            <a:ext cx="4839786" cy="8660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三角变换的应用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在三角函数图像、性质的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52955692"/>
              </p:ext>
            </p:extLst>
          </p:nvPr>
        </p:nvGraphicFramePr>
        <p:xfrm>
          <a:off x="508000" y="2420888"/>
          <a:ext cx="8128000" cy="3305680"/>
        </p:xfrm>
        <a:graphic>
          <a:graphicData uri="http://schemas.openxmlformats.org/presentationml/2006/ole">
            <p:oleObj spid="_x0000_s17410" name="文档" r:id="rId7" imgW="3837724" imgH="156056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3687776"/>
              </p:ext>
            </p:extLst>
          </p:nvPr>
        </p:nvGraphicFramePr>
        <p:xfrm>
          <a:off x="508000" y="1819090"/>
          <a:ext cx="8128000" cy="3473820"/>
        </p:xfrm>
        <a:graphic>
          <a:graphicData uri="http://schemas.openxmlformats.org/presentationml/2006/ole">
            <p:oleObj spid="_x0000_s2050" name="文档" r:id="rId6" imgW="3837724" imgH="164061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58908239"/>
              </p:ext>
            </p:extLst>
          </p:nvPr>
        </p:nvGraphicFramePr>
        <p:xfrm>
          <a:off x="508000" y="1488775"/>
          <a:ext cx="8128000" cy="4553295"/>
        </p:xfrm>
        <a:graphic>
          <a:graphicData uri="http://schemas.openxmlformats.org/presentationml/2006/ole">
            <p:oleObj spid="_x0000_s18434" name="文档" r:id="rId7" imgW="3837724" imgH="214938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51041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解决三角变换在三角函数图像与性质中的应用的基本思路是什么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解决三角变换在三角函数图像与性质中的应用的基本思路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通过变换把函数化为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的形式再研究其性质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解题时注意观察角、三角函数名、式子结构等特征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注意利用整体思想解决相关问题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86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23919670"/>
              </p:ext>
            </p:extLst>
          </p:nvPr>
        </p:nvGraphicFramePr>
        <p:xfrm>
          <a:off x="508000" y="1412776"/>
          <a:ext cx="8128000" cy="1328326"/>
        </p:xfrm>
        <a:graphic>
          <a:graphicData uri="http://schemas.openxmlformats.org/presentationml/2006/ole">
            <p:oleObj spid="_x0000_s19458" name="文档" r:id="rId7" imgW="3837724" imgH="627399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78430073"/>
              </p:ext>
            </p:extLst>
          </p:nvPr>
        </p:nvGraphicFramePr>
        <p:xfrm>
          <a:off x="508000" y="2770537"/>
          <a:ext cx="8128000" cy="501063"/>
        </p:xfrm>
        <a:graphic>
          <a:graphicData uri="http://schemas.openxmlformats.org/presentationml/2006/ole">
            <p:oleObj spid="_x0000_s19459" name="文档" r:id="rId8" imgW="3837724" imgH="236897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67506150"/>
              </p:ext>
            </p:extLst>
          </p:nvPr>
        </p:nvGraphicFramePr>
        <p:xfrm>
          <a:off x="508000" y="3358735"/>
          <a:ext cx="8128000" cy="3043375"/>
        </p:xfrm>
        <a:graphic>
          <a:graphicData uri="http://schemas.openxmlformats.org/presentationml/2006/ole">
            <p:oleObj spid="_x0000_s19460" name="文档" r:id="rId9" imgW="3837724" imgH="143616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08335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33298" y="1484784"/>
            <a:ext cx="3815468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在三角形中的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72875866"/>
              </p:ext>
            </p:extLst>
          </p:nvPr>
        </p:nvGraphicFramePr>
        <p:xfrm>
          <a:off x="508000" y="1988840"/>
          <a:ext cx="8128000" cy="1977354"/>
        </p:xfrm>
        <a:graphic>
          <a:graphicData uri="http://schemas.openxmlformats.org/presentationml/2006/ole">
            <p:oleObj spid="_x0000_s20482" name="文档" r:id="rId7" imgW="3837724" imgH="933527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6876256" y="2389715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42077814"/>
              </p:ext>
            </p:extLst>
          </p:nvPr>
        </p:nvGraphicFramePr>
        <p:xfrm>
          <a:off x="508000" y="4028508"/>
          <a:ext cx="8128000" cy="2064788"/>
        </p:xfrm>
        <a:graphic>
          <a:graphicData uri="http://schemas.openxmlformats.org/presentationml/2006/ole">
            <p:oleObj spid="_x0000_s20483" name="文档" r:id="rId8" imgW="3837724" imgH="97427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94442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如何将条件中的边角关系转化为角之间的关系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有关三角变换在三角形中应用的题目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一般思路是利用正、余弦定理将边角关系转化为角之间的关系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以便于应用两角和公式及倍角公式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要注意在三角形中角的范围及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三角和为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8665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91800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200" b="1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山东潍坊一模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,5)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中的内角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的对边分别为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c-a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的面积是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88653414"/>
              </p:ext>
            </p:extLst>
          </p:nvPr>
        </p:nvGraphicFramePr>
        <p:xfrm>
          <a:off x="508000" y="2861793"/>
          <a:ext cx="8128000" cy="921420"/>
        </p:xfrm>
        <a:graphic>
          <a:graphicData uri="http://schemas.openxmlformats.org/presentationml/2006/ole">
            <p:oleObj spid="_x0000_s21506" name="文档" r:id="rId7" imgW="3837724" imgH="434852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812356" y="2394104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6162565"/>
              </p:ext>
            </p:extLst>
          </p:nvPr>
        </p:nvGraphicFramePr>
        <p:xfrm>
          <a:off x="508000" y="3824048"/>
          <a:ext cx="8128000" cy="1775583"/>
        </p:xfrm>
        <a:graphic>
          <a:graphicData uri="http://schemas.openxmlformats.org/presentationml/2006/ole">
            <p:oleObj spid="_x0000_s21507" name="文档" r:id="rId8" imgW="3837724" imgH="83797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138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要点归纳小结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412776"/>
            <a:ext cx="7396048" cy="417655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508000" y="188437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三角恒等变换主要有以下四变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目的是沟通题设条件与结论中所涉及的角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其方法通常是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配凑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通过变换函数名称达到减少函数种类的目的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有切化弦、正弦与余弦互化等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升幂与降幂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把三角函数式的各项变成同次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目的是有利于应用公式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根据式子的结构特征进行变形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使其更贴近某个公式或某个期待的目标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其方法通常有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常值代换、逆用或变用公式、通分与约分、分解与组合、配方与平方等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0920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矩形 5"/>
              <p:cNvSpPr>
                <a:spLocks noChangeAspect="1"/>
              </p:cNvSpPr>
              <p:nvPr/>
            </p:nvSpPr>
            <p:spPr>
              <a:xfrm>
                <a:off x="508000" y="2429890"/>
                <a:ext cx="8128000" cy="225222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三角函数恒等变换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“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四大策略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”:</a:t>
                </a:r>
                <a:endParaRPr lang="zh-CN" altLang="zh-CN" sz="2200" dirty="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常值代换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特别是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“1”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的代换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,1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sin</a:t>
                </a:r>
                <a:r>
                  <a:rPr lang="en-US" altLang="zh-CN" sz="22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θ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cos</a:t>
                </a:r>
                <a:r>
                  <a:rPr lang="en-US" altLang="zh-CN" sz="22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θ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tan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宋体" panose="0201060003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°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等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zh-CN" altLang="zh-CN" sz="2200" dirty="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角的配凑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如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α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α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β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β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,2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α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α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β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α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β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α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[(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α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β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α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β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)]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zh-CN" altLang="zh-CN" sz="2200" dirty="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(3)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降次与升次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正用二倍角公式升次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逆用二倍角公式降次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zh-CN" altLang="zh-CN" sz="2200" dirty="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(4)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弦、切互化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一般是切化弦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zh-CN" altLang="zh-CN" sz="2200" dirty="0">
                  <a:solidFill>
                    <a:srgbClr val="000000"/>
                  </a:solidFill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2429890"/>
                <a:ext cx="8128000" cy="2252220"/>
              </a:xfrm>
              <a:prstGeom prst="rect">
                <a:avLst/>
              </a:prstGeom>
              <a:blipFill rotWithShape="0">
                <a:blip r:embed="rId6"/>
                <a:stretch>
                  <a:fillRect l="-975" t="-1355" b="-48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921985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易错易混警示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611560" y="2479211"/>
            <a:ext cx="2034391" cy="32997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83058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三角变换的应用主要是将三角变换与三角函数的性质相结合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通过变换先把函数化为最简形式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ω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再研究其性质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解题时注意观察角、三角函数名、式子结构等特征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注意利用整体思想解决相关问题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752048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71212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3sin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4cos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的最大值是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在斜三角形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,tan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B+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半角的正弦、余弦公式实质就是将倍角的余弦公式逆求而得来的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 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2tan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4860032" y="1810500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883284" y="2230883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475656" y="3004192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676715" y="3403505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67026136"/>
              </p:ext>
            </p:extLst>
          </p:nvPr>
        </p:nvGraphicFramePr>
        <p:xfrm>
          <a:off x="323528" y="3856142"/>
          <a:ext cx="8128000" cy="1674698"/>
        </p:xfrm>
        <a:graphic>
          <a:graphicData uri="http://schemas.openxmlformats.org/presentationml/2006/ole">
            <p:oleObj spid="_x0000_s3074" name="文档" r:id="rId6" imgW="3837724" imgH="790379" progId="Word.Document.12">
              <p:embed/>
            </p:oleObj>
          </a:graphicData>
        </a:graphic>
      </p:graphicFrame>
      <p:sp>
        <p:nvSpPr>
          <p:cNvPr id="22" name="矩形 21"/>
          <p:cNvSpPr>
            <a:spLocks noChangeAspect="1"/>
          </p:cNvSpPr>
          <p:nvPr/>
        </p:nvSpPr>
        <p:spPr>
          <a:xfrm>
            <a:off x="3307408" y="3990427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90842864"/>
              </p:ext>
            </p:extLst>
          </p:nvPr>
        </p:nvGraphicFramePr>
        <p:xfrm>
          <a:off x="323528" y="5584334"/>
          <a:ext cx="8128000" cy="796994"/>
        </p:xfrm>
        <a:graphic>
          <a:graphicData uri="http://schemas.openxmlformats.org/presentationml/2006/ole">
            <p:oleObj spid="_x0000_s3075" name="文档" r:id="rId7" imgW="3837724" imgH="37571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68026112"/>
              </p:ext>
            </p:extLst>
          </p:nvPr>
        </p:nvGraphicFramePr>
        <p:xfrm>
          <a:off x="508000" y="1988840"/>
          <a:ext cx="8128000" cy="1893284"/>
        </p:xfrm>
        <a:graphic>
          <a:graphicData uri="http://schemas.openxmlformats.org/presentationml/2006/ole">
            <p:oleObj spid="_x0000_s4098" name="文档" r:id="rId6" imgW="3837724" imgH="894224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1158298" y="2444956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31717547"/>
              </p:ext>
            </p:extLst>
          </p:nvPr>
        </p:nvGraphicFramePr>
        <p:xfrm>
          <a:off x="508000" y="3921141"/>
          <a:ext cx="8128000" cy="958410"/>
        </p:xfrm>
        <a:graphic>
          <a:graphicData uri="http://schemas.openxmlformats.org/presentationml/2006/ole">
            <p:oleObj spid="_x0000_s4099" name="文档" r:id="rId7" imgW="3837724" imgH="45252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19482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31324991"/>
              </p:ext>
            </p:extLst>
          </p:nvPr>
        </p:nvGraphicFramePr>
        <p:xfrm>
          <a:off x="508000" y="1494201"/>
          <a:ext cx="8128000" cy="1018944"/>
        </p:xfrm>
        <a:graphic>
          <a:graphicData uri="http://schemas.openxmlformats.org/presentationml/2006/ole">
            <p:oleObj spid="_x0000_s5122" name="文档" r:id="rId6" imgW="3837724" imgH="480645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6403373" y="1509296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52701404"/>
              </p:ext>
            </p:extLst>
          </p:nvPr>
        </p:nvGraphicFramePr>
        <p:xfrm>
          <a:off x="508000" y="2584712"/>
          <a:ext cx="8128000" cy="1523369"/>
        </p:xfrm>
        <a:graphic>
          <a:graphicData uri="http://schemas.openxmlformats.org/presentationml/2006/ole">
            <p:oleObj spid="_x0000_s5123" name="文档" r:id="rId7" imgW="3837724" imgH="719706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83568" y="4149080"/>
            <a:ext cx="8128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1,cos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97149158"/>
              </p:ext>
            </p:extLst>
          </p:nvPr>
        </p:nvGraphicFramePr>
        <p:xfrm>
          <a:off x="2051720" y="4625935"/>
          <a:ext cx="8128000" cy="472791"/>
        </p:xfrm>
        <a:graphic>
          <a:graphicData uri="http://schemas.openxmlformats.org/presentationml/2006/ole">
            <p:oleObj spid="_x0000_s5124" name="文档" r:id="rId8" imgW="3847376" imgH="224549" progId="Word.Document.12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22758727"/>
              </p:ext>
            </p:extLst>
          </p:nvPr>
        </p:nvGraphicFramePr>
        <p:xfrm>
          <a:off x="1043711" y="5229200"/>
          <a:ext cx="8128000" cy="1163539"/>
        </p:xfrm>
        <a:graphic>
          <a:graphicData uri="http://schemas.openxmlformats.org/presentationml/2006/ole">
            <p:oleObj spid="_x0000_s5125" name="文档" r:id="rId9" imgW="3847376" imgH="55057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87768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79731" y="1317079"/>
            <a:ext cx="2454518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三角函数式的化简</a:t>
            </a:r>
            <a:endParaRPr lang="zh-CN" altLang="en-US" sz="2200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52793445"/>
              </p:ext>
            </p:extLst>
          </p:nvPr>
        </p:nvGraphicFramePr>
        <p:xfrm>
          <a:off x="508000" y="1770151"/>
          <a:ext cx="8128000" cy="1513281"/>
        </p:xfrm>
        <a:graphic>
          <a:graphicData uri="http://schemas.openxmlformats.org/presentationml/2006/ole">
            <p:oleObj spid="_x0000_s6146" name="文档" r:id="rId7" imgW="3837724" imgH="714297" progId="Word.Document.12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7092280" y="1998931"/>
            <a:ext cx="9332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θ </a:t>
            </a:r>
            <a:endParaRPr lang="zh-CN" altLang="en-US" sz="2200" dirty="0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55746734"/>
              </p:ext>
            </p:extLst>
          </p:nvPr>
        </p:nvGraphicFramePr>
        <p:xfrm>
          <a:off x="4499992" y="2548568"/>
          <a:ext cx="8128000" cy="494340"/>
        </p:xfrm>
        <a:graphic>
          <a:graphicData uri="http://schemas.openxmlformats.org/presentationml/2006/ole">
            <p:oleObj spid="_x0000_s6147" name="文档" r:id="rId8" imgW="3837724" imgH="233652" progId="Word.Document.12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41873018"/>
              </p:ext>
            </p:extLst>
          </p:nvPr>
        </p:nvGraphicFramePr>
        <p:xfrm>
          <a:off x="508000" y="3360959"/>
          <a:ext cx="8128000" cy="3255236"/>
        </p:xfrm>
        <a:graphic>
          <a:graphicData uri="http://schemas.openxmlformats.org/presentationml/2006/ole">
            <p:oleObj spid="_x0000_s6148" name="文档" r:id="rId9" imgW="3837724" imgH="15371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367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三角函数式化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一般思路是什么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化简的标准是怎样的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三角函数式化简、求值的一般思路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异名三角函数化为同名三角函数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异角化为同角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异次化为同次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切化弦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特殊值与特殊角的三角函数互化等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三角化简的标准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三角函数名称尽量少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次数尽量低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最好不含分母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能求值的尽量求值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化简、求值的主要技巧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寻求角与角之间的关系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化非特殊角为特殊角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正确灵活地运用公式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通过三角变换消去或约去一些非特殊角的三角函数值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3666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69886016"/>
              </p:ext>
            </p:extLst>
          </p:nvPr>
        </p:nvGraphicFramePr>
        <p:xfrm>
          <a:off x="508000" y="1463518"/>
          <a:ext cx="8128000" cy="1694875"/>
        </p:xfrm>
        <a:graphic>
          <a:graphicData uri="http://schemas.openxmlformats.org/presentationml/2006/ole">
            <p:oleObj spid="_x0000_s7170" name="文档" r:id="rId7" imgW="3837724" imgH="80011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353697" y="1531605"/>
            <a:ext cx="801823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sin 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380312" y="1984906"/>
            <a:ext cx="396262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endParaRPr lang="zh-CN" altLang="en-US" sz="2200" dirty="0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56589565"/>
              </p:ext>
            </p:extLst>
          </p:nvPr>
        </p:nvGraphicFramePr>
        <p:xfrm>
          <a:off x="6367463" y="2397125"/>
          <a:ext cx="2028825" cy="501650"/>
        </p:xfrm>
        <a:graphic>
          <a:graphicData uri="http://schemas.openxmlformats.org/presentationml/2006/ole">
            <p:oleObj spid="_x0000_s7171" name="文档" r:id="rId8" imgW="964280" imgH="237863" progId="Word.Document.12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63844513"/>
              </p:ext>
            </p:extLst>
          </p:nvPr>
        </p:nvGraphicFramePr>
        <p:xfrm>
          <a:off x="508000" y="3202343"/>
          <a:ext cx="8128000" cy="551507"/>
        </p:xfrm>
        <a:graphic>
          <a:graphicData uri="http://schemas.openxmlformats.org/presentationml/2006/ole">
            <p:oleObj spid="_x0000_s7172" name="文档" r:id="rId9" imgW="3837724" imgH="260695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692472" y="378183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6540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18881535"/>
              </p:ext>
            </p:extLst>
          </p:nvPr>
        </p:nvGraphicFramePr>
        <p:xfrm>
          <a:off x="899592" y="1556792"/>
          <a:ext cx="8066088" cy="4648200"/>
        </p:xfrm>
        <a:graphic>
          <a:graphicData uri="http://schemas.openxmlformats.org/presentationml/2006/ole">
            <p:oleObj spid="_x0000_s8194" name="文档" r:id="rId7" imgW="3848098" imgH="221022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51408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429</TotalTime>
  <Words>1187</Words>
  <Application>Microsoft Office PowerPoint</Application>
  <PresentationFormat>全屏显示(4:3)</PresentationFormat>
  <Paragraphs>191</Paragraphs>
  <Slides>28</Slides>
  <Notes>27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2014高优二轮模板</vt:lpstr>
      <vt:lpstr>文档</vt:lpstr>
      <vt:lpstr>4.6　三角恒等变换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131</cp:revision>
  <dcterms:created xsi:type="dcterms:W3CDTF">2014-12-26T02:01:49Z</dcterms:created>
  <dcterms:modified xsi:type="dcterms:W3CDTF">2019-11-11T09:29:25Z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