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sldIdLst>
    <p:sldId id="271" r:id="rId3"/>
    <p:sldId id="262" r:id="rId4"/>
    <p:sldId id="272" r:id="rId5"/>
    <p:sldId id="261" r:id="rId6"/>
    <p:sldId id="347" r:id="rId7"/>
    <p:sldId id="291" r:id="rId8"/>
    <p:sldId id="317" r:id="rId9"/>
    <p:sldId id="318" r:id="rId10"/>
    <p:sldId id="319" r:id="rId11"/>
    <p:sldId id="320" r:id="rId12"/>
    <p:sldId id="321" r:id="rId13"/>
    <p:sldId id="322" r:id="rId14"/>
    <p:sldId id="323" r:id="rId15"/>
    <p:sldId id="324" r:id="rId16"/>
    <p:sldId id="325" r:id="rId17"/>
    <p:sldId id="326" r:id="rId18"/>
    <p:sldId id="327" r:id="rId19"/>
    <p:sldId id="328" r:id="rId20"/>
    <p:sldId id="329" r:id="rId21"/>
    <p:sldId id="330" r:id="rId22"/>
    <p:sldId id="331" r:id="rId23"/>
    <p:sldId id="346" r:id="rId24"/>
    <p:sldId id="332" r:id="rId25"/>
    <p:sldId id="343" r:id="rId26"/>
    <p:sldId id="333" r:id="rId27"/>
    <p:sldId id="335" r:id="rId28"/>
    <p:sldId id="340" r:id="rId29"/>
    <p:sldId id="341" r:id="rId30"/>
    <p:sldId id="342" r:id="rId31"/>
    <p:sldId id="336" r:id="rId32"/>
    <p:sldId id="337" r:id="rId33"/>
    <p:sldId id="338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章节标题" id="{F5EEC428-8706-4C59-AEE4-161BB92701F7}">
          <p14:sldIdLst>
            <p14:sldId id="267"/>
            <p14:sldId id="271"/>
          </p14:sldIdLst>
        </p14:section>
        <p14:section name="目录" id="{62B0F58D-E21A-4849-85F8-F0658C934CDC}">
          <p14:sldIdLst>
            <p14:sldId id="262"/>
            <p14:sldId id="272"/>
          </p14:sldIdLst>
        </p14:section>
        <p14:section name="考情精解读" id="{E5B6AE4C-B16F-4E49-ACF6-1636DDCCFF7B}">
          <p14:sldIdLst>
            <p14:sldId id="261"/>
            <p14:sldId id="347"/>
            <p14:sldId id="291"/>
          </p14:sldIdLst>
        </p14:section>
        <p14:section name="A考点帮·知识全通关" id="{0696FE38-A922-4D75-AA25-7EF156A1C92B}">
          <p14:sldIdLst>
            <p14:sldId id="317"/>
            <p14:sldId id="318"/>
            <p14:sldId id="319"/>
            <p14:sldId id="320"/>
            <p14:sldId id="321"/>
            <p14:sldId id="322"/>
            <p14:sldId id="323"/>
            <p14:sldId id="324"/>
          </p14:sldIdLst>
        </p14:section>
        <p14:section name="B考法帮·题型全突破" id="{EAE3448C-E808-4F1F-840E-365612D64D3F}">
          <p14:sldIdLst>
            <p14:sldId id="325"/>
            <p14:sldId id="326"/>
            <p14:sldId id="327"/>
            <p14:sldId id="328"/>
            <p14:sldId id="329"/>
            <p14:sldId id="330"/>
            <p14:sldId id="331"/>
            <p14:sldId id="346"/>
            <p14:sldId id="332"/>
            <p14:sldId id="343"/>
            <p14:sldId id="333"/>
            <p14:sldId id="335"/>
            <p14:sldId id="340"/>
            <p14:sldId id="341"/>
            <p14:sldId id="342"/>
            <p14:sldId id="336"/>
            <p14:sldId id="337"/>
            <p14:sldId id="338"/>
          </p14:sldIdLst>
        </p14:section>
        <p14:section name="尾片" id="{185A69EE-4998-4242-976C-7169DE9C7BAE}">
          <p14:sldIdLst>
            <p14:sldId id="348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93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251C"/>
    <a:srgbClr val="E7E6E6"/>
    <a:srgbClr val="ADADAD"/>
    <a:srgbClr val="DDDDD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84" d="100"/>
          <a:sy n="84" d="100"/>
        </p:scale>
        <p:origin x="-744" y="-78"/>
      </p:cViewPr>
      <p:guideLst>
        <p:guide orient="horz" pos="2160"/>
        <p:guide pos="39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12723" y="0"/>
            <a:ext cx="1566554" cy="3412757"/>
            <a:chOff x="5320236" y="0"/>
            <a:chExt cx="1566554" cy="3412757"/>
          </a:xfrm>
        </p:grpSpPr>
        <p:sp>
          <p:nvSpPr>
            <p:cNvPr id="4" name="任意多边形 3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 userDrawn="1"/>
        </p:nvSpPr>
        <p:spPr>
          <a:xfrm>
            <a:off x="3822855" y="6019800"/>
            <a:ext cx="44926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2020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版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《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高考帮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》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配套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课件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3931714" y="4631739"/>
            <a:ext cx="4297888" cy="1311862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8" name="任意多边形 7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10" name="任意多边形 9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3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6" name="直接连接符 15"/>
          <p:cNvCxnSpPr/>
          <p:nvPr userDrawn="1"/>
        </p:nvCxnSpPr>
        <p:spPr>
          <a:xfrm>
            <a:off x="233680" y="-71120"/>
            <a:ext cx="0" cy="701040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 userDrawn="1"/>
        </p:nvCxnSpPr>
        <p:spPr>
          <a:xfrm>
            <a:off x="11958320" y="-71120"/>
            <a:ext cx="0" cy="701040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 userDrawn="1"/>
        </p:nvCxnSpPr>
        <p:spPr>
          <a:xfrm rot="5400000">
            <a:off x="5948680" y="-6336608"/>
            <a:ext cx="0" cy="1313688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 userDrawn="1"/>
        </p:nvCxnSpPr>
        <p:spPr>
          <a:xfrm rot="5400000">
            <a:off x="6075680" y="55880"/>
            <a:ext cx="0" cy="1313688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12723" y="0"/>
            <a:ext cx="1566554" cy="3412757"/>
            <a:chOff x="5320236" y="0"/>
            <a:chExt cx="1566554" cy="3412757"/>
          </a:xfrm>
        </p:grpSpPr>
        <p:sp>
          <p:nvSpPr>
            <p:cNvPr id="4" name="任意多边形 3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" name="文本框 5"/>
          <p:cNvSpPr txBox="1"/>
          <p:nvPr userDrawn="1"/>
        </p:nvSpPr>
        <p:spPr>
          <a:xfrm>
            <a:off x="3822855" y="6019800"/>
            <a:ext cx="45384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微软雅黑" panose="020B0503020204020204" charset="-122"/>
              </a:rPr>
              <a:t>2019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charset="-122"/>
              </a:rPr>
              <a:t>版</a:t>
            </a:r>
            <a:r>
              <a:rPr lang="en-US" altLang="zh-CN" sz="2400" dirty="0">
                <a:solidFill>
                  <a:prstClr val="white"/>
                </a:solidFill>
                <a:latin typeface="微软雅黑" panose="020B0503020204020204" charset="-122"/>
              </a:rPr>
              <a:t>《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charset="-122"/>
              </a:rPr>
              <a:t>高考帮</a:t>
            </a:r>
            <a:r>
              <a:rPr lang="en-US" altLang="zh-CN" sz="2400" dirty="0">
                <a:solidFill>
                  <a:prstClr val="white"/>
                </a:solidFill>
                <a:latin typeface="微软雅黑" panose="020B0503020204020204" charset="-122"/>
              </a:rPr>
              <a:t>》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charset="-122"/>
              </a:rPr>
              <a:t>配套</a:t>
            </a:r>
            <a:r>
              <a:rPr lang="en-US" altLang="zh-CN" sz="2400" dirty="0">
                <a:solidFill>
                  <a:prstClr val="white"/>
                </a:solidFill>
                <a:latin typeface="微软雅黑" panose="020B0503020204020204" charset="-122"/>
              </a:rPr>
              <a:t>PPT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charset="-122"/>
              </a:rPr>
              <a:t>课件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3931714" y="4631739"/>
            <a:ext cx="4297888" cy="1311862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8" name="任意多边形 7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10" name="任意多边形 9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3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16" name="直接连接符 15"/>
          <p:cNvCxnSpPr/>
          <p:nvPr userDrawn="1"/>
        </p:nvCxnSpPr>
        <p:spPr>
          <a:xfrm>
            <a:off x="233680" y="-71120"/>
            <a:ext cx="0" cy="701040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 userDrawn="1"/>
        </p:nvCxnSpPr>
        <p:spPr>
          <a:xfrm>
            <a:off x="11958320" y="-71120"/>
            <a:ext cx="0" cy="701040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 userDrawn="1"/>
        </p:nvCxnSpPr>
        <p:spPr>
          <a:xfrm rot="5400000">
            <a:off x="5948680" y="-6336608"/>
            <a:ext cx="0" cy="1313688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 userDrawn="1"/>
        </p:nvCxnSpPr>
        <p:spPr>
          <a:xfrm rot="5400000">
            <a:off x="6075680" y="55880"/>
            <a:ext cx="0" cy="1313688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jpeg"/><Relationship Id="rId5" Type="http://schemas.openxmlformats.org/officeDocument/2006/relationships/image" Target="../media/image17.jpeg"/><Relationship Id="rId4" Type="http://schemas.openxmlformats.org/officeDocument/2006/relationships/image" Target="../media/image2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120400"/>
            <a:ext cx="12192000" cy="2617200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4000" b="1" dirty="0" smtClean="0">
                <a:solidFill>
                  <a:schemeClr val="bg1"/>
                </a:solidFill>
              </a:rPr>
              <a:t>第一讲  </a:t>
            </a:r>
            <a:r>
              <a:rPr lang="zh-CN" altLang="en-US" sz="4000" b="1" dirty="0">
                <a:solidFill>
                  <a:schemeClr val="bg1"/>
                </a:solidFill>
              </a:rPr>
              <a:t>随机事件的概率</a:t>
            </a:r>
            <a:endParaRPr lang="en-US" altLang="zh-CN" sz="4000" b="1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36272" y="1546119"/>
            <a:ext cx="55194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DA251C"/>
                </a:solidFill>
              </a:rPr>
              <a:t>【</a:t>
            </a:r>
            <a:r>
              <a:rPr lang="zh-CN" altLang="en-US" sz="2400" dirty="0">
                <a:solidFill>
                  <a:srgbClr val="DA251C"/>
                </a:solidFill>
              </a:rPr>
              <a:t>高考帮</a:t>
            </a:r>
            <a:r>
              <a:rPr lang="en-US" altLang="zh-CN" sz="2400" dirty="0" smtClean="0">
                <a:solidFill>
                  <a:srgbClr val="DA251C"/>
                </a:solidFill>
              </a:rPr>
              <a:t>·</a:t>
            </a:r>
            <a:r>
              <a:rPr lang="zh-CN" altLang="en-US" sz="2400" dirty="0">
                <a:solidFill>
                  <a:srgbClr val="DA251C"/>
                </a:solidFill>
              </a:rPr>
              <a:t>文</a:t>
            </a:r>
            <a:r>
              <a:rPr lang="zh-CN" altLang="en-US" sz="2400" dirty="0" smtClean="0">
                <a:solidFill>
                  <a:srgbClr val="DA251C"/>
                </a:solidFill>
              </a:rPr>
              <a:t>科</a:t>
            </a:r>
            <a:r>
              <a:rPr lang="zh-CN" altLang="en-US" sz="2400" dirty="0">
                <a:solidFill>
                  <a:srgbClr val="DA251C"/>
                </a:solidFill>
              </a:rPr>
              <a:t>数学</a:t>
            </a:r>
            <a:r>
              <a:rPr lang="en-US" altLang="zh-CN" sz="2400" dirty="0">
                <a:solidFill>
                  <a:srgbClr val="DA251C"/>
                </a:solidFill>
              </a:rPr>
              <a:t>】</a:t>
            </a:r>
            <a:r>
              <a:rPr lang="zh-CN" altLang="en-US" sz="2400" dirty="0" smtClean="0">
                <a:solidFill>
                  <a:srgbClr val="DA251C"/>
                </a:solidFill>
              </a:rPr>
              <a:t>第十一章</a:t>
            </a:r>
            <a:r>
              <a:rPr lang="zh-CN" altLang="en-US" sz="2400" dirty="0">
                <a:solidFill>
                  <a:srgbClr val="DA251C"/>
                </a:solidFill>
              </a:rPr>
              <a:t>：概　率</a:t>
            </a:r>
          </a:p>
        </p:txBody>
      </p:sp>
      <p:pic>
        <p:nvPicPr>
          <p:cNvPr id="4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3201" y="4752622"/>
            <a:ext cx="5789001" cy="18231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800" y="-2"/>
            <a:ext cx="6146800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DA251C"/>
                </a:solidFill>
              </a:rPr>
              <a:t>考点</a:t>
            </a:r>
            <a:r>
              <a:rPr lang="en-US" altLang="zh-CN" sz="2800" dirty="0">
                <a:solidFill>
                  <a:srgbClr val="DA251C"/>
                </a:solidFill>
              </a:rPr>
              <a:t>2</a:t>
            </a:r>
            <a:r>
              <a:rPr lang="zh-CN" altLang="en-US" sz="2800" dirty="0">
                <a:solidFill>
                  <a:srgbClr val="DA251C"/>
                </a:solidFill>
              </a:rPr>
              <a:t>  事件间的关系及</a:t>
            </a:r>
            <a:r>
              <a:rPr lang="zh-CN" altLang="en-US" sz="2800" dirty="0" smtClean="0">
                <a:solidFill>
                  <a:srgbClr val="DA251C"/>
                </a:solidFill>
              </a:rPr>
              <a:t>运算（重点）</a:t>
            </a:r>
            <a:endParaRPr lang="zh-CN" altLang="en-US" sz="2800" dirty="0">
              <a:solidFill>
                <a:srgbClr val="DA251C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62856" y="877093"/>
          <a:ext cx="11480800" cy="549467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22400"/>
                <a:gridCol w="6952344"/>
                <a:gridCol w="3106056"/>
              </a:tblGrid>
              <a:tr h="74693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名称</a:t>
                      </a:r>
                      <a:endParaRPr lang="zh-CN" sz="2800" b="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 panose="03000509000000000000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定义</a:t>
                      </a:r>
                      <a:endParaRPr lang="zh-CN" sz="2800" b="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 panose="03000509000000000000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符号表示</a:t>
                      </a:r>
                      <a:endParaRPr lang="zh-CN" sz="2800" b="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 panose="03000509000000000000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5824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0">
                          <a:solidFill>
                            <a:schemeClr val="tx1"/>
                          </a:solidFill>
                          <a:effectLst/>
                        </a:rPr>
                        <a:t>包含关系</a:t>
                      </a:r>
                      <a:endParaRPr lang="zh-CN" sz="2800" b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 panose="03000509000000000000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如果事件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发生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,</a:t>
                      </a: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则事件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一定发生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,</a:t>
                      </a: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这时称事件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包含事件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或称事件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包含于事件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).</a:t>
                      </a:r>
                      <a:endParaRPr lang="zh-CN" sz="2800" b="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 panose="03000509000000000000" charset="-122"/>
                        <a:cs typeface="Times New Roman" panose="02020603050405020304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⊇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或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⊆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zh-CN" sz="2800" b="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 panose="03000509000000000000" charset="-122"/>
                        <a:cs typeface="Times New Roman" panose="02020603050405020304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4693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0">
                          <a:solidFill>
                            <a:schemeClr val="tx1"/>
                          </a:solidFill>
                          <a:effectLst/>
                        </a:rPr>
                        <a:t>相等事件</a:t>
                      </a:r>
                      <a:endParaRPr lang="zh-CN" sz="2800" b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 panose="03000509000000000000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若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⊇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,</a:t>
                      </a: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且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⊇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,</a:t>
                      </a: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则称事件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与事件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相等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endParaRPr lang="zh-CN" sz="2800" b="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 panose="03000509000000000000" charset="-122"/>
                        <a:cs typeface="Times New Roman" panose="02020603050405020304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=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endParaRPr lang="zh-CN" sz="2800" b="0" i="1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 panose="03000509000000000000" charset="-122"/>
                        <a:cs typeface="Times New Roman" panose="02020603050405020304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1836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0">
                          <a:solidFill>
                            <a:schemeClr val="tx1"/>
                          </a:solidFill>
                          <a:effectLst/>
                        </a:rPr>
                        <a:t>并</a:t>
                      </a:r>
                      <a:r>
                        <a:rPr lang="en-US" sz="2800" b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zh-CN" sz="2800" b="0">
                          <a:solidFill>
                            <a:schemeClr val="tx1"/>
                          </a:solidFill>
                          <a:effectLst/>
                        </a:rPr>
                        <a:t>和</a:t>
                      </a:r>
                      <a:r>
                        <a:rPr lang="en-US" sz="2800" b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r>
                        <a:rPr lang="zh-CN" sz="2800" b="0">
                          <a:solidFill>
                            <a:schemeClr val="tx1"/>
                          </a:solidFill>
                          <a:effectLst/>
                        </a:rPr>
                        <a:t>事件</a:t>
                      </a:r>
                      <a:endParaRPr lang="zh-CN" sz="2800" b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 panose="03000509000000000000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若某事件发生当且仅当事件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或事件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发生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,</a:t>
                      </a: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则称此事件为事件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与事件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的并事件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或和事件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).</a:t>
                      </a:r>
                      <a:endParaRPr lang="zh-CN" sz="2800" b="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 panose="03000509000000000000" charset="-122"/>
                        <a:cs typeface="Times New Roman" panose="02020603050405020304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∪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或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zh-CN" sz="2800" b="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 panose="03000509000000000000" charset="-122"/>
                        <a:cs typeface="Times New Roman" panose="02020603050405020304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241300" y="261780"/>
            <a:ext cx="11709400" cy="661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800" dirty="0">
                <a:solidFill>
                  <a:prstClr val="black"/>
                </a:solidFill>
              </a:rPr>
              <a:t>（续表）</a:t>
            </a:r>
            <a:endParaRPr lang="zh-CN" altLang="zh-CN" sz="2800" dirty="0">
              <a:solidFill>
                <a:prstClr val="black"/>
              </a:solidFill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362856" y="920636"/>
          <a:ext cx="11480800" cy="56272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69144"/>
                <a:gridCol w="6522356"/>
                <a:gridCol w="3289300"/>
              </a:tblGrid>
              <a:tr h="441235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名称</a:t>
                      </a:r>
                      <a:endParaRPr lang="zh-CN" sz="2800" b="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 panose="03000509000000000000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定义</a:t>
                      </a:r>
                      <a:endParaRPr lang="zh-CN" sz="2800" b="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 panose="03000509000000000000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符号表示</a:t>
                      </a:r>
                      <a:endParaRPr lang="zh-CN" sz="2800" b="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 panose="03000509000000000000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91477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0">
                          <a:solidFill>
                            <a:schemeClr val="tx1"/>
                          </a:solidFill>
                          <a:effectLst/>
                        </a:rPr>
                        <a:t>交</a:t>
                      </a:r>
                      <a:r>
                        <a:rPr lang="en-US" sz="2800" b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zh-CN" sz="2800" b="0">
                          <a:solidFill>
                            <a:schemeClr val="tx1"/>
                          </a:solidFill>
                          <a:effectLst/>
                        </a:rPr>
                        <a:t>积</a:t>
                      </a:r>
                      <a:r>
                        <a:rPr lang="en-US" sz="2800" b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r>
                        <a:rPr lang="zh-CN" sz="2800" b="0">
                          <a:solidFill>
                            <a:schemeClr val="tx1"/>
                          </a:solidFill>
                          <a:effectLst/>
                        </a:rPr>
                        <a:t>事件 </a:t>
                      </a:r>
                      <a:endParaRPr lang="zh-CN" sz="2800" b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 panose="03000509000000000000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若某事件发生当且仅当事件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发生且事件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发生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,</a:t>
                      </a: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则称此事件为事件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与事件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的交事件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或积事件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).</a:t>
                      </a:r>
                      <a:endParaRPr lang="zh-CN" sz="2800" b="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 panose="03000509000000000000" charset="-122"/>
                        <a:cs typeface="Times New Roman" panose="02020603050405020304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∩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或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AB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zh-CN" sz="2800" b="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 panose="03000509000000000000" charset="-122"/>
                        <a:cs typeface="Times New Roman" panose="02020603050405020304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5292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0">
                          <a:solidFill>
                            <a:schemeClr val="tx1"/>
                          </a:solidFill>
                          <a:effectLst/>
                        </a:rPr>
                        <a:t>互斥事件</a:t>
                      </a:r>
                      <a:endParaRPr lang="zh-CN" sz="2800" b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 panose="03000509000000000000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若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∩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为不可能事件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,</a:t>
                      </a: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则称事件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与事件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互斥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endParaRPr lang="zh-CN" sz="2800" b="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 panose="03000509000000000000" charset="-122"/>
                        <a:cs typeface="Times New Roman" panose="02020603050405020304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∩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=⌀</a:t>
                      </a:r>
                      <a:endParaRPr lang="zh-CN" sz="2800" b="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 panose="03000509000000000000" charset="-122"/>
                        <a:cs typeface="Times New Roman" panose="02020603050405020304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1477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0">
                          <a:solidFill>
                            <a:schemeClr val="tx1"/>
                          </a:solidFill>
                          <a:effectLst/>
                        </a:rPr>
                        <a:t>对立事件</a:t>
                      </a:r>
                      <a:endParaRPr lang="zh-CN" sz="2800" b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 panose="03000509000000000000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若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∩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为不可能事件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,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∪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为必然事件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,</a:t>
                      </a: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那么称事件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与事件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互为对立事件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endParaRPr lang="zh-CN" sz="2800" b="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 panose="03000509000000000000" charset="-122"/>
                        <a:cs typeface="Times New Roman" panose="02020603050405020304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∩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=</a:t>
                      </a:r>
                      <a:r>
                        <a:rPr lang="en-US" sz="2800" b="0" dirty="0" smtClean="0">
                          <a:solidFill>
                            <a:schemeClr val="tx1"/>
                          </a:solidFill>
                          <a:effectLst/>
                        </a:rPr>
                        <a:t>⌀</a:t>
                      </a:r>
                      <a:r>
                        <a:rPr lang="zh-CN" sz="2800" b="0" dirty="0" smtClean="0">
                          <a:solidFill>
                            <a:schemeClr val="tx1"/>
                          </a:solidFill>
                          <a:effectLst/>
                        </a:rPr>
                        <a:t>且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∪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=U</a:t>
                      </a:r>
                      <a:endParaRPr lang="zh-CN" sz="28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en-US" sz="2800" b="0" i="1" dirty="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r>
                        <a:rPr lang="zh-CN" sz="2800" b="0" dirty="0">
                          <a:solidFill>
                            <a:schemeClr val="tx1"/>
                          </a:solidFill>
                          <a:effectLst/>
                        </a:rPr>
                        <a:t>为全集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zh-CN" sz="2800" b="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 panose="03000509000000000000" charset="-122"/>
                        <a:cs typeface="Times New Roman" panose="02020603050405020304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8" name="矩形 17"/>
          <p:cNvSpPr/>
          <p:nvPr/>
        </p:nvSpPr>
        <p:spPr>
          <a:xfrm>
            <a:off x="9220200" y="0"/>
            <a:ext cx="1992749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文科数学 </a:t>
            </a:r>
            <a:r>
              <a:rPr lang="zh-CN" altLang="en-US" sz="1200" dirty="0" smtClean="0">
                <a:solidFill>
                  <a:srgbClr val="DA251C"/>
                </a:solidFill>
              </a:rPr>
              <a:t>第十一章</a:t>
            </a:r>
            <a:r>
              <a:rPr lang="zh-CN" altLang="en-US" sz="1200" dirty="0">
                <a:solidFill>
                  <a:srgbClr val="DA251C"/>
                </a:solidFill>
              </a:rPr>
              <a:t>：概  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241300" y="450465"/>
            <a:ext cx="11709400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</a:rPr>
              <a:t>辨析比较</a:t>
            </a:r>
            <a:endParaRPr lang="en-US" altLang="zh-CN" sz="2800" b="1" dirty="0">
              <a:solidFill>
                <a:srgbClr val="DA251C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b="1" dirty="0">
                <a:solidFill>
                  <a:prstClr val="black"/>
                </a:solidFill>
              </a:rPr>
              <a:t>互斥事件与对立事件的区别与联系</a:t>
            </a:r>
          </a:p>
          <a:p>
            <a:pPr>
              <a:lnSpc>
                <a:spcPct val="150000"/>
              </a:lnSpc>
            </a:pPr>
            <a:r>
              <a:rPr lang="zh-CN" altLang="zh-CN" sz="2800" i="1" dirty="0">
                <a:solidFill>
                  <a:prstClr val="black"/>
                </a:solidFill>
              </a:rPr>
              <a:t>　　</a:t>
            </a:r>
            <a:endParaRPr lang="zh-CN" altLang="zh-CN" sz="2800" dirty="0">
              <a:solidFill>
                <a:prstClr val="black"/>
              </a:solidFill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815340" y="1883410"/>
            <a:ext cx="6319520" cy="660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900" b="0">
                <a:solidFill>
                  <a:srgbClr val="000000"/>
                </a:solidFill>
                <a:latin typeface="NEU-BZ" charset="0"/>
                <a:ea typeface="方正书宋_GBK" panose="03000509000000000000" charset="-122"/>
                <a:cs typeface="Times New Roman" panose="02020603050405020304" charset="0"/>
              </a:rPr>
              <a:t> </a:t>
            </a:r>
            <a:endParaRPr lang="zh-CN" sz="900" b="0">
              <a:solidFill>
                <a:srgbClr val="000000"/>
              </a:solidFill>
              <a:ea typeface="方正黑体_GBK" panose="03000509000000000000" charset="-122"/>
            </a:endParaRPr>
          </a:p>
          <a:p>
            <a:endParaRPr lang="zh-CN" altLang="en-US" sz="2800">
              <a:latin typeface="+mj-ea"/>
              <a:ea typeface="+mj-ea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744220" y="2335530"/>
          <a:ext cx="10751185" cy="28359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3705"/>
                <a:gridCol w="10317480"/>
              </a:tblGrid>
              <a:tr h="14179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" charset="0"/>
                        </a:rPr>
                        <a:t>区别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互斥事件是不可能同时发生的两个事件,而对立事件除要求这两个事件不同时发生外,还要求二者必须有一个发生.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6194" marR="36194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79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" charset="0"/>
                        </a:rPr>
                        <a:t>联系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互斥事件与对立事件都是指两个事件的关系,对立事件是互斥事件的一种特殊情况,而互斥事件未必是对立事件.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6194" marR="36194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矩形 14"/>
          <p:cNvSpPr/>
          <p:nvPr/>
        </p:nvSpPr>
        <p:spPr>
          <a:xfrm>
            <a:off x="9220200" y="0"/>
            <a:ext cx="1992749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文科数学 </a:t>
            </a:r>
            <a:r>
              <a:rPr lang="zh-CN" altLang="en-US" sz="1200" dirty="0" smtClean="0">
                <a:solidFill>
                  <a:srgbClr val="DA251C"/>
                </a:solidFill>
              </a:rPr>
              <a:t>第十一章</a:t>
            </a:r>
            <a:r>
              <a:rPr lang="zh-CN" altLang="en-US" sz="1200" dirty="0">
                <a:solidFill>
                  <a:srgbClr val="DA251C"/>
                </a:solidFill>
              </a:rPr>
              <a:t>：概  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799" y="-2"/>
            <a:ext cx="60887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DA251C"/>
                </a:solidFill>
              </a:rPr>
              <a:t>考点</a:t>
            </a:r>
            <a:r>
              <a:rPr lang="en-US" altLang="zh-CN" sz="2800" dirty="0">
                <a:solidFill>
                  <a:srgbClr val="DA251C"/>
                </a:solidFill>
              </a:rPr>
              <a:t>3</a:t>
            </a:r>
            <a:r>
              <a:rPr lang="zh-CN" altLang="en-US" sz="2800" dirty="0">
                <a:solidFill>
                  <a:srgbClr val="DA251C"/>
                </a:solidFill>
              </a:rPr>
              <a:t>  概率的基本</a:t>
            </a:r>
            <a:r>
              <a:rPr lang="zh-CN" altLang="en-US" sz="2800" dirty="0" smtClean="0">
                <a:solidFill>
                  <a:srgbClr val="DA251C"/>
                </a:solidFill>
              </a:rPr>
              <a:t>性质（重点）</a:t>
            </a:r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1300" y="787397"/>
            <a:ext cx="11709400" cy="5908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prstClr val="black"/>
                </a:solidFill>
              </a:rPr>
              <a:t>概率的几个基本性质</a:t>
            </a:r>
            <a:endParaRPr lang="en-US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(1)</a:t>
            </a:r>
            <a:r>
              <a:rPr lang="zh-CN" altLang="zh-CN" sz="2800" dirty="0">
                <a:solidFill>
                  <a:prstClr val="black"/>
                </a:solidFill>
              </a:rPr>
              <a:t>概率的取值范围</a:t>
            </a:r>
            <a:r>
              <a:rPr lang="en-US" altLang="zh-CN" sz="2800" dirty="0">
                <a:solidFill>
                  <a:prstClr val="black"/>
                </a:solidFill>
              </a:rPr>
              <a:t>:0≤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en-US" altLang="zh-CN" sz="2800" dirty="0">
                <a:solidFill>
                  <a:prstClr val="black"/>
                </a:solidFill>
              </a:rPr>
              <a:t>)≤1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(2)</a:t>
            </a:r>
            <a:r>
              <a:rPr lang="zh-CN" altLang="zh-CN" sz="2800" dirty="0">
                <a:solidFill>
                  <a:prstClr val="black"/>
                </a:solidFill>
              </a:rPr>
              <a:t>必然事件的概率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E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en-US" altLang="zh-CN" sz="2800" i="1" dirty="0">
                <a:solidFill>
                  <a:prstClr val="black"/>
                </a:solidFill>
              </a:rPr>
              <a:t>=</a:t>
            </a:r>
            <a:r>
              <a:rPr lang="en-US" altLang="zh-CN" sz="2800" dirty="0">
                <a:solidFill>
                  <a:prstClr val="black"/>
                </a:solidFill>
              </a:rPr>
              <a:t>1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(3)</a:t>
            </a:r>
            <a:r>
              <a:rPr lang="zh-CN" altLang="zh-CN" sz="2800" dirty="0">
                <a:solidFill>
                  <a:prstClr val="black"/>
                </a:solidFill>
              </a:rPr>
              <a:t>不可能事件的概率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F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en-US" altLang="zh-CN" sz="2800" i="1" dirty="0">
                <a:solidFill>
                  <a:prstClr val="black"/>
                </a:solidFill>
              </a:rPr>
              <a:t>=</a:t>
            </a:r>
            <a:r>
              <a:rPr lang="en-US" altLang="zh-CN" sz="2800" dirty="0">
                <a:solidFill>
                  <a:prstClr val="black"/>
                </a:solidFill>
              </a:rPr>
              <a:t>0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(4)</a:t>
            </a:r>
            <a:r>
              <a:rPr lang="zh-CN" altLang="zh-CN" sz="2800" dirty="0">
                <a:solidFill>
                  <a:prstClr val="black"/>
                </a:solidFill>
              </a:rPr>
              <a:t>概率的加法公式</a:t>
            </a:r>
            <a:r>
              <a:rPr lang="en-US" altLang="zh-CN" sz="2800" dirty="0">
                <a:solidFill>
                  <a:prstClr val="black"/>
                </a:solidFill>
              </a:rPr>
              <a:t>:</a:t>
            </a:r>
            <a:r>
              <a:rPr lang="zh-CN" altLang="zh-CN" sz="2800" dirty="0">
                <a:solidFill>
                  <a:prstClr val="black"/>
                </a:solidFill>
              </a:rPr>
              <a:t>如果事件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zh-CN" altLang="zh-CN" sz="2800" dirty="0">
                <a:solidFill>
                  <a:prstClr val="black"/>
                </a:solidFill>
              </a:rPr>
              <a:t>与事件</a:t>
            </a:r>
            <a:r>
              <a:rPr lang="en-US" altLang="zh-CN" sz="2800" i="1" dirty="0">
                <a:solidFill>
                  <a:prstClr val="black"/>
                </a:solidFill>
              </a:rPr>
              <a:t>B</a:t>
            </a:r>
            <a:r>
              <a:rPr lang="zh-CN" altLang="zh-CN" sz="2800" dirty="0">
                <a:solidFill>
                  <a:prstClr val="black"/>
                </a:solidFill>
              </a:rPr>
              <a:t>互斥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则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en-US" altLang="zh-CN" sz="2800" dirty="0">
                <a:solidFill>
                  <a:prstClr val="black"/>
                </a:solidFill>
              </a:rPr>
              <a:t>∪</a:t>
            </a:r>
            <a:r>
              <a:rPr lang="en-US" altLang="zh-CN" sz="2800" i="1" dirty="0">
                <a:solidFill>
                  <a:prstClr val="black"/>
                </a:solidFill>
              </a:rPr>
              <a:t>B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en-US" altLang="zh-CN" sz="2800" i="1" dirty="0">
                <a:solidFill>
                  <a:prstClr val="black"/>
                </a:solidFill>
              </a:rPr>
              <a:t>=P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en-US" altLang="zh-CN" sz="2800" i="1" dirty="0">
                <a:solidFill>
                  <a:prstClr val="black"/>
                </a:solidFill>
              </a:rPr>
              <a:t>+P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B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(5)</a:t>
            </a:r>
            <a:r>
              <a:rPr lang="zh-CN" altLang="zh-CN" sz="2800" dirty="0">
                <a:solidFill>
                  <a:prstClr val="black"/>
                </a:solidFill>
              </a:rPr>
              <a:t>对立事件的概率</a:t>
            </a:r>
            <a:r>
              <a:rPr lang="en-US" altLang="zh-CN" sz="2800" dirty="0">
                <a:solidFill>
                  <a:prstClr val="black"/>
                </a:solidFill>
              </a:rPr>
              <a:t>:</a:t>
            </a:r>
            <a:r>
              <a:rPr lang="zh-CN" altLang="zh-CN" sz="2800" dirty="0">
                <a:solidFill>
                  <a:prstClr val="black"/>
                </a:solidFill>
              </a:rPr>
              <a:t>若事件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zh-CN" altLang="zh-CN" sz="2800" dirty="0">
                <a:solidFill>
                  <a:prstClr val="black"/>
                </a:solidFill>
              </a:rPr>
              <a:t>与事件</a:t>
            </a:r>
            <a:r>
              <a:rPr lang="en-US" altLang="zh-CN" sz="2800" i="1" dirty="0">
                <a:solidFill>
                  <a:prstClr val="black"/>
                </a:solidFill>
              </a:rPr>
              <a:t>B</a:t>
            </a:r>
            <a:r>
              <a:rPr lang="zh-CN" altLang="zh-CN" sz="2800" dirty="0">
                <a:solidFill>
                  <a:prstClr val="black"/>
                </a:solidFill>
              </a:rPr>
              <a:t>互为对立事件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则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en-US" altLang="zh-CN" sz="2800" i="1" dirty="0">
                <a:solidFill>
                  <a:prstClr val="black"/>
                </a:solidFill>
              </a:rPr>
              <a:t>+</a:t>
            </a:r>
            <a:r>
              <a:rPr lang="en-US" altLang="zh-CN" sz="2800" dirty="0">
                <a:solidFill>
                  <a:prstClr val="black"/>
                </a:solidFill>
              </a:rPr>
              <a:t> 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B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en-US" altLang="zh-CN" sz="2800" i="1" dirty="0">
                <a:solidFill>
                  <a:prstClr val="black"/>
                </a:solidFill>
              </a:rPr>
              <a:t>=</a:t>
            </a:r>
            <a:r>
              <a:rPr lang="en-US" altLang="zh-CN" sz="2800" dirty="0">
                <a:solidFill>
                  <a:prstClr val="black"/>
                </a:solidFill>
              </a:rPr>
              <a:t>1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</a:rPr>
              <a:t>注意 </a:t>
            </a:r>
            <a:r>
              <a:rPr lang="zh-CN" altLang="en-US" sz="2800" i="1" dirty="0">
                <a:solidFill>
                  <a:prstClr val="black"/>
                </a:solidFill>
              </a:rPr>
              <a:t>   </a:t>
            </a:r>
            <a:r>
              <a:rPr lang="en-US" altLang="zh-CN" sz="2800" dirty="0" smtClean="0">
                <a:solidFill>
                  <a:prstClr val="black"/>
                </a:solidFill>
              </a:rPr>
              <a:t>(</a:t>
            </a:r>
            <a:r>
              <a:rPr lang="en-US" altLang="zh-CN" sz="2800" dirty="0">
                <a:solidFill>
                  <a:prstClr val="black"/>
                </a:solidFill>
              </a:rPr>
              <a:t>1)</a:t>
            </a:r>
            <a:r>
              <a:rPr lang="zh-CN" altLang="zh-CN" sz="2800" dirty="0">
                <a:solidFill>
                  <a:prstClr val="black"/>
                </a:solidFill>
              </a:rPr>
              <a:t>互斥事件的概率加法公式的应用前提是</a:t>
            </a:r>
            <a:r>
              <a:rPr lang="en-US" altLang="zh-CN" sz="2800" dirty="0">
                <a:solidFill>
                  <a:prstClr val="black"/>
                </a:solidFill>
              </a:rPr>
              <a:t>“</a:t>
            </a:r>
            <a:r>
              <a:rPr lang="zh-CN" altLang="zh-CN" sz="2800" dirty="0">
                <a:solidFill>
                  <a:prstClr val="black"/>
                </a:solidFill>
              </a:rPr>
              <a:t>事件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zh-CN" altLang="zh-CN" sz="2800" dirty="0">
                <a:solidFill>
                  <a:prstClr val="black"/>
                </a:solidFill>
              </a:rPr>
              <a:t>与事件</a:t>
            </a:r>
            <a:r>
              <a:rPr lang="en-US" altLang="zh-CN" sz="2800" i="1" dirty="0">
                <a:solidFill>
                  <a:prstClr val="black"/>
                </a:solidFill>
              </a:rPr>
              <a:t>B</a:t>
            </a:r>
            <a:r>
              <a:rPr lang="zh-CN" altLang="zh-CN" sz="2800" dirty="0">
                <a:solidFill>
                  <a:prstClr val="black"/>
                </a:solidFill>
              </a:rPr>
              <a:t>互斥</a:t>
            </a:r>
            <a:r>
              <a:rPr lang="en-US" altLang="zh-CN" sz="2800" dirty="0">
                <a:solidFill>
                  <a:prstClr val="black"/>
                </a:solidFill>
              </a:rPr>
              <a:t>”,</a:t>
            </a:r>
            <a:r>
              <a:rPr lang="zh-CN" altLang="zh-CN" sz="2800" dirty="0">
                <a:solidFill>
                  <a:prstClr val="black"/>
                </a:solidFill>
              </a:rPr>
              <a:t>否则不可用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  <a:r>
              <a:rPr lang="en-US" altLang="zh-CN" sz="2800" dirty="0">
                <a:solidFill>
                  <a:prstClr val="black"/>
                </a:solidFill>
              </a:rPr>
              <a:t>(2)</a:t>
            </a:r>
            <a:r>
              <a:rPr lang="zh-CN" altLang="zh-CN" sz="2800" dirty="0">
                <a:solidFill>
                  <a:prstClr val="black"/>
                </a:solidFill>
              </a:rPr>
              <a:t>对立事件的概率公式使用的前提是</a:t>
            </a:r>
            <a:r>
              <a:rPr lang="en-US" altLang="zh-CN" sz="2800" dirty="0">
                <a:solidFill>
                  <a:prstClr val="black"/>
                </a:solidFill>
              </a:rPr>
              <a:t>“</a:t>
            </a:r>
            <a:r>
              <a:rPr lang="zh-CN" altLang="zh-CN" sz="2800" dirty="0">
                <a:solidFill>
                  <a:prstClr val="black"/>
                </a:solidFill>
              </a:rPr>
              <a:t>事件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en-US" altLang="zh-CN" sz="2800" i="1" dirty="0">
                <a:solidFill>
                  <a:prstClr val="black"/>
                </a:solidFill>
              </a:rPr>
              <a:t>B</a:t>
            </a:r>
            <a:r>
              <a:rPr lang="zh-CN" altLang="zh-CN" sz="2800" dirty="0">
                <a:solidFill>
                  <a:prstClr val="black"/>
                </a:solidFill>
              </a:rPr>
              <a:t>必须是对立事件</a:t>
            </a:r>
            <a:r>
              <a:rPr lang="en-US" altLang="zh-CN" sz="2800" dirty="0">
                <a:solidFill>
                  <a:prstClr val="black"/>
                </a:solidFill>
              </a:rPr>
              <a:t>”,</a:t>
            </a:r>
            <a:r>
              <a:rPr lang="zh-CN" altLang="zh-CN" sz="2800" dirty="0">
                <a:solidFill>
                  <a:prstClr val="black"/>
                </a:solidFill>
              </a:rPr>
              <a:t>否则不能使用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  <a:endParaRPr lang="zh-CN" altLang="zh-CN" sz="28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5" name="矩形 14">
                <a:extLst>
                  <a:ext uri="{FF2B5EF4-FFF2-40B4-BE49-F238E27FC236}">
                    <ele xmlns="" attr="{D291793F-23DD-4960-9719-2789BF6582FA}"/>
                  </a:ext>
                </a:extLst>
              </p:cNvPr>
              <p:cNvSpPr/>
              <p:nvPr/>
            </p:nvSpPr>
            <p:spPr>
              <a:xfrm>
                <a:off x="241300" y="540655"/>
                <a:ext cx="11709400" cy="47074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</a:rPr>
                  <a:t>思维拓展</a:t>
                </a:r>
                <a:endParaRPr lang="en-US" altLang="zh-CN" sz="2800" b="1" dirty="0">
                  <a:solidFill>
                    <a:srgbClr val="DA251C"/>
                  </a:solidFill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prstClr val="black"/>
                    </a:solidFill>
                  </a:rPr>
                  <a:t>探究概率加法公式的推广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(1)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当一个事件包含多个结果时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要用到概率加法公式的推广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即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∪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∪…∪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=P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+P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…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+P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(2)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barPr>
                      <m:e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𝐴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⋃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𝐴</m:t>
                            </m:r>
                          </m:e>
                          <m:sub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⋃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</a:rPr>
                          <m:t>…</m:t>
                        </m:r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⋃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𝐴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e>
                    </m:bar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-P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∪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∪…∪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-P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-P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…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-P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注意涉及的各事件要彼此互斥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endParaRPr lang="zh-CN" altLang="zh-CN" sz="2800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300" y="540655"/>
                <a:ext cx="11709400" cy="4707443"/>
              </a:xfrm>
              <a:prstGeom prst="rect">
                <a:avLst/>
              </a:prstGeom>
              <a:blipFill rotWithShape="1">
                <a:blip r:embed="rId2"/>
                <a:stretch>
                  <a:fillRect l="-1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矩形 16"/>
          <p:cNvSpPr/>
          <p:nvPr/>
        </p:nvSpPr>
        <p:spPr>
          <a:xfrm>
            <a:off x="9220200" y="0"/>
            <a:ext cx="1992749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文科数学 </a:t>
            </a:r>
            <a:r>
              <a:rPr lang="zh-CN" altLang="en-US" sz="1200" dirty="0" smtClean="0">
                <a:solidFill>
                  <a:srgbClr val="DA251C"/>
                </a:solidFill>
              </a:rPr>
              <a:t>第十一章</a:t>
            </a:r>
            <a:r>
              <a:rPr lang="zh-CN" altLang="en-US" sz="1200" dirty="0">
                <a:solidFill>
                  <a:srgbClr val="DA251C"/>
                </a:solidFill>
              </a:rPr>
              <a:t>：概  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charset="-122"/>
              </a:rPr>
              <a:t>B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charset="-122"/>
              </a:rPr>
              <a:t>考法帮</a:t>
            </a:r>
            <a:r>
              <a:rPr lang="zh-CN" altLang="en-US" sz="2800" b="1" dirty="0">
                <a:solidFill>
                  <a:prstClr val="white"/>
                </a:solidFill>
              </a:rPr>
              <a:t>∙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charset="-122"/>
              </a:rPr>
              <a:t>题型全突破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4493080" y="1273628"/>
            <a:ext cx="7647214" cy="435428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charset="-122"/>
              </a:rPr>
              <a:t>考法</a:t>
            </a:r>
            <a:r>
              <a:rPr lang="en-US" altLang="zh-CN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charset="-122"/>
              </a:rPr>
              <a:t>1  </a:t>
            </a: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charset="-122"/>
              </a:rPr>
              <a:t>求随机事件的概率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charset="-122"/>
              </a:rPr>
              <a:t>考法</a:t>
            </a:r>
            <a:r>
              <a:rPr lang="en-US" altLang="zh-CN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charset="-122"/>
              </a:rPr>
              <a:t>2  </a:t>
            </a: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charset="-122"/>
              </a:rPr>
              <a:t>求互斥事件、对立事件的概率</a:t>
            </a:r>
          </a:p>
        </p:txBody>
      </p:sp>
      <p:sp>
        <p:nvSpPr>
          <p:cNvPr id="5" name="矩形 4"/>
          <p:cNvSpPr/>
          <p:nvPr/>
        </p:nvSpPr>
        <p:spPr>
          <a:xfrm>
            <a:off x="9220200" y="0"/>
            <a:ext cx="1992749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文科数学 </a:t>
            </a:r>
            <a:r>
              <a:rPr lang="zh-CN" altLang="en-US" sz="1200" dirty="0" smtClean="0">
                <a:solidFill>
                  <a:srgbClr val="DA251C"/>
                </a:solidFill>
              </a:rPr>
              <a:t>第十一章</a:t>
            </a:r>
            <a:r>
              <a:rPr lang="zh-CN" altLang="en-US" sz="1200" dirty="0">
                <a:solidFill>
                  <a:srgbClr val="DA251C"/>
                </a:solidFill>
              </a:rPr>
              <a:t>：概  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66800" y="-2"/>
            <a:ext cx="44631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DA251C"/>
                </a:solidFill>
              </a:rPr>
              <a:t>考法</a:t>
            </a:r>
            <a:r>
              <a:rPr lang="en-US" altLang="zh-CN" sz="2800" dirty="0">
                <a:solidFill>
                  <a:srgbClr val="DA251C"/>
                </a:solidFill>
              </a:rPr>
              <a:t>1  </a:t>
            </a:r>
            <a:r>
              <a:rPr lang="zh-CN" altLang="en-US" sz="2800" dirty="0">
                <a:solidFill>
                  <a:srgbClr val="DA251C"/>
                </a:solidFill>
              </a:rPr>
              <a:t>求随机事件的概率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67030" y="867410"/>
            <a:ext cx="11236325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示例</a:t>
            </a:r>
            <a:r>
              <a:rPr lang="en-US" sz="2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[2017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全国卷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Ⅲ,18,12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]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某超市计划按月订购一种酸奶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每天进货量相同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进货成本每瓶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元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售价每瓶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元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未售出的酸奶降价处理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以每瓶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元的价格当天全部处理完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根据往年销售经验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每天需求量与当天最高气温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单位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:℃)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有关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如果最高气温不低于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25,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需求量为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500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瓶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;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如果最高气温位于区间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[20,25),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需求量为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300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瓶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;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如果最高气温低于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20,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需求量为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瓶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为了确定六月份的订购计划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统计了前三年六月份各天的最高气温数据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得下面的频数分布表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aphicFrame>
        <p:nvGraphicFramePr>
          <p:cNvPr id="6" name="表格 5"/>
          <p:cNvGraphicFramePr/>
          <p:nvPr/>
        </p:nvGraphicFramePr>
        <p:xfrm>
          <a:off x="433070" y="490220"/>
          <a:ext cx="10975340" cy="11537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84630"/>
                <a:gridCol w="1482090"/>
                <a:gridCol w="1488440"/>
                <a:gridCol w="1485265"/>
                <a:gridCol w="1481455"/>
                <a:gridCol w="1797685"/>
                <a:gridCol w="1755775"/>
              </a:tblGrid>
              <a:tr h="7270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" charset="0"/>
                        </a:rPr>
                        <a:t>最高气温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[10,15)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[15,20)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[20,25)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[25,30)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[30,35)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[35,40)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67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" charset="0"/>
                        </a:rPr>
                        <a:t>天数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16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36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25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7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4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433070" y="1992630"/>
            <a:ext cx="1104011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以最高气温位于各区间的频率估计最高气温位于该区间的概率</a:t>
            </a:r>
            <a:r>
              <a:rPr 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</a:p>
          <a:p>
            <a:pPr indent="0" fontAlgn="auto">
              <a:lnSpc>
                <a:spcPct val="150000"/>
              </a:lnSpc>
            </a:pPr>
            <a:r>
              <a:rPr 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</a:t>
            </a:r>
            <a:r>
              <a:rPr lang="zh-CN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估计六月份这种酸奶一天的需求量不超过</a:t>
            </a:r>
            <a:r>
              <a:rPr 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300</a:t>
            </a:r>
            <a:r>
              <a:rPr lang="zh-CN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瓶的概率</a:t>
            </a:r>
            <a:r>
              <a:rPr 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;</a:t>
            </a:r>
          </a:p>
          <a:p>
            <a:pPr indent="0" fontAlgn="auto">
              <a:lnSpc>
                <a:spcPct val="150000"/>
              </a:lnSpc>
            </a:pPr>
            <a:r>
              <a:rPr 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</a:t>
            </a:r>
            <a:r>
              <a:rPr lang="zh-CN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设六月份一天销售这种酸奶的利润为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Y</a:t>
            </a:r>
            <a:r>
              <a:rPr 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单位</a:t>
            </a:r>
            <a:r>
              <a:rPr 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</a:t>
            </a:r>
            <a:r>
              <a:rPr lang="zh-CN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元</a:t>
            </a:r>
            <a:r>
              <a:rPr 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).</a:t>
            </a:r>
            <a:r>
              <a:rPr lang="zh-CN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当六月份这种酸奶一天的进货量为</a:t>
            </a:r>
            <a:r>
              <a:rPr 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450</a:t>
            </a:r>
            <a:r>
              <a:rPr lang="zh-CN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瓶时</a:t>
            </a:r>
            <a:r>
              <a:rPr 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写出</a:t>
            </a:r>
            <a:r>
              <a:rPr 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Y</a:t>
            </a:r>
            <a:r>
              <a:rPr lang="zh-CN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的所有可能值</a:t>
            </a:r>
            <a:r>
              <a:rPr 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并估计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Y</a:t>
            </a:r>
            <a:r>
              <a:rPr lang="zh-CN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大于零的概率</a:t>
            </a:r>
            <a:r>
              <a:rPr 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endParaRPr lang="zh-CN" altLang="en-US" sz="2800" dirty="0"/>
          </a:p>
        </p:txBody>
      </p:sp>
      <p:sp>
        <p:nvSpPr>
          <p:cNvPr id="16" name="矩形 15"/>
          <p:cNvSpPr/>
          <p:nvPr/>
        </p:nvSpPr>
        <p:spPr>
          <a:xfrm>
            <a:off x="9220200" y="0"/>
            <a:ext cx="1992749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文科数学 </a:t>
            </a:r>
            <a:r>
              <a:rPr lang="zh-CN" altLang="en-US" sz="1200" dirty="0" smtClean="0">
                <a:solidFill>
                  <a:srgbClr val="DA251C"/>
                </a:solidFill>
              </a:rPr>
              <a:t>第十一章</a:t>
            </a:r>
            <a:r>
              <a:rPr lang="zh-CN" altLang="en-US" sz="1200" dirty="0">
                <a:solidFill>
                  <a:srgbClr val="DA251C"/>
                </a:solidFill>
              </a:rPr>
              <a:t>：概  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4315" y="359410"/>
            <a:ext cx="11595735" cy="6554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altLang="zh-CN" sz="2800" b="1" dirty="0">
                <a:solidFill>
                  <a:srgbClr val="FF0000"/>
                </a:solidFill>
              </a:rPr>
              <a:t>思维导引</a:t>
            </a:r>
            <a:r>
              <a:rPr altLang="zh-CN" sz="2800" dirty="0">
                <a:solidFill>
                  <a:prstClr val="black"/>
                </a:solidFill>
              </a:rPr>
              <a:t>　(1)“需求量不超过300瓶”这个事件即“最高气温低于25”,求出“最高气温低于25”的频数,进而求出频率,然后用频率估计相应概率;(2)先求出最高气温在不同区间的利润</a:t>
            </a:r>
            <a:r>
              <a:rPr altLang="zh-CN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Y</a:t>
            </a:r>
            <a:r>
              <a:rPr altLang="zh-CN" sz="2800" dirty="0">
                <a:solidFill>
                  <a:prstClr val="black"/>
                </a:solidFill>
              </a:rPr>
              <a:t>的值,即可求出</a:t>
            </a:r>
            <a:r>
              <a:rPr altLang="zh-CN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Y</a:t>
            </a:r>
            <a:r>
              <a:rPr altLang="zh-CN" sz="2800" dirty="0">
                <a:solidFill>
                  <a:prstClr val="black"/>
                </a:solidFill>
              </a:rPr>
              <a:t>大于零的频率,然后通过频率估计概率即可.</a:t>
            </a:r>
          </a:p>
          <a:p>
            <a:pPr>
              <a:lnSpc>
                <a:spcPct val="150000"/>
              </a:lnSpc>
            </a:pPr>
            <a:r>
              <a:rPr altLang="zh-CN" sz="2800" dirty="0">
                <a:solidFill>
                  <a:srgbClr val="FF0000"/>
                </a:solidFill>
              </a:rPr>
              <a:t>解析</a:t>
            </a:r>
            <a:r>
              <a:rPr altLang="zh-CN" sz="2800" dirty="0">
                <a:solidFill>
                  <a:prstClr val="black"/>
                </a:solidFill>
              </a:rPr>
              <a:t>　(1)当最高气温低于25时,这种酸奶一天的需求量不超过300瓶,由表格数据知,最高气温低于25的频率为=0.6,所以这种酸奶一天的需求量不超过300瓶的概率的估计值为0.6.</a:t>
            </a:r>
          </a:p>
          <a:p>
            <a:pPr>
              <a:lnSpc>
                <a:spcPct val="150000"/>
              </a:lnSpc>
            </a:pPr>
            <a:r>
              <a:rPr altLang="zh-CN" sz="2800" dirty="0">
                <a:solidFill>
                  <a:prstClr val="black"/>
                </a:solidFill>
              </a:rPr>
              <a:t>(2)当这种酸奶一天的进货量为450瓶时,</a:t>
            </a:r>
          </a:p>
          <a:p>
            <a:pPr>
              <a:lnSpc>
                <a:spcPct val="150000"/>
              </a:lnSpc>
            </a:pPr>
            <a:r>
              <a:rPr altLang="zh-CN" sz="2800" dirty="0">
                <a:solidFill>
                  <a:prstClr val="black"/>
                </a:solidFill>
              </a:rPr>
              <a:t>若最高气温不低于25,则Y=6×450-4×450=900;</a:t>
            </a:r>
          </a:p>
          <a:p>
            <a:pPr>
              <a:lnSpc>
                <a:spcPct val="150000"/>
              </a:lnSpc>
            </a:pPr>
            <a:endParaRPr altLang="zh-CN" sz="2800" dirty="0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9220200" y="0"/>
            <a:ext cx="1992749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文科数学 </a:t>
            </a:r>
            <a:r>
              <a:rPr lang="zh-CN" altLang="en-US" sz="1200" dirty="0" smtClean="0">
                <a:solidFill>
                  <a:srgbClr val="DA251C"/>
                </a:solidFill>
              </a:rPr>
              <a:t>第十一章</a:t>
            </a:r>
            <a:r>
              <a:rPr lang="zh-CN" altLang="en-US" sz="1200" dirty="0">
                <a:solidFill>
                  <a:srgbClr val="DA251C"/>
                </a:solidFill>
              </a:rPr>
              <a:t>：概  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3" name="文本框 102"/>
          <p:cNvSpPr txBox="1"/>
          <p:nvPr/>
        </p:nvSpPr>
        <p:spPr>
          <a:xfrm>
            <a:off x="737235" y="854710"/>
            <a:ext cx="1084072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若最高气温位于区间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[20,25),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则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Y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=6×300+2×(450-300)-4×450=300;</a:t>
            </a:r>
            <a:endParaRPr lang="zh-CN" sz="2800" b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若最高气温低于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则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Y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=6×200+2×(450-200)-4×450=-100.</a:t>
            </a:r>
            <a:endParaRPr lang="zh-CN" sz="2800" b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所以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Y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的所有可能值为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900,300,-100.</a:t>
            </a:r>
            <a:endParaRPr lang="zh-CN" sz="2800" b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当且仅当最高气温不低于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Y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大于零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由表格数据知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最高气温不低于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的频率为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3048635" y="4219460"/>
            <a:ext cx="1021715" cy="575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" name="文本框 103"/>
          <p:cNvSpPr txBox="1"/>
          <p:nvPr/>
        </p:nvSpPr>
        <p:spPr>
          <a:xfrm>
            <a:off x="4069715" y="4302760"/>
            <a:ext cx="76441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=0.8,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因此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Y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大于零的概率的估计值为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0.8.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220200" y="0"/>
            <a:ext cx="1992749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文科数学 </a:t>
            </a:r>
            <a:r>
              <a:rPr lang="zh-CN" altLang="en-US" sz="1200" dirty="0" smtClean="0">
                <a:solidFill>
                  <a:srgbClr val="DA251C"/>
                </a:solidFill>
              </a:rPr>
              <a:t>第十一章</a:t>
            </a:r>
            <a:r>
              <a:rPr lang="zh-CN" altLang="en-US" sz="1200" dirty="0">
                <a:solidFill>
                  <a:srgbClr val="DA251C"/>
                </a:solidFill>
              </a:rPr>
              <a:t>：概  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1070450" y="1447799"/>
            <a:ext cx="10065636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考情精解读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矩形 2">
                <a:hlinkClick r:id="" action="ppaction://noaction"/>
              </p:cNvPr>
              <p:cNvSpPr/>
              <p:nvPr/>
            </p:nvSpPr>
            <p:spPr>
              <a:xfrm>
                <a:off x="1070450" y="3429000"/>
                <a:ext cx="10065636" cy="54777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</a:t>
                </a: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考点帮</a:t>
                </a:r>
                <a14:m>
                  <m:oMath xmlns:m="http://schemas.openxmlformats.org/officeDocument/2006/math">
                    <m:r>
                      <a:rPr lang="zh-CN" altLang="en-US" sz="2800" b="1" i="1" smtClean="0">
                        <a:solidFill>
                          <a:srgbClr val="DA251C"/>
                        </a:solidFill>
                        <a:latin typeface="Cambria Math"/>
                        <a:ea typeface="微软雅黑" panose="020B0503020204020204" pitchFamily="34" charset="-122"/>
                      </a:rPr>
                      <m:t>∙</m:t>
                    </m:r>
                  </m:oMath>
                </a14:m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知识全通关</a:t>
                </a:r>
              </a:p>
            </p:txBody>
          </p:sp>
        </mc:Choice>
        <mc:Fallback>
          <p:sp>
            <p:nvSpPr>
              <p:cNvPr id="3" name="矩形 2">
                <a:hlinkClick r:id="" action="ppaction://noaction"/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0450" y="3429000"/>
                <a:ext cx="10065636" cy="547777"/>
              </a:xfrm>
              <a:prstGeom prst="rect">
                <a:avLst/>
              </a:prstGeom>
              <a:blipFill rotWithShape="1">
                <a:blip r:embed="rId3"/>
                <a:stretch>
                  <a:fillRect l="-1272" t="-10112" b="-2921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063182" y="0"/>
            <a:ext cx="10065636" cy="130426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endParaRPr lang="en-US" altLang="zh-CN" sz="4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CONTENTS</a:t>
            </a:r>
            <a:endParaRPr lang="zh-CN" altLang="en-US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1222284" y="2099197"/>
            <a:ext cx="2881065" cy="53451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命题规律</a:t>
            </a:r>
          </a:p>
        </p:txBody>
      </p:sp>
      <p:sp>
        <p:nvSpPr>
          <p:cNvPr id="15" name="矩形 14">
            <a:hlinkClick r:id="rId2" action="ppaction://hlinksldjump"/>
          </p:cNvPr>
          <p:cNvSpPr/>
          <p:nvPr/>
        </p:nvSpPr>
        <p:spPr>
          <a:xfrm>
            <a:off x="4481441" y="2098914"/>
            <a:ext cx="2881065" cy="53451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聚焦核心素养</a:t>
            </a:r>
          </a:p>
        </p:txBody>
      </p:sp>
      <p:sp>
        <p:nvSpPr>
          <p:cNvPr id="18" name="矩形 17">
            <a:hlinkClick r:id="rId2" action="ppaction://hlinksldjump"/>
          </p:cNvPr>
          <p:cNvSpPr/>
          <p:nvPr/>
        </p:nvSpPr>
        <p:spPr>
          <a:xfrm>
            <a:off x="1062990" y="3428365"/>
            <a:ext cx="10073005" cy="282003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随机事件的频率与概率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事件间的关系及运算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概率的基本性质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4" name="文本框 103"/>
          <p:cNvSpPr txBox="1"/>
          <p:nvPr/>
        </p:nvSpPr>
        <p:spPr>
          <a:xfrm>
            <a:off x="866775" y="587375"/>
            <a:ext cx="1016063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感悟升华</a:t>
            </a:r>
            <a:endParaRPr lang="zh-CN" sz="2800" b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ctr" fontAlgn="auto">
              <a:lnSpc>
                <a:spcPct val="150000"/>
              </a:lnSpc>
            </a:pPr>
            <a:r>
              <a:rPr 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随机事件的频率与概率的常见类型及解题策略</a:t>
            </a:r>
            <a:endParaRPr 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</a:t>
            </a:r>
            <a:r>
              <a:rPr 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由频率估计概率</a:t>
            </a:r>
            <a:r>
              <a:rPr 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先根据已知条件计算所求事件发生的频数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然后计算事件发生的频率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再根据频率与概率的关系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由频率直接估计概率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  <a:p>
            <a:pPr indent="0" algn="l" fontAlgn="auto">
              <a:lnSpc>
                <a:spcPct val="150000"/>
              </a:lnSpc>
            </a:pPr>
            <a:r>
              <a:rPr 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</a:t>
            </a:r>
            <a:r>
              <a:rPr 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补全或列出频率分布表</a:t>
            </a:r>
            <a:r>
              <a:rPr 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可直接依据已知条件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逐一计数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写出频率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  <a:p>
            <a:pPr indent="0" algn="l" fontAlgn="auto">
              <a:lnSpc>
                <a:spcPct val="150000"/>
              </a:lnSpc>
            </a:pPr>
            <a:r>
              <a:rPr 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</a:t>
            </a:r>
            <a:r>
              <a:rPr 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由频率估计某部分的数值</a:t>
            </a:r>
            <a:r>
              <a:rPr 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先由频率估计概率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再由概率估算某部分的数值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220200" y="0"/>
            <a:ext cx="1992749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文科数学 </a:t>
            </a:r>
            <a:r>
              <a:rPr lang="zh-CN" altLang="en-US" sz="1200" dirty="0" smtClean="0">
                <a:solidFill>
                  <a:srgbClr val="DA251C"/>
                </a:solidFill>
              </a:rPr>
              <a:t>第十一章</a:t>
            </a:r>
            <a:r>
              <a:rPr lang="zh-CN" altLang="en-US" sz="1200" dirty="0">
                <a:solidFill>
                  <a:srgbClr val="DA251C"/>
                </a:solidFill>
              </a:rPr>
              <a:t>：概  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772795" y="489585"/>
            <a:ext cx="1017778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拓展变式 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en-US" alt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[2015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北京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,17,13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]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某超市随机选取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1 000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位顾客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记录了他们购买甲、乙、丙、丁四种商品的情况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整理成如下统计表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其中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“√”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表示购买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,“×”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表示未购买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4" name="表格 3"/>
          <p:cNvGraphicFramePr/>
          <p:nvPr/>
        </p:nvGraphicFramePr>
        <p:xfrm>
          <a:off x="1006475" y="1873250"/>
          <a:ext cx="9812020" cy="426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22755"/>
                <a:gridCol w="3333750"/>
                <a:gridCol w="1584325"/>
                <a:gridCol w="1586230"/>
                <a:gridCol w="1584960"/>
              </a:tblGrid>
              <a:tr h="170688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　　</a:t>
                      </a:r>
                      <a:r>
                        <a:rPr lang="zh-CN" alt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商品</a:t>
                      </a:r>
                      <a:endParaRPr 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>
                        <a:buNone/>
                      </a:pPr>
                      <a:endParaRPr 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顾客</a:t>
                      </a:r>
                    </a:p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人数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0320" marR="2032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" charset="0"/>
                        </a:rPr>
                        <a:t>甲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" charset="0"/>
                        </a:rPr>
                        <a:t>乙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" charset="0"/>
                        </a:rPr>
                        <a:t>丙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" charset="0"/>
                        </a:rPr>
                        <a:t>丁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67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100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" charset="0"/>
                        </a:rPr>
                        <a:t>√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×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" charset="0"/>
                        </a:rPr>
                        <a:t>√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" charset="0"/>
                        </a:rPr>
                        <a:t>√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67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217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×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" charset="0"/>
                        </a:rPr>
                        <a:t>√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×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" charset="0"/>
                        </a:rPr>
                        <a:t>√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67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200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" charset="0"/>
                        </a:rPr>
                        <a:t>√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" charset="0"/>
                        </a:rPr>
                        <a:t>√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" charset="0"/>
                        </a:rPr>
                        <a:t>√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×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67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300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" charset="0"/>
                        </a:rPr>
                        <a:t>√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×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" charset="0"/>
                        </a:rPr>
                        <a:t>√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×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67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85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" charset="0"/>
                        </a:rPr>
                        <a:t>√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×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×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×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67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98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×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" charset="0"/>
                        </a:rPr>
                        <a:t>√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×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×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1006475" y="1873250"/>
            <a:ext cx="1764030" cy="17360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/>
        </p:nvSpPr>
        <p:spPr>
          <a:xfrm>
            <a:off x="9220200" y="0"/>
            <a:ext cx="1992749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文科数学 </a:t>
            </a:r>
            <a:r>
              <a:rPr lang="zh-CN" altLang="en-US" sz="1200" dirty="0" smtClean="0">
                <a:solidFill>
                  <a:srgbClr val="DA251C"/>
                </a:solidFill>
              </a:rPr>
              <a:t>第十一章</a:t>
            </a:r>
            <a:r>
              <a:rPr lang="zh-CN" altLang="en-US" sz="1200" dirty="0">
                <a:solidFill>
                  <a:srgbClr val="DA251C"/>
                </a:solidFill>
              </a:rPr>
              <a:t>：概  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802005" y="781050"/>
            <a:ext cx="1048702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(Ⅰ)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估计顾客同时购买乙和丙的概率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;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(Ⅱ)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估计顾客在甲、乙、丙、丁中同时购买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种商品的概率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;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Ⅲ)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如果顾客购买了甲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则该顾客同时购买乙、丙、丁中哪种商品的可能性最大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?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3" name="文本框 152"/>
          <p:cNvSpPr txBox="1"/>
          <p:nvPr/>
        </p:nvSpPr>
        <p:spPr>
          <a:xfrm>
            <a:off x="966470" y="852170"/>
            <a:ext cx="1086421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1.(Ⅰ)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从统计表可以看出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在这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1 000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位顾客中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位顾客同时购买了乙和丙</a:t>
            </a: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所以顾客同时购买乙和丙的概率可以估计为     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=0.2.</a:t>
            </a:r>
          </a:p>
          <a:p>
            <a:pPr indent="0"/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3"/>
          <a:stretch>
            <a:fillRect/>
          </a:stretch>
        </p:blipFill>
        <p:spPr>
          <a:xfrm>
            <a:off x="9415780" y="1783715"/>
            <a:ext cx="334645" cy="2882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4" name="文本框 153"/>
          <p:cNvSpPr txBox="1"/>
          <p:nvPr/>
        </p:nvSpPr>
        <p:spPr>
          <a:xfrm>
            <a:off x="1130935" y="2003425"/>
            <a:ext cx="1044829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endParaRPr lang="en-US" sz="2800" b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(Ⅱ)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从统计表可以看出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在这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1 000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位顾客中有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100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位顾客同时购买了甲、丙、丁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种商品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另有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位顾客同时购买了甲、乙、丙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种商品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其他顾客最多购买了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种商品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所以顾客在甲、乙、丙、丁中同时购买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种商品的概率可以估计为       =0.3.</a:t>
            </a:r>
          </a:p>
        </p:txBody>
      </p:sp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880225" y="4823460"/>
          <a:ext cx="647700" cy="393700"/>
        </p:xfrm>
        <a:graphic>
          <a:graphicData uri="http://schemas.openxmlformats.org/presentationml/2006/ole">
            <p:oleObj spid="_x0000_s2067" r:id="rId4" imgW="647640" imgH="393480" progId="Equation.3">
              <p:embed/>
            </p:oleObj>
          </a:graphicData>
        </a:graphic>
      </p:graphicFrame>
      <p:sp>
        <p:nvSpPr>
          <p:cNvPr id="15" name="矩形 14"/>
          <p:cNvSpPr/>
          <p:nvPr/>
        </p:nvSpPr>
        <p:spPr>
          <a:xfrm>
            <a:off x="9220200" y="0"/>
            <a:ext cx="1992749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文科数学 </a:t>
            </a:r>
            <a:r>
              <a:rPr lang="zh-CN" altLang="en-US" sz="1200" dirty="0" smtClean="0">
                <a:solidFill>
                  <a:srgbClr val="DA251C"/>
                </a:solidFill>
              </a:rPr>
              <a:t>第十一章</a:t>
            </a:r>
            <a:r>
              <a:rPr lang="zh-CN" altLang="en-US" sz="1200" dirty="0">
                <a:solidFill>
                  <a:srgbClr val="DA251C"/>
                </a:solidFill>
              </a:rPr>
              <a:t>：概  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852170" y="638175"/>
            <a:ext cx="1048702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(Ⅲ)与(Ⅰ)同理,可得: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顾客同时购买甲和乙的概率可以估计为       =0.2,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顾客同时购买甲和丙的概率可以估计为            =0.6,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顾客同时购买甲和丁的概率可以估计为      =0.1.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因为0.6&gt;0.2&gt;0.1,所以如果顾客购买了甲,则该顾客同时购买丙的可能性最大.</a:t>
            </a:r>
          </a:p>
        </p:txBody>
      </p:sp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7158355" y="1521460"/>
          <a:ext cx="508000" cy="476885"/>
        </p:xfrm>
        <a:graphic>
          <a:graphicData uri="http://schemas.openxmlformats.org/presentationml/2006/ole">
            <p:oleObj spid="_x0000_s3121" r:id="rId3" imgW="355320" imgH="393480" progId="Equation.3">
              <p:embed/>
            </p:oleObj>
          </a:graphicData>
        </a:graphic>
      </p:graphicFrame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7158038" y="2211705"/>
          <a:ext cx="1002665" cy="393700"/>
        </p:xfrm>
        <a:graphic>
          <a:graphicData uri="http://schemas.openxmlformats.org/presentationml/2006/ole">
            <p:oleObj spid="_x0000_s3122" r:id="rId4" imgW="1002960" imgH="393480" progId="Equation.3">
              <p:embed/>
            </p:oleObj>
          </a:graphicData>
        </a:graphic>
      </p:graphicFrame>
      <p:graphicFrame>
        <p:nvGraphicFramePr>
          <p:cNvPr id="5" name="对象 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7043420" y="2800350"/>
          <a:ext cx="452120" cy="438150"/>
        </p:xfrm>
        <a:graphic>
          <a:graphicData uri="http://schemas.openxmlformats.org/presentationml/2006/ole">
            <p:oleObj spid="_x0000_s3123" r:id="rId5" imgW="355320" imgH="393480" progId="Equation.3">
              <p:embed/>
            </p:oleObj>
          </a:graphicData>
        </a:graphic>
      </p:graphicFrame>
      <p:sp>
        <p:nvSpPr>
          <p:cNvPr id="15" name="矩形 14"/>
          <p:cNvSpPr/>
          <p:nvPr/>
        </p:nvSpPr>
        <p:spPr>
          <a:xfrm>
            <a:off x="9220200" y="0"/>
            <a:ext cx="1992749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文科数学 </a:t>
            </a:r>
            <a:r>
              <a:rPr lang="zh-CN" altLang="en-US" sz="1200" dirty="0" smtClean="0">
                <a:solidFill>
                  <a:srgbClr val="DA251C"/>
                </a:solidFill>
              </a:rPr>
              <a:t>第十一章</a:t>
            </a:r>
            <a:r>
              <a:rPr lang="zh-CN" altLang="en-US" sz="1200" dirty="0">
                <a:solidFill>
                  <a:srgbClr val="DA251C"/>
                </a:solidFill>
              </a:rPr>
              <a:t>：概  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66800" y="-2"/>
            <a:ext cx="6262914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DA251C"/>
                </a:solidFill>
              </a:rPr>
              <a:t>考法</a:t>
            </a:r>
            <a:r>
              <a:rPr lang="en-US" altLang="zh-CN" sz="2800" dirty="0">
                <a:solidFill>
                  <a:srgbClr val="DA251C"/>
                </a:solidFill>
              </a:rPr>
              <a:t>2  </a:t>
            </a:r>
            <a:r>
              <a:rPr lang="zh-CN" altLang="en-US" sz="2800" dirty="0">
                <a:solidFill>
                  <a:srgbClr val="DA251C"/>
                </a:solidFill>
              </a:rPr>
              <a:t>求互斥事件、对立事件的概率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15595" y="840105"/>
            <a:ext cx="11590020" cy="46166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示例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zh-CN" sz="2800" i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</a:t>
            </a:r>
            <a:r>
              <a:rPr lang="zh-CN" altLang="zh-CN" sz="2800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某超市有奖销售中</a:t>
            </a:r>
            <a:r>
              <a:rPr lang="en-US" altLang="zh-CN" sz="2800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zh-CN" sz="2800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购满</a:t>
            </a:r>
            <a:r>
              <a:rPr lang="en-US" altLang="zh-CN" sz="2800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100</a:t>
            </a:r>
            <a:r>
              <a:rPr lang="zh-CN" altLang="zh-CN" sz="2800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元商品得</a:t>
            </a:r>
            <a:r>
              <a:rPr lang="en-US" altLang="zh-CN" sz="2800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zh-CN" sz="2800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张奖券</a:t>
            </a:r>
            <a:r>
              <a:rPr lang="en-US" altLang="zh-CN" sz="2800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zh-CN" sz="2800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多购多得</a:t>
            </a:r>
            <a:r>
              <a:rPr lang="en-US" altLang="zh-CN" sz="2800" i="1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altLang="zh-CN" sz="2800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1 000</a:t>
            </a:r>
            <a:r>
              <a:rPr lang="zh-CN" altLang="zh-CN" sz="2800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张奖券为一个开奖单位</a:t>
            </a:r>
            <a:r>
              <a:rPr lang="en-US" altLang="zh-CN" sz="2800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zh-CN" sz="2800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设特等奖</a:t>
            </a:r>
            <a:r>
              <a:rPr lang="en-US" altLang="zh-CN" sz="2800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zh-CN" sz="2800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个</a:t>
            </a:r>
            <a:r>
              <a:rPr lang="en-US" altLang="zh-CN" sz="2800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zh-CN" sz="2800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一等奖</a:t>
            </a:r>
            <a:r>
              <a:rPr lang="en-US" altLang="zh-CN" sz="2800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10</a:t>
            </a:r>
            <a:r>
              <a:rPr lang="zh-CN" altLang="zh-CN" sz="2800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个</a:t>
            </a:r>
            <a:r>
              <a:rPr lang="en-US" altLang="zh-CN" sz="2800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zh-CN" sz="2800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二等奖</a:t>
            </a:r>
            <a:r>
              <a:rPr lang="en-US" altLang="zh-CN" sz="2800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50</a:t>
            </a:r>
            <a:r>
              <a:rPr lang="zh-CN" altLang="zh-CN" sz="2800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个</a:t>
            </a:r>
            <a:r>
              <a:rPr lang="en-US" altLang="zh-CN" sz="2800" i="1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zh-CN" altLang="zh-CN" sz="2800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设</a:t>
            </a:r>
            <a:r>
              <a:rPr lang="en-US" altLang="zh-CN" sz="2800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zh-CN" sz="2800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张奖券中特等奖、一等奖、二等奖的事件分别为</a:t>
            </a:r>
            <a:r>
              <a:rPr lang="en-US" altLang="zh-CN" sz="2800" i="1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lang="en-US" altLang="zh-CN" sz="2800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en-US" altLang="zh-CN" sz="2800" i="1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r>
              <a:rPr lang="en-US" altLang="zh-CN" sz="2800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en-US" altLang="zh-CN" sz="2800" i="1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C.</a:t>
            </a:r>
            <a:r>
              <a:rPr lang="zh-CN" altLang="zh-CN" sz="2800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求</a:t>
            </a:r>
            <a:r>
              <a:rPr lang="en-US" altLang="zh-CN" sz="2800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:</a:t>
            </a:r>
            <a:endParaRPr lang="zh-CN" altLang="zh-CN" sz="2800" dirty="0">
              <a:solidFill>
                <a:prstClr val="black"/>
              </a:solidFill>
              <a:latin typeface="+mj-lt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(1)</a:t>
            </a:r>
            <a:r>
              <a:rPr lang="en-US" altLang="zh-CN" sz="2800" i="1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P</a:t>
            </a:r>
            <a:r>
              <a:rPr lang="en-US" altLang="zh-CN" sz="2800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lang="en-US" altLang="zh-CN" sz="2800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),</a:t>
            </a:r>
            <a:r>
              <a:rPr lang="en-US" altLang="zh-CN" sz="2800" i="1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P</a:t>
            </a:r>
            <a:r>
              <a:rPr lang="en-US" altLang="zh-CN" sz="2800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r>
              <a:rPr lang="en-US" altLang="zh-CN" sz="2800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),</a:t>
            </a:r>
            <a:r>
              <a:rPr lang="en-US" altLang="zh-CN" sz="2800" i="1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P</a:t>
            </a:r>
            <a:r>
              <a:rPr lang="en-US" altLang="zh-CN" sz="2800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lang="en-US" altLang="zh-CN" sz="2800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);</a:t>
            </a:r>
            <a:endParaRPr lang="zh-CN" altLang="zh-CN" sz="2800" dirty="0">
              <a:solidFill>
                <a:prstClr val="black"/>
              </a:solidFill>
              <a:latin typeface="+mj-lt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(2)1</a:t>
            </a:r>
            <a:r>
              <a:rPr lang="zh-CN" altLang="zh-CN" sz="2800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张奖券的中奖概率</a:t>
            </a:r>
            <a:r>
              <a:rPr lang="en-US" altLang="zh-CN" sz="2800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;</a:t>
            </a:r>
            <a:endParaRPr lang="zh-CN" altLang="zh-CN" sz="2800" dirty="0">
              <a:solidFill>
                <a:prstClr val="black"/>
              </a:solidFill>
              <a:latin typeface="+mj-lt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(3)1</a:t>
            </a:r>
            <a:r>
              <a:rPr lang="zh-CN" altLang="zh-CN" sz="2800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张奖券不中特等奖且不中一等奖的概率</a:t>
            </a:r>
            <a:r>
              <a:rPr lang="en-US" altLang="zh-CN" sz="2800" i="1" dirty="0">
                <a:solidFill>
                  <a:prstClr val="black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endParaRPr lang="en-US" altLang="zh-CN" sz="2800" i="1" dirty="0">
              <a:solidFill>
                <a:prstClr val="black"/>
              </a:solidFill>
              <a:latin typeface="+mj-lt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en-US" altLang="zh-CN" sz="2800" i="1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60705" y="645160"/>
            <a:ext cx="109340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思维导引</a:t>
            </a:r>
            <a:r>
              <a:rPr 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利用互斥事件的概率加法公式和对立事件的概率公式求解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60705" y="1314450"/>
            <a:ext cx="100609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解析</a:t>
            </a:r>
            <a:r>
              <a:rPr lang="zh-CN" alt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由题意得</a:t>
            </a:r>
            <a:r>
              <a:rPr lang="en-US" sz="2800" b="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en-US" sz="2800" b="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)=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3" name="图片 32"/>
          <p:cNvPicPr/>
          <p:nvPr/>
        </p:nvPicPr>
        <p:blipFill>
          <a:blip r:embed="rId2"/>
          <a:stretch>
            <a:fillRect/>
          </a:stretch>
        </p:blipFill>
        <p:spPr>
          <a:xfrm>
            <a:off x="4604385" y="1379855"/>
            <a:ext cx="273685" cy="4565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5" name="文本框 124"/>
          <p:cNvSpPr txBox="1"/>
          <p:nvPr/>
        </p:nvSpPr>
        <p:spPr>
          <a:xfrm>
            <a:off x="4962525" y="1468120"/>
            <a:ext cx="539750" cy="2298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900" b="0">
                <a:solidFill>
                  <a:srgbClr val="000000"/>
                </a:solidFill>
                <a:latin typeface="NEU-BZ-S92" charset="0"/>
                <a:ea typeface="方正书宋_GBK" panose="03000509000000000000" charset="-122"/>
                <a:cs typeface="Times New Roman" panose="02020603050405020304" charset="0"/>
              </a:rPr>
              <a:t>,P(B)=</a:t>
            </a:r>
            <a:endParaRPr lang="zh-CN" altLang="en-US"/>
          </a:p>
        </p:txBody>
      </p:sp>
      <p:pic>
        <p:nvPicPr>
          <p:cNvPr id="34" name="图片 33"/>
          <p:cNvPicPr/>
          <p:nvPr/>
        </p:nvPicPr>
        <p:blipFill>
          <a:blip r:embed="rId3"/>
          <a:stretch>
            <a:fillRect/>
          </a:stretch>
        </p:blipFill>
        <p:spPr>
          <a:xfrm>
            <a:off x="5495925" y="1379855"/>
            <a:ext cx="309245" cy="3676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6" name="文本框 125"/>
          <p:cNvSpPr txBox="1"/>
          <p:nvPr/>
        </p:nvSpPr>
        <p:spPr>
          <a:xfrm>
            <a:off x="5826760" y="1468120"/>
            <a:ext cx="191135" cy="2298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900" b="0">
                <a:solidFill>
                  <a:srgbClr val="000000"/>
                </a:solidFill>
                <a:latin typeface="NEU-BZ-S92" charset="0"/>
                <a:ea typeface="方正书宋_GBK" panose="03000509000000000000" charset="-122"/>
                <a:cs typeface="Times New Roman" panose="02020603050405020304" charset="0"/>
              </a:rPr>
              <a:t>=</a:t>
            </a:r>
            <a:endParaRPr lang="zh-CN" altLang="en-US"/>
          </a:p>
        </p:txBody>
      </p:sp>
      <p:pic>
        <p:nvPicPr>
          <p:cNvPr id="35" name="图片 34"/>
          <p:cNvPicPr/>
          <p:nvPr/>
        </p:nvPicPr>
        <p:blipFill>
          <a:blip r:embed="rId4"/>
          <a:stretch>
            <a:fillRect/>
          </a:stretch>
        </p:blipFill>
        <p:spPr>
          <a:xfrm>
            <a:off x="6024880" y="1356995"/>
            <a:ext cx="215265" cy="479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7" name="文本框 126"/>
          <p:cNvSpPr txBox="1"/>
          <p:nvPr/>
        </p:nvSpPr>
        <p:spPr>
          <a:xfrm>
            <a:off x="6239510" y="1468120"/>
            <a:ext cx="611505" cy="2298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900" b="0">
                <a:solidFill>
                  <a:srgbClr val="000000"/>
                </a:solidFill>
                <a:latin typeface="NEU-BZ-S92" charset="0"/>
                <a:ea typeface="方正书宋_GBK" panose="03000509000000000000" charset="-122"/>
                <a:cs typeface="Times New Roman" panose="02020603050405020304" charset="0"/>
              </a:rPr>
              <a:t>,P(C)=</a:t>
            </a:r>
            <a:endParaRPr lang="zh-CN" altLang="en-US"/>
          </a:p>
        </p:txBody>
      </p:sp>
      <p:pic>
        <p:nvPicPr>
          <p:cNvPr id="36" name="图片 35"/>
          <p:cNvPicPr/>
          <p:nvPr/>
        </p:nvPicPr>
        <p:blipFill>
          <a:blip r:embed="rId5"/>
          <a:stretch>
            <a:fillRect/>
          </a:stretch>
        </p:blipFill>
        <p:spPr>
          <a:xfrm>
            <a:off x="6660515" y="1412875"/>
            <a:ext cx="428625" cy="4235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8" name="文本框 127"/>
          <p:cNvSpPr txBox="1"/>
          <p:nvPr/>
        </p:nvSpPr>
        <p:spPr>
          <a:xfrm>
            <a:off x="7089140" y="1517650"/>
            <a:ext cx="289560" cy="2298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900" b="0">
                <a:solidFill>
                  <a:srgbClr val="000000"/>
                </a:solidFill>
                <a:latin typeface="NEU-BZ-S92" charset="0"/>
                <a:ea typeface="方正书宋_GBK" panose="03000509000000000000" charset="-122"/>
                <a:cs typeface="Times New Roman" panose="02020603050405020304" charset="0"/>
              </a:rPr>
              <a:t>=</a:t>
            </a:r>
            <a:endParaRPr lang="zh-CN" altLang="en-US"/>
          </a:p>
        </p:txBody>
      </p:sp>
      <p:pic>
        <p:nvPicPr>
          <p:cNvPr id="37" name="图片 36"/>
          <p:cNvPicPr/>
          <p:nvPr/>
        </p:nvPicPr>
        <p:blipFill>
          <a:blip r:embed="rId6"/>
          <a:stretch>
            <a:fillRect/>
          </a:stretch>
        </p:blipFill>
        <p:spPr>
          <a:xfrm>
            <a:off x="7378700" y="1468120"/>
            <a:ext cx="332740" cy="3689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9" name="文本框 128"/>
          <p:cNvSpPr txBox="1"/>
          <p:nvPr/>
        </p:nvSpPr>
        <p:spPr>
          <a:xfrm>
            <a:off x="3556000" y="4865053"/>
            <a:ext cx="5080000" cy="229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900" b="0">
                <a:solidFill>
                  <a:srgbClr val="000000"/>
                </a:solidFill>
                <a:latin typeface="NEU-BZ-S92" charset="0"/>
                <a:ea typeface="方正书宋_GBK" panose="03000509000000000000" charset="-122"/>
                <a:cs typeface="Times New Roman" panose="02020603050405020304" charset="0"/>
              </a:rPr>
              <a:t>.</a:t>
            </a:r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560705" y="1836420"/>
            <a:ext cx="80752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故事件</a:t>
            </a:r>
            <a:r>
              <a:rPr lang="en-US" sz="2800" b="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en-US" sz="2800" b="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发生的概率分别为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9" name="图片 38"/>
          <p:cNvPicPr/>
          <p:nvPr/>
        </p:nvPicPr>
        <p:blipFill>
          <a:blip r:embed="rId2"/>
          <a:stretch>
            <a:fillRect/>
          </a:stretch>
        </p:blipFill>
        <p:spPr>
          <a:xfrm>
            <a:off x="5502275" y="1901825"/>
            <a:ext cx="428625" cy="4565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0" name="文本框 129"/>
          <p:cNvSpPr txBox="1"/>
          <p:nvPr/>
        </p:nvSpPr>
        <p:spPr>
          <a:xfrm>
            <a:off x="5930900" y="2015490"/>
            <a:ext cx="309245" cy="2298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900" b="0">
                <a:solidFill>
                  <a:srgbClr val="000000"/>
                </a:solidFill>
                <a:latin typeface="NEU-BZ-S92" charset="0"/>
                <a:ea typeface="方正书宋_GBK" panose="03000509000000000000" charset="-122"/>
                <a:cs typeface="Times New Roman" panose="02020603050405020304" charset="0"/>
              </a:rPr>
              <a:t>,</a:t>
            </a:r>
            <a:endParaRPr lang="zh-CN" altLang="en-US"/>
          </a:p>
        </p:txBody>
      </p:sp>
      <p:pic>
        <p:nvPicPr>
          <p:cNvPr id="40" name="图片 39"/>
          <p:cNvPicPr/>
          <p:nvPr/>
        </p:nvPicPr>
        <p:blipFill>
          <a:blip r:embed="rId4"/>
          <a:stretch>
            <a:fillRect/>
          </a:stretch>
        </p:blipFill>
        <p:spPr>
          <a:xfrm>
            <a:off x="6097270" y="1967865"/>
            <a:ext cx="40132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1" name="文本框 130"/>
          <p:cNvSpPr txBox="1"/>
          <p:nvPr/>
        </p:nvSpPr>
        <p:spPr>
          <a:xfrm>
            <a:off x="6498590" y="2128520"/>
            <a:ext cx="254000" cy="2298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900" b="0">
                <a:solidFill>
                  <a:srgbClr val="000000"/>
                </a:solidFill>
                <a:latin typeface="NEU-BZ-S92" charset="0"/>
                <a:ea typeface="方正书宋_GBK" panose="03000509000000000000" charset="-122"/>
                <a:cs typeface="Times New Roman" panose="02020603050405020304" charset="0"/>
              </a:rPr>
              <a:t>,</a:t>
            </a:r>
            <a:endParaRPr lang="zh-CN" altLang="en-US"/>
          </a:p>
        </p:txBody>
      </p:sp>
      <p:pic>
        <p:nvPicPr>
          <p:cNvPr id="41" name="图片 40"/>
          <p:cNvPicPr/>
          <p:nvPr/>
        </p:nvPicPr>
        <p:blipFill>
          <a:blip r:embed="rId6"/>
          <a:stretch>
            <a:fillRect/>
          </a:stretch>
        </p:blipFill>
        <p:spPr>
          <a:xfrm>
            <a:off x="6851015" y="2014855"/>
            <a:ext cx="309880" cy="3435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2" name="文本框 131"/>
          <p:cNvSpPr txBox="1"/>
          <p:nvPr/>
        </p:nvSpPr>
        <p:spPr>
          <a:xfrm>
            <a:off x="7160895" y="2072005"/>
            <a:ext cx="217805" cy="2298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900" b="0">
                <a:solidFill>
                  <a:srgbClr val="000000"/>
                </a:solidFill>
                <a:latin typeface="NEU-BZ-S92" charset="0"/>
                <a:ea typeface="方正书宋_GBK" panose="03000509000000000000" charset="-122"/>
                <a:cs typeface="Times New Roman" panose="02020603050405020304" charset="0"/>
              </a:rPr>
              <a:t>.</a:t>
            </a:r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560705" y="2529840"/>
            <a:ext cx="1027557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(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2)1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张奖券中奖可能是中特等奖、一等奖或二等奖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zh-CN" sz="2800" b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“1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张奖券中奖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为事件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M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则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M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∪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∪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60705" y="3482975"/>
            <a:ext cx="1052893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因为事件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两两互斥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,(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三个事件中任意两个均不可能同时发生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zh-CN" sz="2800" b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所以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M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)=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∪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∪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)+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)+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4" name="图片 43"/>
          <p:cNvPicPr/>
          <p:nvPr/>
        </p:nvPicPr>
        <p:blipFill>
          <a:blip r:embed="rId7"/>
          <a:stretch>
            <a:fillRect/>
          </a:stretch>
        </p:blipFill>
        <p:spPr>
          <a:xfrm>
            <a:off x="1101725" y="5981700"/>
            <a:ext cx="598170" cy="7404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" name="矩形 44"/>
          <p:cNvSpPr/>
          <p:nvPr/>
        </p:nvSpPr>
        <p:spPr>
          <a:xfrm>
            <a:off x="9220200" y="0"/>
            <a:ext cx="1992749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文科数学 </a:t>
            </a:r>
            <a:r>
              <a:rPr lang="zh-CN" altLang="en-US" sz="1200" dirty="0" smtClean="0">
                <a:solidFill>
                  <a:srgbClr val="DA251C"/>
                </a:solidFill>
              </a:rPr>
              <a:t>第十一章</a:t>
            </a:r>
            <a:r>
              <a:rPr lang="zh-CN" altLang="en-US" sz="1200" dirty="0">
                <a:solidFill>
                  <a:srgbClr val="DA251C"/>
                </a:solidFill>
              </a:rPr>
              <a:t>：概  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9" name="文本框 128"/>
          <p:cNvSpPr txBox="1"/>
          <p:nvPr/>
        </p:nvSpPr>
        <p:spPr>
          <a:xfrm>
            <a:off x="3556000" y="4865053"/>
            <a:ext cx="5080000" cy="229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900" b="0">
                <a:solidFill>
                  <a:srgbClr val="000000"/>
                </a:solidFill>
                <a:latin typeface="NEU-BZ-S92" charset="0"/>
                <a:ea typeface="方正书宋_GBK" panose="03000509000000000000" charset="-122"/>
                <a:cs typeface="Times New Roman" panose="02020603050405020304" charset="0"/>
              </a:rPr>
              <a:t>.</a:t>
            </a:r>
            <a:endParaRPr lang="zh-CN" altLang="en-US"/>
          </a:p>
        </p:txBody>
      </p:sp>
      <p:sp>
        <p:nvSpPr>
          <p:cNvPr id="133" name="文本框 132"/>
          <p:cNvSpPr txBox="1"/>
          <p:nvPr/>
        </p:nvSpPr>
        <p:spPr>
          <a:xfrm>
            <a:off x="455930" y="461010"/>
            <a:ext cx="11394440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     .…(</a:t>
            </a:r>
            <a:r>
              <a:rPr lang="zh-CN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事件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M</a:t>
            </a:r>
            <a:r>
              <a:rPr lang="zh-CN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发生的概率可拆为三个互斥事件发生的概率之和</a:t>
            </a:r>
            <a:r>
              <a:rPr 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endParaRPr lang="zh-CN" sz="2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lang="zh-CN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故</a:t>
            </a:r>
            <a:r>
              <a:rPr 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张奖券中奖的概率为    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</a:p>
        </p:txBody>
      </p:sp>
      <p:pic>
        <p:nvPicPr>
          <p:cNvPr id="2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788035" y="460375"/>
            <a:ext cx="299085" cy="5549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4281170" y="1183895"/>
            <a:ext cx="344170" cy="5391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5" name="文本框 134"/>
          <p:cNvSpPr txBox="1"/>
          <p:nvPr/>
        </p:nvSpPr>
        <p:spPr>
          <a:xfrm>
            <a:off x="397909" y="1494729"/>
            <a:ext cx="11374755" cy="2093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endParaRPr lang="en-US" sz="900" dirty="0">
              <a:solidFill>
                <a:srgbClr val="000000"/>
              </a:solidFill>
              <a:latin typeface="NEU-BZ-S92" charset="0"/>
              <a:ea typeface="方正书宋_GBK" panose="03000509000000000000" charset="-122"/>
              <a:cs typeface="Times New Roman" panose="02020603050405020304" charset="0"/>
            </a:endParaRPr>
          </a:p>
          <a:p>
            <a:pPr indent="0">
              <a:lnSpc>
                <a:spcPct val="150000"/>
              </a:lnSpc>
            </a:pPr>
            <a:r>
              <a:rPr lang="en-US" sz="2800" b="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3)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抽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张奖券的结果共有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种可能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中特等奖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中一等奖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中二等奖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不中奖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其中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事件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“1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张奖券不中特等奖且不中一等奖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包含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种可能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中二等奖和不中奖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97909" y="3493436"/>
            <a:ext cx="11269333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解法一　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正面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“1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张奖券不中特等奖且不中一等奖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为事件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“1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张奖券不中奖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为事件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97909" y="4797074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得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)=1-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M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)=1-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2" name="图片 21"/>
          <p:cNvPicPr/>
          <p:nvPr/>
        </p:nvPicPr>
        <p:blipFill>
          <a:blip r:embed="rId2"/>
          <a:stretch>
            <a:fillRect/>
          </a:stretch>
        </p:blipFill>
        <p:spPr>
          <a:xfrm>
            <a:off x="4825853" y="4838350"/>
            <a:ext cx="572135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2" name="文本框 141"/>
          <p:cNvSpPr txBox="1"/>
          <p:nvPr/>
        </p:nvSpPr>
        <p:spPr>
          <a:xfrm>
            <a:off x="5518209" y="4938498"/>
            <a:ext cx="4698365" cy="2298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900" b="0" dirty="0">
                <a:solidFill>
                  <a:srgbClr val="000000"/>
                </a:solidFill>
                <a:latin typeface="NEU-BZ-S92" charset="0"/>
                <a:ea typeface="方正书宋_GBK" panose="03000509000000000000" charset="-122"/>
                <a:cs typeface="Times New Roman" panose="02020603050405020304" charset="0"/>
              </a:rPr>
              <a:t>   </a:t>
            </a:r>
            <a:r>
              <a:rPr lang="en-US" sz="900" b="0" dirty="0" smtClean="0">
                <a:solidFill>
                  <a:srgbClr val="000000"/>
                </a:solidFill>
                <a:latin typeface="NEU-BZ-S92" charset="0"/>
                <a:ea typeface="方正书宋_GBK" panose="03000509000000000000" charset="-122"/>
                <a:cs typeface="Times New Roman" panose="02020603050405020304" charset="0"/>
              </a:rPr>
              <a:t>=     </a:t>
            </a:r>
            <a:endParaRPr lang="zh-CN" altLang="en-US" dirty="0"/>
          </a:p>
        </p:txBody>
      </p:sp>
      <p:pic>
        <p:nvPicPr>
          <p:cNvPr id="23" name="图片 22"/>
          <p:cNvPicPr/>
          <p:nvPr/>
        </p:nvPicPr>
        <p:blipFill>
          <a:blip r:embed="rId3"/>
          <a:stretch>
            <a:fillRect/>
          </a:stretch>
        </p:blipFill>
        <p:spPr>
          <a:xfrm>
            <a:off x="6017273" y="4748179"/>
            <a:ext cx="504190" cy="5708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" name="文本框 142"/>
          <p:cNvSpPr txBox="1"/>
          <p:nvPr/>
        </p:nvSpPr>
        <p:spPr>
          <a:xfrm>
            <a:off x="452179" y="5427444"/>
            <a:ext cx="976439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,(“1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张奖券中奖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“1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张奖券不中奖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是对立事件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220200" y="0"/>
            <a:ext cx="1992749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文科数学 </a:t>
            </a:r>
            <a:r>
              <a:rPr lang="zh-CN" altLang="en-US" sz="1200" dirty="0" smtClean="0">
                <a:solidFill>
                  <a:srgbClr val="DA251C"/>
                </a:solidFill>
              </a:rPr>
              <a:t>第十一章</a:t>
            </a:r>
            <a:r>
              <a:rPr lang="zh-CN" altLang="en-US" sz="1200" dirty="0">
                <a:solidFill>
                  <a:srgbClr val="DA251C"/>
                </a:solidFill>
              </a:rPr>
              <a:t>：概  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9" name="文本框 128"/>
          <p:cNvSpPr txBox="1"/>
          <p:nvPr/>
        </p:nvSpPr>
        <p:spPr>
          <a:xfrm>
            <a:off x="3556000" y="4865053"/>
            <a:ext cx="5080000" cy="229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900" b="0">
                <a:solidFill>
                  <a:srgbClr val="000000"/>
                </a:solidFill>
                <a:latin typeface="NEU-BZ-S92" charset="0"/>
                <a:ea typeface="方正书宋_GBK" panose="03000509000000000000" charset="-122"/>
                <a:cs typeface="Times New Roman" panose="02020603050405020304" charset="0"/>
              </a:rPr>
              <a:t>.</a:t>
            </a:r>
            <a:endParaRPr lang="zh-CN" altLang="en-US"/>
          </a:p>
        </p:txBody>
      </p:sp>
      <p:sp>
        <p:nvSpPr>
          <p:cNvPr id="143" name="文本框 142"/>
          <p:cNvSpPr txBox="1"/>
          <p:nvPr/>
        </p:nvSpPr>
        <p:spPr>
          <a:xfrm>
            <a:off x="588645" y="800735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所以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P(N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)=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)+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)=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4378325" y="800735"/>
            <a:ext cx="190500" cy="5219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4" name="文本框 143"/>
          <p:cNvSpPr txBox="1"/>
          <p:nvPr/>
        </p:nvSpPr>
        <p:spPr>
          <a:xfrm>
            <a:off x="4568825" y="946785"/>
            <a:ext cx="1517015" cy="2298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900" b="0">
                <a:solidFill>
                  <a:srgbClr val="000000"/>
                </a:solidFill>
                <a:latin typeface="NEU-BZ-S92" charset="0"/>
                <a:ea typeface="方正书宋_GBK" panose="03000509000000000000" charset="-122"/>
                <a:cs typeface="Times New Roman" panose="02020603050405020304" charset="0"/>
              </a:rPr>
              <a:t>+</a:t>
            </a:r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4819015" y="800735"/>
            <a:ext cx="285750" cy="53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5" name="文本框 144"/>
          <p:cNvSpPr txBox="1"/>
          <p:nvPr/>
        </p:nvSpPr>
        <p:spPr>
          <a:xfrm>
            <a:off x="5223510" y="946785"/>
            <a:ext cx="1040765" cy="2298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900" b="0">
                <a:solidFill>
                  <a:srgbClr val="000000"/>
                </a:solidFill>
                <a:latin typeface="NEU-BZ-S92" charset="0"/>
                <a:ea typeface="方正书宋_GBK" panose="03000509000000000000" charset="-122"/>
                <a:cs typeface="Times New Roman" panose="02020603050405020304" charset="0"/>
              </a:rPr>
              <a:t>=            </a:t>
            </a:r>
            <a:r>
              <a:rPr lang="en-US" sz="9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 . 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4"/>
          <a:stretch>
            <a:fillRect/>
          </a:stretch>
        </p:blipFill>
        <p:spPr>
          <a:xfrm>
            <a:off x="5454650" y="859790"/>
            <a:ext cx="309245" cy="4629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6" name="文本框 145"/>
          <p:cNvSpPr txBox="1"/>
          <p:nvPr/>
        </p:nvSpPr>
        <p:spPr>
          <a:xfrm>
            <a:off x="685165" y="1337310"/>
            <a:ext cx="10287000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800" b="0" dirty="0">
                <a:solidFill>
                  <a:srgbClr val="000000"/>
                </a:solidFill>
                <a:latin typeface="NEU-BZ" charset="0"/>
                <a:ea typeface="方正楷体_GBK" panose="03000509000000000000" charset="-122"/>
                <a:cs typeface="Times New Roman" panose="02020603050405020304" charset="0"/>
              </a:rPr>
              <a:t> ...........</a:t>
            </a:r>
            <a:r>
              <a:rPr lang="en-US" sz="2800" b="0" dirty="0">
                <a:solidFill>
                  <a:srgbClr val="000000"/>
                </a:solidFill>
                <a:latin typeface="NEU-BZ-S92" charset="0"/>
                <a:ea typeface="方正书宋_GBK" panose="03000509000000000000" charset="-122"/>
                <a:cs typeface="Times New Roman" panose="02020603050405020304" charset="0"/>
              </a:rPr>
              <a:t>(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事件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是互斥事件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zh-CN" sz="2800" b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张奖券不中特等奖且不中一等奖的概率</a:t>
            </a:r>
            <a:r>
              <a:rPr lang="zh-CN" sz="2800" b="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</a:t>
            </a:r>
            <a:r>
              <a:rPr lang="en-US" altLang="zh-CN" sz="2800" b="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en-US" altLang="zh-CN" sz="28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4"/>
          <a:stretch>
            <a:fillRect/>
          </a:stretch>
        </p:blipFill>
        <p:spPr>
          <a:xfrm>
            <a:off x="7787005" y="2114343"/>
            <a:ext cx="273685" cy="5562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7" name="文本框 146"/>
          <p:cNvSpPr txBox="1"/>
          <p:nvPr/>
        </p:nvSpPr>
        <p:spPr>
          <a:xfrm>
            <a:off x="3556000" y="4624070"/>
            <a:ext cx="5080000" cy="229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900" b="0">
                <a:solidFill>
                  <a:srgbClr val="000000"/>
                </a:solidFill>
                <a:latin typeface="NEU-BZ-S92" charset="0"/>
                <a:ea typeface="方正书宋_GBK" panose="03000509000000000000" charset="-122"/>
                <a:cs typeface="Times New Roman" panose="02020603050405020304" charset="0"/>
              </a:rPr>
              <a:t>.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8645" y="2586558"/>
            <a:ext cx="10701020" cy="195495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解法二　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反面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“1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张奖券不中特等奖且不中一等奖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为事件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则事件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“1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张奖券中特等奖或中一等奖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为对立事件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endParaRPr lang="zh-CN" sz="2800" b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所以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)=1-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∪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)=1-(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5" name="图片 14"/>
          <p:cNvPicPr/>
          <p:nvPr/>
        </p:nvPicPr>
        <p:blipFill>
          <a:blip r:embed="rId5"/>
          <a:stretch>
            <a:fillRect/>
          </a:stretch>
        </p:blipFill>
        <p:spPr>
          <a:xfrm>
            <a:off x="5497138" y="4005688"/>
            <a:ext cx="316865" cy="3790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8" name="文本框 147"/>
          <p:cNvSpPr txBox="1"/>
          <p:nvPr/>
        </p:nvSpPr>
        <p:spPr>
          <a:xfrm>
            <a:off x="3556000" y="2762885"/>
            <a:ext cx="5080000" cy="229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900" b="0">
                <a:solidFill>
                  <a:srgbClr val="000000"/>
                </a:solidFill>
                <a:latin typeface="NEU-BZ-S92" charset="0"/>
                <a:ea typeface="方正书宋_GBK" panose="03000509000000000000" charset="-122"/>
                <a:cs typeface="Times New Roman" panose="02020603050405020304" charset="0"/>
              </a:rPr>
              <a:t>+</a:t>
            </a:r>
            <a:endParaRPr lang="zh-CN" altLang="en-US"/>
          </a:p>
        </p:txBody>
      </p:sp>
      <p:pic>
        <p:nvPicPr>
          <p:cNvPr id="16" name="图片 15"/>
          <p:cNvPicPr/>
          <p:nvPr/>
        </p:nvPicPr>
        <p:blipFill>
          <a:blip r:embed="rId6"/>
          <a:stretch>
            <a:fillRect/>
          </a:stretch>
        </p:blipFill>
        <p:spPr>
          <a:xfrm>
            <a:off x="4717184" y="4021143"/>
            <a:ext cx="249555" cy="4749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9" name="文本框 148"/>
          <p:cNvSpPr txBox="1"/>
          <p:nvPr/>
        </p:nvSpPr>
        <p:spPr>
          <a:xfrm>
            <a:off x="5104765" y="3949029"/>
            <a:ext cx="29165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-   </a:t>
            </a:r>
            <a:r>
              <a:rPr lang="en-US" sz="2800" b="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  )=   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.</a:t>
            </a:r>
            <a:endParaRPr lang="zh-CN" altLang="en-US" sz="2800" b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654234" y="4624070"/>
            <a:ext cx="9375140" cy="130888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...........(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利用了补集思想求概率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zh-CN" sz="2800" b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张奖券不中特等奖且不中一等奖的概率为    </a:t>
            </a:r>
            <a:r>
              <a:rPr lang="en-US" alt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</p:txBody>
      </p:sp>
      <p:pic>
        <p:nvPicPr>
          <p:cNvPr id="18" name="图片 17"/>
          <p:cNvPicPr/>
          <p:nvPr/>
        </p:nvPicPr>
        <p:blipFill>
          <a:blip r:embed="rId4"/>
          <a:stretch>
            <a:fillRect/>
          </a:stretch>
        </p:blipFill>
        <p:spPr>
          <a:xfrm>
            <a:off x="7694930" y="5463853"/>
            <a:ext cx="365760" cy="4997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1" name="文本框 150"/>
          <p:cNvSpPr txBox="1"/>
          <p:nvPr/>
        </p:nvSpPr>
        <p:spPr>
          <a:xfrm>
            <a:off x="3288665" y="5517505"/>
            <a:ext cx="5080000" cy="229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900" b="0">
                <a:solidFill>
                  <a:srgbClr val="000000"/>
                </a:solidFill>
                <a:latin typeface="NEU-BZ-S92" charset="0"/>
                <a:ea typeface="方正书宋_GBK" panose="03000509000000000000" charset="-122"/>
                <a:cs typeface="Times New Roman" panose="02020603050405020304" charset="0"/>
              </a:rPr>
              <a:t>.</a:t>
            </a:r>
            <a:endParaRPr lang="zh-CN" altLang="en-US"/>
          </a:p>
        </p:txBody>
      </p:sp>
      <p:pic>
        <p:nvPicPr>
          <p:cNvPr id="17" name="图片 16"/>
          <p:cNvPicPr/>
          <p:nvPr/>
        </p:nvPicPr>
        <p:blipFill>
          <a:blip r:embed="rId4"/>
          <a:stretch>
            <a:fillRect/>
          </a:stretch>
        </p:blipFill>
        <p:spPr>
          <a:xfrm>
            <a:off x="6209982" y="4051464"/>
            <a:ext cx="353060" cy="3613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" name="矩形 29"/>
          <p:cNvSpPr/>
          <p:nvPr/>
        </p:nvSpPr>
        <p:spPr>
          <a:xfrm>
            <a:off x="9220200" y="0"/>
            <a:ext cx="1992749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文科数学 </a:t>
            </a:r>
            <a:r>
              <a:rPr lang="zh-CN" altLang="en-US" sz="1200" dirty="0" smtClean="0">
                <a:solidFill>
                  <a:srgbClr val="DA251C"/>
                </a:solidFill>
              </a:rPr>
              <a:t>第十一章</a:t>
            </a:r>
            <a:r>
              <a:rPr lang="zh-CN" altLang="en-US" sz="1200" dirty="0">
                <a:solidFill>
                  <a:srgbClr val="DA251C"/>
                </a:solidFill>
              </a:rPr>
              <a:t>：概  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9" name="文本框 128"/>
          <p:cNvSpPr txBox="1"/>
          <p:nvPr/>
        </p:nvSpPr>
        <p:spPr>
          <a:xfrm>
            <a:off x="3556000" y="4865053"/>
            <a:ext cx="5080000" cy="229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900" b="0">
                <a:solidFill>
                  <a:srgbClr val="000000"/>
                </a:solidFill>
                <a:latin typeface="NEU-BZ-S92" charset="0"/>
                <a:ea typeface="方正书宋_GBK" panose="03000509000000000000" charset="-122"/>
                <a:cs typeface="Times New Roman" panose="02020603050405020304" charset="0"/>
              </a:rPr>
              <a:t>.</a:t>
            </a:r>
            <a:endParaRPr lang="zh-CN" altLang="en-US"/>
          </a:p>
        </p:txBody>
      </p:sp>
      <p:sp>
        <p:nvSpPr>
          <p:cNvPr id="151" name="文本框 150"/>
          <p:cNvSpPr txBox="1"/>
          <p:nvPr/>
        </p:nvSpPr>
        <p:spPr>
          <a:xfrm>
            <a:off x="623570" y="442595"/>
            <a:ext cx="801243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答题模板</a:t>
            </a:r>
            <a:endParaRPr lang="zh-CN" sz="2800" b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r>
              <a:rPr lang="zh-CN" sz="2800" b="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求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复杂的互斥事件的概率的方法和步骤</a:t>
            </a:r>
            <a:endParaRPr lang="en-US" sz="2800" b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直接法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474345" y="3133725"/>
            <a:ext cx="11355705" cy="798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endParaRPr lang="en-US" sz="900" b="0" dirty="0">
              <a:solidFill>
                <a:srgbClr val="000000"/>
              </a:solidFill>
              <a:latin typeface="NEU-BZ" charset="0"/>
              <a:ea typeface="方正书宋_GBK" panose="03000509000000000000" charset="-122"/>
              <a:cs typeface="Times New Roman" panose="02020603050405020304" charset="0"/>
            </a:endParaRPr>
          </a:p>
          <a:p>
            <a:pPr indent="0"/>
            <a:r>
              <a:rPr lang="en-US" sz="900" b="0" dirty="0">
                <a:solidFill>
                  <a:srgbClr val="000000"/>
                </a:solidFill>
                <a:latin typeface="NEU-BZ" charset="0"/>
                <a:ea typeface="方正书宋_GBK" panose="03000509000000000000" charset="-122"/>
                <a:cs typeface="Times New Roman" panose="02020603050405020304" charset="0"/>
              </a:rPr>
              <a:t> </a:t>
            </a:r>
            <a:endParaRPr lang="en-US" sz="900" b="0" dirty="0">
              <a:solidFill>
                <a:srgbClr val="000000"/>
              </a:solidFill>
              <a:latin typeface="NEU-BZ-S92" charset="0"/>
              <a:ea typeface="方正书宋_GBK" panose="03000509000000000000" charset="-122"/>
              <a:cs typeface="Times New Roman" panose="02020603050405020304" charset="0"/>
            </a:endParaRPr>
          </a:p>
          <a:p>
            <a:pPr indent="0"/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间接法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正难则反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特别是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至多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”“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至少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型题目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用间接法求解</a:t>
            </a:r>
            <a:r>
              <a:rPr lang="zh-CN" sz="2800" b="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简单</a:t>
            </a:r>
            <a:r>
              <a:rPr lang="en-US" altLang="zh-CN" sz="2800" b="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.)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270" y="1826260"/>
            <a:ext cx="6360795" cy="15017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570" y="4032250"/>
            <a:ext cx="8558530" cy="233616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9220200" y="0"/>
            <a:ext cx="1992749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文科数学 </a:t>
            </a:r>
            <a:r>
              <a:rPr lang="zh-CN" altLang="en-US" sz="1200" dirty="0" smtClean="0">
                <a:solidFill>
                  <a:srgbClr val="DA251C"/>
                </a:solidFill>
              </a:rPr>
              <a:t>第十一章</a:t>
            </a:r>
            <a:r>
              <a:rPr lang="zh-CN" altLang="en-US" sz="1200" dirty="0">
                <a:solidFill>
                  <a:srgbClr val="DA251C"/>
                </a:solidFill>
              </a:rPr>
              <a:t>：概  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081338" y="1240972"/>
            <a:ext cx="10065636" cy="202610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求随机事件的概率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2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求互斥事件、对立事件的概率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矩形 3">
                <a:hlinkClick r:id="" action="ppaction://noaction"/>
              </p:cNvPr>
              <p:cNvSpPr/>
              <p:nvPr/>
            </p:nvSpPr>
            <p:spPr>
              <a:xfrm>
                <a:off x="1081338" y="702688"/>
                <a:ext cx="10087407" cy="53828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altLang="zh-CN" sz="2800" b="1" dirty="0">
                    <a:solidFill>
                      <a:srgbClr val="DA251C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rPr>
                  <a:t>B</a:t>
                </a: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考法帮</a:t>
                </a:r>
                <a14:m>
                  <m:oMath xmlns:m="http://schemas.openxmlformats.org/officeDocument/2006/math">
                    <m:r>
                      <a:rPr lang="zh-CN" altLang="en-US" sz="2800" b="1" i="1">
                        <a:solidFill>
                          <a:srgbClr val="DA251C"/>
                        </a:solidFill>
                        <a:latin typeface="Cambria Math"/>
                        <a:ea typeface="微软雅黑" panose="020B0503020204020204" pitchFamily="34" charset="-122"/>
                      </a:rPr>
                      <m:t>∙</m:t>
                    </m:r>
                  </m:oMath>
                </a14:m>
                <a:r>
                  <a:rPr lang="zh-CN" altLang="en-US" sz="2800" b="1" dirty="0">
                    <a:solidFill>
                      <a:srgbClr val="DA251C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rPr>
                  <a:t>题型全突破</a:t>
                </a:r>
              </a:p>
            </p:txBody>
          </p:sp>
        </mc:Choice>
        <mc:Fallback>
          <p:sp>
            <p:nvSpPr>
              <p:cNvPr id="4" name="矩形 3">
                <a:hlinkClick r:id="" action="ppaction://noaction"/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1338" y="702688"/>
                <a:ext cx="10087407" cy="538284"/>
              </a:xfrm>
              <a:prstGeom prst="rect">
                <a:avLst/>
              </a:prstGeom>
              <a:blipFill rotWithShape="1">
                <a:blip r:embed="rId3"/>
                <a:stretch>
                  <a:fillRect l="-1208" t="-11236" b="-3033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9220200" y="0"/>
            <a:ext cx="1992749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文科数学 </a:t>
            </a:r>
            <a:r>
              <a:rPr lang="zh-CN" altLang="en-US" sz="1200" dirty="0" smtClean="0">
                <a:solidFill>
                  <a:srgbClr val="DA251C"/>
                </a:solidFill>
              </a:rPr>
              <a:t>第十一章</a:t>
            </a:r>
            <a:r>
              <a:rPr lang="zh-CN" altLang="en-US" sz="1200" dirty="0">
                <a:solidFill>
                  <a:srgbClr val="DA251C"/>
                </a:solidFill>
              </a:rPr>
              <a:t>：概  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矩形 2"/>
              <p:cNvSpPr/>
              <p:nvPr/>
            </p:nvSpPr>
            <p:spPr>
              <a:xfrm>
                <a:off x="234044" y="274529"/>
                <a:ext cx="10978906" cy="25080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</a:rPr>
                  <a:t>拓展变式</a:t>
                </a:r>
                <a:r>
                  <a:rPr lang="en-US" altLang="zh-CN" sz="2800" b="1" dirty="0">
                    <a:solidFill>
                      <a:srgbClr val="DA251C"/>
                    </a:solidFill>
                  </a:rPr>
                  <a:t>2   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袋中有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12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个小球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分别为红球、黑球、黄球、绿球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从中任取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个球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得到红球的概率是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得到黑球或黄球的概率是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得到黄球或绿球的概率也是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试求得到黑球、黄球、绿球的概率各是多少</a:t>
                </a:r>
                <a:r>
                  <a:rPr lang="en-US" altLang="zh-CN" sz="2800" dirty="0" smtClean="0">
                    <a:solidFill>
                      <a:prstClr val="black"/>
                    </a:solidFill>
                  </a:rPr>
                  <a:t>?</a:t>
                </a:r>
                <a:endParaRPr lang="en-US" altLang="zh-CN" sz="2800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4" y="274529"/>
                <a:ext cx="10978906" cy="2508059"/>
              </a:xfrm>
              <a:prstGeom prst="rect">
                <a:avLst/>
              </a:prstGeom>
              <a:blipFill rotWithShape="0">
                <a:blip r:embed="rId2"/>
                <a:stretch>
                  <a:fillRect l="-1110" b="-2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9220200" y="0"/>
            <a:ext cx="1992749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文科数学 </a:t>
            </a:r>
            <a:r>
              <a:rPr lang="zh-CN" altLang="en-US" sz="1200" dirty="0" smtClean="0">
                <a:solidFill>
                  <a:srgbClr val="DA251C"/>
                </a:solidFill>
              </a:rPr>
              <a:t>第十一章</a:t>
            </a:r>
            <a:r>
              <a:rPr lang="zh-CN" altLang="en-US" sz="1200" dirty="0">
                <a:solidFill>
                  <a:srgbClr val="DA251C"/>
                </a:solidFill>
              </a:rPr>
              <a:t>：概  率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603296" y="219235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6" name="文本框 5"/>
              <p:cNvSpPr txBox="1"/>
              <p:nvPr/>
            </p:nvSpPr>
            <p:spPr>
              <a:xfrm>
                <a:off x="374574" y="2782588"/>
                <a:ext cx="10686362" cy="35023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+mj-lt"/>
                    <a:ea typeface="+mj-ea"/>
                  </a:rPr>
                  <a:t>解析</a:t>
                </a:r>
                <a:r>
                  <a:rPr lang="zh-CN" altLang="en-US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    </a:t>
                </a:r>
                <a:r>
                  <a:rPr lang="zh-CN" altLang="zh-CN" sz="2800" b="1" dirty="0">
                    <a:solidFill>
                      <a:prstClr val="black"/>
                    </a:solidFill>
                    <a:latin typeface="+mj-lt"/>
                    <a:ea typeface="+mj-ea"/>
                  </a:rPr>
                  <a:t>解法</a:t>
                </a:r>
                <a:r>
                  <a:rPr lang="zh-CN" altLang="zh-CN" sz="2800" b="1" dirty="0">
                    <a:solidFill>
                      <a:prstClr val="black"/>
                    </a:solidFill>
                    <a:latin typeface="+mj-lt"/>
                    <a:ea typeface="+mj-ea"/>
                  </a:rPr>
                  <a:t>一</a:t>
                </a:r>
                <a:r>
                  <a:rPr lang="zh-CN" altLang="zh-CN" sz="2800" i="1" dirty="0">
                    <a:solidFill>
                      <a:prstClr val="black"/>
                    </a:solidFill>
                    <a:latin typeface="+mj-lt"/>
                    <a:ea typeface="+mj-ea"/>
                  </a:rPr>
                  <a:t>　</a:t>
                </a:r>
                <a:r>
                  <a:rPr lang="zh-CN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从袋中任取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1</a:t>
                </a:r>
                <a:r>
                  <a:rPr lang="zh-CN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个球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记事件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“</a:t>
                </a:r>
                <a:r>
                  <a:rPr lang="zh-CN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摸到红球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”“</a:t>
                </a:r>
                <a:r>
                  <a:rPr lang="zh-CN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摸到黑球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”“</a:t>
                </a:r>
                <a:r>
                  <a:rPr lang="zh-CN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摸到黄球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”“</a:t>
                </a:r>
                <a:r>
                  <a:rPr lang="zh-CN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摸到绿球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”</a:t>
                </a:r>
                <a:r>
                  <a:rPr lang="zh-CN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分别为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lt"/>
                    <a:ea typeface="+mj-ea"/>
                  </a:rPr>
                  <a:t>A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lt"/>
                    <a:ea typeface="+mj-ea"/>
                  </a:rPr>
                  <a:t>B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lt"/>
                    <a:ea typeface="+mj-ea"/>
                  </a:rPr>
                  <a:t>C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lt"/>
                    <a:ea typeface="+mj-ea"/>
                  </a:rPr>
                  <a:t>D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,</a:t>
                </a:r>
                <a:endParaRPr lang="zh-CN" altLang="zh-CN" sz="2800" dirty="0">
                  <a:solidFill>
                    <a:prstClr val="black"/>
                  </a:solidFill>
                  <a:latin typeface="+mj-lt"/>
                  <a:ea typeface="+mj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则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lt"/>
                    <a:ea typeface="+mj-ea"/>
                  </a:rPr>
                  <a:t>P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lt"/>
                    <a:ea typeface="+mj-ea"/>
                  </a:rPr>
                  <a:t>A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lt"/>
                    <a:ea typeface="+mj-ea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+mj-lt"/>
                            <a:ea typeface="+mj-ea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+mj-lt"/>
                            <a:ea typeface="+mj-ea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+mj-lt"/>
                            <a:ea typeface="+mj-ea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lt"/>
                    <a:ea typeface="+mj-ea"/>
                  </a:rPr>
                  <a:t>P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lt"/>
                    <a:ea typeface="+mj-ea"/>
                  </a:rPr>
                  <a:t>B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∪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lt"/>
                    <a:ea typeface="+mj-ea"/>
                  </a:rPr>
                  <a:t>C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lt"/>
                    <a:ea typeface="+mj-ea"/>
                  </a:rPr>
                  <a:t>=P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lt"/>
                    <a:ea typeface="+mj-ea"/>
                  </a:rPr>
                  <a:t>B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lt"/>
                    <a:ea typeface="+mj-ea"/>
                  </a:rPr>
                  <a:t>+P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lt"/>
                    <a:ea typeface="+mj-ea"/>
                  </a:rPr>
                  <a:t>C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lt"/>
                    <a:ea typeface="+mj-ea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+mj-lt"/>
                            <a:ea typeface="+mj-ea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+mj-lt"/>
                            <a:ea typeface="+mj-ea"/>
                          </a:rPr>
                          <m:t>5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+mj-lt"/>
                            <a:ea typeface="+mj-ea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lt"/>
                    <a:ea typeface="+mj-ea"/>
                  </a:rPr>
                  <a:t>P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lt"/>
                    <a:ea typeface="+mj-ea"/>
                  </a:rPr>
                  <a:t>C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∪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lt"/>
                    <a:ea typeface="+mj-ea"/>
                  </a:rPr>
                  <a:t>D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lt"/>
                    <a:ea typeface="+mj-ea"/>
                  </a:rPr>
                  <a:t>=P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lt"/>
                    <a:ea typeface="+mj-ea"/>
                  </a:rPr>
                  <a:t>C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lt"/>
                    <a:ea typeface="+mj-ea"/>
                  </a:rPr>
                  <a:t>+P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lt"/>
                    <a:ea typeface="+mj-ea"/>
                  </a:rPr>
                  <a:t>D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lt"/>
                    <a:ea typeface="+mj-ea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+mj-lt"/>
                            <a:ea typeface="+mj-ea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+mj-lt"/>
                            <a:ea typeface="+mj-ea"/>
                          </a:rPr>
                          <m:t>5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+mj-lt"/>
                            <a:ea typeface="+mj-ea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,</a:t>
                </a:r>
                <a:endParaRPr lang="en-US" altLang="zh-CN" sz="2800" dirty="0">
                  <a:solidFill>
                    <a:prstClr val="black"/>
                  </a:solidFill>
                  <a:latin typeface="+mj-lt"/>
                  <a:ea typeface="+mj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i="1" dirty="0">
                    <a:solidFill>
                      <a:prstClr val="black"/>
                    </a:solidFill>
                    <a:latin typeface="+mj-lt"/>
                    <a:ea typeface="+mj-ea"/>
                  </a:rPr>
                  <a:t>P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lt"/>
                    <a:ea typeface="+mj-ea"/>
                  </a:rPr>
                  <a:t>B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∪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lt"/>
                    <a:ea typeface="+mj-ea"/>
                  </a:rPr>
                  <a:t>C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∪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lt"/>
                    <a:ea typeface="+mj-ea"/>
                  </a:rPr>
                  <a:t>D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lt"/>
                    <a:ea typeface="+mj-ea"/>
                  </a:rPr>
                  <a:t>=P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lt"/>
                    <a:ea typeface="+mj-ea"/>
                  </a:rPr>
                  <a:t>B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lt"/>
                    <a:ea typeface="+mj-ea"/>
                  </a:rPr>
                  <a:t>+P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lt"/>
                    <a:ea typeface="+mj-ea"/>
                  </a:rPr>
                  <a:t>C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lt"/>
                    <a:ea typeface="+mj-ea"/>
                  </a:rPr>
                  <a:t>+P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lt"/>
                    <a:ea typeface="+mj-ea"/>
                  </a:rPr>
                  <a:t>D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lt"/>
                    <a:ea typeface="+mj-ea"/>
                  </a:rPr>
                  <a:t>=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1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lt"/>
                    <a:ea typeface="+mj-ea"/>
                  </a:rPr>
                  <a:t>-P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lt"/>
                    <a:ea typeface="+mj-ea"/>
                  </a:rPr>
                  <a:t>A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lt"/>
                    <a:ea typeface="+mj-ea"/>
                  </a:rPr>
                  <a:t>=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1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lt"/>
                    <a:ea typeface="+mj-ea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+mj-lt"/>
                            <a:ea typeface="+mj-ea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+mj-lt"/>
                            <a:ea typeface="+mj-ea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+mj-lt"/>
                            <a:ea typeface="+mj-ea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  <a:latin typeface="+mj-lt"/>
                    <a:ea typeface="+mj-ea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+mj-lt"/>
                            <a:ea typeface="+mj-ea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+mj-lt"/>
                            <a:ea typeface="+mj-ea"/>
                          </a:rPr>
                          <m:t>2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+mj-lt"/>
                            <a:ea typeface="+mj-ea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  <a:latin typeface="+mj-lt"/>
                    <a:ea typeface="+mj-ea"/>
                  </a:rPr>
                  <a:t>,</a:t>
                </a:r>
                <a:endParaRPr lang="zh-CN" altLang="zh-CN" sz="2800" dirty="0">
                  <a:solidFill>
                    <a:prstClr val="black"/>
                  </a:solidFill>
                  <a:latin typeface="+mj-lt"/>
                  <a:ea typeface="+mj-ea"/>
                </a:endParaRPr>
              </a:p>
              <a:p>
                <a:endParaRPr lang="zh-CN" altLang="en-US" dirty="0"/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574" y="2782588"/>
                <a:ext cx="10686362" cy="3502305"/>
              </a:xfrm>
              <a:prstGeom prst="rect">
                <a:avLst/>
              </a:prstGeom>
              <a:blipFill rotWithShape="0">
                <a:blip r:embed="rId3"/>
                <a:stretch>
                  <a:fillRect l="-11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矩形 2"/>
              <p:cNvSpPr/>
              <p:nvPr/>
            </p:nvSpPr>
            <p:spPr>
              <a:xfrm>
                <a:off x="234043" y="274529"/>
                <a:ext cx="11723913" cy="60655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解得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B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C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D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因此得到黑球、黄球、绿球的概率分别是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prstClr val="black"/>
                    </a:solidFill>
                  </a:rPr>
                  <a:t>解法二</a:t>
                </a:r>
                <a:r>
                  <a:rPr lang="zh-CN" altLang="zh-CN" sz="2800" i="1" dirty="0">
                    <a:solidFill>
                      <a:prstClr val="black"/>
                    </a:solidFill>
                  </a:rPr>
                  <a:t>　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设红球有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n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个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𝑛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解得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n=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4,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即红球有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4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个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又得到黑球或黄球的概率是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所以黑球和黄球共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5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个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又总球数是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12,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所以绿球有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4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5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3(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个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又得到黄球或绿球的概率也是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所以黄球和绿球共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5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个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274529"/>
                <a:ext cx="11723913" cy="6065571"/>
              </a:xfrm>
              <a:prstGeom prst="rect">
                <a:avLst/>
              </a:prstGeom>
              <a:blipFill rotWithShape="1">
                <a:blip r:embed="rId2"/>
                <a:stretch>
                  <a:fillRect l="-1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矩形 2"/>
              <p:cNvSpPr/>
              <p:nvPr/>
            </p:nvSpPr>
            <p:spPr>
              <a:xfrm>
                <a:off x="234043" y="464149"/>
                <a:ext cx="11723913" cy="29648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而绿球有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3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个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所以黄球有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5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3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2(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个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所以黑球有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4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3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3(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个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因此得到黑球、黄球、绿球的概率分别是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endParaRPr lang="zh-CN" altLang="zh-CN" sz="2800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464149"/>
                <a:ext cx="11723913" cy="2964851"/>
              </a:xfrm>
              <a:prstGeom prst="rect">
                <a:avLst/>
              </a:prstGeom>
              <a:blipFill rotWithShape="1">
                <a:blip r:embed="rId2"/>
                <a:stretch>
                  <a:fillRect l="-1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9220200" y="0"/>
            <a:ext cx="1992749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文科数学 </a:t>
            </a:r>
            <a:r>
              <a:rPr lang="zh-CN" altLang="en-US" sz="1200" dirty="0" smtClean="0">
                <a:solidFill>
                  <a:srgbClr val="DA251C"/>
                </a:solidFill>
              </a:rPr>
              <a:t>第十一章</a:t>
            </a:r>
            <a:r>
              <a:rPr lang="zh-CN" altLang="en-US" sz="1200" dirty="0">
                <a:solidFill>
                  <a:srgbClr val="DA251C"/>
                </a:solidFill>
              </a:rPr>
              <a:t>：概  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考情精解读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4659086" y="1273628"/>
            <a:ext cx="6487885" cy="435428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命题规律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聚焦核心素养</a:t>
            </a:r>
          </a:p>
        </p:txBody>
      </p:sp>
      <p:sp>
        <p:nvSpPr>
          <p:cNvPr id="5" name="矩形 4"/>
          <p:cNvSpPr/>
          <p:nvPr/>
        </p:nvSpPr>
        <p:spPr>
          <a:xfrm>
            <a:off x="9220200" y="0"/>
            <a:ext cx="1992749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文科数学 </a:t>
            </a:r>
            <a:r>
              <a:rPr lang="zh-CN" altLang="en-US" sz="1200" dirty="0" smtClean="0">
                <a:solidFill>
                  <a:srgbClr val="DA251C"/>
                </a:solidFill>
              </a:rPr>
              <a:t>第十一章</a:t>
            </a:r>
            <a:r>
              <a:rPr lang="zh-CN" altLang="en-US" sz="1200" dirty="0">
                <a:solidFill>
                  <a:srgbClr val="DA251C"/>
                </a:solidFill>
              </a:rPr>
              <a:t>：概  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87403094"/>
              </p:ext>
            </p:extLst>
          </p:nvPr>
        </p:nvGraphicFramePr>
        <p:xfrm>
          <a:off x="386166" y="1056742"/>
          <a:ext cx="11450233" cy="406233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624455"/>
                <a:gridCol w="2696116"/>
                <a:gridCol w="3106757"/>
                <a:gridCol w="3022905"/>
              </a:tblGrid>
              <a:tr h="69585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800" i="0" dirty="0">
                          <a:solidFill>
                            <a:srgbClr val="DA251C"/>
                          </a:solidFill>
                          <a:latin typeface="+mn-lt"/>
                          <a:ea typeface="+mn-ea"/>
                        </a:rPr>
                        <a:t>考点内容</a:t>
                      </a: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636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800" b="1" i="0" kern="1200" dirty="0">
                          <a:solidFill>
                            <a:srgbClr val="DA251C"/>
                          </a:solidFill>
                          <a:latin typeface="+mn-lt"/>
                          <a:ea typeface="+mn-ea"/>
                          <a:cs typeface="+mn-cs"/>
                        </a:rPr>
                        <a:t>考纲要求</a:t>
                      </a: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636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800" b="1" i="0" kern="1200" dirty="0">
                          <a:solidFill>
                            <a:srgbClr val="DA251C"/>
                          </a:solidFill>
                          <a:latin typeface="+mn-lt"/>
                          <a:ea typeface="+mn-ea"/>
                          <a:cs typeface="+mn-cs"/>
                        </a:rPr>
                        <a:t>考题取样</a:t>
                      </a: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636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800" b="1" i="0" kern="1200" dirty="0">
                          <a:solidFill>
                            <a:srgbClr val="DA251C"/>
                          </a:solidFill>
                          <a:latin typeface="+mn-lt"/>
                          <a:ea typeface="+mn-ea"/>
                          <a:cs typeface="+mn-cs"/>
                        </a:rPr>
                        <a:t>对应考法</a:t>
                      </a: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993265"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i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随机事件的概率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800" i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了解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i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2017全Ⅲ,T18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latin typeface="+mj-ea"/>
                          <a:ea typeface="+mj-ea"/>
                          <a:sym typeface="+mn-ea"/>
                        </a:rPr>
                        <a:t>2016全国Ⅱ,T18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altLang="en-US" sz="2800" i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latin typeface="+mj-ea"/>
                          <a:ea typeface="+mj-ea"/>
                          <a:sym typeface="+mn-ea"/>
                        </a:rPr>
                        <a:t>考法1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altLang="en-US" sz="2800" i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12458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800">
                          <a:latin typeface="+mj-ea"/>
                          <a:ea typeface="+mj-ea"/>
                          <a:sym typeface="+mn-ea"/>
                        </a:rPr>
                        <a:t>2018全国Ⅲ,T5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endParaRPr lang="zh-CN" altLang="en-US" sz="2800" i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2800" dirty="0">
                          <a:latin typeface="+mj-ea"/>
                          <a:ea typeface="+mj-ea"/>
                          <a:sym typeface="+mn-ea"/>
                        </a:rPr>
                        <a:t>考法2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endParaRPr lang="zh-CN" altLang="en-US" sz="2800" i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0"/>
            <a:ext cx="27105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命题规律</a:t>
            </a:r>
          </a:p>
        </p:txBody>
      </p:sp>
    </p:spTree>
    <p:extLst>
      <p:ext uri="{BB962C8B-B14F-4D97-AF65-F5344CB8AC3E}">
        <p14:creationId xmlns:p14="http://schemas.microsoft.com/office/powerpoint/2010/main" xmlns="" val="38754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8457" y="0"/>
            <a:ext cx="27105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聚焦核心素养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81965" y="852170"/>
            <a:ext cx="1125283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+mj-ea"/>
                <a:ea typeface="+mj-ea"/>
                <a:cs typeface="+mj-ea"/>
              </a:rPr>
              <a:t>1.</a:t>
            </a:r>
            <a:r>
              <a:rPr lang="zh-CN" sz="2800" b="1">
                <a:solidFill>
                  <a:srgbClr val="000000"/>
                </a:solidFill>
                <a:latin typeface="+mj-ea"/>
                <a:ea typeface="+mj-ea"/>
                <a:cs typeface="+mj-ea"/>
              </a:rPr>
              <a:t>命题分析预测</a:t>
            </a:r>
            <a:r>
              <a:rPr lang="zh-CN" sz="2800" b="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　本讲主要考查利用频率估计概率</a:t>
            </a:r>
            <a:r>
              <a:rPr lang="en-US" sz="2800" b="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计算随机事件的概率</a:t>
            </a:r>
            <a:r>
              <a:rPr lang="en-US" sz="2800" b="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常涉及对立事件、互斥事件</a:t>
            </a:r>
            <a:r>
              <a:rPr lang="en-US" sz="2800" b="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一般以选择题或填空题的形式出现</a:t>
            </a:r>
            <a:r>
              <a:rPr lang="en-US" sz="2800" b="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有时也会与分布列、期望、方差和统计等知识进行交汇命题</a:t>
            </a:r>
            <a:r>
              <a:rPr lang="en-US" sz="2800" b="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.</a:t>
            </a:r>
          </a:p>
          <a:p>
            <a:pPr indent="0" fontAlgn="auto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+mj-ea"/>
                <a:ea typeface="+mj-ea"/>
                <a:cs typeface="+mj-ea"/>
              </a:rPr>
              <a:t>2.</a:t>
            </a:r>
            <a:r>
              <a:rPr lang="zh-CN" sz="2800" b="1">
                <a:solidFill>
                  <a:srgbClr val="000000"/>
                </a:solidFill>
                <a:latin typeface="+mj-ea"/>
                <a:ea typeface="+mj-ea"/>
                <a:cs typeface="+mj-ea"/>
              </a:rPr>
              <a:t>学科核心素养</a:t>
            </a:r>
            <a:r>
              <a:rPr lang="zh-CN" sz="2800" b="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　本讲通过对频率、概率及其性质考查考生的数据分析、数学运算素养</a:t>
            </a:r>
            <a:r>
              <a:rPr lang="en-US" sz="2800" b="0">
                <a:solidFill>
                  <a:srgbClr val="000000"/>
                </a:solidFill>
                <a:latin typeface="+mj-ea"/>
                <a:ea typeface="+mj-ea"/>
                <a:cs typeface="+mj-ea"/>
              </a:rPr>
              <a:t>.</a:t>
            </a:r>
            <a:endParaRPr lang="zh-CN" altLang="en-US" sz="2800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1" y="1273629"/>
                <a:ext cx="3951514" cy="4354285"/>
              </a:xfrm>
              <a:prstGeom prst="rect">
                <a:avLst/>
              </a:prstGeom>
              <a:solidFill>
                <a:srgbClr val="DA251C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>
                    <a:solidFill>
                      <a:prstClr val="white"/>
                    </a:solidFill>
                    <a:latin typeface="微软雅黑" panose="020B0503020204020204" pitchFamily="34" charset="-122"/>
                  </a:rPr>
                  <a:t>A</a:t>
                </a:r>
                <a:r>
                  <a:rPr lang="zh-CN" altLang="en-US" sz="2800" b="1" dirty="0">
                    <a:solidFill>
                      <a:prstClr val="white"/>
                    </a:solidFill>
                    <a:latin typeface="微软雅黑" panose="020B0503020204020204" pitchFamily="34" charset="-122"/>
                  </a:rPr>
                  <a:t>考点帮</a:t>
                </a:r>
                <a14:m>
                  <m:oMath xmlns:m="http://schemas.openxmlformats.org/officeDocument/2006/math">
                    <m:r>
                      <a:rPr lang="zh-CN" altLang="en-US" sz="2800" b="1" i="1">
                        <a:solidFill>
                          <a:prstClr val="white"/>
                        </a:solidFill>
                        <a:latin typeface="Cambria Math"/>
                      </a:rPr>
                      <m:t>∙</m:t>
                    </m:r>
                  </m:oMath>
                </a14:m>
                <a:r>
                  <a:rPr lang="zh-CN" altLang="en-US" sz="2800" b="1" dirty="0">
                    <a:solidFill>
                      <a:prstClr val="white"/>
                    </a:solidFill>
                    <a:latin typeface="微软雅黑" panose="020B0503020204020204" pitchFamily="34" charset="-122"/>
                  </a:rPr>
                  <a:t>知识全通关</a:t>
                </a: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" y="1273629"/>
                <a:ext cx="3951514" cy="435428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 w="12700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4659086" y="1273628"/>
            <a:ext cx="6487885" cy="435428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charset="-122"/>
              </a:rPr>
              <a:t>考点</a:t>
            </a:r>
            <a:r>
              <a:rPr lang="en-US" altLang="zh-CN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charset="-122"/>
              </a:rPr>
              <a:t>1  </a:t>
            </a: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charset="-122"/>
              </a:rPr>
              <a:t>随机事件的频率与概率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charset="-122"/>
              </a:rPr>
              <a:t>考点</a:t>
            </a:r>
            <a:r>
              <a:rPr lang="en-US" altLang="zh-CN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charset="-122"/>
              </a:rPr>
              <a:t>2  </a:t>
            </a: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charset="-122"/>
              </a:rPr>
              <a:t>事件间的关系及运算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charset="-122"/>
              </a:rPr>
              <a:t>考点</a:t>
            </a:r>
            <a:r>
              <a:rPr lang="en-US" altLang="zh-CN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charset="-122"/>
              </a:rPr>
              <a:t>3  </a:t>
            </a: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charset="-122"/>
              </a:rPr>
              <a:t>概率的基本性质</a:t>
            </a:r>
          </a:p>
        </p:txBody>
      </p:sp>
      <p:sp>
        <p:nvSpPr>
          <p:cNvPr id="5" name="矩形 4"/>
          <p:cNvSpPr/>
          <p:nvPr/>
        </p:nvSpPr>
        <p:spPr>
          <a:xfrm>
            <a:off x="9220200" y="0"/>
            <a:ext cx="1992749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文科数学 </a:t>
            </a:r>
            <a:r>
              <a:rPr lang="zh-CN" altLang="en-US" sz="1200" dirty="0" smtClean="0">
                <a:solidFill>
                  <a:srgbClr val="DA251C"/>
                </a:solidFill>
              </a:rPr>
              <a:t>第十一章</a:t>
            </a:r>
            <a:r>
              <a:rPr lang="zh-CN" altLang="en-US" sz="1200" dirty="0">
                <a:solidFill>
                  <a:srgbClr val="DA251C"/>
                </a:solidFill>
              </a:rPr>
              <a:t>：概  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800" y="-2"/>
            <a:ext cx="6426200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DA251C"/>
                </a:solidFill>
              </a:rPr>
              <a:t>考点</a:t>
            </a:r>
            <a:r>
              <a:rPr lang="en-US" altLang="zh-CN" sz="2800" dirty="0">
                <a:solidFill>
                  <a:srgbClr val="DA251C"/>
                </a:solidFill>
              </a:rPr>
              <a:t>1  </a:t>
            </a:r>
            <a:r>
              <a:rPr lang="zh-CN" altLang="en-US" sz="2800" dirty="0">
                <a:solidFill>
                  <a:srgbClr val="DA251C"/>
                </a:solidFill>
              </a:rPr>
              <a:t>随机事件的频率与</a:t>
            </a:r>
            <a:r>
              <a:rPr lang="zh-CN" altLang="en-US" sz="2800" dirty="0" smtClean="0">
                <a:solidFill>
                  <a:srgbClr val="DA251C"/>
                </a:solidFill>
              </a:rPr>
              <a:t>概率（重点）</a:t>
            </a:r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66800" y="1120775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事件的相关概念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2143125"/>
            <a:ext cx="7895590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433705" y="468630"/>
            <a:ext cx="1039304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频率与概率</a:t>
            </a:r>
            <a:endParaRPr lang="en-US" sz="2800" b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频率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在相同的条件</a:t>
            </a:r>
            <a:r>
              <a:rPr lang="en-US" sz="2800" b="0" i="1" dirty="0">
                <a:solidFill>
                  <a:srgbClr val="000000"/>
                </a:solidFill>
                <a:latin typeface="+mj-lt"/>
                <a:ea typeface="方正仿宋_GBK" panose="03000509000000000000" pitchFamily="65" charset="-122"/>
                <a:cs typeface="微软雅黑" panose="020B0503020204020204" charset="-122"/>
              </a:rPr>
              <a:t>S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下重复</a:t>
            </a:r>
            <a:r>
              <a:rPr lang="en-US" sz="2800" b="0" i="1" dirty="0">
                <a:solidFill>
                  <a:srgbClr val="000000"/>
                </a:solidFill>
                <a:latin typeface="+mj-lt"/>
                <a:ea typeface="方正仿宋_GBK" panose="03000509000000000000" pitchFamily="65" charset="-122"/>
                <a:cs typeface="微软雅黑" panose="020B0503020204020204" charset="-122"/>
              </a:rPr>
              <a:t>n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次试验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观察某一事件</a:t>
            </a:r>
            <a:r>
              <a:rPr lang="en-US" sz="2800" b="0" i="1" dirty="0">
                <a:solidFill>
                  <a:srgbClr val="000000"/>
                </a:solidFill>
                <a:latin typeface="+mj-lt"/>
                <a:ea typeface="方正仿宋_GBK" panose="03000509000000000000" pitchFamily="65" charset="-122"/>
                <a:cs typeface="微软雅黑" panose="020B0503020204020204" charset="-122"/>
              </a:rPr>
              <a:t>A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是否出现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称</a:t>
            </a:r>
            <a:r>
              <a:rPr lang="en-US" sz="2800" b="0" i="1" dirty="0">
                <a:solidFill>
                  <a:srgbClr val="000000"/>
                </a:solidFill>
                <a:latin typeface="+mj-lt"/>
                <a:ea typeface="方正仿宋_GBK" panose="03000509000000000000" pitchFamily="65" charset="-122"/>
                <a:cs typeface="微软雅黑" panose="020B0503020204020204" charset="-122"/>
              </a:rPr>
              <a:t>n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次试验中事件</a:t>
            </a:r>
            <a:r>
              <a:rPr lang="en-US" sz="2800" b="0" i="1" dirty="0">
                <a:solidFill>
                  <a:srgbClr val="000000"/>
                </a:solidFill>
                <a:latin typeface="+mj-lt"/>
                <a:ea typeface="方正仿宋_GBK" panose="03000509000000000000" pitchFamily="65" charset="-122"/>
                <a:cs typeface="微软雅黑" panose="020B0503020204020204" charset="-122"/>
              </a:rPr>
              <a:t>A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出现的次数</a:t>
            </a:r>
            <a:r>
              <a:rPr lang="en-US" sz="2800" b="0" i="1" dirty="0" err="1">
                <a:solidFill>
                  <a:srgbClr val="000000"/>
                </a:solidFill>
                <a:latin typeface="+mj-lt"/>
                <a:ea typeface="方正仿宋_GBK" panose="03000509000000000000" pitchFamily="65" charset="-122"/>
                <a:cs typeface="微软雅黑" panose="020B0503020204020204" charset="-122"/>
              </a:rPr>
              <a:t>n</a:t>
            </a:r>
            <a:r>
              <a:rPr lang="en-US" sz="2800" b="0" i="1" baseline="-25000" dirty="0" err="1">
                <a:solidFill>
                  <a:srgbClr val="000000"/>
                </a:solidFill>
                <a:latin typeface="+mj-lt"/>
                <a:ea typeface="方正仿宋_GBK" panose="03000509000000000000" pitchFamily="65" charset="-122"/>
                <a:cs typeface="微软雅黑" panose="020B0503020204020204" charset="-122"/>
              </a:rPr>
              <a:t>A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为事件</a:t>
            </a:r>
            <a:r>
              <a:rPr lang="en-US" sz="2800" b="0" i="1" dirty="0">
                <a:solidFill>
                  <a:srgbClr val="000000"/>
                </a:solidFill>
                <a:latin typeface="+mj-lt"/>
                <a:ea typeface="方正仿宋_GBK" panose="03000509000000000000" pitchFamily="65" charset="-122"/>
                <a:cs typeface="微软雅黑" panose="020B0503020204020204" charset="-122"/>
              </a:rPr>
              <a:t>A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出现的频数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称事件</a:t>
            </a:r>
            <a:r>
              <a:rPr lang="en-US" sz="2800" b="0" i="1" dirty="0">
                <a:solidFill>
                  <a:srgbClr val="000000"/>
                </a:solidFill>
                <a:latin typeface="+mj-lt"/>
                <a:ea typeface="方正仿宋_GBK" panose="03000509000000000000" pitchFamily="65" charset="-122"/>
                <a:cs typeface="微软雅黑" panose="020B0503020204020204" charset="-122"/>
              </a:rPr>
              <a:t>A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出现的比例</a:t>
            </a:r>
            <a:r>
              <a:rPr lang="en-US" sz="2800" b="0" i="1" dirty="0" err="1">
                <a:solidFill>
                  <a:srgbClr val="000000"/>
                </a:solidFill>
                <a:latin typeface="+mj-lt"/>
                <a:ea typeface="方正仿宋_GBK" panose="03000509000000000000" pitchFamily="65" charset="-122"/>
                <a:cs typeface="微软雅黑" panose="020B0503020204020204" charset="-122"/>
              </a:rPr>
              <a:t>f</a:t>
            </a:r>
            <a:r>
              <a:rPr lang="en-US" sz="2800" b="0" i="1" baseline="-25000" dirty="0" err="1">
                <a:solidFill>
                  <a:srgbClr val="000000"/>
                </a:solidFill>
                <a:latin typeface="+mj-lt"/>
                <a:ea typeface="方正仿宋_GBK" panose="03000509000000000000" pitchFamily="65" charset="-122"/>
                <a:cs typeface="微软雅黑" panose="020B0503020204020204" charset="-122"/>
              </a:rPr>
              <a:t>n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en-US" sz="2800" b="0" i="1" dirty="0">
                <a:solidFill>
                  <a:srgbClr val="000000"/>
                </a:solidFill>
                <a:latin typeface="+mj-lt"/>
                <a:ea typeface="方正仿宋_GBK" panose="03000509000000000000" pitchFamily="65" charset="-122"/>
                <a:cs typeface="微软雅黑" panose="020B0503020204020204" charset="-122"/>
              </a:rPr>
              <a:t>A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)=   </a:t>
            </a:r>
            <a:r>
              <a:rPr lang="zh-CN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为事件</a:t>
            </a:r>
            <a:r>
              <a:rPr lang="en-US" sz="2800" i="1" dirty="0">
                <a:solidFill>
                  <a:srgbClr val="000000"/>
                </a:solidFill>
                <a:latin typeface="+mj-lt"/>
                <a:ea typeface="方正仿宋_GBK" panose="03000509000000000000" pitchFamily="65" charset="-122"/>
                <a:cs typeface="微软雅黑" panose="020B0503020204020204" charset="-122"/>
                <a:sym typeface="+mn-ea"/>
              </a:rPr>
              <a:t>A</a:t>
            </a:r>
            <a:r>
              <a:rPr lang="zh-CN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出现的频率</a:t>
            </a:r>
            <a:r>
              <a:rPr 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</a:p>
          <a:p>
            <a:pPr indent="0"/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528955" y="2249805"/>
            <a:ext cx="10024110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概率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对于给定的随机事件</a:t>
            </a:r>
            <a:r>
              <a:rPr lang="en-US" sz="2800" b="0" i="1" dirty="0">
                <a:solidFill>
                  <a:srgbClr val="000000"/>
                </a:solidFill>
                <a:latin typeface="+mj-lt"/>
                <a:ea typeface="方正仿宋_GBK" panose="03000509000000000000" pitchFamily="65" charset="-122"/>
                <a:cs typeface="微软雅黑" panose="020B0503020204020204" charset="-122"/>
              </a:rPr>
              <a:t>A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在相同的条件</a:t>
            </a:r>
            <a:r>
              <a:rPr lang="en-US" sz="2800" b="0" i="1" dirty="0">
                <a:solidFill>
                  <a:srgbClr val="000000"/>
                </a:solidFill>
                <a:latin typeface="+mj-lt"/>
                <a:ea typeface="方正仿宋_GBK" panose="03000509000000000000" pitchFamily="65" charset="-122"/>
                <a:cs typeface="微软雅黑" panose="020B0503020204020204" charset="-122"/>
              </a:rPr>
              <a:t>S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随着试验次数的增加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事件</a:t>
            </a:r>
            <a:r>
              <a:rPr lang="en-US" sz="2800" b="0" i="1" dirty="0">
                <a:solidFill>
                  <a:srgbClr val="000000"/>
                </a:solidFill>
                <a:latin typeface="+mj-lt"/>
                <a:ea typeface="方正仿宋_GBK" panose="03000509000000000000" pitchFamily="65" charset="-122"/>
                <a:cs typeface="微软雅黑" panose="020B0503020204020204" charset="-122"/>
              </a:rPr>
              <a:t>A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发生的频率</a:t>
            </a:r>
            <a:r>
              <a:rPr lang="en-US" sz="2800" b="0" i="1" dirty="0" err="1">
                <a:solidFill>
                  <a:srgbClr val="000000"/>
                </a:solidFill>
                <a:latin typeface="+mj-lt"/>
                <a:ea typeface="方正仿宋_GBK" panose="03000509000000000000" pitchFamily="65" charset="-122"/>
                <a:cs typeface="微软雅黑" panose="020B0503020204020204" charset="-122"/>
              </a:rPr>
              <a:t>f</a:t>
            </a:r>
            <a:r>
              <a:rPr lang="en-US" sz="2800" b="0" i="1" baseline="-25000" dirty="0" err="1">
                <a:solidFill>
                  <a:srgbClr val="000000"/>
                </a:solidFill>
                <a:latin typeface="+mj-lt"/>
                <a:ea typeface="方正仿宋_GBK" panose="03000509000000000000" pitchFamily="65" charset="-122"/>
                <a:cs typeface="微软雅黑" panose="020B0503020204020204" charset="-122"/>
              </a:rPr>
              <a:t>n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en-US" sz="2800" b="0" i="1" dirty="0">
                <a:solidFill>
                  <a:srgbClr val="000000"/>
                </a:solidFill>
                <a:latin typeface="+mj-lt"/>
                <a:ea typeface="方正仿宋_GBK" panose="03000509000000000000" pitchFamily="65" charset="-122"/>
                <a:cs typeface="微软雅黑" panose="020B0503020204020204" charset="-122"/>
              </a:rPr>
              <a:t>A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)=    </a:t>
            </a:r>
            <a:r>
              <a:rPr lang="en-US" sz="2800" b="0" dirty="0" err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会在某个常数附近摆动并趋于稳定,则把这个常数记作</a:t>
            </a:r>
            <a:r>
              <a:rPr lang="en-US" sz="2800" b="0" i="1" dirty="0" err="1">
                <a:solidFill>
                  <a:srgbClr val="000000"/>
                </a:solidFill>
                <a:latin typeface="+mj-lt"/>
                <a:ea typeface="方正仿宋_GBK" panose="03000509000000000000" pitchFamily="65" charset="-122"/>
                <a:cs typeface="微软雅黑" panose="020B0503020204020204" charset="-122"/>
              </a:rPr>
              <a:t>P</a:t>
            </a:r>
            <a:r>
              <a:rPr lang="en-US" sz="2800" b="0" i="1" dirty="0">
                <a:solidFill>
                  <a:srgbClr val="000000"/>
                </a:solidFill>
                <a:latin typeface="+mj-lt"/>
                <a:ea typeface="方正仿宋_GBK" panose="03000509000000000000" pitchFamily="65" charset="-122"/>
                <a:cs typeface="微软雅黑" panose="020B0503020204020204" charset="-122"/>
              </a:rPr>
              <a:t>(A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),</a:t>
            </a:r>
            <a:r>
              <a:rPr lang="en-US" sz="2800" b="0" dirty="0" err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称为事件</a:t>
            </a:r>
            <a:r>
              <a:rPr lang="en-US" sz="2800" b="0" i="1" dirty="0" err="1">
                <a:solidFill>
                  <a:srgbClr val="000000"/>
                </a:solidFill>
                <a:latin typeface="+mj-lt"/>
                <a:ea typeface="方正仿宋_GBK" panose="03000509000000000000" pitchFamily="65" charset="-122"/>
                <a:cs typeface="微软雅黑" panose="020B0503020204020204" charset="-122"/>
              </a:rPr>
              <a:t>A</a:t>
            </a:r>
            <a:r>
              <a:rPr lang="en-US" sz="2800" b="0" dirty="0" err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的概率,简称为</a:t>
            </a:r>
            <a:r>
              <a:rPr lang="en-US" sz="2800" b="0" i="1" dirty="0" err="1">
                <a:solidFill>
                  <a:srgbClr val="000000"/>
                </a:solidFill>
                <a:latin typeface="+mj-lt"/>
                <a:ea typeface="方正仿宋_GBK" panose="03000509000000000000" pitchFamily="65" charset="-122"/>
                <a:cs typeface="微软雅黑" panose="020B0503020204020204" charset="-122"/>
              </a:rPr>
              <a:t>A</a:t>
            </a:r>
            <a:r>
              <a:rPr lang="en-US" sz="2800" b="0" dirty="0" err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的概率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</p:txBody>
      </p:sp>
      <p:graphicFrame>
        <p:nvGraphicFramePr>
          <p:cNvPr id="4" name="表格 3"/>
          <p:cNvGraphicFramePr/>
          <p:nvPr>
            <p:extLst>
              <p:ext uri="{D42A27DB-BD31-4B8C-83A1-F6EECF244321}">
                <p14:modId xmlns:p14="http://schemas.microsoft.com/office/powerpoint/2010/main" xmlns="" val="1575583350"/>
              </p:ext>
            </p:extLst>
          </p:nvPr>
        </p:nvGraphicFramePr>
        <p:xfrm>
          <a:off x="627961" y="3866920"/>
          <a:ext cx="9637449" cy="25472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637449"/>
              </a:tblGrid>
              <a:tr h="254721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1" dirty="0" err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辨析比较</a:t>
                      </a:r>
                      <a:endParaRPr lang="en-US" sz="2800" b="0" dirty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2800" b="0" dirty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    频率与概率的区别与联系频率反映了一个随机事件出现的频繁程度,频率是随机的,而概率是一个确定的值,通常用概率来反映随机事件发生的可能性的大小,有时也可用频率来作为随机事件概率的估计值.</a:t>
                      </a:r>
                      <a:endParaRPr lang="en-US" altLang="en-US" sz="2800" b="0" dirty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对象 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644515" y="2713990"/>
          <a:ext cx="316865" cy="431165"/>
        </p:xfrm>
        <a:graphic>
          <a:graphicData uri="http://schemas.openxmlformats.org/presentationml/2006/ole">
            <p:oleObj spid="_x0000_s1060" r:id="rId3" imgW="253800" imgH="431640" progId="Equation.3">
              <p:embed/>
            </p:oleObj>
          </a:graphicData>
        </a:graphic>
      </p:graphicFrame>
      <p:graphicFrame>
        <p:nvGraphicFramePr>
          <p:cNvPr id="15" name="对象 1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997835" y="1818640"/>
          <a:ext cx="316865" cy="431165"/>
        </p:xfrm>
        <a:graphic>
          <a:graphicData uri="http://schemas.openxmlformats.org/presentationml/2006/ole">
            <p:oleObj spid="_x0000_s1061" r:id="rId4" imgW="253800" imgH="431640" progId="Equation.3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9220200" y="0"/>
            <a:ext cx="1992749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文科数学 </a:t>
            </a:r>
            <a:r>
              <a:rPr lang="zh-CN" altLang="en-US" sz="1200" dirty="0" smtClean="0">
                <a:solidFill>
                  <a:srgbClr val="DA251C"/>
                </a:solidFill>
              </a:rPr>
              <a:t>第十一章</a:t>
            </a:r>
            <a:r>
              <a:rPr lang="zh-CN" altLang="en-US" sz="1200" dirty="0">
                <a:solidFill>
                  <a:srgbClr val="DA251C"/>
                </a:solidFill>
              </a:rPr>
              <a:t>：概  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罗马雅黑">
      <a:majorFont>
        <a:latin typeface="Times New Roman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罗马雅黑">
      <a:majorFont>
        <a:latin typeface="Times New Roman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1811</Words>
  <Application>Microsoft Office PowerPoint</Application>
  <PresentationFormat>自定义</PresentationFormat>
  <Paragraphs>251</Paragraphs>
  <Slides>32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Office 主题</vt:lpstr>
      <vt:lpstr>1_Office 主题</vt:lpstr>
      <vt:lpstr>Microsoft 公式 3.0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207</cp:revision>
  <dcterms:created xsi:type="dcterms:W3CDTF">2018-02-01T09:53:00Z</dcterms:created>
  <dcterms:modified xsi:type="dcterms:W3CDTF">2019-12-04T00:25:48Z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2052-11.1.0.8500</vt:lpwstr>
  </property>
</Properties>
</file>