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customXml/itemProps34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customXml/itemProps3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customXml/itemProps3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customXml/itemProps3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35"/>
  </p:sldMasterIdLst>
  <p:notesMasterIdLst>
    <p:notesMasterId r:id="rId72"/>
  </p:notesMasterIdLst>
  <p:sldIdLst>
    <p:sldId id="319" r:id="rId36"/>
    <p:sldId id="320" r:id="rId37"/>
    <p:sldId id="321" r:id="rId38"/>
    <p:sldId id="262" r:id="rId39"/>
    <p:sldId id="263" r:id="rId40"/>
    <p:sldId id="264" r:id="rId41"/>
    <p:sldId id="265" r:id="rId42"/>
    <p:sldId id="267" r:id="rId43"/>
    <p:sldId id="268" r:id="rId44"/>
    <p:sldId id="269" r:id="rId45"/>
    <p:sldId id="271" r:id="rId46"/>
    <p:sldId id="272" r:id="rId47"/>
    <p:sldId id="274" r:id="rId48"/>
    <p:sldId id="277" r:id="rId49"/>
    <p:sldId id="280" r:id="rId50"/>
    <p:sldId id="282" r:id="rId51"/>
    <p:sldId id="284" r:id="rId52"/>
    <p:sldId id="287" r:id="rId53"/>
    <p:sldId id="288" r:id="rId54"/>
    <p:sldId id="289" r:id="rId55"/>
    <p:sldId id="291" r:id="rId56"/>
    <p:sldId id="293" r:id="rId57"/>
    <p:sldId id="294" r:id="rId58"/>
    <p:sldId id="295" r:id="rId59"/>
    <p:sldId id="297" r:id="rId60"/>
    <p:sldId id="299" r:id="rId61"/>
    <p:sldId id="301" r:id="rId62"/>
    <p:sldId id="303" r:id="rId63"/>
    <p:sldId id="304" r:id="rId64"/>
    <p:sldId id="306" r:id="rId65"/>
    <p:sldId id="307" r:id="rId66"/>
    <p:sldId id="310" r:id="rId67"/>
    <p:sldId id="312" r:id="rId68"/>
    <p:sldId id="315" r:id="rId69"/>
    <p:sldId id="317" r:id="rId70"/>
    <p:sldId id="318" r:id="rId71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8145" autoAdjust="0"/>
  </p:normalViewPr>
  <p:slideViewPr>
    <p:cSldViewPr>
      <p:cViewPr varScale="1">
        <p:scale>
          <a:sx n="87" d="100"/>
          <a:sy n="87" d="100"/>
        </p:scale>
        <p:origin x="-6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4.xml"/><Relationship Id="rId21" Type="http://schemas.openxmlformats.org/officeDocument/2006/relationships/customXml" Target="../customXml/item21.xml"/><Relationship Id="rId34" Type="http://schemas.openxmlformats.org/officeDocument/2006/relationships/customXml" Target="../customXml/item34.xml"/><Relationship Id="rId42" Type="http://schemas.openxmlformats.org/officeDocument/2006/relationships/slide" Target="slides/slide7.xml"/><Relationship Id="rId47" Type="http://schemas.openxmlformats.org/officeDocument/2006/relationships/slide" Target="slides/slide12.xml"/><Relationship Id="rId50" Type="http://schemas.openxmlformats.org/officeDocument/2006/relationships/slide" Target="slides/slide15.xml"/><Relationship Id="rId55" Type="http://schemas.openxmlformats.org/officeDocument/2006/relationships/slide" Target="slides/slide20.xml"/><Relationship Id="rId63" Type="http://schemas.openxmlformats.org/officeDocument/2006/relationships/slide" Target="slides/slide28.xml"/><Relationship Id="rId68" Type="http://schemas.openxmlformats.org/officeDocument/2006/relationships/slide" Target="slides/slide33.xml"/><Relationship Id="rId76" Type="http://schemas.openxmlformats.org/officeDocument/2006/relationships/tableStyles" Target="tableStyles.xml"/><Relationship Id="rId7" Type="http://schemas.openxmlformats.org/officeDocument/2006/relationships/customXml" Target="../customXml/item7.xml"/><Relationship Id="rId71" Type="http://schemas.openxmlformats.org/officeDocument/2006/relationships/slide" Target="slides/slide36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slide" Target="slides/slide2.xml"/><Relationship Id="rId40" Type="http://schemas.openxmlformats.org/officeDocument/2006/relationships/slide" Target="slides/slide5.xml"/><Relationship Id="rId45" Type="http://schemas.openxmlformats.org/officeDocument/2006/relationships/slide" Target="slides/slide10.xml"/><Relationship Id="rId53" Type="http://schemas.openxmlformats.org/officeDocument/2006/relationships/slide" Target="slides/slide18.xml"/><Relationship Id="rId58" Type="http://schemas.openxmlformats.org/officeDocument/2006/relationships/slide" Target="slides/slide23.xml"/><Relationship Id="rId66" Type="http://schemas.openxmlformats.org/officeDocument/2006/relationships/slide" Target="slides/slide31.xml"/><Relationship Id="rId74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" Target="slides/slide1.xml"/><Relationship Id="rId49" Type="http://schemas.openxmlformats.org/officeDocument/2006/relationships/slide" Target="slides/slide14.xml"/><Relationship Id="rId57" Type="http://schemas.openxmlformats.org/officeDocument/2006/relationships/slide" Target="slides/slide22.xml"/><Relationship Id="rId61" Type="http://schemas.openxmlformats.org/officeDocument/2006/relationships/slide" Target="slides/slide26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customXml" Target="../customXml/item31.xml"/><Relationship Id="rId44" Type="http://schemas.openxmlformats.org/officeDocument/2006/relationships/slide" Target="slides/slide9.xml"/><Relationship Id="rId52" Type="http://schemas.openxmlformats.org/officeDocument/2006/relationships/slide" Target="slides/slide17.xml"/><Relationship Id="rId60" Type="http://schemas.openxmlformats.org/officeDocument/2006/relationships/slide" Target="slides/slide25.xml"/><Relationship Id="rId65" Type="http://schemas.openxmlformats.org/officeDocument/2006/relationships/slide" Target="slides/slide30.xml"/><Relationship Id="rId73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slideMaster" Target="slideMasters/slideMaster1.xml"/><Relationship Id="rId43" Type="http://schemas.openxmlformats.org/officeDocument/2006/relationships/slide" Target="slides/slide8.xml"/><Relationship Id="rId48" Type="http://schemas.openxmlformats.org/officeDocument/2006/relationships/slide" Target="slides/slide13.xml"/><Relationship Id="rId56" Type="http://schemas.openxmlformats.org/officeDocument/2006/relationships/slide" Target="slides/slide21.xml"/><Relationship Id="rId64" Type="http://schemas.openxmlformats.org/officeDocument/2006/relationships/slide" Target="slides/slide29.xml"/><Relationship Id="rId69" Type="http://schemas.openxmlformats.org/officeDocument/2006/relationships/slide" Target="slides/slide34.xml"/><Relationship Id="rId8" Type="http://schemas.openxmlformats.org/officeDocument/2006/relationships/customXml" Target="../customXml/item8.xml"/><Relationship Id="rId51" Type="http://schemas.openxmlformats.org/officeDocument/2006/relationships/slide" Target="slides/slide16.xml"/><Relationship Id="rId72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slide" Target="slides/slide3.xml"/><Relationship Id="rId46" Type="http://schemas.openxmlformats.org/officeDocument/2006/relationships/slide" Target="slides/slide11.xml"/><Relationship Id="rId59" Type="http://schemas.openxmlformats.org/officeDocument/2006/relationships/slide" Target="slides/slide24.xml"/><Relationship Id="rId67" Type="http://schemas.openxmlformats.org/officeDocument/2006/relationships/slide" Target="slides/slide32.xml"/><Relationship Id="rId20" Type="http://schemas.openxmlformats.org/officeDocument/2006/relationships/customXml" Target="../customXml/item20.xml"/><Relationship Id="rId41" Type="http://schemas.openxmlformats.org/officeDocument/2006/relationships/slide" Target="slides/slide6.xml"/><Relationship Id="rId54" Type="http://schemas.openxmlformats.org/officeDocument/2006/relationships/slide" Target="slides/slide19.xml"/><Relationship Id="rId62" Type="http://schemas.openxmlformats.org/officeDocument/2006/relationships/slide" Target="slides/slide27.xml"/><Relationship Id="rId70" Type="http://schemas.openxmlformats.org/officeDocument/2006/relationships/slide" Target="slides/slide35.xml"/><Relationship Id="rId75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image" Target="../media/image54.wmf"/><Relationship Id="rId7" Type="http://schemas.openxmlformats.org/officeDocument/2006/relationships/image" Target="../media/image58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6" Type="http://schemas.openxmlformats.org/officeDocument/2006/relationships/image" Target="../media/image57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7" Type="http://schemas.openxmlformats.org/officeDocument/2006/relationships/image" Target="../media/image67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6" Type="http://schemas.openxmlformats.org/officeDocument/2006/relationships/image" Target="../media/image66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3" Type="http://schemas.openxmlformats.org/officeDocument/2006/relationships/image" Target="../media/image78.wmf"/><Relationship Id="rId7" Type="http://schemas.openxmlformats.org/officeDocument/2006/relationships/image" Target="../media/image82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Relationship Id="rId6" Type="http://schemas.openxmlformats.org/officeDocument/2006/relationships/image" Target="../media/image81.wmf"/><Relationship Id="rId5" Type="http://schemas.openxmlformats.org/officeDocument/2006/relationships/image" Target="../media/image80.wmf"/><Relationship Id="rId4" Type="http://schemas.openxmlformats.org/officeDocument/2006/relationships/image" Target="../media/image79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6.wmf"/><Relationship Id="rId2" Type="http://schemas.openxmlformats.org/officeDocument/2006/relationships/image" Target="../media/image85.wmf"/><Relationship Id="rId1" Type="http://schemas.openxmlformats.org/officeDocument/2006/relationships/image" Target="../media/image84.wmf"/><Relationship Id="rId6" Type="http://schemas.openxmlformats.org/officeDocument/2006/relationships/image" Target="../media/image89.wmf"/><Relationship Id="rId5" Type="http://schemas.openxmlformats.org/officeDocument/2006/relationships/image" Target="../media/image88.wmf"/><Relationship Id="rId4" Type="http://schemas.openxmlformats.org/officeDocument/2006/relationships/image" Target="../media/image87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2.wmf"/><Relationship Id="rId2" Type="http://schemas.openxmlformats.org/officeDocument/2006/relationships/image" Target="../media/image91.wmf"/><Relationship Id="rId1" Type="http://schemas.openxmlformats.org/officeDocument/2006/relationships/image" Target="../media/image90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38.wmf"/><Relationship Id="rId7" Type="http://schemas.openxmlformats.org/officeDocument/2006/relationships/image" Target="../media/image42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"/>
            <a:ext cx="12131675" cy="13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2017与2018年工作文件\2017与2018图书制作文件\3·2项目\2018年工作文件\2019版32一轮制作文件\2019版一轮PPT模板\2019版32一轮PPT模板(终稿)+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2131675" cy="688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9959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008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总纲目录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6685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39343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教材研读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634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39385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考点突破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1947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584" y="274679"/>
            <a:ext cx="10918508" cy="114315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584" y="1600424"/>
            <a:ext cx="10918508" cy="4526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6584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44989" y="6357239"/>
            <a:ext cx="3841697" cy="3651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4368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48071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slide" Target="../slides/slide1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4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2017与2018年工作文件\2017与2018图书制作文件\3·2项目\2018年工作文件\2019版32一轮制作文件\2019版一轮PPT模板\2019版32一轮PPT模板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6573"/>
            <a:ext cx="12131675" cy="6839903"/>
          </a:xfrm>
          <a:prstGeom prst="rect">
            <a:avLst/>
          </a:prstGeom>
          <a:noFill/>
        </p:spPr>
      </p:pic>
      <p:pic>
        <p:nvPicPr>
          <p:cNvPr id="10" name="Picture 3" descr="E:\2017年工作文件\2017图书制作文件\3·2项目\2019版32 学考与选考浙江版\32选考ppt设计制作参考\2019版32一轮PPT模板(终稿)-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63934" y="285044"/>
            <a:ext cx="3704794" cy="437094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>
          <a:xfrm>
            <a:off x="10415854" y="-1260251"/>
            <a:ext cx="1427409" cy="1209946"/>
            <a:chOff x="7870558" y="-1072311"/>
            <a:chExt cx="936105" cy="569660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1043708"/>
              <a:ext cx="833140" cy="537935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225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70558" y="-1072311"/>
              <a:ext cx="936105" cy="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0" action="ppaction://hlinksldjump"/>
                </a:rPr>
                <a:t>总纲目录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1" action="ppaction://hlinksldjump"/>
                </a:rPr>
                <a:t>教材研读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2" action="ppaction://hlinksldjump"/>
                </a:rPr>
                <a:t>考点突破</a:t>
              </a:r>
              <a:endParaRPr lang="zh-CN" altLang="en-US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55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栏目索引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-17582" y="576084"/>
            <a:ext cx="8547683" cy="18430"/>
          </a:xfrm>
          <a:prstGeom prst="line">
            <a:avLst/>
          </a:prstGeom>
          <a:ln>
            <a:solidFill>
              <a:srgbClr val="E27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9061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14467 L 0.004 0.2972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7269 L 0.004 -0.3877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225" rtl="0" eaLnBrk="1" latinLnBrk="0" hangingPunct="1">
        <a:spcBef>
          <a:spcPct val="0"/>
        </a:spcBef>
        <a:buNone/>
        <a:defRPr sz="58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84" indent="-456084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182" indent="-380069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281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393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506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61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72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59997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110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113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225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337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448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561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674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786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052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3.bin"/><Relationship Id="rId2" Type="http://schemas.openxmlformats.org/officeDocument/2006/relationships/customXml" Target="../../customXml/item29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5.bin"/><Relationship Id="rId2" Type="http://schemas.openxmlformats.org/officeDocument/2006/relationships/customXml" Target="../../customXml/item2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27.jpeg"/><Relationship Id="rId4" Type="http://schemas.openxmlformats.org/officeDocument/2006/relationships/notesSlide" Target="../notesSlides/notesSlide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8.bin"/><Relationship Id="rId2" Type="http://schemas.openxmlformats.org/officeDocument/2006/relationships/customXml" Target="../../customXml/item28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notesSlide" Target="../notesSlides/notesSlide10.xml"/><Relationship Id="rId9" Type="http://schemas.openxmlformats.org/officeDocument/2006/relationships/oleObject" Target="../embeddings/oleObject10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ustomXml" Target="../../customXml/item2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11.bin"/><Relationship Id="rId4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ustomXml" Target="../../customXml/item1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notesSlide" Target="../notesSlides/notesSlide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44.jpeg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6.bin"/><Relationship Id="rId12" Type="http://schemas.openxmlformats.org/officeDocument/2006/relationships/oleObject" Target="../embeddings/oleObject21.bin"/><Relationship Id="rId2" Type="http://schemas.openxmlformats.org/officeDocument/2006/relationships/customXml" Target="../../customXml/item2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5.bin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4.bin"/><Relationship Id="rId10" Type="http://schemas.openxmlformats.org/officeDocument/2006/relationships/oleObject" Target="../embeddings/oleObject19.bin"/><Relationship Id="rId4" Type="http://schemas.openxmlformats.org/officeDocument/2006/relationships/notesSlide" Target="../notesSlides/notesSlide13.xml"/><Relationship Id="rId9" Type="http://schemas.openxmlformats.org/officeDocument/2006/relationships/oleObject" Target="../embeddings/oleObject18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5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22.bin"/><Relationship Id="rId4" Type="http://schemas.openxmlformats.org/officeDocument/2006/relationships/notesSlide" Target="../notesSlides/notes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5.bin"/><Relationship Id="rId2" Type="http://schemas.openxmlformats.org/officeDocument/2006/relationships/customXml" Target="../../customXml/item1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4.bin"/><Relationship Id="rId5" Type="http://schemas.openxmlformats.org/officeDocument/2006/relationships/oleObject" Target="../embeddings/oleObject23.bin"/><Relationship Id="rId4" Type="http://schemas.openxmlformats.org/officeDocument/2006/relationships/notesSlide" Target="../notesSlides/notesSl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8.bin"/><Relationship Id="rId2" Type="http://schemas.openxmlformats.org/officeDocument/2006/relationships/customXml" Target="../../customXml/item15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7.bin"/><Relationship Id="rId5" Type="http://schemas.openxmlformats.org/officeDocument/2006/relationships/oleObject" Target="../embeddings/oleObject26.bin"/><Relationship Id="rId4" Type="http://schemas.openxmlformats.org/officeDocument/2006/relationships/notesSlide" Target="../notesSlides/notesSlide1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oleObject" Target="../embeddings/oleObject3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0.bin"/><Relationship Id="rId12" Type="http://schemas.openxmlformats.org/officeDocument/2006/relationships/oleObject" Target="../embeddings/oleObject35.bin"/><Relationship Id="rId2" Type="http://schemas.openxmlformats.org/officeDocument/2006/relationships/customXml" Target="../../customXml/item3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9.bin"/><Relationship Id="rId11" Type="http://schemas.openxmlformats.org/officeDocument/2006/relationships/oleObject" Target="../embeddings/oleObject34.bin"/><Relationship Id="rId5" Type="http://schemas.openxmlformats.org/officeDocument/2006/relationships/image" Target="../media/image60.jpeg"/><Relationship Id="rId10" Type="http://schemas.openxmlformats.org/officeDocument/2006/relationships/oleObject" Target="../embeddings/oleObject33.bin"/><Relationship Id="rId4" Type="http://schemas.openxmlformats.org/officeDocument/2006/relationships/notesSlide" Target="../notesSlides/notesSlide19.xml"/><Relationship Id="rId9" Type="http://schemas.openxmlformats.org/officeDocument/2006/relationships/oleObject" Target="../embeddings/oleObject32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9.bin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8.bin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37.bin"/><Relationship Id="rId10" Type="http://schemas.openxmlformats.org/officeDocument/2006/relationships/oleObject" Target="../embeddings/oleObject42.bin"/><Relationship Id="rId4" Type="http://schemas.openxmlformats.org/officeDocument/2006/relationships/notesSlide" Target="../notesSlides/notesSlide20.xml"/><Relationship Id="rId9" Type="http://schemas.openxmlformats.org/officeDocument/2006/relationships/oleObject" Target="../embeddings/oleObject4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4.bin"/><Relationship Id="rId5" Type="http://schemas.openxmlformats.org/officeDocument/2006/relationships/image" Target="../media/image69.jpeg"/><Relationship Id="rId4" Type="http://schemas.openxmlformats.org/officeDocument/2006/relationships/notesSlide" Target="../notesSlides/notesSl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30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45.bin"/><Relationship Id="rId4" Type="http://schemas.openxmlformats.org/officeDocument/2006/relationships/notesSlide" Target="../notesSlides/notesSlide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8.xml"/><Relationship Id="rId4" Type="http://schemas.openxmlformats.org/officeDocument/2006/relationships/image" Target="../media/image7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8.bin"/><Relationship Id="rId2" Type="http://schemas.openxmlformats.org/officeDocument/2006/relationships/customXml" Target="../../customXml/item19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7.bin"/><Relationship Id="rId5" Type="http://schemas.openxmlformats.org/officeDocument/2006/relationships/oleObject" Target="../embeddings/oleObject46.bin"/><Relationship Id="rId4" Type="http://schemas.openxmlformats.org/officeDocument/2006/relationships/notesSlide" Target="../notesSlides/notesSlide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32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49.bin"/><Relationship Id="rId4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2.bin"/><Relationship Id="rId12" Type="http://schemas.openxmlformats.org/officeDocument/2006/relationships/oleObject" Target="../embeddings/oleObject57.bin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51.bin"/><Relationship Id="rId11" Type="http://schemas.openxmlformats.org/officeDocument/2006/relationships/oleObject" Target="../embeddings/oleObject56.bin"/><Relationship Id="rId5" Type="http://schemas.openxmlformats.org/officeDocument/2006/relationships/oleObject" Target="../embeddings/oleObject50.bin"/><Relationship Id="rId10" Type="http://schemas.openxmlformats.org/officeDocument/2006/relationships/oleObject" Target="../embeddings/oleObject55.bin"/><Relationship Id="rId4" Type="http://schemas.openxmlformats.org/officeDocument/2006/relationships/notesSlide" Target="../notesSlides/notesSlide27.xml"/><Relationship Id="rId9" Type="http://schemas.openxmlformats.org/officeDocument/2006/relationships/oleObject" Target="../embeddings/oleObject54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0.bin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59.bin"/><Relationship Id="rId5" Type="http://schemas.openxmlformats.org/officeDocument/2006/relationships/oleObject" Target="../embeddings/oleObject58.bin"/><Relationship Id="rId10" Type="http://schemas.openxmlformats.org/officeDocument/2006/relationships/oleObject" Target="../embeddings/oleObject63.bin"/><Relationship Id="rId4" Type="http://schemas.openxmlformats.org/officeDocument/2006/relationships/notesSlide" Target="../notesSlides/notesSlide28.xml"/><Relationship Id="rId9" Type="http://schemas.openxmlformats.org/officeDocument/2006/relationships/oleObject" Target="../embeddings/oleObject62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6.bin"/><Relationship Id="rId2" Type="http://schemas.openxmlformats.org/officeDocument/2006/relationships/customXml" Target="../../customXml/item25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65.bin"/><Relationship Id="rId5" Type="http://schemas.openxmlformats.org/officeDocument/2006/relationships/oleObject" Target="../embeddings/oleObject64.bin"/><Relationship Id="rId4" Type="http://schemas.openxmlformats.org/officeDocument/2006/relationships/notesSlide" Target="../notesSlides/notesSlide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1.xml"/><Relationship Id="rId1" Type="http://schemas.openxmlformats.org/officeDocument/2006/relationships/vmlDrawing" Target="../drawings/vmlDrawing19.vml"/><Relationship Id="rId5" Type="http://schemas.openxmlformats.org/officeDocument/2006/relationships/oleObject" Target="../embeddings/oleObject67.bin"/><Relationship Id="rId4" Type="http://schemas.openxmlformats.org/officeDocument/2006/relationships/notesSlide" Target="../notesSlides/notesSlide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4.xml"/><Relationship Id="rId4" Type="http://schemas.openxmlformats.org/officeDocument/2006/relationships/image" Target="../media/image9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0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69493" y="1980109"/>
            <a:ext cx="6532558" cy="1163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5500" kern="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第八节　函数与方程</a:t>
            </a:r>
            <a:endParaRPr lang="zh-CN" altLang="en-US" sz="55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2499" y="3777459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880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2.(2014北京,6,5分)已知函数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.在下列区间中,包含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)零点的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  <a:spcBef>
                <a:spcPts val="282"/>
              </a:spcBef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区间是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C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A.(0,1)　    B.(1,2)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C.(2,4)　    D.(4,+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86490" y="1005913"/>
          <a:ext cx="238125" cy="752475"/>
        </p:xfrm>
        <a:graphic>
          <a:graphicData uri="http://schemas.openxmlformats.org/presentationml/2006/ole">
            <p:oleObj spid="_x0000_s1026" name="Equation" r:id="rId5" imgW="240000" imgH="7584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3901716"/>
            <a:ext cx="11340000" cy="16787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　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(1)=6-log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1=6&gt;0,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(2)=3-log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2=2&gt;0,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(3)=2-log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3&gt;0,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(4)=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-2&lt;0,∴包含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)零点的区间是(2,4),故选C.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10674349" y="3996333"/>
          <a:ext cx="238125" cy="752475"/>
        </p:xfrm>
        <a:graphic>
          <a:graphicData uri="http://schemas.openxmlformats.org/presentationml/2006/ole">
            <p:oleObj spid="_x0000_s1027" name="Equation" r:id="rId6" imgW="240000" imgH="758400" progId="Equation.DSMT4">
              <p:embed/>
            </p:oleObj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1463675" y="4853583"/>
          <a:ext cx="238125" cy="752475"/>
        </p:xfrm>
        <a:graphic>
          <a:graphicData uri="http://schemas.openxmlformats.org/presentationml/2006/ole">
            <p:oleObj spid="_x0000_s1028" name="Equation" r:id="rId7" imgW="240000" imgH="758400" progId="Equation.DSMT4">
              <p:embed/>
            </p:oleObj>
          </a:graphicData>
        </a:graphic>
      </p:graphicFrame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2537445" y="1980109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377205" y="4068341"/>
            <a:ext cx="10801200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44005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3.(2017北京西城一模,4)函数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|的零点个数为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    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A.0　    B.1　    C.2　    D.3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9738245" y="1260029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899989"/>
            <a:ext cx="11340000" cy="50816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要求函数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)的零点个数,即求2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|=0的根的个数,即求2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</a:t>
            </a:r>
            <a:r>
              <a:rPr lang="zh-CN" altLang="en-US" sz="3194" kern="0" spc="-56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|的根的个数,即求函数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</a:t>
            </a:r>
            <a:r>
              <a:rPr lang="zh-CN" altLang="en-US" sz="3194" kern="0" spc="-56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|的图象的交点个数,如图所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46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示: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153" kern="0" spc="1632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3" descr="textimage13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65637" y="2340149"/>
            <a:ext cx="2880320" cy="2733739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018216" y="1764085"/>
          <a:ext cx="333374" cy="647700"/>
        </p:xfrm>
        <a:graphic>
          <a:graphicData uri="http://schemas.openxmlformats.org/presentationml/2006/ole">
            <p:oleObj spid="_x0000_s3074" name="Equation" r:id="rId6" imgW="336000" imgH="652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553660" y="1795272"/>
          <a:ext cx="333374" cy="647699"/>
        </p:xfrm>
        <a:graphic>
          <a:graphicData uri="http://schemas.openxmlformats.org/presentationml/2006/ole">
            <p:oleObj spid="_x0000_s3075" name="Equation" r:id="rId7" imgW="336000" imgH="652800" progId="Equation.DSMT4">
              <p:embed/>
            </p:oleObj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540000" y="5364485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结合图象可知,函数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)有两个零点.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874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304" kern="0" spc="1917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的所有零点的和等于</a:t>
            </a:r>
            <a:r>
              <a:rPr lang="zh-CN" altLang="en-US" sz="1578" kern="0" spc="122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19722" y="1037619"/>
          <a:ext cx="2981324" cy="971549"/>
        </p:xfrm>
        <a:graphic>
          <a:graphicData uri="http://schemas.openxmlformats.org/presentationml/2006/ole">
            <p:oleObj spid="_x0000_s4098" name="Equation" r:id="rId5" imgW="3004800" imgH="9792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2029508"/>
            <a:ext cx="11340000" cy="16787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A.1-2π　　B.1-</a:t>
            </a:r>
            <a:r>
              <a:rPr lang="zh-CN" altLang="en-US" sz="3553" kern="0" spc="-1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C.1-π　　  D.1-</a:t>
            </a:r>
            <a:r>
              <a:rPr lang="zh-CN" altLang="en-US" sz="3553" kern="0" spc="-13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2931269" y="2170584"/>
          <a:ext cx="428625" cy="752475"/>
        </p:xfrm>
        <a:graphic>
          <a:graphicData uri="http://schemas.openxmlformats.org/presentationml/2006/ole">
            <p:oleObj spid="_x0000_s4099" name="Equation" r:id="rId6" imgW="432000" imgH="758400" progId="Equation.DSMT4">
              <p:embed/>
            </p:oleObj>
          </a:graphicData>
        </a:graphic>
      </p:graphicFrame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2971775" y="3027834"/>
          <a:ext cx="285750" cy="752475"/>
        </p:xfrm>
        <a:graphic>
          <a:graphicData uri="http://schemas.openxmlformats.org/presentationml/2006/ole">
            <p:oleObj spid="_x0000_s4100" name="Equation" r:id="rId7" imgW="288000" imgH="758400" progId="Equation.DSMT4">
              <p:embed/>
            </p:oleObj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540000" y="3829708"/>
            <a:ext cx="11340000" cy="15806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0时,令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)=0,得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=1;当-2π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&lt;0时,令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)=0,得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553" kern="0" spc="-130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553" kern="0" spc="-10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,所以函数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)所有零点的和为1-2π,故选A.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9666237" y="3963938"/>
          <a:ext cx="285750" cy="752475"/>
        </p:xfrm>
        <a:graphic>
          <a:graphicData uri="http://schemas.openxmlformats.org/presentationml/2006/ole">
            <p:oleObj spid="_x0000_s4101" name="Equation" r:id="rId8" imgW="288000" imgH="758400" progId="Equation.DSMT4">
              <p:embed/>
            </p:oleObj>
          </a:graphicData>
        </a:graphic>
      </p:graphicFrame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860425" y="4756026"/>
          <a:ext cx="438150" cy="752475"/>
        </p:xfrm>
        <a:graphic>
          <a:graphicData uri="http://schemas.openxmlformats.org/presentationml/2006/ole">
            <p:oleObj spid="_x0000_s4102" name="Equation" r:id="rId9" imgW="441600" imgH="758400" progId="Equation.DSMT4">
              <p:embed/>
            </p:oleObj>
          </a:graphicData>
        </a:graphic>
      </p:graphicFrame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9234189" y="133203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449213" y="3924325"/>
            <a:ext cx="1065718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5.(2017北京朝阳一模)已知函数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的一个零点在区间(1,2)内,则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396382" y="1005913"/>
          <a:ext cx="238125" cy="752475"/>
        </p:xfrm>
        <a:graphic>
          <a:graphicData uri="http://schemas.openxmlformats.org/presentationml/2006/ole">
            <p:oleObj spid="_x0000_s7170" name="Equation" r:id="rId5" imgW="240000" imgH="7584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3204245"/>
            <a:ext cx="11340000" cy="1869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易知该零点为变号零点,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(1)·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(2)&lt;0,即-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·(3-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&lt;3,故答案为(0,3).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540000" y="2556567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(0,3)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377205" y="2628181"/>
            <a:ext cx="8568952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6.(2016北京西城二模)设函数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238" kern="0" spc="866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那么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942" kern="0" spc="655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541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有且只有两个零点,则实数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664690" y="1045370"/>
          <a:ext cx="1638299" cy="952499"/>
        </p:xfrm>
        <a:graphic>
          <a:graphicData uri="http://schemas.openxmlformats.org/presentationml/2006/ole">
            <p:oleObj spid="_x0000_s8194" name="Equation" r:id="rId5" imgW="1651200" imgH="960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120232" y="1083917"/>
          <a:ext cx="1333500" cy="885825"/>
        </p:xfrm>
        <a:graphic>
          <a:graphicData uri="http://schemas.openxmlformats.org/presentationml/2006/ole">
            <p:oleObj spid="_x0000_s8195" name="Equation" r:id="rId6" imgW="1344000" imgH="8928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852514"/>
            <a:ext cx="11340000" cy="45920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由题意得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4010" kern="0" spc="648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501" kern="0" spc="4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501" kern="0" spc="4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406" kern="0" spc="-153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454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有且仅有两个零点等价于方程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有两个不等实根,即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454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)的图象与直线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有两个不同的交点.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如图.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由图知,若要有两个交点,则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3814" kern="0" spc="48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139241" y="2001020"/>
          <a:ext cx="1333499" cy="885824"/>
        </p:xfrm>
        <a:graphic>
          <a:graphicData uri="http://schemas.openxmlformats.org/presentationml/2006/ole">
            <p:oleObj spid="_x0000_s10242" name="Equation" r:id="rId5" imgW="1344000" imgH="892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896864" y="1980109"/>
          <a:ext cx="323850" cy="552450"/>
        </p:xfrm>
        <a:graphic>
          <a:graphicData uri="http://schemas.openxmlformats.org/presentationml/2006/ole">
            <p:oleObj spid="_x0000_s10243" name="Equation" r:id="rId6" imgW="326400" imgH="556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084915" y="1980109"/>
          <a:ext cx="323850" cy="552450"/>
        </p:xfrm>
        <a:graphic>
          <a:graphicData uri="http://schemas.openxmlformats.org/presentationml/2006/ole">
            <p:oleObj spid="_x0000_s10244" name="Equation" r:id="rId7" imgW="326400" imgH="556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609762" y="2036962"/>
          <a:ext cx="238125" cy="752475"/>
        </p:xfrm>
        <a:graphic>
          <a:graphicData uri="http://schemas.openxmlformats.org/presentationml/2006/ole">
            <p:oleObj spid="_x0000_s10245" name="Equation" r:id="rId8" imgW="2400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996413" y="4860429"/>
          <a:ext cx="238125" cy="752475"/>
        </p:xfrm>
        <a:graphic>
          <a:graphicData uri="http://schemas.openxmlformats.org/presentationml/2006/ole">
            <p:oleObj spid="_x0000_s10246" name="Equation" r:id="rId9" imgW="240000" imgH="758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191615" y="5796533"/>
          <a:ext cx="1095374" cy="828674"/>
        </p:xfrm>
        <a:graphic>
          <a:graphicData uri="http://schemas.openxmlformats.org/presentationml/2006/ole">
            <p:oleObj spid="_x0000_s10247" name="Equation" r:id="rId10" imgW="1104000" imgH="835200" progId="Equation.DSMT4">
              <p:embed/>
            </p:oleObj>
          </a:graphicData>
        </a:graphic>
      </p:graphicFrame>
      <p:sp>
        <p:nvSpPr>
          <p:cNvPr id="10" name="TextBox 2"/>
          <p:cNvSpPr txBox="1"/>
          <p:nvPr/>
        </p:nvSpPr>
        <p:spPr>
          <a:xfrm>
            <a:off x="540000" y="900000"/>
            <a:ext cx="11340000" cy="8804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3463" kern="0" spc="-15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3814" kern="0" spc="48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0248" name="Object 8"/>
          <p:cNvGraphicFramePr>
            <a:graphicFrameLocks noChangeAspect="1"/>
          </p:cNvGraphicFramePr>
          <p:nvPr/>
        </p:nvGraphicFramePr>
        <p:xfrm>
          <a:off x="1609725" y="1049338"/>
          <a:ext cx="238125" cy="752475"/>
        </p:xfrm>
        <a:graphic>
          <a:graphicData uri="http://schemas.openxmlformats.org/presentationml/2006/ole">
            <p:oleObj spid="_x0000_s10248" name="Equation" r:id="rId11" imgW="240000" imgH="758400" progId="Equation.DSMT4">
              <p:embed/>
            </p:oleObj>
          </a:graphicData>
        </a:graphic>
      </p:graphicFrame>
      <p:graphicFrame>
        <p:nvGraphicFramePr>
          <p:cNvPr id="10249" name="Object 9"/>
          <p:cNvGraphicFramePr>
            <a:graphicFrameLocks noChangeAspect="1"/>
          </p:cNvGraphicFramePr>
          <p:nvPr/>
        </p:nvGraphicFramePr>
        <p:xfrm>
          <a:off x="1946275" y="1030288"/>
          <a:ext cx="1095375" cy="828675"/>
        </p:xfrm>
        <a:graphic>
          <a:graphicData uri="http://schemas.openxmlformats.org/presentationml/2006/ole">
            <p:oleObj spid="_x0000_s10249" name="Equation" r:id="rId12" imgW="1104000" imgH="835200" progId="Equation.DSMT4">
              <p:embed/>
            </p:oleObj>
          </a:graphicData>
        </a:graphic>
      </p:graphicFrame>
      <p:pic>
        <p:nvPicPr>
          <p:cNvPr id="12" name="图片 3" descr="textimage14.jpe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137845" y="4068342"/>
            <a:ext cx="3744416" cy="2376264"/>
          </a:xfrm>
          <a:prstGeom prst="rect">
            <a:avLst/>
          </a:prstGeom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9940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考点一　函数零点所在区间的判断</a:t>
            </a:r>
            <a:endParaRPr lang="zh-CN" altLang="en-US" sz="3000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典例1　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-2的零点所在的区间是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A.(0,1)　    B.(1,2)　    C.(2,3)　    D.(3,4)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)+(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)+(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)的两个零点分别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位于区间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)和(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)内　         B.(-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)和(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)内</a:t>
            </a:r>
            <a:endParaRPr lang="zh-CN" altLang="en-US" sz="32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zh-CN" altLang="en-US" dirty="0"/>
          </a:p>
        </p:txBody>
      </p:sp>
      <p:grpSp>
        <p:nvGrpSpPr>
          <p:cNvPr id="3" name="组合 11"/>
          <p:cNvGrpSpPr/>
          <p:nvPr/>
        </p:nvGrpSpPr>
        <p:grpSpPr>
          <a:xfrm>
            <a:off x="391493" y="683965"/>
            <a:ext cx="3043949" cy="897323"/>
            <a:chOff x="357158" y="968301"/>
            <a:chExt cx="2500330" cy="674749"/>
          </a:xfrm>
        </p:grpSpPr>
        <p:pic>
          <p:nvPicPr>
            <p:cNvPr id="4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5" name="矩形 4"/>
            <p:cNvSpPr/>
            <p:nvPr/>
          </p:nvSpPr>
          <p:spPr>
            <a:xfrm>
              <a:off x="857224" y="968301"/>
              <a:ext cx="1500198" cy="624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考点突破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sp>
        <p:nvSpPr>
          <p:cNvPr id="6" name="TextBox 2"/>
          <p:cNvSpPr txBox="1"/>
          <p:nvPr/>
        </p:nvSpPr>
        <p:spPr>
          <a:xfrm>
            <a:off x="540000" y="5077637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)和(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)内　    </a:t>
            </a:r>
            <a:r>
              <a:rPr lang="zh-CN" altLang="en-US" dirty="0"/>
              <a:t> </a:t>
            </a:r>
            <a:r>
              <a:rPr lang="zh-CN" altLang="en-US" dirty="0" smtClean="0"/>
              <a:t>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D.(-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)和(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)内</a:t>
            </a:r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8946157" y="2196133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2681461" y="4068341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48061"/>
            <a:ext cx="11340000" cy="40585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(1)由题意得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214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+1&gt;0在(0,+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)上恒成立,所以函数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endParaRPr lang="en-US" altLang="zh-CN" sz="2806" i="1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-2在(0,+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)上单调递增,因为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(1)=-1&lt;0,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(2)=1&gt;0,所以函数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-2的零点所在的区间为(1,2),故选B.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(2)易知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)&gt;0,又函数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)是二次函数,且图象开口向上,故两个零点分别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)和(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)内,故选A.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337645" y="1764085"/>
          <a:ext cx="723900" cy="752475"/>
        </p:xfrm>
        <a:graphic>
          <a:graphicData uri="http://schemas.openxmlformats.org/presentationml/2006/ole">
            <p:oleObj spid="_x0000_s11266" name="Equation" r:id="rId5" imgW="7296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8847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sz="28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判断函数在某个区间上是否存在零点的方法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(1)解方程,当对应方程易解时,可通过解方程看方程是否有根落在给定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区间上进行判断;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(2)利用零点存在性定理进行判断;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(3)画出函数图象,通过观察图象与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轴在给定区间内是否有交点来判断.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95399" y="1700194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2" action="ppaction://hlinksldjump"/>
              </a:rPr>
              <a:t>1.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2" action="ppaction://hlinksldjump"/>
              </a:rPr>
              <a:t>函数零点的定义</a:t>
            </a:r>
            <a:endParaRPr lang="en-US" altLang="zh-CN" sz="2800" kern="0" dirty="0">
              <a:solidFill>
                <a:srgbClr val="0000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95399" y="2391260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2.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函数零点的判定(零点存在性定理)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5399" y="3132237"/>
            <a:ext cx="7918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3.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二次函数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=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ax</a:t>
            </a:r>
            <a:r>
              <a:rPr lang="zh-CN" altLang="en-US" sz="2800" kern="0" baseline="590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2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+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bx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+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c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&gt;0)的图象与零点的关系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74273" y="3849552"/>
            <a:ext cx="7219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5" action="ppaction://hlinksldjump"/>
              </a:rPr>
              <a:t>4.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二分法求函数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)零点近似值的步骤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0800" y="1980109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教材</a:t>
            </a:r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研读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3867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)=ln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的零点所在的大致范围是</a:t>
            </a:r>
            <a:r>
              <a:rPr lang="zh-CN" altLang="en-US" sz="1682" kern="0" spc="11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      </a:t>
            </a:r>
            <a:r>
              <a:rPr lang="zh-CN" altLang="en-US" sz="32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A.(1,2)　                 B.(2,3)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3814" kern="0" spc="226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和(3,4)　    D.(4,+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25726" y="1005913"/>
          <a:ext cx="238124" cy="752474"/>
        </p:xfrm>
        <a:graphic>
          <a:graphicData uri="http://schemas.openxmlformats.org/presentationml/2006/ole">
            <p:oleObj spid="_x0000_s12290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66816" y="2536013"/>
          <a:ext cx="771525" cy="828674"/>
        </p:xfrm>
        <a:graphic>
          <a:graphicData uri="http://schemas.openxmlformats.org/presentationml/2006/ole">
            <p:oleObj spid="_x0000_s12291" name="Equation" r:id="rId6" imgW="777600" imgH="835200" progId="Equation.DSMT4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593229" y="3492421"/>
            <a:ext cx="102251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     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易知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)为增函数,由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(2)=ln 2-1&lt;0,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(3)=ln 3-</a:t>
            </a:r>
            <a:r>
              <a:rPr lang="zh-CN" altLang="en-US" sz="2800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              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 0,得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(2)·</a:t>
            </a: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(3)&lt;0.故选B.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8275984" y="3492277"/>
          <a:ext cx="238125" cy="752475"/>
        </p:xfrm>
        <a:graphic>
          <a:graphicData uri="http://schemas.openxmlformats.org/presentationml/2006/ole">
            <p:oleObj spid="_x0000_s12292" name="Equation" r:id="rId7" imgW="240000" imgH="758400" progId="Equation.DSMT4">
              <p:embed/>
            </p:oleObj>
          </a:graphicData>
        </a:graphic>
      </p:graphicFrame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8514109" y="1188021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593229" y="3564285"/>
            <a:ext cx="1036915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76053"/>
            <a:ext cx="11340000" cy="4080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(1)(2017北京朝阳期中)已知函数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140" kern="0" spc="920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)]-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的零点个数是</a:t>
            </a:r>
            <a:r>
              <a:rPr lang="zh-CN" altLang="en-US" sz="1682" kern="0" spc="11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A.4　    B.3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C.2　    D.1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206" kern="0" spc="1889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的零点个数是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</a:t>
            </a:r>
            <a:r>
              <a:rPr lang="en-US" altLang="zh-CN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416758" y="1548061"/>
          <a:ext cx="1695450" cy="923925"/>
        </p:xfrm>
        <a:graphic>
          <a:graphicData uri="http://schemas.openxmlformats.org/presentationml/2006/ole">
            <p:oleObj spid="_x0000_s14338" name="Equation" r:id="rId5" imgW="1708800" imgH="931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579240" y="2556173"/>
          <a:ext cx="238125" cy="752475"/>
        </p:xfrm>
        <a:graphic>
          <a:graphicData uri="http://schemas.openxmlformats.org/presentationml/2006/ole">
            <p:oleObj spid="_x0000_s14339" name="Equation" r:id="rId6" imgW="240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367990" y="4716413"/>
          <a:ext cx="2933700" cy="942974"/>
        </p:xfrm>
        <a:graphic>
          <a:graphicData uri="http://schemas.openxmlformats.org/presentationml/2006/ole">
            <p:oleObj spid="_x0000_s14340" name="Equation" r:id="rId7" imgW="2956800" imgH="950400" progId="Equation.DSMT4">
              <p:embed/>
            </p:oleObj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540000" y="900000"/>
            <a:ext cx="11340000" cy="5843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考点二　判断函数零点的个数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4625677" y="277219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8082061" y="5004445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855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(1)作出函数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)的图象,如图: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345" kern="0" spc="1275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39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0时,由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-1=-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&gt;0时,由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得log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08" kern="0" spc="-5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889" kern="0" spc="15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3" descr="textimage15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92072" y="1692077"/>
            <a:ext cx="2897901" cy="2700317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089338" y="4349324"/>
          <a:ext cx="238124" cy="752474"/>
        </p:xfrm>
        <a:graphic>
          <a:graphicData uri="http://schemas.openxmlformats.org/presentationml/2006/ole">
            <p:oleObj spid="_x0000_s15362" name="Equation" r:id="rId6" imgW="240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420874" y="4349324"/>
          <a:ext cx="238125" cy="752475"/>
        </p:xfrm>
        <a:graphic>
          <a:graphicData uri="http://schemas.openxmlformats.org/presentationml/2006/ole">
            <p:oleObj spid="_x0000_s15363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462312" y="4349324"/>
          <a:ext cx="238125" cy="752475"/>
        </p:xfrm>
        <a:graphic>
          <a:graphicData uri="http://schemas.openxmlformats.org/presentationml/2006/ole">
            <p:oleObj spid="_x0000_s15364" name="Equation" r:id="rId8" imgW="2400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317002" y="4349324"/>
          <a:ext cx="238125" cy="752475"/>
        </p:xfrm>
        <a:graphic>
          <a:graphicData uri="http://schemas.openxmlformats.org/presentationml/2006/ole">
            <p:oleObj spid="_x0000_s15365" name="Equation" r:id="rId9" imgW="240000" imgH="758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933936" y="5148288"/>
          <a:ext cx="238124" cy="752474"/>
        </p:xfrm>
        <a:graphic>
          <a:graphicData uri="http://schemas.openxmlformats.org/presentationml/2006/ole">
            <p:oleObj spid="_x0000_s15366" name="Equation" r:id="rId10" imgW="240000" imgH="758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430793" y="5148288"/>
          <a:ext cx="238124" cy="752474"/>
        </p:xfrm>
        <a:graphic>
          <a:graphicData uri="http://schemas.openxmlformats.org/presentationml/2006/ole">
            <p:oleObj spid="_x0000_s15367" name="Equation" r:id="rId11" imgW="240000" imgH="758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472231" y="5091436"/>
          <a:ext cx="323850" cy="552449"/>
        </p:xfrm>
        <a:graphic>
          <a:graphicData uri="http://schemas.openxmlformats.org/presentationml/2006/ole">
            <p:oleObj spid="_x0000_s15368" name="Equation" r:id="rId12" imgW="326400" imgH="556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997078" y="5282233"/>
          <a:ext cx="438149" cy="400049"/>
        </p:xfrm>
        <a:graphic>
          <a:graphicData uri="http://schemas.openxmlformats.org/presentationml/2006/ole">
            <p:oleObj spid="_x0000_s15369" name="Equation" r:id="rId13" imgW="441600" imgH="403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04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[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)]-</a:t>
            </a:r>
            <a:r>
              <a:rPr lang="zh-CN" altLang="en-US" sz="3649" kern="0" spc="-177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[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)]=</a:t>
            </a:r>
            <a:r>
              <a:rPr lang="zh-CN" altLang="en-US" sz="3649" kern="0" spc="-177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1889" kern="0" spc="15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易得方程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有两个解,方程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1889" kern="0" spc="15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有一个解,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[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)]-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的零点个数是3.故选B.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18000" y="1004133"/>
          <a:ext cx="238124" cy="752474"/>
        </p:xfrm>
        <a:graphic>
          <a:graphicData uri="http://schemas.openxmlformats.org/presentationml/2006/ole">
            <p:oleObj spid="_x0000_s16386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822255" y="1004133"/>
          <a:ext cx="238125" cy="752475"/>
        </p:xfrm>
        <a:graphic>
          <a:graphicData uri="http://schemas.openxmlformats.org/presentationml/2006/ole">
            <p:oleObj spid="_x0000_s16387" name="Equation" r:id="rId6" imgW="240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714706" y="1831835"/>
          <a:ext cx="238125" cy="752475"/>
        </p:xfrm>
        <a:graphic>
          <a:graphicData uri="http://schemas.openxmlformats.org/presentationml/2006/ole">
            <p:oleObj spid="_x0000_s16388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008854" y="1965781"/>
          <a:ext cx="438150" cy="400050"/>
        </p:xfrm>
        <a:graphic>
          <a:graphicData uri="http://schemas.openxmlformats.org/presentationml/2006/ole">
            <p:oleObj spid="_x0000_s16389" name="Equation" r:id="rId8" imgW="441600" imgH="403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783906" y="2630800"/>
          <a:ext cx="238124" cy="752474"/>
        </p:xfrm>
        <a:graphic>
          <a:graphicData uri="http://schemas.openxmlformats.org/presentationml/2006/ole">
            <p:oleObj spid="_x0000_s16390" name="Equation" r:id="rId9" imgW="240000" imgH="758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949154" y="2764745"/>
          <a:ext cx="438149" cy="400049"/>
        </p:xfrm>
        <a:graphic>
          <a:graphicData uri="http://schemas.openxmlformats.org/presentationml/2006/ole">
            <p:oleObj spid="_x0000_s16391" name="Equation" r:id="rId10" imgW="441600" imgH="4032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787200" y="3429764"/>
          <a:ext cx="238124" cy="752474"/>
        </p:xfrm>
        <a:graphic>
          <a:graphicData uri="http://schemas.openxmlformats.org/presentationml/2006/ole">
            <p:oleObj spid="_x0000_s16392" name="Equation" r:id="rId11" imgW="2400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331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&gt;0时,作函数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的图象,如图,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287" kern="0" spc="17587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3" descr="textimage16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35896" y="1717058"/>
            <a:ext cx="3286125" cy="21336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3825429"/>
            <a:ext cx="11340000" cy="2763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由图可知,当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&gt;0时,函数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的图象有两个交点,即函数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)有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2个零点;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0时,由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综上,函数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)有3个零点.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94209" name="Object 1"/>
          <p:cNvGraphicFramePr>
            <a:graphicFrameLocks noChangeAspect="1"/>
          </p:cNvGraphicFramePr>
          <p:nvPr/>
        </p:nvGraphicFramePr>
        <p:xfrm>
          <a:off x="4100513" y="5220469"/>
          <a:ext cx="238125" cy="752475"/>
        </p:xfrm>
        <a:graphic>
          <a:graphicData uri="http://schemas.openxmlformats.org/presentationml/2006/ole">
            <p:oleObj spid="_x0000_s94209" name="Equation" r:id="rId6" imgW="2400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94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sz="28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函数零点个数的判断方法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40000" y="2196133"/>
          <a:ext cx="10987200" cy="4487376"/>
        </p:xfrm>
        <a:graphic>
          <a:graphicData uri="http://schemas.openxmlformats.org/drawingml/2006/table">
            <a:tbl>
              <a:tblPr/>
              <a:tblGrid>
                <a:gridCol w="773309"/>
                <a:gridCol w="1080120"/>
                <a:gridCol w="6768752"/>
                <a:gridCol w="2365019"/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序号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方法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解读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适合的函数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直接法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令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f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(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x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)=0,如果能求出解,则有几个不同的解就有几个零点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基本初等函数    </a:t>
                      </a:r>
                    </a:p>
                  </a:txBody>
                  <a:tcPr marL="45720" marR="45720"/>
                </a:tc>
              </a:tr>
              <a:tr h="1195536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图象法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画出函数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f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(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x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)的图象,函数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f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(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x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)的图象与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x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轴的交点个数即为函数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f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(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x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)的零点个数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分段函数、含绝对值的数    </a:t>
                      </a:r>
                    </a:p>
                  </a:txBody>
                  <a:tcPr marL="45720" marR="45720"/>
                </a:tc>
              </a:tr>
              <a:tr h="106128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转化法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将函数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f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(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x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)拆成两个常见函数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h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(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x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)和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g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(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x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)的差,从而</a:t>
                      </a:r>
                      <a:endParaRPr lang="en-US" altLang="zh-CN" sz="2200" kern="0" dirty="0" smtClean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f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(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x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)=0⇔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h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(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x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)-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g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(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x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)=0⇔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h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(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x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)=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g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(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x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),则函数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f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(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x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)的零点个数即为函数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y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=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h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(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x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)与函数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y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=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g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(</a:t>
                      </a:r>
                      <a:r>
                        <a:rPr lang="zh-CN" altLang="en-US" sz="2200" i="1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x</a:t>
                      </a: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)的图象的交点个数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200" kern="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复杂函数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7481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434" kern="0" spc="1521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的零点个数是</a:t>
            </a:r>
            <a:r>
              <a:rPr lang="zh-CN" altLang="en-US" sz="1565" kern="0" spc="124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C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615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A.0　    B.1　    C.2　    D.3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83906" y="1048830"/>
          <a:ext cx="2495550" cy="1009650"/>
        </p:xfrm>
        <a:graphic>
          <a:graphicData uri="http://schemas.openxmlformats.org/presentationml/2006/ole">
            <p:oleObj spid="_x0000_s18434" name="Equation" r:id="rId5" imgW="2515200" imgH="10176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3277042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当-1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&lt;1时,令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)=0,得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=-1;当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1时,令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)=0,得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=1,所以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)的零点个数为2.故选C.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8298085" y="133203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521221" y="3348261"/>
            <a:ext cx="1044116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(2016北京海淀二模)函数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的零点个数是    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A.1　    B.2　    C.3　    D.4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261170"/>
            <a:ext cx="10379806" cy="40002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 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　易知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)的一个零点为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=1,作出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的图象(如图),可知两函数图象还有另一个交点.故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)有2个零点.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120" kern="0" spc="1957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" name="图片 3" descr="textimage17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89573" y="3701034"/>
            <a:ext cx="3384376" cy="288758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9954269" y="1116013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521221" y="2412157"/>
            <a:ext cx="10297144" cy="4176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12612"/>
            <a:ext cx="11340000" cy="24598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(1)(2017北京海淀二模,12)已知函数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463" kern="0" spc="-158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endParaRPr lang="en-US" altLang="zh-CN" sz="2806" u="sng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(1)(填“&gt;”或“&lt;”);函数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</a:t>
            </a:r>
            <a:r>
              <a:rPr lang="zh-CN" altLang="en-US" sz="3814" kern="0" spc="946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上存在零点,则正整数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80"/>
              </a:spcBef>
              <a:buNone/>
            </a:pP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dirty="0" smtClean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862258" y="1659682"/>
          <a:ext cx="238125" cy="752475"/>
        </p:xfrm>
        <a:graphic>
          <a:graphicData uri="http://schemas.openxmlformats.org/presentationml/2006/ole">
            <p:oleObj spid="_x0000_s19458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025617" y="1727499"/>
          <a:ext cx="552449" cy="828674"/>
        </p:xfrm>
        <a:graphic>
          <a:graphicData uri="http://schemas.openxmlformats.org/presentationml/2006/ole">
            <p:oleObj spid="_x0000_s19459" name="Equation" r:id="rId6" imgW="556800" imgH="835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396136" y="2519586"/>
          <a:ext cx="1685925" cy="828675"/>
        </p:xfrm>
        <a:graphic>
          <a:graphicData uri="http://schemas.openxmlformats.org/presentationml/2006/ole">
            <p:oleObj spid="_x0000_s19460" name="Equation" r:id="rId7" imgW="1699200" imgH="835200" progId="Equation.DSMT4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737245" y="899989"/>
            <a:ext cx="10081119" cy="67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lnSpc>
                <a:spcPct val="150000"/>
              </a:lnSpc>
              <a:spcBef>
                <a:spcPts val="3439"/>
              </a:spcBef>
            </a:pPr>
            <a:r>
              <a:rPr lang="zh-CN" altLang="en-US" sz="3000" b="1" kern="0" dirty="0" smtClean="0">
                <a:latin typeface="黑体" pitchFamily="49" charset="-122"/>
                <a:ea typeface="黑体" pitchFamily="49" charset="-122"/>
              </a:rPr>
              <a:t>考点三　函数零点的应用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02501" y="614325"/>
            <a:ext cx="11340000" cy="3886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②当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-1时,若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)=3有三个不等的实数根,且它们成等差数列,则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93229" y="1521730"/>
            <a:ext cx="10081120" cy="1452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380"/>
              </a:spcBef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(2)(2017北京石景山一模,14)已知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kern="0" spc="1386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  <a:spcBef>
                <a:spcPts val="1119"/>
              </a:spcBef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①当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=1时, 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)=3,则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2800" dirty="0"/>
          </a:p>
        </p:txBody>
      </p:sp>
      <p:graphicFrame>
        <p:nvGraphicFramePr>
          <p:cNvPr id="105473" name="Object 1"/>
          <p:cNvGraphicFramePr>
            <a:graphicFrameLocks noChangeAspect="1"/>
          </p:cNvGraphicFramePr>
          <p:nvPr/>
        </p:nvGraphicFramePr>
        <p:xfrm>
          <a:off x="6425877" y="1064828"/>
          <a:ext cx="2582863" cy="1709737"/>
        </p:xfrm>
        <a:graphic>
          <a:graphicData uri="http://schemas.openxmlformats.org/presentationml/2006/ole">
            <p:oleObj spid="_x0000_s105473" name="Equation" r:id="rId5" imgW="2668800" imgH="1766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2006" y="2268141"/>
            <a:ext cx="7795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考点一  </a:t>
            </a:r>
            <a:r>
              <a:rPr lang="zh-CN" altLang="en-US" sz="28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2" action="ppaction://hlinksldjump"/>
              </a:rPr>
              <a:t>函数零点所在区间的判断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2007" y="3146081"/>
            <a:ext cx="8511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考点二  判数函数零点的个数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2007" y="3998927"/>
            <a:ext cx="8670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考点三  函数零点的应用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1180800" y="228730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考点突破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628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b="1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单调递减,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=-2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单调递减,从而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)单调递减,所以</a:t>
            </a: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(1).因为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&lt;0,所以函数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)的零点在区间</a:t>
            </a:r>
            <a:r>
              <a:rPr lang="zh-CN" altLang="en-US" sz="3814" kern="0" spc="32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上,故正</a:t>
            </a: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整数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(2)①当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6981" kern="0" spc="1934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119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)=2-</a:t>
            </a:r>
            <a:r>
              <a:rPr lang="zh-CN" altLang="en-US" sz="3814" kern="0" spc="41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=3,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720494" y="1548061"/>
          <a:ext cx="238124" cy="752474"/>
        </p:xfrm>
        <a:graphic>
          <a:graphicData uri="http://schemas.openxmlformats.org/presentationml/2006/ole">
            <p:oleObj spid="_x0000_s21506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88851" y="2477525"/>
          <a:ext cx="552450" cy="828675"/>
        </p:xfrm>
        <a:graphic>
          <a:graphicData uri="http://schemas.openxmlformats.org/presentationml/2006/ole">
            <p:oleObj spid="_x0000_s21507" name="Equation" r:id="rId6" imgW="556800" imgH="835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849092" y="2484165"/>
          <a:ext cx="552449" cy="828674"/>
        </p:xfrm>
        <a:graphic>
          <a:graphicData uri="http://schemas.openxmlformats.org/presentationml/2006/ole">
            <p:oleObj spid="_x0000_s21508" name="Equation" r:id="rId7" imgW="556800" imgH="835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049613" y="2484165"/>
          <a:ext cx="552449" cy="828674"/>
        </p:xfrm>
        <a:graphic>
          <a:graphicData uri="http://schemas.openxmlformats.org/presentationml/2006/ole">
            <p:oleObj spid="_x0000_s21509" name="Equation" r:id="rId8" imgW="556800" imgH="835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9162181" y="2484165"/>
          <a:ext cx="895350" cy="828674"/>
        </p:xfrm>
        <a:graphic>
          <a:graphicData uri="http://schemas.openxmlformats.org/presentationml/2006/ole">
            <p:oleObj spid="_x0000_s21510" name="Equation" r:id="rId9" imgW="902400" imgH="835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458957" y="3996333"/>
          <a:ext cx="3343275" cy="1752600"/>
        </p:xfrm>
        <a:graphic>
          <a:graphicData uri="http://schemas.openxmlformats.org/presentationml/2006/ole">
            <p:oleObj spid="_x0000_s21511" name="Equation" r:id="rId10" imgW="3369600" imgH="1766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963520" y="5796533"/>
          <a:ext cx="1009650" cy="828675"/>
        </p:xfrm>
        <a:graphic>
          <a:graphicData uri="http://schemas.openxmlformats.org/presentationml/2006/ole">
            <p:oleObj spid="_x0000_s21512" name="Equation" r:id="rId11" imgW="1017600" imgH="835200" progId="Equation.DSMT4">
              <p:embed/>
            </p:oleObj>
          </a:graphicData>
        </a:graphic>
      </p:graphicFrame>
      <p:sp>
        <p:nvSpPr>
          <p:cNvPr id="11" name="TextBox 2"/>
          <p:cNvSpPr txBox="1"/>
          <p:nvPr/>
        </p:nvSpPr>
        <p:spPr>
          <a:xfrm>
            <a:off x="540000" y="900000"/>
            <a:ext cx="11340000" cy="8201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(1)&gt;;2　(2)①4　②-</a:t>
            </a:r>
            <a:r>
              <a:rPr lang="zh-CN" altLang="en-US" sz="3553" kern="0" spc="-85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21513" name="Object 9"/>
          <p:cNvGraphicFramePr>
            <a:graphicFrameLocks noChangeAspect="1"/>
          </p:cNvGraphicFramePr>
          <p:nvPr/>
        </p:nvGraphicFramePr>
        <p:xfrm>
          <a:off x="4641850" y="1006475"/>
          <a:ext cx="342900" cy="752475"/>
        </p:xfrm>
        <a:graphic>
          <a:graphicData uri="http://schemas.openxmlformats.org/presentationml/2006/ole">
            <p:oleObj spid="_x0000_s21513" name="Equation" r:id="rId12" imgW="3456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3898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=-1,该方程无解;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=3,解得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=4(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=-1不合题意,舍去).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综上可得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=4.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r>
              <a:rPr lang="zh-CN" altLang="en-US" sz="3814" kern="0" spc="41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'=1+</a:t>
            </a:r>
            <a:r>
              <a:rPr lang="zh-CN" altLang="en-US" sz="3463" kern="0" spc="-46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&gt;0,故函数在区间(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,0),(0,+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)上单调递增,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设方程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)=3的三个根分别为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,且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,结合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-1可知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4,结合等差数列的性质可知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=-6,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254213" y="1005913"/>
          <a:ext cx="238124" cy="752474"/>
        </p:xfrm>
        <a:graphic>
          <a:graphicData uri="http://schemas.openxmlformats.org/presentationml/2006/ole">
            <p:oleObj spid="_x0000_s22530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097538" y="1804877"/>
          <a:ext cx="238124" cy="752474"/>
        </p:xfrm>
        <a:graphic>
          <a:graphicData uri="http://schemas.openxmlformats.org/presentationml/2006/ole">
            <p:oleObj spid="_x0000_s22531" name="Equation" r:id="rId6" imgW="240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96400" y="3276810"/>
          <a:ext cx="1009650" cy="828674"/>
        </p:xfrm>
        <a:graphic>
          <a:graphicData uri="http://schemas.openxmlformats.org/presentationml/2006/ole">
            <p:oleObj spid="_x0000_s22532" name="Equation" r:id="rId7" imgW="1017600" imgH="835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550458" y="3295897"/>
          <a:ext cx="380999" cy="752474"/>
        </p:xfrm>
        <a:graphic>
          <a:graphicData uri="http://schemas.openxmlformats.org/presentationml/2006/ole">
            <p:oleObj spid="_x0000_s22533" name="Equation" r:id="rId8" imgW="384000" imgH="758400" progId="Equation.DSMT4">
              <p:embed/>
            </p:oleObj>
          </a:graphicData>
        </a:graphic>
      </p:graphicFrame>
      <p:sp>
        <p:nvSpPr>
          <p:cNvPr id="8" name="TextBox 2"/>
          <p:cNvSpPr txBox="1"/>
          <p:nvPr/>
        </p:nvSpPr>
        <p:spPr>
          <a:xfrm>
            <a:off x="540000" y="5197665"/>
            <a:ext cx="11340000" cy="7750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814" kern="0" spc="69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=3,∴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463" kern="0" spc="-76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370453" y="5327898"/>
          <a:ext cx="1362075" cy="828675"/>
        </p:xfrm>
        <a:graphic>
          <a:graphicData uri="http://schemas.openxmlformats.org/presentationml/2006/ole">
            <p:oleObj spid="_x0000_s22534" name="Equation" r:id="rId9" imgW="1372800" imgH="8352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054076" y="5346986"/>
          <a:ext cx="342900" cy="752475"/>
        </p:xfrm>
        <a:graphic>
          <a:graphicData uri="http://schemas.openxmlformats.org/presentationml/2006/ole">
            <p:oleObj spid="_x0000_s22535" name="Equation" r:id="rId10" imgW="3456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837672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1.已知函数零点情况求参数范围的一般步骤及方法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(1)步骤:①判断函数的单调性;②利用零点存在性定理,得到参数所满足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的不等式(组);③解不等式(组),即得参数的取值范围.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(2)方法:常利用数形结合法.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1116407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b="1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4357162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2.借助函数零点比较大小的思路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要比较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)的大小,通常先比较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)与0的大小.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11957"/>
            <a:ext cx="11340000" cy="16185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(2017北京海淀一模,13)已知函数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206" kern="0" spc="1011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若关于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)=0在(0,+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)内有唯一实根,则实数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的最小值是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030774" y="749102"/>
          <a:ext cx="1819274" cy="942975"/>
        </p:xfrm>
        <a:graphic>
          <a:graphicData uri="http://schemas.openxmlformats.org/presentationml/2006/ole">
            <p:oleObj spid="_x0000_s24578" name="Equation" r:id="rId5" imgW="1833600" imgH="9504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2528100"/>
            <a:ext cx="11340000" cy="72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1795264" y="2667794"/>
          <a:ext cx="238125" cy="752475"/>
        </p:xfrm>
        <a:graphic>
          <a:graphicData uri="http://schemas.openxmlformats.org/presentationml/2006/ole">
            <p:oleObj spid="_x0000_s24579" name="Equation" r:id="rId6" imgW="240000" imgH="758400" progId="Equation.DSMT4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3320977"/>
            <a:ext cx="11340000" cy="2763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作出函数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)的图象,如图所示: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∵方程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)=0在(0,+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)内有唯一的实根,</a:t>
            </a: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)=0在(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)上有唯一的实根,</a:t>
            </a: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)的图象可知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的最小值为-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273749" y="5332090"/>
          <a:ext cx="238125" cy="752475"/>
        </p:xfrm>
        <a:graphic>
          <a:graphicData uri="http://schemas.openxmlformats.org/presentationml/2006/ole">
            <p:oleObj spid="_x0000_s24580" name="Equation" r:id="rId7" imgW="240000" imgH="758400" progId="Equation.DSMT4">
              <p:embed/>
            </p:oleObj>
          </a:graphicData>
        </a:graphic>
      </p:graphicFrame>
      <p:pic>
        <p:nvPicPr>
          <p:cNvPr id="9" name="图片 3" descr="textimage18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217965" y="2988221"/>
            <a:ext cx="3551303" cy="2232248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449213" y="2628181"/>
            <a:ext cx="10297144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256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(2018北京海淀期末)函数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206" kern="0" spc="1101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的最大值为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529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)的图象与直线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-1)有且只有一个公共点,则实数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范围是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872474" y="1041767"/>
          <a:ext cx="1933575" cy="942975"/>
        </p:xfrm>
        <a:graphic>
          <a:graphicData uri="http://schemas.openxmlformats.org/presentationml/2006/ole">
            <p:oleObj spid="_x0000_s27650" name="Equation" r:id="rId5" imgW="1948800" imgH="950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96762"/>
            <a:ext cx="11340000" cy="44598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)的图象如图所示,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)的最大值为1,直线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-1)过定点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(1,0),令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整理得-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+(2-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Δ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=(2-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+4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=4+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∴直线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-1)与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)的图象恒有两个交点,且一个交点在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=1右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侧,另一个在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=1左侧,由函数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)的图象可知,当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0时,直线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-1)与函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)的图象仅在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=1右侧有一个交点;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974314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1;[0,+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4415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&lt;0时,在(0,+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)上,直线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-1)与函数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)的图象有两个交点,综上,实</a:t>
            </a:r>
            <a:endParaRPr lang="zh-CN" altLang="en-US" sz="3200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的取值范围是[0,+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410" kern="0" spc="1546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3" descr="textimage19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86740" y="2462015"/>
            <a:ext cx="3035081" cy="254243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16100"/>
            <a:ext cx="11340000" cy="37883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194" kern="0" spc="1435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1.函数零点的定义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(1)对于函数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),把使①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)的零点.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(2)方程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)=0有实根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)的图象与②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轴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有交点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)有③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零点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3229" y="1692449"/>
            <a:ext cx="1981058" cy="575692"/>
          </a:xfrm>
          <a:prstGeom prst="rect">
            <a:avLst/>
          </a:prstGeom>
        </p:spPr>
      </p:pic>
      <p:grpSp>
        <p:nvGrpSpPr>
          <p:cNvPr id="4" name="组合 11"/>
          <p:cNvGrpSpPr/>
          <p:nvPr/>
        </p:nvGrpSpPr>
        <p:grpSpPr>
          <a:xfrm>
            <a:off x="391493" y="780732"/>
            <a:ext cx="3109068" cy="897323"/>
            <a:chOff x="357158" y="968301"/>
            <a:chExt cx="2500330" cy="674749"/>
          </a:xfrm>
        </p:grpSpPr>
        <p:pic>
          <p:nvPicPr>
            <p:cNvPr id="5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6" name="矩形 5"/>
            <p:cNvSpPr/>
            <p:nvPr/>
          </p:nvSpPr>
          <p:spPr>
            <a:xfrm>
              <a:off x="857224" y="968301"/>
              <a:ext cx="1500198" cy="56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教材研读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25677" y="3132237"/>
            <a:ext cx="1008112" cy="475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5997" y="3780309"/>
            <a:ext cx="1008112" cy="475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9333" y="4384905"/>
            <a:ext cx="1008112" cy="475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83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2.函数零点的判定(零点存在性定理)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一般地,如果函数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]上的图象是连续不断的一条曲线,并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且有④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)·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,那么函数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)在区间⑤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内有零点,即存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),使得⑥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,这个⑦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也就是方程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)=0的根.我们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把这一结论称为零点存在性定理.</a:t>
            </a:r>
            <a:endParaRPr lang="zh-CN" alt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45357" y="2340149"/>
            <a:ext cx="1944216" cy="475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94029" y="2340149"/>
            <a:ext cx="1008112" cy="475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5557" y="2988221"/>
            <a:ext cx="1008112" cy="475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3869" y="2944745"/>
            <a:ext cx="432048" cy="475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135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3.二次函数</a:t>
            </a:r>
            <a:r>
              <a:rPr lang="zh-CN" altLang="en-US" sz="3000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000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3000" b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000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bx</a:t>
            </a: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000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3000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&gt;0)的图象与零点的关系</a:t>
            </a:r>
            <a:endParaRPr lang="zh-CN" altLang="en-US" sz="3000" b="1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540000" y="1706885"/>
          <a:ext cx="10987200" cy="3497600"/>
        </p:xfrm>
        <a:graphic>
          <a:graphicData uri="http://schemas.openxmlformats.org/drawingml/2006/table">
            <a:tbl>
              <a:tblPr/>
              <a:tblGrid>
                <a:gridCol w="2789533"/>
                <a:gridCol w="2808312"/>
                <a:gridCol w="2642555"/>
                <a:gridCol w="2746800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Δ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Δ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Δ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&lt;0</a:t>
                      </a:r>
                    </a:p>
                  </a:txBody>
                  <a:tcPr marL="45720" marR="45720"/>
                </a:tc>
              </a:tr>
              <a:tr h="15773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二次函数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ax</a:t>
                      </a:r>
                      <a:r>
                        <a:rPr lang="zh-CN" altLang="en-US" sz="2400" kern="0" baseline="59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bx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c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&gt;0)的图象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spc="2481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spc="2481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spc="2481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与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轴的交点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⑧</a:t>
                      </a:r>
                      <a:r>
                        <a:rPr lang="zh-CN" altLang="en-US" sz="2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2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2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400" u="sng" kern="0" baseline="-1500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  <a:r>
                        <a:rPr lang="zh-CN" altLang="en-US" sz="2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,0),    (</a:t>
                      </a:r>
                      <a:r>
                        <a:rPr lang="zh-CN" altLang="en-US" sz="2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400" u="sng" kern="0" baseline="-1500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  <a:r>
                        <a:rPr lang="zh-CN" altLang="en-US" sz="2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,0)   </a:t>
                      </a:r>
                      <a:r>
                        <a:rPr lang="zh-CN" altLang="en-US" sz="2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⑨</a:t>
                      </a:r>
                      <a:r>
                        <a:rPr lang="zh-CN" altLang="en-US" sz="2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2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2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400" u="sng" kern="0" baseline="-1500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  <a:r>
                        <a:rPr lang="zh-CN" altLang="en-US" sz="2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,0)</a:t>
                      </a:r>
                      <a:r>
                        <a:rPr lang="zh-CN" altLang="en-US" sz="2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无交点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零点个数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⑩</a:t>
                      </a:r>
                      <a:r>
                        <a:rPr lang="zh-CN" altLang="en-US" sz="2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2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两个 </a:t>
                      </a:r>
                      <a:r>
                        <a:rPr lang="zh-CN" altLang="en-US" sz="2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spc="29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2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一个 </a:t>
                      </a:r>
                      <a:r>
                        <a:rPr lang="zh-CN" altLang="en-US" sz="2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spc="29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2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无</a:t>
                      </a:r>
                      <a:r>
                        <a:rPr lang="zh-CN" altLang="en-US" sz="2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4" name="图片 4" descr="textimage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05597" y="2556173"/>
            <a:ext cx="1296144" cy="1080120"/>
          </a:xfrm>
          <a:prstGeom prst="rect">
            <a:avLst/>
          </a:prstGeom>
        </p:spPr>
      </p:pic>
      <p:pic>
        <p:nvPicPr>
          <p:cNvPr id="5" name="图片 5" descr="textimage2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20333" y="2556173"/>
            <a:ext cx="1401688" cy="1008112"/>
          </a:xfrm>
          <a:prstGeom prst="rect">
            <a:avLst/>
          </a:prstGeom>
        </p:spPr>
      </p:pic>
      <p:pic>
        <p:nvPicPr>
          <p:cNvPr id="6" name="图片 6" descr="textimage3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996416" y="2484165"/>
            <a:ext cx="1168357" cy="1296144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33589" y="4140349"/>
            <a:ext cx="1944216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85917" y="3996333"/>
            <a:ext cx="1008112" cy="475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05597" y="4788421"/>
            <a:ext cx="1008112" cy="331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3909" y="4672937"/>
            <a:ext cx="936104" cy="403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图片 4" descr="textimage1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81861" y="4716413"/>
            <a:ext cx="315113" cy="315113"/>
          </a:xfrm>
          <a:prstGeom prst="rect">
            <a:avLst/>
          </a:prstGeom>
        </p:spPr>
      </p:pic>
      <p:pic>
        <p:nvPicPr>
          <p:cNvPr id="14" name="图片 5" descr="textimage2.jpe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874149" y="4788421"/>
            <a:ext cx="288032" cy="28803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306197" y="4672937"/>
            <a:ext cx="936104" cy="403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4.用二分法求函数</a:t>
            </a:r>
            <a:r>
              <a:rPr lang="zh-CN" altLang="en-US" sz="3000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3000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)零点近似值的步骤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第一步,确定区间[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],验证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)·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,给定精确度ε.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第二步,求区间(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)的中点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第三步,计算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(i)若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就是函数的零点;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(ii)若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)·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(此时零点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));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(iii)若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)·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(此时零点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第四步,判断是否达到精确度ε:若|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|&lt;ε,则得到零点近似值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(或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);否则,</a:t>
            </a:r>
            <a:endParaRPr lang="zh-CN" altLang="en-US" dirty="0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07637" y="1672946"/>
            <a:ext cx="390524" cy="400049"/>
          </a:xfrm>
          <a:prstGeom prst="rect">
            <a:avLst/>
          </a:prstGeom>
        </p:spPr>
      </p:pic>
      <p:pic>
        <p:nvPicPr>
          <p:cNvPr id="4" name="图片 4" descr="textimage7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100" y="2970243"/>
            <a:ext cx="390524" cy="400049"/>
          </a:xfrm>
          <a:prstGeom prst="rect">
            <a:avLst/>
          </a:prstGeom>
        </p:spPr>
      </p:pic>
      <p:pic>
        <p:nvPicPr>
          <p:cNvPr id="5" name="图片 5" descr="textimage8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32787" y="3618890"/>
            <a:ext cx="390524" cy="400049"/>
          </a:xfrm>
          <a:prstGeom prst="rect">
            <a:avLst/>
          </a:prstGeom>
        </p:spPr>
      </p:pic>
      <p:pic>
        <p:nvPicPr>
          <p:cNvPr id="6" name="图片 6" descr="textimage9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31806" y="4267538"/>
            <a:ext cx="390524" cy="400049"/>
          </a:xfrm>
          <a:prstGeom prst="rect">
            <a:avLst/>
          </a:prstGeom>
        </p:spPr>
      </p:pic>
      <p:pic>
        <p:nvPicPr>
          <p:cNvPr id="7" name="图片 7" descr="textimage10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430825" y="4916186"/>
            <a:ext cx="390524" cy="400050"/>
          </a:xfrm>
          <a:prstGeom prst="rect">
            <a:avLst/>
          </a:prstGeom>
        </p:spPr>
      </p:pic>
      <p:sp>
        <p:nvSpPr>
          <p:cNvPr id="8" name="TextBox 2"/>
          <p:cNvSpPr txBox="1"/>
          <p:nvPr/>
        </p:nvSpPr>
        <p:spPr>
          <a:xfrm>
            <a:off x="558485" y="5995714"/>
            <a:ext cx="1134000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重复第二、三、四步.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194" kern="0" spc="1435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29733" y="1764085"/>
            <a:ext cx="1800200" cy="403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69493" y="3016753"/>
            <a:ext cx="936104" cy="403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89373" y="3708301"/>
            <a:ext cx="1152128" cy="403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33389" y="4312897"/>
            <a:ext cx="1728192" cy="403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05397" y="4860429"/>
            <a:ext cx="1872208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85469"/>
            <a:ext cx="11340000" cy="34797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1.下列函数图象与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轴均有交点,其中不能用二分法求图中函数零点的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C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463" kern="0" spc="5968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2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16235" y="3176018"/>
            <a:ext cx="8782050" cy="2476499"/>
          </a:xfrm>
          <a:prstGeom prst="rect">
            <a:avLst/>
          </a:prstGeom>
        </p:spPr>
      </p:pic>
      <p:pic>
        <p:nvPicPr>
          <p:cNvPr id="4" name="图片 3" descr="textimage1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0000" y="972369"/>
            <a:ext cx="1982118" cy="576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1817365" y="2556173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04834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　对于选项C,由图可知零点附近左右两侧的函数值的符号是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相同的,故不能用二分法求解.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BE77A00C-BF39-4774-B370-5545904093CB}">
  <ds:schemaRefs/>
</ds:datastoreItem>
</file>

<file path=customXml/itemProps10.xml><?xml version="1.0" encoding="utf-8"?>
<ds:datastoreItem xmlns:ds="http://schemas.openxmlformats.org/officeDocument/2006/customXml" ds:itemID="{CD73C8B6-464A-49C8-8E8E-539965878C44}">
  <ds:schemaRefs/>
</ds:datastoreItem>
</file>

<file path=customXml/itemProps11.xml><?xml version="1.0" encoding="utf-8"?>
<ds:datastoreItem xmlns:ds="http://schemas.openxmlformats.org/officeDocument/2006/customXml" ds:itemID="{748260DE-4047-4991-897C-924AE20901A6}">
  <ds:schemaRefs/>
</ds:datastoreItem>
</file>

<file path=customXml/itemProps12.xml><?xml version="1.0" encoding="utf-8"?>
<ds:datastoreItem xmlns:ds="http://schemas.openxmlformats.org/officeDocument/2006/customXml" ds:itemID="{82F2338A-E81C-42D0-9D1A-124BB7846C65}">
  <ds:schemaRefs/>
</ds:datastoreItem>
</file>

<file path=customXml/itemProps13.xml><?xml version="1.0" encoding="utf-8"?>
<ds:datastoreItem xmlns:ds="http://schemas.openxmlformats.org/officeDocument/2006/customXml" ds:itemID="{F52123CD-13BF-40F6-847C-E287E1D174C1}">
  <ds:schemaRefs/>
</ds:datastoreItem>
</file>

<file path=customXml/itemProps14.xml><?xml version="1.0" encoding="utf-8"?>
<ds:datastoreItem xmlns:ds="http://schemas.openxmlformats.org/officeDocument/2006/customXml" ds:itemID="{1094EB21-3DD0-474D-AFCC-C323A6CC8D1B}">
  <ds:schemaRefs/>
</ds:datastoreItem>
</file>

<file path=customXml/itemProps15.xml><?xml version="1.0" encoding="utf-8"?>
<ds:datastoreItem xmlns:ds="http://schemas.openxmlformats.org/officeDocument/2006/customXml" ds:itemID="{B7FEB15A-A94D-4C72-AF2A-B50477A1B8CD}">
  <ds:schemaRefs/>
</ds:datastoreItem>
</file>

<file path=customXml/itemProps16.xml><?xml version="1.0" encoding="utf-8"?>
<ds:datastoreItem xmlns:ds="http://schemas.openxmlformats.org/officeDocument/2006/customXml" ds:itemID="{88019EAF-7BA0-41D3-B883-F6A7D2A5F0F1}">
  <ds:schemaRefs/>
</ds:datastoreItem>
</file>

<file path=customXml/itemProps17.xml><?xml version="1.0" encoding="utf-8"?>
<ds:datastoreItem xmlns:ds="http://schemas.openxmlformats.org/officeDocument/2006/customXml" ds:itemID="{19A98A7C-020C-406D-9465-984B58013F5D}">
  <ds:schemaRefs/>
</ds:datastoreItem>
</file>

<file path=customXml/itemProps18.xml><?xml version="1.0" encoding="utf-8"?>
<ds:datastoreItem xmlns:ds="http://schemas.openxmlformats.org/officeDocument/2006/customXml" ds:itemID="{497E6093-568E-403D-979C-84D17F566B49}">
  <ds:schemaRefs/>
</ds:datastoreItem>
</file>

<file path=customXml/itemProps19.xml><?xml version="1.0" encoding="utf-8"?>
<ds:datastoreItem xmlns:ds="http://schemas.openxmlformats.org/officeDocument/2006/customXml" ds:itemID="{8713FE97-8482-43A8-8B90-3AF8BF83A58A}">
  <ds:schemaRefs/>
</ds:datastoreItem>
</file>

<file path=customXml/itemProps2.xml><?xml version="1.0" encoding="utf-8"?>
<ds:datastoreItem xmlns:ds="http://schemas.openxmlformats.org/officeDocument/2006/customXml" ds:itemID="{B7BBADD7-BD9D-4307-8697-C0CDEB964581}">
  <ds:schemaRefs/>
</ds:datastoreItem>
</file>

<file path=customXml/itemProps20.xml><?xml version="1.0" encoding="utf-8"?>
<ds:datastoreItem xmlns:ds="http://schemas.openxmlformats.org/officeDocument/2006/customXml" ds:itemID="{4E07F520-6682-43D9-BC73-5D71388DAD47}">
  <ds:schemaRefs/>
</ds:datastoreItem>
</file>

<file path=customXml/itemProps21.xml><?xml version="1.0" encoding="utf-8"?>
<ds:datastoreItem xmlns:ds="http://schemas.openxmlformats.org/officeDocument/2006/customXml" ds:itemID="{907B684E-792C-4BFC-9C10-C0766F979197}">
  <ds:schemaRefs/>
</ds:datastoreItem>
</file>

<file path=customXml/itemProps22.xml><?xml version="1.0" encoding="utf-8"?>
<ds:datastoreItem xmlns:ds="http://schemas.openxmlformats.org/officeDocument/2006/customXml" ds:itemID="{A296FF0C-C18A-45E5-AD91-03EF91B3E3B5}">
  <ds:schemaRefs/>
</ds:datastoreItem>
</file>

<file path=customXml/itemProps23.xml><?xml version="1.0" encoding="utf-8"?>
<ds:datastoreItem xmlns:ds="http://schemas.openxmlformats.org/officeDocument/2006/customXml" ds:itemID="{C27E4D2E-188B-459F-A6DD-D01DDEFDEC35}">
  <ds:schemaRefs/>
</ds:datastoreItem>
</file>

<file path=customXml/itemProps24.xml><?xml version="1.0" encoding="utf-8"?>
<ds:datastoreItem xmlns:ds="http://schemas.openxmlformats.org/officeDocument/2006/customXml" ds:itemID="{222A1D1E-15F4-422C-AA1C-77D08647FB10}">
  <ds:schemaRefs/>
</ds:datastoreItem>
</file>

<file path=customXml/itemProps25.xml><?xml version="1.0" encoding="utf-8"?>
<ds:datastoreItem xmlns:ds="http://schemas.openxmlformats.org/officeDocument/2006/customXml" ds:itemID="{7C4B26CE-DD65-45CB-8B67-729DC50E2153}">
  <ds:schemaRefs/>
</ds:datastoreItem>
</file>

<file path=customXml/itemProps26.xml><?xml version="1.0" encoding="utf-8"?>
<ds:datastoreItem xmlns:ds="http://schemas.openxmlformats.org/officeDocument/2006/customXml" ds:itemID="{FDA5FEFF-D70D-4AE0-9DE7-BC65C2D032E9}">
  <ds:schemaRefs/>
</ds:datastoreItem>
</file>

<file path=customXml/itemProps27.xml><?xml version="1.0" encoding="utf-8"?>
<ds:datastoreItem xmlns:ds="http://schemas.openxmlformats.org/officeDocument/2006/customXml" ds:itemID="{3CB6AFC8-CF66-492C-8B7A-2F190714F37A}">
  <ds:schemaRefs/>
</ds:datastoreItem>
</file>

<file path=customXml/itemProps28.xml><?xml version="1.0" encoding="utf-8"?>
<ds:datastoreItem xmlns:ds="http://schemas.openxmlformats.org/officeDocument/2006/customXml" ds:itemID="{E9FC0D5C-2B25-47AD-B6CF-E5BF42A1CC59}">
  <ds:schemaRefs/>
</ds:datastoreItem>
</file>

<file path=customXml/itemProps29.xml><?xml version="1.0" encoding="utf-8"?>
<ds:datastoreItem xmlns:ds="http://schemas.openxmlformats.org/officeDocument/2006/customXml" ds:itemID="{FCE7431C-CE60-48AA-8CF2-A9205D95D058}">
  <ds:schemaRefs/>
</ds:datastoreItem>
</file>

<file path=customXml/itemProps3.xml><?xml version="1.0" encoding="utf-8"?>
<ds:datastoreItem xmlns:ds="http://schemas.openxmlformats.org/officeDocument/2006/customXml" ds:itemID="{1D904063-E01D-4644-8BB5-F532957A6AFA}">
  <ds:schemaRefs/>
</ds:datastoreItem>
</file>

<file path=customXml/itemProps30.xml><?xml version="1.0" encoding="utf-8"?>
<ds:datastoreItem xmlns:ds="http://schemas.openxmlformats.org/officeDocument/2006/customXml" ds:itemID="{C111B863-56CB-40F7-BB99-D4D51520CB8A}">
  <ds:schemaRefs/>
</ds:datastoreItem>
</file>

<file path=customXml/itemProps31.xml><?xml version="1.0" encoding="utf-8"?>
<ds:datastoreItem xmlns:ds="http://schemas.openxmlformats.org/officeDocument/2006/customXml" ds:itemID="{61C98239-B04C-4479-BA9F-68C9D76F1594}">
  <ds:schemaRefs/>
</ds:datastoreItem>
</file>

<file path=customXml/itemProps32.xml><?xml version="1.0" encoding="utf-8"?>
<ds:datastoreItem xmlns:ds="http://schemas.openxmlformats.org/officeDocument/2006/customXml" ds:itemID="{954E61CB-846B-4ED7-A230-2BB4ABA0192A}">
  <ds:schemaRefs/>
</ds:datastoreItem>
</file>

<file path=customXml/itemProps33.xml><?xml version="1.0" encoding="utf-8"?>
<ds:datastoreItem xmlns:ds="http://schemas.openxmlformats.org/officeDocument/2006/customXml" ds:itemID="{9AF5E1F2-F005-4A09-B4CD-FA62DF7026D6}">
  <ds:schemaRefs/>
</ds:datastoreItem>
</file>

<file path=customXml/itemProps34.xml><?xml version="1.0" encoding="utf-8"?>
<ds:datastoreItem xmlns:ds="http://schemas.openxmlformats.org/officeDocument/2006/customXml" ds:itemID="{CB1B6E51-342B-4A16-A2F2-886C85BB7DBF}">
  <ds:schemaRefs/>
</ds:datastoreItem>
</file>

<file path=customXml/itemProps4.xml><?xml version="1.0" encoding="utf-8"?>
<ds:datastoreItem xmlns:ds="http://schemas.openxmlformats.org/officeDocument/2006/customXml" ds:itemID="{B3BBB4D2-1910-47D1-8E86-1282B81887FD}">
  <ds:schemaRefs/>
</ds:datastoreItem>
</file>

<file path=customXml/itemProps5.xml><?xml version="1.0" encoding="utf-8"?>
<ds:datastoreItem xmlns:ds="http://schemas.openxmlformats.org/officeDocument/2006/customXml" ds:itemID="{A0CA029D-7A4B-408E-B6B6-49DE46AA3008}">
  <ds:schemaRefs/>
</ds:datastoreItem>
</file>

<file path=customXml/itemProps6.xml><?xml version="1.0" encoding="utf-8"?>
<ds:datastoreItem xmlns:ds="http://schemas.openxmlformats.org/officeDocument/2006/customXml" ds:itemID="{A6E29FFB-79F6-4A2C-AF2E-CAD0B9843CC1}">
  <ds:schemaRefs/>
</ds:datastoreItem>
</file>

<file path=customXml/itemProps7.xml><?xml version="1.0" encoding="utf-8"?>
<ds:datastoreItem xmlns:ds="http://schemas.openxmlformats.org/officeDocument/2006/customXml" ds:itemID="{027D4D3A-0EFF-42E9-8643-B9124E125E71}">
  <ds:schemaRefs/>
</ds:datastoreItem>
</file>

<file path=customXml/itemProps8.xml><?xml version="1.0" encoding="utf-8"?>
<ds:datastoreItem xmlns:ds="http://schemas.openxmlformats.org/officeDocument/2006/customXml" ds:itemID="{743C20B2-4829-4AF9-B928-A817994253F9}">
  <ds:schemaRefs/>
</ds:datastoreItem>
</file>

<file path=customXml/itemProps9.xml><?xml version="1.0" encoding="utf-8"?>
<ds:datastoreItem xmlns:ds="http://schemas.openxmlformats.org/officeDocument/2006/customXml" ds:itemID="{97679663-AF69-4B37-8592-88582DE114F7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第1讲　匀变速直线运动</Template>
  <TotalTime>99</TotalTime>
  <Words>932</Words>
  <Application>Microsoft Office PowerPoint</Application>
  <PresentationFormat>自定义</PresentationFormat>
  <Paragraphs>213</Paragraphs>
  <Slides>36</Slides>
  <Notes>33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1_Office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82</cp:revision>
  <dcterms:modified xsi:type="dcterms:W3CDTF">2019-12-05T00:07:15Z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