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customXml/itemProps3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5"/>
  </p:sldMasterIdLst>
  <p:notesMasterIdLst>
    <p:notesMasterId r:id="rId72"/>
  </p:notesMasterIdLst>
  <p:sldIdLst>
    <p:sldId id="261" r:id="rId36"/>
    <p:sldId id="329" r:id="rId37"/>
    <p:sldId id="330" r:id="rId38"/>
    <p:sldId id="262" r:id="rId39"/>
    <p:sldId id="264" r:id="rId40"/>
    <p:sldId id="266" r:id="rId41"/>
    <p:sldId id="268" r:id="rId42"/>
    <p:sldId id="270" r:id="rId43"/>
    <p:sldId id="272" r:id="rId44"/>
    <p:sldId id="275" r:id="rId45"/>
    <p:sldId id="278" r:id="rId46"/>
    <p:sldId id="280" r:id="rId47"/>
    <p:sldId id="281" r:id="rId48"/>
    <p:sldId id="284" r:id="rId49"/>
    <p:sldId id="287" r:id="rId50"/>
    <p:sldId id="290" r:id="rId51"/>
    <p:sldId id="292" r:id="rId52"/>
    <p:sldId id="294" r:id="rId53"/>
    <p:sldId id="295" r:id="rId54"/>
    <p:sldId id="296" r:id="rId55"/>
    <p:sldId id="297" r:id="rId56"/>
    <p:sldId id="301" r:id="rId57"/>
    <p:sldId id="303" r:id="rId58"/>
    <p:sldId id="305" r:id="rId59"/>
    <p:sldId id="308" r:id="rId60"/>
    <p:sldId id="309" r:id="rId61"/>
    <p:sldId id="311" r:id="rId62"/>
    <p:sldId id="313" r:id="rId63"/>
    <p:sldId id="315" r:id="rId64"/>
    <p:sldId id="317" r:id="rId65"/>
    <p:sldId id="319" r:id="rId66"/>
    <p:sldId id="322" r:id="rId67"/>
    <p:sldId id="323" r:id="rId68"/>
    <p:sldId id="324" r:id="rId69"/>
    <p:sldId id="331" r:id="rId70"/>
    <p:sldId id="327" r:id="rId71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66" d="100"/>
          <a:sy n="66" d="100"/>
        </p:scale>
        <p:origin x="-1476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4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7.xml"/><Relationship Id="rId47" Type="http://schemas.openxmlformats.org/officeDocument/2006/relationships/slide" Target="slides/slide12.xml"/><Relationship Id="rId50" Type="http://schemas.openxmlformats.org/officeDocument/2006/relationships/slide" Target="slides/slide15.xml"/><Relationship Id="rId55" Type="http://schemas.openxmlformats.org/officeDocument/2006/relationships/slide" Target="slides/slide20.xml"/><Relationship Id="rId63" Type="http://schemas.openxmlformats.org/officeDocument/2006/relationships/slide" Target="slides/slide28.xml"/><Relationship Id="rId68" Type="http://schemas.openxmlformats.org/officeDocument/2006/relationships/slide" Target="slides/slide33.xml"/><Relationship Id="rId76" Type="http://schemas.openxmlformats.org/officeDocument/2006/relationships/tableStyles" Target="tableStyles.xml"/><Relationship Id="rId7" Type="http://schemas.openxmlformats.org/officeDocument/2006/relationships/customXml" Target="../customXml/item7.xml"/><Relationship Id="rId71" Type="http://schemas.openxmlformats.org/officeDocument/2006/relationships/slide" Target="slides/slide36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2.xml"/><Relationship Id="rId40" Type="http://schemas.openxmlformats.org/officeDocument/2006/relationships/slide" Target="slides/slide5.xml"/><Relationship Id="rId45" Type="http://schemas.openxmlformats.org/officeDocument/2006/relationships/slide" Target="slides/slide10.xml"/><Relationship Id="rId53" Type="http://schemas.openxmlformats.org/officeDocument/2006/relationships/slide" Target="slides/slide18.xml"/><Relationship Id="rId58" Type="http://schemas.openxmlformats.org/officeDocument/2006/relationships/slide" Target="slides/slide23.xml"/><Relationship Id="rId66" Type="http://schemas.openxmlformats.org/officeDocument/2006/relationships/slide" Target="slides/slide31.xml"/><Relationship Id="rId74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1.xml"/><Relationship Id="rId49" Type="http://schemas.openxmlformats.org/officeDocument/2006/relationships/slide" Target="slides/slide14.xml"/><Relationship Id="rId57" Type="http://schemas.openxmlformats.org/officeDocument/2006/relationships/slide" Target="slides/slide22.xml"/><Relationship Id="rId61" Type="http://schemas.openxmlformats.org/officeDocument/2006/relationships/slide" Target="slides/slide26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9.xml"/><Relationship Id="rId52" Type="http://schemas.openxmlformats.org/officeDocument/2006/relationships/slide" Target="slides/slide17.xml"/><Relationship Id="rId60" Type="http://schemas.openxmlformats.org/officeDocument/2006/relationships/slide" Target="slides/slide25.xml"/><Relationship Id="rId65" Type="http://schemas.openxmlformats.org/officeDocument/2006/relationships/slide" Target="slides/slide30.xml"/><Relationship Id="rId73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Master" Target="slideMasters/slideMaster1.xml"/><Relationship Id="rId43" Type="http://schemas.openxmlformats.org/officeDocument/2006/relationships/slide" Target="slides/slide8.xml"/><Relationship Id="rId48" Type="http://schemas.openxmlformats.org/officeDocument/2006/relationships/slide" Target="slides/slide13.xml"/><Relationship Id="rId56" Type="http://schemas.openxmlformats.org/officeDocument/2006/relationships/slide" Target="slides/slide21.xml"/><Relationship Id="rId64" Type="http://schemas.openxmlformats.org/officeDocument/2006/relationships/slide" Target="slides/slide29.xml"/><Relationship Id="rId69" Type="http://schemas.openxmlformats.org/officeDocument/2006/relationships/slide" Target="slides/slide34.xml"/><Relationship Id="rId8" Type="http://schemas.openxmlformats.org/officeDocument/2006/relationships/customXml" Target="../customXml/item8.xml"/><Relationship Id="rId51" Type="http://schemas.openxmlformats.org/officeDocument/2006/relationships/slide" Target="slides/slide16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3.xml"/><Relationship Id="rId46" Type="http://schemas.openxmlformats.org/officeDocument/2006/relationships/slide" Target="slides/slide11.xml"/><Relationship Id="rId59" Type="http://schemas.openxmlformats.org/officeDocument/2006/relationships/slide" Target="slides/slide24.xml"/><Relationship Id="rId67" Type="http://schemas.openxmlformats.org/officeDocument/2006/relationships/slide" Target="slides/slide32.xml"/><Relationship Id="rId20" Type="http://schemas.openxmlformats.org/officeDocument/2006/relationships/customXml" Target="../customXml/item20.xml"/><Relationship Id="rId41" Type="http://schemas.openxmlformats.org/officeDocument/2006/relationships/slide" Target="slides/slide6.xml"/><Relationship Id="rId54" Type="http://schemas.openxmlformats.org/officeDocument/2006/relationships/slide" Target="slides/slide19.xml"/><Relationship Id="rId62" Type="http://schemas.openxmlformats.org/officeDocument/2006/relationships/slide" Target="slides/slide27.xml"/><Relationship Id="rId70" Type="http://schemas.openxmlformats.org/officeDocument/2006/relationships/slide" Target="slides/slide35.xml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4" Type="http://schemas.openxmlformats.org/officeDocument/2006/relationships/image" Target="../media/image5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4" Type="http://schemas.openxmlformats.org/officeDocument/2006/relationships/image" Target="../media/image6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10" Type="http://schemas.openxmlformats.org/officeDocument/2006/relationships/image" Target="../media/image85.wmf"/><Relationship Id="rId4" Type="http://schemas.openxmlformats.org/officeDocument/2006/relationships/image" Target="../media/image79.wmf"/><Relationship Id="rId9" Type="http://schemas.openxmlformats.org/officeDocument/2006/relationships/image" Target="../media/image84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10" Type="http://schemas.openxmlformats.org/officeDocument/2006/relationships/image" Target="../media/image95.wmf"/><Relationship Id="rId4" Type="http://schemas.openxmlformats.org/officeDocument/2006/relationships/image" Target="../media/image89.wmf"/><Relationship Id="rId9" Type="http://schemas.openxmlformats.org/officeDocument/2006/relationships/image" Target="../media/image94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3" Type="http://schemas.openxmlformats.org/officeDocument/2006/relationships/image" Target="../media/image101.wmf"/><Relationship Id="rId7" Type="http://schemas.openxmlformats.org/officeDocument/2006/relationships/image" Target="../media/image105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4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3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7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3.bin"/><Relationship Id="rId2" Type="http://schemas.openxmlformats.org/officeDocument/2006/relationships/customXml" Target="../../customXml/item3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6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4.bin"/><Relationship Id="rId10" Type="http://schemas.openxmlformats.org/officeDocument/2006/relationships/oleObject" Target="../embeddings/oleObject29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2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5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9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3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57.jpe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8.bin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50.bin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53.bin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6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5.bin"/><Relationship Id="rId5" Type="http://schemas.openxmlformats.org/officeDocument/2006/relationships/oleObject" Target="../embeddings/oleObject54.bin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57.bin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Relationship Id="rId4" Type="http://schemas.openxmlformats.org/officeDocument/2006/relationships/image" Target="../media/image7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58.bin"/><Relationship Id="rId4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1.bin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oleObject" Target="../embeddings/oleObject7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4.bin"/><Relationship Id="rId12" Type="http://schemas.openxmlformats.org/officeDocument/2006/relationships/oleObject" Target="../embeddings/oleObject69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63.bin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2.bin"/><Relationship Id="rId10" Type="http://schemas.openxmlformats.org/officeDocument/2006/relationships/oleObject" Target="../embeddings/oleObject67.bin"/><Relationship Id="rId4" Type="http://schemas.openxmlformats.org/officeDocument/2006/relationships/notesSlide" Target="../notesSlides/notesSlide29.xml"/><Relationship Id="rId9" Type="http://schemas.openxmlformats.org/officeDocument/2006/relationships/oleObject" Target="../embeddings/oleObject66.bin"/><Relationship Id="rId14" Type="http://schemas.openxmlformats.org/officeDocument/2006/relationships/oleObject" Target="../embeddings/oleObject71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oleObject" Target="../embeddings/oleObject8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4.bin"/><Relationship Id="rId12" Type="http://schemas.openxmlformats.org/officeDocument/2006/relationships/oleObject" Target="../embeddings/oleObject79.bin"/><Relationship Id="rId2" Type="http://schemas.openxmlformats.org/officeDocument/2006/relationships/customXml" Target="../../customXml/item3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73.bin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2.bin"/><Relationship Id="rId10" Type="http://schemas.openxmlformats.org/officeDocument/2006/relationships/oleObject" Target="../embeddings/oleObject77.bin"/><Relationship Id="rId4" Type="http://schemas.openxmlformats.org/officeDocument/2006/relationships/notesSlide" Target="../notesSlides/notesSlide30.xml"/><Relationship Id="rId9" Type="http://schemas.openxmlformats.org/officeDocument/2006/relationships/oleObject" Target="../embeddings/oleObject76.bin"/><Relationship Id="rId14" Type="http://schemas.openxmlformats.org/officeDocument/2006/relationships/oleObject" Target="../embeddings/oleObject81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4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83.bin"/><Relationship Id="rId5" Type="http://schemas.openxmlformats.org/officeDocument/2006/relationships/oleObject" Target="../embeddings/oleObject82.bin"/><Relationship Id="rId4" Type="http://schemas.openxmlformats.org/officeDocument/2006/relationships/notesSlide" Target="../notesSlides/notesSlide3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7.bin"/><Relationship Id="rId12" Type="http://schemas.openxmlformats.org/officeDocument/2006/relationships/oleObject" Target="../embeddings/oleObject92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86.bin"/><Relationship Id="rId11" Type="http://schemas.openxmlformats.org/officeDocument/2006/relationships/oleObject" Target="../embeddings/oleObject91.bin"/><Relationship Id="rId5" Type="http://schemas.openxmlformats.org/officeDocument/2006/relationships/oleObject" Target="../embeddings/oleObject85.bin"/><Relationship Id="rId10" Type="http://schemas.openxmlformats.org/officeDocument/2006/relationships/oleObject" Target="../embeddings/oleObject90.bin"/><Relationship Id="rId4" Type="http://schemas.openxmlformats.org/officeDocument/2006/relationships/notesSlide" Target="../notesSlides/notesSlide34.xml"/><Relationship Id="rId9" Type="http://schemas.openxmlformats.org/officeDocument/2006/relationships/oleObject" Target="../embeddings/oleObject8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3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5.bin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8.bin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5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1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4294967295"/>
          </p:nvPr>
        </p:nvSpPr>
        <p:spPr>
          <a:xfrm>
            <a:off x="0" y="2124125"/>
            <a:ext cx="12131675" cy="1071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defTabSz="9144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第二节　函数的单调性与最值</a:t>
            </a:r>
          </a:p>
        </p:txBody>
      </p:sp>
      <p:pic>
        <p:nvPicPr>
          <p:cNvPr id="3" name="Picture 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2499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116013"/>
            <a:ext cx="11340000" cy="5184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5.(2013北京,13,5分)函数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10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的值域为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(-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,2) 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 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1时,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)=lo</a:t>
            </a:r>
            <a:r>
              <a:rPr lang="zh-CN" altLang="en-US" sz="2800" kern="0" spc="-56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是单调递减的,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  <a:spcBef>
                <a:spcPts val="146"/>
              </a:spcBef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此时,函数的值域为(-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,0];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&lt;1时,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是单调递增的,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此时,函数的值域为(0,2).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)的值域是(-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,2).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951890" y="899989"/>
          <a:ext cx="1981200" cy="1171575"/>
        </p:xfrm>
        <a:graphic>
          <a:graphicData uri="http://schemas.openxmlformats.org/presentationml/2006/ole">
            <p:oleObj spid="_x0000_s7170" name="Equation" r:id="rId5" imgW="1996800" imgH="1180800" progId="Equation.DSMT4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3689573" y="2628553"/>
          <a:ext cx="333375" cy="647700"/>
        </p:xfrm>
        <a:graphic>
          <a:graphicData uri="http://schemas.openxmlformats.org/presentationml/2006/ole">
            <p:oleObj spid="_x0000_s7171" name="Equation" r:id="rId6" imgW="336000" imgH="652800" progId="Equation.DSMT4">
              <p:embed/>
            </p:oleObj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82061" y="1260029"/>
            <a:ext cx="1440160" cy="40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2484165"/>
            <a:ext cx="7416824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2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考点一　函数单调性的判断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(2014北京,2,5分)下列函数中,在区间(0,+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)上为增函数的是</a:t>
            </a:r>
            <a:r>
              <a:rPr lang="zh-CN" altLang="en-US" sz="2800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en-US" altLang="zh-CN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)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41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                B.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                      D.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0.5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44293" y="3668292"/>
          <a:ext cx="828674" cy="400049"/>
        </p:xfrm>
        <a:graphic>
          <a:graphicData uri="http://schemas.openxmlformats.org/presentationml/2006/ole">
            <p:oleObj spid="_x0000_s9218" name="Equation" r:id="rId5" imgW="835200" imgH="403200" progId="Equation.DSMT4">
              <p:embed/>
            </p:oleObj>
          </a:graphicData>
        </a:graphic>
      </p:graphicFrame>
      <p:grpSp>
        <p:nvGrpSpPr>
          <p:cNvPr id="5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6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7" name="矩形 6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81261" y="298822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88644"/>
            <a:ext cx="11340000" cy="2649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仅在[1,+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)上为增函数,排除B;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20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为减函数,排除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67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C;因为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0.5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为减函数,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+1为增函数,所以根据复合函数“同增异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减”的单调法则知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0.5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+1)为减函数,排除D;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57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+1均为增函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数,所以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417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为增函数,故选A.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423423" y="940743"/>
          <a:ext cx="666750" cy="895350"/>
        </p:xfrm>
        <a:graphic>
          <a:graphicData uri="http://schemas.openxmlformats.org/presentationml/2006/ole">
            <p:oleObj spid="_x0000_s10242" name="Equation" r:id="rId5" imgW="672000" imgH="902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214643" y="2516164"/>
          <a:ext cx="371474" cy="400049"/>
        </p:xfrm>
        <a:graphic>
          <a:graphicData uri="http://schemas.openxmlformats.org/presentationml/2006/ole">
            <p:oleObj spid="_x0000_s10243" name="Equation" r:id="rId6" imgW="374400" imgH="403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3389" y="3164236"/>
          <a:ext cx="828674" cy="400049"/>
        </p:xfrm>
        <a:graphic>
          <a:graphicData uri="http://schemas.openxmlformats.org/presentationml/2006/ole">
            <p:oleObj spid="_x0000_s10244" name="Equation" r:id="rId7" imgW="835200" imgH="403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6520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判断函数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24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&gt;0)在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∈(-1,1)上的单调性.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1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任取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,且-1&lt;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</a:t>
            </a:r>
            <a:endParaRPr lang="zh-CN" altLang="en-US" sz="281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10" kern="0" spc="21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10" kern="0" spc="21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10" kern="0" spc="2062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10" kern="0" spc="150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1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∵-1&lt;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</a:t>
            </a:r>
            <a:endParaRPr lang="zh-CN" altLang="en-US" sz="281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+1&gt;0,(</a:t>
            </a:r>
            <a:r>
              <a:rPr lang="zh-CN" altLang="en-US" sz="2810" kern="0" spc="-11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-1)(</a:t>
            </a:r>
            <a:r>
              <a:rPr lang="zh-CN" altLang="en-US" sz="2810" kern="0" spc="-11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-1)&gt;0.</a:t>
            </a:r>
            <a:endParaRPr lang="zh-CN" altLang="en-US" sz="281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又∵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 ∴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sz="281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sz="281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∴函数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)在(-1,1)上为减函数.</a:t>
            </a:r>
            <a:endParaRPr lang="zh-CN" altLang="en-US" sz="281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33589" y="867594"/>
          <a:ext cx="762000" cy="752475"/>
        </p:xfrm>
        <a:graphic>
          <a:graphicData uri="http://schemas.openxmlformats.org/presentationml/2006/ole">
            <p:oleObj spid="_x0000_s11266" name="Equation" r:id="rId5" imgW="768000" imgH="758400" progId="Equation.DSMT4">
              <p:embed/>
            </p:oleObj>
          </a:graphicData>
        </a:graphic>
      </p:graphicFrame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2351509" y="2124125"/>
          <a:ext cx="762000" cy="828675"/>
        </p:xfrm>
        <a:graphic>
          <a:graphicData uri="http://schemas.openxmlformats.org/presentationml/2006/ole">
            <p:oleObj spid="_x0000_s11267" name="Equation" r:id="rId6" imgW="768000" imgH="835200" progId="Equation.DSMT4">
              <p:embed/>
            </p:oleObj>
          </a:graphicData>
        </a:graphic>
      </p:graphicFrame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3113509" y="2159546"/>
          <a:ext cx="762000" cy="828675"/>
        </p:xfrm>
        <a:graphic>
          <a:graphicData uri="http://schemas.openxmlformats.org/presentationml/2006/ole">
            <p:oleObj spid="_x0000_s11268" name="Equation" r:id="rId7" imgW="768000" imgH="835200" progId="Equation.DSMT4">
              <p:embed/>
            </p:oleObj>
          </a:graphicData>
        </a:graphic>
      </p:graphicFrame>
      <p:graphicFrame>
        <p:nvGraphicFramePr>
          <p:cNvPr id="11269" name="Object 5"/>
          <p:cNvGraphicFramePr>
            <a:graphicFrameLocks noChangeAspect="1"/>
          </p:cNvGraphicFramePr>
          <p:nvPr/>
        </p:nvGraphicFramePr>
        <p:xfrm>
          <a:off x="3905597" y="2111921"/>
          <a:ext cx="3124200" cy="876300"/>
        </p:xfrm>
        <a:graphic>
          <a:graphicData uri="http://schemas.openxmlformats.org/presentationml/2006/ole">
            <p:oleObj spid="_x0000_s11269" name="Equation" r:id="rId8" imgW="3148800" imgH="883200" progId="Equation.DSMT4">
              <p:embed/>
            </p:oleObj>
          </a:graphicData>
        </a:graphic>
      </p:graphicFrame>
      <p:graphicFrame>
        <p:nvGraphicFramePr>
          <p:cNvPr id="11270" name="Object 6"/>
          <p:cNvGraphicFramePr>
            <a:graphicFrameLocks noChangeAspect="1"/>
          </p:cNvGraphicFramePr>
          <p:nvPr/>
        </p:nvGraphicFramePr>
        <p:xfrm>
          <a:off x="7217965" y="2159546"/>
          <a:ext cx="2400300" cy="828675"/>
        </p:xfrm>
        <a:graphic>
          <a:graphicData uri="http://schemas.openxmlformats.org/presentationml/2006/ole">
            <p:oleObj spid="_x0000_s11270" name="Equation" r:id="rId9" imgW="2419200" imgH="835200" progId="Equation.DSMT4">
              <p:embed/>
            </p:oleObj>
          </a:graphicData>
        </a:graphic>
      </p:graphicFrame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3538314" y="3636293"/>
          <a:ext cx="295275" cy="428625"/>
        </p:xfrm>
        <a:graphic>
          <a:graphicData uri="http://schemas.openxmlformats.org/presentationml/2006/ole">
            <p:oleObj spid="_x0000_s11271" name="Equation" r:id="rId10" imgW="297600" imgH="432000" progId="Equation.DSMT4">
              <p:embed/>
            </p:oleObj>
          </a:graphicData>
        </a:graphic>
      </p:graphicFrame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4409653" y="3636293"/>
          <a:ext cx="295275" cy="428625"/>
        </p:xfrm>
        <a:graphic>
          <a:graphicData uri="http://schemas.openxmlformats.org/presentationml/2006/ole">
            <p:oleObj spid="_x0000_s11272" name="Equation" r:id="rId11" imgW="297600" imgH="432000" progId="Equation.DSMT4">
              <p:embed/>
            </p:oleObj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05197" y="1692077"/>
            <a:ext cx="9289032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3427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sz="28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判断函数单调性的方法</a:t>
            </a:r>
            <a:endParaRPr lang="en-US" altLang="zh-CN" sz="2800" b="1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1.定义法:利用定义判断.</a:t>
            </a:r>
            <a:endParaRPr lang="en-US" altLang="zh-CN" sz="2800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2.利用函数的性质:如若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y=f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、y=g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为增函数,则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y=f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+g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为增函数;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kern="0" spc="1693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为减函数(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&gt;0);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kern="0" spc="4368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为增函数(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≥0);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y=f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·g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为增函数(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&gt;0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&gt;0);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e.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y=-f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为减函数.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1194048" y="4041279"/>
          <a:ext cx="695325" cy="819150"/>
        </p:xfrm>
        <a:graphic>
          <a:graphicData uri="http://schemas.openxmlformats.org/presentationml/2006/ole">
            <p:oleObj spid="_x0000_s71681" name="Equation" r:id="rId5" imgW="700800" imgH="825600" progId="Equation.DSMT4">
              <p:embed/>
            </p:oleObj>
          </a:graphicData>
        </a:graphic>
      </p:graphicFrame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1097285" y="4932437"/>
          <a:ext cx="885825" cy="476250"/>
        </p:xfrm>
        <a:graphic>
          <a:graphicData uri="http://schemas.openxmlformats.org/presentationml/2006/ole">
            <p:oleObj spid="_x0000_s71682" name="Equation" r:id="rId6" imgW="892800" imgH="480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7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3.利用复合函数关系判断单调性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法则是“同增异减”,即:若两个简单函数的单调性相同,则这两个函数</a:t>
            </a:r>
            <a:r>
              <a:rPr sz="2800" dirty="0">
                <a:latin typeface="楷体" pitchFamily="49" charset="-122"/>
                <a:ea typeface="楷体" pitchFamily="49" charset="-122"/>
              </a:rPr>
              <a:t/>
            </a:r>
            <a:br>
              <a:rPr sz="2800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的复合函数为增函数;若两个简单函数的单调性相反,则这两个函数的</a:t>
            </a:r>
            <a:r>
              <a:rPr sz="2800" dirty="0">
                <a:latin typeface="楷体" pitchFamily="49" charset="-122"/>
                <a:ea typeface="楷体" pitchFamily="49" charset="-122"/>
              </a:rPr>
              <a:t/>
            </a:r>
            <a:br>
              <a:rPr sz="2800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复合函数为减函数.</a:t>
            </a:r>
            <a:endParaRPr lang="en-US" altLang="zh-CN" sz="2800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4.图象法.</a:t>
            </a:r>
            <a:endParaRPr lang="en-US" altLang="zh-CN" sz="2800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5.导数法.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906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(2016北京,4,5分)下列函数中,在区间(-1,1)上为减函数的是</a:t>
            </a:r>
            <a:r>
              <a:rPr lang="zh-CN" altLang="en-US" sz="2800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D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47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                B.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=ln(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　                     D.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选项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kern="0" spc="155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kern="0" spc="439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的图象是将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en-US" altLang="zh-CN" sz="2800" kern="0" spc="-159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的图象向右平移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个单位得到的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kern="0" spc="14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(-1,1)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上为增函数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不符合题意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选项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(-1,0)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为增函数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(0,1)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上为减函数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不符合题意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选项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的图象是将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的图象向左平移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个单位得到的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(-1,1)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上为增函数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符合题意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选项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符合题意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41301" y="1476053"/>
          <a:ext cx="638175" cy="752474"/>
        </p:xfrm>
        <a:graphic>
          <a:graphicData uri="http://schemas.openxmlformats.org/presentationml/2006/ole">
            <p:oleObj spid="_x0000_s14338" name="Equation" r:id="rId5" imgW="643200" imgH="758400" progId="Equation.DSMT4">
              <p:embed/>
            </p:oleObj>
          </a:graphicData>
        </a:graphic>
      </p:graphicFrame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3329533" y="2772197"/>
          <a:ext cx="638175" cy="752475"/>
        </p:xfrm>
        <a:graphic>
          <a:graphicData uri="http://schemas.openxmlformats.org/presentationml/2006/ole">
            <p:oleObj spid="_x0000_s14339" name="Equation" r:id="rId6" imgW="643200" imgH="758400" progId="Equation.DSMT4">
              <p:embed/>
            </p:oleObj>
          </a:graphicData>
        </a:graphic>
      </p:graphicFrame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4121621" y="2772197"/>
          <a:ext cx="1038225" cy="819150"/>
        </p:xfrm>
        <a:graphic>
          <a:graphicData uri="http://schemas.openxmlformats.org/presentationml/2006/ole">
            <p:oleObj spid="_x0000_s14340" name="Equation" r:id="rId7" imgW="1046400" imgH="825600" progId="Equation.DSMT4">
              <p:embed/>
            </p:oleObj>
          </a:graphicData>
        </a:graphic>
      </p:graphicFrame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2043286" y="3420269"/>
          <a:ext cx="638175" cy="752475"/>
        </p:xfrm>
        <a:graphic>
          <a:graphicData uri="http://schemas.openxmlformats.org/presentationml/2006/ole">
            <p:oleObj spid="_x0000_s14341" name="Equation" r:id="rId8" imgW="643200" imgH="7584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1034389" y="104400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233189" y="2772196"/>
            <a:ext cx="11898486" cy="4068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27981"/>
            <a:ext cx="11340000" cy="59245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考点二　求函数的单调区间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)=max{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}的单调增区间是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814" kern="0" spc="42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,[1,+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3814" kern="0" spc="61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,[0,1]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3814" kern="0" spc="39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D.[0,1]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75" kern="0" spc="90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的单调递增区间为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[2,+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 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,单调递减区间为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,-3]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81261" y="2340149"/>
          <a:ext cx="1028700" cy="828674"/>
        </p:xfrm>
        <a:graphic>
          <a:graphicData uri="http://schemas.openxmlformats.org/presentationml/2006/ole">
            <p:oleObj spid="_x0000_s16386" name="Equation" r:id="rId5" imgW="10368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38572" y="3204245"/>
          <a:ext cx="1266825" cy="828674"/>
        </p:xfrm>
        <a:graphic>
          <a:graphicData uri="http://schemas.openxmlformats.org/presentationml/2006/ole">
            <p:oleObj spid="_x0000_s16387" name="Equation" r:id="rId6" imgW="12768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81261" y="4068341"/>
          <a:ext cx="981075" cy="828675"/>
        </p:xfrm>
        <a:graphic>
          <a:graphicData uri="http://schemas.openxmlformats.org/presentationml/2006/ole">
            <p:oleObj spid="_x0000_s16388" name="Equation" r:id="rId7" imgW="9888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61381" y="5580509"/>
          <a:ext cx="1466850" cy="438150"/>
        </p:xfrm>
        <a:graphic>
          <a:graphicData uri="http://schemas.openxmlformats.org/presentationml/2006/ole">
            <p:oleObj spid="_x0000_s16389" name="Equation" r:id="rId8" imgW="1478400" imgH="4416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946157" y="16920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97885" y="5580509"/>
            <a:ext cx="1512168" cy="40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7245" y="6228581"/>
            <a:ext cx="1512168" cy="40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62541" y="899999"/>
            <a:ext cx="11340000" cy="4562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&gt;1时, 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当-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1时, 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)=1-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1629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90919" y="867595"/>
          <a:ext cx="238124" cy="752474"/>
        </p:xfrm>
        <a:graphic>
          <a:graphicData uri="http://schemas.openxmlformats.org/presentationml/2006/ole">
            <p:oleObj spid="_x0000_s17410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35850" y="1548061"/>
          <a:ext cx="238125" cy="752475"/>
        </p:xfrm>
        <a:graphic>
          <a:graphicData uri="http://schemas.openxmlformats.org/presentationml/2006/ole">
            <p:oleObj spid="_x0000_s17411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37624" y="2844205"/>
          <a:ext cx="238124" cy="752474"/>
        </p:xfrm>
        <a:graphic>
          <a:graphicData uri="http://schemas.openxmlformats.org/presentationml/2006/ole">
            <p:oleObj spid="_x0000_s17412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18563" y="4356373"/>
          <a:ext cx="2914650" cy="1657349"/>
        </p:xfrm>
        <a:graphic>
          <a:graphicData uri="http://schemas.openxmlformats.org/presentationml/2006/ole">
            <p:oleObj spid="_x0000_s17413" name="Equation" r:id="rId8" imgW="2937600" imgH="1670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62541" y="900000"/>
            <a:ext cx="11340000" cy="4724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画出函数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)的图象,如图.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spc="1782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230"/>
              </a:spcBef>
              <a:buNone/>
            </a:pP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230"/>
              </a:spcBef>
              <a:buNone/>
            </a:pP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23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观察图象得单调增区间为</a:t>
            </a:r>
            <a:r>
              <a:rPr lang="zh-CN" altLang="en-US" sz="2800" kern="0" spc="42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和[1,+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故选A.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786" y="1620069"/>
            <a:ext cx="3524250" cy="2609849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982941" y="4255157"/>
          <a:ext cx="1028700" cy="828674"/>
        </p:xfrm>
        <a:graphic>
          <a:graphicData uri="http://schemas.openxmlformats.org/presentationml/2006/ole">
            <p:oleObj spid="_x0000_s18434" name="Equation" r:id="rId6" imgW="1036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7215" y="2537009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函数的单调性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215" y="3329097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函数的最值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2616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-6,则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90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可以看作是由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18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-6复合而成的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函数.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-6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-6在(-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,-3]上是减函数,在[2,+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)上是增函数,而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10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在[0,+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上是增函数,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90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的单调递减区间为(-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,-3],单调递增区间为[2,+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522221" y="2988221"/>
          <a:ext cx="438150" cy="400050"/>
        </p:xfrm>
        <a:graphic>
          <a:graphicData uri="http://schemas.openxmlformats.org/presentationml/2006/ole">
            <p:oleObj spid="_x0000_s19458" name="Equation" r:id="rId5" imgW="441600" imgH="403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13309" y="4212357"/>
          <a:ext cx="1466850" cy="438150"/>
        </p:xfrm>
        <a:graphic>
          <a:graphicData uri="http://schemas.openxmlformats.org/presentationml/2006/ole">
            <p:oleObj spid="_x0000_s19459" name="Equation" r:id="rId6" imgW="1478400" imgH="441600" progId="Equation.DSMT4">
              <p:embed/>
            </p:oleObj>
          </a:graphicData>
        </a:graphic>
      </p:graphicFrame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3545557" y="971997"/>
          <a:ext cx="1466850" cy="438150"/>
        </p:xfrm>
        <a:graphic>
          <a:graphicData uri="http://schemas.openxmlformats.org/presentationml/2006/ole">
            <p:oleObj spid="_x0000_s19460" name="Equation" r:id="rId7" imgW="1478400" imgH="441600" progId="Equation.DSMT4">
              <p:embed/>
            </p:oleObj>
          </a:graphicData>
        </a:graphic>
      </p:graphicFrame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7577807" y="1010097"/>
          <a:ext cx="438150" cy="400050"/>
        </p:xfrm>
        <a:graphic>
          <a:graphicData uri="http://schemas.openxmlformats.org/presentationml/2006/ole">
            <p:oleObj spid="_x0000_s19461" name="Equation" r:id="rId8" imgW="441600" imgH="403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24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 </a:t>
            </a:r>
            <a:endParaRPr lang="en-US" altLang="zh-CN" sz="2800" b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函数的单调性与“区间”紧密相关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函数的单调区间是函数定义域的子集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所以要求函数的单调区间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必须先求出函数的定义域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由图象确定函数的单调区间需注意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图象不连续且有多个上升段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下降段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的函数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其单调增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减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区间要分开写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用“和”或“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,”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连接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不能用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8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“∪”连接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3.利用复合函数“同增异减”的原则时,需先确定相应各函数的单调性.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的单调递减区间是</a:t>
            </a:r>
            <a:r>
              <a:rPr lang="zh-CN" altLang="en-US" sz="2800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A.[1,2]　                       B.[-1,0]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C.[0,2]　                       D.[2,+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3353537"/>
            <a:ext cx="11340000" cy="1218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)=|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-2|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236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结合图象(图略)可知函数的单调递减区间是[1,2].故选A.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3401541" y="3269382"/>
          <a:ext cx="2105025" cy="942975"/>
        </p:xfrm>
        <a:graphic>
          <a:graphicData uri="http://schemas.openxmlformats.org/presentationml/2006/ole">
            <p:oleObj spid="_x0000_s98305" name="Equation" r:id="rId5" imgW="2121600" imgH="950400" progId="Equation.DSMT4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7217965" y="1015840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V="1">
            <a:off x="449213" y="3204245"/>
            <a:ext cx="11377264" cy="1339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761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)=lo</a:t>
            </a:r>
            <a:r>
              <a:rPr lang="zh-CN" altLang="en-US" sz="2800" kern="0" spc="-56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-4)的单调递增区间为</a:t>
            </a:r>
            <a:r>
              <a:rPr lang="zh-CN" altLang="en-US" sz="2800" kern="0" spc="10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146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A.(0,+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                  B.(-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C.(2,+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                 D.(-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,-2)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  由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-4&gt;0得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&lt;-2或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&gt;2.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易知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-4在(-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,-2)上为减函数,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在(2,+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)上为增函数,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</a:t>
            </a:r>
            <a:r>
              <a:rPr lang="zh-CN" altLang="en-US" sz="2800" kern="0" spc="-56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为减函数,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)的单调递增区间为(-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,-2).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61126" y="1146624"/>
          <a:ext cx="333375" cy="647700"/>
        </p:xfrm>
        <a:graphic>
          <a:graphicData uri="http://schemas.openxmlformats.org/presentationml/2006/ole">
            <p:oleObj spid="_x0000_s21506" name="Equation" r:id="rId5" imgW="336000" imgH="652800" progId="Equation.DSMT4">
              <p:embed/>
            </p:oleObj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4481661" y="4932437"/>
          <a:ext cx="307975" cy="598487"/>
        </p:xfrm>
        <a:graphic>
          <a:graphicData uri="http://schemas.openxmlformats.org/presentationml/2006/ole">
            <p:oleObj spid="_x0000_s21507" name="Equation" r:id="rId6" imgW="336000" imgH="652800" progId="Equation.DSMT4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7794029" y="1044005"/>
            <a:ext cx="432048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3564285"/>
            <a:ext cx="6480720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681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考点三　函数单调性的应用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命题方向一　比较函数值的大小</a:t>
            </a:r>
            <a:endParaRPr lang="en-US" altLang="zh-CN" sz="2800" b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</a:t>
            </a:r>
            <a:r>
              <a:rPr lang="en-US" altLang="zh-CN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的图象向左平移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个单位后关于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轴对称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,[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)](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恒成立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  </a:t>
            </a:r>
            <a:r>
              <a:rPr lang="en-US" altLang="zh-CN" sz="2800" kern="0" spc="2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(2),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0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800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的大小关系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800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                     </a:t>
            </a:r>
            <a:r>
              <a:rPr lang="en-US" altLang="zh-CN" sz="2800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en-US" altLang="zh-CN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                     </a:t>
            </a:r>
            <a:r>
              <a:rPr lang="en-US" altLang="zh-CN" sz="2800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endParaRPr lang="en-US" altLang="zh-CN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b="1" dirty="0"/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5951909" y="2844205"/>
          <a:ext cx="762000" cy="828675"/>
        </p:xfrm>
        <a:graphic>
          <a:graphicData uri="http://schemas.openxmlformats.org/presentationml/2006/ole">
            <p:oleObj spid="_x0000_s22532" name="Equation" r:id="rId5" imgW="768000" imgH="8352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745357" y="363629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66994"/>
            <a:ext cx="11340000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根据已知可得函数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)的图象关于直线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=1对称,且在(1,+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)上是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减函数,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  </a:t>
            </a:r>
            <a:r>
              <a:rPr lang="zh-CN" altLang="en-US" sz="2800" kern="0" spc="21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  </a:t>
            </a:r>
            <a:r>
              <a:rPr lang="zh-CN" altLang="en-US" sz="2800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(2)&gt;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  </a:t>
            </a:r>
            <a:r>
              <a:rPr lang="zh-CN" altLang="en-US" sz="2800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47454" y="2526541"/>
          <a:ext cx="761999" cy="828674"/>
        </p:xfrm>
        <a:graphic>
          <a:graphicData uri="http://schemas.openxmlformats.org/presentationml/2006/ole">
            <p:oleObj spid="_x0000_s24578" name="Equation" r:id="rId5" imgW="7680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21100" y="2563127"/>
          <a:ext cx="552449" cy="828674"/>
        </p:xfrm>
        <a:graphic>
          <a:graphicData uri="http://schemas.openxmlformats.org/presentationml/2006/ole">
            <p:oleObj spid="_x0000_s24579" name="Equation" r:id="rId6" imgW="5568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03576" y="2491119"/>
          <a:ext cx="238125" cy="752475"/>
        </p:xfrm>
        <a:graphic>
          <a:graphicData uri="http://schemas.openxmlformats.org/presentationml/2006/ole">
            <p:oleObj spid="_x0000_s24580" name="Equation" r:id="rId7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3289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命题方向二　解函数不等式</a:t>
            </a:r>
            <a:endParaRPr lang="zh-CN" altLang="en-US" sz="2800" b="1" dirty="0" smtClean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典例5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236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529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(-3,1)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05597" y="1685206"/>
          <a:ext cx="2105025" cy="942975"/>
        </p:xfrm>
        <a:graphic>
          <a:graphicData uri="http://schemas.openxmlformats.org/presentationml/2006/ole">
            <p:oleObj spid="_x0000_s25602" name="Equation" r:id="rId5" imgW="2121600" imgH="950400" progId="Equation.DSMT4">
              <p:embed/>
            </p:oleObj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1261" y="2700189"/>
            <a:ext cx="1152128" cy="40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55973"/>
            <a:ext cx="11340000" cy="65171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根据所给的分段函数,画函数图象如下: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spc="140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451"/>
              </a:spcBef>
              <a:buNone/>
            </a:pP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451"/>
              </a:spcBef>
              <a:buNone/>
            </a:pP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451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观察图象可知函数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)在R上是单调递减的,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)可知,3-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,解得-3&lt;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所以实数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的取值范围是(-3,1).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37645" y="1620069"/>
            <a:ext cx="3077308" cy="3162083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24719"/>
            <a:ext cx="11340000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命题方向三　求参数的取值范围</a:t>
            </a:r>
            <a:endParaRPr lang="en-US" altLang="zh-CN" sz="2800" b="1" kern="0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典例6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1248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+1)上单调递增,则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0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,1]　                           B.[1,4]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C.[4,+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                       D.(-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,1]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[4,+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45557" y="1628764"/>
          <a:ext cx="2124075" cy="952500"/>
        </p:xfrm>
        <a:graphic>
          <a:graphicData uri="http://schemas.openxmlformats.org/presentationml/2006/ole">
            <p:oleObj spid="_x0000_s26626" name="Equation" r:id="rId5" imgW="2140800" imgH="960000" progId="Equation.DSMT4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337645" y="2600016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3229" y="900000"/>
            <a:ext cx="11340000" cy="5370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)的图象如图.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spc="1538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217"/>
              </a:spcBef>
              <a:buNone/>
            </a:pP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217"/>
              </a:spcBef>
              <a:buNone/>
            </a:pP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217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∵函数在(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+1)上单调递增,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9653" y="1764085"/>
            <a:ext cx="2992759" cy="2424401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79704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函数单调性的判断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9705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求函数的单调区间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9705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函数单调性的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4" action="ppaction://hlinksldjump"/>
              </a:rPr>
              <a:t>应用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408498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latin typeface="宋体" pitchFamily="2" charset="-122"/>
                <a:ea typeface="宋体" pitchFamily="2" charset="-122"/>
              </a:rPr>
              <a:t>命题方向四　求函数的最值</a:t>
            </a:r>
            <a:endParaRPr lang="zh-CN" altLang="en-US" sz="2800" b="1" dirty="0" smtClean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典例7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(2016北京海淀一模,14)已知函数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),对于实数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,若存在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sz="2800" dirty="0"/>
              <a:t/>
            </a:r>
            <a:br>
              <a:rPr sz="2800" dirty="0"/>
            </a:b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280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],使得|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2,则记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的最大值为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(1)当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(0)=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∈[1,2]时,函数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)的值域为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000" u="sng" kern="0" spc="102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00" u="sng" kern="0" spc="110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,2]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[2</a:t>
            </a:r>
            <a:r>
              <a:rPr lang="zh-CN" altLang="en-US" sz="2000" u="sng" kern="0" spc="95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,4]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/>
          </a:p>
        </p:txBody>
      </p:sp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7433989" y="3596283"/>
          <a:ext cx="428625" cy="400050"/>
        </p:xfrm>
        <a:graphic>
          <a:graphicData uri="http://schemas.openxmlformats.org/presentationml/2006/ole">
            <p:oleObj spid="_x0000_s133121" name="Equation" r:id="rId5" imgW="432000" imgH="403200" progId="Equation.DSMT4">
              <p:embed/>
            </p:oleObj>
          </a:graphicData>
        </a:graphic>
      </p:graphicFrame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8003951" y="3636293"/>
          <a:ext cx="438150" cy="400050"/>
        </p:xfrm>
        <a:graphic>
          <a:graphicData uri="http://schemas.openxmlformats.org/presentationml/2006/ole">
            <p:oleObj spid="_x0000_s133122" name="Equation" r:id="rId6" imgW="441600" imgH="403200" progId="Equation.DSMT4">
              <p:embed/>
            </p:oleObj>
          </a:graphicData>
        </a:graphic>
      </p:graphicFrame>
      <p:graphicFrame>
        <p:nvGraphicFramePr>
          <p:cNvPr id="133123" name="Object 3"/>
          <p:cNvGraphicFramePr>
            <a:graphicFrameLocks noChangeAspect="1"/>
          </p:cNvGraphicFramePr>
          <p:nvPr/>
        </p:nvGraphicFramePr>
        <p:xfrm>
          <a:off x="9463161" y="3596283"/>
          <a:ext cx="419100" cy="400050"/>
        </p:xfrm>
        <a:graphic>
          <a:graphicData uri="http://schemas.openxmlformats.org/presentationml/2006/ole">
            <p:oleObj spid="_x0000_s133123" name="Equation" r:id="rId7" imgW="422400" imgH="403200" progId="Equation.DSMT4">
              <p:embed/>
            </p:oleObj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89573" y="2942908"/>
            <a:ext cx="576064" cy="40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7965" y="3564285"/>
            <a:ext cx="324036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8788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=0时,|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(0)|=|2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所以-1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1,即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∈[0-1,0+1],所以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(0)=2.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(2)|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)|=|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+2.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①当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800" kern="0" spc="110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,2]时,0&lt;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</a:t>
            </a:r>
            <a:r>
              <a:rPr lang="zh-CN" altLang="en-US" sz="2800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],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],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548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kern="0" spc="548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362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,关于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单调递减,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)∈[</a:t>
            </a:r>
            <a:r>
              <a:rPr lang="zh-CN" altLang="en-US" sz="2800" kern="0" spc="102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kern="0" spc="110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,2].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1817365" y="2988221"/>
          <a:ext cx="438150" cy="400050"/>
        </p:xfrm>
        <a:graphic>
          <a:graphicData uri="http://schemas.openxmlformats.org/presentationml/2006/ole">
            <p:oleObj spid="_x0000_s145409" name="Equation" r:id="rId5" imgW="441600" imgH="403200" progId="Equation.DSMT4">
              <p:embed/>
            </p:oleObj>
          </a:graphicData>
        </a:graphic>
      </p:graphicFrame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1529333" y="3636293"/>
          <a:ext cx="952500" cy="438150"/>
        </p:xfrm>
        <a:graphic>
          <a:graphicData uri="http://schemas.openxmlformats.org/presentationml/2006/ole">
            <p:oleObj spid="_x0000_s145410" name="Equation" r:id="rId6" imgW="960000" imgH="441600" progId="Equation.DSMT4">
              <p:embed/>
            </p:oleObj>
          </a:graphicData>
        </a:graphic>
      </p:graphicFrame>
      <p:graphicFrame>
        <p:nvGraphicFramePr>
          <p:cNvPr id="145411" name="Object 3"/>
          <p:cNvGraphicFramePr>
            <a:graphicFrameLocks noChangeAspect="1"/>
          </p:cNvGraphicFramePr>
          <p:nvPr/>
        </p:nvGraphicFramePr>
        <p:xfrm>
          <a:off x="2609453" y="3702199"/>
          <a:ext cx="952500" cy="438150"/>
        </p:xfrm>
        <a:graphic>
          <a:graphicData uri="http://schemas.openxmlformats.org/presentationml/2006/ole">
            <p:oleObj spid="_x0000_s145411" name="Equation" r:id="rId7" imgW="960000" imgH="441600" progId="Equation.DSMT4">
              <p:embed/>
            </p:oleObj>
          </a:graphicData>
        </a:graphic>
      </p:graphicFrame>
      <p:graphicFrame>
        <p:nvGraphicFramePr>
          <p:cNvPr id="145412" name="Object 4"/>
          <p:cNvGraphicFramePr>
            <a:graphicFrameLocks noChangeAspect="1"/>
          </p:cNvGraphicFramePr>
          <p:nvPr/>
        </p:nvGraphicFramePr>
        <p:xfrm>
          <a:off x="1817365" y="4932437"/>
          <a:ext cx="952500" cy="438150"/>
        </p:xfrm>
        <a:graphic>
          <a:graphicData uri="http://schemas.openxmlformats.org/presentationml/2006/ole">
            <p:oleObj spid="_x0000_s145412" name="Equation" r:id="rId8" imgW="960000" imgH="441600" progId="Equation.DSMT4">
              <p:embed/>
            </p:oleObj>
          </a:graphicData>
        </a:graphic>
      </p:graphicFrame>
      <p:graphicFrame>
        <p:nvGraphicFramePr>
          <p:cNvPr id="145413" name="Object 5"/>
          <p:cNvGraphicFramePr>
            <a:graphicFrameLocks noChangeAspect="1"/>
          </p:cNvGraphicFramePr>
          <p:nvPr/>
        </p:nvGraphicFramePr>
        <p:xfrm>
          <a:off x="3689573" y="4932437"/>
          <a:ext cx="952500" cy="438150"/>
        </p:xfrm>
        <a:graphic>
          <a:graphicData uri="http://schemas.openxmlformats.org/presentationml/2006/ole">
            <p:oleObj spid="_x0000_s145413" name="Equation" r:id="rId9" imgW="960000" imgH="441600" progId="Equation.DSMT4">
              <p:embed/>
            </p:oleObj>
          </a:graphicData>
        </a:graphic>
      </p:graphicFrame>
      <p:graphicFrame>
        <p:nvGraphicFramePr>
          <p:cNvPr id="145414" name="Object 6"/>
          <p:cNvGraphicFramePr>
            <a:graphicFrameLocks noChangeAspect="1"/>
          </p:cNvGraphicFramePr>
          <p:nvPr/>
        </p:nvGraphicFramePr>
        <p:xfrm>
          <a:off x="2449041" y="5574407"/>
          <a:ext cx="952500" cy="438150"/>
        </p:xfrm>
        <a:graphic>
          <a:graphicData uri="http://schemas.openxmlformats.org/presentationml/2006/ole">
            <p:oleObj spid="_x0000_s145414" name="Equation" r:id="rId10" imgW="960000" imgH="441600" progId="Equation.DSMT4">
              <p:embed/>
            </p:oleObj>
          </a:graphicData>
        </a:graphic>
      </p:graphicFrame>
      <p:graphicFrame>
        <p:nvGraphicFramePr>
          <p:cNvPr id="145415" name="Object 7"/>
          <p:cNvGraphicFramePr>
            <a:graphicFrameLocks noChangeAspect="1"/>
          </p:cNvGraphicFramePr>
          <p:nvPr/>
        </p:nvGraphicFramePr>
        <p:xfrm>
          <a:off x="3673177" y="5574407"/>
          <a:ext cx="952500" cy="438150"/>
        </p:xfrm>
        <a:graphic>
          <a:graphicData uri="http://schemas.openxmlformats.org/presentationml/2006/ole">
            <p:oleObj spid="_x0000_s145415" name="Equation" r:id="rId11" imgW="960000" imgH="441600" progId="Equation.DSMT4">
              <p:embed/>
            </p:oleObj>
          </a:graphicData>
        </a:graphic>
      </p:graphicFrame>
      <p:graphicFrame>
        <p:nvGraphicFramePr>
          <p:cNvPr id="145416" name="Object 8"/>
          <p:cNvGraphicFramePr>
            <a:graphicFrameLocks noChangeAspect="1"/>
          </p:cNvGraphicFramePr>
          <p:nvPr/>
        </p:nvGraphicFramePr>
        <p:xfrm>
          <a:off x="4841701" y="5364485"/>
          <a:ext cx="2219325" cy="838200"/>
        </p:xfrm>
        <a:graphic>
          <a:graphicData uri="http://schemas.openxmlformats.org/presentationml/2006/ole">
            <p:oleObj spid="_x0000_s145416" name="Equation" r:id="rId12" imgW="2236800" imgH="844800" progId="Equation.DSMT4">
              <p:embed/>
            </p:oleObj>
          </a:graphicData>
        </a:graphic>
      </p:graphicFrame>
      <p:graphicFrame>
        <p:nvGraphicFramePr>
          <p:cNvPr id="145417" name="Object 9"/>
          <p:cNvGraphicFramePr>
            <a:graphicFrameLocks noChangeAspect="1"/>
          </p:cNvGraphicFramePr>
          <p:nvPr/>
        </p:nvGraphicFramePr>
        <p:xfrm>
          <a:off x="2321421" y="6228581"/>
          <a:ext cx="428625" cy="400050"/>
        </p:xfrm>
        <a:graphic>
          <a:graphicData uri="http://schemas.openxmlformats.org/presentationml/2006/ole">
            <p:oleObj spid="_x0000_s145417" name="Equation" r:id="rId13" imgW="432000" imgH="403200" progId="Equation.DSMT4">
              <p:embed/>
            </p:oleObj>
          </a:graphicData>
        </a:graphic>
      </p:graphicFrame>
      <p:graphicFrame>
        <p:nvGraphicFramePr>
          <p:cNvPr id="145418" name="Object 10"/>
          <p:cNvGraphicFramePr>
            <a:graphicFrameLocks noChangeAspect="1"/>
          </p:cNvGraphicFramePr>
          <p:nvPr/>
        </p:nvGraphicFramePr>
        <p:xfrm>
          <a:off x="2969493" y="6260579"/>
          <a:ext cx="438150" cy="400050"/>
        </p:xfrm>
        <a:graphic>
          <a:graphicData uri="http://schemas.openxmlformats.org/presentationml/2006/ole">
            <p:oleObj spid="_x0000_s145418" name="Equation" r:id="rId14" imgW="441600" imgH="403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4598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②当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∈[1,</a:t>
            </a:r>
            <a:r>
              <a:rPr lang="zh-CN" altLang="en-US" sz="2800" kern="0" spc="110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]时,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∈[-</a:t>
            </a:r>
            <a:r>
              <a:rPr lang="zh-CN" altLang="en-US" sz="2800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],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],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0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,关于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单调递增,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)∈[2</a:t>
            </a:r>
            <a:r>
              <a:rPr lang="zh-CN" altLang="en-US" sz="2800" kern="0" spc="95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,4],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)∈[</a:t>
            </a:r>
            <a:r>
              <a:rPr lang="zh-CN" altLang="en-US" sz="2800" kern="0" spc="102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kern="0" spc="110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,2]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[2</a:t>
            </a:r>
            <a:r>
              <a:rPr lang="zh-CN" altLang="en-US" sz="2800" kern="0" spc="95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,4].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94203" y="1015743"/>
          <a:ext cx="438149" cy="400049"/>
        </p:xfrm>
        <a:graphic>
          <a:graphicData uri="http://schemas.openxmlformats.org/presentationml/2006/ole">
            <p:oleObj spid="_x0000_s29698" name="Equation" r:id="rId5" imgW="441600" imgH="403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46983" y="1685975"/>
          <a:ext cx="952500" cy="438150"/>
        </p:xfrm>
        <a:graphic>
          <a:graphicData uri="http://schemas.openxmlformats.org/presentationml/2006/ole">
            <p:oleObj spid="_x0000_s29699" name="Equation" r:id="rId6" imgW="960000" imgH="441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37074" y="1757983"/>
          <a:ext cx="952499" cy="438150"/>
        </p:xfrm>
        <a:graphic>
          <a:graphicData uri="http://schemas.openxmlformats.org/presentationml/2006/ole">
            <p:oleObj spid="_x0000_s29700" name="Equation" r:id="rId7" imgW="960000" imgH="441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30983" y="2982119"/>
          <a:ext cx="952499" cy="438150"/>
        </p:xfrm>
        <a:graphic>
          <a:graphicData uri="http://schemas.openxmlformats.org/presentationml/2006/ole">
            <p:oleObj spid="_x0000_s29701" name="Equation" r:id="rId8" imgW="960000" imgH="441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51780" y="2982119"/>
          <a:ext cx="952499" cy="438150"/>
        </p:xfrm>
        <a:graphic>
          <a:graphicData uri="http://schemas.openxmlformats.org/presentationml/2006/ole">
            <p:oleObj spid="_x0000_s29702" name="Equation" r:id="rId9" imgW="960000" imgH="441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626728" y="3630191"/>
          <a:ext cx="952499" cy="438150"/>
        </p:xfrm>
        <a:graphic>
          <a:graphicData uri="http://schemas.openxmlformats.org/presentationml/2006/ole">
            <p:oleObj spid="_x0000_s29703" name="Equation" r:id="rId10" imgW="960000" imgH="441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499851" y="4316364"/>
          <a:ext cx="419099" cy="400049"/>
        </p:xfrm>
        <a:graphic>
          <a:graphicData uri="http://schemas.openxmlformats.org/presentationml/2006/ole">
            <p:oleObj spid="_x0000_s29704" name="Equation" r:id="rId11" imgW="422400" imgH="403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410751" y="4964435"/>
          <a:ext cx="428625" cy="400050"/>
        </p:xfrm>
        <a:graphic>
          <a:graphicData uri="http://schemas.openxmlformats.org/presentationml/2006/ole">
            <p:oleObj spid="_x0000_s29705" name="Equation" r:id="rId12" imgW="432000" imgH="4032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958060" y="5004445"/>
          <a:ext cx="438150" cy="400050"/>
        </p:xfrm>
        <a:graphic>
          <a:graphicData uri="http://schemas.openxmlformats.org/presentationml/2006/ole">
            <p:oleObj spid="_x0000_s29706" name="Equation" r:id="rId13" imgW="441600" imgH="4032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566617" y="4964435"/>
          <a:ext cx="419100" cy="400050"/>
        </p:xfrm>
        <a:graphic>
          <a:graphicData uri="http://schemas.openxmlformats.org/presentationml/2006/ole">
            <p:oleObj spid="_x0000_s29707" name="Equation" r:id="rId14" imgW="422400" imgH="403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6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sz="28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函数单调性的应用比较广泛,可用来比较函数值的大小、解函数不等</a:t>
            </a:r>
            <a:r>
              <a:rPr sz="2800" dirty="0">
                <a:latin typeface="楷体" pitchFamily="49" charset="-122"/>
                <a:ea typeface="楷体" pitchFamily="49" charset="-122"/>
              </a:rPr>
              <a:t/>
            </a:r>
            <a:br>
              <a:rPr sz="2800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式、求参数的范围等.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(1)利用函数单调性比较两个函数值的大小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)在给定的区间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上是递增的,任取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∈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,则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&lt;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⇔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)&lt;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);若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)在给定的区间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上是递减的,任取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∈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,则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&lt;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⇔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)&gt;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).若给定的两个自变量在同一单调区间上,可直接比较其函数值的大小,否则,要先根据奇偶性或周期性把它们转化到同一单调区间上,再利用单调性比较其函数值的大小.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(2)利用函数单调性解函数不等式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解函数不等式的关键是利用函数的单调性脱去函数符号“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”,变函数</a:t>
            </a:r>
            <a:r>
              <a:rPr sz="2800" dirty="0">
                <a:latin typeface="楷体" pitchFamily="49" charset="-122"/>
                <a:ea typeface="楷体" pitchFamily="49" charset="-122"/>
              </a:rPr>
              <a:t/>
            </a:r>
            <a:br>
              <a:rPr sz="2800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不等式为一般不等式.去掉“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”时,要注意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)的定义域的限制.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(3)利用函数的单调性求参数的取值范围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依据函数单调性的定义,通过作差构造关于参数的不等式,再进行求解.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629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(2017北京海淀一模,4)设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∈R,若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0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0" kern="0" spc="-1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0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                             B.2</a:t>
            </a:r>
            <a:r>
              <a:rPr lang="zh-CN" altLang="en-US" sz="2800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&gt;2</a:t>
            </a:r>
            <a:r>
              <a:rPr lang="zh-CN" altLang="en-US" sz="2800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C.lg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&gt;lg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                     D.sin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&gt;sin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en-US" altLang="zh-CN" sz="2800" i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∵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∈R,且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&lt;0时,A不成立;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根据指数函数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的单调性可知,B正确;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根据对数函数的定义,可知真数必大于零,故C不成立;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=π,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-130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,但sin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&lt;sin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,故D不成立,故选B.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09253" y="1476053"/>
          <a:ext cx="257175" cy="752474"/>
        </p:xfrm>
        <a:graphic>
          <a:graphicData uri="http://schemas.openxmlformats.org/presentationml/2006/ole">
            <p:oleObj spid="_x0000_s162818" name="Equation" r:id="rId5" imgW="2592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44652" y="1476053"/>
          <a:ext cx="238125" cy="752475"/>
        </p:xfrm>
        <a:graphic>
          <a:graphicData uri="http://schemas.openxmlformats.org/presentationml/2006/ole">
            <p:oleObj spid="_x0000_s162819" name="Equation" r:id="rId6" imgW="240000" imgH="758400" progId="Equation.DSMT4">
              <p:embed/>
            </p:oleObj>
          </a:graphicData>
        </a:graphic>
      </p:graphicFrame>
      <p:graphicFrame>
        <p:nvGraphicFramePr>
          <p:cNvPr id="30724" name="Object 4"/>
          <p:cNvGraphicFramePr>
            <a:graphicFrameLocks noChangeAspect="1"/>
          </p:cNvGraphicFramePr>
          <p:nvPr/>
        </p:nvGraphicFramePr>
        <p:xfrm>
          <a:off x="1963663" y="5364485"/>
          <a:ext cx="285750" cy="752475"/>
        </p:xfrm>
        <a:graphic>
          <a:graphicData uri="http://schemas.openxmlformats.org/presentationml/2006/ole">
            <p:oleObj spid="_x0000_s162820" name="Equation" r:id="rId7" imgW="288000" imgH="7584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8226077" y="1044005"/>
            <a:ext cx="648072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2988221"/>
            <a:ext cx="8928992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40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)是定义在[0,+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)上的增函数,则满足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3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380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</a:t>
            </a:r>
            <a:r>
              <a:rPr lang="zh-CN" altLang="en-US" sz="32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814" kern="0" spc="30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                B.</a:t>
            </a:r>
            <a:r>
              <a:rPr lang="zh-CN" altLang="en-US" sz="3814" kern="0" spc="30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3814" kern="0" spc="32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                       D.</a:t>
            </a:r>
            <a:r>
              <a:rPr lang="zh-CN" altLang="en-US" sz="3814" kern="0" spc="31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由题意得</a:t>
            </a:r>
            <a:r>
              <a:rPr lang="zh-CN" altLang="en-US" sz="2800" kern="0" spc="646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068942" y="1030233"/>
          <a:ext cx="533399" cy="828674"/>
        </p:xfrm>
        <a:graphic>
          <a:graphicData uri="http://schemas.openxmlformats.org/presentationml/2006/ole">
            <p:oleObj spid="_x0000_s32770" name="Equation" r:id="rId5" imgW="5376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86480" y="2608928"/>
          <a:ext cx="876299" cy="828674"/>
        </p:xfrm>
        <a:graphic>
          <a:graphicData uri="http://schemas.openxmlformats.org/presentationml/2006/ole">
            <p:oleObj spid="_x0000_s32771" name="Equation" r:id="rId6" imgW="8832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67014" y="2608928"/>
          <a:ext cx="866775" cy="828674"/>
        </p:xfrm>
        <a:graphic>
          <a:graphicData uri="http://schemas.openxmlformats.org/presentationml/2006/ole">
            <p:oleObj spid="_x0000_s32772" name="Equation" r:id="rId7" imgW="8736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66816" y="3480808"/>
          <a:ext cx="895350" cy="828674"/>
        </p:xfrm>
        <a:graphic>
          <a:graphicData uri="http://schemas.openxmlformats.org/presentationml/2006/ole">
            <p:oleObj spid="_x0000_s32773" name="Equation" r:id="rId8" imgW="9024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747964" y="3420269"/>
          <a:ext cx="885825" cy="828674"/>
        </p:xfrm>
        <a:graphic>
          <a:graphicData uri="http://schemas.openxmlformats.org/presentationml/2006/ole">
            <p:oleObj spid="_x0000_s32774" name="Equation" r:id="rId9" imgW="892800" imgH="835200" progId="Equation.DSMT4">
              <p:embed/>
            </p:oleObj>
          </a:graphicData>
        </a:graphic>
      </p:graphicFrame>
      <p:graphicFrame>
        <p:nvGraphicFramePr>
          <p:cNvPr id="32775" name="Object 7"/>
          <p:cNvGraphicFramePr>
            <a:graphicFrameLocks noChangeAspect="1"/>
          </p:cNvGraphicFramePr>
          <p:nvPr/>
        </p:nvGraphicFramePr>
        <p:xfrm>
          <a:off x="3041501" y="4644405"/>
          <a:ext cx="1504950" cy="1285875"/>
        </p:xfrm>
        <a:graphic>
          <a:graphicData uri="http://schemas.openxmlformats.org/presentationml/2006/ole">
            <p:oleObj spid="_x0000_s32775" name="Equation" r:id="rId10" imgW="1516800" imgH="1296000" progId="Equation.DSMT4">
              <p:embed/>
            </p:oleObj>
          </a:graphicData>
        </a:graphic>
      </p:graphicFrame>
      <p:graphicFrame>
        <p:nvGraphicFramePr>
          <p:cNvPr id="32776" name="Object 8"/>
          <p:cNvGraphicFramePr>
            <a:graphicFrameLocks noChangeAspect="1"/>
          </p:cNvGraphicFramePr>
          <p:nvPr/>
        </p:nvGraphicFramePr>
        <p:xfrm>
          <a:off x="5705797" y="4860429"/>
          <a:ext cx="238125" cy="752475"/>
        </p:xfrm>
        <a:graphic>
          <a:graphicData uri="http://schemas.openxmlformats.org/presentationml/2006/ole">
            <p:oleObj spid="_x0000_s32776" name="Equation" r:id="rId11" imgW="240000" imgH="758400" progId="Equation.DSMT4">
              <p:embed/>
            </p:oleObj>
          </a:graphicData>
        </a:graphic>
      </p:graphicFrame>
      <p:graphicFrame>
        <p:nvGraphicFramePr>
          <p:cNvPr id="32777" name="Object 9"/>
          <p:cNvGraphicFramePr>
            <a:graphicFrameLocks noChangeAspect="1"/>
          </p:cNvGraphicFramePr>
          <p:nvPr/>
        </p:nvGraphicFramePr>
        <p:xfrm>
          <a:off x="6619800" y="4900042"/>
          <a:ext cx="238125" cy="752475"/>
        </p:xfrm>
        <a:graphic>
          <a:graphicData uri="http://schemas.openxmlformats.org/presentationml/2006/ole">
            <p:oleObj spid="_x0000_s32777" name="Equation" r:id="rId12" imgW="240000" imgH="758400" progId="Equation.DSMT4">
              <p:embed/>
            </p:oleObj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401541" y="205211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4500389"/>
            <a:ext cx="676875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725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194" kern="0" spc="143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1.函数的单调性</a:t>
            </a:r>
            <a:endParaRPr lang="zh-CN" altLang="en-US" sz="3000" b="1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(1)单调函数的定义</a:t>
            </a:r>
            <a:endParaRPr lang="zh-CN" altLang="en-US" sz="2800" b="1" dirty="0"/>
          </a:p>
        </p:txBody>
      </p:sp>
      <p:grpSp>
        <p:nvGrpSpPr>
          <p:cNvPr id="7" name="组合 11"/>
          <p:cNvGrpSpPr/>
          <p:nvPr/>
        </p:nvGrpSpPr>
        <p:grpSpPr>
          <a:xfrm>
            <a:off x="391493" y="780732"/>
            <a:ext cx="3109068" cy="897323"/>
            <a:chOff x="357158" y="968301"/>
            <a:chExt cx="2500330" cy="674749"/>
          </a:xfrm>
        </p:grpSpPr>
        <p:pic>
          <p:nvPicPr>
            <p:cNvPr id="8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10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493" y="1692077"/>
            <a:ext cx="2266950" cy="628650"/>
          </a:xfrm>
          <a:prstGeom prst="rect">
            <a:avLst/>
          </a:prstGeom>
          <a:noFill/>
        </p:spPr>
      </p:pic>
      <p:graphicFrame>
        <p:nvGraphicFramePr>
          <p:cNvPr id="11" name="表格 2"/>
          <p:cNvGraphicFramePr>
            <a:graphicFrameLocks noGrp="1"/>
          </p:cNvGraphicFramePr>
          <p:nvPr/>
        </p:nvGraphicFramePr>
        <p:xfrm>
          <a:off x="449213" y="3564285"/>
          <a:ext cx="10987200" cy="3034920"/>
        </p:xfrm>
        <a:graphic>
          <a:graphicData uri="http://schemas.openxmlformats.org/drawingml/2006/table">
            <a:tbl>
              <a:tblPr/>
              <a:tblGrid>
                <a:gridCol w="3662400"/>
                <a:gridCol w="3662400"/>
                <a:gridCol w="366240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减函数</a:t>
                      </a:r>
                    </a:p>
                  </a:txBody>
                  <a:tcPr marL="45720" marR="45720"/>
                </a:tc>
              </a:tr>
              <a:tr h="373320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定义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一般地,设函数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)的定义域为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,如果对于定义域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内某个区间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上的任意两个自变量的值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时,都有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)&lt;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),那么就说函数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)在区间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上是①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增函数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时,都有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)&gt;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),那么就说函数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)在区间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上是②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减函数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  <a:tr h="14804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图象描述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087"/>
                        </a:spcBef>
                      </a:pPr>
                      <a:r>
                        <a:rPr lang="zh-CN" altLang="en-US" sz="1400" kern="0" spc="6179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087"/>
                        </a:spcBef>
                      </a:pPr>
                      <a:endParaRPr lang="en-US" altLang="zh-CN" sz="1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087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自左向右看图象是③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上升的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137"/>
                        </a:spcBef>
                      </a:pPr>
                      <a:r>
                        <a:rPr lang="zh-CN" altLang="en-US" sz="1400" kern="0" spc="6123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137"/>
                        </a:spcBef>
                      </a:pPr>
                      <a:endParaRPr lang="en-US" altLang="zh-CN" sz="1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137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自左向右看图象是④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下降的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12" name="图片 3" descr="textimage1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9693" y="5148461"/>
            <a:ext cx="1219600" cy="936104"/>
          </a:xfrm>
          <a:prstGeom prst="rect">
            <a:avLst/>
          </a:prstGeom>
        </p:spPr>
      </p:pic>
      <p:pic>
        <p:nvPicPr>
          <p:cNvPr id="13" name="图片 4" descr="textimage2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17859" y="5148461"/>
            <a:ext cx="1220386" cy="86409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5057725" y="4832264"/>
            <a:ext cx="720080" cy="172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730133" y="4716413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77805" y="6012557"/>
            <a:ext cx="864096" cy="33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50213" y="6012557"/>
            <a:ext cx="792088" cy="33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2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(2)单调区间的定义</a:t>
            </a:r>
            <a:endParaRPr lang="zh-CN" altLang="en-US" sz="28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如果函数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y=f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在区间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上是增函数或减函数,那么就说函数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y=f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在这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/>
            </a:r>
            <a:br>
              <a:rPr sz="2800" dirty="0" smtClean="0">
                <a:latin typeface="宋体" pitchFamily="2" charset="-122"/>
                <a:ea typeface="宋体" pitchFamily="2" charset="-122"/>
              </a:rPr>
            </a:b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一区间具有(严格的)⑤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单调性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,区间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叫做函数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)的⑥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单调区间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2800" kern="0" dirty="0" smtClean="0">
                <a:solidFill>
                  <a:srgbClr val="000000"/>
                </a:solidFill>
                <a:latin typeface="+mn-ea"/>
              </a:rPr>
              <a:t>.</a:t>
            </a:r>
            <a:endParaRPr lang="en-US" altLang="zh-CN" sz="2800" kern="0" dirty="0" smtClean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2.函数的最值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0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>
              <a:latin typeface="+mn-ea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5637" y="2268141"/>
            <a:ext cx="1152128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10253" y="2340149"/>
            <a:ext cx="1728192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表格 4"/>
          <p:cNvGraphicFramePr>
            <a:graphicFrameLocks noGrp="1"/>
          </p:cNvGraphicFramePr>
          <p:nvPr/>
        </p:nvGraphicFramePr>
        <p:xfrm>
          <a:off x="521221" y="3492277"/>
          <a:ext cx="10987200" cy="2468880"/>
        </p:xfrm>
        <a:graphic>
          <a:graphicData uri="http://schemas.openxmlformats.org/drawingml/2006/table">
            <a:tbl>
              <a:tblPr/>
              <a:tblGrid>
                <a:gridCol w="1584176"/>
                <a:gridCol w="4752528"/>
                <a:gridCol w="4650496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前提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设函数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)的定义域为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,如果存在实数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满足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条件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(1)对于任意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,都有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≤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;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(2)存在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,使得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(1)对于任意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,都有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≥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;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(2)存在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,使得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结论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为函数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)的⑦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最大值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为函数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)的⑧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最小值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9693" y="5436493"/>
            <a:ext cx="1512168" cy="40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50213" y="5508501"/>
            <a:ext cx="1512168" cy="33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12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=(2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在R上是减函数,则</a:t>
            </a:r>
            <a:r>
              <a:rPr lang="zh-CN" altLang="en-US" sz="2800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B 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0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          B.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0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&gt;-</a:t>
            </a:r>
            <a:r>
              <a:rPr lang="zh-CN" altLang="en-US" sz="2800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         D.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</a:t>
            </a:r>
            <a:r>
              <a:rPr lang="zh-CN" altLang="en-US" sz="2800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63217" y="2124125"/>
          <a:ext cx="238124" cy="752474"/>
        </p:xfrm>
        <a:graphic>
          <a:graphicData uri="http://schemas.openxmlformats.org/presentationml/2006/ole">
            <p:oleObj spid="_x0000_s1026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09653" y="2124125"/>
          <a:ext cx="238124" cy="752474"/>
        </p:xfrm>
        <a:graphic>
          <a:graphicData uri="http://schemas.openxmlformats.org/presentationml/2006/ole">
            <p:oleObj spid="_x0000_s1027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457325" y="2844205"/>
          <a:ext cx="238125" cy="752475"/>
        </p:xfrm>
        <a:graphic>
          <a:graphicData uri="http://schemas.openxmlformats.org/presentationml/2006/ole">
            <p:oleObj spid="_x0000_s1028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553669" y="2811811"/>
          <a:ext cx="238124" cy="752474"/>
        </p:xfrm>
        <a:graphic>
          <a:graphicData uri="http://schemas.openxmlformats.org/presentationml/2006/ole">
            <p:oleObj spid="_x0000_s1029" name="Equation" r:id="rId8" imgW="240000" imgH="758400" progId="Equation.DSMT4">
              <p:embed/>
            </p:oleObj>
          </a:graphicData>
        </a:graphic>
      </p:graphicFrame>
      <p:pic>
        <p:nvPicPr>
          <p:cNvPr id="8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7477" y="755973"/>
            <a:ext cx="2276475" cy="609600"/>
          </a:xfrm>
          <a:prstGeom prst="rect">
            <a:avLst/>
          </a:prstGeom>
          <a:noFill/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6929933" y="176408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-1" y="4212357"/>
            <a:ext cx="11970493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   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 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在R上是减函数,则2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-1&lt;0,即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 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8131968" y="4212357"/>
          <a:ext cx="238125" cy="752475"/>
        </p:xfrm>
        <a:graphic>
          <a:graphicData uri="http://schemas.openxmlformats.org/presentationml/2006/ole">
            <p:oleObj spid="_x0000_s1030" name="Equation" r:id="rId10" imgW="240000" imgH="758400" progId="Equation.DSMT4">
              <p:embed/>
            </p:oleObj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77205" y="4140349"/>
            <a:ext cx="842493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1044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2.(2017北京朝阳期中)已知函数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,若对任意的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∈[2,+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),且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sz="2800" dirty="0"/>
              <a:t/>
            </a:r>
            <a:br>
              <a:rPr sz="2800" dirty="0"/>
            </a:b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,不等式 </a:t>
            </a:r>
            <a:r>
              <a:rPr lang="zh-CN" altLang="en-US" sz="2800" kern="0" spc="102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&gt;0恒成立,则实数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0" kern="0" spc="11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0" kern="0" spc="48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                      B.</a:t>
            </a:r>
            <a:r>
              <a:rPr lang="zh-CN" altLang="en-US" sz="2800" kern="0" spc="47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en-US" altLang="zh-CN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0" kern="0" spc="48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              D.</a:t>
            </a:r>
            <a:r>
              <a:rPr lang="zh-CN" altLang="en-US" sz="2800" kern="0" spc="47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89716" y="1698304"/>
          <a:ext cx="1781174" cy="828674"/>
        </p:xfrm>
        <a:graphic>
          <a:graphicData uri="http://schemas.openxmlformats.org/presentationml/2006/ole">
            <p:oleObj spid="_x0000_s3074" name="Equation" r:id="rId5" imgW="17952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53269" y="2916213"/>
          <a:ext cx="1095375" cy="828674"/>
        </p:xfrm>
        <a:graphic>
          <a:graphicData uri="http://schemas.openxmlformats.org/presentationml/2006/ole">
            <p:oleObj spid="_x0000_s3075" name="Equation" r:id="rId6" imgW="11040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25677" y="2916213"/>
          <a:ext cx="1085850" cy="828675"/>
        </p:xfrm>
        <a:graphic>
          <a:graphicData uri="http://schemas.openxmlformats.org/presentationml/2006/ole">
            <p:oleObj spid="_x0000_s3076" name="Equation" r:id="rId7" imgW="10944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53269" y="4068341"/>
          <a:ext cx="1095375" cy="828674"/>
        </p:xfrm>
        <a:graphic>
          <a:graphicData uri="http://schemas.openxmlformats.org/presentationml/2006/ole">
            <p:oleObj spid="_x0000_s3077" name="Equation" r:id="rId8" imgW="11040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697685" y="4212357"/>
          <a:ext cx="1085850" cy="828675"/>
        </p:xfrm>
        <a:graphic>
          <a:graphicData uri="http://schemas.openxmlformats.org/presentationml/2006/ole">
            <p:oleObj spid="_x0000_s3078" name="Equation" r:id="rId9" imgW="1094400" imgH="835200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377205" y="5381050"/>
            <a:ext cx="11340000" cy="1423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 由题意知函数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在[2,+∞)上单调递增,则</a:t>
            </a:r>
            <a:r>
              <a:rPr lang="zh-CN" altLang="en-US" sz="2800" kern="0" spc="3543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  </a:t>
            </a:r>
            <a:r>
              <a:rPr lang="zh-CN" altLang="en-US" sz="2800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≥</a:t>
            </a:r>
            <a:r>
              <a:rPr lang="zh-CN" altLang="en-US" sz="2800" kern="0" spc="-1274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endParaRPr lang="zh-CN" altLang="en-US" sz="28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73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故选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0" kern="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8010053" y="5086722"/>
          <a:ext cx="1133475" cy="1285875"/>
        </p:xfrm>
        <a:graphic>
          <a:graphicData uri="http://schemas.openxmlformats.org/presentationml/2006/ole">
            <p:oleObj spid="_x0000_s3079" name="Equation" r:id="rId10" imgW="1142400" imgH="1296000" progId="Equation.DSMT4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10580240" y="5364485"/>
          <a:ext cx="238125" cy="752475"/>
        </p:xfrm>
        <a:graphic>
          <a:graphicData uri="http://schemas.openxmlformats.org/presentationml/2006/ole">
            <p:oleObj spid="_x0000_s3080" name="Equation" r:id="rId11" imgW="240000" imgH="758400" progId="Equation.DSMT4">
              <p:embed/>
            </p:oleObj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738245" y="16920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0" y="5076453"/>
            <a:ext cx="12131675" cy="1764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0401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3.已知函数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47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</a:t>
            </a:r>
            <a:r>
              <a:rPr lang="zh-CN" altLang="en-US" sz="2800" kern="0" spc="11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A.函数的单调递减区间为(-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,1),(1,+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B.函数的单调递减区间为(-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C.函数的单调递增区间为(-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,1),(1,+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D.函数的单调递增区间为(-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(1,+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4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的图象可看作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的图象向右平移1个单位得到的,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在(-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,0)和(0,+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4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在(-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,1)和(1,+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调递减,故选A.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37445" y="867595"/>
          <a:ext cx="638174" cy="752474"/>
        </p:xfrm>
        <a:graphic>
          <a:graphicData uri="http://schemas.openxmlformats.org/presentationml/2006/ole">
            <p:oleObj spid="_x0000_s5122" name="Equation" r:id="rId5" imgW="643200" imgH="758400" progId="Equation.DSMT4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2609453" y="4107954"/>
          <a:ext cx="638175" cy="752475"/>
        </p:xfrm>
        <a:graphic>
          <a:graphicData uri="http://schemas.openxmlformats.org/presentationml/2006/ole">
            <p:oleObj spid="_x0000_s5123" name="Equation" r:id="rId6" imgW="643200" imgH="758400" progId="Equation.DSMT4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1241301" y="4716413"/>
          <a:ext cx="238125" cy="752475"/>
        </p:xfrm>
        <a:graphic>
          <a:graphicData uri="http://schemas.openxmlformats.org/presentationml/2006/ole">
            <p:oleObj spid="_x0000_s5124" name="Equation" r:id="rId7" imgW="240000" imgH="758400" progId="Equation.DSMT4">
              <p:embed/>
            </p:oleObj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6641901" y="4716413"/>
          <a:ext cx="638175" cy="752475"/>
        </p:xfrm>
        <a:graphic>
          <a:graphicData uri="http://schemas.openxmlformats.org/presentationml/2006/ole">
            <p:oleObj spid="_x0000_s5125" name="Equation" r:id="rId8" imgW="643200" imgH="758400" progId="Equation.DSMT4">
              <p:embed/>
            </p:oleObj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5611688" y="4107954"/>
          <a:ext cx="238125" cy="752475"/>
        </p:xfrm>
        <a:graphic>
          <a:graphicData uri="http://schemas.openxmlformats.org/presentationml/2006/ole">
            <p:oleObj spid="_x0000_s5126" name="Equation" r:id="rId9" imgW="240000" imgH="7584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697685" y="111601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05197" y="4140349"/>
            <a:ext cx="1058517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41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4.若函数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)满足“对任意的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∈R,当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时,都有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)”,则满足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-1)&lt;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(1)的实数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的取值范围为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(1,+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由题意知,函数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)在定义域内为减函数,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-1)&lt;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-1&gt;1,即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的取值范围为(1,+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3789" y="1692077"/>
            <a:ext cx="1584176" cy="40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233189" y="2844205"/>
            <a:ext cx="741682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FFDC1459-B080-48C0-84F2-E4B25FC9B6EB}">
  <ds:schemaRefs/>
</ds:datastoreItem>
</file>

<file path=customXml/itemProps10.xml><?xml version="1.0" encoding="utf-8"?>
<ds:datastoreItem xmlns:ds="http://schemas.openxmlformats.org/officeDocument/2006/customXml" ds:itemID="{C426A084-B490-48AC-BEC2-CBDC8C235545}">
  <ds:schemaRefs/>
</ds:datastoreItem>
</file>

<file path=customXml/itemProps11.xml><?xml version="1.0" encoding="utf-8"?>
<ds:datastoreItem xmlns:ds="http://schemas.openxmlformats.org/officeDocument/2006/customXml" ds:itemID="{AAEABE2F-2391-4FDF-9407-7CD77644F281}">
  <ds:schemaRefs/>
</ds:datastoreItem>
</file>

<file path=customXml/itemProps12.xml><?xml version="1.0" encoding="utf-8"?>
<ds:datastoreItem xmlns:ds="http://schemas.openxmlformats.org/officeDocument/2006/customXml" ds:itemID="{80816446-9EA3-4EB2-A20E-2A0817525251}">
  <ds:schemaRefs/>
</ds:datastoreItem>
</file>

<file path=customXml/itemProps13.xml><?xml version="1.0" encoding="utf-8"?>
<ds:datastoreItem xmlns:ds="http://schemas.openxmlformats.org/officeDocument/2006/customXml" ds:itemID="{D71F9079-D7C9-40CC-96CB-23AD423071FB}">
  <ds:schemaRefs/>
</ds:datastoreItem>
</file>

<file path=customXml/itemProps14.xml><?xml version="1.0" encoding="utf-8"?>
<ds:datastoreItem xmlns:ds="http://schemas.openxmlformats.org/officeDocument/2006/customXml" ds:itemID="{151AC6B0-AF01-43E4-A1A4-04F750B2104C}">
  <ds:schemaRefs/>
</ds:datastoreItem>
</file>

<file path=customXml/itemProps15.xml><?xml version="1.0" encoding="utf-8"?>
<ds:datastoreItem xmlns:ds="http://schemas.openxmlformats.org/officeDocument/2006/customXml" ds:itemID="{9A4CC2B3-6F79-4290-87B5-25D1CBCC505F}">
  <ds:schemaRefs/>
</ds:datastoreItem>
</file>

<file path=customXml/itemProps16.xml><?xml version="1.0" encoding="utf-8"?>
<ds:datastoreItem xmlns:ds="http://schemas.openxmlformats.org/officeDocument/2006/customXml" ds:itemID="{A1228FF1-75FD-49E9-A1C5-2082AE774E1F}">
  <ds:schemaRefs/>
</ds:datastoreItem>
</file>

<file path=customXml/itemProps17.xml><?xml version="1.0" encoding="utf-8"?>
<ds:datastoreItem xmlns:ds="http://schemas.openxmlformats.org/officeDocument/2006/customXml" ds:itemID="{25ED380D-3F98-4BA6-874A-BFDB93F7221A}">
  <ds:schemaRefs/>
</ds:datastoreItem>
</file>

<file path=customXml/itemProps18.xml><?xml version="1.0" encoding="utf-8"?>
<ds:datastoreItem xmlns:ds="http://schemas.openxmlformats.org/officeDocument/2006/customXml" ds:itemID="{47966394-411A-4C63-AE35-31F2AF66A459}">
  <ds:schemaRefs/>
</ds:datastoreItem>
</file>

<file path=customXml/itemProps19.xml><?xml version="1.0" encoding="utf-8"?>
<ds:datastoreItem xmlns:ds="http://schemas.openxmlformats.org/officeDocument/2006/customXml" ds:itemID="{71331E7F-FCAF-4F1C-ABA0-24134FA09538}">
  <ds:schemaRefs/>
</ds:datastoreItem>
</file>

<file path=customXml/itemProps2.xml><?xml version="1.0" encoding="utf-8"?>
<ds:datastoreItem xmlns:ds="http://schemas.openxmlformats.org/officeDocument/2006/customXml" ds:itemID="{9F487142-3FEE-4444-A5CF-363AE2900824}">
  <ds:schemaRefs/>
</ds:datastoreItem>
</file>

<file path=customXml/itemProps20.xml><?xml version="1.0" encoding="utf-8"?>
<ds:datastoreItem xmlns:ds="http://schemas.openxmlformats.org/officeDocument/2006/customXml" ds:itemID="{EEAFE724-DC49-4FBE-8FB7-9E6ED135650C}">
  <ds:schemaRefs/>
</ds:datastoreItem>
</file>

<file path=customXml/itemProps21.xml><?xml version="1.0" encoding="utf-8"?>
<ds:datastoreItem xmlns:ds="http://schemas.openxmlformats.org/officeDocument/2006/customXml" ds:itemID="{26CAB072-6D23-4C2E-A3D6-0E2453A3FB67}">
  <ds:schemaRefs/>
</ds:datastoreItem>
</file>

<file path=customXml/itemProps22.xml><?xml version="1.0" encoding="utf-8"?>
<ds:datastoreItem xmlns:ds="http://schemas.openxmlformats.org/officeDocument/2006/customXml" ds:itemID="{80F43F14-2A1B-4F8C-8407-BCFA673B4815}">
  <ds:schemaRefs/>
</ds:datastoreItem>
</file>

<file path=customXml/itemProps23.xml><?xml version="1.0" encoding="utf-8"?>
<ds:datastoreItem xmlns:ds="http://schemas.openxmlformats.org/officeDocument/2006/customXml" ds:itemID="{D03DB363-B333-416A-9D41-93F44FB427F4}">
  <ds:schemaRefs/>
</ds:datastoreItem>
</file>

<file path=customXml/itemProps24.xml><?xml version="1.0" encoding="utf-8"?>
<ds:datastoreItem xmlns:ds="http://schemas.openxmlformats.org/officeDocument/2006/customXml" ds:itemID="{CC564B87-BCC7-4F02-94C5-6B7718298F00}">
  <ds:schemaRefs/>
</ds:datastoreItem>
</file>

<file path=customXml/itemProps25.xml><?xml version="1.0" encoding="utf-8"?>
<ds:datastoreItem xmlns:ds="http://schemas.openxmlformats.org/officeDocument/2006/customXml" ds:itemID="{74E5F159-9132-4FB2-9B25-FA1F36908B8D}">
  <ds:schemaRefs/>
</ds:datastoreItem>
</file>

<file path=customXml/itemProps26.xml><?xml version="1.0" encoding="utf-8"?>
<ds:datastoreItem xmlns:ds="http://schemas.openxmlformats.org/officeDocument/2006/customXml" ds:itemID="{A13CBAE5-FAE8-48AA-AFE3-5C6B1F15A71D}">
  <ds:schemaRefs/>
</ds:datastoreItem>
</file>

<file path=customXml/itemProps27.xml><?xml version="1.0" encoding="utf-8"?>
<ds:datastoreItem xmlns:ds="http://schemas.openxmlformats.org/officeDocument/2006/customXml" ds:itemID="{BE457138-3278-4C6D-BA28-44A32712632D}">
  <ds:schemaRefs/>
</ds:datastoreItem>
</file>

<file path=customXml/itemProps28.xml><?xml version="1.0" encoding="utf-8"?>
<ds:datastoreItem xmlns:ds="http://schemas.openxmlformats.org/officeDocument/2006/customXml" ds:itemID="{79B3CC13-7C92-456E-A953-CDE53570E392}">
  <ds:schemaRefs/>
</ds:datastoreItem>
</file>

<file path=customXml/itemProps29.xml><?xml version="1.0" encoding="utf-8"?>
<ds:datastoreItem xmlns:ds="http://schemas.openxmlformats.org/officeDocument/2006/customXml" ds:itemID="{75134945-3405-4257-AC6F-E87DA3E072EE}">
  <ds:schemaRefs/>
</ds:datastoreItem>
</file>

<file path=customXml/itemProps3.xml><?xml version="1.0" encoding="utf-8"?>
<ds:datastoreItem xmlns:ds="http://schemas.openxmlformats.org/officeDocument/2006/customXml" ds:itemID="{8C9F5988-F2C6-46A9-A426-D48B5FD593CB}">
  <ds:schemaRefs/>
</ds:datastoreItem>
</file>

<file path=customXml/itemProps30.xml><?xml version="1.0" encoding="utf-8"?>
<ds:datastoreItem xmlns:ds="http://schemas.openxmlformats.org/officeDocument/2006/customXml" ds:itemID="{5779B1D7-743C-434D-9E3B-1B0454A3C549}">
  <ds:schemaRefs/>
</ds:datastoreItem>
</file>

<file path=customXml/itemProps31.xml><?xml version="1.0" encoding="utf-8"?>
<ds:datastoreItem xmlns:ds="http://schemas.openxmlformats.org/officeDocument/2006/customXml" ds:itemID="{9F567D9D-C6CC-445A-BEDA-9D862D0C3CCC}">
  <ds:schemaRefs/>
</ds:datastoreItem>
</file>

<file path=customXml/itemProps32.xml><?xml version="1.0" encoding="utf-8"?>
<ds:datastoreItem xmlns:ds="http://schemas.openxmlformats.org/officeDocument/2006/customXml" ds:itemID="{314255BF-F7E2-4B23-9804-156ACE5B8C3E}">
  <ds:schemaRefs/>
</ds:datastoreItem>
</file>

<file path=customXml/itemProps33.xml><?xml version="1.0" encoding="utf-8"?>
<ds:datastoreItem xmlns:ds="http://schemas.openxmlformats.org/officeDocument/2006/customXml" ds:itemID="{AECAC3EF-F9A9-4091-ABDA-A0BA880F98F4}">
  <ds:schemaRefs/>
</ds:datastoreItem>
</file>

<file path=customXml/itemProps34.xml><?xml version="1.0" encoding="utf-8"?>
<ds:datastoreItem xmlns:ds="http://schemas.openxmlformats.org/officeDocument/2006/customXml" ds:itemID="{7DE91783-43FC-4CBC-9BD3-ED82091F47D6}">
  <ds:schemaRefs/>
</ds:datastoreItem>
</file>

<file path=customXml/itemProps4.xml><?xml version="1.0" encoding="utf-8"?>
<ds:datastoreItem xmlns:ds="http://schemas.openxmlformats.org/officeDocument/2006/customXml" ds:itemID="{F77B35C3-81DD-4694-AE26-B9ECDC7CAD7B}">
  <ds:schemaRefs/>
</ds:datastoreItem>
</file>

<file path=customXml/itemProps5.xml><?xml version="1.0" encoding="utf-8"?>
<ds:datastoreItem xmlns:ds="http://schemas.openxmlformats.org/officeDocument/2006/customXml" ds:itemID="{D240F608-BAA2-47D2-96AD-75D980975904}">
  <ds:schemaRefs/>
</ds:datastoreItem>
</file>

<file path=customXml/itemProps6.xml><?xml version="1.0" encoding="utf-8"?>
<ds:datastoreItem xmlns:ds="http://schemas.openxmlformats.org/officeDocument/2006/customXml" ds:itemID="{717081F9-B33D-41BF-941F-137A7A0D155F}">
  <ds:schemaRefs/>
</ds:datastoreItem>
</file>

<file path=customXml/itemProps7.xml><?xml version="1.0" encoding="utf-8"?>
<ds:datastoreItem xmlns:ds="http://schemas.openxmlformats.org/officeDocument/2006/customXml" ds:itemID="{E3403742-1266-44A6-880E-8EED6B0EC32D}">
  <ds:schemaRefs/>
</ds:datastoreItem>
</file>

<file path=customXml/itemProps8.xml><?xml version="1.0" encoding="utf-8"?>
<ds:datastoreItem xmlns:ds="http://schemas.openxmlformats.org/officeDocument/2006/customXml" ds:itemID="{98E9765D-1B99-45B3-9692-F0BA197ABE3A}">
  <ds:schemaRefs/>
</ds:datastoreItem>
</file>

<file path=customXml/itemProps9.xml><?xml version="1.0" encoding="utf-8"?>
<ds:datastoreItem xmlns:ds="http://schemas.openxmlformats.org/officeDocument/2006/customXml" ds:itemID="{8E1EF79B-8EE3-4DE6-AAD2-42F150DE150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第1讲　匀变速直线运动</Template>
  <TotalTime>236</TotalTime>
  <Words>788</Words>
  <Application>Microsoft Office PowerPoint</Application>
  <PresentationFormat>自定义</PresentationFormat>
  <Paragraphs>254</Paragraphs>
  <Slides>36</Slides>
  <Notes>34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105</cp:revision>
  <dcterms:modified xsi:type="dcterms:W3CDTF">2019-12-05T00:08:54Z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