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3"/>
    <p:sldMasterId id="2147483678" r:id="rId34"/>
  </p:sldMasterIdLst>
  <p:notesMasterIdLst>
    <p:notesMasterId r:id="rId69"/>
  </p:notesMasterIdLst>
  <p:sldIdLst>
    <p:sldId id="261" r:id="rId35"/>
    <p:sldId id="314" r:id="rId36"/>
    <p:sldId id="315" r:id="rId37"/>
    <p:sldId id="262" r:id="rId38"/>
    <p:sldId id="264" r:id="rId39"/>
    <p:sldId id="265" r:id="rId40"/>
    <p:sldId id="266" r:id="rId41"/>
    <p:sldId id="267" r:id="rId42"/>
    <p:sldId id="268" r:id="rId43"/>
    <p:sldId id="269" r:id="rId44"/>
    <p:sldId id="271" r:id="rId45"/>
    <p:sldId id="273" r:id="rId46"/>
    <p:sldId id="275" r:id="rId47"/>
    <p:sldId id="276" r:id="rId48"/>
    <p:sldId id="278" r:id="rId49"/>
    <p:sldId id="281" r:id="rId50"/>
    <p:sldId id="282" r:id="rId51"/>
    <p:sldId id="284" r:id="rId52"/>
    <p:sldId id="285" r:id="rId53"/>
    <p:sldId id="286" r:id="rId54"/>
    <p:sldId id="288" r:id="rId55"/>
    <p:sldId id="290" r:id="rId56"/>
    <p:sldId id="291" r:id="rId57"/>
    <p:sldId id="295" r:id="rId58"/>
    <p:sldId id="297" r:id="rId59"/>
    <p:sldId id="299" r:id="rId60"/>
    <p:sldId id="300" r:id="rId61"/>
    <p:sldId id="301" r:id="rId62"/>
    <p:sldId id="303" r:id="rId63"/>
    <p:sldId id="304" r:id="rId64"/>
    <p:sldId id="307" r:id="rId65"/>
    <p:sldId id="308" r:id="rId66"/>
    <p:sldId id="309" r:id="rId67"/>
    <p:sldId id="311" r:id="rId68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 autoAdjust="0"/>
  </p:normalViewPr>
  <p:slideViewPr>
    <p:cSldViewPr>
      <p:cViewPr varScale="1">
        <p:scale>
          <a:sx n="84" d="100"/>
          <a:sy n="84" d="100"/>
        </p:scale>
        <p:origin x="-7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5.xml"/><Relationship Id="rId21" Type="http://schemas.openxmlformats.org/officeDocument/2006/relationships/customXml" Target="../customXml/item21.xml"/><Relationship Id="rId34" Type="http://schemas.openxmlformats.org/officeDocument/2006/relationships/slideMaster" Target="slideMasters/slideMaster2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7" Type="http://schemas.openxmlformats.org/officeDocument/2006/relationships/customXml" Target="../customXml/item7.xml"/><Relationship Id="rId71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61" Type="http://schemas.openxmlformats.org/officeDocument/2006/relationships/slide" Target="slides/slide27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slide" Target="slides/slide1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Master" Target="slideMasters/slideMaster1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20" Type="http://schemas.openxmlformats.org/officeDocument/2006/relationships/customXml" Target="../customXml/item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10" Type="http://schemas.openxmlformats.org/officeDocument/2006/relationships/image" Target="../media/image79.wmf"/><Relationship Id="rId4" Type="http://schemas.openxmlformats.org/officeDocument/2006/relationships/image" Target="../media/image73.wmf"/><Relationship Id="rId9" Type="http://schemas.openxmlformats.org/officeDocument/2006/relationships/image" Target="../media/image78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image" Target="../media/image92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12" Type="http://schemas.openxmlformats.org/officeDocument/2006/relationships/image" Target="../media/image91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11" Type="http://schemas.openxmlformats.org/officeDocument/2006/relationships/image" Target="../media/image90.wmf"/><Relationship Id="rId5" Type="http://schemas.openxmlformats.org/officeDocument/2006/relationships/image" Target="../media/image84.wmf"/><Relationship Id="rId10" Type="http://schemas.openxmlformats.org/officeDocument/2006/relationships/image" Target="../media/image89.wmf"/><Relationship Id="rId4" Type="http://schemas.openxmlformats.org/officeDocument/2006/relationships/image" Target="../media/image83.wmf"/><Relationship Id="rId9" Type="http://schemas.openxmlformats.org/officeDocument/2006/relationships/image" Target="../media/image88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10" Type="http://schemas.openxmlformats.org/officeDocument/2006/relationships/image" Target="../media/image102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12" Type="http://schemas.openxmlformats.org/officeDocument/2006/relationships/slide" Target="../slides/slide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10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3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3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11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20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2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25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customXml" Target="../../customXml/item17.xml"/><Relationship Id="rId5" Type="http://schemas.openxmlformats.org/officeDocument/2006/relationships/image" Target="../media/image8.pn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30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customXml" Target="../../customXml/item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34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customXml" Target="../../customXml/item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43.bin"/><Relationship Id="rId12" Type="http://schemas.openxmlformats.org/officeDocument/2006/relationships/oleObject" Target="../embeddings/oleObject48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2.bin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1.bin"/><Relationship Id="rId10" Type="http://schemas.openxmlformats.org/officeDocument/2006/relationships/oleObject" Target="../embeddings/oleObject46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4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50.bin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53.bin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oleObject" Target="../embeddings/oleObject63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57.bin"/><Relationship Id="rId12" Type="http://schemas.openxmlformats.org/officeDocument/2006/relationships/oleObject" Target="../embeddings/oleObject62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60.bin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59.bin"/><Relationship Id="rId14" Type="http://schemas.openxmlformats.org/officeDocument/2006/relationships/oleObject" Target="../embeddings/oleObject6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oleObject" Target="../embeddings/oleObject73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67.bin"/><Relationship Id="rId12" Type="http://schemas.openxmlformats.org/officeDocument/2006/relationships/oleObject" Target="../embeddings/oleObject72.bin"/><Relationship Id="rId17" Type="http://schemas.openxmlformats.org/officeDocument/2006/relationships/oleObject" Target="../embeddings/oleObject77.bin"/><Relationship Id="rId2" Type="http://schemas.openxmlformats.org/officeDocument/2006/relationships/customXml" Target="../../customXml/item26.xml"/><Relationship Id="rId16" Type="http://schemas.openxmlformats.org/officeDocument/2006/relationships/oleObject" Target="../embeddings/oleObject76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6.bin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5.bin"/><Relationship Id="rId10" Type="http://schemas.openxmlformats.org/officeDocument/2006/relationships/oleObject" Target="../embeddings/oleObject70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69.bin"/><Relationship Id="rId14" Type="http://schemas.openxmlformats.org/officeDocument/2006/relationships/oleObject" Target="../embeddings/oleObject74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oleObject" Target="../embeddings/oleObject86.bin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80.bin"/><Relationship Id="rId12" Type="http://schemas.openxmlformats.org/officeDocument/2006/relationships/oleObject" Target="../embeddings/oleObject85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9.bin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78.bin"/><Relationship Id="rId10" Type="http://schemas.openxmlformats.org/officeDocument/2006/relationships/oleObject" Target="../embeddings/oleObject83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82.bin"/><Relationship Id="rId14" Type="http://schemas.openxmlformats.org/officeDocument/2006/relationships/oleObject" Target="../embeddings/oleObject8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9.xml"/><Relationship Id="rId1" Type="http://schemas.openxmlformats.org/officeDocument/2006/relationships/customXml" Target="../../customXml/item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90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91.bin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27.xml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2.xm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4294967295"/>
          </p:nvPr>
        </p:nvSpPr>
        <p:spPr>
          <a:xfrm>
            <a:off x="2177405" y="2133054"/>
            <a:ext cx="7992888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第一节　函数及其表示</a:t>
            </a:r>
            <a:endParaRPr lang="zh-CN" altLang="en-US" sz="5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15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2.(2017北京西城二模,2)下列函数中,值域为[0,1]的是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   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25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68" kern="0" spc="54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24629" y="2303209"/>
          <a:ext cx="771525" cy="752474"/>
        </p:xfrm>
        <a:graphic>
          <a:graphicData uri="http://schemas.openxmlformats.org/presentationml/2006/ole">
            <p:oleObj spid="_x0000_s1026" name="Equation" r:id="rId5" imgW="7776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13247" y="2399426"/>
          <a:ext cx="952499" cy="438150"/>
        </p:xfrm>
        <a:graphic>
          <a:graphicData uri="http://schemas.openxmlformats.org/presentationml/2006/ole">
            <p:oleObj spid="_x0000_s1027" name="Equation" r:id="rId6" imgW="960000" imgH="4416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395303"/>
            <a:ext cx="11340000" cy="2689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 A选项,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的值域为[0,+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B选项,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的值域为[-1,1];C选项,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25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的值域为(0,1];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D选项,当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75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的值最大,为1,当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=1或-1时,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75" kern="0" spc="50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的值最小,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为0,所以值域为[0,1].故选D.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29533" y="4835452"/>
          <a:ext cx="771525" cy="752474"/>
        </p:xfrm>
        <a:graphic>
          <a:graphicData uri="http://schemas.openxmlformats.org/presentationml/2006/ole">
            <p:oleObj spid="_x0000_s1028" name="Equation" r:id="rId7" imgW="7776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09853" y="4259388"/>
          <a:ext cx="952499" cy="438150"/>
        </p:xfrm>
        <a:graphic>
          <a:graphicData uri="http://schemas.openxmlformats.org/presentationml/2006/ole">
            <p:oleObj spid="_x0000_s1029" name="Equation" r:id="rId8" imgW="960000" imgH="441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802141" y="4979468"/>
          <a:ext cx="952500" cy="438150"/>
        </p:xfrm>
        <a:graphic>
          <a:graphicData uri="http://schemas.openxmlformats.org/presentationml/2006/ole">
            <p:oleObj spid="_x0000_s1030" name="Equation" r:id="rId9" imgW="960000" imgH="4416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306197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16024" y="3492277"/>
            <a:ext cx="11394429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2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3.(2016北京临川学校期末)函数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7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的定义域是</a:t>
            </a:r>
            <a:r>
              <a:rPr lang="zh-CN" altLang="en-US" sz="1640" kern="0" spc="11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,2)　                B.(2,+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C.(2,3)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D.(2,4)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79281" y="1049656"/>
          <a:ext cx="1466850" cy="828675"/>
        </p:xfrm>
        <a:graphic>
          <a:graphicData uri="http://schemas.openxmlformats.org/presentationml/2006/ole">
            <p:oleObj spid="_x0000_s3074" name="Equation" r:id="rId5" imgW="1478400" imgH="8352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467992" y="3592671"/>
            <a:ext cx="11340000" cy="821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　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41" kern="0" spc="78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有意义,则</a:t>
            </a:r>
            <a:r>
              <a:rPr lang="zh-CN" altLang="en-US" sz="4043" kern="0" spc="66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29533" y="3780309"/>
          <a:ext cx="1466850" cy="828675"/>
        </p:xfrm>
        <a:graphic>
          <a:graphicData uri="http://schemas.openxmlformats.org/presentationml/2006/ole">
            <p:oleObj spid="_x0000_s3077" name="Equation" r:id="rId6" imgW="14784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311083" y="3735028"/>
          <a:ext cx="1352549" cy="895349"/>
        </p:xfrm>
        <a:graphic>
          <a:graphicData uri="http://schemas.openxmlformats.org/presentationml/2006/ole">
            <p:oleObj spid="_x0000_s3078" name="Equation" r:id="rId7" imgW="1363200" imgH="902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738245" y="11160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3708301"/>
            <a:ext cx="10585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751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)=6,则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</a:t>
            </a:r>
            <a:r>
              <a:rPr lang="zh-CN" altLang="en-US" sz="1640" kern="0" spc="11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  C.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D.-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24541" y="1030233"/>
          <a:ext cx="1143000" cy="828675"/>
        </p:xfrm>
        <a:graphic>
          <a:graphicData uri="http://schemas.openxmlformats.org/presentationml/2006/ole">
            <p:oleObj spid="_x0000_s5122" name="Equation" r:id="rId5" imgW="1152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05164" y="1935959"/>
          <a:ext cx="238125" cy="752475"/>
        </p:xfrm>
        <a:graphic>
          <a:graphicData uri="http://schemas.openxmlformats.org/presentationml/2006/ole">
            <p:oleObj spid="_x0000_s5123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82905" y="1935959"/>
          <a:ext cx="238125" cy="752475"/>
        </p:xfrm>
        <a:graphic>
          <a:graphicData uri="http://schemas.openxmlformats.org/presentationml/2006/ole">
            <p:oleObj spid="_x0000_s512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85260" y="1980109"/>
          <a:ext cx="238124" cy="752474"/>
        </p:xfrm>
        <a:graphic>
          <a:graphicData uri="http://schemas.openxmlformats.org/presentationml/2006/ole">
            <p:oleObj spid="_x0000_s5125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17765" y="1980109"/>
          <a:ext cx="238124" cy="752474"/>
        </p:xfrm>
        <a:graphic>
          <a:graphicData uri="http://schemas.openxmlformats.org/presentationml/2006/ole">
            <p:oleObj spid="_x0000_s5126" name="Equation" r:id="rId9" imgW="240000" imgH="7584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467992" y="3132237"/>
            <a:ext cx="11340000" cy="1640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　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+2)-5=4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-1=6,即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37445" y="3238150"/>
          <a:ext cx="238124" cy="752474"/>
        </p:xfrm>
        <a:graphic>
          <a:graphicData uri="http://schemas.openxmlformats.org/presentationml/2006/ole">
            <p:oleObj spid="_x0000_s5127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473549" y="4068341"/>
          <a:ext cx="238124" cy="752474"/>
        </p:xfrm>
        <a:graphic>
          <a:graphicData uri="http://schemas.openxmlformats.org/presentationml/2006/ole">
            <p:oleObj spid="_x0000_s5128" name="Equation" r:id="rId11" imgW="240000" imgH="758400" progId="Equation.DSMT4">
              <p:embed/>
            </p:oleObj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073949" y="12600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05197" y="3276253"/>
            <a:ext cx="1031143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77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5.(2018北京海淀期中)若函数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14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的值域为</a:t>
            </a:r>
            <a:r>
              <a:rPr lang="zh-CN" altLang="en-US" sz="3696" kern="0" spc="63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529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A.(0,e)　    B.(e,+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C.(0,e]　    D.[e,+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64690" y="1041767"/>
          <a:ext cx="1990725" cy="942975"/>
        </p:xfrm>
        <a:graphic>
          <a:graphicData uri="http://schemas.openxmlformats.org/presentationml/2006/ole">
            <p:oleObj spid="_x0000_s7170" name="Equation" r:id="rId5" imgW="2006400" imgH="95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081015" y="1095346"/>
          <a:ext cx="1276349" cy="828674"/>
        </p:xfrm>
        <a:graphic>
          <a:graphicData uri="http://schemas.openxmlformats.org/presentationml/2006/ole">
            <p:oleObj spid="_x0000_s7171" name="Equation" r:id="rId6" imgW="1286400" imgH="8352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977605" y="212412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114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)&lt;0,当-1&lt;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=-1是函数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)的极小值点,也是最小值点,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17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)的值域为</a:t>
            </a:r>
            <a:r>
              <a:rPr lang="zh-CN" altLang="en-US" sz="3814" kern="0" spc="62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=0时,显然不符合题意,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0时,要满足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91926" y="2995265"/>
          <a:ext cx="219075" cy="752475"/>
        </p:xfrm>
        <a:graphic>
          <a:graphicData uri="http://schemas.openxmlformats.org/presentationml/2006/ole">
            <p:oleObj spid="_x0000_s8194" name="Equation" r:id="rId5" imgW="22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93527" y="2976177"/>
          <a:ext cx="1276349" cy="828674"/>
        </p:xfrm>
        <a:graphic>
          <a:graphicData uri="http://schemas.openxmlformats.org/presentationml/2006/ole">
            <p:oleObj spid="_x0000_s8195" name="Equation" r:id="rId6" imgW="12864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74342" y="3823736"/>
          <a:ext cx="219075" cy="752475"/>
        </p:xfrm>
        <a:graphic>
          <a:graphicData uri="http://schemas.openxmlformats.org/presentationml/2006/ole">
            <p:oleObj spid="_x0000_s8196" name="Equation" r:id="rId7" imgW="220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73798" y="5271348"/>
          <a:ext cx="219075" cy="752475"/>
        </p:xfrm>
        <a:graphic>
          <a:graphicData uri="http://schemas.openxmlformats.org/presentationml/2006/ole">
            <p:oleObj spid="_x0000_s8197" name="Equation" r:id="rId8" imgW="220800" imgH="7584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4848981" y="4769797"/>
            <a:ext cx="5033280" cy="1093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只需</a:t>
            </a:r>
            <a:r>
              <a:rPr lang="zh-CN" altLang="en-US" sz="5381" kern="0" spc="55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61781" y="4932437"/>
          <a:ext cx="1296144" cy="1285875"/>
        </p:xfrm>
        <a:graphic>
          <a:graphicData uri="http://schemas.openxmlformats.org/presentationml/2006/ole">
            <p:oleObj spid="_x0000_s8198" name="Equation" r:id="rId9" imgW="1401600" imgH="1296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093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5381" kern="0" spc="84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)的值域是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76122" y="1062640"/>
          <a:ext cx="1752600" cy="1285875"/>
        </p:xfrm>
        <a:graphic>
          <a:graphicData uri="http://schemas.openxmlformats.org/presentationml/2006/ole">
            <p:oleObj spid="_x0000_s10242" name="Equation" r:id="rId5" imgW="1766400" imgH="12960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737245" y="2700189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;[-3,+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61381" y="2783309"/>
          <a:ext cx="238125" cy="752475"/>
        </p:xfrm>
        <a:graphic>
          <a:graphicData uri="http://schemas.openxmlformats.org/presentationml/2006/ole">
            <p:oleObj spid="_x0000_s10243" name="Equation" r:id="rId6" imgW="240000" imgH="758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774509" y="3497440"/>
            <a:ext cx="11340000" cy="222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)∈(0,1),当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)∈[-3,+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)∈[-3,+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64715" y="3690802"/>
          <a:ext cx="238124" cy="752474"/>
        </p:xfrm>
        <a:graphic>
          <a:graphicData uri="http://schemas.openxmlformats.org/presentationml/2006/ole">
            <p:oleObj spid="_x0000_s1024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04699" y="3671714"/>
          <a:ext cx="552450" cy="828675"/>
        </p:xfrm>
        <a:graphic>
          <a:graphicData uri="http://schemas.openxmlformats.org/presentationml/2006/ole">
            <p:oleObj spid="_x0000_s10245" name="Equation" r:id="rId8" imgW="5568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376830" y="3690802"/>
          <a:ext cx="238125" cy="752475"/>
        </p:xfrm>
        <a:graphic>
          <a:graphicData uri="http://schemas.openxmlformats.org/presentationml/2006/ole">
            <p:oleObj spid="_x0000_s10246" name="Equation" r:id="rId9" imgW="240000" imgH="75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37245" y="2844205"/>
            <a:ext cx="864096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38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考点一　函数的概念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2},给出如图所示四个图形,其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中能表示从集合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的函数关系的个数是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06" kern="0" spc="57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7429" y="3497332"/>
            <a:ext cx="8686800" cy="2443217"/>
          </a:xfrm>
          <a:prstGeom prst="rect">
            <a:avLst/>
          </a:prstGeom>
        </p:spPr>
      </p:pic>
      <p:grpSp>
        <p:nvGrpSpPr>
          <p:cNvPr id="4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097285" y="5796533"/>
            <a:ext cx="77768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        B.1　           C.2　       D.3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586117" y="29162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92088"/>
            <a:ext cx="11340000" cy="2975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-1|,则下列函数中与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)相等的函数是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945" kern="0" spc="37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5708" kern="0" spc="110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638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043" kern="0" spc="82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dirty="0"/>
              <a:t> </a:t>
            </a:r>
            <a:r>
              <a:rPr lang="zh-CN" altLang="en-US" dirty="0" smtClean="0"/>
              <a:t>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59861" y="2697510"/>
          <a:ext cx="971550" cy="866775"/>
        </p:xfrm>
        <a:graphic>
          <a:graphicData uri="http://schemas.openxmlformats.org/presentationml/2006/ole">
            <p:oleObj spid="_x0000_s13314" name="Equation" r:id="rId5" imgW="979200" imgH="87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45757" y="2543200"/>
          <a:ext cx="2133600" cy="1381125"/>
        </p:xfrm>
        <a:graphic>
          <a:graphicData uri="http://schemas.openxmlformats.org/presentationml/2006/ole">
            <p:oleObj spid="_x0000_s13315" name="Equation" r:id="rId6" imgW="2150400" imgH="1392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95425" y="3821063"/>
          <a:ext cx="1562100" cy="895350"/>
        </p:xfrm>
        <a:graphic>
          <a:graphicData uri="http://schemas.openxmlformats.org/presentationml/2006/ole">
            <p:oleObj spid="_x0000_s13316" name="Equation" r:id="rId7" imgW="1574400" imgH="902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666237" y="190810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852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(1)①中,当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中有两个元素与之对应,所以①不是;②中,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中,当1&lt;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2时,在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中无元素与之对应,所以②不是;④中,当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=2(或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=0)时对应元素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,所以④不是;由函数定义知,③是.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5708" kern="0" spc="188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)的定义域和对应关系完全一致,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3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41749" y="3014661"/>
          <a:ext cx="3116955" cy="1377922"/>
        </p:xfrm>
        <a:graphic>
          <a:graphicData uri="http://schemas.openxmlformats.org/presentationml/2006/ole">
            <p:oleObj spid="_x0000_s14338" name="Equation" r:id="rId5" imgW="3148800" imgH="1392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规律方法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函数是一种特殊的对应,要检验给定的两个变量之间是否具有函数关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系,只需检验:①定义域和对应关系是否给出;②根据给出的对应关系,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自变量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在其定义域内的每一个值是否都有唯一确定的函教值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与之对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应;③集合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是不是非空数集.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7295" y="2222382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函数与映射的概念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97295" y="2913448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函数的有关概念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7295" y="368913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分段函数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2696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85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下列各组函数中,表示同一个函数的是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23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dirty="0"/>
              <a:t> </a:t>
            </a:r>
            <a:r>
              <a:rPr lang="zh-CN" altLang="en-US" dirty="0" smtClean="0"/>
              <a:t>                  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dirty="0"/>
              <a:t> </a:t>
            </a:r>
            <a:r>
              <a:rPr lang="zh-CN" altLang="en-US" dirty="0" smtClean="0"/>
              <a:t>     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759" kern="0" spc="28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847" kern="0" spc="27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12206" y="1639802"/>
          <a:ext cx="762000" cy="790575"/>
        </p:xfrm>
        <a:graphic>
          <a:graphicData uri="http://schemas.openxmlformats.org/presentationml/2006/ole">
            <p:oleObj spid="_x0000_s15362" name="Equation" r:id="rId5" imgW="768000" imgH="796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610024" y="2480345"/>
          <a:ext cx="838200" cy="819150"/>
        </p:xfrm>
        <a:graphic>
          <a:graphicData uri="http://schemas.openxmlformats.org/presentationml/2006/ole">
            <p:oleObj spid="_x0000_s15363" name="Equation" r:id="rId6" imgW="844800" imgH="825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78005" y="2438054"/>
          <a:ext cx="838199" cy="838199"/>
        </p:xfrm>
        <a:graphic>
          <a:graphicData uri="http://schemas.openxmlformats.org/presentationml/2006/ole">
            <p:oleObj spid="_x0000_s15364" name="Equation" r:id="rId7" imgW="844800" imgH="8448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449213" y="3852317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   A中两个函数的定义域不同;B中两个函数的定义域也不同,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不能取0;C中两函数的对应关系不同,故选D.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010053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7205" y="3492277"/>
            <a:ext cx="1058517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23576"/>
            <a:ext cx="11340000" cy="35013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(1)(2016北京海淀一模,1)函数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475" kern="0" spc="5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2013" kern="0" spc="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B.[1,+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,0]　     D.(-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,1]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45" kern="0" spc="106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1622" kern="0" spc="118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A.[-4,1]　    B.[-4,0)</a:t>
            </a:r>
            <a:r>
              <a:rPr lang="zh-CN" altLang="en-US" dirty="0"/>
              <a:t> </a:t>
            </a:r>
            <a:r>
              <a:rPr lang="zh-CN" altLang="en-US" dirty="0" smtClean="0"/>
              <a:t>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C.(0,1]　    D.[-4,0)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(0,1]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971258" y="2406056"/>
          <a:ext cx="952499" cy="438149"/>
        </p:xfrm>
        <a:graphic>
          <a:graphicData uri="http://schemas.openxmlformats.org/presentationml/2006/ole">
            <p:oleObj spid="_x0000_s16386" name="Equation" r:id="rId5" imgW="960000" imgH="441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26181" y="4284365"/>
          <a:ext cx="1857375" cy="866775"/>
        </p:xfrm>
        <a:graphic>
          <a:graphicData uri="http://schemas.openxmlformats.org/presentationml/2006/ole">
            <p:oleObj spid="_x0000_s16387" name="Equation" r:id="rId6" imgW="1872000" imgH="873600" progId="Equation.DSMT4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21221" y="899989"/>
            <a:ext cx="10369152" cy="1357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考点二　函数的定义域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求给定解析式的函数的定义域</a:t>
            </a:r>
            <a:endParaRPr lang="zh-CN" altLang="en-US" sz="2800" b="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458325" y="2311984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6425877" y="450038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00040" y="1404045"/>
            <a:ext cx="9918325" cy="32498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0得2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(2)要使函数有意义,则有</a:t>
            </a:r>
            <a:r>
              <a:rPr lang="zh-CN" altLang="en-US" sz="4206" kern="0" spc="136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4206" kern="0" spc="13643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4206" kern="0" spc="122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解得-4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12307" y="2194460"/>
          <a:ext cx="2266949" cy="942974"/>
        </p:xfrm>
        <a:graphic>
          <a:graphicData uri="http://schemas.openxmlformats.org/presentationml/2006/ole">
            <p:oleObj spid="_x0000_s17410" name="Equation" r:id="rId5" imgW="2284800" imgH="95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3309" y="3107003"/>
          <a:ext cx="2085974" cy="942974"/>
        </p:xfrm>
        <a:graphic>
          <a:graphicData uri="http://schemas.openxmlformats.org/presentationml/2006/ole">
            <p:oleObj spid="_x0000_s17411" name="Equation" r:id="rId6" imgW="2102400" imgH="95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2501" y="1692077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)的定义域是[0,2],则函数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32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223398" y="1803698"/>
          <a:ext cx="866775" cy="752475"/>
        </p:xfrm>
        <a:graphic>
          <a:graphicData uri="http://schemas.openxmlformats.org/presentationml/2006/ole">
            <p:oleObj spid="_x0000_s18434" name="Equation" r:id="rId5" imgW="873600" imgH="7584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93229" y="971997"/>
            <a:ext cx="1044116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命题方向二　求抽象函数的定义域</a:t>
            </a:r>
            <a:endParaRPr lang="zh-CN" altLang="en-US" sz="2800" b="1" dirty="0"/>
          </a:p>
        </p:txBody>
      </p:sp>
      <p:sp>
        <p:nvSpPr>
          <p:cNvPr id="6" name="TextBox 2"/>
          <p:cNvSpPr txBox="1"/>
          <p:nvPr/>
        </p:nvSpPr>
        <p:spPr>
          <a:xfrm>
            <a:off x="593229" y="334826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[0,1)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58485" y="4142008"/>
            <a:ext cx="11340000" cy="9332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</a:t>
            </a:r>
            <a:r>
              <a:rPr lang="zh-CN" altLang="en-US" sz="4043" kern="0" spc="73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&lt;1,即定义域为[0,1).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84085" y="4284365"/>
          <a:ext cx="1447799" cy="895349"/>
        </p:xfrm>
        <a:graphic>
          <a:graphicData uri="http://schemas.openxmlformats.org/presentationml/2006/ole">
            <p:oleObj spid="_x0000_s18435" name="Equation" r:id="rId6" imgW="1459200" imgH="9024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3492277"/>
            <a:ext cx="100234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9245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1.求给定解析式的函数定义域的方法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求给定解析式的函数的定义域,其实质就是以函数解析式中所含式子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(运算)有意义为准则,列出不等式或不等式组,然后求其解集即可.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414469" y="3420269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2.求抽象函数定义域的方法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的定义域为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则复合函数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的定义域可由不等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求出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的定义域为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的定义域为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的值域.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002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847" kern="0" spc="30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+lg(3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+1)的定义域是</a:t>
            </a:r>
            <a:r>
              <a:rPr lang="zh-CN" altLang="en-US" sz="1635" kern="0" spc="117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39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814" kern="0" spc="63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45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3814" kern="0" spc="61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3906" y="1016870"/>
          <a:ext cx="876300" cy="838200"/>
        </p:xfrm>
        <a:graphic>
          <a:graphicData uri="http://schemas.openxmlformats.org/presentationml/2006/ole">
            <p:oleObj spid="_x0000_s20482" name="Equation" r:id="rId5" imgW="883200" imgH="8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86480" y="1969395"/>
          <a:ext cx="981075" cy="828675"/>
        </p:xfrm>
        <a:graphic>
          <a:graphicData uri="http://schemas.openxmlformats.org/presentationml/2006/ole">
            <p:oleObj spid="_x0000_s20483" name="Equation" r:id="rId6" imgW="988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07171" y="1969395"/>
          <a:ext cx="1285875" cy="828674"/>
        </p:xfrm>
        <a:graphic>
          <a:graphicData uri="http://schemas.openxmlformats.org/presentationml/2006/ole">
            <p:oleObj spid="_x0000_s20484" name="Equation" r:id="rId7" imgW="12960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66816" y="2841274"/>
          <a:ext cx="1066800" cy="828674"/>
        </p:xfrm>
        <a:graphic>
          <a:graphicData uri="http://schemas.openxmlformats.org/presentationml/2006/ole">
            <p:oleObj spid="_x0000_s20485" name="Equation" r:id="rId8" imgW="10752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92896" y="2841274"/>
          <a:ext cx="1266825" cy="828674"/>
        </p:xfrm>
        <a:graphic>
          <a:graphicData uri="http://schemas.openxmlformats.org/presentationml/2006/ole">
            <p:oleObj spid="_x0000_s20486" name="Equation" r:id="rId9" imgW="1276800" imgH="8352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440617" y="3991550"/>
            <a:ext cx="11340000" cy="1093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　由题意可知</a:t>
            </a:r>
            <a:r>
              <a:rPr lang="zh-CN" altLang="en-US" sz="3747" kern="0" spc="757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5381" kern="0" spc="38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所以-</a:t>
            </a:r>
            <a:r>
              <a:rPr lang="zh-CN" altLang="en-US" sz="3149" kern="0" spc="-14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545557" y="4356373"/>
          <a:ext cx="1438275" cy="895350"/>
        </p:xfrm>
        <a:graphic>
          <a:graphicData uri="http://schemas.openxmlformats.org/presentationml/2006/ole">
            <p:oleObj spid="_x0000_s20487" name="Equation" r:id="rId10" imgW="1449600" imgH="902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696632" y="4154190"/>
          <a:ext cx="1171574" cy="1285875"/>
        </p:xfrm>
        <a:graphic>
          <a:graphicData uri="http://schemas.openxmlformats.org/presentationml/2006/ole">
            <p:oleObj spid="_x0000_s20488" name="Equation" r:id="rId11" imgW="1180800" imgH="1296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699691" y="4401319"/>
          <a:ext cx="219075" cy="752475"/>
        </p:xfrm>
        <a:graphic>
          <a:graphicData uri="http://schemas.openxmlformats.org/presentationml/2006/ole">
            <p:oleObj spid="_x0000_s20489" name="Equation" r:id="rId12" imgW="220800" imgH="758400" progId="Equation.DSMT4">
              <p:embed/>
            </p:oleObj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722021" y="11880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01736" y="3924325"/>
            <a:ext cx="1090466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6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)的定义域是[1,2 016],则函数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49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A.[0,2 015]　    B.[0,1)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(1,2 015]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C.(1,2 016]　    D.[-1,1)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(1,2 015]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317371" y="1005913"/>
          <a:ext cx="1085850" cy="752475"/>
        </p:xfrm>
        <a:graphic>
          <a:graphicData uri="http://schemas.openxmlformats.org/presentationml/2006/ole">
            <p:oleObj spid="_x0000_s22530" name="Equation" r:id="rId5" imgW="1094400" imgH="7584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673349" y="17640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31977"/>
            <a:ext cx="11340000" cy="2940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　要使函数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+1)有意义,则有1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2 016,解得0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2 015,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+1)的定义域为[0,2 015].所以使函数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)有意义的条件是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4043" kern="0" spc="112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&lt;1或1&lt;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2 015.故函数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)的定义域为[0,1)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7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2 015].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3071630"/>
          <a:ext cx="1943099" cy="895349"/>
        </p:xfrm>
        <a:graphic>
          <a:graphicData uri="http://schemas.openxmlformats.org/presentationml/2006/ole">
            <p:oleObj spid="_x0000_s23554" name="Equation" r:id="rId5" imgW="19584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8485" y="2117517"/>
            <a:ext cx="11340000" cy="44739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(1)(2017北京西城二模,12)若函数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38" kern="0" spc="91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687" kern="0" spc="66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(2)(2019北京西城高三期末,13)设函数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5479" kern="0" spc="1402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(0)]=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;若方程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有且仅有3个不同的实数根,则实数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538739" y="2196133"/>
          <a:ext cx="1695450" cy="952500"/>
        </p:xfrm>
        <a:graphic>
          <a:graphicData uri="http://schemas.openxmlformats.org/presentationml/2006/ole">
            <p:oleObj spid="_x0000_s24578" name="Equation" r:id="rId5" imgW="1708800" imgH="960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882261" y="2375570"/>
          <a:ext cx="552450" cy="828675"/>
        </p:xfrm>
        <a:graphic>
          <a:graphicData uri="http://schemas.openxmlformats.org/presentationml/2006/ole">
            <p:oleObj spid="_x0000_s24579" name="Equation" r:id="rId6" imgW="55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17565" y="3204245"/>
          <a:ext cx="238124" cy="752474"/>
        </p:xfrm>
        <a:graphic>
          <a:graphicData uri="http://schemas.openxmlformats.org/presentationml/2006/ole">
            <p:oleObj spid="_x0000_s24580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71258" y="4122043"/>
          <a:ext cx="2476500" cy="1314450"/>
        </p:xfrm>
        <a:graphic>
          <a:graphicData uri="http://schemas.openxmlformats.org/presentationml/2006/ole">
            <p:oleObj spid="_x0000_s24581" name="Equation" r:id="rId8" imgW="2496000" imgH="1324800" progId="Equation.DSMT4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21221" y="755973"/>
            <a:ext cx="1029714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考点三　分段函数</a:t>
            </a:r>
            <a:endParaRPr lang="zh-CN" altLang="en-US" sz="3000" b="1" dirty="0" smtClean="0"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分段函数求值</a:t>
            </a:r>
            <a:endParaRPr lang="zh-CN" altLang="en-US" sz="2800" b="1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36093"/>
            <a:ext cx="11340000" cy="3219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=-2.当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841" kern="0" spc="16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的解是-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(2)略.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29209" y="1966326"/>
          <a:ext cx="552449" cy="828674"/>
        </p:xfrm>
        <a:graphic>
          <a:graphicData uri="http://schemas.openxmlformats.org/presentationml/2006/ole">
            <p:oleObj spid="_x0000_s26626" name="Equation" r:id="rId5" imgW="55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27176" y="1985414"/>
          <a:ext cx="238124" cy="752474"/>
        </p:xfrm>
        <a:graphic>
          <a:graphicData uri="http://schemas.openxmlformats.org/presentationml/2006/ole">
            <p:oleObj spid="_x0000_s2662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767083" y="1985414"/>
          <a:ext cx="238125" cy="752475"/>
        </p:xfrm>
        <a:graphic>
          <a:graphicData uri="http://schemas.openxmlformats.org/presentationml/2006/ole">
            <p:oleObj spid="_x0000_s2662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194505" y="2119359"/>
          <a:ext cx="438150" cy="400050"/>
        </p:xfrm>
        <a:graphic>
          <a:graphicData uri="http://schemas.openxmlformats.org/presentationml/2006/ole">
            <p:oleObj spid="_x0000_s26629" name="Equation" r:id="rId8" imgW="441600" imgH="4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24169" y="2844205"/>
          <a:ext cx="238125" cy="752475"/>
        </p:xfrm>
        <a:graphic>
          <a:graphicData uri="http://schemas.openxmlformats.org/presentationml/2006/ole">
            <p:oleObj spid="_x0000_s26630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427506" y="3671017"/>
          <a:ext cx="238124" cy="752474"/>
        </p:xfrm>
        <a:graphic>
          <a:graphicData uri="http://schemas.openxmlformats.org/presentationml/2006/ole">
            <p:oleObj spid="_x0000_s26631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53515" y="3804962"/>
          <a:ext cx="438150" cy="400049"/>
        </p:xfrm>
        <a:graphic>
          <a:graphicData uri="http://schemas.openxmlformats.org/presentationml/2006/ole">
            <p:oleObj spid="_x0000_s26632" name="Equation" r:id="rId11" imgW="441600" imgH="4032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971997"/>
            <a:ext cx="11340000" cy="775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(1)-2;-</a:t>
            </a:r>
            <a:r>
              <a:rPr lang="zh-CN" altLang="en-US" sz="1841" kern="0" spc="16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或1　(2)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3814" kern="0" spc="32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539355" y="1255263"/>
          <a:ext cx="438150" cy="400049"/>
        </p:xfrm>
        <a:graphic>
          <a:graphicData uri="http://schemas.openxmlformats.org/presentationml/2006/ole">
            <p:oleObj spid="_x0000_s26633" name="Equation" r:id="rId12" imgW="441600" imgH="403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284073" y="1121318"/>
          <a:ext cx="238124" cy="752474"/>
        </p:xfrm>
        <a:graphic>
          <a:graphicData uri="http://schemas.openxmlformats.org/presentationml/2006/ole">
            <p:oleObj spid="_x0000_s26634" name="Equation" r:id="rId13" imgW="2400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621217" y="1102230"/>
          <a:ext cx="895350" cy="828674"/>
        </p:xfrm>
        <a:graphic>
          <a:graphicData uri="http://schemas.openxmlformats.org/presentationml/2006/ole">
            <p:oleObj spid="_x0000_s26635" name="Equation" r:id="rId14" imgW="902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5768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5769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函数的定义域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5769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分段函数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984562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56632"/>
            <a:ext cx="11340000" cy="4123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043" kern="0" spc="87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(-2)=</a:t>
            </a:r>
            <a:r>
              <a:rPr lang="zh-CN" altLang="en-US" sz="3397" kern="0" spc="-152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806" kern="0" spc="16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)等于(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781" kern="0" spc="12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1846" kern="0" spc="16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1889" kern="0" spc="15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D.0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989" kern="0" spc="85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3204" kern="0" spc="-13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1517" kern="0" spc="128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367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A.(-1,0)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345" kern="0" spc="9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B.(-1,</a:t>
            </a:r>
            <a:r>
              <a:rPr lang="zh-CN" altLang="en-US" sz="2800" kern="0" spc="9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367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71790" y="1798989"/>
          <a:ext cx="1628775" cy="895349"/>
        </p:xfrm>
        <a:graphic>
          <a:graphicData uri="http://schemas.openxmlformats.org/presentationml/2006/ole">
            <p:oleObj spid="_x0000_s27650" name="Equation" r:id="rId5" imgW="16416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747661" y="1843935"/>
          <a:ext cx="238125" cy="752475"/>
        </p:xfrm>
        <a:graphic>
          <a:graphicData uri="http://schemas.openxmlformats.org/presentationml/2006/ole">
            <p:oleObj spid="_x0000_s27651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54412" y="1977880"/>
          <a:ext cx="438150" cy="400050"/>
        </p:xfrm>
        <a:graphic>
          <a:graphicData uri="http://schemas.openxmlformats.org/presentationml/2006/ole">
            <p:oleObj spid="_x0000_s27652" name="Equation" r:id="rId7" imgW="441600" imgH="403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86480" y="2658362"/>
          <a:ext cx="638175" cy="819150"/>
        </p:xfrm>
        <a:graphic>
          <a:graphicData uri="http://schemas.openxmlformats.org/presentationml/2006/ole">
            <p:oleObj spid="_x0000_s27653" name="Equation" r:id="rId8" imgW="643200" imgH="825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09453" y="2808771"/>
          <a:ext cx="504056" cy="400049"/>
        </p:xfrm>
        <a:graphic>
          <a:graphicData uri="http://schemas.openxmlformats.org/presentationml/2006/ole">
            <p:oleObj spid="_x0000_s27654" name="Equation" r:id="rId9" imgW="441600" imgH="403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49613" y="2880768"/>
          <a:ext cx="438150" cy="400049"/>
        </p:xfrm>
        <a:graphic>
          <a:graphicData uri="http://schemas.openxmlformats.org/presentationml/2006/ole">
            <p:oleObj spid="_x0000_s27655" name="Equation" r:id="rId10" imgW="441600" imgH="403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606447" y="2746822"/>
          <a:ext cx="238124" cy="752474"/>
        </p:xfrm>
        <a:graphic>
          <a:graphicData uri="http://schemas.openxmlformats.org/presentationml/2006/ole">
            <p:oleObj spid="_x0000_s27656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13509" y="3600848"/>
          <a:ext cx="1714500" cy="1171575"/>
        </p:xfrm>
        <a:graphic>
          <a:graphicData uri="http://schemas.openxmlformats.org/presentationml/2006/ole">
            <p:oleObj spid="_x0000_s27657" name="Equation" r:id="rId12" imgW="1728000" imgH="1180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904386" y="3788260"/>
          <a:ext cx="238125" cy="752475"/>
        </p:xfrm>
        <a:graphic>
          <a:graphicData uri="http://schemas.openxmlformats.org/presentationml/2006/ole">
            <p:oleObj spid="_x0000_s27658" name="Equation" r:id="rId13" imgW="2400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195835" y="4752987"/>
          <a:ext cx="419100" cy="400050"/>
        </p:xfrm>
        <a:graphic>
          <a:graphicData uri="http://schemas.openxmlformats.org/presentationml/2006/ole">
            <p:oleObj spid="_x0000_s27659" name="Equation" r:id="rId14" imgW="422400" imgH="403200" progId="Equation.DSMT4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521221" y="971997"/>
            <a:ext cx="1015312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命题方向二　求参数或自变量的值或范围</a:t>
            </a:r>
            <a:endParaRPr lang="zh-CN" altLang="en-US" sz="2800" b="1" dirty="0"/>
          </a:p>
        </p:txBody>
      </p:sp>
      <p:sp>
        <p:nvSpPr>
          <p:cNvPr id="15" name="TextBox 2"/>
          <p:cNvSpPr txBox="1"/>
          <p:nvPr/>
        </p:nvSpPr>
        <p:spPr>
          <a:xfrm>
            <a:off x="540000" y="5298932"/>
            <a:ext cx="11340000" cy="874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C.(-1,0)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4304" kern="0" spc="612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4304" kern="0" spc="514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841701" y="4784975"/>
          <a:ext cx="419099" cy="400049"/>
        </p:xfrm>
        <a:graphic>
          <a:graphicData uri="http://schemas.openxmlformats.org/presentationml/2006/ole">
            <p:oleObj spid="_x0000_s27660" name="Equation" r:id="rId15" imgW="422400" imgH="4032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005559" y="5401048"/>
          <a:ext cx="1323974" cy="971549"/>
        </p:xfrm>
        <a:graphic>
          <a:graphicData uri="http://schemas.openxmlformats.org/presentationml/2006/ole">
            <p:oleObj spid="_x0000_s27661" name="Equation" r:id="rId16" imgW="1334400" imgH="9792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433639" y="5401048"/>
          <a:ext cx="1200150" cy="971549"/>
        </p:xfrm>
        <a:graphic>
          <a:graphicData uri="http://schemas.openxmlformats.org/presentationml/2006/ole">
            <p:oleObj spid="_x0000_s27662" name="Equation" r:id="rId17" imgW="1209600" imgH="979200" progId="Equation.DSMT4">
              <p:embed/>
            </p:oleObj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1178405" y="190810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314309" y="399633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5622"/>
            <a:ext cx="11340000" cy="3246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(1)由题意得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(-2)=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=0,故选D.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(2)由题意知,若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3110" kern="0" spc="-12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5708" kern="0" spc="554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5275" kern="0" spc="349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385" kern="0" spc="21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或-1&lt;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3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4304" kern="0" spc="514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16667" y="1671535"/>
          <a:ext cx="238125" cy="752475"/>
        </p:xfrm>
        <a:graphic>
          <a:graphicData uri="http://schemas.openxmlformats.org/presentationml/2006/ole">
            <p:oleObj spid="_x0000_s29698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34859" y="1805480"/>
          <a:ext cx="438149" cy="400049"/>
        </p:xfrm>
        <a:graphic>
          <a:graphicData uri="http://schemas.openxmlformats.org/presentationml/2006/ole">
            <p:oleObj spid="_x0000_s29699" name="Equation" r:id="rId6" imgW="441600" imgH="40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698035" y="1805480"/>
          <a:ext cx="438149" cy="400049"/>
        </p:xfrm>
        <a:graphic>
          <a:graphicData uri="http://schemas.openxmlformats.org/presentationml/2006/ole">
            <p:oleObj spid="_x0000_s29700" name="Equation" r:id="rId7" imgW="441600" imgH="403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455866" y="1805480"/>
          <a:ext cx="438149" cy="400049"/>
        </p:xfrm>
        <a:graphic>
          <a:graphicData uri="http://schemas.openxmlformats.org/presentationml/2006/ole">
            <p:oleObj spid="_x0000_s29701" name="Equation" r:id="rId8" imgW="441600" imgH="4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012700" y="1805480"/>
          <a:ext cx="438149" cy="400049"/>
        </p:xfrm>
        <a:graphic>
          <a:graphicData uri="http://schemas.openxmlformats.org/presentationml/2006/ole">
            <p:oleObj spid="_x0000_s29702" name="Equation" r:id="rId9" imgW="441600" imgH="403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46644" y="2886783"/>
          <a:ext cx="238124" cy="752474"/>
        </p:xfrm>
        <a:graphic>
          <a:graphicData uri="http://schemas.openxmlformats.org/presentationml/2006/ole">
            <p:oleObj spid="_x0000_s29703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30269" y="2591470"/>
          <a:ext cx="1428749" cy="1381124"/>
        </p:xfrm>
        <a:graphic>
          <a:graphicData uri="http://schemas.openxmlformats.org/presentationml/2006/ole">
            <p:oleObj spid="_x0000_s29704" name="Equation" r:id="rId11" imgW="1440000" imgH="1392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15419" y="2649997"/>
          <a:ext cx="1114425" cy="1276350"/>
        </p:xfrm>
        <a:graphic>
          <a:graphicData uri="http://schemas.openxmlformats.org/presentationml/2006/ole">
            <p:oleObj spid="_x0000_s29705" name="Equation" r:id="rId12" imgW="1123200" imgH="1286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600008" y="2822191"/>
          <a:ext cx="457199" cy="819149"/>
        </p:xfrm>
        <a:graphic>
          <a:graphicData uri="http://schemas.openxmlformats.org/presentationml/2006/ole">
            <p:oleObj spid="_x0000_s29706" name="Equation" r:id="rId13" imgW="460800" imgH="825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68369" y="3960888"/>
          <a:ext cx="1200149" cy="971549"/>
        </p:xfrm>
        <a:graphic>
          <a:graphicData uri="http://schemas.openxmlformats.org/presentationml/2006/ole">
            <p:oleObj spid="_x0000_s29707" name="Equation" r:id="rId14" imgW="1209600" imgH="979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(1)在求分段函数的函数值时,一定要注意自变量的值属于哪个区间,再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代入相应的解析式求解.当自变量的值不确定时,要分类讨论.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(2)对于分段函数,已知函数值或函数值范围求自变量的值或范围时,应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根据每一段的解析式分别求解,但要注意检验解得的自变量的值或范围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是否符合相应段的自变量的取值范围.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30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(2016北京东城二模)已知函数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16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(2+log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3)的值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529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A.24　    B.16　    C.12　    D.8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85274" y="1041767"/>
          <a:ext cx="2019300" cy="942975"/>
        </p:xfrm>
        <a:graphic>
          <a:graphicData uri="http://schemas.openxmlformats.org/presentationml/2006/ole">
            <p:oleObj spid="_x0000_s30722" name="Equation" r:id="rId5" imgW="2035200" imgH="950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475775" y="349100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　∵1&lt;log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3&lt;2,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∴3&lt;2+log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3&lt;4,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(2+log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(3+log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3)=</a:t>
            </a:r>
            <a:r>
              <a:rPr lang="zh-CN" altLang="en-US" sz="2116" kern="0" spc="44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16" kern="0" spc="358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=24.故选A.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21621" y="4932437"/>
          <a:ext cx="828674" cy="333375"/>
        </p:xfrm>
        <a:graphic>
          <a:graphicData uri="http://schemas.openxmlformats.org/presentationml/2006/ole">
            <p:oleObj spid="_x0000_s30723" name="Equation" r:id="rId6" imgW="835200" imgH="3360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51293" y="4932437"/>
          <a:ext cx="723899" cy="333374"/>
        </p:xfrm>
        <a:graphic>
          <a:graphicData uri="http://schemas.openxmlformats.org/presentationml/2006/ole">
            <p:oleObj spid="_x0000_s30724" name="Equation" r:id="rId7" imgW="729600" imgH="3360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745357" y="2095960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05197" y="3564285"/>
            <a:ext cx="987938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54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76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40306" y="1041767"/>
          <a:ext cx="2771775" cy="942975"/>
        </p:xfrm>
        <a:graphic>
          <a:graphicData uri="http://schemas.openxmlformats.org/presentationml/2006/ole">
            <p:oleObj spid="_x0000_s32770" name="Equation" r:id="rId5" imgW="2793600" imgH="950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90849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58485" y="2486533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)=sin(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π)+1,则sin(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π)+1=1,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∴sin(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π)=0,解得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∈Z),又∵0&lt;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1980109"/>
            <a:ext cx="7704856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37245" y="2124125"/>
            <a:ext cx="10907952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1.函数与映射的概念</a:t>
            </a:r>
            <a:endParaRPr lang="zh-CN" altLang="en-US" sz="3000" b="1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9253" y="1620069"/>
            <a:ext cx="1728192" cy="502209"/>
          </a:xfrm>
          <a:prstGeom prst="rect">
            <a:avLst/>
          </a:prstGeom>
        </p:spPr>
      </p:pic>
      <p:grpSp>
        <p:nvGrpSpPr>
          <p:cNvPr id="6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7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49213" y="2772197"/>
          <a:ext cx="11419248" cy="3750176"/>
        </p:xfrm>
        <a:graphic>
          <a:graphicData uri="http://schemas.openxmlformats.org/drawingml/2006/table">
            <a:tbl>
              <a:tblPr/>
              <a:tblGrid>
                <a:gridCol w="1656184"/>
                <a:gridCol w="5616624"/>
                <a:gridCol w="4146440"/>
              </a:tblGrid>
              <a:tr h="50405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映射</a:t>
                      </a:r>
                    </a:p>
                  </a:txBody>
                  <a:tcPr marL="45720" marR="45720"/>
                </a:tc>
              </a:tr>
              <a:tr h="47890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两集合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是两个①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非空数集 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是两个②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非空集合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1197291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对应关系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按照某种确定的对应关系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,使对于集合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中的③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任意 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一个数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,在集合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中都有④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唯一确定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的数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)与之对应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按某种确定的对应关系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,使对于集合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中的⑤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任意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一个元素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,在集合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中都有⑥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唯一确定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的元素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与之对应</a:t>
                      </a:r>
                    </a:p>
                  </a:txBody>
                  <a:tcPr marL="45720" marR="45720"/>
                </a:tc>
              </a:tr>
              <a:tr h="48404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称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为从集合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的一个函数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称对应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为从集合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到集合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的一个映射</a:t>
                      </a:r>
                    </a:p>
                  </a:txBody>
                  <a:tcPr marL="45720" marR="45720"/>
                </a:tc>
              </a:tr>
              <a:tr h="33639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记法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),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对应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5597" y="3319230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94229" y="3348261"/>
            <a:ext cx="10081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933" y="3780309"/>
            <a:ext cx="2737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77405" y="4212357"/>
            <a:ext cx="28803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3749" y="4212357"/>
            <a:ext cx="108012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98085" y="4212357"/>
            <a:ext cx="64807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4069" y="4644405"/>
            <a:ext cx="108012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95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2.函数的有关概念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(1)函数的定义域、值域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叫做自变量,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叫做函数的⑦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定义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域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的值相对应的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值叫做函数值,函数值的集合{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}叫做函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数的⑧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值域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(2)函数的三要素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:定义域、值域和⑨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14309" y="2412157"/>
            <a:ext cx="792088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205" y="3031198"/>
            <a:ext cx="63378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3349" y="3708301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3869" y="4284365"/>
            <a:ext cx="144016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0493" y="2197317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(4)函数的表示法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表示函数的常用方法: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解析法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、图象法、列表法.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7121" y="3636293"/>
            <a:ext cx="390524" cy="400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229" y="1404045"/>
            <a:ext cx="1108923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(3)相等函数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:如果两个函数的⑩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定义域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相同,且</a:t>
            </a:r>
            <a:r>
              <a:rPr lang="zh-CN" altLang="en-US" sz="2800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en-US" altLang="zh-CN" sz="2800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完全一致,则这两个函数相等,这是判断两函数相等的依据.</a:t>
            </a:r>
            <a:endParaRPr lang="zh-CN" altLang="en-US" sz="2800" dirty="0"/>
          </a:p>
        </p:txBody>
      </p:sp>
      <p:pic>
        <p:nvPicPr>
          <p:cNvPr id="5" name="图片 3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83625" y="1548061"/>
            <a:ext cx="390524" cy="40005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05797" y="1620069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62181" y="1620069"/>
            <a:ext cx="1584176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1661" y="3492277"/>
            <a:ext cx="12961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372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3.分段函数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若函数在其定义域内,对于定义域内的不同取值区间,有着不同的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,这样的函数通常叫做分段函数.分段函数虽然由几部分组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成,但它表示的是一个函数.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41000" y="1672946"/>
            <a:ext cx="390524" cy="40004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205" y="2412157"/>
            <a:ext cx="172819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01137"/>
            <a:ext cx="11340000" cy="4241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1.下列所给图象是函数图象的有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63" kern="0" spc="615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48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848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A.1个　                                             B.2个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C.3个　                                             D.4个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577057"/>
            <a:ext cx="8610600" cy="1543050"/>
          </a:xfrm>
          <a:prstGeom prst="rect">
            <a:avLst/>
          </a:prstGeom>
        </p:spPr>
      </p:pic>
      <p:pic>
        <p:nvPicPr>
          <p:cNvPr id="4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221" y="1116013"/>
            <a:ext cx="2266950" cy="628650"/>
          </a:xfrm>
          <a:prstGeom prst="rect">
            <a:avLst/>
          </a:prstGeom>
          <a:noFill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6209853" y="183609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27232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　①中,当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&gt;0时,每一个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的值对应两个不同的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值,因此①不是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函数图象;②中,当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的值有两个,因此②不是函数图象;③④中,每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一个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的值对应唯一的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值,因此③④是函数图象,故选B.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5901A68C-AD64-48D7-87F1-CEC0E2F8FB97}">
  <ds:schemaRefs/>
</ds:datastoreItem>
</file>

<file path=customXml/itemProps10.xml><?xml version="1.0" encoding="utf-8"?>
<ds:datastoreItem xmlns:ds="http://schemas.openxmlformats.org/officeDocument/2006/customXml" ds:itemID="{6478AD90-DDCB-4560-919A-2FFAC089A875}">
  <ds:schemaRefs/>
</ds:datastoreItem>
</file>

<file path=customXml/itemProps11.xml><?xml version="1.0" encoding="utf-8"?>
<ds:datastoreItem xmlns:ds="http://schemas.openxmlformats.org/officeDocument/2006/customXml" ds:itemID="{AA8CCE23-4B42-4106-B20E-CE23BE99613C}">
  <ds:schemaRefs/>
</ds:datastoreItem>
</file>

<file path=customXml/itemProps12.xml><?xml version="1.0" encoding="utf-8"?>
<ds:datastoreItem xmlns:ds="http://schemas.openxmlformats.org/officeDocument/2006/customXml" ds:itemID="{F701B42A-2D1D-462B-B516-339AA83C969C}">
  <ds:schemaRefs/>
</ds:datastoreItem>
</file>

<file path=customXml/itemProps13.xml><?xml version="1.0" encoding="utf-8"?>
<ds:datastoreItem xmlns:ds="http://schemas.openxmlformats.org/officeDocument/2006/customXml" ds:itemID="{99723822-AE89-41F3-B0B1-BDA7F6BEBDC1}">
  <ds:schemaRefs/>
</ds:datastoreItem>
</file>

<file path=customXml/itemProps14.xml><?xml version="1.0" encoding="utf-8"?>
<ds:datastoreItem xmlns:ds="http://schemas.openxmlformats.org/officeDocument/2006/customXml" ds:itemID="{C0674AD6-E75F-45CE-8650-A59408266C5C}">
  <ds:schemaRefs/>
</ds:datastoreItem>
</file>

<file path=customXml/itemProps15.xml><?xml version="1.0" encoding="utf-8"?>
<ds:datastoreItem xmlns:ds="http://schemas.openxmlformats.org/officeDocument/2006/customXml" ds:itemID="{2538C032-3A3F-4569-A466-5877035CECE0}">
  <ds:schemaRefs/>
</ds:datastoreItem>
</file>

<file path=customXml/itemProps16.xml><?xml version="1.0" encoding="utf-8"?>
<ds:datastoreItem xmlns:ds="http://schemas.openxmlformats.org/officeDocument/2006/customXml" ds:itemID="{80F1B2D5-408C-4A76-AC95-BF9B893792F3}">
  <ds:schemaRefs/>
</ds:datastoreItem>
</file>

<file path=customXml/itemProps17.xml><?xml version="1.0" encoding="utf-8"?>
<ds:datastoreItem xmlns:ds="http://schemas.openxmlformats.org/officeDocument/2006/customXml" ds:itemID="{D34B570E-C191-4AF3-9D27-A0772BB50E09}">
  <ds:schemaRefs/>
</ds:datastoreItem>
</file>

<file path=customXml/itemProps18.xml><?xml version="1.0" encoding="utf-8"?>
<ds:datastoreItem xmlns:ds="http://schemas.openxmlformats.org/officeDocument/2006/customXml" ds:itemID="{6BCD632D-FB2E-4E1B-AA80-6C0C177EB257}">
  <ds:schemaRefs/>
</ds:datastoreItem>
</file>

<file path=customXml/itemProps19.xml><?xml version="1.0" encoding="utf-8"?>
<ds:datastoreItem xmlns:ds="http://schemas.openxmlformats.org/officeDocument/2006/customXml" ds:itemID="{7952F065-D0D1-4181-A724-1E4E4D925A59}">
  <ds:schemaRefs/>
</ds:datastoreItem>
</file>

<file path=customXml/itemProps2.xml><?xml version="1.0" encoding="utf-8"?>
<ds:datastoreItem xmlns:ds="http://schemas.openxmlformats.org/officeDocument/2006/customXml" ds:itemID="{41D359F7-B7C8-4C7E-A995-CA713D54C458}">
  <ds:schemaRefs/>
</ds:datastoreItem>
</file>

<file path=customXml/itemProps20.xml><?xml version="1.0" encoding="utf-8"?>
<ds:datastoreItem xmlns:ds="http://schemas.openxmlformats.org/officeDocument/2006/customXml" ds:itemID="{DA395726-881C-4FCA-9FE8-601ADC17CE08}">
  <ds:schemaRefs/>
</ds:datastoreItem>
</file>

<file path=customXml/itemProps21.xml><?xml version="1.0" encoding="utf-8"?>
<ds:datastoreItem xmlns:ds="http://schemas.openxmlformats.org/officeDocument/2006/customXml" ds:itemID="{4421A01A-66A8-44AF-B169-A3614FC8F80A}">
  <ds:schemaRefs/>
</ds:datastoreItem>
</file>

<file path=customXml/itemProps22.xml><?xml version="1.0" encoding="utf-8"?>
<ds:datastoreItem xmlns:ds="http://schemas.openxmlformats.org/officeDocument/2006/customXml" ds:itemID="{ED9C2017-3DBA-4AE5-A9BF-7B9FAE0CDA09}">
  <ds:schemaRefs/>
</ds:datastoreItem>
</file>

<file path=customXml/itemProps23.xml><?xml version="1.0" encoding="utf-8"?>
<ds:datastoreItem xmlns:ds="http://schemas.openxmlformats.org/officeDocument/2006/customXml" ds:itemID="{46811AFA-711B-457C-9095-42B3332F9C94}">
  <ds:schemaRefs/>
</ds:datastoreItem>
</file>

<file path=customXml/itemProps24.xml><?xml version="1.0" encoding="utf-8"?>
<ds:datastoreItem xmlns:ds="http://schemas.openxmlformats.org/officeDocument/2006/customXml" ds:itemID="{5F1A9DBE-3A85-493A-BE24-86F2C7DEC403}">
  <ds:schemaRefs/>
</ds:datastoreItem>
</file>

<file path=customXml/itemProps25.xml><?xml version="1.0" encoding="utf-8"?>
<ds:datastoreItem xmlns:ds="http://schemas.openxmlformats.org/officeDocument/2006/customXml" ds:itemID="{237F8933-38DC-4997-8EEC-40D93C1FF7CB}">
  <ds:schemaRefs/>
</ds:datastoreItem>
</file>

<file path=customXml/itemProps26.xml><?xml version="1.0" encoding="utf-8"?>
<ds:datastoreItem xmlns:ds="http://schemas.openxmlformats.org/officeDocument/2006/customXml" ds:itemID="{362E2392-F420-4734-9B23-DA7C2884A514}">
  <ds:schemaRefs/>
</ds:datastoreItem>
</file>

<file path=customXml/itemProps27.xml><?xml version="1.0" encoding="utf-8"?>
<ds:datastoreItem xmlns:ds="http://schemas.openxmlformats.org/officeDocument/2006/customXml" ds:itemID="{82C48BAB-354C-4CE4-9B1A-EC49FD2B9A06}">
  <ds:schemaRefs/>
</ds:datastoreItem>
</file>

<file path=customXml/itemProps28.xml><?xml version="1.0" encoding="utf-8"?>
<ds:datastoreItem xmlns:ds="http://schemas.openxmlformats.org/officeDocument/2006/customXml" ds:itemID="{362AB421-7AF3-49FD-BCD6-6637F27D8FFD}">
  <ds:schemaRefs/>
</ds:datastoreItem>
</file>

<file path=customXml/itemProps29.xml><?xml version="1.0" encoding="utf-8"?>
<ds:datastoreItem xmlns:ds="http://schemas.openxmlformats.org/officeDocument/2006/customXml" ds:itemID="{AF7E9ACE-8428-40E0-9121-DA1C71110101}">
  <ds:schemaRefs/>
</ds:datastoreItem>
</file>

<file path=customXml/itemProps3.xml><?xml version="1.0" encoding="utf-8"?>
<ds:datastoreItem xmlns:ds="http://schemas.openxmlformats.org/officeDocument/2006/customXml" ds:itemID="{9DD2BDC3-69F3-47C8-A657-E8C239641E23}">
  <ds:schemaRefs/>
</ds:datastoreItem>
</file>

<file path=customXml/itemProps30.xml><?xml version="1.0" encoding="utf-8"?>
<ds:datastoreItem xmlns:ds="http://schemas.openxmlformats.org/officeDocument/2006/customXml" ds:itemID="{7D3BCE9F-4CE7-4CA0-AEFE-F559766688CC}">
  <ds:schemaRefs/>
</ds:datastoreItem>
</file>

<file path=customXml/itemProps31.xml><?xml version="1.0" encoding="utf-8"?>
<ds:datastoreItem xmlns:ds="http://schemas.openxmlformats.org/officeDocument/2006/customXml" ds:itemID="{A78C57B0-9384-403D-A7A8-2BA73C2697A8}">
  <ds:schemaRefs/>
</ds:datastoreItem>
</file>

<file path=customXml/itemProps32.xml><?xml version="1.0" encoding="utf-8"?>
<ds:datastoreItem xmlns:ds="http://schemas.openxmlformats.org/officeDocument/2006/customXml" ds:itemID="{4AA44C5D-6326-46B8-B5B0-49BAE8635B9C}">
  <ds:schemaRefs/>
</ds:datastoreItem>
</file>

<file path=customXml/itemProps4.xml><?xml version="1.0" encoding="utf-8"?>
<ds:datastoreItem xmlns:ds="http://schemas.openxmlformats.org/officeDocument/2006/customXml" ds:itemID="{170ACD24-9F3A-4BA4-BC15-B0385F19D29C}">
  <ds:schemaRefs/>
</ds:datastoreItem>
</file>

<file path=customXml/itemProps5.xml><?xml version="1.0" encoding="utf-8"?>
<ds:datastoreItem xmlns:ds="http://schemas.openxmlformats.org/officeDocument/2006/customXml" ds:itemID="{E594670E-7B3D-440D-9D88-56F70FD1CB09}">
  <ds:schemaRefs/>
</ds:datastoreItem>
</file>

<file path=customXml/itemProps6.xml><?xml version="1.0" encoding="utf-8"?>
<ds:datastoreItem xmlns:ds="http://schemas.openxmlformats.org/officeDocument/2006/customXml" ds:itemID="{102AEFAD-62DE-4F19-B316-64BB31EEB42D}">
  <ds:schemaRefs/>
</ds:datastoreItem>
</file>

<file path=customXml/itemProps7.xml><?xml version="1.0" encoding="utf-8"?>
<ds:datastoreItem xmlns:ds="http://schemas.openxmlformats.org/officeDocument/2006/customXml" ds:itemID="{BD400F96-725A-4B13-92C7-F18718CABBA8}">
  <ds:schemaRefs/>
</ds:datastoreItem>
</file>

<file path=customXml/itemProps8.xml><?xml version="1.0" encoding="utf-8"?>
<ds:datastoreItem xmlns:ds="http://schemas.openxmlformats.org/officeDocument/2006/customXml" ds:itemID="{77AAE24F-C7DE-425D-AC29-CDA57FF95C91}">
  <ds:schemaRefs/>
</ds:datastoreItem>
</file>

<file path=customXml/itemProps9.xml><?xml version="1.0" encoding="utf-8"?>
<ds:datastoreItem xmlns:ds="http://schemas.openxmlformats.org/officeDocument/2006/customXml" ds:itemID="{D229A6A6-A9C0-42D0-BAEE-DF099F401BF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第一节　匀变速直线运动</Template>
  <TotalTime>118</TotalTime>
  <Words>563</Words>
  <Application>Microsoft Office PowerPoint</Application>
  <PresentationFormat>自定义</PresentationFormat>
  <Paragraphs>194</Paragraphs>
  <Slides>34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1_Office 主题</vt:lpstr>
      <vt:lpstr>2_Office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78</cp:revision>
  <dcterms:modified xsi:type="dcterms:W3CDTF">2019-12-05T00:09:12Z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