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customXml/itemProps36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customXml/itemProps34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customXml/itemProps9.xml" ContentType="application/vnd.openxmlformats-officedocument.customXmlProperties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customXml/itemProps37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38"/>
  </p:sldMasterIdLst>
  <p:notesMasterIdLst>
    <p:notesMasterId r:id="rId74"/>
  </p:notesMasterIdLst>
  <p:sldIdLst>
    <p:sldId id="256" r:id="rId39"/>
    <p:sldId id="263" r:id="rId40"/>
    <p:sldId id="264" r:id="rId41"/>
    <p:sldId id="265" r:id="rId42"/>
    <p:sldId id="266" r:id="rId43"/>
    <p:sldId id="268" r:id="rId44"/>
    <p:sldId id="269" r:id="rId45"/>
    <p:sldId id="270" r:id="rId46"/>
    <p:sldId id="272" r:id="rId47"/>
    <p:sldId id="274" r:id="rId48"/>
    <p:sldId id="276" r:id="rId49"/>
    <p:sldId id="278" r:id="rId50"/>
    <p:sldId id="281" r:id="rId51"/>
    <p:sldId id="286" r:id="rId52"/>
    <p:sldId id="288" r:id="rId53"/>
    <p:sldId id="289" r:id="rId54"/>
    <p:sldId id="290" r:id="rId55"/>
    <p:sldId id="292" r:id="rId56"/>
    <p:sldId id="296" r:id="rId57"/>
    <p:sldId id="297" r:id="rId58"/>
    <p:sldId id="299" r:id="rId59"/>
    <p:sldId id="301" r:id="rId60"/>
    <p:sldId id="303" r:id="rId61"/>
    <p:sldId id="305" r:id="rId62"/>
    <p:sldId id="306" r:id="rId63"/>
    <p:sldId id="307" r:id="rId64"/>
    <p:sldId id="309" r:id="rId65"/>
    <p:sldId id="310" r:id="rId66"/>
    <p:sldId id="313" r:id="rId67"/>
    <p:sldId id="315" r:id="rId68"/>
    <p:sldId id="319" r:id="rId69"/>
    <p:sldId id="321" r:id="rId70"/>
    <p:sldId id="322" r:id="rId71"/>
    <p:sldId id="324" r:id="rId72"/>
    <p:sldId id="326" r:id="rId73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6122" autoAdjust="0"/>
  </p:normalViewPr>
  <p:slideViewPr>
    <p:cSldViewPr>
      <p:cViewPr>
        <p:scale>
          <a:sx n="70" d="100"/>
          <a:sy n="70" d="100"/>
        </p:scale>
        <p:origin x="-1320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1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slide" Target="slides/slide4.xml"/><Relationship Id="rId47" Type="http://schemas.openxmlformats.org/officeDocument/2006/relationships/slide" Target="slides/slide9.xml"/><Relationship Id="rId50" Type="http://schemas.openxmlformats.org/officeDocument/2006/relationships/slide" Target="slides/slide12.xml"/><Relationship Id="rId55" Type="http://schemas.openxmlformats.org/officeDocument/2006/relationships/slide" Target="slides/slide17.xml"/><Relationship Id="rId63" Type="http://schemas.openxmlformats.org/officeDocument/2006/relationships/slide" Target="slides/slide25.xml"/><Relationship Id="rId68" Type="http://schemas.openxmlformats.org/officeDocument/2006/relationships/slide" Target="slides/slide30.xml"/><Relationship Id="rId76" Type="http://schemas.openxmlformats.org/officeDocument/2006/relationships/viewProps" Target="viewProps.xml"/><Relationship Id="rId7" Type="http://schemas.openxmlformats.org/officeDocument/2006/relationships/customXml" Target="../customXml/item7.xml"/><Relationship Id="rId71" Type="http://schemas.openxmlformats.org/officeDocument/2006/relationships/slide" Target="slides/slide33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slide" Target="slides/slide2.xml"/><Relationship Id="rId45" Type="http://schemas.openxmlformats.org/officeDocument/2006/relationships/slide" Target="slides/slide7.xml"/><Relationship Id="rId53" Type="http://schemas.openxmlformats.org/officeDocument/2006/relationships/slide" Target="slides/slide15.xml"/><Relationship Id="rId58" Type="http://schemas.openxmlformats.org/officeDocument/2006/relationships/slide" Target="slides/slide20.xml"/><Relationship Id="rId66" Type="http://schemas.openxmlformats.org/officeDocument/2006/relationships/slide" Target="slides/slide28.xml"/><Relationship Id="rId74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slide" Target="slides/slide11.xml"/><Relationship Id="rId57" Type="http://schemas.openxmlformats.org/officeDocument/2006/relationships/slide" Target="slides/slide19.xml"/><Relationship Id="rId61" Type="http://schemas.openxmlformats.org/officeDocument/2006/relationships/slide" Target="slides/slide23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6.xml"/><Relationship Id="rId52" Type="http://schemas.openxmlformats.org/officeDocument/2006/relationships/slide" Target="slides/slide14.xml"/><Relationship Id="rId60" Type="http://schemas.openxmlformats.org/officeDocument/2006/relationships/slide" Target="slides/slide22.xml"/><Relationship Id="rId65" Type="http://schemas.openxmlformats.org/officeDocument/2006/relationships/slide" Target="slides/slide27.xml"/><Relationship Id="rId73" Type="http://schemas.openxmlformats.org/officeDocument/2006/relationships/slide" Target="slides/slide35.xml"/><Relationship Id="rId78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slide" Target="slides/slide5.xml"/><Relationship Id="rId48" Type="http://schemas.openxmlformats.org/officeDocument/2006/relationships/slide" Target="slides/slide10.xml"/><Relationship Id="rId56" Type="http://schemas.openxmlformats.org/officeDocument/2006/relationships/slide" Target="slides/slide18.xml"/><Relationship Id="rId64" Type="http://schemas.openxmlformats.org/officeDocument/2006/relationships/slide" Target="slides/slide26.xml"/><Relationship Id="rId69" Type="http://schemas.openxmlformats.org/officeDocument/2006/relationships/slide" Target="slides/slide31.xml"/><Relationship Id="rId77" Type="http://schemas.openxmlformats.org/officeDocument/2006/relationships/theme" Target="theme/theme1.xml"/><Relationship Id="rId8" Type="http://schemas.openxmlformats.org/officeDocument/2006/relationships/customXml" Target="../customXml/item8.xml"/><Relationship Id="rId51" Type="http://schemas.openxmlformats.org/officeDocument/2006/relationships/slide" Target="slides/slide13.xml"/><Relationship Id="rId72" Type="http://schemas.openxmlformats.org/officeDocument/2006/relationships/slide" Target="slides/slide34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slideMaster" Target="slideMasters/slideMaster1.xml"/><Relationship Id="rId46" Type="http://schemas.openxmlformats.org/officeDocument/2006/relationships/slide" Target="slides/slide8.xml"/><Relationship Id="rId59" Type="http://schemas.openxmlformats.org/officeDocument/2006/relationships/slide" Target="slides/slide21.xml"/><Relationship Id="rId67" Type="http://schemas.openxmlformats.org/officeDocument/2006/relationships/slide" Target="slides/slide29.xml"/><Relationship Id="rId20" Type="http://schemas.openxmlformats.org/officeDocument/2006/relationships/customXml" Target="../customXml/item20.xml"/><Relationship Id="rId41" Type="http://schemas.openxmlformats.org/officeDocument/2006/relationships/slide" Target="slides/slide3.xml"/><Relationship Id="rId54" Type="http://schemas.openxmlformats.org/officeDocument/2006/relationships/slide" Target="slides/slide16.xml"/><Relationship Id="rId62" Type="http://schemas.openxmlformats.org/officeDocument/2006/relationships/slide" Target="slides/slide24.xml"/><Relationship Id="rId70" Type="http://schemas.openxmlformats.org/officeDocument/2006/relationships/slide" Target="slides/slide32.xml"/><Relationship Id="rId75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4" Type="http://schemas.openxmlformats.org/officeDocument/2006/relationships/image" Target="../media/image5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4" Type="http://schemas.openxmlformats.org/officeDocument/2006/relationships/image" Target="../media/image50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9959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教材研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考点突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4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4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26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7.png"/><Relationship Id="rId2" Type="http://schemas.openxmlformats.org/officeDocument/2006/relationships/customXml" Target="../../customXml/item2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3.png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8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8.bin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11.bin"/><Relationship Id="rId4" Type="http://schemas.openxmlformats.org/officeDocument/2006/relationships/notesSlide" Target="../notesSlides/notesSlide18.xml"/><Relationship Id="rId9" Type="http://schemas.openxmlformats.org/officeDocument/2006/relationships/oleObject" Target="../embeddings/oleObject10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3.png"/><Relationship Id="rId5" Type="http://schemas.openxmlformats.org/officeDocument/2006/relationships/oleObject" Target="../embeddings/oleObject12.bin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slide" Target="slide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1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3.bin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8.bin"/><Relationship Id="rId2" Type="http://schemas.openxmlformats.org/officeDocument/2006/relationships/customXml" Target="../../customXml/item29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2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1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53.jpeg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4.xm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notesSlide" Target="../notesSlides/notesSlide3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.x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.xml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2.jpeg"/><Relationship Id="rId2" Type="http://schemas.openxmlformats.org/officeDocument/2006/relationships/customXml" Target="../../customXml/item28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1.jpeg"/><Relationship Id="rId11" Type="http://schemas.openxmlformats.org/officeDocument/2006/relationships/oleObject" Target="../embeddings/oleObject25.bin"/><Relationship Id="rId5" Type="http://schemas.openxmlformats.org/officeDocument/2006/relationships/image" Target="../media/image60.jpeg"/><Relationship Id="rId10" Type="http://schemas.openxmlformats.org/officeDocument/2006/relationships/oleObject" Target="../embeddings/oleObject24.bin"/><Relationship Id="rId4" Type="http://schemas.openxmlformats.org/officeDocument/2006/relationships/notesSlide" Target="../notesSlides/notesSlide35.xml"/><Relationship Id="rId9" Type="http://schemas.openxmlformats.org/officeDocument/2006/relationships/oleObject" Target="../embeddings/oleObject2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9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1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9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0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1183581" y="2196133"/>
            <a:ext cx="9726934" cy="881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en-US" altLang="zh-CN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第一节</a:t>
            </a:r>
            <a:r>
              <a:rPr lang="zh-CN" altLang="en-US" sz="55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集合</a:t>
            </a:r>
            <a:endParaRPr lang="zh-CN" altLang="en-US" sz="5500" b="1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endParaRPr lang="zh-CN" altLang="en-US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01901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345" kern="0" spc="20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345" kern="0" spc="11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,则下面结论中正确的是</a:t>
            </a:r>
            <a:r>
              <a:rPr lang="zh-CN" altLang="en-US" sz="2089" kern="0" spc="7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∉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830219" y="1015743"/>
          <a:ext cx="552449" cy="400049"/>
        </p:xfrm>
        <a:graphic>
          <a:graphicData uri="http://schemas.openxmlformats.org/presentationml/2006/ole">
            <p:oleObj spid="_x0000_s1026" name="Equation" r:id="rId5" imgW="556800" imgH="403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99201" y="1015743"/>
          <a:ext cx="438150" cy="400050"/>
        </p:xfrm>
        <a:graphic>
          <a:graphicData uri="http://schemas.openxmlformats.org/presentationml/2006/ole">
            <p:oleObj spid="_x0000_s1027" name="Equation" r:id="rId6" imgW="441600" imgH="403200" progId="Equation.DSMT4">
              <p:embed/>
            </p:oleObj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540000" y="2920203"/>
            <a:ext cx="11340000" cy="647678"/>
            <a:chOff x="540000" y="2920203"/>
            <a:chExt cx="11340000" cy="647678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2920203"/>
              <a:ext cx="11340000" cy="6476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 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D　因为2</a:t>
              </a:r>
              <a:r>
                <a:rPr lang="zh-CN" altLang="en-US" sz="2345" kern="0" spc="110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不是自然数,所以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∉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279755" y="3035946"/>
            <a:ext cx="438150" cy="400049"/>
          </p:xfrm>
          <a:graphic>
            <a:graphicData uri="http://schemas.openxmlformats.org/presentationml/2006/ole">
              <p:oleObj spid="_x0000_s1028" name="Equation" r:id="rId7" imgW="441600" imgH="403200" progId="Equation.DSMT4">
                <p:embed/>
              </p:oleObj>
            </a:graphicData>
          </a:graphic>
        </p:graphicFrame>
      </p:grpSp>
      <p:sp>
        <p:nvSpPr>
          <p:cNvPr id="9" name="TextBox 8"/>
          <p:cNvSpPr txBox="1"/>
          <p:nvPr/>
        </p:nvSpPr>
        <p:spPr>
          <a:xfrm>
            <a:off x="9923489" y="919939"/>
            <a:ext cx="428628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9852051" y="106281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={1,2,3,4},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A.{1}　       B.{4}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C.{1,3}　    D.{1,4}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65111" y="3134517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D　由题易知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={1,4,7,10},所以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={1,4},故选D.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4795" y="919939"/>
            <a:ext cx="428628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8923357" y="106281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|-2&lt;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&lt;1},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&lt;-1或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&gt;3},则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705757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|-2&lt;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&lt;-1}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540000" y="2491575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由集合的交集运算可得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|-2&lt;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&lt;-1}.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(2018课标全国Ⅰ,2改编)已知集合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-2&gt;0},则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65111" y="1705757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|-1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2}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111" y="2511514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由题意得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&lt;-1或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&gt;2},∴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|-1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2}.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380511"/>
            <a:ext cx="11340000" cy="3471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(1)(2018课标全国Ⅱ,2,5分)已知集合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Z},则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中元素的个数为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A.9　    B.8　    C.5　    D.4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∈R,若</a:t>
            </a:r>
            <a:r>
              <a:rPr lang="zh-CN" altLang="en-US" sz="3814" kern="0" spc="48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,0},则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1640" kern="0" spc="116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A.1　    B.0　    C.-1　    D.</a:t>
            </a:r>
            <a:r>
              <a:rPr lang="zh-CN" altLang="en-US" sz="2806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52453" y="4456688"/>
          <a:ext cx="1095374" cy="828674"/>
        </p:xfrm>
        <a:graphic>
          <a:graphicData uri="http://schemas.openxmlformats.org/presentationml/2006/ole">
            <p:oleObj spid="_x0000_s3074" name="Equation" r:id="rId5" imgW="1104000" imgH="8352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608790" y="1562881"/>
            <a:ext cx="1101595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集合的概念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69561" y="1717309"/>
            <a:ext cx="1296144" cy="48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11"/>
          <p:cNvGrpSpPr/>
          <p:nvPr/>
        </p:nvGrpSpPr>
        <p:grpSpPr>
          <a:xfrm>
            <a:off x="391493" y="683965"/>
            <a:ext cx="3043949" cy="897323"/>
            <a:chOff x="357158" y="968301"/>
            <a:chExt cx="2500330" cy="674749"/>
          </a:xfrm>
        </p:grpSpPr>
        <p:pic>
          <p:nvPicPr>
            <p:cNvPr id="8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9" name="矩形 8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4851391" y="313451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8066101" y="456327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40000" y="900000"/>
            <a:ext cx="11340000" cy="4058547"/>
            <a:chOff x="540000" y="900000"/>
            <a:chExt cx="11340000" cy="405854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40585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(1)由题意可知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={(-1,0),(0,0),(1,0),(0,-1),(0,1),(-1,-1),(-1,1),(1,-1),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(1,1)},故集合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中共有9个元素,故选A.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(2)由已知得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0,则</a:t>
              </a:r>
              <a:r>
                <a:rPr lang="zh-CN" altLang="en-US" sz="3553" kern="0" spc="-152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=0,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=0,于是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=1,即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=1或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=-1,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又根据集合中元素的互异性可知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=1应舍去.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=-1,故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=-1.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538437" y="2303209"/>
            <a:ext cx="257174" cy="752474"/>
          </p:xfrm>
          <a:graphic>
            <a:graphicData uri="http://schemas.openxmlformats.org/presentationml/2006/ole">
              <p:oleObj spid="_x0000_s4098" name="Equation" r:id="rId5" imgW="2592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与集合中元素有关问题的求解策略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策略一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确定集合的元素是什么,即集合是数集还是点集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策略二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看这些元素满足什么限制条件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策略三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根据限制条件列式求参数的值或确定集合中元素的个数,但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要注意检验集合是否满足元素的互异性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9200" y="2321595"/>
            <a:ext cx="390524" cy="400049"/>
          </a:xfrm>
          <a:prstGeom prst="rect">
            <a:avLst/>
          </a:prstGeom>
        </p:spPr>
      </p:pic>
      <p:pic>
        <p:nvPicPr>
          <p:cNvPr id="4" name="图片 4" descr="textimage19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9200" y="2970243"/>
            <a:ext cx="390524" cy="400049"/>
          </a:xfrm>
          <a:prstGeom prst="rect">
            <a:avLst/>
          </a:prstGeom>
        </p:spPr>
      </p:pic>
      <p:pic>
        <p:nvPicPr>
          <p:cNvPr id="5" name="图片 5" descr="textimage2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9200" y="3618890"/>
            <a:ext cx="390524" cy="400049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(2019河南洛阳一中月考)设集合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={0,1,2,3},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∉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},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中元素的个数为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A.1　    B.2　    C.3　    D.4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5065705" y="170575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540000" y="2920203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A　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,则-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只可能是0,-1,-2,-3,当0∈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时,1-0=1∈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当-1∈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时,1-(-1)=2∈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;当-2∈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时,1-(-2)=3∈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;当-3∈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时,1-(-3)=4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∉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={-3},故集合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中元素的个数为1.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7750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+2,2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},若3∈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2 018</a:t>
            </a:r>
            <a:r>
              <a:rPr lang="zh-CN" altLang="en-US" sz="3814" kern="0" spc="47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788300" y="1030233"/>
          <a:ext cx="1085849" cy="828674"/>
        </p:xfrm>
        <a:graphic>
          <a:graphicData uri="http://schemas.openxmlformats.org/presentationml/2006/ole">
            <p:oleObj spid="_x0000_s5122" name="Equation" r:id="rId5" imgW="1094400" imgH="8352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1097285" y="1799506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97285" y="2462387"/>
            <a:ext cx="11340000" cy="3694186"/>
            <a:chOff x="540000" y="900000"/>
            <a:chExt cx="11340000" cy="3694186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900000"/>
              <a:ext cx="11340000" cy="36436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因为3∈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+2=3或2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+2=3,即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=1时,2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此时集合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中有重复元素3,所以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=1不符合题意,舍去.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=3时,解得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或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=1(舍去).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+2=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3符合题意.所以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463" kern="0" spc="-158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,log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2 018</a:t>
              </a:r>
              <a:r>
                <a:rPr lang="zh-CN" altLang="en-US" sz="3814" kern="0" spc="473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=log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2 018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1=0.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941978" y="2935350"/>
            <a:ext cx="238124" cy="752474"/>
          </p:xfrm>
          <a:graphic>
            <a:graphicData uri="http://schemas.openxmlformats.org/presentationml/2006/ole">
              <p:oleObj spid="_x0000_s5123" name="Equation" r:id="rId6" imgW="240000" imgH="758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448278" y="3734314"/>
            <a:ext cx="238125" cy="752475"/>
          </p:xfrm>
          <a:graphic>
            <a:graphicData uri="http://schemas.openxmlformats.org/presentationml/2006/ole">
              <p:oleObj spid="_x0000_s5124" name="Equation" r:id="rId7" imgW="240000" imgH="758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956050" y="3734314"/>
            <a:ext cx="238124" cy="752474"/>
          </p:xfrm>
          <a:graphic>
            <a:graphicData uri="http://schemas.openxmlformats.org/presentationml/2006/ole">
              <p:oleObj spid="_x0000_s5125" name="Equation" r:id="rId8" imgW="240000" imgH="758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6557206" y="3784598"/>
            <a:ext cx="238125" cy="752475"/>
          </p:xfrm>
          <a:graphic>
            <a:graphicData uri="http://schemas.openxmlformats.org/presentationml/2006/ole">
              <p:oleObj spid="_x0000_s5126" name="Equation" r:id="rId9" imgW="240000" imgH="758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7740800" y="3765511"/>
            <a:ext cx="1085850" cy="828675"/>
          </p:xfrm>
          <a:graphic>
            <a:graphicData uri="http://schemas.openxmlformats.org/presentationml/2006/ole">
              <p:oleObj spid="_x0000_s5127" name="Equation" r:id="rId10" imgW="1094400" imgH="835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70325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(1)(2019河北保定期末)已知集合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75" kern="0" spc="502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∈R},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},则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|-2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5},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-1},若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取值范围为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901671" y="2048340"/>
          <a:ext cx="952499" cy="438149"/>
        </p:xfrm>
        <a:graphic>
          <a:graphicData uri="http://schemas.openxmlformats.org/presentationml/2006/ole">
            <p:oleObj spid="_x0000_s7170" name="Equation" r:id="rId5" imgW="960000" imgH="441600" progId="Equation.DSMT4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7517" y="1062815"/>
            <a:ext cx="1101595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集合间的基本关系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8317" y="1179248"/>
            <a:ext cx="1584176" cy="61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136879" y="270588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01041" y="1700194"/>
            <a:ext cx="6127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元素与集合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01041" y="2391260"/>
            <a:ext cx="6127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5" action="ppaction://hlinksldjump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5" action="ppaction://hlinksldjump"/>
              </a:rPr>
              <a:t>集合间的基本关系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01041" y="3166949"/>
            <a:ext cx="6127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6" action="ppaction://hlinksldjump"/>
              </a:rPr>
              <a:t>3.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6" action="ppaction://hlinksldjump"/>
              </a:rPr>
              <a:t>集合的基本运算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79867" y="3849552"/>
            <a:ext cx="6127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7" action="ppaction://hlinksldjump"/>
              </a:rPr>
              <a:t>4.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7" action="ppaction://hlinksldjump"/>
              </a:rPr>
              <a:t>集合的运算性质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3581" y="2124125"/>
            <a:ext cx="648072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02764" y="755973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(1)B　(2)(-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,3]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46517" y="1370066"/>
            <a:ext cx="11340000" cy="5335200"/>
            <a:chOff x="540000" y="900000"/>
            <a:chExt cx="11340000" cy="5335200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900000"/>
              <a:ext cx="11340000" cy="5335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(1)由题意知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={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|-1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1},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={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}={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|0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1},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⫋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,故选B.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(2)∵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⊆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⌀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+1,此时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&lt;2.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⌀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5740" kern="0" spc="993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解得2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65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∴实数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的取值范围为(-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,3].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268644" y="4317495"/>
            <a:ext cx="1977625" cy="1381499"/>
          </p:xfrm>
          <a:graphic>
            <a:graphicData uri="http://schemas.openxmlformats.org/presentationml/2006/ole">
              <p:oleObj spid="_x0000_s98305" name="Equation" r:id="rId5" imgW="2006400" imgH="1401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02501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◆探究1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在本例(2)中,若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702501" y="1848633"/>
            <a:ext cx="11340000" cy="3528466"/>
            <a:chOff x="540000" y="900000"/>
            <a:chExt cx="11340000" cy="3528466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35284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⊆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5740" kern="0" spc="993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108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5740" kern="0" spc="3259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65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的取值范围为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⌀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136879" y="1074255"/>
            <a:ext cx="1990724" cy="1390649"/>
          </p:xfrm>
          <a:graphic>
            <a:graphicData uri="http://schemas.openxmlformats.org/presentationml/2006/ole">
              <p:oleObj spid="_x0000_s102401" name="Equation" r:id="rId5" imgW="2006400" imgH="14016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896400" y="2542052"/>
            <a:ext cx="1135478" cy="1381499"/>
          </p:xfrm>
          <a:graphic>
            <a:graphicData uri="http://schemas.openxmlformats.org/presentationml/2006/ole">
              <p:oleObj spid="_x0000_s102402" name="Equation" r:id="rId6" imgW="1152000" imgH="1401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7063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◆探究2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在本例(2)中,若将集合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改换为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&lt;-2或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&gt;5},求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范围.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40000" y="1920071"/>
            <a:ext cx="11340000" cy="4822859"/>
            <a:chOff x="540000" y="900000"/>
            <a:chExt cx="11340000" cy="4822859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48228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∵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⊆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∴①当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⌀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时,2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&lt;2,符合题意.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②当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⌀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时,</a:t>
              </a:r>
              <a:r>
                <a:rPr lang="zh-CN" altLang="en-US" sz="4043" kern="0" spc="1163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或</a:t>
              </a:r>
              <a:r>
                <a:rPr lang="zh-CN" altLang="en-US" sz="4043" kern="0" spc="1163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9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解得</a:t>
              </a:r>
              <a:r>
                <a:rPr lang="zh-CN" altLang="en-US" sz="3752" kern="0" spc="3972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或</a:t>
              </a:r>
              <a:r>
                <a:rPr lang="zh-CN" altLang="en-US" sz="5349" kern="0" spc="447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502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&gt;4.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综上可知,实数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的取值范围为(-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,2)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∪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(4,+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625044" y="2339653"/>
            <a:ext cx="1990724" cy="895349"/>
          </p:xfrm>
          <a:graphic>
            <a:graphicData uri="http://schemas.openxmlformats.org/presentationml/2006/ole">
              <p:oleObj spid="_x0000_s106497" name="Equation" r:id="rId5" imgW="2006400" imgH="902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4972169" y="2339653"/>
            <a:ext cx="1990724" cy="895349"/>
          </p:xfrm>
          <a:graphic>
            <a:graphicData uri="http://schemas.openxmlformats.org/presentationml/2006/ole">
              <p:oleObj spid="_x0000_s106498" name="Equation" r:id="rId6" imgW="2006400" imgH="902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252800" y="3492374"/>
            <a:ext cx="981075" cy="895350"/>
          </p:xfrm>
          <a:graphic>
            <a:graphicData uri="http://schemas.openxmlformats.org/presentationml/2006/ole">
              <p:oleObj spid="_x0000_s106499" name="Equation" r:id="rId7" imgW="988800" imgH="902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590275" y="3300534"/>
            <a:ext cx="1247774" cy="1276350"/>
          </p:xfrm>
          <a:graphic>
            <a:graphicData uri="http://schemas.openxmlformats.org/presentationml/2006/ole">
              <p:oleObj spid="_x0000_s106500" name="Equation" r:id="rId8" imgW="1257600" imgH="1286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562881"/>
            <a:ext cx="11340000" cy="4533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1.判断两集合关系的3种常用方法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列举法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根据题中限定条件把集合元素表示出来,然后比较集合元素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的异同,从而找出集合之间的关系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变形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从元素的结构特点入手,结合通分、化简、变形等技巧,从元素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结构上找差异进行判断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数轴法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在同一个数轴上表示出两个集合,比较端点之间的大小关系,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从而确定集合与集合之间的关系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 descr="textimage2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9200" y="2335827"/>
            <a:ext cx="390524" cy="400049"/>
          </a:xfrm>
          <a:prstGeom prst="rect">
            <a:avLst/>
          </a:prstGeom>
        </p:spPr>
      </p:pic>
      <p:pic>
        <p:nvPicPr>
          <p:cNvPr id="5" name="图片 4" descr="textimage2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2800" y="3633124"/>
            <a:ext cx="390524" cy="400049"/>
          </a:xfrm>
          <a:prstGeom prst="rect">
            <a:avLst/>
          </a:prstGeom>
        </p:spPr>
      </p:pic>
      <p:pic>
        <p:nvPicPr>
          <p:cNvPr id="6" name="图片 5" descr="textimage2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9200" y="4930419"/>
            <a:ext cx="390524" cy="400049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2.根据两集合的关系求参数的方法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方法一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若集合元素是一一列举的,依据集合间的关系,转化为解方程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(组)求解,此时注意集合中元素的互异性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方法二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若集合表示的是不等式的解集,常依据数轴转化为不等式(组)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求解,此时需注意端点值能否取到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3" descr="textimage24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9200" y="1672946"/>
            <a:ext cx="390524" cy="400049"/>
          </a:xfrm>
          <a:prstGeom prst="rect">
            <a:avLst/>
          </a:prstGeom>
        </p:spPr>
      </p:pic>
      <p:pic>
        <p:nvPicPr>
          <p:cNvPr id="4" name="图片 4" descr="textimage2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9200" y="2970243"/>
            <a:ext cx="390524" cy="400049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易错警示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题目中若有条件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,则应分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=⌀和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≠⌀两种情况进行讨论.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已知两集合间的关系求参数时,关键是将两集合间的关系转化为元素间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的关系,进而转化为参数满足的关系,解决这类问题常常运用数轴、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Venn图帮助分析.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(2019福建福州质检)已知集合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&lt;0},则满足条件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的个数为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A.2　    B.3　    C.4　    D.8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3994135" y="163431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540000" y="2920203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C　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&lt;0}={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&lt;3}={1,2},又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,∴满足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条件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的集合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的个数为2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=4,故选C.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&lt;-1或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&gt;4},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+3}.若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取值范围为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,-4)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0000" y="1634319"/>
            <a:ext cx="11340000" cy="4507644"/>
            <a:chOff x="540000" y="900000"/>
            <a:chExt cx="11340000" cy="4507644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900000"/>
              <a:ext cx="11340000" cy="45076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①当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⌀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时,只需2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+3,即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&gt;3;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②当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⌀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时,根据题意作出如图所示的数轴.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4206" kern="0" spc="50843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7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可得</a:t>
              </a:r>
              <a:r>
                <a:rPr lang="zh-CN" altLang="en-US" sz="4043" kern="0" spc="795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或</a:t>
              </a:r>
              <a:r>
                <a:rPr lang="zh-CN" altLang="en-US" sz="4043" kern="0" spc="795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9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&lt;-4或2&lt;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综上可得,实数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的取值范围为(-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,-4)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∪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(2,+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6" name="图片 3" descr="textimage26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0000" y="2282767"/>
              <a:ext cx="6991350" cy="942974"/>
            </a:xfrm>
            <a:prstGeom prst="rect">
              <a:avLst/>
            </a:prstGeom>
          </p:spPr>
        </p:pic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252800" y="3320905"/>
            <a:ext cx="1523999" cy="895350"/>
          </p:xfrm>
          <a:graphic>
            <a:graphicData uri="http://schemas.openxmlformats.org/presentationml/2006/ole">
              <p:oleObj spid="_x0000_s110593" name="Equation" r:id="rId6" imgW="1536000" imgH="902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133200" y="3320905"/>
            <a:ext cx="1523999" cy="895350"/>
          </p:xfrm>
          <a:graphic>
            <a:graphicData uri="http://schemas.openxmlformats.org/presentationml/2006/ole">
              <p:oleObj spid="_x0000_s110594" name="Equation" r:id="rId7" imgW="1536000" imgH="902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95439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(1)(2018天津,1,5分)设全集为R,集合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|0&lt;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&lt;2},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1},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|0&lt;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1}　    B.{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|0&lt;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&lt;1}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|1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&lt;2}　    D.{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|0&lt;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&lt;2}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258584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(2)(2017课标全国Ⅱ,2,5分)设集合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={1,2,4},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=0}.若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{1},则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A.{1,-3}　    B.{1,0}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C.{1,3}　    D.{1,5} 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718125" y="848501"/>
            <a:ext cx="1100559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集合的基本运算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6945" y="992517"/>
            <a:ext cx="1473595" cy="56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208317" y="242013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2708251" y="499190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357546" y="2268141"/>
            <a:ext cx="7814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考点一  集合的概念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5" action="ppaction://hlinksldjump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7547" y="3146081"/>
            <a:ext cx="8531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6" action="ppaction://hlinksldjump"/>
              </a:rPr>
              <a:t>考点二  集合间的基本关系</a:t>
            </a:r>
            <a:endParaRPr lang="zh-CN" altLang="en-US" sz="2800" dirty="0">
              <a:latin typeface="黑体" pitchFamily="49" charset="-122"/>
              <a:ea typeface="黑体" pitchFamily="49" charset="-122"/>
              <a:hlinkClick r:id="rId7" action="ppaction://hlinksldjump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7546" y="3998927"/>
            <a:ext cx="8691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8" action="ppaction://hlinksldjump"/>
              </a:rPr>
              <a:t>考点三  集合的基本运算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7" action="ppaction://hlinksldjump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1183581" y="2287305"/>
            <a:ext cx="648072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332037"/>
            <a:ext cx="11340000" cy="4460808"/>
            <a:chOff x="540000" y="900000"/>
            <a:chExt cx="11340000" cy="4460808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900000"/>
              <a:ext cx="11340000" cy="19430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(1)由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={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1},得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∁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={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&lt;1},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借助于数轴,可得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∩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∁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)={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|0&lt;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&lt;1},故选B.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(2)∵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∩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={1},∴1∈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40000" y="2848765"/>
              <a:ext cx="11340000" cy="5737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∴1-4+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=0,∴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8" name="TextBox 2"/>
            <p:cNvSpPr txBox="1"/>
            <p:nvPr/>
          </p:nvSpPr>
          <p:spPr>
            <a:xfrm>
              <a:off x="540000" y="3491707"/>
              <a:ext cx="11340000" cy="18691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由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-4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+3=0,解得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=1或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={1,3}.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经检验符合题意.故选C.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规律总结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562881"/>
            <a:ext cx="11340000" cy="4533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1.集合基本运算的求解策略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①当集合是用列举法表示的数集时,可以通过列举集合的元素进行运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算,也可借助Venn图运算.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②当集合是用不等式表示时,可运用数轴求解.对于端点处的取舍,可以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单独检验.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③根据集合运算结果求参数,先把符号语言译成文字语言,然后适时应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用数形结合求解.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2.集合的交、并、补运算口诀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交集元素仔细找,属于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且属于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;并集元素勿遗漏,切记重复仅取一;全集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U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是大范围,去掉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U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中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元素,剩余元素成补集。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643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已知全集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=Z,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={-2,-1,1,2},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+2=0},则图中阴影部分表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示的集合为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59" kern="0" spc="1684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26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A.{-1,-2}　    B.{1,2}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C.{-2,1}　    D.{-1,2}</a:t>
            </a:r>
            <a:endParaRPr lang="zh-CN" altLang="en-US" dirty="0"/>
          </a:p>
        </p:txBody>
      </p:sp>
      <p:pic>
        <p:nvPicPr>
          <p:cNvPr id="3" name="图片 3" descr="textimage27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94003" y="2388874"/>
            <a:ext cx="3077196" cy="201129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3065441" y="170575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540000" y="5545183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A　易知所求集合为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113" i="1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={1,2},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113" i="1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)={-1,-2},故选A.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(2018河北五校联考(二))已知集合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&lt;1},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-6&lt;0},则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&lt;1}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=R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&lt;2}　    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|-2&lt;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&lt;1}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10026277" y="162006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540000" y="3634583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D　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-6&lt;0,∴-2&lt;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&lt;3,∴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|-2&lt;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&lt;3},∴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&lt;3},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|-2&lt;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&lt;1},故选D.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7591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(2019安徽合肥质量检测)已知集合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=[1,+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847" kern="0" spc="-159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</a:t>
            </a:r>
            <a:r>
              <a:rPr lang="zh-CN" altLang="en-US" sz="2972" kern="0" spc="-72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453" kern="0" spc="-15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93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3847" kern="0" spc="-159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,若A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,则实数a的取值范围是</a:t>
            </a:r>
            <a:r>
              <a:rPr lang="zh-CN" altLang="en-US" sz="1635" kern="0" spc="117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93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A.[1,+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 B.</a:t>
            </a:r>
            <a:r>
              <a:rPr lang="zh-CN" altLang="en-US" sz="3814" kern="0" spc="21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3814" kern="0" spc="47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D.(1,+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</p:txBody>
      </p:sp>
      <p:pic>
        <p:nvPicPr>
          <p:cNvPr id="3" name="图片 3" descr="textimage28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92050" y="978172"/>
            <a:ext cx="285750" cy="838200"/>
          </a:xfrm>
          <a:prstGeom prst="rect">
            <a:avLst/>
          </a:prstGeom>
        </p:spPr>
      </p:pic>
      <p:pic>
        <p:nvPicPr>
          <p:cNvPr id="4" name="图片 4" descr="textimage29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628732" y="1073422"/>
            <a:ext cx="285750" cy="647700"/>
          </a:xfrm>
          <a:prstGeom prst="rect">
            <a:avLst/>
          </a:prstGeom>
        </p:spPr>
      </p:pic>
      <p:pic>
        <p:nvPicPr>
          <p:cNvPr id="5" name="图片 5" descr="textimage30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92253" y="1917333"/>
            <a:ext cx="285750" cy="838199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9914482" y="1054747"/>
          <a:ext cx="238124" cy="752474"/>
        </p:xfrm>
        <a:graphic>
          <a:graphicData uri="http://schemas.openxmlformats.org/presentationml/2006/ole">
            <p:oleObj spid="_x0000_s12290" name="Equation" r:id="rId8" imgW="2400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988161" y="2908556"/>
          <a:ext cx="762000" cy="828674"/>
        </p:xfrm>
        <a:graphic>
          <a:graphicData uri="http://schemas.openxmlformats.org/presentationml/2006/ole">
            <p:oleObj spid="_x0000_s12291" name="Equation" r:id="rId9" imgW="768000" imgH="835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789777" y="2908556"/>
          <a:ext cx="1085849" cy="828674"/>
        </p:xfrm>
        <a:graphic>
          <a:graphicData uri="http://schemas.openxmlformats.org/presentationml/2006/ole">
            <p:oleObj spid="_x0000_s12292" name="Equation" r:id="rId10" imgW="1094400" imgH="835200" progId="Equation.DSMT4">
              <p:embed/>
            </p:oleObj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7578005" y="220582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0000" y="3991773"/>
            <a:ext cx="11340000" cy="1443907"/>
            <a:chOff x="540000" y="900000"/>
            <a:chExt cx="11340000" cy="1443907"/>
          </a:xfrm>
        </p:grpSpPr>
        <p:sp>
          <p:nvSpPr>
            <p:cNvPr id="12" name="TextBox 2"/>
            <p:cNvSpPr txBox="1"/>
            <p:nvPr/>
          </p:nvSpPr>
          <p:spPr>
            <a:xfrm>
              <a:off x="540000" y="900000"/>
              <a:ext cx="11340000" cy="12347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A　因为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∩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⌀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5349" kern="0" spc="815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1,故选A.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137143" y="1067558"/>
            <a:ext cx="1714500" cy="1276349"/>
          </p:xfrm>
          <a:graphic>
            <a:graphicData uri="http://schemas.openxmlformats.org/presentationml/2006/ole">
              <p:oleObj spid="_x0000_s12293" name="Equation" r:id="rId11" imgW="1728000" imgH="1286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08465"/>
            <a:ext cx="11340000" cy="3283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1.元素与集合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(1)集合元素的特性:①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确定性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、互异性、无序性.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(2)元素与集合的关系:若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属于集合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,记作②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不属于集合</a:t>
            </a:r>
            <a:r>
              <a:rPr dirty="0"/>
              <a:t/>
            </a:r>
            <a:br>
              <a:rPr dirty="0"/>
            </a:b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,记作③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∉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(3)集合的表示方法:④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列举法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、描述法、图示法.</a:t>
            </a:r>
            <a:endParaRPr lang="zh-CN" altLang="en-US" dirty="0"/>
          </a:p>
        </p:txBody>
      </p:sp>
      <p:grpSp>
        <p:nvGrpSpPr>
          <p:cNvPr id="3" name="组合 11"/>
          <p:cNvGrpSpPr/>
          <p:nvPr/>
        </p:nvGrpSpPr>
        <p:grpSpPr>
          <a:xfrm>
            <a:off x="391493" y="705625"/>
            <a:ext cx="3109068" cy="897323"/>
            <a:chOff x="357158" y="968301"/>
            <a:chExt cx="2500330" cy="674749"/>
          </a:xfrm>
        </p:grpSpPr>
        <p:pic>
          <p:nvPicPr>
            <p:cNvPr id="4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5" name="矩形 4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6" name="Picture 1" descr="C:\Users\Administrator\AppData\Roaming\Tencent\Users\1121595815\QQ\WinTemp\RichOle\9R9T2WUUGW]V]YS_ER$[IC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1493" y="1616970"/>
            <a:ext cx="2266950" cy="628650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53525" y="2710166"/>
            <a:ext cx="1512168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20153" y="3370001"/>
            <a:ext cx="1317452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98164" y="4010328"/>
            <a:ext cx="1138715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0256" y="4647022"/>
            <a:ext cx="1138715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540000" y="1908101"/>
          <a:ext cx="10987200" cy="822960"/>
        </p:xfrm>
        <a:graphic>
          <a:graphicData uri="http://schemas.openxmlformats.org/drawingml/2006/table">
            <a:tbl>
              <a:tblPr/>
              <a:tblGrid>
                <a:gridCol w="1831200"/>
                <a:gridCol w="1831200"/>
                <a:gridCol w="1831200"/>
                <a:gridCol w="1831200"/>
                <a:gridCol w="1831200"/>
                <a:gridCol w="1831200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数集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自然数集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正整数集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整数集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有理数集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实数集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符号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⑤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⑥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1400" u="sng" kern="0" baseline="5900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*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或N</a:t>
                      </a:r>
                      <a:r>
                        <a:rPr lang="zh-CN" altLang="en-US" sz="1400" u="sng" kern="0" baseline="-1500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⑦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Z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⑧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Q  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⑨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 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8317" y="2353858"/>
            <a:ext cx="676753" cy="27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7092" y="2353858"/>
            <a:ext cx="800117" cy="27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6868" y="2353858"/>
            <a:ext cx="504854" cy="27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2486" y="2353858"/>
            <a:ext cx="504854" cy="27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17142" y="2353858"/>
            <a:ext cx="504854" cy="27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2"/>
          <p:cNvSpPr txBox="1"/>
          <p:nvPr/>
        </p:nvSpPr>
        <p:spPr>
          <a:xfrm>
            <a:off x="540000" y="2996800"/>
            <a:ext cx="11340000" cy="1224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▶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点拨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 N为自然数集(即非负整数集),包含0;N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*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和N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的含义是一样的,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表示正整数集,不包含0.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221" y="1044005"/>
            <a:ext cx="10801200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(4)常见数集及其符号表示 </a:t>
            </a:r>
            <a:endParaRPr lang="zh-CN" altLang="en-US" sz="2800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13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2.集合间的基本关系</a:t>
            </a:r>
            <a:endParaRPr lang="zh-CN" altLang="en-US" sz="3000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540000" y="1548648"/>
          <a:ext cx="10987200" cy="3875279"/>
        </p:xfrm>
        <a:graphic>
          <a:graphicData uri="http://schemas.openxmlformats.org/drawingml/2006/table">
            <a:tbl>
              <a:tblPr/>
              <a:tblGrid>
                <a:gridCol w="1525309"/>
                <a:gridCol w="3643338"/>
                <a:gridCol w="3071753"/>
                <a:gridCol w="2746800"/>
              </a:tblGrid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表示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关系 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自然语言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符号语言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Venn图</a:t>
                      </a:r>
                    </a:p>
                  </a:txBody>
                  <a:tcPr marL="45720" marR="45720"/>
                </a:tc>
              </a:tr>
              <a:tr h="107967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子集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中的所有元素都在集合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中(即若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,则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sz="1400"/>
                        <a:t/>
                      </a:r>
                      <a:br>
                        <a:rPr sz="1400"/>
                      </a:b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⑩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⊆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(或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⊇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spc="518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  <a:tr h="107967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真子集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是集合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的子集,且集合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中至少有一个元</a:t>
                      </a:r>
                      <a:r>
                        <a:rPr sz="1400"/>
                        <a:t/>
                      </a:r>
                      <a:br>
                        <a:rPr sz="1400"/>
                      </a:b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素不在集合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394" u="sng" kern="1200" baseline="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⫋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(或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2394" u="sng" kern="1200" baseline="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⫋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 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spc="8255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  <a:tr h="98441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相等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中的元素相同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spc="7682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4" name="图片 4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94861" y="2348699"/>
            <a:ext cx="1047750" cy="895350"/>
          </a:xfrm>
          <a:prstGeom prst="rect">
            <a:avLst/>
          </a:prstGeom>
        </p:spPr>
      </p:pic>
      <p:pic>
        <p:nvPicPr>
          <p:cNvPr id="5" name="图片 5" descr="textimage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0084" y="3629441"/>
            <a:ext cx="214884" cy="219456"/>
          </a:xfrm>
          <a:prstGeom prst="rect">
            <a:avLst/>
          </a:prstGeom>
        </p:spPr>
      </p:pic>
      <p:pic>
        <p:nvPicPr>
          <p:cNvPr id="6" name="图片 6" descr="textimage2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342470" y="3453613"/>
            <a:ext cx="1438275" cy="895350"/>
          </a:xfrm>
          <a:prstGeom prst="rect">
            <a:avLst/>
          </a:prstGeom>
        </p:spPr>
      </p:pic>
      <p:pic>
        <p:nvPicPr>
          <p:cNvPr id="7" name="图片 7" descr="textimage3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456770" y="4548996"/>
            <a:ext cx="1323975" cy="800099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74856" y="2348698"/>
            <a:ext cx="1233989" cy="277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47877" y="3581398"/>
            <a:ext cx="1233989" cy="277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13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3.集合的基本运算</a:t>
            </a:r>
            <a:endParaRPr lang="zh-CN" altLang="en-US" sz="3000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540000" y="1548648"/>
          <a:ext cx="10987200" cy="2386500"/>
        </p:xfrm>
        <a:graphic>
          <a:graphicData uri="http://schemas.openxmlformats.org/drawingml/2006/table">
            <a:tbl>
              <a:tblPr/>
              <a:tblGrid>
                <a:gridCol w="1310995"/>
                <a:gridCol w="3786214"/>
                <a:gridCol w="3143191"/>
                <a:gridCol w="2746800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集合的并集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集合的交集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集合的补集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符号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表示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与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的并集为</a:t>
                      </a:r>
                      <a:r>
                        <a:rPr lang="zh-CN" altLang="en-US" sz="14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∪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与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的交集为</a:t>
                      </a:r>
                      <a:r>
                        <a:rPr lang="zh-CN" altLang="en-US" sz="14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∩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若全集为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,则集合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的补集为</a:t>
                      </a:r>
                      <a:r>
                        <a:rPr lang="zh-CN" altLang="en-US" sz="14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1400" i="1" u="sng" kern="0" baseline="-1500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</a:p>
                  </a:txBody>
                  <a:tcPr marL="45720" marR="45720"/>
                </a:tc>
              </a:tr>
              <a:tr h="8320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图形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表示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spc="5204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spc="4396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spc="5804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  <a:tr h="37331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意义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∪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4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{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,或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}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∩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4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{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,且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}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1400" i="1" kern="0" baseline="-15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4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{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,且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∉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}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4" name="图片 4" descr="textimage4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2631" y="2062947"/>
            <a:ext cx="211974" cy="211974"/>
          </a:xfrm>
          <a:prstGeom prst="rect">
            <a:avLst/>
          </a:prstGeom>
        </p:spPr>
      </p:pic>
      <p:pic>
        <p:nvPicPr>
          <p:cNvPr id="5" name="图片 5" descr="textimage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08845" y="2069741"/>
            <a:ext cx="211974" cy="211974"/>
          </a:xfrm>
          <a:prstGeom prst="rect">
            <a:avLst/>
          </a:prstGeom>
        </p:spPr>
      </p:pic>
      <p:pic>
        <p:nvPicPr>
          <p:cNvPr id="6" name="图片 6" descr="textimage6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847085" y="2388829"/>
            <a:ext cx="214884" cy="219456"/>
          </a:xfrm>
          <a:prstGeom prst="rect">
            <a:avLst/>
          </a:prstGeom>
        </p:spPr>
      </p:pic>
      <p:pic>
        <p:nvPicPr>
          <p:cNvPr id="7" name="图片 7" descr="textimage7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36813" y="2777327"/>
            <a:ext cx="942975" cy="647700"/>
          </a:xfrm>
          <a:prstGeom prst="rect">
            <a:avLst/>
          </a:prstGeom>
        </p:spPr>
      </p:pic>
      <p:pic>
        <p:nvPicPr>
          <p:cNvPr id="8" name="图片 8" descr="textimage8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51655" y="2848765"/>
            <a:ext cx="790575" cy="533399"/>
          </a:xfrm>
          <a:prstGeom prst="rect">
            <a:avLst/>
          </a:prstGeom>
        </p:spPr>
      </p:pic>
      <p:pic>
        <p:nvPicPr>
          <p:cNvPr id="9" name="图片 9" descr="textimage9.jpe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709175" y="2777327"/>
            <a:ext cx="1019175" cy="647700"/>
          </a:xfrm>
          <a:prstGeom prst="rect">
            <a:avLst/>
          </a:prstGeom>
        </p:spPr>
      </p:pic>
      <p:pic>
        <p:nvPicPr>
          <p:cNvPr id="10" name="图片 10" descr="textimage10.jpe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422499" y="3563145"/>
            <a:ext cx="211974" cy="211974"/>
          </a:xfrm>
          <a:prstGeom prst="rect">
            <a:avLst/>
          </a:prstGeom>
        </p:spPr>
      </p:pic>
      <p:pic>
        <p:nvPicPr>
          <p:cNvPr id="11" name="图片 11" descr="textimage11.jpe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208713" y="3563145"/>
            <a:ext cx="214884" cy="219456"/>
          </a:xfrm>
          <a:prstGeom prst="rect">
            <a:avLst/>
          </a:prstGeom>
        </p:spPr>
      </p:pic>
      <p:pic>
        <p:nvPicPr>
          <p:cNvPr id="12" name="图片 12" descr="textimage12.jpe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9280547" y="3563145"/>
            <a:ext cx="214884" cy="219456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667122" y="2066924"/>
            <a:ext cx="870446" cy="21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448546" y="2062947"/>
            <a:ext cx="964219" cy="2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145119" y="2318835"/>
            <a:ext cx="778370" cy="27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698257" y="3543299"/>
            <a:ext cx="1367316" cy="27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67001" y="3543299"/>
            <a:ext cx="1456223" cy="27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540396" y="3543299"/>
            <a:ext cx="1456223" cy="27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5785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4.集合的运算性质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并集的性质: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交集的性质: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补集的性质: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16134" y="2321595"/>
            <a:ext cx="390524" cy="400049"/>
          </a:xfrm>
          <a:prstGeom prst="rect">
            <a:avLst/>
          </a:prstGeom>
        </p:spPr>
      </p:pic>
      <p:pic>
        <p:nvPicPr>
          <p:cNvPr id="4" name="图片 4" descr="textimage1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6039" y="3618890"/>
            <a:ext cx="390524" cy="400049"/>
          </a:xfrm>
          <a:prstGeom prst="rect">
            <a:avLst/>
          </a:prstGeom>
        </p:spPr>
      </p:pic>
      <p:pic>
        <p:nvPicPr>
          <p:cNvPr id="5" name="图片 5" descr="textimage15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72845" y="4916186"/>
            <a:ext cx="390524" cy="400050"/>
          </a:xfrm>
          <a:prstGeom prst="rect">
            <a:avLst/>
          </a:prstGeom>
        </p:spPr>
      </p:pic>
      <p:pic>
        <p:nvPicPr>
          <p:cNvPr id="6" name="图片 6" descr="textimage16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37143" y="4916186"/>
            <a:ext cx="390524" cy="400050"/>
          </a:xfrm>
          <a:prstGeom prst="rect">
            <a:avLst/>
          </a:prstGeom>
        </p:spPr>
      </p:pic>
      <p:pic>
        <p:nvPicPr>
          <p:cNvPr id="7" name="图片 7" descr="textimage17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780349" y="4916186"/>
            <a:ext cx="390524" cy="400050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22628" y="2187652"/>
            <a:ext cx="1057787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55978" y="3473527"/>
            <a:ext cx="1057787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14114" y="4753842"/>
            <a:ext cx="637079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11323" y="4753842"/>
            <a:ext cx="637079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98962" y="4753842"/>
            <a:ext cx="637079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48567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判断正误(正确的打“√”,错误的打“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✕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,1}={0,1},则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=0,1.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✕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1}={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1}.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√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+1}={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+1}={(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+1}.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✕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(4)任何一个集合都至少有两个子集.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✕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√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(6)对于任意两个集合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,关系(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)恒成立.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✕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</p:txBody>
      </p:sp>
      <p:pic>
        <p:nvPicPr>
          <p:cNvPr id="3" name="Picture 1" descr="C:\Users\Administrator\AppData\Roaming\Tencent\Users\1121595815\QQ\WinTemp\RichOle\QJS8PEC60YWH_56N)HI]JH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7477" y="755973"/>
            <a:ext cx="2276475" cy="609600"/>
          </a:xfrm>
          <a:prstGeom prst="rect">
            <a:avLst/>
          </a:prstGeom>
          <a:noFill/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5351457" y="213438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4422763" y="270588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7494597" y="334883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6851655" y="406321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5280019" y="463471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9522221" y="529247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5134293" y="5960452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0FDDD489-2899-4773-8389-0C9245BA5684}">
  <ds:schemaRefs/>
</ds:datastoreItem>
</file>

<file path=customXml/itemProps10.xml><?xml version="1.0" encoding="utf-8"?>
<ds:datastoreItem xmlns:ds="http://schemas.openxmlformats.org/officeDocument/2006/customXml" ds:itemID="{7D523D94-DB26-4F81-8A1C-CCE954F891B2}">
  <ds:schemaRefs/>
</ds:datastoreItem>
</file>

<file path=customXml/itemProps11.xml><?xml version="1.0" encoding="utf-8"?>
<ds:datastoreItem xmlns:ds="http://schemas.openxmlformats.org/officeDocument/2006/customXml" ds:itemID="{5D7DB051-2301-45EC-97ED-DE1E8ECECA2F}">
  <ds:schemaRefs/>
</ds:datastoreItem>
</file>

<file path=customXml/itemProps12.xml><?xml version="1.0" encoding="utf-8"?>
<ds:datastoreItem xmlns:ds="http://schemas.openxmlformats.org/officeDocument/2006/customXml" ds:itemID="{3F9CC6A9-2C1B-45CC-A058-AD4C66BF076C}">
  <ds:schemaRefs/>
</ds:datastoreItem>
</file>

<file path=customXml/itemProps13.xml><?xml version="1.0" encoding="utf-8"?>
<ds:datastoreItem xmlns:ds="http://schemas.openxmlformats.org/officeDocument/2006/customXml" ds:itemID="{74D4EB59-7501-43FD-9E91-ECA6B759F344}">
  <ds:schemaRefs/>
</ds:datastoreItem>
</file>

<file path=customXml/itemProps14.xml><?xml version="1.0" encoding="utf-8"?>
<ds:datastoreItem xmlns:ds="http://schemas.openxmlformats.org/officeDocument/2006/customXml" ds:itemID="{AD9AB536-28A7-4A82-A3A7-FEAC98A36E79}">
  <ds:schemaRefs/>
</ds:datastoreItem>
</file>

<file path=customXml/itemProps15.xml><?xml version="1.0" encoding="utf-8"?>
<ds:datastoreItem xmlns:ds="http://schemas.openxmlformats.org/officeDocument/2006/customXml" ds:itemID="{D8B1723F-A842-45A8-9B84-2F3EA6243C47}">
  <ds:schemaRefs/>
</ds:datastoreItem>
</file>

<file path=customXml/itemProps16.xml><?xml version="1.0" encoding="utf-8"?>
<ds:datastoreItem xmlns:ds="http://schemas.openxmlformats.org/officeDocument/2006/customXml" ds:itemID="{08E22D0C-2B4F-4888-AF49-2A56D03DC155}">
  <ds:schemaRefs/>
</ds:datastoreItem>
</file>

<file path=customXml/itemProps17.xml><?xml version="1.0" encoding="utf-8"?>
<ds:datastoreItem xmlns:ds="http://schemas.openxmlformats.org/officeDocument/2006/customXml" ds:itemID="{FF1C0EF4-038F-40D6-B84F-A0897AD2FF35}">
  <ds:schemaRefs/>
</ds:datastoreItem>
</file>

<file path=customXml/itemProps18.xml><?xml version="1.0" encoding="utf-8"?>
<ds:datastoreItem xmlns:ds="http://schemas.openxmlformats.org/officeDocument/2006/customXml" ds:itemID="{60BF11EA-9387-4EAA-A457-D5BFAA3393F5}">
  <ds:schemaRefs/>
</ds:datastoreItem>
</file>

<file path=customXml/itemProps19.xml><?xml version="1.0" encoding="utf-8"?>
<ds:datastoreItem xmlns:ds="http://schemas.openxmlformats.org/officeDocument/2006/customXml" ds:itemID="{858EB784-7F87-4483-8840-8F113212FDBF}">
  <ds:schemaRefs/>
</ds:datastoreItem>
</file>

<file path=customXml/itemProps2.xml><?xml version="1.0" encoding="utf-8"?>
<ds:datastoreItem xmlns:ds="http://schemas.openxmlformats.org/officeDocument/2006/customXml" ds:itemID="{5BDD2EF4-C1C5-4805-BA43-D0F86573BE41}">
  <ds:schemaRefs/>
</ds:datastoreItem>
</file>

<file path=customXml/itemProps20.xml><?xml version="1.0" encoding="utf-8"?>
<ds:datastoreItem xmlns:ds="http://schemas.openxmlformats.org/officeDocument/2006/customXml" ds:itemID="{D232DAF6-F0D6-4100-87A9-FF4C65693267}">
  <ds:schemaRefs/>
</ds:datastoreItem>
</file>

<file path=customXml/itemProps21.xml><?xml version="1.0" encoding="utf-8"?>
<ds:datastoreItem xmlns:ds="http://schemas.openxmlformats.org/officeDocument/2006/customXml" ds:itemID="{31E4BCBA-0448-4754-90D3-3F3CEEC805FC}">
  <ds:schemaRefs/>
</ds:datastoreItem>
</file>

<file path=customXml/itemProps22.xml><?xml version="1.0" encoding="utf-8"?>
<ds:datastoreItem xmlns:ds="http://schemas.openxmlformats.org/officeDocument/2006/customXml" ds:itemID="{0DD952FB-EC4F-4EEC-8ECA-23A6A055698E}">
  <ds:schemaRefs/>
</ds:datastoreItem>
</file>

<file path=customXml/itemProps23.xml><?xml version="1.0" encoding="utf-8"?>
<ds:datastoreItem xmlns:ds="http://schemas.openxmlformats.org/officeDocument/2006/customXml" ds:itemID="{A0B1F8C5-AEFF-4DAE-8669-A6FA96D8AED6}">
  <ds:schemaRefs/>
</ds:datastoreItem>
</file>

<file path=customXml/itemProps24.xml><?xml version="1.0" encoding="utf-8"?>
<ds:datastoreItem xmlns:ds="http://schemas.openxmlformats.org/officeDocument/2006/customXml" ds:itemID="{39DC0C8F-78BB-440E-B55F-81692D516A15}">
  <ds:schemaRefs/>
</ds:datastoreItem>
</file>

<file path=customXml/itemProps25.xml><?xml version="1.0" encoding="utf-8"?>
<ds:datastoreItem xmlns:ds="http://schemas.openxmlformats.org/officeDocument/2006/customXml" ds:itemID="{C72A48BB-52E1-4592-951F-151557076616}">
  <ds:schemaRefs/>
</ds:datastoreItem>
</file>

<file path=customXml/itemProps26.xml><?xml version="1.0" encoding="utf-8"?>
<ds:datastoreItem xmlns:ds="http://schemas.openxmlformats.org/officeDocument/2006/customXml" ds:itemID="{A3F23648-8C9F-4EC6-8777-858EC3611D06}">
  <ds:schemaRefs/>
</ds:datastoreItem>
</file>

<file path=customXml/itemProps27.xml><?xml version="1.0" encoding="utf-8"?>
<ds:datastoreItem xmlns:ds="http://schemas.openxmlformats.org/officeDocument/2006/customXml" ds:itemID="{A7E86432-0059-4AC3-AF19-C1F6FA091B92}">
  <ds:schemaRefs/>
</ds:datastoreItem>
</file>

<file path=customXml/itemProps28.xml><?xml version="1.0" encoding="utf-8"?>
<ds:datastoreItem xmlns:ds="http://schemas.openxmlformats.org/officeDocument/2006/customXml" ds:itemID="{0B967A4E-B78C-41BA-BA8F-9B795887EF3F}">
  <ds:schemaRefs/>
</ds:datastoreItem>
</file>

<file path=customXml/itemProps29.xml><?xml version="1.0" encoding="utf-8"?>
<ds:datastoreItem xmlns:ds="http://schemas.openxmlformats.org/officeDocument/2006/customXml" ds:itemID="{F4E41C45-362F-4EA3-8550-A2DFA028977A}">
  <ds:schemaRefs/>
</ds:datastoreItem>
</file>

<file path=customXml/itemProps3.xml><?xml version="1.0" encoding="utf-8"?>
<ds:datastoreItem xmlns:ds="http://schemas.openxmlformats.org/officeDocument/2006/customXml" ds:itemID="{0852CAA1-AD09-492B-BEB4-0EDACE2A6D9F}">
  <ds:schemaRefs/>
</ds:datastoreItem>
</file>

<file path=customXml/itemProps30.xml><?xml version="1.0" encoding="utf-8"?>
<ds:datastoreItem xmlns:ds="http://schemas.openxmlformats.org/officeDocument/2006/customXml" ds:itemID="{2680CF25-B150-4C51-BCE5-B14331D18771}">
  <ds:schemaRefs/>
</ds:datastoreItem>
</file>

<file path=customXml/itemProps31.xml><?xml version="1.0" encoding="utf-8"?>
<ds:datastoreItem xmlns:ds="http://schemas.openxmlformats.org/officeDocument/2006/customXml" ds:itemID="{60877BB5-C313-4B2A-8BC9-20A601B20447}">
  <ds:schemaRefs/>
</ds:datastoreItem>
</file>

<file path=customXml/itemProps32.xml><?xml version="1.0" encoding="utf-8"?>
<ds:datastoreItem xmlns:ds="http://schemas.openxmlformats.org/officeDocument/2006/customXml" ds:itemID="{A368B6B8-07AF-4DBF-8055-1AA58677DC39}">
  <ds:schemaRefs/>
</ds:datastoreItem>
</file>

<file path=customXml/itemProps33.xml><?xml version="1.0" encoding="utf-8"?>
<ds:datastoreItem xmlns:ds="http://schemas.openxmlformats.org/officeDocument/2006/customXml" ds:itemID="{06F51FDA-6DD5-42B5-AB58-ED14446DC5AD}">
  <ds:schemaRefs/>
</ds:datastoreItem>
</file>

<file path=customXml/itemProps34.xml><?xml version="1.0" encoding="utf-8"?>
<ds:datastoreItem xmlns:ds="http://schemas.openxmlformats.org/officeDocument/2006/customXml" ds:itemID="{F3DD06F2-132E-49B8-A5C4-154315E0E335}">
  <ds:schemaRefs/>
</ds:datastoreItem>
</file>

<file path=customXml/itemProps35.xml><?xml version="1.0" encoding="utf-8"?>
<ds:datastoreItem xmlns:ds="http://schemas.openxmlformats.org/officeDocument/2006/customXml" ds:itemID="{F62424E3-F7C4-487F-9D18-A1D0089AA600}">
  <ds:schemaRefs/>
</ds:datastoreItem>
</file>

<file path=customXml/itemProps36.xml><?xml version="1.0" encoding="utf-8"?>
<ds:datastoreItem xmlns:ds="http://schemas.openxmlformats.org/officeDocument/2006/customXml" ds:itemID="{98AE4160-4817-48F1-8429-349BFA225C2C}">
  <ds:schemaRefs/>
</ds:datastoreItem>
</file>

<file path=customXml/itemProps37.xml><?xml version="1.0" encoding="utf-8"?>
<ds:datastoreItem xmlns:ds="http://schemas.openxmlformats.org/officeDocument/2006/customXml" ds:itemID="{57BFA9C2-9825-48E3-86FF-635BBC675BA3}">
  <ds:schemaRefs/>
</ds:datastoreItem>
</file>

<file path=customXml/itemProps4.xml><?xml version="1.0" encoding="utf-8"?>
<ds:datastoreItem xmlns:ds="http://schemas.openxmlformats.org/officeDocument/2006/customXml" ds:itemID="{902E4CB6-CC08-4795-9C6E-FBCFE86AD3D8}">
  <ds:schemaRefs/>
</ds:datastoreItem>
</file>

<file path=customXml/itemProps5.xml><?xml version="1.0" encoding="utf-8"?>
<ds:datastoreItem xmlns:ds="http://schemas.openxmlformats.org/officeDocument/2006/customXml" ds:itemID="{B70E1B84-499D-4D81-BD1D-D743D5F792A1}">
  <ds:schemaRefs/>
</ds:datastoreItem>
</file>

<file path=customXml/itemProps6.xml><?xml version="1.0" encoding="utf-8"?>
<ds:datastoreItem xmlns:ds="http://schemas.openxmlformats.org/officeDocument/2006/customXml" ds:itemID="{C4B8C640-9365-4961-B91D-C9C99551E5E5}">
  <ds:schemaRefs/>
</ds:datastoreItem>
</file>

<file path=customXml/itemProps7.xml><?xml version="1.0" encoding="utf-8"?>
<ds:datastoreItem xmlns:ds="http://schemas.openxmlformats.org/officeDocument/2006/customXml" ds:itemID="{16AA9FA2-975A-424F-A1F7-D6CACE363964}">
  <ds:schemaRefs/>
</ds:datastoreItem>
</file>

<file path=customXml/itemProps8.xml><?xml version="1.0" encoding="utf-8"?>
<ds:datastoreItem xmlns:ds="http://schemas.openxmlformats.org/officeDocument/2006/customXml" ds:itemID="{CDE861AA-0B30-447F-9ABB-E72A974A3968}">
  <ds:schemaRefs/>
</ds:datastoreItem>
</file>

<file path=customXml/itemProps9.xml><?xml version="1.0" encoding="utf-8"?>
<ds:datastoreItem xmlns:ds="http://schemas.openxmlformats.org/officeDocument/2006/customXml" ds:itemID="{BCF08F77-C7F6-43D5-9FFA-E896126AF318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模版</Template>
  <TotalTime>149</TotalTime>
  <Words>731</Words>
  <Application>Microsoft Office PowerPoint</Application>
  <PresentationFormat>自定义</PresentationFormat>
  <Paragraphs>230</Paragraphs>
  <Slides>35</Slides>
  <Notes>35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216</cp:revision>
  <dcterms:modified xsi:type="dcterms:W3CDTF">2019-12-03T00:22:56Z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