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83" r:id="rId36"/>
    <p:sldId id="484" r:id="rId37"/>
    <p:sldId id="485" r:id="rId38"/>
    <p:sldId id="486" r:id="rId39"/>
    <p:sldId id="487" r:id="rId40"/>
    <p:sldId id="488" r:id="rId41"/>
    <p:sldId id="489" r:id="rId42"/>
    <p:sldId id="490" r:id="rId43"/>
    <p:sldId id="491" r:id="rId44"/>
    <p:sldId id="492" r:id="rId45"/>
    <p:sldId id="493" r:id="rId46"/>
    <p:sldId id="494" r:id="rId47"/>
    <p:sldId id="495" r:id="rId48"/>
    <p:sldId id="496" r:id="rId49"/>
    <p:sldId id="497"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image" Target="../media/image39.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3438549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078712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691647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480587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59535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359206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3085714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3604820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19936642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1915541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734129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48218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21462457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26920336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13189602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27217558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9587413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3132550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4714893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3609487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1667127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20124344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30795115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33264051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2909193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28150272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3391307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42775918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3404009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7760511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2823805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8655477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22091496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3471289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39173888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33593270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14303219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39487872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3064434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5301713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426648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72580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364841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7137697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952874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397418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notesSlide" Target="../notesSlides/notesSlide12.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notesSlide" Target="../notesSlides/notesSlide13.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notesSlide" Target="../notesSlides/notesSlide14.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notesSlide" Target="../notesSlides/notesSlide16.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10.docx"/><Relationship Id="rId3" Type="http://schemas.openxmlformats.org/officeDocument/2006/relationships/notesSlide" Target="../notesSlides/notesSlide17.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notesSlide" Target="../notesSlides/notesSlide18.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 Id="rId9" Type="http://schemas.openxmlformats.org/officeDocument/2006/relationships/package" Target="../embeddings/Microsoft_Office_Word___12.docx"/></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notesSlide" Target="../notesSlides/notesSlide20.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notesSlide" Target="../notesSlides/notesSlide21.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15.docx"/><Relationship Id="rId3" Type="http://schemas.openxmlformats.org/officeDocument/2006/relationships/notesSlide" Target="../notesSlides/notesSlide22.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Office_Word___16.docx"/><Relationship Id="rId3" Type="http://schemas.openxmlformats.org/officeDocument/2006/relationships/notesSlide" Target="../notesSlides/notesSlide24.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Office_Word___17.docx"/><Relationship Id="rId3" Type="http://schemas.openxmlformats.org/officeDocument/2006/relationships/notesSlide" Target="../notesSlides/notesSlide25.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18.docx"/><Relationship Id="rId3" Type="http://schemas.openxmlformats.org/officeDocument/2006/relationships/notesSlide" Target="../notesSlides/notesSlide26.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Office_Word___19.docx"/><Relationship Id="rId3" Type="http://schemas.openxmlformats.org/officeDocument/2006/relationships/notesSlide" Target="../notesSlides/notesSlide27.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notesSlide" Target="../notesSlides/notesSlide28.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9.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notesSlide" Target="../notesSlides/notesSlide29.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0.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notesSlide" Target="../notesSlides/notesSlide30.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1.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Office_Word___23.docx"/><Relationship Id="rId3" Type="http://schemas.openxmlformats.org/officeDocument/2006/relationships/notesSlide" Target="../notesSlides/notesSlide31.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2.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33.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3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notesSlide" Target="../notesSlides/notesSlide34.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3.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 Id="rId9" Type="http://schemas.openxmlformats.org/officeDocument/2006/relationships/package" Target="../embeddings/Microsoft_Office_Word___25.docx"/></Relationships>
</file>

<file path=ppt/slides/_rels/slide36.xml.rels><?xml version="1.0" encoding="UTF-8" standalone="yes"?>
<Relationships xmlns="http://schemas.openxmlformats.org/package/2006/relationships"><Relationship Id="rId8" Type="http://schemas.openxmlformats.org/officeDocument/2006/relationships/package" Target="../embeddings/Microsoft_Office_Word___26.docx"/><Relationship Id="rId3" Type="http://schemas.openxmlformats.org/officeDocument/2006/relationships/notesSlide" Target="../notesSlides/notesSlide35.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4.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3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3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39.xml.rels><?xml version="1.0" encoding="UTF-8" standalone="yes"?>
<Relationships xmlns="http://schemas.openxmlformats.org/package/2006/relationships"><Relationship Id="rId8" Type="http://schemas.openxmlformats.org/officeDocument/2006/relationships/package" Target="../embeddings/Microsoft_Office_Word___27.docx"/><Relationship Id="rId3" Type="http://schemas.openxmlformats.org/officeDocument/2006/relationships/notesSlide" Target="../notesSlides/notesSlide38.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5.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 Id="rId9" Type="http://schemas.openxmlformats.org/officeDocument/2006/relationships/package" Target="../embeddings/Microsoft_Office_Word___28.docx"/></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1.docx"/><Relationship Id="rId3" Type="http://schemas.openxmlformats.org/officeDocument/2006/relationships/notesSlide" Target="../notesSlides/notesSlide3.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40.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notesSlide" Target="../notesSlides/notesSlide39.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6.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4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notesSlide" Target="../notesSlides/notesSlide40.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7.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 Id="rId9" Type="http://schemas.openxmlformats.org/officeDocument/2006/relationships/package" Target="../embeddings/Microsoft_Office_Word___30.docx"/></Relationships>
</file>

<file path=ppt/slides/_rels/slide42.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notesSlide" Target="../notesSlides/notesSlide41.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8.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43.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notesSlide" Target="../notesSlides/notesSlide42.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9.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44.xml.rels><?xml version="1.0" encoding="UTF-8" standalone="yes"?>
<Relationships xmlns="http://schemas.openxmlformats.org/package/2006/relationships"><Relationship Id="rId8" Type="http://schemas.openxmlformats.org/officeDocument/2006/relationships/package" Target="../embeddings/Microsoft_Office_Word___33.docx"/><Relationship Id="rId3" Type="http://schemas.openxmlformats.org/officeDocument/2006/relationships/notesSlide" Target="../notesSlides/notesSlide43.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30.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4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46.xml.rels><?xml version="1.0" encoding="UTF-8" standalone="yes"?>
<Relationships xmlns="http://schemas.openxmlformats.org/package/2006/relationships"><Relationship Id="rId8" Type="http://schemas.openxmlformats.org/officeDocument/2006/relationships/package" Target="../embeddings/Microsoft_Office_Word___34.docx"/><Relationship Id="rId3" Type="http://schemas.openxmlformats.org/officeDocument/2006/relationships/notesSlide" Target="../notesSlides/notesSlide45.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31.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47.xml.rels><?xml version="1.0" encoding="UTF-8" standalone="yes"?>
<Relationships xmlns="http://schemas.openxmlformats.org/package/2006/relationships"><Relationship Id="rId8" Type="http://schemas.openxmlformats.org/officeDocument/2006/relationships/package" Target="../embeddings/Microsoft_Office_Word___35.docx"/><Relationship Id="rId3" Type="http://schemas.openxmlformats.org/officeDocument/2006/relationships/notesSlide" Target="../notesSlides/notesSlide46.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slide" Target="slide22.xml"/><Relationship Id="rId5" Type="http://schemas.openxmlformats.org/officeDocument/2006/relationships/slide" Target="slide13.xml"/><Relationship Id="rId10" Type="http://schemas.openxmlformats.org/officeDocument/2006/relationships/package" Target="../embeddings/Microsoft_Office_Word___37.docx"/><Relationship Id="rId4" Type="http://schemas.openxmlformats.org/officeDocument/2006/relationships/slide" Target="slide4.xml"/><Relationship Id="rId9" Type="http://schemas.openxmlformats.org/officeDocument/2006/relationships/package" Target="../embeddings/Microsoft_Office_Word___36.docx"/></Relationships>
</file>

<file path=ppt/slides/_rels/slide48.xml.rels><?xml version="1.0" encoding="UTF-8" standalone="yes"?>
<Relationships xmlns="http://schemas.openxmlformats.org/package/2006/relationships"><Relationship Id="rId8" Type="http://schemas.openxmlformats.org/officeDocument/2006/relationships/package" Target="../embeddings/Microsoft_Office_Word___38.docx"/><Relationship Id="rId3" Type="http://schemas.openxmlformats.org/officeDocument/2006/relationships/notesSlide" Target="../notesSlides/notesSlide47.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33.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49.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notesSlide" Target="../notesSlides/notesSlide48.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34.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2.docx"/><Relationship Id="rId3" Type="http://schemas.openxmlformats.org/officeDocument/2006/relationships/notesSlide" Target="../notesSlides/notesSlide4.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notesSlide" Target="../notesSlides/notesSlide5.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notesSlide" Target="../notesSlides/notesSlide6.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slide" Target="slide40.xml"/><Relationship Id="rId5" Type="http://schemas.openxmlformats.org/officeDocument/2006/relationships/slide" Target="slide22.xml"/><Relationship Id="rId4" Type="http://schemas.openxmlformats.org/officeDocument/2006/relationships/slide" Target="slide13.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notesSlide" Target="../notesSlides/notesSlide8.xml"/><Relationship Id="rId7" Type="http://schemas.openxmlformats.org/officeDocument/2006/relationships/slide" Target="slide40.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slide" Target="slide22.xml"/><Relationship Id="rId5" Type="http://schemas.openxmlformats.org/officeDocument/2006/relationships/slide" Target="slide13.xml"/><Relationship Id="rId4"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5345" y="2747818"/>
            <a:ext cx="6948264" cy="1185625"/>
          </a:xfrm>
        </p:spPr>
        <p:txBody>
          <a:bodyPr/>
          <a:lstStyle/>
          <a:p>
            <a:pPr algn="ctr"/>
            <a:r>
              <a:rPr lang="zh-CN" altLang="zh-CN"/>
              <a:t>高考大题专项六　</a:t>
            </a:r>
            <a:r>
              <a:rPr lang="en-US" altLang="zh-CN" smtClean="0"/>
              <a:t/>
            </a:r>
            <a:br>
              <a:rPr lang="en-US" altLang="zh-CN" smtClean="0"/>
            </a:br>
            <a:r>
              <a:rPr lang="zh-CN" altLang="zh-CN" smtClean="0"/>
              <a:t>高考</a:t>
            </a:r>
            <a:r>
              <a:rPr lang="zh-CN" altLang="zh-CN"/>
              <a:t>中的概率与统计</a:t>
            </a:r>
          </a:p>
        </p:txBody>
      </p:sp>
      <p:pic>
        <p:nvPicPr>
          <p:cNvPr id="4" name="Picture 1"/>
          <p:cNvPicPr>
            <a:picLocks noChangeAspect="1" noChangeArrowheads="1"/>
          </p:cNvPicPr>
          <p:nvPr/>
        </p:nvPicPr>
        <p:blipFill>
          <a:blip r:embed="rId2"/>
          <a:srcRect/>
          <a:stretch>
            <a:fillRect/>
          </a:stretch>
        </p:blipFill>
        <p:spPr bwMode="auto">
          <a:xfrm>
            <a:off x="928662" y="4171972"/>
            <a:ext cx="7620000" cy="2400300"/>
          </a:xfrm>
          <a:prstGeom prst="rect">
            <a:avLst/>
          </a:prstGeom>
          <a:noFill/>
          <a:ln w="9525">
            <a:noFill/>
            <a:miter lim="800000"/>
            <a:headEnd/>
            <a:tailEnd/>
          </a:ln>
          <a:effectLst/>
        </p:spPr>
      </p:pic>
    </p:spTree>
    <p:extLst>
      <p:ext uri="{BB962C8B-B14F-4D97-AF65-F5344CB8AC3E}">
        <p14:creationId xmlns:p14="http://schemas.microsoft.com/office/powerpoint/2010/main" xmlns="" val="251115321"/>
      </p:ext>
    </p:extLst>
  </p:cSld>
  <p:clrMapOvr>
    <a:masterClrMapping/>
  </p:clrMapOvr>
  <p:transition spd="slow">
    <p:cover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为了预测该地区</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年的环境基础设施投资额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建立了</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与时间变量</a:t>
            </a:r>
            <a:r>
              <a:rPr lang="en-US" altLang="zh-CN" sz="2200" i="1">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cs typeface="Times New Roman" panose="02020603050405020304" pitchFamily="18" charset="0"/>
              </a:rPr>
              <a:t>的两个线性回归模型</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年的数据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时间变量</a:t>
            </a:r>
            <a:r>
              <a:rPr lang="en-US" altLang="zh-CN" sz="2200" i="1">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cs typeface="Times New Roman" panose="02020603050405020304" pitchFamily="18" charset="0"/>
              </a:rPr>
              <a:t>的值依次为</a:t>
            </a:r>
            <a:r>
              <a:rPr lang="en-US" altLang="zh-CN" sz="2200">
                <a:solidFill>
                  <a:srgbClr val="000000"/>
                </a:solidFill>
                <a:latin typeface="Times New Roman" panose="02020603050405020304" pitchFamily="18" charset="0"/>
                <a:cs typeface="Times New Roman" panose="02020603050405020304" pitchFamily="18" charset="0"/>
              </a:rPr>
              <a:t>1,2,…,17)</a:t>
            </a:r>
            <a:r>
              <a:rPr lang="zh-CN" altLang="zh-CN" sz="2200">
                <a:solidFill>
                  <a:srgbClr val="000000"/>
                </a:solidFill>
                <a:latin typeface="Times New Roman" panose="02020603050405020304" pitchFamily="18" charset="0"/>
                <a:cs typeface="Times New Roman" panose="02020603050405020304" pitchFamily="18" charset="0"/>
              </a:rPr>
              <a:t>建立模型</a:t>
            </a:r>
            <a:r>
              <a:rPr lang="zh-CN" altLang="zh-CN" sz="2200" i="1">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年的数据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时间变量</a:t>
            </a:r>
            <a:r>
              <a:rPr lang="en-US" altLang="zh-CN" sz="2200" i="1">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cs typeface="Times New Roman" panose="02020603050405020304" pitchFamily="18" charset="0"/>
              </a:rPr>
              <a:t>的值依次为</a:t>
            </a:r>
            <a:r>
              <a:rPr lang="en-US" altLang="zh-CN" sz="2200">
                <a:solidFill>
                  <a:srgbClr val="000000"/>
                </a:solidFill>
                <a:latin typeface="Times New Roman" panose="02020603050405020304" pitchFamily="18" charset="0"/>
                <a:cs typeface="Times New Roman" panose="02020603050405020304" pitchFamily="18" charset="0"/>
              </a:rPr>
              <a:t>1,2,…,7)</a:t>
            </a:r>
            <a:r>
              <a:rPr lang="zh-CN" altLang="zh-CN" sz="2200">
                <a:solidFill>
                  <a:srgbClr val="000000"/>
                </a:solidFill>
                <a:latin typeface="Times New Roman" panose="02020603050405020304" pitchFamily="18" charset="0"/>
                <a:cs typeface="Times New Roman" panose="02020603050405020304" pitchFamily="18" charset="0"/>
              </a:rPr>
              <a:t>建立模型</a:t>
            </a:r>
            <a:r>
              <a:rPr lang="zh-CN" altLang="zh-CN" sz="2200" i="1">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99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分别利用这两个模型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求该地区</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年的环境基础设施投资额的预测值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你认为用哪个模型得到的预测值更可靠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并说明理由</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5436404"/>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69730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利用模型</a:t>
            </a:r>
            <a:r>
              <a:rPr lang="zh-CN" altLang="zh-CN" sz="2200" i="1">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该地区</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年的环境基础设施投资额的预测值为</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226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利用模型</a:t>
            </a:r>
            <a:r>
              <a:rPr lang="zh-CN" altLang="zh-CN" sz="2200" i="1">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该地区</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年的环境基础设施投资额的预测值为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99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亿元</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i="1"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8217644"/>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323528" y="1305855"/>
            <a:ext cx="8456488"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利用模型</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得到的预测值更可靠</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理由如下</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i)</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从折线图可以看出</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年的数据对应的点没有随机散布在直线</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这说明利用</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年的数据建立的线性模型</a:t>
            </a: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不能很好地描述环境基础设施投资额的变化趋势</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年相对</a:t>
            </a:r>
            <a:r>
              <a:rPr lang="en-US" altLang="zh-CN" sz="2200">
                <a:solidFill>
                  <a:srgbClr val="000000"/>
                </a:solidFill>
                <a:latin typeface="Times New Roman" panose="02020603050405020304" pitchFamily="18" charset="0"/>
                <a:cs typeface="Times New Roman" panose="02020603050405020304" pitchFamily="18" charset="0"/>
              </a:rPr>
              <a:t>2009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年的环境基础设施投资额有明显增加</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年的数据对应的点位于一条直线的附近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这说明从</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年开始环境基础设施投资额的变化规律呈线性增长趋势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年的数据建立的线性模型</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99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可以较好地描述</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年以后的环境基础设施投资额的变化趋势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因此利用模型</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得到的预测值更可靠</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(ii)</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从计算结果看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相对于</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年的环境基础设施投资额</a:t>
            </a:r>
            <a:r>
              <a:rPr lang="en-US" altLang="zh-CN" sz="2200">
                <a:solidFill>
                  <a:srgbClr val="000000"/>
                </a:solidFill>
                <a:latin typeface="Times New Roman" panose="02020603050405020304" pitchFamily="18" charset="0"/>
                <a:cs typeface="Times New Roman" panose="02020603050405020304" pitchFamily="18" charset="0"/>
              </a:rPr>
              <a:t>220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由模型</a:t>
            </a: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得到的预测值</a:t>
            </a:r>
            <a:r>
              <a:rPr lang="en-US" altLang="zh-CN" sz="2200">
                <a:solidFill>
                  <a:srgbClr val="000000"/>
                </a:solidFill>
                <a:latin typeface="Times New Roman" panose="02020603050405020304" pitchFamily="18" charset="0"/>
                <a:cs typeface="Times New Roman" panose="02020603050405020304" pitchFamily="18" charset="0"/>
              </a:rPr>
              <a:t>226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亿元的增幅明显偏低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而利用模型</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得到的预测值的增幅比较合理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说明利用模型</a:t>
            </a: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得到的预测值更可靠</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以上给出了</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种理由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答出其中任意一种或其他合理理由均可得分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3542103"/>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独立性检验的综合问题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广东、江西、福建十校联考改编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某校卫生所成立了调查小组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按时刷牙与不患龋齿的关系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对该校某年级</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名学生进行检查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按患龋齿和不患龋齿分类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得汇总数据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按时刷牙且不患龋齿的学生有</a:t>
            </a:r>
            <a:r>
              <a:rPr lang="en-US" altLang="zh-CN" sz="2200">
                <a:solidFill>
                  <a:srgbClr val="000000"/>
                </a:solidFill>
                <a:latin typeface="Times New Roman" panose="02020603050405020304" pitchFamily="18" charset="0"/>
                <a:cs typeface="Times New Roman" panose="02020603050405020304" pitchFamily="18" charset="0"/>
              </a:rPr>
              <a:t>160</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不按时刷牙但不患龋齿的学生有</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按时刷牙但患龋齿的学生有</a:t>
            </a:r>
            <a:r>
              <a:rPr lang="en-US" altLang="zh-CN" sz="2200">
                <a:solidFill>
                  <a:srgbClr val="000000"/>
                </a:solidFill>
                <a:latin typeface="Times New Roman" panose="02020603050405020304" pitchFamily="18" charset="0"/>
                <a:cs typeface="Times New Roman" panose="02020603050405020304" pitchFamily="18" charset="0"/>
              </a:rPr>
              <a:t>240</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该校</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名校卫生所工作人员甲、乙、丙、丁被随机分成两组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一组负责数据收集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另一组负责数据处理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求工作人员甲、乙分到同一组的概率</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是否有</a:t>
            </a:r>
            <a:r>
              <a:rPr lang="en-US" altLang="zh-CN" sz="2200">
                <a:solidFill>
                  <a:srgbClr val="000000"/>
                </a:solidFill>
                <a:latin typeface="Times New Roman" panose="02020603050405020304" pitchFamily="18" charset="0"/>
                <a:cs typeface="Times New Roman" panose="02020603050405020304" pitchFamily="18" charset="0"/>
              </a:rPr>
              <a:t>99%</a:t>
            </a:r>
            <a:r>
              <a:rPr lang="zh-CN" altLang="zh-CN" sz="2200">
                <a:solidFill>
                  <a:srgbClr val="000000"/>
                </a:solidFill>
                <a:latin typeface="Times New Roman" panose="02020603050405020304" pitchFamily="18" charset="0"/>
                <a:cs typeface="Times New Roman" panose="02020603050405020304" pitchFamily="18" charset="0"/>
              </a:rPr>
              <a:t>的把握认为该年级学生按时刷牙与不患龋齿有关系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3042656286"/>
              </p:ext>
            </p:extLst>
          </p:nvPr>
        </p:nvGraphicFramePr>
        <p:xfrm>
          <a:off x="827584" y="5755455"/>
          <a:ext cx="8128000" cy="690746"/>
        </p:xfrm>
        <a:graphic>
          <a:graphicData uri="http://schemas.openxmlformats.org/presentationml/2006/ole">
            <p:oleObj spid="_x0000_s7170" name="文档" r:id="rId8" imgW="3847376" imgH="327107" progId="Word.Document.12">
              <p:embed/>
            </p:oleObj>
          </a:graphicData>
        </a:graphic>
      </p:graphicFrame>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5089687"/>
              </p:ext>
            </p:extLst>
          </p:nvPr>
        </p:nvGraphicFramePr>
        <p:xfrm>
          <a:off x="508000" y="1728852"/>
          <a:ext cx="8128000" cy="3654296"/>
        </p:xfrm>
        <a:graphic>
          <a:graphicData uri="http://schemas.openxmlformats.org/presentationml/2006/ole">
            <p:oleObj spid="_x0000_s8194" name="文档" r:id="rId8" imgW="3904756" imgH="1755007" progId="Word.Document.12">
              <p:embed/>
            </p:oleObj>
          </a:graphicData>
        </a:graphic>
      </p:graphicFrame>
    </p:spTree>
    <p:extLst>
      <p:ext uri="{BB962C8B-B14F-4D97-AF65-F5344CB8AC3E}">
        <p14:creationId xmlns:p14="http://schemas.microsoft.com/office/powerpoint/2010/main" xmlns="" val="2376715540"/>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599217824"/>
              </p:ext>
            </p:extLst>
          </p:nvPr>
        </p:nvGraphicFramePr>
        <p:xfrm>
          <a:off x="508000" y="1730504"/>
          <a:ext cx="8128000" cy="3650991"/>
        </p:xfrm>
        <a:graphic>
          <a:graphicData uri="http://schemas.openxmlformats.org/presentationml/2006/ole">
            <p:oleObj spid="_x0000_s9218" name="文档" r:id="rId8" imgW="3905117" imgH="1753568" progId="Word.Document.12">
              <p:embed/>
            </p:oleObj>
          </a:graphicData>
        </a:graphic>
      </p:graphicFrame>
    </p:spTree>
    <p:extLst>
      <p:ext uri="{BB962C8B-B14F-4D97-AF65-F5344CB8AC3E}">
        <p14:creationId xmlns:p14="http://schemas.microsoft.com/office/powerpoint/2010/main" xmlns="" val="241936038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有关独立性检验的问题的解题步骤</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列联表</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计算随机变量</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的值</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查临界值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检验作答</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06032254"/>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55772"/>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广东佛山一模</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有甲、乙两家公司都愿意聘用某求职者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这两家公司的具体聘用信息如下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甲公司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07050125"/>
              </p:ext>
            </p:extLst>
          </p:nvPr>
        </p:nvGraphicFramePr>
        <p:xfrm>
          <a:off x="508000" y="3212976"/>
          <a:ext cx="8128000" cy="2144337"/>
        </p:xfrm>
        <a:graphic>
          <a:graphicData uri="http://schemas.openxmlformats.org/presentationml/2006/ole">
            <p:oleObj spid="_x0000_s10242" name="文档" r:id="rId8" imgW="3904756" imgH="1030981" progId="Word.Document.12">
              <p:embed/>
            </p:oleObj>
          </a:graphicData>
        </a:graphic>
      </p:graphicFrame>
    </p:spTree>
    <p:extLst>
      <p:ext uri="{BB962C8B-B14F-4D97-AF65-F5344CB8AC3E}">
        <p14:creationId xmlns:p14="http://schemas.microsoft.com/office/powerpoint/2010/main" xmlns="" val="2406775022"/>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18722"/>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乙</a:t>
            </a:r>
            <a:r>
              <a:rPr lang="zh-CN" altLang="zh-CN" sz="2200" smtClean="0">
                <a:solidFill>
                  <a:srgbClr val="000000"/>
                </a:solidFill>
                <a:latin typeface="Times New Roman" panose="02020603050405020304" pitchFamily="18" charset="0"/>
                <a:cs typeface="Times New Roman" panose="02020603050405020304" pitchFamily="18" charset="0"/>
              </a:rPr>
              <a:t>公司</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根据以上信息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如果你是该求职者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你会选择哪一家公司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说明理由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某课外实习作业小组调查了</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名职场人士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就选择这两家公司的意愿作了统计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得到如下数据分布</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59814938"/>
              </p:ext>
            </p:extLst>
          </p:nvPr>
        </p:nvGraphicFramePr>
        <p:xfrm>
          <a:off x="508000" y="2204864"/>
          <a:ext cx="8128000" cy="1797411"/>
        </p:xfrm>
        <a:graphic>
          <a:graphicData uri="http://schemas.openxmlformats.org/presentationml/2006/ole">
            <p:oleObj spid="_x0000_s11266" name="文档" r:id="rId8" imgW="3904756" imgH="864369" progId="Word.Document.12">
              <p:embed/>
            </p:oleObj>
          </a:graphicData>
        </a:graphic>
      </p:graphicFrame>
    </p:spTree>
    <p:extLst>
      <p:ext uri="{BB962C8B-B14F-4D97-AF65-F5344CB8AC3E}">
        <p14:creationId xmlns:p14="http://schemas.microsoft.com/office/powerpoint/2010/main" xmlns="" val="227820895"/>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839103839"/>
              </p:ext>
            </p:extLst>
          </p:nvPr>
        </p:nvGraphicFramePr>
        <p:xfrm>
          <a:off x="508000" y="1340768"/>
          <a:ext cx="8128000" cy="2560651"/>
        </p:xfrm>
        <a:graphic>
          <a:graphicData uri="http://schemas.openxmlformats.org/presentationml/2006/ole">
            <p:oleObj spid="_x0000_s12290" name="文档" r:id="rId8" imgW="3904756" imgH="1229621" progId="Word.Document.12">
              <p:embed/>
            </p:oleObj>
          </a:graphicData>
        </a:graphic>
      </p:graphicFrame>
      <p:sp>
        <p:nvSpPr>
          <p:cNvPr id="3" name="矩形 2"/>
          <p:cNvSpPr>
            <a:spLocks noChangeAspect="1"/>
          </p:cNvSpPr>
          <p:nvPr/>
        </p:nvSpPr>
        <p:spPr>
          <a:xfrm>
            <a:off x="508000" y="357301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若分析选择意愿与年龄这两个分类变量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计算得到的</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χ</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的值为</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551 3,</a:t>
            </a:r>
            <a:r>
              <a:rPr lang="zh-CN" altLang="zh-CN" sz="2200">
                <a:solidFill>
                  <a:srgbClr val="000000"/>
                </a:solidFill>
                <a:latin typeface="Times New Roman" panose="02020603050405020304" pitchFamily="18" charset="0"/>
                <a:cs typeface="Times New Roman" panose="02020603050405020304" pitchFamily="18" charset="0"/>
              </a:rPr>
              <a:t>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选择意愿与年龄有关系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的结论犯错误的概率的上限是多少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并用统计学知识分析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选择意愿与年龄变量和性别变量哪一个关联性更大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197784939"/>
              </p:ext>
            </p:extLst>
          </p:nvPr>
        </p:nvGraphicFramePr>
        <p:xfrm>
          <a:off x="292706" y="5157192"/>
          <a:ext cx="8128000" cy="1880012"/>
        </p:xfrm>
        <a:graphic>
          <a:graphicData uri="http://schemas.openxmlformats.org/presentationml/2006/ole">
            <p:oleObj spid="_x0000_s12291" name="文档" r:id="rId9" imgW="3904756" imgH="902873" progId="Word.Document.12">
              <p:embed/>
            </p:oleObj>
          </a:graphicData>
        </a:graphic>
      </p:graphicFrame>
    </p:spTree>
    <p:extLst>
      <p:ext uri="{BB962C8B-B14F-4D97-AF65-F5344CB8AC3E}">
        <p14:creationId xmlns:p14="http://schemas.microsoft.com/office/powerpoint/2010/main" xmlns="" val="3783982127"/>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一、考查范围全面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概率与统计解答题对知识点的考查较为全面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近五年的试题考点覆盖了概率与统计必修与选修的各个章节内容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考查了抽样方法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计图表、数据的数字特征、用样本估计总体、回归分析、相关系数的计算、独立性检验、古典概型、条件概率、相互独立事件的概率、独立重复试验的概率、离散型随机变量的分布列、均值与方差、超几何分布、二项分布、正态分布等基础知识和基本方法</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8963749"/>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41277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设甲公司与乙公司的月薪分别为随机变量</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EX=</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EY=</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DX=</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DY=</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EX=EY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DX&lt;DY</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我希望不同职位的月薪差距小一些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选择甲公司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我希望不同职位的月薪差距大一些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选择乙公司</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8042746"/>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题型二</a:t>
            </a:r>
            <a:endParaRPr lang="zh-CN" altLang="en-US" sz="1200" dirty="0">
              <a:solidFill>
                <a:srgbClr val="E75E22"/>
              </a:solidFill>
              <a:latin typeface="+mj-ea"/>
              <a:ea typeface="+mj-ea"/>
            </a:endParaRP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05752"/>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551</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&gt;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841,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根据表中对应值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至少有</a:t>
            </a:r>
            <a:r>
              <a:rPr lang="en-US" altLang="zh-CN" sz="2200">
                <a:solidFill>
                  <a:srgbClr val="000000"/>
                </a:solidFill>
                <a:latin typeface="Times New Roman" panose="02020603050405020304" pitchFamily="18" charset="0"/>
                <a:cs typeface="Times New Roman" panose="02020603050405020304" pitchFamily="18" charset="0"/>
              </a:rPr>
              <a:t>95%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的把握得出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选择意愿与年龄有关系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由数据分布可得选择意愿与性别两个分类变量的</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列联表如下</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对照临界值表得出结论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选择意愿与性别有关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至少有</a:t>
            </a:r>
            <a:r>
              <a:rPr lang="en-US" altLang="zh-CN" sz="2200">
                <a:solidFill>
                  <a:srgbClr val="000000"/>
                </a:solidFill>
                <a:latin typeface="Times New Roman" panose="02020603050405020304" pitchFamily="18" charset="0"/>
                <a:cs typeface="Times New Roman" panose="02020603050405020304" pitchFamily="18" charset="0"/>
              </a:rPr>
              <a:t>99%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的把握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99%</a:t>
            </a:r>
            <a:r>
              <a:rPr lang="en-US" altLang="zh-CN" sz="2200" i="1">
                <a:solidFill>
                  <a:srgbClr val="000000"/>
                </a:solidFill>
                <a:latin typeface="Times New Roman" panose="02020603050405020304" pitchFamily="18" charset="0"/>
                <a:cs typeface="Times New Roman" panose="02020603050405020304" pitchFamily="18" charset="0"/>
              </a:rPr>
              <a:t>&gt;</a:t>
            </a:r>
            <a:r>
              <a:rPr lang="en-US" altLang="zh-CN" sz="2200">
                <a:solidFill>
                  <a:srgbClr val="000000"/>
                </a:solidFill>
                <a:latin typeface="Times New Roman" panose="02020603050405020304" pitchFamily="18" charset="0"/>
                <a:cs typeface="Times New Roman" panose="02020603050405020304" pitchFamily="18" charset="0"/>
              </a:rPr>
              <a:t>95%,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所以与年龄相比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选择意愿与性别关联性更大</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34371777"/>
              </p:ext>
            </p:extLst>
          </p:nvPr>
        </p:nvGraphicFramePr>
        <p:xfrm>
          <a:off x="547764" y="2588413"/>
          <a:ext cx="8128000" cy="2808455"/>
        </p:xfrm>
        <a:graphic>
          <a:graphicData uri="http://schemas.openxmlformats.org/presentationml/2006/ole">
            <p:oleObj spid="_x0000_s13314" name="文档" r:id="rId8" imgW="3904756" imgH="1349092" progId="Word.Document.12">
              <p:embed/>
            </p:oleObj>
          </a:graphicData>
        </a:graphic>
      </p:graphicFrame>
    </p:spTree>
    <p:extLst>
      <p:ext uri="{BB962C8B-B14F-4D97-AF65-F5344CB8AC3E}">
        <p14:creationId xmlns:p14="http://schemas.microsoft.com/office/powerpoint/2010/main" xmlns="" val="3536027044"/>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离散型随机变量的分布列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多维探究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类型一</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互斥事件、独立事件的概率及分布列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江西南昌三模</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质检部门对某工厂甲、乙两个车间生产的</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个零件质量进行检测</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甲、乙两个车间的零件质量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分布的茎叶图如图所示</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零件质量不超过</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克的为合格</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质检部门从甲车间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个零件中随机抽取</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个进行检测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若至少</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个合格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检测即可通过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若至少</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个合格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检测即为良好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求甲车间在这次检测通过的条件下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获得检测良好的概率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若从甲、乙两车间</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个零件中随机抽取</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个零件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表示乙车间的零件个数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的分布列与均值</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21323776"/>
              </p:ext>
            </p:extLst>
          </p:nvPr>
        </p:nvGraphicFramePr>
        <p:xfrm>
          <a:off x="508000" y="5445224"/>
          <a:ext cx="8128000" cy="1227248"/>
        </p:xfrm>
        <a:graphic>
          <a:graphicData uri="http://schemas.openxmlformats.org/presentationml/2006/ole">
            <p:oleObj spid="_x0000_s14338" name="文档" r:id="rId8" imgW="3847376" imgH="580804" progId="Word.Document.12">
              <p:embed/>
            </p:oleObj>
          </a:graphicData>
        </a:graphic>
      </p:graphicFrame>
    </p:spTree>
    <p:extLst>
      <p:ext uri="{BB962C8B-B14F-4D97-AF65-F5344CB8AC3E}">
        <p14:creationId xmlns:p14="http://schemas.microsoft.com/office/powerpoint/2010/main" xmlns="" val="397298171"/>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05401460"/>
              </p:ext>
            </p:extLst>
          </p:nvPr>
        </p:nvGraphicFramePr>
        <p:xfrm>
          <a:off x="611560" y="1361316"/>
          <a:ext cx="7389091" cy="5091265"/>
        </p:xfrm>
        <a:graphic>
          <a:graphicData uri="http://schemas.openxmlformats.org/presentationml/2006/ole">
            <p:oleObj spid="_x0000_s15362" name="文档" r:id="rId8" imgW="3904756" imgH="2690627" progId="Word.Document.12">
              <p:embed/>
            </p:oleObj>
          </a:graphicData>
        </a:graphic>
      </p:graphicFrame>
    </p:spTree>
    <p:extLst>
      <p:ext uri="{BB962C8B-B14F-4D97-AF65-F5344CB8AC3E}">
        <p14:creationId xmlns:p14="http://schemas.microsoft.com/office/powerpoint/2010/main" xmlns="" val="2703458457"/>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使用简洁、准确的数学语言描述解答过程是解答这类问题并得分的根本保证</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引进字母表示事件可使得事件的描述简单而准确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使得问题描述有条理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不会有遗漏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也不会重复</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3057113"/>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05487"/>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类型二</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古典概型及分布列的综合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为了研究一种新药的疗效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名患者随机分成两组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每组各</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一组服药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另一组不服药</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一段时间后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记录了两组患者的生理指标</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的数据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并制成下图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表示服药者</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表示未服药者</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90317022"/>
              </p:ext>
            </p:extLst>
          </p:nvPr>
        </p:nvGraphicFramePr>
        <p:xfrm>
          <a:off x="508000" y="3356992"/>
          <a:ext cx="8128000" cy="2273426"/>
        </p:xfrm>
        <a:graphic>
          <a:graphicData uri="http://schemas.openxmlformats.org/presentationml/2006/ole">
            <p:oleObj spid="_x0000_s16386" name="文档" r:id="rId8" imgW="3847376" imgH="1075963" progId="Word.Document.12">
              <p:embed/>
            </p:oleObj>
          </a:graphicData>
        </a:graphic>
      </p:graphicFrame>
    </p:spTree>
    <p:extLst>
      <p:ext uri="{BB962C8B-B14F-4D97-AF65-F5344CB8AC3E}">
        <p14:creationId xmlns:p14="http://schemas.microsoft.com/office/powerpoint/2010/main" xmlns="" val="980518235"/>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4482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从服药的</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名患者中随机选出一人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求此人指标</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的值小于</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的概率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从图中</a:t>
            </a:r>
            <a:r>
              <a:rPr lang="en-US" altLang="zh-CN" sz="2200">
                <a:solidFill>
                  <a:srgbClr val="000000"/>
                </a:solidFill>
                <a:latin typeface="Times New Roman" panose="02020603050405020304" pitchFamily="18" charset="0"/>
                <a:cs typeface="Times New Roman" panose="02020603050405020304" pitchFamily="18" charset="0"/>
              </a:rPr>
              <a:t>A,B,C,D</a:t>
            </a:r>
            <a:r>
              <a:rPr lang="zh-CN" altLang="zh-CN" sz="2200">
                <a:solidFill>
                  <a:srgbClr val="000000"/>
                </a:solidFill>
                <a:latin typeface="Times New Roman" panose="02020603050405020304" pitchFamily="18" charset="0"/>
                <a:cs typeface="Times New Roman" panose="02020603050405020304" pitchFamily="18" charset="0"/>
              </a:rPr>
              <a:t>四人中随机选出两人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a:solidFill>
                  <a:srgbClr val="000000"/>
                </a:solidFill>
                <a:latin typeface="Times New Roman" panose="02020603050405020304" pitchFamily="18" charset="0"/>
                <a:cs typeface="Times New Roman" panose="02020603050405020304" pitchFamily="18" charset="0"/>
              </a:rPr>
              <a:t>为选出的两人中指标</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的值大于</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的人数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a:solidFill>
                  <a:srgbClr val="000000"/>
                </a:solidFill>
                <a:latin typeface="Times New Roman" panose="02020603050405020304" pitchFamily="18" charset="0"/>
                <a:cs typeface="Times New Roman" panose="02020603050405020304" pitchFamily="18" charset="0"/>
              </a:rPr>
              <a:t>的分布列和均值</a:t>
            </a:r>
            <a:r>
              <a:rPr lang="en-US" altLang="zh-CN" sz="2200" i="1">
                <a:solidFill>
                  <a:srgbClr val="000000"/>
                </a:solidFill>
                <a:latin typeface="Times New Roman" panose="02020603050405020304" pitchFamily="18" charset="0"/>
                <a:cs typeface="Times New Roman" panose="02020603050405020304" pitchFamily="18" charset="0"/>
              </a:rPr>
              <a:t>E</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试判断这</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名患者中服药者指标</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数据的方差与未服药者指标</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数据的方差的大小</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只需写出结论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255164837"/>
              </p:ext>
            </p:extLst>
          </p:nvPr>
        </p:nvGraphicFramePr>
        <p:xfrm>
          <a:off x="620464" y="4390626"/>
          <a:ext cx="8128000" cy="1378140"/>
        </p:xfrm>
        <a:graphic>
          <a:graphicData uri="http://schemas.openxmlformats.org/presentationml/2006/ole">
            <p:oleObj spid="_x0000_s17410" name="文档" r:id="rId8" imgW="3847376" imgH="651695" progId="Word.Document.12">
              <p:embed/>
            </p:oleObj>
          </a:graphicData>
        </a:graphic>
      </p:graphicFrame>
    </p:spTree>
    <p:extLst>
      <p:ext uri="{BB962C8B-B14F-4D97-AF65-F5344CB8AC3E}">
        <p14:creationId xmlns:p14="http://schemas.microsoft.com/office/powerpoint/2010/main" xmlns="" val="3710536748"/>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912564523"/>
              </p:ext>
            </p:extLst>
          </p:nvPr>
        </p:nvGraphicFramePr>
        <p:xfrm>
          <a:off x="511175" y="1628800"/>
          <a:ext cx="8088313" cy="4657725"/>
        </p:xfrm>
        <a:graphic>
          <a:graphicData uri="http://schemas.openxmlformats.org/presentationml/2006/ole">
            <p:oleObj spid="_x0000_s18434" name="文档" r:id="rId8" imgW="3923883" imgH="2251246" progId="Word.Document.12">
              <p:embed/>
            </p:oleObj>
          </a:graphicData>
        </a:graphic>
      </p:graphicFrame>
    </p:spTree>
    <p:extLst>
      <p:ext uri="{BB962C8B-B14F-4D97-AF65-F5344CB8AC3E}">
        <p14:creationId xmlns:p14="http://schemas.microsoft.com/office/powerpoint/2010/main" xmlns="" val="1258945620"/>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268760"/>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二项分布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河南开封一模</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近年来我国电子商务行业迎来蓬勃发展的新机遇</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年双</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某购物平台的销售业绩高达</a:t>
            </a:r>
            <a:r>
              <a:rPr lang="en-US" altLang="zh-CN" sz="2200">
                <a:solidFill>
                  <a:srgbClr val="000000"/>
                </a:solidFill>
                <a:latin typeface="Times New Roman" panose="02020603050405020304" pitchFamily="18" charset="0"/>
                <a:cs typeface="Times New Roman" panose="02020603050405020304" pitchFamily="18" charset="0"/>
              </a:rPr>
              <a:t>1 271</a:t>
            </a:r>
            <a:r>
              <a:rPr lang="zh-CN" altLang="zh-CN" sz="2200">
                <a:solidFill>
                  <a:srgbClr val="000000"/>
                </a:solidFill>
                <a:latin typeface="Times New Roman" panose="02020603050405020304" pitchFamily="18" charset="0"/>
                <a:cs typeface="Times New Roman" panose="02020603050405020304" pitchFamily="18" charset="0"/>
              </a:rPr>
              <a:t>亿人民币</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与此同时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相关管理部门推出了针对电商的商品和服务的评价体系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现从评价系统中选出</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次成功交易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并对其评价进行统计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对商品的好评率为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对服务的好评率为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75,</a:t>
            </a:r>
            <a:r>
              <a:rPr lang="zh-CN" altLang="zh-CN" sz="2200">
                <a:solidFill>
                  <a:srgbClr val="000000"/>
                </a:solidFill>
                <a:latin typeface="Times New Roman" panose="02020603050405020304" pitchFamily="18" charset="0"/>
                <a:cs typeface="Times New Roman" panose="02020603050405020304" pitchFamily="18" charset="0"/>
              </a:rPr>
              <a:t>其中对商品和服务都做出好评的交易为</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次</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完成下面的</a:t>
            </a:r>
            <a:r>
              <a:rPr lang="en-US" altLang="zh-CN" sz="2200">
                <a:solidFill>
                  <a:srgbClr val="000000"/>
                </a:solidFill>
                <a:latin typeface="Times New Roman" panose="02020603050405020304" pitchFamily="18" charset="0"/>
                <a:cs typeface="Times New Roman" panose="02020603050405020304" pitchFamily="18" charset="0"/>
              </a:rPr>
              <a:t> 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列联表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并判断是否有</a:t>
            </a:r>
            <a:r>
              <a:rPr lang="en-US" altLang="zh-CN" sz="2200">
                <a:solidFill>
                  <a:srgbClr val="000000"/>
                </a:solidFill>
                <a:latin typeface="Times New Roman" panose="02020603050405020304" pitchFamily="18" charset="0"/>
                <a:cs typeface="Times New Roman" panose="02020603050405020304" pitchFamily="18" charset="0"/>
              </a:rPr>
              <a:t>99%</a:t>
            </a:r>
            <a:r>
              <a:rPr lang="zh-CN" altLang="zh-CN" sz="2200">
                <a:solidFill>
                  <a:srgbClr val="000000"/>
                </a:solidFill>
                <a:latin typeface="Times New Roman" panose="02020603050405020304" pitchFamily="18" charset="0"/>
                <a:cs typeface="Times New Roman" panose="02020603050405020304" pitchFamily="18" charset="0"/>
              </a:rPr>
              <a:t>的把握认为商品好评与服务好评有关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825647367"/>
              </p:ext>
            </p:extLst>
          </p:nvPr>
        </p:nvGraphicFramePr>
        <p:xfrm>
          <a:off x="877455" y="4889101"/>
          <a:ext cx="7389091" cy="2120609"/>
        </p:xfrm>
        <a:graphic>
          <a:graphicData uri="http://schemas.openxmlformats.org/presentationml/2006/ole">
            <p:oleObj spid="_x0000_s19458" name="文档" r:id="rId8" imgW="3904756" imgH="1120225" progId="Word.Document.12">
              <p:embed/>
            </p:oleObj>
          </a:graphicData>
        </a:graphic>
      </p:graphicFrame>
    </p:spTree>
    <p:extLst>
      <p:ext uri="{BB962C8B-B14F-4D97-AF65-F5344CB8AC3E}">
        <p14:creationId xmlns:p14="http://schemas.microsoft.com/office/powerpoint/2010/main" xmlns="" val="2932330248"/>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8094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若将频率视为概率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某人在该购物平台上进行的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次购物中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设对商品和服务全好评的次数为随机变量</a:t>
            </a:r>
            <a:r>
              <a:rPr lang="en-US" altLang="zh-CN" sz="2200" i="1">
                <a:solidFill>
                  <a:srgbClr val="000000"/>
                </a:solidFill>
                <a:latin typeface="Times New Roman" panose="02020603050405020304" pitchFamily="18" charset="0"/>
                <a:cs typeface="Times New Roman" panose="02020603050405020304" pitchFamily="18" charset="0"/>
              </a:rPr>
              <a:t>X.</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求对商品和服务全好评的次数</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的分布列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的均值和方差</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71388355"/>
              </p:ext>
            </p:extLst>
          </p:nvPr>
        </p:nvGraphicFramePr>
        <p:xfrm>
          <a:off x="323528" y="3573016"/>
          <a:ext cx="8128000" cy="1972526"/>
        </p:xfrm>
        <a:graphic>
          <a:graphicData uri="http://schemas.openxmlformats.org/presentationml/2006/ole">
            <p:oleObj spid="_x0000_s20482" name="文档" r:id="rId8" imgW="3904756" imgH="948215" progId="Word.Document.12">
              <p:embed/>
            </p:oleObj>
          </a:graphicData>
        </a:graphic>
      </p:graphicFrame>
    </p:spTree>
    <p:extLst>
      <p:ext uri="{BB962C8B-B14F-4D97-AF65-F5344CB8AC3E}">
        <p14:creationId xmlns:p14="http://schemas.microsoft.com/office/powerpoint/2010/main" xmlns="" val="4218255189"/>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980728"/>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二、考查方向分散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从近五年的高考试题来看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对概率与统计的考查主要有四个方面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一是统计与统计案例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其中回归分析、相关系数的计算、独立性检验、用样本的数字特征估计总体的数字特征是考查重点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常与抽样方法、茎叶图、频率分布直方图、概率等知识交汇考查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二是统计与概率分布的综合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常与抽样方法、茎叶图、频率分布直方图、频率、概率以及函数知识、概率分布列等知识交汇考查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三是均值与方差的综合应用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常与离散型随机变量、概率、相互独立事件、二项分布等知识交汇考查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四是以生活中的实际问题为背景将正态分布与随机变量的均值和方差相结合综合考查</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三、考查难度稳定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高考对概率与统计解答题的考查难度稳定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多年来都控制在中等或中等偏上一点的程度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解答题一般位于试卷的第</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题或第</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题的位置</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8070530"/>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27478456"/>
              </p:ext>
            </p:extLst>
          </p:nvPr>
        </p:nvGraphicFramePr>
        <p:xfrm>
          <a:off x="508000" y="1923792"/>
          <a:ext cx="8128000" cy="3264416"/>
        </p:xfrm>
        <a:graphic>
          <a:graphicData uri="http://schemas.openxmlformats.org/presentationml/2006/ole">
            <p:oleObj spid="_x0000_s21506" name="文档" r:id="rId8" imgW="3904756" imgH="1567883" progId="Word.Document.12">
              <p:embed/>
            </p:oleObj>
          </a:graphicData>
        </a:graphic>
      </p:graphicFrame>
    </p:spTree>
    <p:extLst>
      <p:ext uri="{BB962C8B-B14F-4D97-AF65-F5344CB8AC3E}">
        <p14:creationId xmlns:p14="http://schemas.microsoft.com/office/powerpoint/2010/main" xmlns="" val="1466514372"/>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65821541"/>
              </p:ext>
            </p:extLst>
          </p:nvPr>
        </p:nvGraphicFramePr>
        <p:xfrm>
          <a:off x="508000" y="1510587"/>
          <a:ext cx="8128000" cy="4090825"/>
        </p:xfrm>
        <a:graphic>
          <a:graphicData uri="http://schemas.openxmlformats.org/presentationml/2006/ole">
            <p:oleObj spid="_x0000_s22530" name="文档" r:id="rId8" imgW="3847376" imgH="1936374" progId="Word.Document.12">
              <p:embed/>
            </p:oleObj>
          </a:graphicData>
        </a:graphic>
      </p:graphicFrame>
    </p:spTree>
    <p:extLst>
      <p:ext uri="{BB962C8B-B14F-4D97-AF65-F5344CB8AC3E}">
        <p14:creationId xmlns:p14="http://schemas.microsoft.com/office/powerpoint/2010/main" xmlns="" val="2373389508"/>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716293667"/>
              </p:ext>
            </p:extLst>
          </p:nvPr>
        </p:nvGraphicFramePr>
        <p:xfrm>
          <a:off x="508000" y="1857710"/>
          <a:ext cx="8128000" cy="3396579"/>
        </p:xfrm>
        <a:graphic>
          <a:graphicData uri="http://schemas.openxmlformats.org/presentationml/2006/ole">
            <p:oleObj spid="_x0000_s23554" name="文档" r:id="rId8" imgW="3904756" imgH="1631937" progId="Word.Document.12">
              <p:embed/>
            </p:oleObj>
          </a:graphicData>
        </a:graphic>
      </p:graphicFrame>
    </p:spTree>
    <p:extLst>
      <p:ext uri="{BB962C8B-B14F-4D97-AF65-F5344CB8AC3E}">
        <p14:creationId xmlns:p14="http://schemas.microsoft.com/office/powerpoint/2010/main" xmlns="" val="3481522281"/>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2447171"/>
                <a:ext cx="8128000" cy="2217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对于实际问题中的随机变量</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如果能够断定它服从二项分布</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则其概率、均值与方差可直接利用公式</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X=k</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sSubSup>
                      <m:sSubSupPr>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sSubSupPr>
                      <m:e>
                        <m:r>
                          <m:rPr>
                            <m:sty m:val="p"/>
                          </m:rPr>
                          <a:rPr lang="en-US" altLang="zh-CN" sz="2200">
                            <a:solidFill>
                              <a:srgbClr val="000000"/>
                            </a:solidFill>
                            <a:latin typeface="Cambria Math" panose="02040503050406030204" pitchFamily="18" charset="0"/>
                            <a:cs typeface="Times New Roman" panose="02020603050405020304" pitchFamily="18" charset="0"/>
                          </a:rPr>
                          <m:t>C</m:t>
                        </m:r>
                      </m:e>
                      <m:sub>
                        <m:r>
                          <a:rPr lang="en-US" altLang="zh-CN" sz="2200" i="1">
                            <a:solidFill>
                              <a:srgbClr val="000000"/>
                            </a:solidFill>
                            <a:latin typeface="Cambria Math" panose="02040503050406030204" pitchFamily="18" charset="0"/>
                            <a:cs typeface="Times New Roman" panose="02020603050405020304" pitchFamily="18" charset="0"/>
                          </a:rPr>
                          <m:t>𝑛</m:t>
                        </m:r>
                      </m:sub>
                      <m:sup>
                        <m:r>
                          <a:rPr lang="en-US" altLang="zh-CN" sz="2200" i="1">
                            <a:solidFill>
                              <a:srgbClr val="000000"/>
                            </a:solidFill>
                            <a:latin typeface="Cambria Math" panose="02040503050406030204" pitchFamily="18" charset="0"/>
                            <a:cs typeface="Times New Roman" panose="02020603050405020304" pitchFamily="18" charset="0"/>
                          </a:rPr>
                          <m:t>𝑘</m:t>
                        </m:r>
                      </m:sup>
                    </m:sSubSup>
                  </m:oMath>
                </a14:m>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i="1" baseline="30000">
                    <a:solidFill>
                      <a:srgbClr val="000000"/>
                    </a:solidFill>
                    <a:latin typeface="Times New Roman" panose="02020603050405020304" pitchFamily="18" charset="0"/>
                    <a:cs typeface="Times New Roman" panose="02020603050405020304" pitchFamily="18" charset="0"/>
                  </a:rPr>
                  <a:t>k</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a:t>
                </a:r>
                <a14:m>
                  <m:oMath xmlns:m="http://schemas.openxmlformats.org/officeDocument/2006/math">
                    <m:sSup>
                      <m:sSupPr>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sSupPr>
                      <m:e>
                        <m:sSup>
                          <m:sSupPr>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sSupPr>
                          <m:e>
                            <m:sSup>
                              <m:sSupPr>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sSupPr>
                              <m:e>
                                <m:r>
                                  <m:rPr>
                                    <m:nor/>
                                  </m:rPr>
                                  <a:rPr lang="en-US" altLang="zh-CN" sz="2200">
                                    <a:solidFill>
                                      <a:srgbClr val="000000"/>
                                    </a:solidFill>
                                    <a:latin typeface="Times New Roman" panose="02020603050405020304" pitchFamily="18" charset="0"/>
                                    <a:cs typeface="Times New Roman" panose="02020603050405020304" pitchFamily="18" charset="0"/>
                                  </a:rPr>
                                  <m:t>)</m:t>
                                </m:r>
                              </m:e>
                              <m:sup>
                                <m:r>
                                  <a:rPr lang="en-US" altLang="zh-CN" sz="2200" i="1">
                                    <a:solidFill>
                                      <a:srgbClr val="000000"/>
                                    </a:solidFill>
                                    <a:latin typeface="Cambria Math" panose="02040503050406030204" pitchFamily="18" charset="0"/>
                                    <a:cs typeface="Times New Roman" panose="02020603050405020304" pitchFamily="18" charset="0"/>
                                  </a:rPr>
                                  <m:t>𝑛</m:t>
                                </m:r>
                              </m:sup>
                            </m:sSup>
                          </m:e>
                          <m:sup>
                            <m:r>
                              <m:rPr>
                                <m:nor/>
                              </m:rPr>
                              <a:rPr lang="en-US" altLang="zh-CN" sz="2200" i="1">
                                <a:solidFill>
                                  <a:srgbClr val="000000"/>
                                </a:solidFill>
                                <a:latin typeface="Times New Roman" panose="02020603050405020304" pitchFamily="18" charset="0"/>
                                <a:cs typeface="Times New Roman" panose="02020603050405020304" pitchFamily="18" charset="0"/>
                              </a:rPr>
                              <m:t>−</m:t>
                            </m:r>
                          </m:sup>
                        </m:sSup>
                      </m:e>
                      <m:sup>
                        <m:r>
                          <a:rPr lang="en-US" altLang="zh-CN" sz="2200" i="1">
                            <a:solidFill>
                              <a:srgbClr val="000000"/>
                            </a:solidFill>
                            <a:latin typeface="Cambria Math" panose="02040503050406030204" pitchFamily="18" charset="0"/>
                            <a:cs typeface="Times New Roman" panose="02020603050405020304" pitchFamily="18" charset="0"/>
                          </a:rPr>
                          <m:t>𝑘</m:t>
                        </m:r>
                      </m:sup>
                    </m:sSup>
                  </m:oMath>
                </a14:m>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k=</a:t>
                </a:r>
                <a:r>
                  <a:rPr lang="en-US" altLang="zh-CN" sz="2200">
                    <a:solidFill>
                      <a:srgbClr val="000000"/>
                    </a:solidFill>
                    <a:latin typeface="Times New Roman" panose="02020603050405020304" pitchFamily="18" charset="0"/>
                    <a:cs typeface="Times New Roman" panose="02020603050405020304" pitchFamily="18" charset="0"/>
                  </a:rPr>
                  <a:t>0,1,2,</a:t>
                </a:r>
                <a:r>
                  <a:rPr lang="en-US" altLang="zh-CN" sz="2200">
                    <a:solidFill>
                      <a:srgbClr val="000000"/>
                    </a:solidFill>
                    <a:effectLst/>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EX=np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DX=np</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熟记二项分布的相关公式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可以避免烦琐的运算过程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提高运算速度和准确度</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2447171"/>
                <a:ext cx="8128000" cy="2217658"/>
              </a:xfrm>
              <a:prstGeom prst="rect">
                <a:avLst/>
              </a:prstGeom>
              <a:blipFill rotWithShape="0">
                <a:blip r:embed="rId7"/>
                <a:stretch>
                  <a:fillRect l="-975" t="-1099" b="-494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675366759"/>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湖南株洲一模</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某协会对</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两家服务机构进行满意度调查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在由</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两家服务机构提供过服务的市民中随机抽取了</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每人分别对这两家服务机构进行评分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满分均为</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整理评分数据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将分数以</a:t>
            </a:r>
            <a:r>
              <a:rPr lang="en-US" altLang="zh-CN" sz="2200">
                <a:solidFill>
                  <a:srgbClr val="000000"/>
                </a:solidFill>
                <a:latin typeface="Times New Roman" panose="02020603050405020304" pitchFamily="18" charset="0"/>
                <a:cs typeface="Times New Roman" panose="02020603050405020304" pitchFamily="18" charset="0"/>
              </a:rPr>
              <a:t> 10 </a:t>
            </a:r>
            <a:r>
              <a:rPr lang="zh-CN" altLang="zh-CN" sz="2200">
                <a:solidFill>
                  <a:srgbClr val="000000"/>
                </a:solidFill>
                <a:latin typeface="Times New Roman" panose="02020603050405020304" pitchFamily="18" charset="0"/>
                <a:cs typeface="Times New Roman" panose="02020603050405020304" pitchFamily="18" charset="0"/>
              </a:rPr>
              <a:t>为组距分成</a:t>
            </a:r>
            <a:r>
              <a:rPr lang="en-US" altLang="zh-CN" sz="2200">
                <a:solidFill>
                  <a:srgbClr val="000000"/>
                </a:solidFill>
                <a:latin typeface="Times New Roman" panose="02020603050405020304" pitchFamily="18" charset="0"/>
                <a:cs typeface="Times New Roman" panose="02020603050405020304" pitchFamily="18" charset="0"/>
              </a:rPr>
              <a:t>6 </a:t>
            </a:r>
            <a:r>
              <a:rPr lang="zh-CN" altLang="zh-CN" sz="2200">
                <a:solidFill>
                  <a:srgbClr val="000000"/>
                </a:solidFill>
                <a:latin typeface="Times New Roman" panose="02020603050405020304" pitchFamily="18" charset="0"/>
                <a:cs typeface="Times New Roman" panose="02020603050405020304" pitchFamily="18" charset="0"/>
              </a:rPr>
              <a:t>组</a:t>
            </a:r>
            <a:r>
              <a:rPr lang="en-US" altLang="zh-CN" sz="2200">
                <a:solidFill>
                  <a:srgbClr val="000000"/>
                </a:solidFill>
                <a:latin typeface="Times New Roman" panose="02020603050405020304" pitchFamily="18" charset="0"/>
                <a:cs typeface="Times New Roman" panose="02020603050405020304" pitchFamily="18" charset="0"/>
              </a:rPr>
              <a:t>:[0,10),[10,20),[20,30),[30,40),[40,50),[50,60],</a:t>
            </a:r>
            <a:r>
              <a:rPr lang="zh-CN" altLang="zh-CN" sz="2200">
                <a:solidFill>
                  <a:srgbClr val="000000"/>
                </a:solidFill>
                <a:latin typeface="Times New Roman" panose="02020603050405020304" pitchFamily="18" charset="0"/>
                <a:cs typeface="Times New Roman" panose="02020603050405020304" pitchFamily="18" charset="0"/>
              </a:rPr>
              <a:t>得到</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服务机构分数的频数分布表</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服务机构分数的频率分布直方图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如下</a:t>
            </a:r>
            <a:r>
              <a:rPr lang="en-US" altLang="zh-CN" sz="2200" i="1"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5912322"/>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76440719"/>
              </p:ext>
            </p:extLst>
          </p:nvPr>
        </p:nvGraphicFramePr>
        <p:xfrm>
          <a:off x="-1980728" y="1845049"/>
          <a:ext cx="8128000" cy="3624558"/>
        </p:xfrm>
        <a:graphic>
          <a:graphicData uri="http://schemas.openxmlformats.org/presentationml/2006/ole">
            <p:oleObj spid="_x0000_s24578" name="文档" r:id="rId8" imgW="3904756" imgH="1742052"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593420578"/>
              </p:ext>
            </p:extLst>
          </p:nvPr>
        </p:nvGraphicFramePr>
        <p:xfrm>
          <a:off x="2555776" y="1844824"/>
          <a:ext cx="8128000" cy="3413492"/>
        </p:xfrm>
        <a:graphic>
          <a:graphicData uri="http://schemas.openxmlformats.org/presentationml/2006/ole">
            <p:oleObj spid="_x0000_s24579" name="文档" r:id="rId9" imgW="3847376" imgH="1616823" progId="Word.Document.12">
              <p:embed/>
            </p:oleObj>
          </a:graphicData>
        </a:graphic>
      </p:graphicFrame>
    </p:spTree>
    <p:extLst>
      <p:ext uri="{BB962C8B-B14F-4D97-AF65-F5344CB8AC3E}">
        <p14:creationId xmlns:p14="http://schemas.microsoft.com/office/powerpoint/2010/main" xmlns="" val="4292223316"/>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62652"/>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定义市民对服务机构评价的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如下</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在抽样的</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服务机构评价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cs typeface="Times New Roman" panose="02020603050405020304" pitchFamily="18" charset="0"/>
              </a:rPr>
              <a:t>的人数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从由</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两家服务机构都提供过服务的市民中随机抽取</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人进行调查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试估计其对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服务机构评价的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比对</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服务机构评价的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高的概率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如果从</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服务机构中选择一家服务机构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你会选择哪一家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说明理由</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36966119"/>
              </p:ext>
            </p:extLst>
          </p:nvPr>
        </p:nvGraphicFramePr>
        <p:xfrm>
          <a:off x="508000" y="1916832"/>
          <a:ext cx="8128000" cy="1430659"/>
        </p:xfrm>
        <a:graphic>
          <a:graphicData uri="http://schemas.openxmlformats.org/presentationml/2006/ole">
            <p:oleObj spid="_x0000_s25602" name="文档" r:id="rId8" imgW="3904756" imgH="686601" progId="Word.Document.12">
              <p:embed/>
            </p:oleObj>
          </a:graphicData>
        </a:graphic>
      </p:graphicFrame>
    </p:spTree>
    <p:extLst>
      <p:ext uri="{BB962C8B-B14F-4D97-AF65-F5344CB8AC3E}">
        <p14:creationId xmlns:p14="http://schemas.microsoft.com/office/powerpoint/2010/main" xmlns="" val="3769705070"/>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69730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服务机构分数的频率分布直方图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的频率为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003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005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012)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的人数为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200</a:t>
            </a:r>
            <a:r>
              <a:rPr lang="en-US" altLang="zh-CN" sz="2200" i="1"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2023664"/>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0901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服务机构评价</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比对</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服务机构评价</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为事件</a:t>
            </a:r>
            <a:r>
              <a:rPr lang="en-US" altLang="zh-CN" sz="2200" i="1">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服务机构评价</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为事件</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服务机构评价</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为事件</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服务机构评价</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为事件</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服务机构评价</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为事件</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用频率估计概率得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55,</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因为事件</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i</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i="1" baseline="-250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相互独立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1,2,</a:t>
            </a:r>
            <a:r>
              <a:rPr lang="en-US" altLang="zh-CN" sz="2200" i="1">
                <a:solidFill>
                  <a:srgbClr val="000000"/>
                </a:solidFill>
                <a:latin typeface="Times New Roman" panose="02020603050405020304" pitchFamily="18" charset="0"/>
                <a:cs typeface="Times New Roman" panose="02020603050405020304" pitchFamily="18" charset="0"/>
              </a:rPr>
              <a:t>j=</a:t>
            </a:r>
            <a:r>
              <a:rPr lang="en-US" altLang="zh-CN" sz="2200">
                <a:solidFill>
                  <a:srgbClr val="000000"/>
                </a:solidFill>
                <a:latin typeface="Times New Roman" panose="02020603050405020304" pitchFamily="18" charset="0"/>
                <a:cs typeface="Times New Roman" panose="02020603050405020304" pitchFamily="18" charset="0"/>
              </a:rPr>
              <a:t>0,1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所以该学生对</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服务机构评价的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比对</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服务机构评价的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高的概率为</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7631665"/>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29958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如果从学生对</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两服务机构评价的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的期望角度看</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的分布列为</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满意度指数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的分布列为</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a:solidFill>
                  <a:srgbClr val="000000"/>
                </a:solidFill>
                <a:latin typeface="Times New Roman" panose="02020603050405020304" pitchFamily="18" charset="0"/>
                <a:cs typeface="Times New Roman" panose="02020603050405020304" pitchFamily="18" charset="0"/>
              </a:rPr>
              <a:t>EX=</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EY=</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EX&lt;EY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会选择</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服务机构</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81450948"/>
              </p:ext>
            </p:extLst>
          </p:nvPr>
        </p:nvGraphicFramePr>
        <p:xfrm>
          <a:off x="508000" y="2261208"/>
          <a:ext cx="8128000" cy="1311713"/>
        </p:xfrm>
        <a:graphic>
          <a:graphicData uri="http://schemas.openxmlformats.org/presentationml/2006/ole">
            <p:oleObj spid="_x0000_s26626" name="文档" r:id="rId8" imgW="3904756" imgH="630464"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215971406"/>
              </p:ext>
            </p:extLst>
          </p:nvPr>
        </p:nvGraphicFramePr>
        <p:xfrm>
          <a:off x="508000" y="3829815"/>
          <a:ext cx="8128000" cy="1311713"/>
        </p:xfrm>
        <a:graphic>
          <a:graphicData uri="http://schemas.openxmlformats.org/presentationml/2006/ole">
            <p:oleObj spid="_x0000_s26627" name="文档" r:id="rId9" imgW="3904756" imgH="630464" progId="Word.Document.12">
              <p:embed/>
            </p:oleObj>
          </a:graphicData>
        </a:graphic>
      </p:graphicFrame>
    </p:spTree>
    <p:extLst>
      <p:ext uri="{BB962C8B-B14F-4D97-AF65-F5344CB8AC3E}">
        <p14:creationId xmlns:p14="http://schemas.microsoft.com/office/powerpoint/2010/main" xmlns="" val="2979552150"/>
      </p:ext>
    </p:extLst>
  </p:cSld>
  <p:clrMapOvr>
    <a:masterClrMapping/>
  </p:clrMapOvr>
  <mc:AlternateContent xmlns:mc="http://schemas.openxmlformats.org/markup-compatibility/2006">
    <mc:Choice xmlns:p14="http://schemas.microsoft.com/office/powerpoint/2010/main" xmlns="" Requires="p14">
      <p:transition spd="slow" p14:dur="800">
        <p:zoom/>
      </p:transition>
    </mc:Choice>
    <mc:Fallback>
      <p:transition spd="slow">
        <p:zo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12776"/>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a:ea typeface="方正正中黑简体"/>
                <a:cs typeface="Times New Roman" panose="02020603050405020304" pitchFamily="18" charset="0"/>
              </a:rPr>
              <a:t>  </a:t>
            </a:r>
            <a:r>
              <a:rPr lang="zh-CN" altLang="zh-CN" sz="2200" smtClean="0">
                <a:solidFill>
                  <a:srgbClr val="000000"/>
                </a:solidFill>
                <a:latin typeface="NEU-BZ-S92"/>
                <a:ea typeface="方正正中黑简体"/>
                <a:cs typeface="Times New Roman" panose="02020603050405020304" pitchFamily="18" charset="0"/>
              </a:rPr>
              <a:t>相关</a:t>
            </a:r>
            <a:r>
              <a:rPr lang="zh-CN" altLang="zh-CN" sz="2200">
                <a:solidFill>
                  <a:srgbClr val="000000"/>
                </a:solidFill>
                <a:latin typeface="NEU-BZ-S92"/>
                <a:ea typeface="方正正中黑简体"/>
                <a:cs typeface="Times New Roman" panose="02020603050405020304" pitchFamily="18" charset="0"/>
              </a:rPr>
              <a:t>关系的判断及回归分析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黑龙江模拟</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班主任为了对本班学生的考试成绩进行分析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决定从本班</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名女同学</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名男同学中随机抽取一个容量为</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的样本进行分析</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如果按照性别比例分层抽样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可以得到多少个不同的样本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写出算式即可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不必计算出结果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如果随机抽取的</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名同学的数学、物理成绩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对应如下表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946388273"/>
              </p:ext>
            </p:extLst>
          </p:nvPr>
        </p:nvGraphicFramePr>
        <p:xfrm>
          <a:off x="508000" y="4716373"/>
          <a:ext cx="8128000" cy="1731330"/>
        </p:xfrm>
        <a:graphic>
          <a:graphicData uri="http://schemas.openxmlformats.org/presentationml/2006/ole">
            <p:oleObj spid="_x0000_s2050" name="文档" r:id="rId8" imgW="3904756" imgH="832342" progId="Word.Document.12">
              <p:embed/>
            </p:oleObj>
          </a:graphicData>
        </a:graphic>
      </p:graphicFrame>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3" name="矩形 2"/>
          <p:cNvSpPr>
            <a:spLocks noChangeAspect="1"/>
          </p:cNvSpPr>
          <p:nvPr/>
        </p:nvSpPr>
        <p:spPr>
          <a:xfrm>
            <a:off x="508000" y="1649503"/>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NEU-BZ-S92"/>
                <a:ea typeface="方正正中黑简体"/>
                <a:cs typeface="Times New Roman" panose="02020603050405020304" pitchFamily="18" charset="0"/>
              </a:rPr>
              <a:t>  </a:t>
            </a:r>
            <a:r>
              <a:rPr lang="zh-CN" altLang="zh-CN" sz="2200" smtClean="0">
                <a:solidFill>
                  <a:srgbClr val="000000"/>
                </a:solidFill>
                <a:latin typeface="NEU-BZ-S92"/>
                <a:ea typeface="方正正中黑简体"/>
                <a:cs typeface="Times New Roman" panose="02020603050405020304" pitchFamily="18" charset="0"/>
              </a:rPr>
              <a:t>样本</a:t>
            </a:r>
            <a:r>
              <a:rPr lang="zh-CN" altLang="zh-CN" sz="2200">
                <a:solidFill>
                  <a:srgbClr val="000000"/>
                </a:solidFill>
                <a:latin typeface="NEU-BZ-S92"/>
                <a:ea typeface="方正正中黑简体"/>
                <a:cs typeface="Times New Roman" panose="02020603050405020304" pitchFamily="18" charset="0"/>
              </a:rPr>
              <a:t>的均值、方差与正态分布的综合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FF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山东日照三模</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在创建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全国文明卫生城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创城办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为了调查市民对创城工作的了解情况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进行了一次创城知识问卷调查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一位市民只能参加一次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通过随机抽样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得到参加问卷调查的</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人的得分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满分</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统计结果如下表所示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0404857"/>
              </p:ext>
            </p:extLst>
          </p:nvPr>
        </p:nvGraphicFramePr>
        <p:xfrm>
          <a:off x="549936" y="3760832"/>
          <a:ext cx="8128000" cy="1612384"/>
        </p:xfrm>
        <a:graphic>
          <a:graphicData uri="http://schemas.openxmlformats.org/presentationml/2006/ole">
            <p:oleObj spid="_x0000_s27650" name="文档" r:id="rId8" imgW="3904756" imgH="774405" progId="Word.Document.12">
              <p:embed/>
            </p:oleObj>
          </a:graphicData>
        </a:graphic>
      </p:graphicFrame>
    </p:spTree>
    <p:extLst>
      <p:ext uri="{BB962C8B-B14F-4D97-AF65-F5344CB8AC3E}">
        <p14:creationId xmlns:p14="http://schemas.microsoft.com/office/powerpoint/2010/main" xmlns="" val="3351673094"/>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1299202"/>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由频数分布表可以大致认为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此次问卷调查的得分</a:t>
                </a:r>
                <a:r>
                  <a:rPr lang="en-US" altLang="zh-CN" sz="2200" i="1">
                    <a:solidFill>
                      <a:srgbClr val="000000"/>
                    </a:solidFill>
                    <a:latin typeface="Times New Roman" panose="02020603050405020304" pitchFamily="18" charset="0"/>
                    <a:cs typeface="Times New Roman" panose="02020603050405020304" pitchFamily="18" charset="0"/>
                  </a:rPr>
                  <a:t>Z</a:t>
                </a:r>
                <a:r>
                  <a:rPr lang="zh-CN" altLang="zh-CN" sz="2200">
                    <a:solidFill>
                      <a:srgbClr val="000000"/>
                    </a:solidFill>
                    <a:latin typeface="Times New Roman" panose="02020603050405020304" pitchFamily="18" charset="0"/>
                    <a:cs typeface="Times New Roman" panose="02020603050405020304" pitchFamily="18" charset="0"/>
                  </a:rPr>
                  <a:t>服从正态分布</a:t>
                </a:r>
                <a:r>
                  <a:rPr lang="en-US" altLang="zh-CN" sz="2200" i="1">
                    <a:solidFill>
                      <a:srgbClr val="000000"/>
                    </a:solidFill>
                    <a:latin typeface="Times New Roman" panose="02020603050405020304" pitchFamily="18" charset="0"/>
                    <a:cs typeface="Times New Roman" panose="02020603050405020304" pitchFamily="18" charset="0"/>
                  </a:rPr>
                  <a:t>N</a:t>
                </a:r>
                <a14:m>
                  <m:oMath xmlns:m="http://schemas.openxmlformats.org/officeDocument/2006/math">
                    <m:d>
                      <m:dPr>
                        <m:ctrlPr>
                          <a:rPr lang="zh-CN" altLang="zh-CN" sz="2200" i="1">
                            <a:solidFill>
                              <a:srgbClr val="000000"/>
                            </a:solidFill>
                            <a:effectLst/>
                            <a:latin typeface="Cambria Math"/>
                            <a:ea typeface="Cambria Math" panose="02040503050406030204" pitchFamily="18" charset="0"/>
                            <a:cs typeface="Times New Roman" panose="02020603050405020304" pitchFamily="18" charset="0"/>
                          </a:rPr>
                        </m:ctrlPr>
                      </m:dPr>
                      <m:e>
                        <m:r>
                          <a:rPr lang="en-US" altLang="zh-CN" sz="2200" i="1">
                            <a:solidFill>
                              <a:srgbClr val="000000"/>
                            </a:solidFill>
                            <a:latin typeface="Cambria Math" panose="02040503050406030204" pitchFamily="18" charset="0"/>
                            <a:cs typeface="Times New Roman" panose="02020603050405020304" pitchFamily="18" charset="0"/>
                          </a:rPr>
                          <m:t>𝜇</m:t>
                        </m:r>
                        <m:r>
                          <m:rPr>
                            <m:nor/>
                          </m:rPr>
                          <a:rPr lang="en-US" altLang="zh-CN" sz="2200">
                            <a:solidFill>
                              <a:srgbClr val="000000"/>
                            </a:solidFill>
                            <a:latin typeface="Times New Roman" panose="02020603050405020304" pitchFamily="18" charset="0"/>
                            <a:cs typeface="Times New Roman" panose="02020603050405020304" pitchFamily="18" charset="0"/>
                          </a:rPr>
                          <m:t>,</m:t>
                        </m:r>
                        <m:r>
                          <a:rPr lang="en-US" altLang="zh-CN" sz="2200">
                            <a:solidFill>
                              <a:srgbClr val="000000"/>
                            </a:solidFill>
                            <a:latin typeface="Cambria Math" panose="02040503050406030204" pitchFamily="18" charset="0"/>
                            <a:cs typeface="Times New Roman" panose="02020603050405020304" pitchFamily="18" charset="0"/>
                          </a:rPr>
                          <m:t>198</m:t>
                        </m:r>
                      </m:e>
                    </m:d>
                  </m:oMath>
                </a14:m>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zh-CN" altLang="zh-CN" sz="2200">
                    <a:solidFill>
                      <a:srgbClr val="000000"/>
                    </a:solidFill>
                    <a:latin typeface="Times New Roman" panose="02020603050405020304" pitchFamily="18" charset="0"/>
                    <a:cs typeface="Times New Roman" panose="02020603050405020304" pitchFamily="18" charset="0"/>
                  </a:rPr>
                  <a:t>近似为这</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人得分的平均值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同一组中的数据用该组区间的中点值作代表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利用该正态分布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(37</a:t>
                </a:r>
                <a:r>
                  <a:rPr lang="en-US" altLang="zh-CN" sz="2200" i="1">
                    <a:solidFill>
                      <a:srgbClr val="000000"/>
                    </a:solidFill>
                    <a:latin typeface="Times New Roman" panose="02020603050405020304" pitchFamily="18" charset="0"/>
                    <a:cs typeface="Times New Roman" panose="02020603050405020304" pitchFamily="18" charset="0"/>
                  </a:rPr>
                  <a:t>&lt;Z</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79);</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创城办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为此次参加问卷调查的市民制定如下奖励方案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得分不低于</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zh-CN" altLang="zh-CN" sz="2200">
                    <a:solidFill>
                      <a:srgbClr val="000000"/>
                    </a:solidFill>
                    <a:latin typeface="Times New Roman" panose="02020603050405020304" pitchFamily="18" charset="0"/>
                    <a:cs typeface="Times New Roman" panose="02020603050405020304" pitchFamily="18" charset="0"/>
                  </a:rPr>
                  <a:t>的可以获赠</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次随机话费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得分低于</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zh-CN" altLang="zh-CN" sz="2200">
                    <a:solidFill>
                      <a:srgbClr val="000000"/>
                    </a:solidFill>
                    <a:latin typeface="Times New Roman" panose="02020603050405020304" pitchFamily="18" charset="0"/>
                    <a:cs typeface="Times New Roman" panose="02020603050405020304" pitchFamily="18" charset="0"/>
                  </a:rPr>
                  <a:t>的可以获赠</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次随机话费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每次获赠的随机话费和对应的概率为</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现有市民甲参加此次问卷调查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ξ</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为该市民参加问卷调查获赠的话费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a:solidFill>
                      <a:srgbClr val="000000"/>
                    </a:solidFill>
                    <a:latin typeface="Times New Roman" panose="02020603050405020304" pitchFamily="18" charset="0"/>
                    <a:cs typeface="Times New Roman" panose="02020603050405020304" pitchFamily="18" charset="0"/>
                  </a:rPr>
                  <a:t>的分布列与均值</a:t>
                </a:r>
                <a:r>
                  <a:rPr lang="en-US" altLang="zh-CN" sz="2200" i="1"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1299202"/>
                <a:ext cx="8128000" cy="5373779"/>
              </a:xfrm>
              <a:prstGeom prst="rect">
                <a:avLst/>
              </a:prstGeom>
              <a:blipFill rotWithShape="0">
                <a:blip r:embed="rId8"/>
                <a:stretch>
                  <a:fillRect l="-975" t="-567" r="-900" b="-794"/>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xmlns="" val="1812836987"/>
              </p:ext>
            </p:extLst>
          </p:nvPr>
        </p:nvGraphicFramePr>
        <p:xfrm>
          <a:off x="508000" y="4509120"/>
          <a:ext cx="8128000" cy="1625600"/>
        </p:xfrm>
        <a:graphic>
          <a:graphicData uri="http://schemas.openxmlformats.org/presentationml/2006/ole">
            <p:oleObj spid="_x0000_s28674" name="文档" r:id="rId9" imgW="3904756" imgH="781603" progId="Word.Document.12">
              <p:embed/>
            </p:oleObj>
          </a:graphicData>
        </a:graphic>
      </p:graphicFrame>
    </p:spTree>
    <p:extLst>
      <p:ext uri="{BB962C8B-B14F-4D97-AF65-F5344CB8AC3E}">
        <p14:creationId xmlns:p14="http://schemas.microsoft.com/office/powerpoint/2010/main" xmlns="" val="3854538169"/>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graphicFrame>
        <p:nvGraphicFramePr>
          <p:cNvPr id="2" name="对象 1"/>
          <p:cNvGraphicFramePr>
            <a:graphicFrameLocks noChangeAspect="1"/>
          </p:cNvGraphicFramePr>
          <p:nvPr>
            <p:extLst>
              <p:ext uri="{D42A27DB-BD31-4B8C-83A1-F6EECF244321}">
                <p14:modId xmlns:p14="http://schemas.microsoft.com/office/powerpoint/2010/main" xmlns="" val="976067431"/>
              </p:ext>
            </p:extLst>
          </p:nvPr>
        </p:nvGraphicFramePr>
        <p:xfrm>
          <a:off x="508000" y="2702627"/>
          <a:ext cx="8128000" cy="1706745"/>
        </p:xfrm>
        <a:graphic>
          <a:graphicData uri="http://schemas.openxmlformats.org/presentationml/2006/ole">
            <p:oleObj spid="_x0000_s29698" name="文档" r:id="rId8" imgW="3847376" imgH="808232" progId="Word.Document.12">
              <p:embed/>
            </p:oleObj>
          </a:graphicData>
        </a:graphic>
      </p:graphicFrame>
    </p:spTree>
    <p:extLst>
      <p:ext uri="{BB962C8B-B14F-4D97-AF65-F5344CB8AC3E}">
        <p14:creationId xmlns:p14="http://schemas.microsoft.com/office/powerpoint/2010/main" xmlns="" val="2771213747"/>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071235364"/>
              </p:ext>
            </p:extLst>
          </p:nvPr>
        </p:nvGraphicFramePr>
        <p:xfrm>
          <a:off x="508000" y="1829135"/>
          <a:ext cx="8128000" cy="3453729"/>
        </p:xfrm>
        <a:graphic>
          <a:graphicData uri="http://schemas.openxmlformats.org/presentationml/2006/ole">
            <p:oleObj spid="_x0000_s30722" name="文档" r:id="rId8" imgW="3847376" imgH="1634456" progId="Word.Document.12">
              <p:embed/>
            </p:oleObj>
          </a:graphicData>
        </a:graphic>
      </p:graphicFrame>
    </p:spTree>
    <p:extLst>
      <p:ext uri="{BB962C8B-B14F-4D97-AF65-F5344CB8AC3E}">
        <p14:creationId xmlns:p14="http://schemas.microsoft.com/office/powerpoint/2010/main" xmlns="" val="2384315171"/>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295038201"/>
              </p:ext>
            </p:extLst>
          </p:nvPr>
        </p:nvGraphicFramePr>
        <p:xfrm>
          <a:off x="508000" y="1412776"/>
          <a:ext cx="8128000" cy="5134517"/>
        </p:xfrm>
        <a:graphic>
          <a:graphicData uri="http://schemas.openxmlformats.org/presentationml/2006/ole">
            <p:oleObj spid="_x0000_s31746" name="文档" r:id="rId8" imgW="3905117" imgH="2466438" progId="Word.Document.12">
              <p:embed/>
            </p:oleObj>
          </a:graphicData>
        </a:graphic>
      </p:graphicFrame>
    </p:spTree>
    <p:extLst>
      <p:ext uri="{BB962C8B-B14F-4D97-AF65-F5344CB8AC3E}">
        <p14:creationId xmlns:p14="http://schemas.microsoft.com/office/powerpoint/2010/main" xmlns="" val="3046169462"/>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解决正态分布有关的问题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在理解</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σ</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意义的情况下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记清正态分布的密度曲线是一条关于</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对称的钟形曲线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很多问题都是利用图像的对称性解决的</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051934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3" name="矩形 2"/>
          <p:cNvSpPr>
            <a:spLocks noChangeAspect="1"/>
          </p:cNvSpPr>
          <p:nvPr/>
        </p:nvSpPr>
        <p:spPr>
          <a:xfrm>
            <a:off x="508000" y="154686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在某市高中某学科竞赛中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某一个区</a:t>
            </a:r>
            <a:r>
              <a:rPr lang="en-US" altLang="zh-CN" sz="2200">
                <a:solidFill>
                  <a:srgbClr val="000000"/>
                </a:solidFill>
                <a:latin typeface="Times New Roman" panose="02020603050405020304" pitchFamily="18" charset="0"/>
                <a:cs typeface="Times New Roman" panose="02020603050405020304" pitchFamily="18" charset="0"/>
              </a:rPr>
              <a:t>4 000</a:t>
            </a:r>
            <a:r>
              <a:rPr lang="zh-CN" altLang="zh-CN" sz="2200">
                <a:solidFill>
                  <a:srgbClr val="000000"/>
                </a:solidFill>
                <a:latin typeface="Times New Roman" panose="02020603050405020304" pitchFamily="18" charset="0"/>
                <a:cs typeface="Times New Roman" panose="02020603050405020304" pitchFamily="18" charset="0"/>
              </a:rPr>
              <a:t>名考生的参赛成绩统计如图所示</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837692556"/>
              </p:ext>
            </p:extLst>
          </p:nvPr>
        </p:nvGraphicFramePr>
        <p:xfrm>
          <a:off x="508000" y="2564904"/>
          <a:ext cx="8128000" cy="3343075"/>
        </p:xfrm>
        <a:graphic>
          <a:graphicData uri="http://schemas.openxmlformats.org/presentationml/2006/ole">
            <p:oleObj spid="_x0000_s32770" name="文档" r:id="rId8" imgW="3847376" imgH="1583357" progId="Word.Document.12">
              <p:embed/>
            </p:oleObj>
          </a:graphicData>
        </a:graphic>
      </p:graphicFrame>
    </p:spTree>
    <p:extLst>
      <p:ext uri="{BB962C8B-B14F-4D97-AF65-F5344CB8AC3E}">
        <p14:creationId xmlns:p14="http://schemas.microsoft.com/office/powerpoint/2010/main" xmlns="" val="3252368112"/>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2" name="矩形 1"/>
          <p:cNvSpPr>
            <a:spLocks noChangeAspect="1"/>
          </p:cNvSpPr>
          <p:nvPr/>
        </p:nvSpPr>
        <p:spPr>
          <a:xfrm>
            <a:off x="508000" y="1484784"/>
            <a:ext cx="8128000" cy="456387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求这</a:t>
            </a:r>
            <a:r>
              <a:rPr lang="en-US" altLang="zh-CN" sz="2200">
                <a:solidFill>
                  <a:srgbClr val="000000"/>
                </a:solidFill>
                <a:latin typeface="Times New Roman" panose="02020603050405020304" pitchFamily="18" charset="0"/>
                <a:cs typeface="Times New Roman" panose="02020603050405020304" pitchFamily="18" charset="0"/>
              </a:rPr>
              <a:t>4 000</a:t>
            </a:r>
            <a:r>
              <a:rPr lang="zh-CN" altLang="zh-CN" sz="2200">
                <a:solidFill>
                  <a:srgbClr val="000000"/>
                </a:solidFill>
                <a:latin typeface="Times New Roman" panose="02020603050405020304" pitchFamily="18" charset="0"/>
                <a:cs typeface="Times New Roman" panose="02020603050405020304" pitchFamily="18" charset="0"/>
              </a:rPr>
              <a:t>名考生的竞赛平均</a:t>
            </a:r>
            <a:r>
              <a:rPr lang="zh-CN" altLang="zh-CN" sz="2200" smtClean="0">
                <a:solidFill>
                  <a:srgbClr val="000000"/>
                </a:solidFill>
                <a:latin typeface="Times New Roman" panose="02020603050405020304" pitchFamily="18" charset="0"/>
                <a:cs typeface="Times New Roman" panose="02020603050405020304" pitchFamily="18" charset="0"/>
              </a:rPr>
              <a:t>成绩</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同一组中数据用该组区间中点作代表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由直方图可认为考生竞赛成绩</a:t>
            </a:r>
            <a:r>
              <a:rPr lang="en-US" altLang="zh-CN" sz="2200" i="1">
                <a:solidFill>
                  <a:srgbClr val="000000"/>
                </a:solidFill>
                <a:latin typeface="Times New Roman" panose="02020603050405020304" pitchFamily="18" charset="0"/>
                <a:cs typeface="Times New Roman" panose="02020603050405020304" pitchFamily="18" charset="0"/>
              </a:rPr>
              <a:t>z</a:t>
            </a:r>
            <a:r>
              <a:rPr lang="zh-CN" altLang="zh-CN" sz="2200">
                <a:solidFill>
                  <a:srgbClr val="000000"/>
                </a:solidFill>
                <a:latin typeface="Times New Roman" panose="02020603050405020304" pitchFamily="18" charset="0"/>
                <a:cs typeface="Times New Roman" panose="02020603050405020304" pitchFamily="18" charset="0"/>
              </a:rPr>
              <a:t>服从正态分布</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σ</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σ</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分别取考生的平均</a:t>
            </a:r>
            <a:r>
              <a:rPr lang="zh-CN" altLang="zh-CN" sz="2200" smtClean="0">
                <a:solidFill>
                  <a:srgbClr val="000000"/>
                </a:solidFill>
                <a:latin typeface="Times New Roman" panose="02020603050405020304" pitchFamily="18" charset="0"/>
                <a:cs typeface="Times New Roman" panose="02020603050405020304" pitchFamily="18" charset="0"/>
              </a:rPr>
              <a:t>成绩</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和</a:t>
            </a:r>
            <a:r>
              <a:rPr lang="zh-CN" altLang="zh-CN" sz="2200">
                <a:solidFill>
                  <a:srgbClr val="000000"/>
                </a:solidFill>
                <a:latin typeface="Times New Roman" panose="02020603050405020304" pitchFamily="18" charset="0"/>
                <a:cs typeface="Times New Roman" panose="02020603050405020304" pitchFamily="18" charset="0"/>
              </a:rPr>
              <a:t>考生成绩的方差</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那么该区</a:t>
            </a:r>
            <a:r>
              <a:rPr lang="en-US" altLang="zh-CN" sz="2200">
                <a:solidFill>
                  <a:srgbClr val="000000"/>
                </a:solidFill>
                <a:latin typeface="Times New Roman" panose="02020603050405020304" pitchFamily="18" charset="0"/>
                <a:cs typeface="Times New Roman" panose="02020603050405020304" pitchFamily="18" charset="0"/>
              </a:rPr>
              <a:t>4 000</a:t>
            </a:r>
            <a:r>
              <a:rPr lang="zh-CN" altLang="zh-CN" sz="2200">
                <a:solidFill>
                  <a:srgbClr val="000000"/>
                </a:solidFill>
                <a:latin typeface="Times New Roman" panose="02020603050405020304" pitchFamily="18" charset="0"/>
                <a:cs typeface="Times New Roman" panose="02020603050405020304" pitchFamily="18" charset="0"/>
              </a:rPr>
              <a:t>名考生成绩超过</a:t>
            </a:r>
            <a:r>
              <a:rPr lang="en-US" altLang="zh-CN" sz="2200">
                <a:solidFill>
                  <a:srgbClr val="000000"/>
                </a:solidFill>
                <a:latin typeface="Times New Roman" panose="02020603050405020304" pitchFamily="18" charset="0"/>
                <a:cs typeface="Times New Roman" panose="02020603050405020304" pitchFamily="18" charset="0"/>
              </a:rPr>
              <a:t>84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81</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a:t>
            </a:r>
            <a:r>
              <a:rPr lang="en-US" altLang="zh-CN" sz="2200">
                <a:solidFill>
                  <a:srgbClr val="000000"/>
                </a:solidFill>
                <a:latin typeface="Times New Roman" panose="02020603050405020304" pitchFamily="18" charset="0"/>
                <a:cs typeface="Times New Roman" panose="02020603050405020304" pitchFamily="18" charset="0"/>
              </a:rPr>
              <a:t>84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81</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的人数估计有多少人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如果用该区参赛考生成绩的情况来估计全市的参赛考生的成绩情况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现从全市参赛考生中随机抽取</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名考生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记成绩不超过</a:t>
            </a:r>
            <a:r>
              <a:rPr lang="en-US" altLang="zh-CN" sz="2200">
                <a:solidFill>
                  <a:srgbClr val="000000"/>
                </a:solidFill>
                <a:latin typeface="Times New Roman" panose="02020603050405020304" pitchFamily="18" charset="0"/>
                <a:cs typeface="Times New Roman" panose="02020603050405020304" pitchFamily="18" charset="0"/>
              </a:rPr>
              <a:t>84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81</a:t>
            </a:r>
            <a:r>
              <a:rPr lang="zh-CN" altLang="zh-CN" sz="2200">
                <a:solidFill>
                  <a:srgbClr val="000000"/>
                </a:solidFill>
                <a:latin typeface="Times New Roman" panose="02020603050405020304" pitchFamily="18" charset="0"/>
                <a:cs typeface="Times New Roman" panose="02020603050405020304" pitchFamily="18" charset="0"/>
              </a:rPr>
              <a:t>分的考生人数为</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ξ</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精确到</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001)</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smtClean="0">
                <a:solidFill>
                  <a:srgbClr val="000000"/>
                </a:solidFill>
                <a:latin typeface="NEU-BZ-S92"/>
                <a:cs typeface="宋体" panose="02010600030101010101" pitchFamily="2" charset="-122"/>
              </a:rPr>
              <a:t>②</a:t>
            </a:r>
            <a:r>
              <a:rPr lang="en-US" altLang="zh-CN" sz="2200" i="1">
                <a:solidFill>
                  <a:srgbClr val="000000"/>
                </a:solidFill>
                <a:latin typeface="Times New Roman" panose="02020603050405020304" pitchFamily="18" charset="0"/>
                <a:cs typeface="Times New Roman" panose="02020603050405020304" pitchFamily="18" charset="0"/>
              </a:rPr>
              <a:t>z~N</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σ</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σ</a:t>
            </a:r>
            <a:r>
              <a:rPr lang="en-US" altLang="zh-CN" sz="2200" i="1">
                <a:solidFill>
                  <a:srgbClr val="000000"/>
                </a:solidFill>
                <a:latin typeface="Times New Roman" panose="02020603050405020304" pitchFamily="18" charset="0"/>
                <a:cs typeface="Times New Roman" panose="02020603050405020304" pitchFamily="18" charset="0"/>
              </a:rPr>
              <a:t>&lt;z&lt;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σ</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σ</a:t>
            </a:r>
            <a:r>
              <a:rPr lang="en-US" altLang="zh-CN" sz="2200" i="1">
                <a:solidFill>
                  <a:srgbClr val="000000"/>
                </a:solidFill>
                <a:latin typeface="Times New Roman" panose="02020603050405020304" pitchFamily="18" charset="0"/>
                <a:cs typeface="Times New Roman" panose="02020603050405020304" pitchFamily="18" charset="0"/>
              </a:rPr>
              <a:t>&lt;z&lt;</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effectLst/>
                <a:latin typeface="Times New Roman" panose="02020603050405020304" pitchFamily="18" charset="0"/>
                <a:ea typeface="Microsoft Yi Baiti" panose="03000500000000000000" pitchFamily="66" charset="0"/>
                <a:cs typeface="Times New Roman" panose="02020603050405020304" pitchFamily="18" charset="0"/>
              </a:rPr>
              <a:t>σ</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(84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501</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787416240"/>
              </p:ext>
            </p:extLst>
          </p:nvPr>
        </p:nvGraphicFramePr>
        <p:xfrm>
          <a:off x="5004048" y="1495058"/>
          <a:ext cx="617537" cy="411163"/>
        </p:xfrm>
        <a:graphic>
          <a:graphicData uri="http://schemas.openxmlformats.org/presentationml/2006/ole">
            <p:oleObj spid="_x0000_s33794" name="文档" r:id="rId8" imgW="299894" imgH="193601"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1768101097"/>
              </p:ext>
            </p:extLst>
          </p:nvPr>
        </p:nvGraphicFramePr>
        <p:xfrm>
          <a:off x="3194236" y="2708920"/>
          <a:ext cx="617537" cy="411163"/>
        </p:xfrm>
        <a:graphic>
          <a:graphicData uri="http://schemas.openxmlformats.org/presentationml/2006/ole">
            <p:oleObj spid="_x0000_s33795" name="文档" r:id="rId9" imgW="299894" imgH="193601" progId="Word.Document.12">
              <p:embed/>
            </p:oleObj>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xmlns="" val="936887877"/>
              </p:ext>
            </p:extLst>
          </p:nvPr>
        </p:nvGraphicFramePr>
        <p:xfrm>
          <a:off x="344304" y="4745692"/>
          <a:ext cx="8128000" cy="445966"/>
        </p:xfrm>
        <a:graphic>
          <a:graphicData uri="http://schemas.openxmlformats.org/presentationml/2006/ole">
            <p:oleObj spid="_x0000_s33796" name="文档" r:id="rId10" imgW="3847376" imgH="211234" progId="Word.Document.12">
              <p:embed/>
            </p:oleObj>
          </a:graphicData>
        </a:graphic>
      </p:graphicFrame>
    </p:spTree>
    <p:extLst>
      <p:ext uri="{BB962C8B-B14F-4D97-AF65-F5344CB8AC3E}">
        <p14:creationId xmlns:p14="http://schemas.microsoft.com/office/powerpoint/2010/main" xmlns="" val="272662531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graphicFrame>
        <p:nvGraphicFramePr>
          <p:cNvPr id="11" name="对象 10"/>
          <p:cNvGraphicFramePr>
            <a:graphicFrameLocks noChangeAspect="1"/>
          </p:cNvGraphicFramePr>
          <p:nvPr>
            <p:extLst>
              <p:ext uri="{D42A27DB-BD31-4B8C-83A1-F6EECF244321}">
                <p14:modId xmlns:p14="http://schemas.microsoft.com/office/powerpoint/2010/main" xmlns="" val="2299284562"/>
              </p:ext>
            </p:extLst>
          </p:nvPr>
        </p:nvGraphicFramePr>
        <p:xfrm>
          <a:off x="508000" y="1412776"/>
          <a:ext cx="8128000" cy="4823935"/>
        </p:xfrm>
        <a:graphic>
          <a:graphicData uri="http://schemas.openxmlformats.org/presentationml/2006/ole">
            <p:oleObj spid="_x0000_s34818" name="文档" r:id="rId8" imgW="3904756" imgH="2318178" progId="Word.Document.12">
              <p:embed/>
            </p:oleObj>
          </a:graphicData>
        </a:graphic>
      </p:graphicFrame>
    </p:spTree>
    <p:extLst>
      <p:ext uri="{BB962C8B-B14F-4D97-AF65-F5344CB8AC3E}">
        <p14:creationId xmlns:p14="http://schemas.microsoft.com/office/powerpoint/2010/main" xmlns="" val="3609244240"/>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题型一</a:t>
            </a:r>
            <a:endParaRPr lang="zh-CN" altLang="en-US" sz="1200" dirty="0">
              <a:solidFill>
                <a:schemeClr val="bg1">
                  <a:lumMod val="85000"/>
                </a:schemeClr>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题型二</a:t>
            </a:r>
          </a:p>
        </p:txBody>
      </p:sp>
      <p:sp>
        <p:nvSpPr>
          <p:cNvPr id="7" name="圆角矩形 6">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7" action="ppaction://hlinksldjump"/>
          </p:cNvPr>
          <p:cNvSpPr/>
          <p:nvPr/>
        </p:nvSpPr>
        <p:spPr>
          <a:xfrm>
            <a:off x="3306312" y="1010947"/>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graphicFrame>
        <p:nvGraphicFramePr>
          <p:cNvPr id="2" name="对象 1"/>
          <p:cNvGraphicFramePr>
            <a:graphicFrameLocks noChangeAspect="1"/>
          </p:cNvGraphicFramePr>
          <p:nvPr>
            <p:extLst>
              <p:ext uri="{D42A27DB-BD31-4B8C-83A1-F6EECF244321}">
                <p14:modId xmlns:p14="http://schemas.microsoft.com/office/powerpoint/2010/main" xmlns="" val="56081623"/>
              </p:ext>
            </p:extLst>
          </p:nvPr>
        </p:nvGraphicFramePr>
        <p:xfrm>
          <a:off x="511175" y="2949575"/>
          <a:ext cx="8110538" cy="1252538"/>
        </p:xfrm>
        <a:graphic>
          <a:graphicData uri="http://schemas.openxmlformats.org/presentationml/2006/ole">
            <p:oleObj spid="_x0000_s35842" name="文档" r:id="rId8" imgW="3847376" imgH="596278" progId="Word.Document.12">
              <p:embed/>
            </p:oleObj>
          </a:graphicData>
        </a:graphic>
      </p:graphicFrame>
    </p:spTree>
    <p:extLst>
      <p:ext uri="{BB962C8B-B14F-4D97-AF65-F5344CB8AC3E}">
        <p14:creationId xmlns:p14="http://schemas.microsoft.com/office/powerpoint/2010/main" xmlns="" val="4245433341"/>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84217"/>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若规定</a:t>
            </a:r>
            <a:r>
              <a:rPr lang="en-US" altLang="zh-CN" sz="2200">
                <a:solidFill>
                  <a:srgbClr val="000000"/>
                </a:solidFill>
                <a:latin typeface="Times New Roman" panose="02020603050405020304" pitchFamily="18" charset="0"/>
                <a:cs typeface="Times New Roman" panose="02020603050405020304" pitchFamily="18" charset="0"/>
              </a:rPr>
              <a:t>85</a:t>
            </a:r>
            <a:r>
              <a:rPr lang="zh-CN" altLang="zh-CN" sz="2200">
                <a:solidFill>
                  <a:srgbClr val="000000"/>
                </a:solidFill>
                <a:latin typeface="Times New Roman" panose="02020603050405020304" pitchFamily="18" charset="0"/>
                <a:cs typeface="Times New Roman" panose="02020603050405020304" pitchFamily="18" charset="0"/>
              </a:rPr>
              <a:t>分以上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a:t>
            </a:r>
            <a:r>
              <a:rPr lang="en-US" altLang="zh-CN" sz="2200">
                <a:solidFill>
                  <a:srgbClr val="000000"/>
                </a:solidFill>
                <a:latin typeface="Times New Roman" panose="02020603050405020304" pitchFamily="18" charset="0"/>
                <a:cs typeface="Times New Roman" panose="02020603050405020304" pitchFamily="18" charset="0"/>
              </a:rPr>
              <a:t>85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为优秀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从这</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名同学中抽取</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名同学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名同学中数学和物理成绩均为优秀的人数为</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a:solidFill>
                  <a:srgbClr val="000000"/>
                </a:solidFill>
                <a:latin typeface="Times New Roman" panose="02020603050405020304" pitchFamily="18" charset="0"/>
                <a:cs typeface="Times New Roman" panose="02020603050405020304" pitchFamily="18" charset="0"/>
              </a:rPr>
              <a:t>的分布列和均值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根据上表数据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求物理成绩</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a:solidFill>
                  <a:srgbClr val="000000"/>
                </a:solidFill>
                <a:latin typeface="Times New Roman" panose="02020603050405020304" pitchFamily="18" charset="0"/>
                <a:cs typeface="Times New Roman" panose="02020603050405020304" pitchFamily="18" charset="0"/>
              </a:rPr>
              <a:t>关于数学成绩</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a:solidFill>
                  <a:srgbClr val="000000"/>
                </a:solidFill>
                <a:latin typeface="Times New Roman" panose="02020603050405020304" pitchFamily="18" charset="0"/>
                <a:cs typeface="Times New Roman" panose="02020603050405020304" pitchFamily="18" charset="0"/>
              </a:rPr>
              <a:t>的线性回归方程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系数精确到</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01);</a:t>
            </a:r>
            <a:r>
              <a:rPr lang="zh-CN" altLang="zh-CN" sz="2200">
                <a:solidFill>
                  <a:srgbClr val="000000"/>
                </a:solidFill>
                <a:latin typeface="Times New Roman" panose="02020603050405020304" pitchFamily="18" charset="0"/>
                <a:cs typeface="Times New Roman" panose="02020603050405020304" pitchFamily="18" charset="0"/>
              </a:rPr>
              <a:t>若班上某位同学的数学成绩为</a:t>
            </a:r>
            <a:r>
              <a:rPr lang="en-US" altLang="zh-CN" sz="2200">
                <a:solidFill>
                  <a:srgbClr val="000000"/>
                </a:solidFill>
                <a:latin typeface="Times New Roman" panose="02020603050405020304" pitchFamily="18" charset="0"/>
                <a:cs typeface="Times New Roman" panose="02020603050405020304" pitchFamily="18" charset="0"/>
              </a:rPr>
              <a:t>96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预测该同学的物理成绩为多少分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线性回归方程</a:t>
            </a:r>
            <a:r>
              <a:rPr lang="en-US" altLang="zh-CN" sz="2200" i="1">
                <a:solidFill>
                  <a:srgbClr val="000000"/>
                </a:solidFill>
                <a:latin typeface="Times New Roman" panose="02020603050405020304" pitchFamily="18" charset="0"/>
                <a:cs typeface="Times New Roman" panose="02020603050405020304" pitchFamily="18" charset="0"/>
              </a:rPr>
              <a:t>y=bx+a</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08803941"/>
              </p:ext>
            </p:extLst>
          </p:nvPr>
        </p:nvGraphicFramePr>
        <p:xfrm>
          <a:off x="311170" y="4218051"/>
          <a:ext cx="8128000" cy="2639949"/>
        </p:xfrm>
        <a:graphic>
          <a:graphicData uri="http://schemas.openxmlformats.org/presentationml/2006/ole">
            <p:oleObj spid="_x0000_s3074" name="文档" r:id="rId8" imgW="3904756" imgH="1268125" progId="Word.Document.12">
              <p:embed/>
            </p:oleObj>
          </a:graphicData>
        </a:graphic>
      </p:graphicFrame>
    </p:spTree>
    <p:extLst>
      <p:ext uri="{BB962C8B-B14F-4D97-AF65-F5344CB8AC3E}">
        <p14:creationId xmlns:p14="http://schemas.microsoft.com/office/powerpoint/2010/main" xmlns="" val="1178496502"/>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088317904"/>
              </p:ext>
            </p:extLst>
          </p:nvPr>
        </p:nvGraphicFramePr>
        <p:xfrm>
          <a:off x="508000" y="1309476"/>
          <a:ext cx="8128000" cy="5673079"/>
        </p:xfrm>
        <a:graphic>
          <a:graphicData uri="http://schemas.openxmlformats.org/presentationml/2006/ole">
            <p:oleObj spid="_x0000_s4098" name="文档" r:id="rId8" imgW="3923883" imgH="2726253" progId="Word.Document.12">
              <p:embed/>
            </p:oleObj>
          </a:graphicData>
        </a:graphic>
      </p:graphicFrame>
    </p:spTree>
    <p:extLst>
      <p:ext uri="{BB962C8B-B14F-4D97-AF65-F5344CB8AC3E}">
        <p14:creationId xmlns:p14="http://schemas.microsoft.com/office/powerpoint/2010/main" xmlns="" val="206413473"/>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606523644"/>
              </p:ext>
            </p:extLst>
          </p:nvPr>
        </p:nvGraphicFramePr>
        <p:xfrm>
          <a:off x="508000" y="2602033"/>
          <a:ext cx="8128000" cy="1907933"/>
        </p:xfrm>
        <a:graphic>
          <a:graphicData uri="http://schemas.openxmlformats.org/presentationml/2006/ole">
            <p:oleObj spid="_x0000_s5122" name="文档" r:id="rId8" imgW="3847376" imgH="903593" progId="Word.Document.12">
              <p:embed/>
            </p:oleObj>
          </a:graphicData>
        </a:graphic>
      </p:graphicFrame>
    </p:spTree>
    <p:extLst>
      <p:ext uri="{BB962C8B-B14F-4D97-AF65-F5344CB8AC3E}">
        <p14:creationId xmlns:p14="http://schemas.microsoft.com/office/powerpoint/2010/main" xmlns="" val="3140626024"/>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19" name="圆角矩形 18">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在求两变量相关系数和两变量的回归方程时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i="1">
                <a:solidFill>
                  <a:srgbClr val="000000"/>
                </a:solidFill>
                <a:latin typeface="Times New Roman" panose="02020603050405020304" pitchFamily="18" charset="0"/>
                <a:cs typeface="Times New Roman" panose="02020603050405020304" pitchFamily="18" charset="0"/>
              </a:rPr>
              <a:t>r</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的公式组成比较复杂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求它们的值计算量比较大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为了计算准确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可将其分成几个部分分别计算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这样等同于分散难点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各个攻破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提高了计算的准确度</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9444405"/>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题型三</a:t>
            </a:r>
            <a:endParaRPr lang="zh-CN" altLang="en-US" sz="1200" dirty="0">
              <a:solidFill>
                <a:schemeClr val="bg1">
                  <a:lumMod val="85000"/>
                </a:schemeClr>
              </a:solidFill>
              <a:latin typeface="+mj-ea"/>
              <a:ea typeface="+mj-ea"/>
            </a:endParaRPr>
          </a:p>
        </p:txBody>
      </p:sp>
      <p:sp>
        <p:nvSpPr>
          <p:cNvPr id="6" name="圆角矩形 5">
            <a:hlinkClick r:id="rId7" action="ppaction://hlinksldjump"/>
          </p:cNvPr>
          <p:cNvSpPr/>
          <p:nvPr/>
        </p:nvSpPr>
        <p:spPr>
          <a:xfrm>
            <a:off x="3306312" y="1010947"/>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54845"/>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下图是某地区</a:t>
            </a:r>
            <a:r>
              <a:rPr lang="en-US" altLang="zh-CN" sz="2200">
                <a:solidFill>
                  <a:srgbClr val="000000"/>
                </a:solidFill>
                <a:latin typeface="Times New Roman" panose="02020603050405020304" pitchFamily="18" charset="0"/>
                <a:cs typeface="Times New Roman" panose="02020603050405020304" pitchFamily="18" charset="0"/>
              </a:rPr>
              <a:t>2000</a:t>
            </a:r>
            <a:r>
              <a:rPr lang="zh-CN" altLang="zh-CN" sz="2200">
                <a:solidFill>
                  <a:srgbClr val="000000"/>
                </a:solidFill>
                <a:latin typeface="Times New Roman" panose="02020603050405020304" pitchFamily="18" charset="0"/>
                <a:cs typeface="Times New Roman" panose="02020603050405020304" pitchFamily="18" charset="0"/>
              </a:rPr>
              <a:t>年至</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年环境基础设施投资额</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亿元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的折线图</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884602828"/>
              </p:ext>
            </p:extLst>
          </p:nvPr>
        </p:nvGraphicFramePr>
        <p:xfrm>
          <a:off x="508000" y="2708920"/>
          <a:ext cx="8128000" cy="3208949"/>
        </p:xfrm>
        <a:graphic>
          <a:graphicData uri="http://schemas.openxmlformats.org/presentationml/2006/ole">
            <p:oleObj spid="_x0000_s6146" name="文档" r:id="rId8" imgW="3847376" imgH="1518943" progId="Word.Document.12">
              <p:embed/>
            </p:oleObj>
          </a:graphicData>
        </a:graphic>
      </p:graphicFrame>
    </p:spTree>
    <p:extLst>
      <p:ext uri="{BB962C8B-B14F-4D97-AF65-F5344CB8AC3E}">
        <p14:creationId xmlns:p14="http://schemas.microsoft.com/office/powerpoint/2010/main" xmlns="" val="3408314342"/>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406</TotalTime>
  <Words>3307</Words>
  <Application>Microsoft Office PowerPoint</Application>
  <PresentationFormat>全屏显示(4:3)</PresentationFormat>
  <Paragraphs>401</Paragraphs>
  <Slides>49</Slides>
  <Notes>48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49</vt:i4>
      </vt:variant>
    </vt:vector>
  </HeadingPairs>
  <TitlesOfParts>
    <vt:vector size="51" baseType="lpstr">
      <vt:lpstr>2014高优二轮模板</vt:lpstr>
      <vt:lpstr>文档</vt:lpstr>
      <vt:lpstr>高考大题专项六　 高考中的概率与统计</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2019-11-11T09:35:16Z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