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 id="493" r:id="rId46"/>
    <p:sldId id="494" r:id="rId47"/>
    <p:sldId id="495" r:id="rId48"/>
    <p:sldId id="496" r:id="rId49"/>
    <p:sldId id="497"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258339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1642616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932807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1580604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40246182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72617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061051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216988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881269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44604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790157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769877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352970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816702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1664563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02277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8907550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68123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421253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5164081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8253808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238578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336823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7132400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6446877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2277337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1375345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7308679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2988574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5848299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22769824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14795417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18470859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13627134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22377225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25061828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35754262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122016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561164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316487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428739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804495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4113573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10.docx"/><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5.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0.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12.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1.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1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3.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1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4.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15.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6.xml"/><Relationship Id="rId11" Type="http://schemas.openxmlformats.org/officeDocument/2006/relationships/slide" Target="slide8.xml"/><Relationship Id="rId5" Type="http://schemas.openxmlformats.org/officeDocument/2006/relationships/slide" Target="slide16.xml"/><Relationship Id="rId10" Type="http://schemas.openxmlformats.org/officeDocument/2006/relationships/slide" Target="slide7.xml"/><Relationship Id="rId4" Type="http://schemas.openxmlformats.org/officeDocument/2006/relationships/slide" Target="slide11.xml"/><Relationship Id="rId9" Type="http://schemas.openxmlformats.org/officeDocument/2006/relationships/slide" Target="slide6.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16.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6.xml"/><Relationship Id="rId11" Type="http://schemas.openxmlformats.org/officeDocument/2006/relationships/slide" Target="slide8.xml"/><Relationship Id="rId5" Type="http://schemas.openxmlformats.org/officeDocument/2006/relationships/slide" Target="slide16.xml"/><Relationship Id="rId10" Type="http://schemas.openxmlformats.org/officeDocument/2006/relationships/slide" Target="slide7.xml"/><Relationship Id="rId4" Type="http://schemas.openxmlformats.org/officeDocument/2006/relationships/slide" Target="slide11.xml"/><Relationship Id="rId9" Type="http://schemas.openxmlformats.org/officeDocument/2006/relationships/slide" Target="slide6.xml"/></Relationships>
</file>

<file path=ppt/slides/_rels/slide1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7.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1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18.xml"/><Relationship Id="rId7" Type="http://schemas.openxmlformats.org/officeDocument/2006/relationships/package" Target="../embeddings/Microsoft_Office_Word___20.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slide" Target="slide8.xml"/><Relationship Id="rId4" Type="http://schemas.openxmlformats.org/officeDocument/2006/relationships/slide" Target="slide11.xml"/><Relationship Id="rId9" Type="http://schemas.openxmlformats.org/officeDocument/2006/relationships/slide" Target="slide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notesSlide" Target="../notesSlides/notesSlide20.xml"/><Relationship Id="rId7" Type="http://schemas.openxmlformats.org/officeDocument/2006/relationships/package" Target="../embeddings/Microsoft_Office_Word___21.docx"/><Relationship Id="rId12"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6.xml"/><Relationship Id="rId11" Type="http://schemas.openxmlformats.org/officeDocument/2006/relationships/slide" Target="slide7.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1.xml"/><Relationship Id="rId9" Type="http://schemas.openxmlformats.org/officeDocument/2006/relationships/package" Target="../embeddings/Microsoft_Office_Word___22.docx"/></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21.xml"/><Relationship Id="rId7" Type="http://schemas.openxmlformats.org/officeDocument/2006/relationships/package" Target="../embeddings/Microsoft_Office_Word___23.docx"/><Relationship Id="rId12"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26.xml"/><Relationship Id="rId11" Type="http://schemas.openxmlformats.org/officeDocument/2006/relationships/slide" Target="slide7.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1.xml"/><Relationship Id="rId9" Type="http://schemas.openxmlformats.org/officeDocument/2006/relationships/package" Target="../embeddings/Microsoft_Office_Word___25.docx"/></Relationships>
</file>

<file path=ppt/slides/_rels/slide2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22.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26.docx"/><Relationship Id="rId4" Type="http://schemas.openxmlformats.org/officeDocument/2006/relationships/slide" Target="slide11.xml"/><Relationship Id="rId9" Type="http://schemas.openxmlformats.org/officeDocument/2006/relationships/slide" Target="slide8.xml"/></Relationships>
</file>

<file path=ppt/slides/_rels/slide24.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23.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27.docx"/><Relationship Id="rId4" Type="http://schemas.openxmlformats.org/officeDocument/2006/relationships/slide" Target="slide11.xml"/><Relationship Id="rId9" Type="http://schemas.openxmlformats.org/officeDocument/2006/relationships/slide" Target="slide8.xml"/></Relationships>
</file>

<file path=ppt/slides/_rels/slide25.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24.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28.docx"/><Relationship Id="rId4" Type="http://schemas.openxmlformats.org/officeDocument/2006/relationships/slide" Target="slide11.xml"/><Relationship Id="rId9" Type="http://schemas.openxmlformats.org/officeDocument/2006/relationships/slide" Target="slide8.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30.docx"/><Relationship Id="rId13" Type="http://schemas.openxmlformats.org/officeDocument/2006/relationships/image" Target="../media/image36.jpeg"/><Relationship Id="rId3" Type="http://schemas.openxmlformats.org/officeDocument/2006/relationships/notesSlide" Target="../notesSlides/notesSlide25.xml"/><Relationship Id="rId7" Type="http://schemas.openxmlformats.org/officeDocument/2006/relationships/package" Target="../embeddings/Microsoft_Office_Word___29.docx"/><Relationship Id="rId12"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26.xml"/><Relationship Id="rId11" Type="http://schemas.openxmlformats.org/officeDocument/2006/relationships/slide" Target="slide7.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1.xml"/><Relationship Id="rId9" Type="http://schemas.openxmlformats.org/officeDocument/2006/relationships/package" Target="../embeddings/Microsoft_Office_Word___31.docx"/></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6.xml"/><Relationship Id="rId7" Type="http://schemas.openxmlformats.org/officeDocument/2006/relationships/image" Target="../media/image39.jpeg"/><Relationship Id="rId12"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26.xml"/><Relationship Id="rId11" Type="http://schemas.openxmlformats.org/officeDocument/2006/relationships/slide" Target="slide7.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1.xml"/><Relationship Id="rId9" Type="http://schemas.openxmlformats.org/officeDocument/2006/relationships/package" Target="../embeddings/Microsoft_Office_Word___33.docx"/></Relationships>
</file>

<file path=ppt/slides/_rels/slide28.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4" Type="http://schemas.openxmlformats.org/officeDocument/2006/relationships/slide" Target="slide16.xml"/></Relationships>
</file>

<file path=ppt/slides/_rels/slide2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28.xml"/><Relationship Id="rId7" Type="http://schemas.openxmlformats.org/officeDocument/2006/relationships/package" Target="../embeddings/Microsoft_Office_Word___34.docx"/><Relationship Id="rId12" Type="http://schemas.openxmlformats.org/officeDocument/2006/relationships/slide" Target="slide8.xml"/><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26.xml"/><Relationship Id="rId11" Type="http://schemas.openxmlformats.org/officeDocument/2006/relationships/slide" Target="slide7.xml"/><Relationship Id="rId5" Type="http://schemas.openxmlformats.org/officeDocument/2006/relationships/slide" Target="slide16.xml"/><Relationship Id="rId10" Type="http://schemas.openxmlformats.org/officeDocument/2006/relationships/slide" Target="slide6.xml"/><Relationship Id="rId4" Type="http://schemas.openxmlformats.org/officeDocument/2006/relationships/slide" Target="slide11.xml"/><Relationship Id="rId9" Type="http://schemas.openxmlformats.org/officeDocument/2006/relationships/package" Target="../embeddings/Microsoft_Office_Word___35.docx"/></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29.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5.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36.docx"/><Relationship Id="rId4" Type="http://schemas.openxmlformats.org/officeDocument/2006/relationships/slide" Target="slide11.xml"/><Relationship Id="rId9" Type="http://schemas.openxmlformats.org/officeDocument/2006/relationships/slide" Target="slide8.xml"/></Relationships>
</file>

<file path=ppt/slides/_rels/slide3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0.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6.vml"/><Relationship Id="rId6" Type="http://schemas.openxmlformats.org/officeDocument/2006/relationships/slide" Target="slide26.xml"/><Relationship Id="rId11" Type="http://schemas.openxmlformats.org/officeDocument/2006/relationships/package" Target="../embeddings/Microsoft_Office_Word___37.docx"/><Relationship Id="rId5" Type="http://schemas.openxmlformats.org/officeDocument/2006/relationships/slide" Target="slide16.xml"/><Relationship Id="rId10" Type="http://schemas.openxmlformats.org/officeDocument/2006/relationships/image" Target="../media/image45.jpeg"/><Relationship Id="rId4" Type="http://schemas.openxmlformats.org/officeDocument/2006/relationships/slide" Target="slide11.xml"/><Relationship Id="rId9" Type="http://schemas.openxmlformats.org/officeDocument/2006/relationships/slide" Target="slide8.xml"/></Relationships>
</file>

<file path=ppt/slides/_rels/slide3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1.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38.docx"/><Relationship Id="rId4" Type="http://schemas.openxmlformats.org/officeDocument/2006/relationships/slide" Target="slide11.xml"/><Relationship Id="rId9" Type="http://schemas.openxmlformats.org/officeDocument/2006/relationships/slide" Target="slide8.xml"/></Relationships>
</file>

<file path=ppt/slides/_rels/slide3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2.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39.docx"/><Relationship Id="rId4" Type="http://schemas.openxmlformats.org/officeDocument/2006/relationships/slide" Target="slide11.xml"/><Relationship Id="rId9" Type="http://schemas.openxmlformats.org/officeDocument/2006/relationships/slide" Target="slide8.xml"/></Relationships>
</file>

<file path=ppt/slides/_rels/slide34.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3.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slide" Target="slide26.xml"/><Relationship Id="rId11" Type="http://schemas.openxmlformats.org/officeDocument/2006/relationships/package" Target="../embeddings/Microsoft_Office_Word___41.docx"/><Relationship Id="rId5" Type="http://schemas.openxmlformats.org/officeDocument/2006/relationships/slide" Target="slide16.xml"/><Relationship Id="rId10" Type="http://schemas.openxmlformats.org/officeDocument/2006/relationships/package" Target="../embeddings/Microsoft_Office_Word___40.docx"/><Relationship Id="rId4" Type="http://schemas.openxmlformats.org/officeDocument/2006/relationships/slide" Target="slide11.xml"/><Relationship Id="rId9" Type="http://schemas.openxmlformats.org/officeDocument/2006/relationships/slide" Target="slide8.xml"/></Relationships>
</file>

<file path=ppt/slides/_rels/slide35.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4.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2.docx"/><Relationship Id="rId4" Type="http://schemas.openxmlformats.org/officeDocument/2006/relationships/slide" Target="slide11.xml"/><Relationship Id="rId9" Type="http://schemas.openxmlformats.org/officeDocument/2006/relationships/slide" Target="slide8.xml"/></Relationships>
</file>

<file path=ppt/slides/_rels/slide3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5.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3.docx"/><Relationship Id="rId4" Type="http://schemas.openxmlformats.org/officeDocument/2006/relationships/slide" Target="slide11.xml"/><Relationship Id="rId9" Type="http://schemas.openxmlformats.org/officeDocument/2006/relationships/slide" Target="slide8.xml"/></Relationships>
</file>

<file path=ppt/slides/_rels/slide37.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36.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4.docx"/><Relationship Id="rId4" Type="http://schemas.openxmlformats.org/officeDocument/2006/relationships/slide" Target="slide11.xml"/><Relationship Id="rId9" Type="http://schemas.openxmlformats.org/officeDocument/2006/relationships/slide" Target="slide8.xml"/></Relationships>
</file>

<file path=ppt/slides/_rels/slide3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37.xml"/><Relationship Id="rId7" Type="http://schemas.openxmlformats.org/officeDocument/2006/relationships/slide" Target="slide26.xml"/><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slide" Target="slide16.xml"/><Relationship Id="rId11" Type="http://schemas.openxmlformats.org/officeDocument/2006/relationships/package" Target="../embeddings/Microsoft_Office_Word___45.docx"/><Relationship Id="rId5" Type="http://schemas.openxmlformats.org/officeDocument/2006/relationships/slide" Target="slide11.xml"/><Relationship Id="rId10" Type="http://schemas.openxmlformats.org/officeDocument/2006/relationships/slide" Target="slide8.xml"/><Relationship Id="rId4" Type="http://schemas.openxmlformats.org/officeDocument/2006/relationships/image" Target="../media/image54.jpeg"/><Relationship Id="rId9" Type="http://schemas.openxmlformats.org/officeDocument/2006/relationships/slide" Target="slide7.xml"/></Relationships>
</file>

<file path=ppt/slides/_rels/slide39.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notesSlide" Target="../notesSlides/notesSlide39.xml"/><Relationship Id="rId7" Type="http://schemas.openxmlformats.org/officeDocument/2006/relationships/slide" Target="slide26.xml"/><Relationship Id="rId2" Type="http://schemas.openxmlformats.org/officeDocument/2006/relationships/slideLayout" Target="../slideLayouts/slideLayout5.xml"/><Relationship Id="rId1" Type="http://schemas.openxmlformats.org/officeDocument/2006/relationships/vmlDrawing" Target="../drawings/vmlDrawing34.vml"/><Relationship Id="rId6" Type="http://schemas.openxmlformats.org/officeDocument/2006/relationships/slide" Target="slide16.xml"/><Relationship Id="rId5" Type="http://schemas.openxmlformats.org/officeDocument/2006/relationships/slide" Target="slide11.xml"/><Relationship Id="rId10" Type="http://schemas.openxmlformats.org/officeDocument/2006/relationships/slide" Target="slide8.xml"/><Relationship Id="rId4" Type="http://schemas.openxmlformats.org/officeDocument/2006/relationships/package" Target="../embeddings/Microsoft_Office_Word___46.docx"/><Relationship Id="rId9" Type="http://schemas.openxmlformats.org/officeDocument/2006/relationships/slide" Target="slide7.xml"/></Relationships>
</file>

<file path=ppt/slides/_rels/slide4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0.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5.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7.docx"/><Relationship Id="rId4" Type="http://schemas.openxmlformats.org/officeDocument/2006/relationships/slide" Target="slide11.xml"/><Relationship Id="rId9" Type="http://schemas.openxmlformats.org/officeDocument/2006/relationships/slide" Target="slide8.xml"/></Relationships>
</file>

<file path=ppt/slides/_rels/slide4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1.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6.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8.docx"/><Relationship Id="rId4" Type="http://schemas.openxmlformats.org/officeDocument/2006/relationships/slide" Target="slide11.xml"/><Relationship Id="rId9" Type="http://schemas.openxmlformats.org/officeDocument/2006/relationships/slide" Target="slide8.xml"/></Relationships>
</file>

<file path=ppt/slides/_rels/slide4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2.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7.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49.docx"/><Relationship Id="rId4" Type="http://schemas.openxmlformats.org/officeDocument/2006/relationships/slide" Target="slide11.xml"/><Relationship Id="rId9" Type="http://schemas.openxmlformats.org/officeDocument/2006/relationships/slide" Target="slide8.xml"/></Relationships>
</file>

<file path=ppt/slides/_rels/slide44.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3.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8.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50.docx"/><Relationship Id="rId4" Type="http://schemas.openxmlformats.org/officeDocument/2006/relationships/slide" Target="slide11.xml"/><Relationship Id="rId9" Type="http://schemas.openxmlformats.org/officeDocument/2006/relationships/slide" Target="slide8.xml"/></Relationships>
</file>

<file path=ppt/slides/_rels/slide45.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4" Type="http://schemas.openxmlformats.org/officeDocument/2006/relationships/slide" Target="slide16.xml"/></Relationships>
</file>

<file path=ppt/slides/_rels/slide46.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5.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39.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51.docx"/><Relationship Id="rId4" Type="http://schemas.openxmlformats.org/officeDocument/2006/relationships/slide" Target="slide11.xml"/><Relationship Id="rId9" Type="http://schemas.openxmlformats.org/officeDocument/2006/relationships/slide" Target="slide8.xml"/></Relationships>
</file>

<file path=ppt/slides/_rels/slide47.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notesSlide" Target="../notesSlides/notesSlide46.xml"/><Relationship Id="rId7" Type="http://schemas.openxmlformats.org/officeDocument/2006/relationships/slide" Target="slide6.xml"/><Relationship Id="rId2" Type="http://schemas.openxmlformats.org/officeDocument/2006/relationships/slideLayout" Target="../slideLayouts/slideLayout5.xml"/><Relationship Id="rId1" Type="http://schemas.openxmlformats.org/officeDocument/2006/relationships/vmlDrawing" Target="../drawings/vmlDrawing40.vml"/><Relationship Id="rId6" Type="http://schemas.openxmlformats.org/officeDocument/2006/relationships/slide" Target="slide26.xml"/><Relationship Id="rId5" Type="http://schemas.openxmlformats.org/officeDocument/2006/relationships/slide" Target="slide16.xml"/><Relationship Id="rId10" Type="http://schemas.openxmlformats.org/officeDocument/2006/relationships/package" Target="../embeddings/Microsoft_Office_Word___52.docx"/><Relationship Id="rId4" Type="http://schemas.openxmlformats.org/officeDocument/2006/relationships/slide" Target="slide11.xml"/><Relationship Id="rId9" Type="http://schemas.openxmlformats.org/officeDocument/2006/relationships/slide" Target="slide8.xml"/></Relationships>
</file>

<file path=ppt/slides/_rels/slide48.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10" Type="http://schemas.openxmlformats.org/officeDocument/2006/relationships/image" Target="../media/image63.png"/><Relationship Id="rId4" Type="http://schemas.openxmlformats.org/officeDocument/2006/relationships/slide" Target="slide16.xml"/><Relationship Id="rId9" Type="http://schemas.openxmlformats.org/officeDocument/2006/relationships/image" Target="../media/image62.jpeg"/></Relationships>
</file>

<file path=ppt/slides/_rels/slide49.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1.xml"/><Relationship Id="rId7" Type="http://schemas.openxmlformats.org/officeDocument/2006/relationships/slide" Target="slide7.xml"/><Relationship Id="rId2" Type="http://schemas.openxmlformats.org/officeDocument/2006/relationships/notesSlide" Target="../notesSlides/notesSlide48.xml"/><Relationship Id="rId1" Type="http://schemas.openxmlformats.org/officeDocument/2006/relationships/slideLayout" Target="../slideLayouts/slideLayout5.xml"/><Relationship Id="rId6" Type="http://schemas.openxmlformats.org/officeDocument/2006/relationships/slide" Target="slide6.xml"/><Relationship Id="rId5" Type="http://schemas.openxmlformats.org/officeDocument/2006/relationships/slide" Target="slide26.xml"/><Relationship Id="rId10" Type="http://schemas.openxmlformats.org/officeDocument/2006/relationships/image" Target="../media/image64.jpeg"/><Relationship Id="rId4" Type="http://schemas.openxmlformats.org/officeDocument/2006/relationships/slide" Target="slide16.xml"/><Relationship Id="rId9"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5.xml"/><Relationship Id="rId5" Type="http://schemas.openxmlformats.org/officeDocument/2006/relationships/slide" Target="slide2.xml"/><Relationship Id="rId4" Type="http://schemas.openxmlformats.org/officeDocument/2006/relationships/package" Target="../embeddings/Microsoft_Office_Word___3.docx"/></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5.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6.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7.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5.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dirty="0"/>
              <a:t>12.2</a:t>
            </a:r>
            <a:r>
              <a:rPr lang="zh-CN" altLang="zh-CN" dirty="0"/>
              <a:t>　古典概型与几何概型</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2132856"/>
            <a:ext cx="8128000" cy="1107996"/>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上随机地取一个数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646720267"/>
              </p:ext>
            </p:extLst>
          </p:nvPr>
        </p:nvGraphicFramePr>
        <p:xfrm>
          <a:off x="3059832" y="2564904"/>
          <a:ext cx="856725" cy="700599"/>
        </p:xfrm>
        <a:graphic>
          <a:graphicData uri="http://schemas.openxmlformats.org/presentationml/2006/ole">
            <p:oleObj spid="_x0000_s9218" name="文档" r:id="rId6" imgW="497756" imgH="40023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992264295"/>
              </p:ext>
            </p:extLst>
          </p:nvPr>
        </p:nvGraphicFramePr>
        <p:xfrm>
          <a:off x="611560" y="3212976"/>
          <a:ext cx="8128000" cy="1653095"/>
        </p:xfrm>
        <a:graphic>
          <a:graphicData uri="http://schemas.openxmlformats.org/presentationml/2006/ole">
            <p:oleObj spid="_x0000_s9219" name="文档" r:id="rId7" imgW="3847376" imgH="781962" progId="Word.Document.12">
              <p:embed/>
            </p:oleObj>
          </a:graphicData>
        </a:graphic>
      </p:graphicFrame>
    </p:spTree>
    <p:extLst>
      <p:ext uri="{BB962C8B-B14F-4D97-AF65-F5344CB8AC3E}">
        <p14:creationId xmlns:p14="http://schemas.microsoft.com/office/powerpoint/2010/main" xmlns="" val="1731636652"/>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692472" y="1525619"/>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古典概型的</a:t>
            </a:r>
            <a:r>
              <a:rPr lang="zh-CN" altLang="zh-CN" sz="2200" b="1" dirty="0" smtClean="0">
                <a:solidFill>
                  <a:srgbClr val="000000"/>
                </a:solidFill>
                <a:latin typeface="Times New Roman" panose="02020603050405020304" pitchFamily="18" charset="0"/>
                <a:cs typeface="Times New Roman" panose="02020603050405020304" pitchFamily="18" charset="0"/>
              </a:rPr>
              <a:t>概率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770289262"/>
              </p:ext>
            </p:extLst>
          </p:nvPr>
        </p:nvGraphicFramePr>
        <p:xfrm>
          <a:off x="512763" y="2074863"/>
          <a:ext cx="8085137" cy="3556000"/>
        </p:xfrm>
        <a:graphic>
          <a:graphicData uri="http://schemas.openxmlformats.org/presentationml/2006/ole">
            <p:oleObj spid="_x0000_s10242" name="文档" r:id="rId7" imgW="3837724" imgH="1693256" progId="Word.Document.12">
              <p:embed/>
            </p:oleObj>
          </a:graphicData>
        </a:graphic>
      </p:graphicFrame>
      <p:sp>
        <p:nvSpPr>
          <p:cNvPr id="13" name="矩形 12"/>
          <p:cNvSpPr>
            <a:spLocks noChangeAspect="1"/>
          </p:cNvSpPr>
          <p:nvPr/>
        </p:nvSpPr>
        <p:spPr>
          <a:xfrm>
            <a:off x="4199782" y="274872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4" name="矩形 13"/>
          <p:cNvSpPr>
            <a:spLocks noChangeAspect="1"/>
          </p:cNvSpPr>
          <p:nvPr/>
        </p:nvSpPr>
        <p:spPr>
          <a:xfrm>
            <a:off x="2411760" y="472514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0" name="圆角矩形 9">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854527848"/>
              </p:ext>
            </p:extLst>
          </p:nvPr>
        </p:nvGraphicFramePr>
        <p:xfrm>
          <a:off x="508000" y="2204864"/>
          <a:ext cx="8128000" cy="2589392"/>
        </p:xfrm>
        <a:graphic>
          <a:graphicData uri="http://schemas.openxmlformats.org/presentationml/2006/ole">
            <p:oleObj spid="_x0000_s11266" name="文档" r:id="rId7" imgW="3837724" imgH="1222707" progId="Word.Document.12">
              <p:embed/>
            </p:oleObj>
          </a:graphicData>
        </a:graphic>
      </p:graphicFrame>
      <p:sp>
        <p:nvSpPr>
          <p:cNvPr id="7" name="圆角矩形 6">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0" name="圆角矩形 9">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03304441"/>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求古典概型的概率的一般思路是怎样的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对与顺序相关的问题怎样处理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求有关古典概型的概率问题的解题策略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求古典概型的概率的思路是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先求出试验的基本事件的总数和事件</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包含的基本事件的个数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再代入古典概型的概率公式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对与顺序相关的问题处理方法为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若把顺序看作有区别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则在求试验的基本事件的总数和事件</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包含的基本事件的个数时都看作有区别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反之都看作没区别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0" name="圆角矩形 9">
            <a:hlinkClick r:id="rId8"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63981898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434688517"/>
              </p:ext>
            </p:extLst>
          </p:nvPr>
        </p:nvGraphicFramePr>
        <p:xfrm>
          <a:off x="512763" y="1482725"/>
          <a:ext cx="8085137" cy="4660900"/>
        </p:xfrm>
        <a:graphic>
          <a:graphicData uri="http://schemas.openxmlformats.org/presentationml/2006/ole">
            <p:oleObj spid="_x0000_s12290" name="文档" r:id="rId7" imgW="3837724" imgH="2216449" progId="Word.Document.12">
              <p:embed/>
            </p:oleObj>
          </a:graphicData>
        </a:graphic>
      </p:graphicFrame>
      <p:sp>
        <p:nvSpPr>
          <p:cNvPr id="15" name="矩形 14"/>
          <p:cNvSpPr>
            <a:spLocks noChangeAspect="1"/>
          </p:cNvSpPr>
          <p:nvPr/>
        </p:nvSpPr>
        <p:spPr>
          <a:xfrm>
            <a:off x="3995936" y="3610672"/>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16" name="矩形 15"/>
          <p:cNvSpPr>
            <a:spLocks noChangeAspect="1"/>
          </p:cNvSpPr>
          <p:nvPr/>
        </p:nvSpPr>
        <p:spPr>
          <a:xfrm>
            <a:off x="1280408" y="5218809"/>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9" name="圆角矩形 8">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0" name="圆角矩形 9">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1" name="圆角矩形 10">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196041148"/>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113585688"/>
              </p:ext>
            </p:extLst>
          </p:nvPr>
        </p:nvGraphicFramePr>
        <p:xfrm>
          <a:off x="508000" y="1844824"/>
          <a:ext cx="8128000" cy="3194705"/>
        </p:xfrm>
        <a:graphic>
          <a:graphicData uri="http://schemas.openxmlformats.org/presentationml/2006/ole">
            <p:oleObj spid="_x0000_s13314" name="文档" r:id="rId7" imgW="3837724" imgH="1507561" progId="Word.Document.12">
              <p:embed/>
            </p:oleObj>
          </a:graphicData>
        </a:graphic>
      </p:graphicFrame>
      <p:sp>
        <p:nvSpPr>
          <p:cNvPr id="7" name="圆角矩形 6">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0" name="圆角矩形 9">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450796294"/>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692472" y="1340768"/>
            <a:ext cx="8128000" cy="90486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古典概</a:t>
            </a:r>
            <a:r>
              <a:rPr lang="zh-CN" altLang="zh-CN" sz="2200" b="1" u="sng" dirty="0" smtClean="0">
                <a:solidFill>
                  <a:srgbClr val="000000"/>
                </a:solidFill>
                <a:uFill>
                  <a:solidFill>
                    <a:srgbClr val="00FFFF"/>
                  </a:solidFill>
                </a:uFill>
                <a:latin typeface="Times New Roman" panose="02020603050405020304" pitchFamily="18" charset="0"/>
                <a:cs typeface="Times New Roman" panose="02020603050405020304" pitchFamily="18" charset="0"/>
              </a:rPr>
              <a:t>型的</a:t>
            </a: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交汇问题</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多考向</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古典概型与平面向量的交汇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82038638"/>
              </p:ext>
            </p:extLst>
          </p:nvPr>
        </p:nvGraphicFramePr>
        <p:xfrm>
          <a:off x="508000" y="2229087"/>
          <a:ext cx="8128000" cy="1385493"/>
        </p:xfrm>
        <a:graphic>
          <a:graphicData uri="http://schemas.openxmlformats.org/presentationml/2006/ole">
            <p:oleObj spid="_x0000_s14338" name="文档" r:id="rId7" imgW="3837724" imgH="656606" progId="Word.Document.12">
              <p:embed/>
            </p:oleObj>
          </a:graphicData>
        </a:graphic>
      </p:graphicFrame>
      <p:sp>
        <p:nvSpPr>
          <p:cNvPr id="11" name="矩形 10"/>
          <p:cNvSpPr>
            <a:spLocks noChangeAspect="1"/>
          </p:cNvSpPr>
          <p:nvPr/>
        </p:nvSpPr>
        <p:spPr>
          <a:xfrm>
            <a:off x="6228184" y="2585686"/>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792250843"/>
              </p:ext>
            </p:extLst>
          </p:nvPr>
        </p:nvGraphicFramePr>
        <p:xfrm>
          <a:off x="508000" y="3645024"/>
          <a:ext cx="8128000" cy="2128681"/>
        </p:xfrm>
        <a:graphic>
          <a:graphicData uri="http://schemas.openxmlformats.org/presentationml/2006/ole">
            <p:oleObj spid="_x0000_s14339" name="文档" r:id="rId8" imgW="3837724" imgH="1004560" progId="Word.Document.12">
              <p:embed/>
            </p:oleObj>
          </a:graphicData>
        </a:graphic>
      </p:graphicFrame>
      <p:sp>
        <p:nvSpPr>
          <p:cNvPr id="6" name="矩形 5"/>
          <p:cNvSpPr>
            <a:spLocks noChangeAspect="1"/>
          </p:cNvSpPr>
          <p:nvPr/>
        </p:nvSpPr>
        <p:spPr>
          <a:xfrm>
            <a:off x="508000" y="5802239"/>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如何把两个向量的夹角的范围问题转化成与求概率的基本事件有关的问题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9"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3" name="圆角矩形 12">
            <a:hlinkClick r:id="rId10"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4" name="圆角矩形 13">
            <a:hlinkClick r:id="rId11"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split/>
      </p:transition>
    </mc:Choice>
    <mc:Fallback>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00329"/>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古典概型与解析几何的交汇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将一颗骰子先后投掷两次分别得到点数</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有公共点的概率为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5550010"/>
              </p:ext>
            </p:extLst>
          </p:nvPr>
        </p:nvGraphicFramePr>
        <p:xfrm>
          <a:off x="2339752" y="2241441"/>
          <a:ext cx="6106686" cy="482574"/>
        </p:xfrm>
        <a:graphic>
          <a:graphicData uri="http://schemas.openxmlformats.org/presentationml/2006/ole">
            <p:oleObj spid="_x0000_s15362" name="文档" r:id="rId7" imgW="3837724" imgH="303243"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511883317"/>
              </p:ext>
            </p:extLst>
          </p:nvPr>
        </p:nvGraphicFramePr>
        <p:xfrm>
          <a:off x="548456" y="2796473"/>
          <a:ext cx="8128000" cy="2360719"/>
        </p:xfrm>
        <a:graphic>
          <a:graphicData uri="http://schemas.openxmlformats.org/presentationml/2006/ole">
            <p:oleObj spid="_x0000_s15363" name="文档" r:id="rId8" imgW="3837724" imgH="1116338" progId="Word.Document.12">
              <p:embed/>
            </p:oleObj>
          </a:graphicData>
        </a:graphic>
      </p:graphicFrame>
      <p:sp>
        <p:nvSpPr>
          <p:cNvPr id="14" name="矩形 13"/>
          <p:cNvSpPr>
            <a:spLocks noChangeAspect="1"/>
          </p:cNvSpPr>
          <p:nvPr/>
        </p:nvSpPr>
        <p:spPr>
          <a:xfrm>
            <a:off x="508000" y="522729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如何把直线与圆有公共点的问题转化成与概率的基本事件有关的问题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9"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10"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5" name="圆角矩形 14">
            <a:hlinkClick r:id="rId11"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887169855"/>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429890"/>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古典概型与函数的交汇</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{2,4},</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   ax</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+bx+</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上是减函数的概率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中随机抽取两个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求它们在</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处的切线互相平行的概率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5819309"/>
              </p:ext>
            </p:extLst>
          </p:nvPr>
        </p:nvGraphicFramePr>
        <p:xfrm>
          <a:off x="2195736" y="2780928"/>
          <a:ext cx="5576168" cy="585994"/>
        </p:xfrm>
        <a:graphic>
          <a:graphicData uri="http://schemas.openxmlformats.org/presentationml/2006/ole">
            <p:oleObj spid="_x0000_s16386" name="文档" r:id="rId7" imgW="3837004" imgH="403122" progId="Word.Document.12">
              <p:embed/>
            </p:oleObj>
          </a:graphicData>
        </a:graphic>
      </p:graphicFrame>
      <p:sp>
        <p:nvSpPr>
          <p:cNvPr id="15" name="圆角矩形 14">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6" name="圆角矩形 15">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7" name="圆角矩形 16">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21760790"/>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26700408"/>
              </p:ext>
            </p:extLst>
          </p:nvPr>
        </p:nvGraphicFramePr>
        <p:xfrm>
          <a:off x="512763" y="1772816"/>
          <a:ext cx="8118475" cy="3881438"/>
        </p:xfrm>
        <a:graphic>
          <a:graphicData uri="http://schemas.openxmlformats.org/presentationml/2006/ole">
            <p:oleObj spid="_x0000_s17410" name="文档" r:id="rId7" imgW="3837004" imgH="1833880" progId="Word.Document.12">
              <p:embed/>
            </p:oleObj>
          </a:graphicData>
        </a:graphic>
      </p:graphicFrame>
      <p:sp>
        <p:nvSpPr>
          <p:cNvPr id="10" name="圆角矩形 9">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9"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079691618"/>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508000" y="1508903"/>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基本事件的特点</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任何两个基本事件是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任何事件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除不可能事件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都可以表示成</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的和</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具有以下两个特点的概率模型称为古典概率模型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简称古典概型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试验中所有可能出现的基本事件</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等可能性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每个基本事件出现的可能性</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99458556"/>
              </p:ext>
            </p:extLst>
          </p:nvPr>
        </p:nvGraphicFramePr>
        <p:xfrm>
          <a:off x="323328" y="4779852"/>
          <a:ext cx="8128000" cy="689383"/>
        </p:xfrm>
        <a:graphic>
          <a:graphicData uri="http://schemas.openxmlformats.org/presentationml/2006/ole">
            <p:oleObj spid="_x0000_s2050" name="文档" r:id="rId6" imgW="3837724" imgH="325959" progId="Word.Document.12">
              <p:embed/>
            </p:oleObj>
          </a:graphicData>
        </a:graphic>
      </p:graphicFrame>
      <p:sp>
        <p:nvSpPr>
          <p:cNvPr id="4" name="矩形 3"/>
          <p:cNvSpPr>
            <a:spLocks noChangeAspect="1"/>
          </p:cNvSpPr>
          <p:nvPr/>
        </p:nvSpPr>
        <p:spPr>
          <a:xfrm>
            <a:off x="3851920" y="1909921"/>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互斥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5928223" y="2297654"/>
            <a:ext cx="1383712"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基本事件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5867340" y="3917732"/>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只有有限</a:t>
            </a:r>
            <a:r>
              <a:rPr lang="zh-CN" altLang="zh-CN" sz="2200" dirty="0" smtClean="0">
                <a:solidFill>
                  <a:srgbClr val="FF0000"/>
                </a:solidFill>
                <a:latin typeface="Times New Roman" panose="02020603050405020304" pitchFamily="18" charset="0"/>
                <a:cs typeface="Times New Roman" panose="02020603050405020304" pitchFamily="18" charset="0"/>
              </a:rPr>
              <a:t>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5819415" y="4311311"/>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相等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32856"/>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解题</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由两个向量的数量积公式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得出它们的夹角的余弦值的表达式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由夹角的范围得出点数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的关系</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然后分别求</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m&gt;n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对应的事件个数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从而也清楚了基本事件的个数就是点数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组成的点的坐标数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直线与圆有公共点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即圆心到直线的距离小于或等于半径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由此得出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则满足</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的基本事件的个数就能求出来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从而转化成与概率的基本事件有关的问题</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上是减函数可转化成开口向上的二次函数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的图像的对称轴与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轴的交点的横坐标大于或等于</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从而得出</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宋体" panose="02010600030101010101" pitchFamily="2" charset="-122"/>
                <a:ea typeface="方正书宋_GBK"/>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从而不难得出</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宋体" panose="02010600030101010101" pitchFamily="2" charset="-122"/>
                <a:ea typeface="方正书宋_GBK"/>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包含的基本事件数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因此也转化成了与概率的基本事件有关的问题</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508000" y="128635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上是减函数的问题转换成与概率的基本事件有关的问题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a:cs typeface="Times New Roman" panose="02020603050405020304" pitchFamily="18" charset="0"/>
            </a:endParaRPr>
          </a:p>
        </p:txBody>
      </p:sp>
      <p:sp>
        <p:nvSpPr>
          <p:cNvPr id="10" name="圆角矩形 9">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66811933"/>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254538021"/>
              </p:ext>
            </p:extLst>
          </p:nvPr>
        </p:nvGraphicFramePr>
        <p:xfrm>
          <a:off x="511175" y="1600200"/>
          <a:ext cx="8110538" cy="1785938"/>
        </p:xfrm>
        <a:graphic>
          <a:graphicData uri="http://schemas.openxmlformats.org/presentationml/2006/ole">
            <p:oleObj spid="_x0000_s18434" name="文档" r:id="rId7" imgW="3848098" imgH="848535" progId="Word.Document.12">
              <p:embed/>
            </p:oleObj>
          </a:graphicData>
        </a:graphic>
      </p:graphicFrame>
      <p:sp>
        <p:nvSpPr>
          <p:cNvPr id="10" name="矩形 9"/>
          <p:cNvSpPr>
            <a:spLocks noChangeAspect="1"/>
          </p:cNvSpPr>
          <p:nvPr/>
        </p:nvSpPr>
        <p:spPr>
          <a:xfrm>
            <a:off x="508000" y="3490492"/>
            <a:ext cx="5844534" cy="2123658"/>
          </a:xfrm>
          <a:prstGeom prst="rect">
            <a:avLst/>
          </a:prstGeom>
        </p:spPr>
        <p:txBody>
          <a:bodyPr wrap="square">
            <a:spAutoFit/>
          </a:bodyPr>
          <a:lstStyle/>
          <a:p>
            <a:pPr indent="266700">
              <a:lnSpc>
                <a:spcPct val="15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陕西宝鸡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检测</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为集合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cs typeface="Times New Roman" panose="02020603050405020304" pitchFamily="18" charset="0"/>
              </a:rPr>
              <a:t>中三个不同的数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通过如图所示程序框图给出的算法输出一个整数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则输出的数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的概率是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4" name="LB19.eps" descr="id:2147520878;FounderCES"/>
          <p:cNvPicPr/>
          <p:nvPr/>
        </p:nvPicPr>
        <p:blipFill>
          <a:blip r:embed="rId8"/>
          <a:stretch>
            <a:fillRect/>
          </a:stretch>
        </p:blipFill>
        <p:spPr>
          <a:xfrm>
            <a:off x="6352534" y="2425735"/>
            <a:ext cx="1800200" cy="3091497"/>
          </a:xfrm>
          <a:prstGeom prst="rect">
            <a:avLst/>
          </a:prstGeom>
        </p:spPr>
      </p:pic>
      <p:sp>
        <p:nvSpPr>
          <p:cNvPr id="15" name="矩形 14"/>
          <p:cNvSpPr>
            <a:spLocks noChangeAspect="1"/>
          </p:cNvSpPr>
          <p:nvPr/>
        </p:nvSpPr>
        <p:spPr>
          <a:xfrm>
            <a:off x="745185" y="1958271"/>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13" name="对象 12"/>
          <p:cNvGraphicFramePr>
            <a:graphicFrameLocks noChangeAspect="1"/>
          </p:cNvGraphicFramePr>
          <p:nvPr>
            <p:extLst>
              <p:ext uri="{D42A27DB-BD31-4B8C-83A1-F6EECF244321}">
                <p14:modId xmlns:p14="http://schemas.microsoft.com/office/powerpoint/2010/main" xmlns="" val="3967873113"/>
              </p:ext>
            </p:extLst>
          </p:nvPr>
        </p:nvGraphicFramePr>
        <p:xfrm>
          <a:off x="2871699" y="4982607"/>
          <a:ext cx="766762" cy="490538"/>
        </p:xfrm>
        <a:graphic>
          <a:graphicData uri="http://schemas.openxmlformats.org/presentationml/2006/ole">
            <p:oleObj spid="_x0000_s18435" name="文档" r:id="rId9" imgW="362430" imgH="234373" progId="Word.Document.12">
              <p:embed/>
            </p:oleObj>
          </a:graphicData>
        </a:graphic>
      </p:graphicFrame>
      <p:sp>
        <p:nvSpPr>
          <p:cNvPr id="11" name="圆角矩形 10">
            <a:hlinkClick r:id="rId10"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2" name="圆角矩形 11">
            <a:hlinkClick r:id="rId11"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6" name="圆角矩形 15">
            <a:hlinkClick r:id="rId12"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181612476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017871"/>
            <a:ext cx="8128000" cy="313932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设集合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从集合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中任取两个元素</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smtClean="0">
                <a:solidFill>
                  <a:srgbClr val="000000"/>
                </a:solidFill>
                <a:latin typeface="Times New Roman" panose="02020603050405020304" pitchFamily="18" charset="0"/>
                <a:cs typeface="Times New Roman" panose="02020603050405020304" pitchFamily="18" charset="0"/>
              </a:rPr>
              <a:t>方程</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表示</a:t>
            </a:r>
            <a:r>
              <a:rPr lang="zh-CN" altLang="zh-CN" sz="2200" dirty="0">
                <a:solidFill>
                  <a:srgbClr val="000000"/>
                </a:solidFill>
                <a:latin typeface="Times New Roman" panose="02020603050405020304" pitchFamily="18" charset="0"/>
                <a:cs typeface="Times New Roman" panose="02020603050405020304" pitchFamily="18" charset="0"/>
              </a:rPr>
              <a:t>焦点在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轴上的双曲线的概率为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已知关于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的二次函数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bx+</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1,1,2,3,4,5},</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1,1,2,3,4},</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在区间</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内是增加的概率为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6083948"/>
              </p:ext>
            </p:extLst>
          </p:nvPr>
        </p:nvGraphicFramePr>
        <p:xfrm>
          <a:off x="2195736" y="2420888"/>
          <a:ext cx="8128000" cy="854163"/>
        </p:xfrm>
        <a:graphic>
          <a:graphicData uri="http://schemas.openxmlformats.org/presentationml/2006/ole">
            <p:oleObj spid="_x0000_s19458" name="文档" r:id="rId7" imgW="3837004" imgH="403122" progId="Word.Document.12">
              <p:embed/>
            </p:oleObj>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xmlns="" val="871869610"/>
              </p:ext>
            </p:extLst>
          </p:nvPr>
        </p:nvGraphicFramePr>
        <p:xfrm>
          <a:off x="1346206" y="2996952"/>
          <a:ext cx="538107" cy="490122"/>
        </p:xfrm>
        <a:graphic>
          <a:graphicData uri="http://schemas.openxmlformats.org/presentationml/2006/ole">
            <p:oleObj spid="_x0000_s19459" name="文档" r:id="rId8" imgW="362430" imgH="331007" progId="Word.Document.12">
              <p:embed/>
            </p:oleObj>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xmlns="" val="1478252582"/>
              </p:ext>
            </p:extLst>
          </p:nvPr>
        </p:nvGraphicFramePr>
        <p:xfrm>
          <a:off x="1080498" y="4467556"/>
          <a:ext cx="546105" cy="498120"/>
        </p:xfrm>
        <a:graphic>
          <a:graphicData uri="http://schemas.openxmlformats.org/presentationml/2006/ole">
            <p:oleObj spid="_x0000_s19460" name="文档" r:id="rId9" imgW="362430" imgH="330647" progId="Word.Document.12">
              <p:embed/>
            </p:oleObj>
          </a:graphicData>
        </a:graphic>
      </p:graphicFrame>
      <p:sp>
        <p:nvSpPr>
          <p:cNvPr id="18" name="圆角矩形 17">
            <a:hlinkClick r:id="rId10"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9" name="圆角矩形 18">
            <a:hlinkClick r:id="rId11"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20" name="圆角矩形 19">
            <a:hlinkClick r:id="rId12"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3260844168"/>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45199658"/>
              </p:ext>
            </p:extLst>
          </p:nvPr>
        </p:nvGraphicFramePr>
        <p:xfrm>
          <a:off x="508000" y="1788898"/>
          <a:ext cx="8128000" cy="3534205"/>
        </p:xfrm>
        <a:graphic>
          <a:graphicData uri="http://schemas.openxmlformats.org/presentationml/2006/ole">
            <p:oleObj spid="_x0000_s20482" name="文档" r:id="rId10" imgW="3847376" imgH="1673680" progId="Word.Document.12">
              <p:embed/>
            </p:oleObj>
          </a:graphicData>
        </a:graphic>
      </p:graphicFrame>
    </p:spTree>
    <p:extLst>
      <p:ext uri="{BB962C8B-B14F-4D97-AF65-F5344CB8AC3E}">
        <p14:creationId xmlns:p14="http://schemas.microsoft.com/office/powerpoint/2010/main" xmlns="" val="3085889576"/>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50629495"/>
              </p:ext>
            </p:extLst>
          </p:nvPr>
        </p:nvGraphicFramePr>
        <p:xfrm>
          <a:off x="508000" y="2186245"/>
          <a:ext cx="8128000" cy="2739510"/>
        </p:xfrm>
        <a:graphic>
          <a:graphicData uri="http://schemas.openxmlformats.org/presentationml/2006/ole">
            <p:oleObj spid="_x0000_s21506" name="文档" r:id="rId10" imgW="3847376" imgH="1296553" progId="Word.Document.12">
              <p:embed/>
            </p:oleObj>
          </a:graphicData>
        </a:graphic>
      </p:graphicFrame>
    </p:spTree>
    <p:extLst>
      <p:ext uri="{BB962C8B-B14F-4D97-AF65-F5344CB8AC3E}">
        <p14:creationId xmlns:p14="http://schemas.microsoft.com/office/powerpoint/2010/main" xmlns="" val="271224125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62039484"/>
              </p:ext>
            </p:extLst>
          </p:nvPr>
        </p:nvGraphicFramePr>
        <p:xfrm>
          <a:off x="508000" y="1677553"/>
          <a:ext cx="8128000" cy="4127711"/>
        </p:xfrm>
        <a:graphic>
          <a:graphicData uri="http://schemas.openxmlformats.org/presentationml/2006/ole">
            <p:oleObj spid="_x0000_s22530" name="文档" r:id="rId10" imgW="3847376" imgH="1954366" progId="Word.Document.12">
              <p:embed/>
            </p:oleObj>
          </a:graphicData>
        </a:graphic>
      </p:graphicFrame>
    </p:spTree>
    <p:extLst>
      <p:ext uri="{BB962C8B-B14F-4D97-AF65-F5344CB8AC3E}">
        <p14:creationId xmlns:p14="http://schemas.microsoft.com/office/powerpoint/2010/main" xmlns="" val="3762633190"/>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484784"/>
            <a:ext cx="8128000" cy="354558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与长度、角度有关的几何概型</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某公司的班车在</a:t>
            </a:r>
            <a:r>
              <a:rPr lang="en-US" altLang="zh-CN" sz="2200" dirty="0">
                <a:solidFill>
                  <a:srgbClr val="000000"/>
                </a:solidFill>
                <a:latin typeface="Times New Roman" panose="02020603050405020304" pitchFamily="18" charset="0"/>
                <a:cs typeface="Times New Roman" panose="02020603050405020304" pitchFamily="18" charset="0"/>
              </a:rPr>
              <a:t>7:30,8:00,8:30</a:t>
            </a:r>
            <a:r>
              <a:rPr lang="zh-CN" altLang="zh-CN" sz="2200" dirty="0">
                <a:solidFill>
                  <a:srgbClr val="000000"/>
                </a:solidFill>
                <a:latin typeface="Times New Roman" panose="02020603050405020304" pitchFamily="18" charset="0"/>
                <a:cs typeface="Times New Roman" panose="02020603050405020304" pitchFamily="18" charset="0"/>
              </a:rPr>
              <a:t>发车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小明在</a:t>
            </a:r>
            <a:r>
              <a:rPr lang="en-US" altLang="zh-CN" sz="2200" dirty="0">
                <a:solidFill>
                  <a:srgbClr val="000000"/>
                </a:solidFill>
                <a:latin typeface="Times New Roman" panose="02020603050405020304" pitchFamily="18" charset="0"/>
                <a:cs typeface="Times New Roman" panose="02020603050405020304" pitchFamily="18" charset="0"/>
              </a:rPr>
              <a:t>7:50</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8:30</a:t>
            </a:r>
            <a:r>
              <a:rPr lang="zh-CN" altLang="zh-CN" sz="2200" dirty="0">
                <a:solidFill>
                  <a:srgbClr val="000000"/>
                </a:solidFill>
                <a:latin typeface="Times New Roman" panose="02020603050405020304" pitchFamily="18" charset="0"/>
                <a:cs typeface="Times New Roman" panose="02020603050405020304" pitchFamily="18" charset="0"/>
              </a:rPr>
              <a:t>之间到达发车站乘坐班车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且到达发车站的时刻是随机的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则他等车时间不超过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分钟的概率是</a:t>
            </a:r>
            <a:r>
              <a:rPr lang="zh-CN" altLang="zh-CN" sz="2200" dirty="0">
                <a:solidFill>
                  <a:srgbClr val="000000"/>
                </a:solidFill>
                <a:effectLst/>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effectLst/>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为矩形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DAB</a:t>
            </a:r>
            <a:r>
              <a:rPr lang="zh-CN" altLang="zh-CN" sz="2200" dirty="0">
                <a:solidFill>
                  <a:srgbClr val="000000"/>
                </a:solidFill>
                <a:latin typeface="Times New Roman" panose="02020603050405020304" pitchFamily="18" charset="0"/>
                <a:cs typeface="Times New Roman" panose="02020603050405020304" pitchFamily="18" charset="0"/>
              </a:rPr>
              <a:t>内任作射线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latin typeface="Times New Roman" panose="02020603050405020304" pitchFamily="18" charset="0"/>
                <a:cs typeface="Times New Roman" panose="02020603050405020304" pitchFamily="18" charset="0"/>
              </a:rPr>
              <a:t>与线段</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有公共点的概率为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001503166"/>
              </p:ext>
            </p:extLst>
          </p:nvPr>
        </p:nvGraphicFramePr>
        <p:xfrm>
          <a:off x="344304" y="3284984"/>
          <a:ext cx="8128000" cy="854163"/>
        </p:xfrm>
        <a:graphic>
          <a:graphicData uri="http://schemas.openxmlformats.org/presentationml/2006/ole">
            <p:oleObj spid="_x0000_s23554" name="文档" r:id="rId7" imgW="3837004" imgH="403843"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3179605241"/>
              </p:ext>
            </p:extLst>
          </p:nvPr>
        </p:nvGraphicFramePr>
        <p:xfrm>
          <a:off x="4639271" y="4064947"/>
          <a:ext cx="724817" cy="372165"/>
        </p:xfrm>
        <a:graphic>
          <a:graphicData uri="http://schemas.openxmlformats.org/presentationml/2006/ole">
            <p:oleObj spid="_x0000_s23555" name="文档" r:id="rId8" imgW="397341" imgH="200119" progId="Word.Document.12">
              <p:embed/>
            </p:oleObj>
          </a:graphicData>
        </a:graphic>
      </p:graphicFrame>
      <p:sp>
        <p:nvSpPr>
          <p:cNvPr id="11" name="矩形 10"/>
          <p:cNvSpPr>
            <a:spLocks noChangeAspect="1"/>
          </p:cNvSpPr>
          <p:nvPr/>
        </p:nvSpPr>
        <p:spPr>
          <a:xfrm>
            <a:off x="4036086" y="2705471"/>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graphicFrame>
        <p:nvGraphicFramePr>
          <p:cNvPr id="10" name="对象 9"/>
          <p:cNvGraphicFramePr>
            <a:graphicFrameLocks noChangeAspect="1"/>
          </p:cNvGraphicFramePr>
          <p:nvPr>
            <p:extLst>
              <p:ext uri="{D42A27DB-BD31-4B8C-83A1-F6EECF244321}">
                <p14:modId xmlns:p14="http://schemas.microsoft.com/office/powerpoint/2010/main" xmlns="" val="1781355650"/>
              </p:ext>
            </p:extLst>
          </p:nvPr>
        </p:nvGraphicFramePr>
        <p:xfrm>
          <a:off x="5941182" y="4381475"/>
          <a:ext cx="1058862" cy="847725"/>
        </p:xfrm>
        <a:graphic>
          <a:graphicData uri="http://schemas.openxmlformats.org/presentationml/2006/ole">
            <p:oleObj spid="_x0000_s23556" name="文档" r:id="rId9" imgW="507833" imgH="400237" progId="Word.Document.12">
              <p:embed/>
            </p:oleObj>
          </a:graphicData>
        </a:graphic>
      </p:graphicFrame>
      <p:sp>
        <p:nvSpPr>
          <p:cNvPr id="13" name="圆角矩形 12">
            <a:hlinkClick r:id="rId10"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4" name="圆角矩形 13">
            <a:hlinkClick r:id="rId11"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5" name="圆角矩形 14">
            <a:hlinkClick r:id="rId12"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pic>
        <p:nvPicPr>
          <p:cNvPr id="16" name="M144.eps" descr="id:2147525622;FounderCES"/>
          <p:cNvPicPr/>
          <p:nvPr/>
        </p:nvPicPr>
        <p:blipFill>
          <a:blip r:embed="rId13"/>
          <a:stretch>
            <a:fillRect/>
          </a:stretch>
        </p:blipFill>
        <p:spPr>
          <a:xfrm>
            <a:off x="3712137" y="4931600"/>
            <a:ext cx="1441435" cy="1088043"/>
          </a:xfrm>
          <a:prstGeom prst="rect">
            <a:avLst/>
          </a:prstGeom>
        </p:spPr>
      </p:pic>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678466"/>
            <a:ext cx="8128000" cy="3748719"/>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dirty="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这是几何概型问题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总的基本事件空间如图所示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等车时间不超过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分钟的时间段为</a:t>
            </a:r>
            <a:r>
              <a:rPr lang="en-US" altLang="zh-CN" sz="2200" dirty="0">
                <a:solidFill>
                  <a:srgbClr val="000000"/>
                </a:solidFill>
                <a:latin typeface="Times New Roman" panose="02020603050405020304" pitchFamily="18" charset="0"/>
                <a:cs typeface="Times New Roman" panose="02020603050405020304" pitchFamily="18" charset="0"/>
              </a:rPr>
              <a:t>:7:50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8:20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8:30,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故他等车时间不超过</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分钟的概率</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endParaRPr lang="zh-CN" altLang="zh-CN" sz="2200" dirty="0">
              <a:solidFill>
                <a:srgbClr val="000000"/>
              </a:solidFill>
              <a:effectLst/>
              <a:latin typeface="NEU-BZ-S92"/>
              <a:ea typeface="方正书宋_GBK"/>
              <a:cs typeface="Times New Roman" panose="02020603050405020304" pitchFamily="18" charset="0"/>
            </a:endParaRPr>
          </a:p>
          <a:p>
            <a:pPr algn="ctr" font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font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a:p>
            <a:pPr font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因为在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内任作射线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则等可能基本事件为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内作射线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所以它的所有等可能事件所在的区域</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与线段</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有公共点时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落在</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CAB</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包括边界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区域</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所以射线</a:t>
            </a:r>
            <a:r>
              <a:rPr lang="en-US" altLang="zh-CN" sz="2200" i="1" dirty="0">
                <a:solidFill>
                  <a:srgbClr val="000000"/>
                </a:solidFill>
                <a:latin typeface="Times New Roman" panose="02020603050405020304" pitchFamily="18" charset="0"/>
                <a:cs typeface="Times New Roman" panose="02020603050405020304" pitchFamily="18" charset="0"/>
              </a:rPr>
              <a:t>AP</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与线段</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有公共点的概率</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为</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7" name="JB12原书.eps" descr="id:2147512385;FounderCES"/>
          <p:cNvPicPr/>
          <p:nvPr/>
        </p:nvPicPr>
        <p:blipFill>
          <a:blip r:embed="rId7"/>
          <a:stretch>
            <a:fillRect/>
          </a:stretch>
        </p:blipFill>
        <p:spPr>
          <a:xfrm>
            <a:off x="3227549" y="3086812"/>
            <a:ext cx="3188553" cy="505958"/>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xmlns="" val="4270408114"/>
              </p:ext>
            </p:extLst>
          </p:nvPr>
        </p:nvGraphicFramePr>
        <p:xfrm>
          <a:off x="5724128" y="2510748"/>
          <a:ext cx="2341562" cy="847725"/>
        </p:xfrm>
        <a:graphic>
          <a:graphicData uri="http://schemas.openxmlformats.org/presentationml/2006/ole">
            <p:oleObj spid="_x0000_s24578" name="文档" r:id="rId8" imgW="1112123" imgH="400237"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3802196197"/>
              </p:ext>
            </p:extLst>
          </p:nvPr>
        </p:nvGraphicFramePr>
        <p:xfrm>
          <a:off x="6380706" y="5001116"/>
          <a:ext cx="2043013" cy="588124"/>
        </p:xfrm>
        <a:graphic>
          <a:graphicData uri="http://schemas.openxmlformats.org/presentationml/2006/ole">
            <p:oleObj spid="_x0000_s24579" name="文档" r:id="rId9" imgW="1396092" imgH="400237" progId="Word.Document.12">
              <p:embed/>
            </p:oleObj>
          </a:graphicData>
        </a:graphic>
      </p:graphicFrame>
      <p:sp>
        <p:nvSpPr>
          <p:cNvPr id="10" name="圆角矩形 9">
            <a:hlinkClick r:id="rId10"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11"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12"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52695397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10" name="圆角矩形 9">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如何确定几何概型的概率是用长度或角度的比来求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解答几何概型问题的关键在于弄清题中的考察对象和对象的活动范围</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当考察对象为点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点的活动范围在线段上时用线段长度比计算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当考察对象为线时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一般用角度比计算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82385255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91049451"/>
              </p:ext>
            </p:extLst>
          </p:nvPr>
        </p:nvGraphicFramePr>
        <p:xfrm>
          <a:off x="512763" y="1916832"/>
          <a:ext cx="8118475" cy="1795462"/>
        </p:xfrm>
        <a:graphic>
          <a:graphicData uri="http://schemas.openxmlformats.org/presentationml/2006/ole">
            <p:oleObj spid="_x0000_s25602" name="文档" r:id="rId7" imgW="3837004" imgH="848431" progId="Word.Document.12">
              <p:embed/>
            </p:oleObj>
          </a:graphicData>
        </a:graphic>
      </p:graphicFrame>
      <p:sp>
        <p:nvSpPr>
          <p:cNvPr id="6" name="矩形 5"/>
          <p:cNvSpPr>
            <a:spLocks noChangeAspect="1"/>
          </p:cNvSpPr>
          <p:nvPr/>
        </p:nvSpPr>
        <p:spPr>
          <a:xfrm>
            <a:off x="508000" y="339720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在平面直角坐标系内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射线</a:t>
            </a:r>
            <a:r>
              <a:rPr lang="en-US" altLang="zh-CN" sz="2200" i="1" dirty="0">
                <a:solidFill>
                  <a:srgbClr val="000000"/>
                </a:solidFill>
                <a:latin typeface="Times New Roman" panose="02020603050405020304" pitchFamily="18" charset="0"/>
                <a:cs typeface="Times New Roman" panose="02020603050405020304" pitchFamily="18" charset="0"/>
              </a:rPr>
              <a:t>OT</a:t>
            </a:r>
            <a:r>
              <a:rPr lang="zh-CN" altLang="zh-CN" sz="2200" dirty="0">
                <a:solidFill>
                  <a:srgbClr val="000000"/>
                </a:solidFill>
                <a:latin typeface="Times New Roman" panose="02020603050405020304" pitchFamily="18" charset="0"/>
                <a:cs typeface="Times New Roman" panose="02020603050405020304" pitchFamily="18" charset="0"/>
              </a:rPr>
              <a:t>落在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角的终边上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任作一条射线</a:t>
            </a:r>
            <a:r>
              <a:rPr lang="en-US" altLang="zh-CN" sz="2200" i="1" dirty="0">
                <a:solidFill>
                  <a:srgbClr val="000000"/>
                </a:solidFill>
                <a:latin typeface="Times New Roman" panose="02020603050405020304" pitchFamily="18" charset="0"/>
                <a:cs typeface="Times New Roman" panose="02020603050405020304" pitchFamily="18" charset="0"/>
              </a:rPr>
              <a:t>OA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则射线</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cs typeface="Times New Roman" panose="02020603050405020304" pitchFamily="18" charset="0"/>
              </a:rPr>
              <a:t>落在</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yOT</a:t>
            </a:r>
            <a:r>
              <a:rPr lang="zh-CN" altLang="zh-CN" sz="2200" dirty="0">
                <a:solidFill>
                  <a:srgbClr val="000000"/>
                </a:solidFill>
                <a:latin typeface="Times New Roman" panose="02020603050405020304" pitchFamily="18" charset="0"/>
                <a:cs typeface="Times New Roman" panose="02020603050405020304" pitchFamily="18" charset="0"/>
              </a:rPr>
              <a:t>内的概率为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8" name="JB13原书.eps" descr="id:2147525643;FounderCES"/>
          <p:cNvPicPr/>
          <p:nvPr/>
        </p:nvPicPr>
        <p:blipFill>
          <a:blip r:embed="rId8"/>
          <a:stretch>
            <a:fillRect/>
          </a:stretch>
        </p:blipFill>
        <p:spPr>
          <a:xfrm>
            <a:off x="4067944" y="3613224"/>
            <a:ext cx="1579141" cy="1356727"/>
          </a:xfrm>
          <a:prstGeom prst="rect">
            <a:avLst/>
          </a:prstGeom>
        </p:spPr>
      </p:pic>
      <p:sp>
        <p:nvSpPr>
          <p:cNvPr id="9" name="矩形 8"/>
          <p:cNvSpPr>
            <a:spLocks noChangeAspect="1"/>
          </p:cNvSpPr>
          <p:nvPr/>
        </p:nvSpPr>
        <p:spPr>
          <a:xfrm>
            <a:off x="3491880" y="2351359"/>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3713924788"/>
              </p:ext>
            </p:extLst>
          </p:nvPr>
        </p:nvGraphicFramePr>
        <p:xfrm>
          <a:off x="6300192" y="5348554"/>
          <a:ext cx="677164" cy="578569"/>
        </p:xfrm>
        <a:graphic>
          <a:graphicData uri="http://schemas.openxmlformats.org/presentationml/2006/ole">
            <p:oleObj spid="_x0000_s25603" name="文档" r:id="rId9" imgW="476881" imgH="400237" progId="Word.Document.12">
              <p:embed/>
            </p:oleObj>
          </a:graphicData>
        </a:graphic>
      </p:graphicFrame>
      <p:sp>
        <p:nvSpPr>
          <p:cNvPr id="11" name="圆角矩形 10">
            <a:hlinkClick r:id="rId10"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12" name="圆角矩形 11">
            <a:hlinkClick r:id="rId11"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13" name="圆角矩形 12">
            <a:hlinkClick r:id="rId12"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Tree>
    <p:extLst>
      <p:ext uri="{BB962C8B-B14F-4D97-AF65-F5344CB8AC3E}">
        <p14:creationId xmlns:p14="http://schemas.microsoft.com/office/powerpoint/2010/main" xmlns="" val="2383718547"/>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7936"/>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几何概型</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如果每个事件发生的概率只与构成该事件区域</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_____</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面积或体积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那么称这样的概率模型为几何概率模型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简称为几何概型</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无限性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在一次试验中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可能出现的结果有无限多个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等可能性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每个结果的发生具有等可能性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随机模拟方法</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使用计算机或者其他方式进行的模拟试验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以便通过这个试验求出随机事件的概率的近似值的方法就是随机模拟方法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7596336" y="1916832"/>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长度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500643501"/>
              </p:ext>
            </p:extLst>
          </p:nvPr>
        </p:nvGraphicFramePr>
        <p:xfrm>
          <a:off x="1647405" y="3704393"/>
          <a:ext cx="7389091" cy="1164767"/>
        </p:xfrm>
        <a:graphic>
          <a:graphicData uri="http://schemas.openxmlformats.org/presentationml/2006/ole">
            <p:oleObj spid="_x0000_s3074" name="文档" r:id="rId6" imgW="3837004" imgH="604683" progId="Word.Document.12">
              <p:embed/>
            </p:oleObj>
          </a:graphicData>
        </a:graphic>
      </p:graphicFrame>
    </p:spTree>
    <p:extLst>
      <p:ext uri="{BB962C8B-B14F-4D97-AF65-F5344CB8AC3E}">
        <p14:creationId xmlns:p14="http://schemas.microsoft.com/office/powerpoint/2010/main" xmlns="" val="3861116202"/>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08694811"/>
              </p:ext>
            </p:extLst>
          </p:nvPr>
        </p:nvGraphicFramePr>
        <p:xfrm>
          <a:off x="508000" y="2550059"/>
          <a:ext cx="8128000" cy="2011881"/>
        </p:xfrm>
        <a:graphic>
          <a:graphicData uri="http://schemas.openxmlformats.org/presentationml/2006/ole">
            <p:oleObj spid="_x0000_s26626" name="文档" r:id="rId10" imgW="3847376" imgH="951813" progId="Word.Document.12">
              <p:embed/>
            </p:oleObj>
          </a:graphicData>
        </a:graphic>
      </p:graphicFrame>
    </p:spTree>
    <p:extLst>
      <p:ext uri="{BB962C8B-B14F-4D97-AF65-F5344CB8AC3E}">
        <p14:creationId xmlns:p14="http://schemas.microsoft.com/office/powerpoint/2010/main" xmlns="" val="404019204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299203"/>
            <a:ext cx="8128000" cy="5526128"/>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与面积、体积有关的几何概型</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FF0000"/>
                </a:solidFill>
                <a:latin typeface="Times New Roman" panose="02020603050405020304" pitchFamily="18" charset="0"/>
                <a:cs typeface="Times New Roman" panose="02020603050405020304" pitchFamily="18" charset="0"/>
              </a:rPr>
              <a:t>6</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下图来自古希腊数学家希波克拉底所研究的几何图形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此图由三个半圆构成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三个半圆的直径分别为直角三角形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的斜边</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直角边</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的三边所围成的区域记为</a:t>
            </a:r>
            <a:r>
              <a:rPr lang="zh-CN" altLang="zh-CN" sz="2200" i="1"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黑色部分记为</a:t>
            </a:r>
            <a:r>
              <a:rPr lang="zh-CN" altLang="zh-CN" sz="2200" i="1"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其余部分记为</a:t>
            </a:r>
            <a:r>
              <a:rPr lang="zh-CN" altLang="zh-CN" sz="2200" i="1" dirty="0">
                <a:solidFill>
                  <a:srgbClr val="000000"/>
                </a:solidFill>
                <a:latin typeface="NEU-BZ-S92"/>
                <a:cs typeface="宋体" panose="02010600030101010101" pitchFamily="2" charset="-122"/>
              </a:rPr>
              <a:t>Ⅲ</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在整个图形中随机取一点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此点取自</a:t>
            </a:r>
            <a:r>
              <a:rPr lang="zh-CN" altLang="zh-CN" sz="2200" i="1"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cs typeface="Times New Roman" panose="02020603050405020304" pitchFamily="18" charset="0"/>
              </a:rPr>
              <a:t>的概率分别记为</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B</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D</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四川梓潼检测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已知圆柱</a:t>
            </a:r>
            <a:r>
              <a:rPr lang="en-US" altLang="zh-CN" sz="2200" i="1" dirty="0">
                <a:solidFill>
                  <a:srgbClr val="000000"/>
                </a:solidFill>
                <a:latin typeface="Times New Roman" panose="02020603050405020304" pitchFamily="18" charset="0"/>
                <a:cs typeface="Times New Roman" panose="02020603050405020304" pitchFamily="18" charset="0"/>
              </a:rPr>
              <a:t>OO'</a:t>
            </a:r>
            <a:r>
              <a:rPr lang="zh-CN" altLang="zh-CN" sz="2200" dirty="0">
                <a:solidFill>
                  <a:srgbClr val="000000"/>
                </a:solidFill>
                <a:latin typeface="Times New Roman" panose="02020603050405020304" pitchFamily="18" charset="0"/>
                <a:cs typeface="Times New Roman" panose="02020603050405020304" pitchFamily="18" charset="0"/>
              </a:rPr>
              <a:t>的底面半径为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高为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若区域</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表示圆柱</a:t>
            </a:r>
            <a:r>
              <a:rPr lang="en-US" altLang="zh-CN" sz="2200" i="1" dirty="0">
                <a:solidFill>
                  <a:srgbClr val="000000"/>
                </a:solidFill>
                <a:latin typeface="Times New Roman" panose="02020603050405020304" pitchFamily="18" charset="0"/>
                <a:cs typeface="Times New Roman" panose="02020603050405020304" pitchFamily="18" charset="0"/>
              </a:rPr>
              <a:t>OO'</a:t>
            </a:r>
            <a:r>
              <a:rPr lang="zh-CN" altLang="zh-CN" sz="2200" dirty="0">
                <a:solidFill>
                  <a:srgbClr val="000000"/>
                </a:solidFill>
                <a:latin typeface="Times New Roman" panose="02020603050405020304" pitchFamily="18" charset="0"/>
                <a:cs typeface="Times New Roman" panose="02020603050405020304" pitchFamily="18" charset="0"/>
              </a:rPr>
              <a:t>及其内部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区域</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表示圆柱</a:t>
            </a:r>
            <a:r>
              <a:rPr lang="en-US" altLang="zh-CN" sz="2200" i="1" dirty="0">
                <a:solidFill>
                  <a:srgbClr val="000000"/>
                </a:solidFill>
                <a:latin typeface="Times New Roman" panose="02020603050405020304" pitchFamily="18" charset="0"/>
                <a:cs typeface="Times New Roman" panose="02020603050405020304" pitchFamily="18" charset="0"/>
              </a:rPr>
              <a:t>OO'</a:t>
            </a:r>
            <a:r>
              <a:rPr lang="zh-CN" altLang="zh-CN" sz="2200" dirty="0">
                <a:solidFill>
                  <a:srgbClr val="000000"/>
                </a:solidFill>
                <a:latin typeface="Times New Roman" panose="02020603050405020304" pitchFamily="18" charset="0"/>
                <a:cs typeface="Times New Roman" panose="02020603050405020304" pitchFamily="18" charset="0"/>
              </a:rPr>
              <a:t>内到下底面的距离大于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的点组成的集合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若向区域</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中随机投一点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则所投的点落入区域</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中的概率为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a:cs typeface="Times New Roman" panose="02020603050405020304" pitchFamily="18" charset="0"/>
            </a:endParaRPr>
          </a:p>
        </p:txBody>
      </p:sp>
      <p:pic>
        <p:nvPicPr>
          <p:cNvPr id="11" name="m145.eps" descr="id:2147525658;FounderCES"/>
          <p:cNvPicPr/>
          <p:nvPr/>
        </p:nvPicPr>
        <p:blipFill>
          <a:blip r:embed="rId10"/>
          <a:stretch>
            <a:fillRect/>
          </a:stretch>
        </p:blipFill>
        <p:spPr>
          <a:xfrm>
            <a:off x="6732240" y="3348570"/>
            <a:ext cx="1660575" cy="1016533"/>
          </a:xfrm>
          <a:prstGeom prst="rect">
            <a:avLst/>
          </a:prstGeom>
        </p:spPr>
      </p:pic>
      <p:graphicFrame>
        <p:nvGraphicFramePr>
          <p:cNvPr id="10" name="对象 9"/>
          <p:cNvGraphicFramePr>
            <a:graphicFrameLocks noChangeAspect="1"/>
          </p:cNvGraphicFramePr>
          <p:nvPr>
            <p:extLst>
              <p:ext uri="{D42A27DB-BD31-4B8C-83A1-F6EECF244321}">
                <p14:modId xmlns:p14="http://schemas.microsoft.com/office/powerpoint/2010/main" xmlns="" val="3375279460"/>
              </p:ext>
            </p:extLst>
          </p:nvPr>
        </p:nvGraphicFramePr>
        <p:xfrm>
          <a:off x="344304" y="5971168"/>
          <a:ext cx="8128000" cy="854163"/>
        </p:xfrm>
        <a:graphic>
          <a:graphicData uri="http://schemas.openxmlformats.org/presentationml/2006/ole">
            <p:oleObj spid="_x0000_s27650" name="文档" r:id="rId11" imgW="3837004" imgH="403122" progId="Word.Document.12">
              <p:embed/>
            </p:oleObj>
          </a:graphicData>
        </a:graphic>
      </p:graphicFrame>
      <p:sp>
        <p:nvSpPr>
          <p:cNvPr id="13" name="矩形 12"/>
          <p:cNvSpPr>
            <a:spLocks noChangeAspect="1"/>
          </p:cNvSpPr>
          <p:nvPr/>
        </p:nvSpPr>
        <p:spPr>
          <a:xfrm>
            <a:off x="6022964" y="3348570"/>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4" name="矩形 13"/>
          <p:cNvSpPr>
            <a:spLocks noChangeAspect="1"/>
          </p:cNvSpPr>
          <p:nvPr/>
        </p:nvSpPr>
        <p:spPr>
          <a:xfrm>
            <a:off x="2909477" y="5739342"/>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Tree>
    <p:extLst>
      <p:ext uri="{BB962C8B-B14F-4D97-AF65-F5344CB8AC3E}">
        <p14:creationId xmlns:p14="http://schemas.microsoft.com/office/powerpoint/2010/main" xmlns="" val="325280732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30419329"/>
              </p:ext>
            </p:extLst>
          </p:nvPr>
        </p:nvGraphicFramePr>
        <p:xfrm>
          <a:off x="512763" y="1357015"/>
          <a:ext cx="8351837" cy="5240337"/>
        </p:xfrm>
        <a:graphic>
          <a:graphicData uri="http://schemas.openxmlformats.org/presentationml/2006/ole">
            <p:oleObj spid="_x0000_s28674" name="文档" r:id="rId10" imgW="3944257" imgH="2495534" progId="Word.Document.12">
              <p:embed/>
            </p:oleObj>
          </a:graphicData>
        </a:graphic>
      </p:graphicFrame>
    </p:spTree>
    <p:extLst>
      <p:ext uri="{BB962C8B-B14F-4D97-AF65-F5344CB8AC3E}">
        <p14:creationId xmlns:p14="http://schemas.microsoft.com/office/powerpoint/2010/main" xmlns="" val="256108157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2289371"/>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求与面积、体积有关的几何概型的基本思路是什么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求与面积、体积有关的几何概型的基本思路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用图形准确表示出试验的全部结果所构成的区域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由题意将已知条件转化为事件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满足的区域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在图形中画出事件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发生的区域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然后用</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公式</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23175677"/>
              </p:ext>
            </p:extLst>
          </p:nvPr>
        </p:nvGraphicFramePr>
        <p:xfrm>
          <a:off x="611560" y="3861048"/>
          <a:ext cx="8128000" cy="854163"/>
        </p:xfrm>
        <a:graphic>
          <a:graphicData uri="http://schemas.openxmlformats.org/presentationml/2006/ole">
            <p:oleObj spid="_x0000_s29698" name="文档" r:id="rId10" imgW="3837004" imgH="403122" progId="Word.Document.12">
              <p:embed/>
            </p:oleObj>
          </a:graphicData>
        </a:graphic>
      </p:graphicFrame>
    </p:spTree>
    <p:extLst>
      <p:ext uri="{BB962C8B-B14F-4D97-AF65-F5344CB8AC3E}">
        <p14:creationId xmlns:p14="http://schemas.microsoft.com/office/powerpoint/2010/main" xmlns="" val="4656497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749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四川成都月考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的正方形</a:t>
            </a:r>
            <a:r>
              <a:rPr lang="en-US" altLang="zh-CN" sz="2200" i="1" dirty="0">
                <a:solidFill>
                  <a:srgbClr val="000000"/>
                </a:solidFill>
                <a:latin typeface="Times New Roman" panose="02020603050405020304" pitchFamily="18" charset="0"/>
                <a:cs typeface="Times New Roman" panose="02020603050405020304" pitchFamily="18" charset="0"/>
              </a:rPr>
              <a:t>OABC</a:t>
            </a:r>
            <a:r>
              <a:rPr lang="zh-CN" altLang="zh-CN" sz="2200" dirty="0">
                <a:solidFill>
                  <a:srgbClr val="000000"/>
                </a:solidFill>
                <a:latin typeface="Times New Roman" panose="02020603050405020304" pitchFamily="18" charset="0"/>
                <a:cs typeface="Times New Roman" panose="02020603050405020304" pitchFamily="18" charset="0"/>
              </a:rPr>
              <a:t>中任取一点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恰好取自阴影部分的概率为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河南一模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一只蜜蜂在一个正方体箱子里面自由飞行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若蜜蜂在飞行过程中始终保持在该正方体内切球范围内飞行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称其为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安全飞行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安全飞行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05881565"/>
              </p:ext>
            </p:extLst>
          </p:nvPr>
        </p:nvGraphicFramePr>
        <p:xfrm>
          <a:off x="323528" y="2420888"/>
          <a:ext cx="8128000" cy="2562489"/>
        </p:xfrm>
        <a:graphic>
          <a:graphicData uri="http://schemas.openxmlformats.org/presentationml/2006/ole">
            <p:oleObj spid="_x0000_s30722" name="文档" r:id="rId10" imgW="3837004" imgH="1209726" progId="Word.Document.12">
              <p:embed/>
            </p:oleObj>
          </a:graphicData>
        </a:graphic>
      </p:graphicFrame>
      <p:sp>
        <p:nvSpPr>
          <p:cNvPr id="11" name="矩形 10"/>
          <p:cNvSpPr>
            <a:spLocks noChangeAspect="1"/>
          </p:cNvSpPr>
          <p:nvPr/>
        </p:nvSpPr>
        <p:spPr>
          <a:xfrm>
            <a:off x="7236296" y="1988840"/>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graphicFrame>
        <p:nvGraphicFramePr>
          <p:cNvPr id="10" name="对象 9"/>
          <p:cNvGraphicFramePr>
            <a:graphicFrameLocks noChangeAspect="1"/>
          </p:cNvGraphicFramePr>
          <p:nvPr>
            <p:extLst>
              <p:ext uri="{D42A27DB-BD31-4B8C-83A1-F6EECF244321}">
                <p14:modId xmlns:p14="http://schemas.microsoft.com/office/powerpoint/2010/main" xmlns="" val="3180907954"/>
              </p:ext>
            </p:extLst>
          </p:nvPr>
        </p:nvGraphicFramePr>
        <p:xfrm>
          <a:off x="5359042" y="5589240"/>
          <a:ext cx="779987" cy="624458"/>
        </p:xfrm>
        <a:graphic>
          <a:graphicData uri="http://schemas.openxmlformats.org/presentationml/2006/ole">
            <p:oleObj spid="_x0000_s30723" name="文档" r:id="rId11" imgW="507833" imgH="400237" progId="Word.Document.12">
              <p:embed/>
            </p:oleObj>
          </a:graphicData>
        </a:graphic>
      </p:graphicFrame>
    </p:spTree>
    <p:extLst>
      <p:ext uri="{BB962C8B-B14F-4D97-AF65-F5344CB8AC3E}">
        <p14:creationId xmlns:p14="http://schemas.microsoft.com/office/powerpoint/2010/main" xmlns="" val="3329822214"/>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98297665"/>
              </p:ext>
            </p:extLst>
          </p:nvPr>
        </p:nvGraphicFramePr>
        <p:xfrm>
          <a:off x="508000" y="2129241"/>
          <a:ext cx="8128000" cy="2853519"/>
        </p:xfrm>
        <a:graphic>
          <a:graphicData uri="http://schemas.openxmlformats.org/presentationml/2006/ole">
            <p:oleObj spid="_x0000_s31746" name="文档" r:id="rId10" imgW="3847376" imgH="1350531" progId="Word.Document.12">
              <p:embed/>
            </p:oleObj>
          </a:graphicData>
        </a:graphic>
      </p:graphicFrame>
    </p:spTree>
    <p:extLst>
      <p:ext uri="{BB962C8B-B14F-4D97-AF65-F5344CB8AC3E}">
        <p14:creationId xmlns:p14="http://schemas.microsoft.com/office/powerpoint/2010/main" xmlns="" val="30393018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306312"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9" name="圆角矩形 8">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78664184"/>
              </p:ext>
            </p:extLst>
          </p:nvPr>
        </p:nvGraphicFramePr>
        <p:xfrm>
          <a:off x="508000" y="1571846"/>
          <a:ext cx="8128000" cy="4305426"/>
        </p:xfrm>
        <a:graphic>
          <a:graphicData uri="http://schemas.openxmlformats.org/presentationml/2006/ole">
            <p:oleObj spid="_x0000_s32770" name="文档" r:id="rId10" imgW="3847376" imgH="2038572" progId="Word.Document.12">
              <p:embed/>
            </p:oleObj>
          </a:graphicData>
        </a:graphic>
      </p:graphicFrame>
    </p:spTree>
    <p:extLst>
      <p:ext uri="{BB962C8B-B14F-4D97-AF65-F5344CB8AC3E}">
        <p14:creationId xmlns:p14="http://schemas.microsoft.com/office/powerpoint/2010/main" xmlns="" val="3085863613"/>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12" name="矩形 11"/>
          <p:cNvSpPr>
            <a:spLocks noChangeAspect="1"/>
          </p:cNvSpPr>
          <p:nvPr/>
        </p:nvSpPr>
        <p:spPr>
          <a:xfrm>
            <a:off x="755576" y="1412776"/>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几何概型与非几何知识的</a:t>
            </a:r>
            <a:r>
              <a:rPr lang="zh-CN" altLang="zh-CN" sz="2200" b="1" dirty="0" smtClean="0">
                <a:solidFill>
                  <a:srgbClr val="000000"/>
                </a:solidFill>
                <a:latin typeface="Times New Roman" panose="02020603050405020304" pitchFamily="18" charset="0"/>
                <a:cs typeface="Times New Roman" panose="02020603050405020304" pitchFamily="18" charset="0"/>
              </a:rPr>
              <a:t>综合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14002596"/>
              </p:ext>
            </p:extLst>
          </p:nvPr>
        </p:nvGraphicFramePr>
        <p:xfrm>
          <a:off x="508000" y="1915554"/>
          <a:ext cx="8128000" cy="4116125"/>
        </p:xfrm>
        <a:graphic>
          <a:graphicData uri="http://schemas.openxmlformats.org/presentationml/2006/ole">
            <p:oleObj spid="_x0000_s33794" name="文档" r:id="rId10" imgW="3837724" imgH="1946379" progId="Word.Document.12">
              <p:embed/>
            </p:oleObj>
          </a:graphicData>
        </a:graphic>
      </p:graphicFrame>
      <p:sp>
        <p:nvSpPr>
          <p:cNvPr id="14" name="矩形 13"/>
          <p:cNvSpPr>
            <a:spLocks noChangeAspect="1"/>
          </p:cNvSpPr>
          <p:nvPr/>
        </p:nvSpPr>
        <p:spPr>
          <a:xfrm>
            <a:off x="5364112" y="2238929"/>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5" name="矩形 14"/>
          <p:cNvSpPr>
            <a:spLocks noChangeAspect="1"/>
          </p:cNvSpPr>
          <p:nvPr/>
        </p:nvSpPr>
        <p:spPr>
          <a:xfrm>
            <a:off x="3012923" y="4581128"/>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62089345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106.eps" descr="id:2147514808;FounderCES"/>
          <p:cNvPicPr/>
          <p:nvPr/>
        </p:nvPicPr>
        <p:blipFill>
          <a:blip r:embed="rId4"/>
          <a:stretch>
            <a:fillRect/>
          </a:stretch>
        </p:blipFill>
        <p:spPr>
          <a:xfrm>
            <a:off x="6412656" y="2060848"/>
            <a:ext cx="1944216" cy="2206387"/>
          </a:xfrm>
          <a:prstGeom prst="rect">
            <a:avLst/>
          </a:prstGeom>
        </p:spPr>
      </p:pic>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圆角矩形 2">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6"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7"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9"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012623182"/>
              </p:ext>
            </p:extLst>
          </p:nvPr>
        </p:nvGraphicFramePr>
        <p:xfrm>
          <a:off x="44400" y="1844824"/>
          <a:ext cx="8128000" cy="3779840"/>
        </p:xfrm>
        <a:graphic>
          <a:graphicData uri="http://schemas.openxmlformats.org/presentationml/2006/ole">
            <p:oleObj spid="_x0000_s34818" name="文档" r:id="rId11" imgW="3837724" imgH="1784842" progId="Word.Document.12">
              <p:embed/>
            </p:oleObj>
          </a:graphicData>
        </a:graphic>
      </p:graphicFrame>
    </p:spTree>
    <p:extLst>
      <p:ext uri="{BB962C8B-B14F-4D97-AF65-F5344CB8AC3E}">
        <p14:creationId xmlns:p14="http://schemas.microsoft.com/office/powerpoint/2010/main" xmlns="" val="4027668347"/>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8"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如何把看似与几何概型无关的知识转化成与几何概型有关的问题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处理几何概型与非几何知识的综合问题的关键是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将某一事件所包含的基本事件用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等表示出来</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如把这两个变量分别作为一个点的横坐标和纵坐标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这样基本事件就构成了平面上的一个区域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进而转化为面积的度量来解决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204398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7" name="常用结论.eps"/>
          <p:cNvPicPr/>
          <p:nvPr/>
        </p:nvPicPr>
        <p:blipFill>
          <a:blip r:embed="rId5"/>
          <a:stretch>
            <a:fillRect/>
          </a:stretch>
        </p:blipFill>
        <p:spPr>
          <a:xfrm>
            <a:off x="591501" y="2132856"/>
            <a:ext cx="7396048" cy="417655"/>
          </a:xfrm>
          <a:prstGeom prst="rect">
            <a:avLst/>
          </a:prstGeom>
        </p:spPr>
      </p:pic>
      <p:sp>
        <p:nvSpPr>
          <p:cNvPr id="2" name="矩形 1"/>
          <p:cNvSpPr>
            <a:spLocks noChangeAspect="1"/>
          </p:cNvSpPr>
          <p:nvPr/>
        </p:nvSpPr>
        <p:spPr>
          <a:xfrm>
            <a:off x="508000" y="262166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任一随机事件的概率都等于构成它的每一个基本事件概率的和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求试验的基本事件数及事件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包含的基本事件数的方法有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列举法、列表法和树状图法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与面积有关的几何概型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若已知图形不明确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可将两个变量分别作为一个点的横坐标和纵坐标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这样基本事件就构成了平面上的一个区域</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即可借助平面区域解决问题</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2567363794"/>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对象 12"/>
          <p:cNvGraphicFramePr>
            <a:graphicFrameLocks noChangeAspect="1"/>
          </p:cNvGraphicFramePr>
          <p:nvPr>
            <p:extLst>
              <p:ext uri="{D42A27DB-BD31-4B8C-83A1-F6EECF244321}">
                <p14:modId xmlns:p14="http://schemas.microsoft.com/office/powerpoint/2010/main" xmlns="" val="2981744645"/>
              </p:ext>
            </p:extLst>
          </p:nvPr>
        </p:nvGraphicFramePr>
        <p:xfrm>
          <a:off x="512763" y="1700808"/>
          <a:ext cx="8118475" cy="3848100"/>
        </p:xfrm>
        <a:graphic>
          <a:graphicData uri="http://schemas.openxmlformats.org/presentationml/2006/ole">
            <p:oleObj spid="_x0000_s35842" name="文档" r:id="rId4" imgW="3837004" imgH="1818376" progId="Word.Document.12">
              <p:embed/>
            </p:oleObj>
          </a:graphicData>
        </a:graphic>
      </p:graphicFrame>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 name="圆角矩形 2">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6"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7"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8"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9"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10"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sp>
        <p:nvSpPr>
          <p:cNvPr id="10" name="矩形 9"/>
          <p:cNvSpPr>
            <a:spLocks noChangeAspect="1"/>
          </p:cNvSpPr>
          <p:nvPr/>
        </p:nvSpPr>
        <p:spPr>
          <a:xfrm>
            <a:off x="3402146" y="2708920"/>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5" name="矩形 14"/>
          <p:cNvSpPr>
            <a:spLocks noChangeAspect="1"/>
          </p:cNvSpPr>
          <p:nvPr/>
        </p:nvSpPr>
        <p:spPr>
          <a:xfrm>
            <a:off x="4761700" y="4365104"/>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225536327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737126071"/>
              </p:ext>
            </p:extLst>
          </p:nvPr>
        </p:nvGraphicFramePr>
        <p:xfrm>
          <a:off x="508000" y="1916317"/>
          <a:ext cx="8128000" cy="3279366"/>
        </p:xfrm>
        <a:graphic>
          <a:graphicData uri="http://schemas.openxmlformats.org/presentationml/2006/ole">
            <p:oleObj spid="_x0000_s36866" name="文档" r:id="rId10" imgW="3847376" imgH="1552050" progId="Word.Document.12">
              <p:embed/>
            </p:oleObj>
          </a:graphicData>
        </a:graphic>
      </p:graphicFrame>
    </p:spTree>
    <p:extLst>
      <p:ext uri="{BB962C8B-B14F-4D97-AF65-F5344CB8AC3E}">
        <p14:creationId xmlns:p14="http://schemas.microsoft.com/office/powerpoint/2010/main" xmlns="" val="45046905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5</a:t>
            </a:r>
            <a:endParaRPr lang="zh-CN" altLang="en-US" sz="1200" dirty="0">
              <a:solidFill>
                <a:srgbClr val="E75E22"/>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6</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83920495"/>
              </p:ext>
            </p:extLst>
          </p:nvPr>
        </p:nvGraphicFramePr>
        <p:xfrm>
          <a:off x="508000" y="1701716"/>
          <a:ext cx="8128000" cy="3708568"/>
        </p:xfrm>
        <a:graphic>
          <a:graphicData uri="http://schemas.openxmlformats.org/presentationml/2006/ole">
            <p:oleObj spid="_x0000_s37890" name="文档" r:id="rId10" imgW="3847376" imgH="1756087" progId="Word.Document.12">
              <p:embed/>
            </p:oleObj>
          </a:graphicData>
        </a:graphic>
      </p:graphicFrame>
    </p:spTree>
    <p:extLst>
      <p:ext uri="{BB962C8B-B14F-4D97-AF65-F5344CB8AC3E}">
        <p14:creationId xmlns:p14="http://schemas.microsoft.com/office/powerpoint/2010/main" xmlns="" val="98426029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sp>
        <p:nvSpPr>
          <p:cNvPr id="2" name="矩形 1"/>
          <p:cNvSpPr>
            <a:spLocks noChangeAspect="1"/>
          </p:cNvSpPr>
          <p:nvPr/>
        </p:nvSpPr>
        <p:spPr>
          <a:xfrm>
            <a:off x="508000" y="2212676"/>
            <a:ext cx="8128000" cy="167853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几何概型的应用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模拟方法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从区间</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cs typeface="Times New Roman" panose="02020603050405020304" pitchFamily="18" charset="0"/>
              </a:rPr>
              <a:t>随机抽取</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个数</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个数对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其中两数的平方和小于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的数对共有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则用随机模拟的方法得到的圆周率</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cs typeface="Times New Roman" panose="02020603050405020304" pitchFamily="18" charset="0"/>
              </a:rPr>
              <a:t>的近似值为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667728321"/>
              </p:ext>
            </p:extLst>
          </p:nvPr>
        </p:nvGraphicFramePr>
        <p:xfrm>
          <a:off x="336239" y="3717032"/>
          <a:ext cx="8128000" cy="854163"/>
        </p:xfrm>
        <a:graphic>
          <a:graphicData uri="http://schemas.openxmlformats.org/presentationml/2006/ole">
            <p:oleObj spid="_x0000_s38914" name="文档" r:id="rId10" imgW="3837004" imgH="403122" progId="Word.Document.12">
              <p:embed/>
            </p:oleObj>
          </a:graphicData>
        </a:graphic>
      </p:graphicFrame>
      <p:sp>
        <p:nvSpPr>
          <p:cNvPr id="14" name="矩形 13"/>
          <p:cNvSpPr>
            <a:spLocks noChangeAspect="1"/>
          </p:cNvSpPr>
          <p:nvPr/>
        </p:nvSpPr>
        <p:spPr>
          <a:xfrm>
            <a:off x="6516216" y="3428008"/>
            <a:ext cx="372218" cy="463204"/>
          </a:xfrm>
          <a:prstGeom prst="rect">
            <a:avLst/>
          </a:prstGeom>
        </p:spPr>
        <p:txBody>
          <a:bodyPr wrap="none">
            <a:spAutoFit/>
          </a:bodyPr>
          <a:lstStyle/>
          <a:p>
            <a:pPr>
              <a:lnSpc>
                <a:spcPct val="120000"/>
              </a:lnSpc>
            </a:pPr>
            <a:r>
              <a:rPr lang="en-US" altLang="zh-CN" sz="2200" dirty="0" smtClean="0">
                <a:solidFill>
                  <a:srgbClr val="FF0000"/>
                </a:solidFill>
              </a:rPr>
              <a:t>C</a:t>
            </a:r>
            <a:endParaRPr lang="zh-CN" altLang="en-US" sz="2200" dirty="0">
              <a:solidFill>
                <a:srgbClr val="FF0000"/>
              </a:solidFill>
            </a:endParaRPr>
          </a:p>
        </p:txBody>
      </p:sp>
    </p:spTree>
    <p:extLst>
      <p:ext uri="{BB962C8B-B14F-4D97-AF65-F5344CB8AC3E}">
        <p14:creationId xmlns:p14="http://schemas.microsoft.com/office/powerpoint/2010/main" xmlns="" val="223348151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sp>
        <p:nvSpPr>
          <p:cNvPr id="2" name="矩形 1"/>
          <p:cNvSpPr>
            <a:spLocks noChangeAspect="1"/>
          </p:cNvSpPr>
          <p:nvPr/>
        </p:nvSpPr>
        <p:spPr>
          <a:xfrm>
            <a:off x="508000" y="1599346"/>
            <a:ext cx="8128000" cy="904863"/>
          </a:xfrm>
          <a:prstGeom prst="rect">
            <a:avLst/>
          </a:prstGeom>
        </p:spPr>
        <p:txBody>
          <a:bodyPr>
            <a:spAutoFit/>
          </a:bodyPr>
          <a:lstStyle/>
          <a:p>
            <a:pPr fontAlgn="ct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两数的平方和小于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的数对所在的区域为图中阴影部分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不含边界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个数对所在的区域为边长为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的正方形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403256012"/>
              </p:ext>
            </p:extLst>
          </p:nvPr>
        </p:nvGraphicFramePr>
        <p:xfrm>
          <a:off x="539552" y="2492896"/>
          <a:ext cx="8128000" cy="3416652"/>
        </p:xfrm>
        <a:graphic>
          <a:graphicData uri="http://schemas.openxmlformats.org/presentationml/2006/ole">
            <p:oleObj spid="_x0000_s39938" name="文档" r:id="rId10" imgW="3837004" imgH="1612848" progId="Word.Document.12">
              <p:embed/>
            </p:oleObj>
          </a:graphicData>
        </a:graphic>
      </p:graphicFrame>
    </p:spTree>
    <p:extLst>
      <p:ext uri="{BB962C8B-B14F-4D97-AF65-F5344CB8AC3E}">
        <p14:creationId xmlns:p14="http://schemas.microsoft.com/office/powerpoint/2010/main" xmlns="" val="126901423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8"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sp>
        <p:nvSpPr>
          <p:cNvPr id="9" name="矩形 8"/>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依据题意如何用随机模拟的方法求圆周率</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的近似值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看作未知数表示出四分之一的圆面积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根据几何概型的概率公式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四分之一的圆面积与矩形面积之比等于</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从而用</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表示出</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的近似值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0910351"/>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宁夏银川四模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地的天气预报显示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地在今后的三天中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每一天有强浓雾的概率为</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现用随机模拟的方法估计这三天中至少有两天有强浓雾的概率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先利用计算器产生</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之间整数值的随机数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a:t>
            </a:r>
            <a:r>
              <a:rPr lang="en-US" altLang="zh-CN" sz="2200" dirty="0">
                <a:solidFill>
                  <a:srgbClr val="000000"/>
                </a:solidFill>
                <a:latin typeface="Times New Roman" panose="02020603050405020304" pitchFamily="18" charset="0"/>
                <a:cs typeface="Times New Roman" panose="02020603050405020304" pitchFamily="18" charset="0"/>
              </a:rPr>
              <a:t>0,1,2,3,4,5,6</a:t>
            </a:r>
            <a:r>
              <a:rPr lang="zh-CN" altLang="zh-CN" sz="2200" dirty="0">
                <a:solidFill>
                  <a:srgbClr val="000000"/>
                </a:solidFill>
                <a:latin typeface="Times New Roman" panose="02020603050405020304" pitchFamily="18" charset="0"/>
                <a:cs typeface="Times New Roman" panose="02020603050405020304" pitchFamily="18" charset="0"/>
              </a:rPr>
              <a:t>表示没有强浓雾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7,8,9</a:t>
            </a:r>
            <a:r>
              <a:rPr lang="zh-CN" altLang="zh-CN" sz="2200" dirty="0">
                <a:solidFill>
                  <a:srgbClr val="000000"/>
                </a:solidFill>
                <a:latin typeface="Times New Roman" panose="02020603050405020304" pitchFamily="18" charset="0"/>
                <a:cs typeface="Times New Roman" panose="02020603050405020304" pitchFamily="18" charset="0"/>
              </a:rPr>
              <a:t>表示有强浓雾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个随机数作为一组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代表三天的天气情况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产生了如下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组随机数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402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978</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191</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925</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273</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842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812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479</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569</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683</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231</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357</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394</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027</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506</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588</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730</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113</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537</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779</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则这三天中至少有两天有强浓雾的概率近似为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2439200506"/>
              </p:ext>
            </p:extLst>
          </p:nvPr>
        </p:nvGraphicFramePr>
        <p:xfrm>
          <a:off x="344304" y="5301208"/>
          <a:ext cx="8128000" cy="854163"/>
        </p:xfrm>
        <a:graphic>
          <a:graphicData uri="http://schemas.openxmlformats.org/presentationml/2006/ole">
            <p:oleObj spid="_x0000_s40962" name="文档" r:id="rId10" imgW="3837004" imgH="403122" progId="Word.Document.12">
              <p:embed/>
            </p:oleObj>
          </a:graphicData>
        </a:graphic>
      </p:graphicFrame>
      <p:sp>
        <p:nvSpPr>
          <p:cNvPr id="16" name="矩形 15"/>
          <p:cNvSpPr>
            <a:spLocks noChangeAspect="1"/>
          </p:cNvSpPr>
          <p:nvPr/>
        </p:nvSpPr>
        <p:spPr>
          <a:xfrm>
            <a:off x="6588224" y="4947727"/>
            <a:ext cx="388248" cy="463204"/>
          </a:xfrm>
          <a:prstGeom prst="rect">
            <a:avLst/>
          </a:prstGeom>
        </p:spPr>
        <p:txBody>
          <a:bodyPr wrap="none">
            <a:spAutoFit/>
          </a:bodyPr>
          <a:lstStyle/>
          <a:p>
            <a:pPr>
              <a:lnSpc>
                <a:spcPct val="120000"/>
              </a:lnSpc>
            </a:pPr>
            <a:r>
              <a:rPr lang="en-US" altLang="zh-CN" sz="2200" dirty="0" smtClean="0">
                <a:solidFill>
                  <a:srgbClr val="FF0000"/>
                </a:solidFill>
              </a:rPr>
              <a:t>D</a:t>
            </a:r>
            <a:endParaRPr lang="zh-CN" altLang="en-US" sz="2200" dirty="0">
              <a:solidFill>
                <a:srgbClr val="FF0000"/>
              </a:solidFill>
            </a:endParaRPr>
          </a:p>
        </p:txBody>
      </p:sp>
    </p:spTree>
    <p:extLst>
      <p:ext uri="{BB962C8B-B14F-4D97-AF65-F5344CB8AC3E}">
        <p14:creationId xmlns:p14="http://schemas.microsoft.com/office/powerpoint/2010/main" xmlns="" val="54616112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8"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9"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sp>
        <p:nvSpPr>
          <p:cNvPr id="9" name="矩形 8"/>
          <p:cNvSpPr>
            <a:spLocks noChangeAspect="1"/>
          </p:cNvSpPr>
          <p:nvPr/>
        </p:nvSpPr>
        <p:spPr>
          <a:xfrm>
            <a:off x="508000" y="261231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a:solidFill>
                  <a:srgbClr val="FF0000"/>
                </a:solidFill>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由题意知模拟这三天中至少有两天有强浓雾的结果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经随机模拟产生的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组随机数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组随机数中表示三天中恰有两天有强浓雾的有</a:t>
            </a:r>
            <a:r>
              <a:rPr lang="en-US" altLang="zh-CN" sz="2200">
                <a:solidFill>
                  <a:srgbClr val="000000"/>
                </a:solidFill>
                <a:latin typeface="Times New Roman" panose="02020603050405020304" pitchFamily="18" charset="0"/>
                <a:cs typeface="Times New Roman" panose="02020603050405020304" pitchFamily="18" charset="0"/>
              </a:rPr>
              <a:t>978,479,588,779,</a:t>
            </a:r>
            <a:r>
              <a:rPr lang="zh-CN" altLang="zh-CN" sz="2200">
                <a:solidFill>
                  <a:srgbClr val="000000"/>
                </a:solidFill>
                <a:latin typeface="Times New Roman" panose="02020603050405020304" pitchFamily="18" charset="0"/>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组随机数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所求概率</a:t>
            </a:r>
            <a:r>
              <a:rPr lang="zh-CN" altLang="zh-CN" sz="2200" smtClean="0">
                <a:solidFill>
                  <a:srgbClr val="000000"/>
                </a:solidFill>
                <a:latin typeface="Times New Roman" panose="02020603050405020304" pitchFamily="18" charset="0"/>
                <a:cs typeface="Times New Roman" panose="02020603050405020304" pitchFamily="18" charset="0"/>
              </a:rPr>
              <a:t>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111963838"/>
              </p:ext>
            </p:extLst>
          </p:nvPr>
        </p:nvGraphicFramePr>
        <p:xfrm>
          <a:off x="1979712" y="3830732"/>
          <a:ext cx="8128000" cy="529795"/>
        </p:xfrm>
        <a:graphic>
          <a:graphicData uri="http://schemas.openxmlformats.org/presentationml/2006/ole">
            <p:oleObj spid="_x0000_s41986" name="文档" r:id="rId10" imgW="3847376" imgH="251538" progId="Word.Document.12">
              <p:embed/>
            </p:oleObj>
          </a:graphicData>
        </a:graphic>
      </p:graphicFrame>
    </p:spTree>
    <p:extLst>
      <p:ext uri="{BB962C8B-B14F-4D97-AF65-F5344CB8AC3E}">
        <p14:creationId xmlns:p14="http://schemas.microsoft.com/office/powerpoint/2010/main" xmlns="" val="1169350446"/>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8"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pic>
        <p:nvPicPr>
          <p:cNvPr id="9" name="要点归纳小结.eps"/>
          <p:cNvPicPr>
            <a:picLocks noChangeAspect="1"/>
          </p:cNvPicPr>
          <p:nvPr/>
        </p:nvPicPr>
        <p:blipFill>
          <a:blip r:embed="rId9"/>
          <a:stretch>
            <a:fillRect/>
          </a:stretch>
        </p:blipFill>
        <p:spPr>
          <a:xfrm>
            <a:off x="508000" y="1299203"/>
            <a:ext cx="8128000" cy="458989"/>
          </a:xfrm>
          <a:prstGeom prst="rect">
            <a:avLst/>
          </a:prstGeom>
        </p:spPr>
      </p:pic>
      <p:sp>
        <p:nvSpPr>
          <p:cNvPr id="2" name="矩形 1"/>
          <p:cNvSpPr>
            <a:spLocks noChangeAspect="1"/>
          </p:cNvSpPr>
          <p:nvPr/>
        </p:nvSpPr>
        <p:spPr>
          <a:xfrm>
            <a:off x="508000" y="1721446"/>
            <a:ext cx="8128000" cy="370986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古典概型计算三步曲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判断试验是不是等可能的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本试验的基本事件有多少个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它包含的基本事件有多少个</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确定古典概型基本事件的方法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当基本事件总数较少时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可列举计算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利用计数原理、排列与组合求基本事件的个数</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转化思想在几何概型中的应用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很多几何概型往往要通过一定的手段才能转化到几何度量值的计算上来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在解决问题时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要善于根据问题的</a:t>
            </a:r>
            <a:endParaRPr lang="zh-CN" altLang="en-US" sz="2200"/>
          </a:p>
        </p:txBody>
      </p:sp>
      <p:pic>
        <p:nvPicPr>
          <p:cNvPr id="11" name="图片 10"/>
          <p:cNvPicPr>
            <a:picLocks noChangeAspect="1"/>
          </p:cNvPicPr>
          <p:nvPr/>
        </p:nvPicPr>
        <p:blipFill rotWithShape="1">
          <a:blip r:embed="rId10"/>
          <a:srcRect b="74239"/>
          <a:stretch/>
        </p:blipFill>
        <p:spPr>
          <a:xfrm>
            <a:off x="549096" y="5408853"/>
            <a:ext cx="7335272" cy="1206701"/>
          </a:xfrm>
          <a:prstGeom prst="rect">
            <a:avLst/>
          </a:prstGeom>
        </p:spPr>
      </p:pic>
    </p:spTree>
    <p:extLst>
      <p:ext uri="{BB962C8B-B14F-4D97-AF65-F5344CB8AC3E}">
        <p14:creationId xmlns:p14="http://schemas.microsoft.com/office/powerpoint/2010/main" xmlns="" val="411299186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考点</a:t>
            </a:r>
            <a:r>
              <a:rPr lang="en-US" altLang="zh-CN" sz="1200" dirty="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4293648"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5</a:t>
            </a:r>
            <a:endParaRPr lang="zh-CN" altLang="en-US" sz="1200" dirty="0">
              <a:solidFill>
                <a:schemeClr val="bg1">
                  <a:lumMod val="85000"/>
                </a:schemeClr>
              </a:solidFill>
              <a:latin typeface="+mj-ea"/>
              <a:ea typeface="+mj-ea"/>
            </a:endParaRPr>
          </a:p>
        </p:txBody>
      </p:sp>
      <p:sp>
        <p:nvSpPr>
          <p:cNvPr id="8" name="圆角矩形 7">
            <a:hlinkClick r:id="rId8" action="ppaction://hlinksldjump"/>
          </p:cNvPr>
          <p:cNvSpPr/>
          <p:nvPr/>
        </p:nvSpPr>
        <p:spPr>
          <a:xfrm>
            <a:off x="528098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考点</a:t>
            </a:r>
            <a:r>
              <a:rPr lang="en-US" altLang="zh-CN" sz="1200" dirty="0">
                <a:solidFill>
                  <a:srgbClr val="E75E22"/>
                </a:solidFill>
                <a:latin typeface="+mj-ea"/>
                <a:ea typeface="+mj-ea"/>
              </a:rPr>
              <a:t>6</a:t>
            </a:r>
            <a:endParaRPr lang="zh-CN" altLang="en-US" sz="1200" dirty="0">
              <a:solidFill>
                <a:srgbClr val="E75E22"/>
              </a:solidFill>
              <a:latin typeface="+mj-ea"/>
              <a:ea typeface="+mj-ea"/>
            </a:endParaRPr>
          </a:p>
        </p:txBody>
      </p:sp>
      <p:pic>
        <p:nvPicPr>
          <p:cNvPr id="10" name="图片 9"/>
          <p:cNvPicPr>
            <a:picLocks noChangeAspect="1"/>
          </p:cNvPicPr>
          <p:nvPr/>
        </p:nvPicPr>
        <p:blipFill rotWithShape="1">
          <a:blip r:embed="rId9"/>
          <a:srcRect t="43120"/>
          <a:stretch/>
        </p:blipFill>
        <p:spPr>
          <a:xfrm>
            <a:off x="371748" y="2444943"/>
            <a:ext cx="7665288" cy="2784257"/>
          </a:xfrm>
          <a:prstGeom prst="rect">
            <a:avLst/>
          </a:prstGeom>
        </p:spPr>
      </p:pic>
      <p:pic>
        <p:nvPicPr>
          <p:cNvPr id="12" name="易错易混警示.eps"/>
          <p:cNvPicPr/>
          <p:nvPr/>
        </p:nvPicPr>
        <p:blipFill>
          <a:blip r:embed="rId10"/>
          <a:stretch>
            <a:fillRect/>
          </a:stretch>
        </p:blipFill>
        <p:spPr>
          <a:xfrm>
            <a:off x="467544" y="1988840"/>
            <a:ext cx="2034391" cy="329979"/>
          </a:xfrm>
          <a:prstGeom prst="rect">
            <a:avLst/>
          </a:prstGeom>
        </p:spPr>
      </p:pic>
    </p:spTree>
    <p:extLst>
      <p:ext uri="{BB962C8B-B14F-4D97-AF65-F5344CB8AC3E}">
        <p14:creationId xmlns:p14="http://schemas.microsoft.com/office/powerpoint/2010/main" xmlns="" val="3244263157"/>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对象 11"/>
          <p:cNvGraphicFramePr>
            <a:graphicFrameLocks noChangeAspect="1"/>
          </p:cNvGraphicFramePr>
          <p:nvPr>
            <p:extLst>
              <p:ext uri="{D42A27DB-BD31-4B8C-83A1-F6EECF244321}">
                <p14:modId xmlns:p14="http://schemas.microsoft.com/office/powerpoint/2010/main" xmlns="" val="89306753"/>
              </p:ext>
            </p:extLst>
          </p:nvPr>
        </p:nvGraphicFramePr>
        <p:xfrm>
          <a:off x="557981" y="4081437"/>
          <a:ext cx="8118475" cy="1147763"/>
        </p:xfrm>
        <a:graphic>
          <a:graphicData uri="http://schemas.openxmlformats.org/presentationml/2006/ole">
            <p:oleObj spid="_x0000_s4098" name="文档" r:id="rId4" imgW="3837004" imgH="542664" progId="Word.Document.12">
              <p:embed/>
            </p:oleObj>
          </a:graphicData>
        </a:graphic>
      </p:graphicFrame>
      <p:sp>
        <p:nvSpPr>
          <p:cNvPr id="4" name="矩形 3"/>
          <p:cNvSpPr>
            <a:spLocks noChangeAspect="1"/>
          </p:cNvSpPr>
          <p:nvPr/>
        </p:nvSpPr>
        <p:spPr>
          <a:xfrm>
            <a:off x="508000" y="1904201"/>
            <a:ext cx="8128000" cy="3748719"/>
          </a:xfrm>
          <a:prstGeom prst="rect">
            <a:avLst/>
          </a:prstGeom>
        </p:spPr>
        <p:txBody>
          <a:bodyPr>
            <a:spAutoFit/>
          </a:bodyPr>
          <a:lstStyle/>
          <a:p>
            <a:pPr lvl="0" indent="268288" eaLnBrk="0" fontAlgn="base" hangingPunct="0">
              <a:lnSpc>
                <a:spcPct val="120000"/>
              </a:lnSpc>
              <a:spcBef>
                <a:spcPct val="0"/>
              </a:spcBef>
              <a:spcAft>
                <a:spcPct val="0"/>
              </a:spcAft>
              <a:tabLst>
                <a:tab pos="1028700" algn="l"/>
                <a:tab pos="1851025" algn="l"/>
                <a:tab pos="2538413" algn="l"/>
                <a:tab pos="3222625" algn="l"/>
              </a:tabLst>
            </a:pPr>
            <a:r>
              <a:rPr lang="en-US" altLang="zh-CN" sz="2200" b="1" dirty="0">
                <a:solidFill>
                  <a:srgbClr val="000000"/>
                </a:solidFill>
                <a:cs typeface="Times New Roman" panose="02020603050405020304" pitchFamily="18" charset="0"/>
              </a:rPr>
              <a:t>1</a:t>
            </a:r>
            <a:r>
              <a:rPr lang="en-US" altLang="zh-CN" sz="2200" i="1"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判断下列结论是否正确</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正确的画</a:t>
            </a:r>
            <a:r>
              <a:rPr lang="zh-CN" altLang="en-US" sz="2200" dirty="0">
                <a:solidFill>
                  <a:srgbClr val="000000"/>
                </a:solidFill>
                <a:cs typeface="Times New Roman" panose="02020603050405020304" pitchFamily="18" charset="0"/>
              </a:rPr>
              <a:t>“</a:t>
            </a:r>
            <a:r>
              <a:rPr lang="zh-CN" altLang="en-US" sz="2200" dirty="0">
                <a:solidFill>
                  <a:srgbClr val="000000"/>
                </a:solidFill>
                <a:latin typeface="Cambria Math" panose="02040503050406030204" pitchFamily="18" charset="0"/>
                <a:ea typeface="NEU-BZ-S92"/>
                <a:cs typeface="Times New Roman" panose="02020603050405020304" pitchFamily="18" charset="0"/>
              </a:rPr>
              <a:t>√</a:t>
            </a:r>
            <a:r>
              <a:rPr lang="zh-CN" altLang="en-US" sz="2200"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错误的画</a:t>
            </a:r>
            <a:r>
              <a:rPr lang="zh-CN" altLang="en-US"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en-US" altLang="zh-CN" sz="2200" i="1"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(1)</a:t>
            </a:r>
            <a:r>
              <a:rPr lang="zh-CN" altLang="en-US" sz="2200" dirty="0">
                <a:solidFill>
                  <a:srgbClr val="000000"/>
                </a:solidFill>
                <a:latin typeface="宋体" panose="02010600030101010101" pitchFamily="2" charset="-122"/>
                <a:cs typeface="Times New Roman" panose="02020603050405020304" pitchFamily="18" charset="0"/>
              </a:rPr>
              <a:t>在一次试验中</a:t>
            </a:r>
            <a:r>
              <a:rPr lang="en-US" altLang="zh-CN" sz="2200" dirty="0">
                <a:solidFill>
                  <a:srgbClr val="000000"/>
                </a:solidFill>
                <a:cs typeface="Times New Roman" panose="02020603050405020304" pitchFamily="18" charset="0"/>
              </a:rPr>
              <a:t>,</a:t>
            </a:r>
            <a:r>
              <a:rPr lang="zh-CN" altLang="en-US" sz="2200" dirty="0">
                <a:solidFill>
                  <a:srgbClr val="000000"/>
                </a:solidFill>
                <a:latin typeface="宋体" panose="02010600030101010101" pitchFamily="2" charset="-122"/>
                <a:cs typeface="Times New Roman" panose="02020603050405020304" pitchFamily="18" charset="0"/>
              </a:rPr>
              <a:t>其基本事件的发生一定是等可能的</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(2)</a:t>
            </a:r>
            <a:r>
              <a:rPr lang="zh-CN" altLang="en-US" sz="2200" dirty="0">
                <a:solidFill>
                  <a:srgbClr val="000000"/>
                </a:solidFill>
                <a:latin typeface="宋体" panose="02010600030101010101" pitchFamily="2" charset="-122"/>
                <a:cs typeface="Times New Roman" panose="02020603050405020304" pitchFamily="18" charset="0"/>
              </a:rPr>
              <a:t>在几何概型定义中的区域可以是线段、平面图形、立体图形</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a:solidFill>
                  <a:srgbClr val="000000"/>
                </a:solidFill>
                <a:cs typeface="Times New Roman" panose="02020603050405020304" pitchFamily="18" charset="0"/>
              </a:rPr>
              <a:t>(3)</a:t>
            </a:r>
            <a:r>
              <a:rPr lang="zh-CN" altLang="en-US" sz="2200" dirty="0">
                <a:solidFill>
                  <a:srgbClr val="000000"/>
                </a:solidFill>
                <a:latin typeface="宋体" panose="02010600030101010101" pitchFamily="2" charset="-122"/>
                <a:cs typeface="Times New Roman" panose="02020603050405020304" pitchFamily="18" charset="0"/>
              </a:rPr>
              <a:t>与面积有关的几何概型的概率与几何图形的形状有关</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a:p>
            <a:pPr lvl="0" indent="266700" eaLnBrk="0" fontAlgn="base" hangingPunct="0">
              <a:lnSpc>
                <a:spcPct val="120000"/>
              </a:lnSpc>
              <a:spcBef>
                <a:spcPct val="0"/>
              </a:spcBef>
              <a:spcAft>
                <a:spcPct val="0"/>
              </a:spcAft>
              <a:tabLst>
                <a:tab pos="1028700" algn="l"/>
                <a:tab pos="1851025" algn="l"/>
                <a:tab pos="2538413" algn="l"/>
                <a:tab pos="3222625" algn="l"/>
              </a:tabLst>
            </a:pPr>
            <a:endParaRPr lang="en-US" altLang="zh-CN" sz="2200" dirty="0" smtClean="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endParaRPr lang="en-US" altLang="zh-CN" sz="2200" dirty="0" smtClean="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endParaRPr lang="en-US" altLang="zh-CN" sz="2200" dirty="0">
              <a:solidFill>
                <a:srgbClr val="000000"/>
              </a:solidFill>
              <a:cs typeface="Times New Roman" panose="02020603050405020304" pitchFamily="18" charset="0"/>
            </a:endParaRPr>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dirty="0" smtClean="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5)</a:t>
            </a:r>
            <a:r>
              <a:rPr lang="zh-CN" altLang="en-US" sz="2200" dirty="0">
                <a:solidFill>
                  <a:srgbClr val="000000"/>
                </a:solidFill>
                <a:latin typeface="宋体" panose="02010600030101010101" pitchFamily="2" charset="-122"/>
                <a:cs typeface="Times New Roman" panose="02020603050405020304" pitchFamily="18" charset="0"/>
              </a:rPr>
              <a:t>随机模拟方法是以事件发生的频率估计概率</a:t>
            </a:r>
            <a:r>
              <a:rPr lang="en-US" altLang="zh-CN" sz="2200" i="1" dirty="0">
                <a:solidFill>
                  <a:srgbClr val="000000"/>
                </a:solidFill>
                <a:cs typeface="Times New Roman" panose="02020603050405020304" pitchFamily="18" charset="0"/>
              </a:rPr>
              <a:t>.</a:t>
            </a:r>
            <a:r>
              <a:rPr lang="en-US" altLang="zh-CN" sz="2200" dirty="0">
                <a:solidFill>
                  <a:srgbClr val="000000"/>
                </a:solidFill>
                <a:cs typeface="Times New Roman" panose="02020603050405020304" pitchFamily="18" charset="0"/>
              </a:rPr>
              <a:t>(</a:t>
            </a:r>
            <a:r>
              <a:rPr lang="zh-CN" altLang="en-US" sz="2200" i="1" dirty="0">
                <a:solidFill>
                  <a:srgbClr val="000000"/>
                </a:solidFill>
                <a:latin typeface="宋体" panose="02010600030101010101" pitchFamily="2" charset="-122"/>
                <a:cs typeface="Times New Roman" panose="02020603050405020304" pitchFamily="18" charset="0"/>
              </a:rPr>
              <a:t>　　</a:t>
            </a:r>
            <a:r>
              <a:rPr lang="en-US" altLang="zh-CN" sz="2200" dirty="0">
                <a:solidFill>
                  <a:srgbClr val="000000"/>
                </a:solidFill>
                <a:cs typeface="Times New Roman" panose="02020603050405020304" pitchFamily="18" charset="0"/>
              </a:rPr>
              <a:t>)</a:t>
            </a:r>
            <a:endParaRPr lang="en-US" altLang="zh-CN" sz="2200" dirty="0"/>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5"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6"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7" name="矩形 6"/>
          <p:cNvSpPr>
            <a:spLocks noChangeAspect="1"/>
          </p:cNvSpPr>
          <p:nvPr/>
        </p:nvSpPr>
        <p:spPr>
          <a:xfrm>
            <a:off x="7236296" y="2351471"/>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847276" y="3186225"/>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7791907" y="353548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4283968" y="4655318"/>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6767716" y="5229200"/>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11" name="矩形 10"/>
          <p:cNvSpPr>
            <a:spLocks noChangeAspect="1"/>
          </p:cNvSpPr>
          <p:nvPr/>
        </p:nvSpPr>
        <p:spPr>
          <a:xfrm>
            <a:off x="4788024" y="2628108"/>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C</a:t>
            </a:r>
            <a:endParaRPr lang="zh-CN" altLang="en-US" sz="2200" dirty="0"/>
          </a:p>
        </p:txBody>
      </p:sp>
      <p:sp>
        <p:nvSpPr>
          <p:cNvPr id="3" name="矩形 2"/>
          <p:cNvSpPr>
            <a:spLocks noChangeAspect="1"/>
          </p:cNvSpPr>
          <p:nvPr/>
        </p:nvSpPr>
        <p:spPr>
          <a:xfrm>
            <a:off x="508000" y="1412776"/>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我国数学家陈景润在哥德巴赫猜想的研究中取得了世界领先的成果</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哥德巴赫猜想是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每个大于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的偶数可以表示为两个素数的和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30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的素数中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随机选取两个不同的数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其和等于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的概率是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87838277"/>
              </p:ext>
            </p:extLst>
          </p:nvPr>
        </p:nvGraphicFramePr>
        <p:xfrm>
          <a:off x="548456" y="3143139"/>
          <a:ext cx="8128000" cy="1005941"/>
        </p:xfrm>
        <a:graphic>
          <a:graphicData uri="http://schemas.openxmlformats.org/presentationml/2006/ole">
            <p:oleObj spid="_x0000_s5122" name="文档" r:id="rId6" imgW="3847376" imgH="475727" progId="Word.Document.12">
              <p:embed/>
            </p:oleObj>
          </a:graphicData>
        </a:graphic>
      </p:graphicFrame>
    </p:spTree>
    <p:extLst>
      <p:ext uri="{BB962C8B-B14F-4D97-AF65-F5344CB8AC3E}">
        <p14:creationId xmlns:p14="http://schemas.microsoft.com/office/powerpoint/2010/main" xmlns="" val="2010303042"/>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392723"/>
            <a:ext cx="8128000" cy="131112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河南信阳二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某同学先后投掷一枚骰子两次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第一次向上的点数记为</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第二次向上的点数记为</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在直角坐标系</a:t>
            </a:r>
            <a:r>
              <a:rPr lang="en-US" altLang="zh-CN" sz="2200" dirty="0" err="1">
                <a:solidFill>
                  <a:srgbClr val="000000"/>
                </a:solidFill>
                <a:latin typeface="Times New Roman" panose="02020603050405020304" pitchFamily="18" charset="0"/>
                <a:cs typeface="Times New Roman" panose="02020603050405020304" pitchFamily="18" charset="0"/>
              </a:rPr>
              <a:t>xOy</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2x-y=1</a:t>
            </a:r>
            <a:r>
              <a:rPr lang="zh-CN" altLang="zh-CN" sz="2200" dirty="0">
                <a:solidFill>
                  <a:srgbClr val="000000"/>
                </a:solidFill>
                <a:latin typeface="Times New Roman" panose="02020603050405020304" pitchFamily="18" charset="0"/>
                <a:cs typeface="Times New Roman" panose="02020603050405020304" pitchFamily="18" charset="0"/>
              </a:rPr>
              <a:t>上的概率为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71616775"/>
              </p:ext>
            </p:extLst>
          </p:nvPr>
        </p:nvGraphicFramePr>
        <p:xfrm>
          <a:off x="395536" y="2684479"/>
          <a:ext cx="8128000" cy="1018944"/>
        </p:xfrm>
        <a:graphic>
          <a:graphicData uri="http://schemas.openxmlformats.org/presentationml/2006/ole">
            <p:oleObj spid="_x0000_s6146" name="文档" r:id="rId6" imgW="3837724" imgH="480285" progId="Word.Document.12">
              <p:embed/>
            </p:oleObj>
          </a:graphicData>
        </a:graphic>
      </p:graphicFrame>
      <p:sp>
        <p:nvSpPr>
          <p:cNvPr id="11" name="矩形 10"/>
          <p:cNvSpPr>
            <a:spLocks noChangeAspect="1"/>
          </p:cNvSpPr>
          <p:nvPr/>
        </p:nvSpPr>
        <p:spPr>
          <a:xfrm>
            <a:off x="6043333" y="219525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2" name="矩形 11"/>
          <p:cNvSpPr>
            <a:spLocks noChangeAspect="1"/>
          </p:cNvSpPr>
          <p:nvPr/>
        </p:nvSpPr>
        <p:spPr>
          <a:xfrm>
            <a:off x="508000" y="3746974"/>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由题意知本题是一个古典概型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试验发生包含的事件是先后掷两次骰子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满足条件的事件是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根据古典概型的概率公式得到以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为坐标的点落在直线</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上的概率为</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3814692389"/>
              </p:ext>
            </p:extLst>
          </p:nvPr>
        </p:nvGraphicFramePr>
        <p:xfrm>
          <a:off x="2483768" y="5735645"/>
          <a:ext cx="8128000" cy="497701"/>
        </p:xfrm>
        <a:graphic>
          <a:graphicData uri="http://schemas.openxmlformats.org/presentationml/2006/ole">
            <p:oleObj spid="_x0000_s6147" name="文档" r:id="rId7" imgW="3837724" imgH="234373" progId="Word.Document.12">
              <p:embed/>
            </p:oleObj>
          </a:graphicData>
        </a:graphic>
      </p:graphicFrame>
    </p:spTree>
    <p:extLst>
      <p:ext uri="{BB962C8B-B14F-4D97-AF65-F5344CB8AC3E}">
        <p14:creationId xmlns:p14="http://schemas.microsoft.com/office/powerpoint/2010/main" xmlns="" val="749435415"/>
      </p:ext>
    </p:extLst>
  </p:cSld>
  <p:clrMapOvr>
    <a:masterClrMapping/>
  </p:clrMapOvr>
  <mc:AlternateContent xmlns:mc="http://schemas.openxmlformats.org/markup-compatibility/2006">
    <mc:Choice xmlns:p14="http://schemas.microsoft.com/office/powerpoint/2010/main" xmlns="" Requires="p14">
      <p:transition spd="slow" p14:dur="8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par>
                                <p:cTn id="13" presetID="22" presetClass="entr" presetSubtype="4"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8" name="矩形 7"/>
          <p:cNvSpPr>
            <a:spLocks noChangeAspect="1"/>
          </p:cNvSpPr>
          <p:nvPr/>
        </p:nvSpPr>
        <p:spPr>
          <a:xfrm>
            <a:off x="508000" y="133050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内的图形来自中国古代的太极图</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正方形内切圆中的黑色部分和白色部分关于正方形的中心成中心对称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在正方形内随机取一点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则此点取自黑色部分的概率是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434812695"/>
              </p:ext>
            </p:extLst>
          </p:nvPr>
        </p:nvGraphicFramePr>
        <p:xfrm>
          <a:off x="508000" y="2599670"/>
          <a:ext cx="8128000" cy="2989570"/>
        </p:xfrm>
        <a:graphic>
          <a:graphicData uri="http://schemas.openxmlformats.org/presentationml/2006/ole">
            <p:oleObj spid="_x0000_s7170" name="文档" r:id="rId6" imgW="3837004" imgH="1411287" progId="Word.Document.12">
              <p:embed/>
            </p:oleObj>
          </a:graphicData>
        </a:graphic>
      </p:graphicFrame>
      <p:sp>
        <p:nvSpPr>
          <p:cNvPr id="16" name="矩形 15"/>
          <p:cNvSpPr>
            <a:spLocks noChangeAspect="1"/>
          </p:cNvSpPr>
          <p:nvPr/>
        </p:nvSpPr>
        <p:spPr>
          <a:xfrm>
            <a:off x="6732240" y="2136466"/>
            <a:ext cx="37221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3056764854"/>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16903635"/>
              </p:ext>
            </p:extLst>
          </p:nvPr>
        </p:nvGraphicFramePr>
        <p:xfrm>
          <a:off x="508000" y="2811604"/>
          <a:ext cx="8128000" cy="1488792"/>
        </p:xfrm>
        <a:graphic>
          <a:graphicData uri="http://schemas.openxmlformats.org/presentationml/2006/ole">
            <p:oleObj spid="_x0000_s8194" name="文档" r:id="rId6" imgW="3847376" imgH="704234" progId="Word.Document.12">
              <p:embed/>
            </p:oleObj>
          </a:graphicData>
        </a:graphic>
      </p:graphicFrame>
    </p:spTree>
    <p:extLst>
      <p:ext uri="{BB962C8B-B14F-4D97-AF65-F5344CB8AC3E}">
        <p14:creationId xmlns:p14="http://schemas.microsoft.com/office/powerpoint/2010/main" xmlns="" val="284458143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408</TotalTime>
  <Words>2699</Words>
  <Application>Microsoft Office PowerPoint</Application>
  <PresentationFormat>全屏显示(4:3)</PresentationFormat>
  <Paragraphs>487</Paragraphs>
  <Slides>49</Slides>
  <Notes>48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49</vt:i4>
      </vt:variant>
    </vt:vector>
  </HeadingPairs>
  <TitlesOfParts>
    <vt:vector size="51" baseType="lpstr">
      <vt:lpstr>2014高优二轮模板</vt:lpstr>
      <vt:lpstr>文档</vt:lpstr>
      <vt:lpstr>12.2　古典概型与几何概型</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2019-11-11T09:36:54Z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