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81" r:id="rId34"/>
    <p:sldId id="482" r:id="rId35"/>
    <p:sldId id="483" r:id="rId36"/>
    <p:sldId id="484" r:id="rId37"/>
    <p:sldId id="485" r:id="rId38"/>
    <p:sldId id="486" r:id="rId39"/>
    <p:sldId id="487" r:id="rId40"/>
    <p:sldId id="488" r:id="rId41"/>
    <p:sldId id="489" r:id="rId42"/>
    <p:sldId id="490" r:id="rId43"/>
    <p:sldId id="491" r:id="rId44"/>
    <p:sldId id="492" r:id="rId45"/>
    <p:sldId id="493" r:id="rId46"/>
    <p:sldId id="494" r:id="rId47"/>
    <p:sldId id="495" r:id="rId48"/>
    <p:sldId id="496" r:id="rId49"/>
    <p:sldId id="497" r:id="rId50"/>
    <p:sldId id="498" r:id="rId51"/>
    <p:sldId id="499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emf"/><Relationship Id="rId1" Type="http://schemas.openxmlformats.org/officeDocument/2006/relationships/image" Target="../media/image60.e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image" Target="../media/image6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image" Target="../media/image66.emf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image" Target="../media/image70.e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image" Target="../media/image72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image" Target="../media/image75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5795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15426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96758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5123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1877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267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48252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41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28692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37942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0437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16262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12105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40490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75453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21819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64499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1147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5795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34970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0448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77075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64721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27166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90112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965871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30725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0373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808874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982738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99596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19857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61412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570775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413866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160020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611154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413681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1063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022059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9716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5218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1661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013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5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3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0.docx"/><Relationship Id="rId3" Type="http://schemas.openxmlformats.org/officeDocument/2006/relationships/notesSlide" Target="../notesSlides/notesSlide22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31.docx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notesSlide" Target="../notesSlides/notesSlide23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3.docx"/><Relationship Id="rId3" Type="http://schemas.openxmlformats.org/officeDocument/2006/relationships/notesSlide" Target="../notesSlides/notesSlide24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notesSlide" Target="../notesSlides/notesSlide25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5.docx"/><Relationship Id="rId3" Type="http://schemas.openxmlformats.org/officeDocument/2006/relationships/notesSlide" Target="../notesSlides/notesSlide26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notesSlide" Target="../notesSlides/notesSlide27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7.docx"/><Relationship Id="rId3" Type="http://schemas.openxmlformats.org/officeDocument/2006/relationships/notesSlide" Target="../notesSlides/notesSlide28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notesSlide" Target="../notesSlides/notesSlide29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7.vml"/><Relationship Id="rId6" Type="http://schemas.openxmlformats.org/officeDocument/2006/relationships/slide" Target="slide17.xml"/><Relationship Id="rId5" Type="http://schemas.openxmlformats.org/officeDocument/2006/relationships/slide" Target="slide12.xml"/><Relationship Id="rId4" Type="http://schemas.openxmlformats.org/officeDocument/2006/relationships/package" Target="../embeddings/Microsoft_Office_Word___38.docx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notesSlide" Target="../notesSlides/notesSlide30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8.vml"/><Relationship Id="rId6" Type="http://schemas.openxmlformats.org/officeDocument/2006/relationships/slide" Target="slide17.xml"/><Relationship Id="rId5" Type="http://schemas.openxmlformats.org/officeDocument/2006/relationships/slide" Target="slide12.xml"/><Relationship Id="rId4" Type="http://schemas.openxmlformats.org/officeDocument/2006/relationships/package" Target="../embeddings/Microsoft_Office_Word___39.docx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0.docx"/><Relationship Id="rId3" Type="http://schemas.openxmlformats.org/officeDocument/2006/relationships/notesSlide" Target="../notesSlides/notesSlide31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9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1.docx"/><Relationship Id="rId3" Type="http://schemas.openxmlformats.org/officeDocument/2006/relationships/notesSlide" Target="../notesSlides/notesSlide32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0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2.docx"/><Relationship Id="rId3" Type="http://schemas.openxmlformats.org/officeDocument/2006/relationships/notesSlide" Target="../notesSlides/notesSlide33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1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3.docx"/><Relationship Id="rId3" Type="http://schemas.openxmlformats.org/officeDocument/2006/relationships/notesSlide" Target="../notesSlides/notesSlide34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2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4.docx"/><Relationship Id="rId3" Type="http://schemas.openxmlformats.org/officeDocument/2006/relationships/notesSlide" Target="../notesSlides/notesSlide35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3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5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5.docx"/><Relationship Id="rId3" Type="http://schemas.openxmlformats.org/officeDocument/2006/relationships/notesSlide" Target="../notesSlides/notesSlide37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4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6.docx"/><Relationship Id="rId3" Type="http://schemas.openxmlformats.org/officeDocument/2006/relationships/notesSlide" Target="../notesSlides/notesSlide38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5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10" Type="http://schemas.openxmlformats.org/officeDocument/2006/relationships/image" Target="../media/image55.jpeg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47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notesSlide" Target="../notesSlides/notesSlide39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6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48.docx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notesSlide" Target="../notesSlides/notesSlide40.xml"/><Relationship Id="rId7" Type="http://schemas.openxmlformats.org/officeDocument/2006/relationships/slide" Target="slide3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7.v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49.docx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63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8.vml"/><Relationship Id="rId6" Type="http://schemas.openxmlformats.org/officeDocument/2006/relationships/package" Target="../embeddings/Microsoft_Office_Word___52.docx"/><Relationship Id="rId5" Type="http://schemas.openxmlformats.org/officeDocument/2006/relationships/package" Target="../embeddings/Microsoft_Office_Word___51.docx"/><Relationship Id="rId4" Type="http://schemas.openxmlformats.org/officeDocument/2006/relationships/package" Target="../embeddings/Microsoft_Office_Word___50.docx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9.vml"/><Relationship Id="rId5" Type="http://schemas.openxmlformats.org/officeDocument/2006/relationships/package" Target="../embeddings/Microsoft_Office_Word___54.docx"/><Relationship Id="rId4" Type="http://schemas.openxmlformats.org/officeDocument/2006/relationships/package" Target="../embeddings/Microsoft_Office_Word___53.docx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0.vml"/><Relationship Id="rId5" Type="http://schemas.openxmlformats.org/officeDocument/2006/relationships/package" Target="../embeddings/Microsoft_Office_Word___56.docx"/><Relationship Id="rId4" Type="http://schemas.openxmlformats.org/officeDocument/2006/relationships/package" Target="../embeddings/Microsoft_Office_Word___55.docx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1.vml"/><Relationship Id="rId5" Type="http://schemas.openxmlformats.org/officeDocument/2006/relationships/package" Target="../embeddings/Microsoft_Office_Word___58.docx"/><Relationship Id="rId4" Type="http://schemas.openxmlformats.org/officeDocument/2006/relationships/package" Target="../embeddings/Microsoft_Office_Word___57.docx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2.vml"/><Relationship Id="rId5" Type="http://schemas.openxmlformats.org/officeDocument/2006/relationships/package" Target="../embeddings/Microsoft_Office_Word___60.docx"/><Relationship Id="rId4" Type="http://schemas.openxmlformats.org/officeDocument/2006/relationships/package" Target="../embeddings/Microsoft_Office_Word___59.docx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3.vml"/><Relationship Id="rId5" Type="http://schemas.openxmlformats.org/officeDocument/2006/relationships/package" Target="../embeddings/Microsoft_Office_Word___62.docx"/><Relationship Id="rId4" Type="http://schemas.openxmlformats.org/officeDocument/2006/relationships/package" Target="../embeddings/Microsoft_Office_Word___61.docx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4.vml"/><Relationship Id="rId4" Type="http://schemas.openxmlformats.org/officeDocument/2006/relationships/package" Target="../embeddings/Microsoft_Office_Word___63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7" Type="http://schemas.openxmlformats.org/officeDocument/2006/relationships/image" Target="../media/image78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5.vml"/><Relationship Id="rId6" Type="http://schemas.openxmlformats.org/officeDocument/2006/relationships/package" Target="../embeddings/Microsoft_Office_Word___66.docx"/><Relationship Id="rId5" Type="http://schemas.openxmlformats.org/officeDocument/2006/relationships/package" Target="../embeddings/Microsoft_Office_Word___65.docx"/><Relationship Id="rId4" Type="http://schemas.openxmlformats.org/officeDocument/2006/relationships/package" Target="../embeddings/Microsoft_Office_Word___64.docx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6.vml"/><Relationship Id="rId4" Type="http://schemas.openxmlformats.org/officeDocument/2006/relationships/package" Target="../embeddings/Microsoft_Office_Word___67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jpeg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8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10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9</a:t>
            </a:r>
            <a:r>
              <a:rPr lang="en-US" altLang="zh-CN" i="1" dirty="0"/>
              <a:t>.</a:t>
            </a:r>
            <a:r>
              <a:rPr lang="en-US" altLang="zh-CN" dirty="0"/>
              <a:t>6</a:t>
            </a:r>
            <a:r>
              <a:rPr lang="zh-CN" altLang="zh-CN" i="1" dirty="0"/>
              <a:t>　</a:t>
            </a:r>
            <a:r>
              <a:rPr lang="zh-CN" altLang="zh-CN" dirty="0"/>
              <a:t>双曲线</a:t>
            </a:r>
          </a:p>
        </p:txBody>
      </p:sp>
      <p:pic>
        <p:nvPicPr>
          <p:cNvPr id="4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86256"/>
            <a:ext cx="7620000" cy="2381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2578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河南信阳二模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设双曲线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b&gt;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的两条渐近线互相垂直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顶点到一条渐近线的距离为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则双曲线的一个焦点到一条渐近线的距离为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810102"/>
              </p:ext>
            </p:extLst>
          </p:nvPr>
        </p:nvGraphicFramePr>
        <p:xfrm>
          <a:off x="5292080" y="1228589"/>
          <a:ext cx="1795462" cy="847725"/>
        </p:xfrm>
        <a:graphic>
          <a:graphicData uri="http://schemas.openxmlformats.org/presentationml/2006/ole">
            <p:oleObj spid="_x0000_s9218" name="文档" r:id="rId6" imgW="854427" imgH="400237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25383322"/>
              </p:ext>
            </p:extLst>
          </p:nvPr>
        </p:nvGraphicFramePr>
        <p:xfrm>
          <a:off x="179512" y="2079268"/>
          <a:ext cx="8128000" cy="427083"/>
        </p:xfrm>
        <a:graphic>
          <a:graphicData uri="http://schemas.openxmlformats.org/presentationml/2006/ole">
            <p:oleObj spid="_x0000_s9219" name="文档" r:id="rId7" imgW="3837004" imgH="201561" progId="Word.Document.12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483665"/>
              </p:ext>
            </p:extLst>
          </p:nvPr>
        </p:nvGraphicFramePr>
        <p:xfrm>
          <a:off x="745302" y="2558662"/>
          <a:ext cx="8128000" cy="3514086"/>
        </p:xfrm>
        <a:graphic>
          <a:graphicData uri="http://schemas.openxmlformats.org/presentationml/2006/ole">
            <p:oleObj spid="_x0000_s9220" name="文档" r:id="rId8" imgW="3847376" imgH="16636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87351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4411285"/>
              </p:ext>
            </p:extLst>
          </p:nvPr>
        </p:nvGraphicFramePr>
        <p:xfrm>
          <a:off x="508000" y="2150904"/>
          <a:ext cx="8128000" cy="918056"/>
        </p:xfrm>
        <a:graphic>
          <a:graphicData uri="http://schemas.openxmlformats.org/presentationml/2006/ole">
            <p:oleObj spid="_x0000_s10242" name="文档" r:id="rId6" imgW="3837724" imgH="434131" progId="Word.Document.12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1149559"/>
              </p:ext>
            </p:extLst>
          </p:nvPr>
        </p:nvGraphicFramePr>
        <p:xfrm>
          <a:off x="6800850" y="2555518"/>
          <a:ext cx="1508125" cy="549275"/>
        </p:xfrm>
        <a:graphic>
          <a:graphicData uri="http://schemas.openxmlformats.org/presentationml/2006/ole">
            <p:oleObj spid="_x0000_s10243" name="文档" r:id="rId7" imgW="714062" imgH="259974" progId="Word.Document.12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148342"/>
              </p:ext>
            </p:extLst>
          </p:nvPr>
        </p:nvGraphicFramePr>
        <p:xfrm>
          <a:off x="508000" y="3140968"/>
          <a:ext cx="8128000" cy="1499830"/>
        </p:xfrm>
        <a:graphic>
          <a:graphicData uri="http://schemas.openxmlformats.org/presentationml/2006/ole">
            <p:oleObj spid="_x0000_s10244" name="文档" r:id="rId8" imgW="3837724" imgH="7078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03574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2472" y="1919064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双曲线的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4144905"/>
              </p:ext>
            </p:extLst>
          </p:nvPr>
        </p:nvGraphicFramePr>
        <p:xfrm>
          <a:off x="508000" y="2420888"/>
          <a:ext cx="8128000" cy="2021070"/>
        </p:xfrm>
        <a:graphic>
          <a:graphicData uri="http://schemas.openxmlformats.org/presentationml/2006/ole">
            <p:oleObj spid="_x0000_s11266" name="文档" r:id="rId7" imgW="3837724" imgH="954079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0107528"/>
              </p:ext>
            </p:extLst>
          </p:nvPr>
        </p:nvGraphicFramePr>
        <p:xfrm>
          <a:off x="508000" y="4480156"/>
          <a:ext cx="8128000" cy="450621"/>
        </p:xfrm>
        <a:graphic>
          <a:graphicData uri="http://schemas.openxmlformats.org/presentationml/2006/ole">
            <p:oleObj spid="_x0000_s11267" name="文档" r:id="rId8" imgW="3837724" imgH="213460" progId="Word.Document.12">
              <p:embed/>
            </p:oleObj>
          </a:graphicData>
        </a:graphic>
      </p:graphicFrame>
      <p:sp>
        <p:nvSpPr>
          <p:cNvPr id="14" name="圆角矩形 13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430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由题可得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|·|PF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|·|PF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72711648"/>
              </p:ext>
            </p:extLst>
          </p:nvPr>
        </p:nvGraphicFramePr>
        <p:xfrm>
          <a:off x="313666" y="3205585"/>
          <a:ext cx="8128000" cy="2404437"/>
        </p:xfrm>
        <a:graphic>
          <a:graphicData uri="http://schemas.openxmlformats.org/presentationml/2006/ole">
            <p:oleObj spid="_x0000_s12290" name="文档" r:id="rId7" imgW="3837724" imgH="1134366" progId="Word.Document.12">
              <p:embed/>
            </p:oleObj>
          </a:graphicData>
        </a:graphic>
      </p:graphicFrame>
      <p:sp>
        <p:nvSpPr>
          <p:cNvPr id="12" name="圆角矩形 11">
            <a:hlinkClick r:id="rId8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009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如何灵活运用双曲线的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定义或者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解焦点三角形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双曲线定义的应用主要有两个方面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一是判定平面内动点与两定点的轨迹是否为双曲线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进而根据要求可求出曲线方程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焦点三角形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常利用正弦定理、余弦定理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经常结合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运用平方的方法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|·|PF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的联系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76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安徽合肥冲刺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地的正东方向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地的北偏东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km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河流的沿岸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上任意一点到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的距离比到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km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现要在曲线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上任一处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建一座码头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两地转运货物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经测算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修建公路的费用均为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那么修建这两条公路的总费用最低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M46.eps" descr="id:214751917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769295" y="4119341"/>
            <a:ext cx="2882825" cy="1757931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3816728"/>
              </p:ext>
            </p:extLst>
          </p:nvPr>
        </p:nvGraphicFramePr>
        <p:xfrm>
          <a:off x="662786" y="3593587"/>
          <a:ext cx="8128000" cy="369913"/>
        </p:xfrm>
        <a:graphic>
          <a:graphicData uri="http://schemas.openxmlformats.org/presentationml/2006/ole">
            <p:oleObj spid="_x0000_s13314" name="文档" r:id="rId8" imgW="3837724" imgH="175239" progId="Word.Document.12">
              <p:embed/>
            </p:oleObj>
          </a:graphicData>
        </a:graphic>
      </p:graphicFrame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556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41526810"/>
              </p:ext>
            </p:extLst>
          </p:nvPr>
        </p:nvGraphicFramePr>
        <p:xfrm>
          <a:off x="508000" y="2331924"/>
          <a:ext cx="8128000" cy="2448153"/>
        </p:xfrm>
        <a:graphic>
          <a:graphicData uri="http://schemas.openxmlformats.org/presentationml/2006/ole">
            <p:oleObj spid="_x0000_s14338" name="文档" r:id="rId7" imgW="3837724" imgH="1155280" progId="Word.Document.12">
              <p:embed/>
            </p:oleObj>
          </a:graphicData>
        </a:graphic>
      </p:graphicFrame>
      <p:sp>
        <p:nvSpPr>
          <p:cNvPr id="9" name="圆角矩形 8">
            <a:hlinkClick r:id="rId8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518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340768"/>
            <a:ext cx="8128000" cy="15142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双曲线的标准方程</a:t>
            </a:r>
            <a:endParaRPr lang="zh-CN" altLang="en-US" sz="2200" dirty="0"/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相外切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则动圆圆心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的轨迹方程为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4388589"/>
              </p:ext>
            </p:extLst>
          </p:nvPr>
        </p:nvGraphicFramePr>
        <p:xfrm>
          <a:off x="501650" y="2765425"/>
          <a:ext cx="8085138" cy="3367088"/>
        </p:xfrm>
        <a:graphic>
          <a:graphicData uri="http://schemas.openxmlformats.org/presentationml/2006/ole">
            <p:oleObj spid="_x0000_s15362" name="文档" r:id="rId7" imgW="3837724" imgH="1605637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8293517"/>
              </p:ext>
            </p:extLst>
          </p:nvPr>
        </p:nvGraphicFramePr>
        <p:xfrm>
          <a:off x="6297613" y="2160588"/>
          <a:ext cx="2903537" cy="536575"/>
        </p:xfrm>
        <a:graphic>
          <a:graphicData uri="http://schemas.openxmlformats.org/presentationml/2006/ole">
            <p:oleObj spid="_x0000_s15363" name="文档" r:id="rId8" imgW="1373778" imgH="256368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4716016" y="419982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7" name="圆角矩形 16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设动圆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分别外切于点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根据两圆外切的条件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|=|MA|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|=|MB|.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|MA|=|MB|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|-|MC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|=|BC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|-|AC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到两定点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的距离的差是常数且小于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根据双曲线的定义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得动点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的轨迹为双曲线的左支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的距离大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的距离小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的轨迹方程为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M47.eps" descr="id:214751425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940152" y="1988839"/>
            <a:ext cx="2376264" cy="2312125"/>
          </a:xfrm>
          <a:prstGeom prst="rect">
            <a:avLst/>
          </a:prstGeom>
        </p:spPr>
      </p:pic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6022297"/>
              </p:ext>
            </p:extLst>
          </p:nvPr>
        </p:nvGraphicFramePr>
        <p:xfrm>
          <a:off x="3360738" y="5486400"/>
          <a:ext cx="1782762" cy="536575"/>
        </p:xfrm>
        <a:graphic>
          <a:graphicData uri="http://schemas.openxmlformats.org/presentationml/2006/ole">
            <p:oleObj spid="_x0000_s16386" name="文档" r:id="rId8" imgW="843630" imgH="256368" progId="Word.Document.12">
              <p:embed/>
            </p:oleObj>
          </a:graphicData>
        </a:graphic>
      </p:graphicFrame>
      <p:sp>
        <p:nvSpPr>
          <p:cNvPr id="18" name="圆角矩形 17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1361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73040769"/>
              </p:ext>
            </p:extLst>
          </p:nvPr>
        </p:nvGraphicFramePr>
        <p:xfrm>
          <a:off x="508000" y="1605351"/>
          <a:ext cx="8128000" cy="4045506"/>
        </p:xfrm>
        <a:graphic>
          <a:graphicData uri="http://schemas.openxmlformats.org/presentationml/2006/ole">
            <p:oleObj spid="_x0000_s17410" name="文档" r:id="rId7" imgW="3837724" imgH="1909240" progId="Word.Document.12">
              <p:embed/>
            </p:oleObj>
          </a:graphicData>
        </a:graphic>
      </p:graphicFrame>
      <p:pic>
        <p:nvPicPr>
          <p:cNvPr id="10" name="M48.eps" descr="id:2147514261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940152" y="2637008"/>
            <a:ext cx="2623840" cy="2265896"/>
          </a:xfrm>
          <a:prstGeom prst="rect">
            <a:avLst/>
          </a:prstGeom>
        </p:spPr>
      </p:pic>
      <p:sp>
        <p:nvSpPr>
          <p:cNvPr id="11" name="圆角矩形 10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57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双曲线的定义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平面内与两个定点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的点的轨迹叫做双曲线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这两个定点叫做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两焦点间的距离叫做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M|||MF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|-|MF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的轨迹是双曲线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的轨迹是两条射线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19170" y="2089892"/>
            <a:ext cx="25122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距离的差的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绝对值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513017" y="2487712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96638" y="2897341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焦距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40980" y="4082530"/>
            <a:ext cx="134684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a&lt;|F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|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40980" y="4466600"/>
            <a:ext cx="134684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a=|F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|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640980" y="4878633"/>
            <a:ext cx="1346844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a&gt;|F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|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05967" y="1916832"/>
            <a:ext cx="572785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双曲线的标准方程的求解方法是什么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884792"/>
              </p:ext>
            </p:extLst>
          </p:nvPr>
        </p:nvGraphicFramePr>
        <p:xfrm>
          <a:off x="508000" y="2500326"/>
          <a:ext cx="8128000" cy="2296826"/>
        </p:xfrm>
        <a:graphic>
          <a:graphicData uri="http://schemas.openxmlformats.org/presentationml/2006/ole">
            <p:oleObj spid="_x0000_s18434" name="文档" r:id="rId7" imgW="3837724" imgH="1084968" progId="Word.Document.12">
              <p:embed/>
            </p:oleObj>
          </a:graphicData>
        </a:graphic>
      </p:graphicFrame>
      <p:sp>
        <p:nvSpPr>
          <p:cNvPr id="11" name="圆角矩形 10">
            <a:hlinkClick r:id="rId8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9783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6355346"/>
              </p:ext>
            </p:extLst>
          </p:nvPr>
        </p:nvGraphicFramePr>
        <p:xfrm>
          <a:off x="508000" y="1474393"/>
          <a:ext cx="8128000" cy="4183382"/>
        </p:xfrm>
        <a:graphic>
          <a:graphicData uri="http://schemas.openxmlformats.org/presentationml/2006/ole">
            <p:oleObj spid="_x0000_s19458" name="文档" r:id="rId7" imgW="3837724" imgH="1974144" progId="Word.Document.12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8333637"/>
              </p:ext>
            </p:extLst>
          </p:nvPr>
        </p:nvGraphicFramePr>
        <p:xfrm>
          <a:off x="508000" y="5736920"/>
          <a:ext cx="8128000" cy="548145"/>
        </p:xfrm>
        <a:graphic>
          <a:graphicData uri="http://schemas.openxmlformats.org/presentationml/2006/ole">
            <p:oleObj spid="_x0000_s19459" name="文档" r:id="rId8" imgW="3837724" imgH="259253" progId="Word.Document.12">
              <p:embed/>
            </p:oleObj>
          </a:graphicData>
        </a:graphic>
      </p:graphicFrame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344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3355941"/>
              </p:ext>
            </p:extLst>
          </p:nvPr>
        </p:nvGraphicFramePr>
        <p:xfrm>
          <a:off x="508000" y="2276872"/>
          <a:ext cx="8128000" cy="2525499"/>
        </p:xfrm>
        <a:graphic>
          <a:graphicData uri="http://schemas.openxmlformats.org/presentationml/2006/ole">
            <p:oleObj spid="_x0000_s20482" name="文档" r:id="rId7" imgW="3837724" imgH="1192779" progId="Word.Document.12">
              <p:embed/>
            </p:oleObj>
          </a:graphicData>
        </a:graphic>
      </p:graphicFrame>
      <p:sp>
        <p:nvSpPr>
          <p:cNvPr id="11" name="圆角矩形 10">
            <a:hlinkClick r:id="rId8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3570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92382" y="1351159"/>
            <a:ext cx="3993401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双曲线的几何性质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求双曲线的渐近线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73481923"/>
              </p:ext>
            </p:extLst>
          </p:nvPr>
        </p:nvGraphicFramePr>
        <p:xfrm>
          <a:off x="512763" y="2208213"/>
          <a:ext cx="8085137" cy="1884362"/>
        </p:xfrm>
        <a:graphic>
          <a:graphicData uri="http://schemas.openxmlformats.org/presentationml/2006/ole">
            <p:oleObj spid="_x0000_s21506" name="文档" r:id="rId8" imgW="3837724" imgH="896748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8016206" y="2872989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8838123"/>
              </p:ext>
            </p:extLst>
          </p:nvPr>
        </p:nvGraphicFramePr>
        <p:xfrm>
          <a:off x="508000" y="4141264"/>
          <a:ext cx="8128000" cy="2414524"/>
        </p:xfrm>
        <a:graphic>
          <a:graphicData uri="http://schemas.openxmlformats.org/presentationml/2006/ole">
            <p:oleObj spid="_x0000_s21507" name="文档" r:id="rId9" imgW="3837724" imgH="1139414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692472" y="376134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双曲线的离心率与渐近线的方程有怎样的关系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9383363"/>
              </p:ext>
            </p:extLst>
          </p:nvPr>
        </p:nvGraphicFramePr>
        <p:xfrm>
          <a:off x="512763" y="1412776"/>
          <a:ext cx="8129587" cy="5006975"/>
        </p:xfrm>
        <a:graphic>
          <a:graphicData uri="http://schemas.openxmlformats.org/presentationml/2006/ole">
            <p:oleObj spid="_x0000_s22530" name="文档" r:id="rId8" imgW="3837004" imgH="2366088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6660232" y="2924944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86291" y="5054028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20227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9294804"/>
              </p:ext>
            </p:extLst>
          </p:nvPr>
        </p:nvGraphicFramePr>
        <p:xfrm>
          <a:off x="512763" y="1484784"/>
          <a:ext cx="8096250" cy="4684713"/>
        </p:xfrm>
        <a:graphic>
          <a:graphicData uri="http://schemas.openxmlformats.org/presentationml/2006/ole">
            <p:oleObj spid="_x0000_s23554" name="文档" r:id="rId8" imgW="3867596" imgH="22380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2280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6598790"/>
              </p:ext>
            </p:extLst>
          </p:nvPr>
        </p:nvGraphicFramePr>
        <p:xfrm>
          <a:off x="508000" y="2488295"/>
          <a:ext cx="8128000" cy="2135409"/>
        </p:xfrm>
        <a:graphic>
          <a:graphicData uri="http://schemas.openxmlformats.org/presentationml/2006/ole">
            <p:oleObj spid="_x0000_s24578" name="文档" r:id="rId8" imgW="3837004" imgH="10081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9499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47937" y="1893109"/>
            <a:ext cx="550823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由离心率或渐近线求双曲线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方程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15694336"/>
              </p:ext>
            </p:extLst>
          </p:nvPr>
        </p:nvGraphicFramePr>
        <p:xfrm>
          <a:off x="508000" y="2407556"/>
          <a:ext cx="8128000" cy="2461604"/>
        </p:xfrm>
        <a:graphic>
          <a:graphicData uri="http://schemas.openxmlformats.org/presentationml/2006/ole">
            <p:oleObj spid="_x0000_s25602" name="文档" r:id="rId8" imgW="3837724" imgH="1163933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8026597" y="3326746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414637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00229435"/>
              </p:ext>
            </p:extLst>
          </p:nvPr>
        </p:nvGraphicFramePr>
        <p:xfrm>
          <a:off x="508000" y="1471659"/>
          <a:ext cx="8128000" cy="4560020"/>
        </p:xfrm>
        <a:graphic>
          <a:graphicData uri="http://schemas.openxmlformats.org/presentationml/2006/ole">
            <p:oleObj spid="_x0000_s26626" name="文档" r:id="rId8" imgW="3837724" imgH="21522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6005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求双曲线方程的一般思路是怎样的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只需要根据一个条件得到关于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的齐次式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转化为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的齐次式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然后转化为关于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涉及过原点的直线与双曲线的交点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求离心率的取值范围问题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要充分利用渐近线这个媒介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并且要对双曲线与直线的交点情况进行分析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最后利用解三角形或不等式等知识解决问题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0945311"/>
              </p:ext>
            </p:extLst>
          </p:nvPr>
        </p:nvGraphicFramePr>
        <p:xfrm>
          <a:off x="4292872" y="2309299"/>
          <a:ext cx="8128000" cy="460709"/>
        </p:xfrm>
        <a:graphic>
          <a:graphicData uri="http://schemas.openxmlformats.org/presentationml/2006/ole">
            <p:oleObj spid="_x0000_s27650" name="文档" r:id="rId8" imgW="3837724" imgH="2170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590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765440"/>
              </p:ext>
            </p:extLst>
          </p:nvPr>
        </p:nvGraphicFramePr>
        <p:xfrm>
          <a:off x="508000" y="2220950"/>
          <a:ext cx="8128000" cy="2670100"/>
        </p:xfrm>
        <a:graphic>
          <a:graphicData uri="http://schemas.openxmlformats.org/presentationml/2006/ole">
            <p:oleObj spid="_x0000_s2050" name="文档" r:id="rId6" imgW="3837724" imgH="12602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76621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90837271"/>
              </p:ext>
            </p:extLst>
          </p:nvPr>
        </p:nvGraphicFramePr>
        <p:xfrm>
          <a:off x="512763" y="1336129"/>
          <a:ext cx="8118475" cy="4829175"/>
        </p:xfrm>
        <a:graphic>
          <a:graphicData uri="http://schemas.openxmlformats.org/presentationml/2006/ole">
            <p:oleObj spid="_x0000_s28674" name="文档" r:id="rId4" imgW="3837004" imgH="2282074" progId="Word.Document.12">
              <p:embed/>
            </p:oleObj>
          </a:graphicData>
        </a:graphic>
      </p:graphicFrame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7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8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588203" y="256490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868144" y="5229200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40992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2126570"/>
              </p:ext>
            </p:extLst>
          </p:nvPr>
        </p:nvGraphicFramePr>
        <p:xfrm>
          <a:off x="528612" y="1585690"/>
          <a:ext cx="8129587" cy="4114800"/>
        </p:xfrm>
        <a:graphic>
          <a:graphicData uri="http://schemas.openxmlformats.org/presentationml/2006/ole">
            <p:oleObj spid="_x0000_s29698" name="文档" r:id="rId4" imgW="3837004" imgH="1952509" progId="Word.Document.12">
              <p:embed/>
            </p:oleObj>
          </a:graphicData>
        </a:graphic>
      </p:graphicFrame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7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8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94757" y="364309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00046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40171402"/>
              </p:ext>
            </p:extLst>
          </p:nvPr>
        </p:nvGraphicFramePr>
        <p:xfrm>
          <a:off x="508000" y="2308634"/>
          <a:ext cx="8128000" cy="2494733"/>
        </p:xfrm>
        <a:graphic>
          <a:graphicData uri="http://schemas.openxmlformats.org/presentationml/2006/ole">
            <p:oleObj spid="_x0000_s30722" name="文档" r:id="rId8" imgW="3847376" imgH="11814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9940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0626714"/>
              </p:ext>
            </p:extLst>
          </p:nvPr>
        </p:nvGraphicFramePr>
        <p:xfrm>
          <a:off x="508000" y="1484784"/>
          <a:ext cx="8128000" cy="4489849"/>
        </p:xfrm>
        <a:graphic>
          <a:graphicData uri="http://schemas.openxmlformats.org/presentationml/2006/ole">
            <p:oleObj spid="_x0000_s31746" name="文档" r:id="rId8" imgW="3847376" imgH="21252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74322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855658"/>
              </p:ext>
            </p:extLst>
          </p:nvPr>
        </p:nvGraphicFramePr>
        <p:xfrm>
          <a:off x="508000" y="1809017"/>
          <a:ext cx="8128000" cy="3493967"/>
        </p:xfrm>
        <a:graphic>
          <a:graphicData uri="http://schemas.openxmlformats.org/presentationml/2006/ole">
            <p:oleObj spid="_x0000_s32770" name="文档" r:id="rId8" imgW="3847376" imgH="16542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00741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75431" y="1875915"/>
            <a:ext cx="30925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双曲线与圆的综合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2749688"/>
              </p:ext>
            </p:extLst>
          </p:nvPr>
        </p:nvGraphicFramePr>
        <p:xfrm>
          <a:off x="508000" y="2374513"/>
          <a:ext cx="8128000" cy="2350631"/>
        </p:xfrm>
        <a:graphic>
          <a:graphicData uri="http://schemas.openxmlformats.org/presentationml/2006/ole">
            <p:oleObj spid="_x0000_s33794" name="文档" r:id="rId8" imgW="3837724" imgH="1109126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7596336" y="329417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8963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线段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的垂直平分线恰好过点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为半径的圆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相切于点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|OA|=a.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中位线定理可得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8911630"/>
              </p:ext>
            </p:extLst>
          </p:nvPr>
        </p:nvGraphicFramePr>
        <p:xfrm>
          <a:off x="323528" y="3919243"/>
          <a:ext cx="8128000" cy="2421250"/>
        </p:xfrm>
        <a:graphic>
          <a:graphicData uri="http://schemas.openxmlformats.org/presentationml/2006/ole">
            <p:oleObj spid="_x0000_s34818" name="文档" r:id="rId8" imgW="3837724" imgH="1143741" progId="Word.Document.12">
              <p:embed/>
            </p:oleObj>
          </a:graphicData>
        </a:graphic>
      </p:graphicFrame>
      <p:pic>
        <p:nvPicPr>
          <p:cNvPr id="13" name="M52.eps" descr="id:2147514268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6300192" y="1767341"/>
            <a:ext cx="2448272" cy="20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059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如何解答双曲线与圆的综合问题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解答双曲线与圆的综合问题一般要画出几何图形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多借助圆的几何性质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挖掘出隐含条件、如垂直关系、线段或角的等量关系等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37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9371277"/>
              </p:ext>
            </p:extLst>
          </p:nvPr>
        </p:nvGraphicFramePr>
        <p:xfrm>
          <a:off x="508000" y="2287666"/>
          <a:ext cx="8128000" cy="2293462"/>
        </p:xfrm>
        <a:graphic>
          <a:graphicData uri="http://schemas.openxmlformats.org/presentationml/2006/ole">
            <p:oleObj spid="_x0000_s35842" name="文档" r:id="rId8" imgW="3837724" imgH="1083165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135886" y="3413615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76148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7921358"/>
              </p:ext>
            </p:extLst>
          </p:nvPr>
        </p:nvGraphicFramePr>
        <p:xfrm>
          <a:off x="385145" y="1505566"/>
          <a:ext cx="8128000" cy="494340"/>
        </p:xfrm>
        <a:graphic>
          <a:graphicData uri="http://schemas.openxmlformats.org/presentationml/2006/ole">
            <p:oleObj spid="_x0000_s36866" name="文档" r:id="rId8" imgW="3837724" imgH="233652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198410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令右焦点为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PF'=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OE=a.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PF-PF'=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PF=PF'+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 dirty="0" err="1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PFF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+PF'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=FF'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0548407"/>
              </p:ext>
            </p:extLst>
          </p:nvPr>
        </p:nvGraphicFramePr>
        <p:xfrm>
          <a:off x="323528" y="4845965"/>
          <a:ext cx="8128000" cy="1092924"/>
        </p:xfrm>
        <a:graphic>
          <a:graphicData uri="http://schemas.openxmlformats.org/presentationml/2006/ole">
            <p:oleObj spid="_x0000_s36867" name="文档" r:id="rId9" imgW="3837724" imgH="515260" progId="Word.Document.12">
              <p:embed/>
            </p:oleObj>
          </a:graphicData>
        </a:graphic>
      </p:graphicFrame>
      <p:pic>
        <p:nvPicPr>
          <p:cNvPr id="13" name="J05原书.eps" descr="id:2147514275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5292080" y="2755868"/>
            <a:ext cx="2952328" cy="216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026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1994"/>
            <a:ext cx="2089033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双曲线的性质</a:t>
            </a:r>
            <a:endParaRPr lang="zh-CN" altLang="en-US" sz="22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7067866"/>
              </p:ext>
            </p:extLst>
          </p:nvPr>
        </p:nvGraphicFramePr>
        <p:xfrm>
          <a:off x="508000" y="1880471"/>
          <a:ext cx="8128000" cy="4860897"/>
        </p:xfrm>
        <a:graphic>
          <a:graphicData uri="http://schemas.openxmlformats.org/presentationml/2006/ole">
            <p:oleObj spid="_x0000_s3074" name="文档" r:id="rId6" imgW="3894589" imgH="2328227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3851920" y="4869160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坐标轴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560857" y="4869159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112475" y="5229200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385828" y="5229200"/>
            <a:ext cx="797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474890" y="5229200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-a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704227" y="5229200"/>
            <a:ext cx="797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9777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2" name="要点归纳小结.eps"/>
          <p:cNvPicPr/>
          <p:nvPr/>
        </p:nvPicPr>
        <p:blipFill>
          <a:blip r:embed="rId8"/>
          <a:stretch>
            <a:fillRect/>
          </a:stretch>
        </p:blipFill>
        <p:spPr>
          <a:xfrm>
            <a:off x="560328" y="1464731"/>
            <a:ext cx="7396048" cy="417655"/>
          </a:xfrm>
          <a:prstGeom prst="rect">
            <a:avLst/>
          </a:prstGeom>
        </p:spPr>
      </p:pic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4535989"/>
              </p:ext>
            </p:extLst>
          </p:nvPr>
        </p:nvGraphicFramePr>
        <p:xfrm>
          <a:off x="508000" y="1962350"/>
          <a:ext cx="8128000" cy="4223736"/>
        </p:xfrm>
        <a:graphic>
          <a:graphicData uri="http://schemas.openxmlformats.org/presentationml/2006/ole">
            <p:oleObj spid="_x0000_s37890" name="文档" r:id="rId9" imgW="3837724" imgH="199361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15952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" name="易错易混警示.eps"/>
          <p:cNvPicPr/>
          <p:nvPr/>
        </p:nvPicPr>
        <p:blipFill>
          <a:blip r:embed="rId8"/>
          <a:stretch>
            <a:fillRect/>
          </a:stretch>
        </p:blipFill>
        <p:spPr>
          <a:xfrm>
            <a:off x="611560" y="1478003"/>
            <a:ext cx="2034391" cy="329979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508000" y="179359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双曲线的标准方程的两种形式的区分要结合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前系数的正负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关于双曲线离心率的取值范围问题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不要忘记双曲线离心率的取值范围是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4045742"/>
              </p:ext>
            </p:extLst>
          </p:nvPr>
        </p:nvGraphicFramePr>
        <p:xfrm>
          <a:off x="548456" y="3061011"/>
          <a:ext cx="8128000" cy="975226"/>
        </p:xfrm>
        <a:graphic>
          <a:graphicData uri="http://schemas.openxmlformats.org/presentationml/2006/ole">
            <p:oleObj spid="_x0000_s38914" name="文档" r:id="rId9" imgW="3837724" imgH="460453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08050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若利用弦长公式计算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在设直线斜率时要注意说明斜率不存在的情况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当直线与双曲线交于一点时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不一定相切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当直线与双曲线的渐近线平行时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直线与双曲线相交于一点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但不是相切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当直线与双曲线相切时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直线与双曲线仅有一个交点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009336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求圆锥曲线的离心率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圆锥曲线的离心率是高考中常考的问题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通常有两类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一是求离心率的值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二是求离心率的取值范围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由于它涉及圆锥曲线较多的基本量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以及方程与曲线问题、方程组与不等式的求解问题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因此解题过程比较复杂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通过本专题让学生领悟其解题方法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102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73502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</a:t>
            </a: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为双曲线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的左、右顶点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为等腰三角形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且顶角为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120°,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的离心率为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7211908"/>
              </p:ext>
            </p:extLst>
          </p:nvPr>
        </p:nvGraphicFramePr>
        <p:xfrm>
          <a:off x="331881" y="2268509"/>
          <a:ext cx="8128000" cy="376639"/>
        </p:xfrm>
        <a:graphic>
          <a:graphicData uri="http://schemas.openxmlformats.org/presentationml/2006/ole">
            <p:oleObj spid="_x0000_s39938" name="文档" r:id="rId4" imgW="3837724" imgH="177042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2611040"/>
            <a:ext cx="8128000" cy="8644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7693693"/>
              </p:ext>
            </p:extLst>
          </p:nvPr>
        </p:nvGraphicFramePr>
        <p:xfrm>
          <a:off x="822747" y="2963958"/>
          <a:ext cx="8128000" cy="598587"/>
        </p:xfrm>
        <a:graphic>
          <a:graphicData uri="http://schemas.openxmlformats.org/presentationml/2006/ole">
            <p:oleObj spid="_x0000_s39939" name="文档" r:id="rId5" imgW="3837724" imgH="282690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0002289"/>
              </p:ext>
            </p:extLst>
          </p:nvPr>
        </p:nvGraphicFramePr>
        <p:xfrm>
          <a:off x="323528" y="3589079"/>
          <a:ext cx="8128000" cy="2730632"/>
        </p:xfrm>
        <a:graphic>
          <a:graphicData uri="http://schemas.openxmlformats.org/presentationml/2006/ole">
            <p:oleObj spid="_x0000_s39940" name="文档" r:id="rId6" imgW="3837724" imgH="1288331" progId="Word.Document.12">
              <p:embed/>
            </p:oleObj>
          </a:graphicData>
        </a:graphic>
      </p:graphicFrame>
      <p:pic>
        <p:nvPicPr>
          <p:cNvPr id="14" name="J06.eps" descr="id:2147520653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922111" y="3422022"/>
            <a:ext cx="2146434" cy="192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7571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64377" y="3140968"/>
            <a:ext cx="135530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4731954"/>
              </p:ext>
            </p:extLst>
          </p:nvPr>
        </p:nvGraphicFramePr>
        <p:xfrm>
          <a:off x="508000" y="3654120"/>
          <a:ext cx="8128000" cy="2343903"/>
        </p:xfrm>
        <a:graphic>
          <a:graphicData uri="http://schemas.openxmlformats.org/presentationml/2006/ole">
            <p:oleObj spid="_x0000_s40962" name="文档" r:id="rId4" imgW="3837724" imgH="1106242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83510808"/>
              </p:ext>
            </p:extLst>
          </p:nvPr>
        </p:nvGraphicFramePr>
        <p:xfrm>
          <a:off x="508000" y="1092124"/>
          <a:ext cx="8128000" cy="2347267"/>
        </p:xfrm>
        <a:graphic>
          <a:graphicData uri="http://schemas.openxmlformats.org/presentationml/2006/ole">
            <p:oleObj spid="_x0000_s40963" name="文档" r:id="rId5" imgW="3837724" imgH="110984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31348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20464" y="386104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不妨设直线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|FM|=k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|OE|=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7629217"/>
              </p:ext>
            </p:extLst>
          </p:nvPr>
        </p:nvGraphicFramePr>
        <p:xfrm>
          <a:off x="413723" y="5106957"/>
          <a:ext cx="8128000" cy="1291333"/>
        </p:xfrm>
        <a:graphic>
          <a:graphicData uri="http://schemas.openxmlformats.org/presentationml/2006/ole">
            <p:oleObj spid="_x0000_s41986" name="文档" r:id="rId4" imgW="3837724" imgH="609010" progId="Word.Document.12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82234111"/>
              </p:ext>
            </p:extLst>
          </p:nvPr>
        </p:nvGraphicFramePr>
        <p:xfrm>
          <a:off x="508000" y="1083909"/>
          <a:ext cx="8128000" cy="2895410"/>
        </p:xfrm>
        <a:graphic>
          <a:graphicData uri="http://schemas.openxmlformats.org/presentationml/2006/ole">
            <p:oleObj spid="_x0000_s41987" name="文档" r:id="rId5" imgW="3837724" imgH="13691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14882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2177406"/>
              </p:ext>
            </p:extLst>
          </p:nvPr>
        </p:nvGraphicFramePr>
        <p:xfrm>
          <a:off x="508000" y="1361550"/>
          <a:ext cx="8128000" cy="1516645"/>
        </p:xfrm>
        <a:graphic>
          <a:graphicData uri="http://schemas.openxmlformats.org/presentationml/2006/ole">
            <p:oleObj spid="_x0000_s43010" name="文档" r:id="rId4" imgW="3837724" imgH="717182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686022" y="2842545"/>
            <a:ext cx="135530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0055065"/>
              </p:ext>
            </p:extLst>
          </p:nvPr>
        </p:nvGraphicFramePr>
        <p:xfrm>
          <a:off x="508000" y="3341860"/>
          <a:ext cx="8128000" cy="1836114"/>
        </p:xfrm>
        <a:graphic>
          <a:graphicData uri="http://schemas.openxmlformats.org/presentationml/2006/ole">
            <p:oleObj spid="_x0000_s43011" name="文档" r:id="rId5" imgW="3837724" imgH="8664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55256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227714"/>
              </p:ext>
            </p:extLst>
          </p:nvPr>
        </p:nvGraphicFramePr>
        <p:xfrm>
          <a:off x="508000" y="1268760"/>
          <a:ext cx="8128000" cy="2444791"/>
        </p:xfrm>
        <a:graphic>
          <a:graphicData uri="http://schemas.openxmlformats.org/presentationml/2006/ole">
            <p:oleObj spid="_x0000_s44034" name="文档" r:id="rId4" imgW="3837724" imgH="1153477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692472" y="371512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轴相交于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3534378"/>
              </p:ext>
            </p:extLst>
          </p:nvPr>
        </p:nvGraphicFramePr>
        <p:xfrm>
          <a:off x="508000" y="4589888"/>
          <a:ext cx="8128000" cy="1143368"/>
        </p:xfrm>
        <a:graphic>
          <a:graphicData uri="http://schemas.openxmlformats.org/presentationml/2006/ole">
            <p:oleObj spid="_x0000_s44035" name="文档" r:id="rId5" imgW="3837724" imgH="5401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74708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7830842"/>
              </p:ext>
            </p:extLst>
          </p:nvPr>
        </p:nvGraphicFramePr>
        <p:xfrm>
          <a:off x="508000" y="1988840"/>
          <a:ext cx="8128000" cy="1735229"/>
        </p:xfrm>
        <a:graphic>
          <a:graphicData uri="http://schemas.openxmlformats.org/presentationml/2006/ole">
            <p:oleObj spid="_x0000_s45058" name="文档" r:id="rId4" imgW="3837724" imgH="818864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7746572"/>
              </p:ext>
            </p:extLst>
          </p:nvPr>
        </p:nvGraphicFramePr>
        <p:xfrm>
          <a:off x="508000" y="3768258"/>
          <a:ext cx="8128000" cy="561596"/>
        </p:xfrm>
        <a:graphic>
          <a:graphicData uri="http://schemas.openxmlformats.org/presentationml/2006/ole">
            <p:oleObj spid="_x0000_s45059" name="文档" r:id="rId5" imgW="3837724" imgH="26538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93801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5021015"/>
              </p:ext>
            </p:extLst>
          </p:nvPr>
        </p:nvGraphicFramePr>
        <p:xfrm>
          <a:off x="508000" y="1055682"/>
          <a:ext cx="8128000" cy="5552061"/>
        </p:xfrm>
        <a:graphic>
          <a:graphicData uri="http://schemas.openxmlformats.org/presentationml/2006/ole">
            <p:oleObj spid="_x0000_s46082" name="文档" r:id="rId4" imgW="3837724" imgH="26213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58338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6169332"/>
              </p:ext>
            </p:extLst>
          </p:nvPr>
        </p:nvGraphicFramePr>
        <p:xfrm>
          <a:off x="508000" y="1916832"/>
          <a:ext cx="8128000" cy="3452661"/>
        </p:xfrm>
        <a:graphic>
          <a:graphicData uri="http://schemas.openxmlformats.org/presentationml/2006/ole">
            <p:oleObj spid="_x0000_s4098" name="文档" r:id="rId6" imgW="3894589" imgH="165431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059832" y="2924944"/>
            <a:ext cx="893193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+b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861488" y="3325836"/>
            <a:ext cx="53732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893345" y="3685876"/>
            <a:ext cx="53732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43195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7655928"/>
              </p:ext>
            </p:extLst>
          </p:nvPr>
        </p:nvGraphicFramePr>
        <p:xfrm>
          <a:off x="508000" y="1031954"/>
          <a:ext cx="8128000" cy="1331687"/>
        </p:xfrm>
        <a:graphic>
          <a:graphicData uri="http://schemas.openxmlformats.org/presentationml/2006/ole">
            <p:oleObj spid="_x0000_s47106" name="文档" r:id="rId4" imgW="3837724" imgH="629202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95913890"/>
              </p:ext>
            </p:extLst>
          </p:nvPr>
        </p:nvGraphicFramePr>
        <p:xfrm>
          <a:off x="508000" y="3048178"/>
          <a:ext cx="8128000" cy="3541077"/>
        </p:xfrm>
        <a:graphic>
          <a:graphicData uri="http://schemas.openxmlformats.org/presentationml/2006/ole">
            <p:oleObj spid="_x0000_s47107" name="文档" r:id="rId5" imgW="3837724" imgH="1671261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54861660"/>
              </p:ext>
            </p:extLst>
          </p:nvPr>
        </p:nvGraphicFramePr>
        <p:xfrm>
          <a:off x="508000" y="2400106"/>
          <a:ext cx="8128000" cy="551507"/>
        </p:xfrm>
        <a:graphic>
          <a:graphicData uri="http://schemas.openxmlformats.org/presentationml/2006/ole">
            <p:oleObj spid="_x0000_s47108" name="文档" r:id="rId6" imgW="3837724" imgH="260335" progId="Word.Document.12">
              <p:embed/>
            </p:oleObj>
          </a:graphicData>
        </a:graphic>
      </p:graphicFrame>
      <p:pic>
        <p:nvPicPr>
          <p:cNvPr id="9" name="M54.eps" descr="id:214751927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794934" y="4169536"/>
            <a:ext cx="2025538" cy="147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3059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34888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离心率是圆锥曲线的重要几何性质之一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是高考中常考的问题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此类问题要么直接求出参数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进而通过公式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求离心率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要么先列出参数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的关系式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再转化为只含有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进而得出离心率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求解离心率的取值范围除了借助椭圆本身的属性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有时还要借助不等式知识及椭圆的范围等几何特点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4736370"/>
              </p:ext>
            </p:extLst>
          </p:nvPr>
        </p:nvGraphicFramePr>
        <p:xfrm>
          <a:off x="7165975" y="2765425"/>
          <a:ext cx="1909763" cy="457200"/>
        </p:xfrm>
        <a:graphic>
          <a:graphicData uri="http://schemas.openxmlformats.org/presentationml/2006/ole">
            <p:oleObj spid="_x0000_s48130" name="文档" r:id="rId4" imgW="903375" imgH="2170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01571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628800"/>
            <a:ext cx="7396048" cy="417655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5801863"/>
              </p:ext>
            </p:extLst>
          </p:nvPr>
        </p:nvGraphicFramePr>
        <p:xfrm>
          <a:off x="508000" y="2155187"/>
          <a:ext cx="8128000" cy="3578069"/>
        </p:xfrm>
        <a:graphic>
          <a:graphicData uri="http://schemas.openxmlformats.org/presentationml/2006/ole">
            <p:oleObj spid="_x0000_s5122" name="文档" r:id="rId7" imgW="3837724" imgH="16889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41582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889278"/>
              </p:ext>
            </p:extLst>
          </p:nvPr>
        </p:nvGraphicFramePr>
        <p:xfrm>
          <a:off x="508000" y="2017497"/>
          <a:ext cx="8128000" cy="3077006"/>
        </p:xfrm>
        <a:graphic>
          <a:graphicData uri="http://schemas.openxmlformats.org/presentationml/2006/ole">
            <p:oleObj spid="_x0000_s6146" name="文档" r:id="rId6" imgW="3837724" imgH="14531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02122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69325764"/>
              </p:ext>
            </p:extLst>
          </p:nvPr>
        </p:nvGraphicFramePr>
        <p:xfrm>
          <a:off x="508000" y="1415791"/>
          <a:ext cx="8128000" cy="5037545"/>
        </p:xfrm>
        <a:graphic>
          <a:graphicData uri="http://schemas.openxmlformats.org/presentationml/2006/ole">
            <p:oleObj spid="_x0000_s7170" name="文档" r:id="rId6" imgW="3837724" imgH="2377987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992306" y="335699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017993" y="2420888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044403" y="4366035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019923" y="4851249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038856" y="5884805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36006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若双曲线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的左、右焦点分别为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在双曲线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A.11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B.9  C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D.3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0578335"/>
              </p:ext>
            </p:extLst>
          </p:nvPr>
        </p:nvGraphicFramePr>
        <p:xfrm>
          <a:off x="2504550" y="1337093"/>
          <a:ext cx="8128000" cy="551507"/>
        </p:xfrm>
        <a:graphic>
          <a:graphicData uri="http://schemas.openxmlformats.org/presentationml/2006/ole">
            <p:oleObj spid="_x0000_s8194" name="文档" r:id="rId6" imgW="3837724" imgH="260695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3995936" y="1773436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63691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根据双曲线的定义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6813451"/>
              </p:ext>
            </p:extLst>
          </p:nvPr>
        </p:nvGraphicFramePr>
        <p:xfrm>
          <a:off x="323528" y="3502918"/>
          <a:ext cx="8128000" cy="965138"/>
        </p:xfrm>
        <a:graphic>
          <a:graphicData uri="http://schemas.openxmlformats.org/presentationml/2006/ole">
            <p:oleObj spid="_x0000_s8195" name="文档" r:id="rId7" imgW="3837724" imgH="456487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36030048"/>
              </p:ext>
            </p:extLst>
          </p:nvPr>
        </p:nvGraphicFramePr>
        <p:xfrm>
          <a:off x="323528" y="4511030"/>
          <a:ext cx="8128000" cy="1731867"/>
        </p:xfrm>
        <a:graphic>
          <a:graphicData uri="http://schemas.openxmlformats.org/presentationml/2006/ole">
            <p:oleObj spid="_x0000_s8196" name="文档" r:id="rId8" imgW="3837724" imgH="817782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61402840"/>
              </p:ext>
            </p:extLst>
          </p:nvPr>
        </p:nvGraphicFramePr>
        <p:xfrm>
          <a:off x="7165975" y="3933056"/>
          <a:ext cx="1852613" cy="549275"/>
        </p:xfrm>
        <a:graphic>
          <a:graphicData uri="http://schemas.openxmlformats.org/presentationml/2006/ole">
            <p:oleObj spid="_x0000_s8197" name="文档" r:id="rId9" imgW="876022" imgH="2599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70334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418</TotalTime>
  <Words>1729</Words>
  <Application>Microsoft Office PowerPoint</Application>
  <PresentationFormat>全屏显示(4:3)</PresentationFormat>
  <Paragraphs>345</Paragraphs>
  <Slides>51</Slides>
  <Notes>50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3" baseType="lpstr">
      <vt:lpstr>2014高优二轮模板</vt:lpstr>
      <vt:lpstr>文档</vt:lpstr>
      <vt:lpstr>9.6　双曲线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2019-11-11T09:18:50Z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