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695988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9160233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32453282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19282105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4064035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40740815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26900174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2513056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2887861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2812689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2590388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31192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907744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3120621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package" Target="../embeddings/Microsoft_Office_Word___12.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package" Target="../embeddings/Microsoft_Office_Word___13.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Office_Word___15.docx"/><Relationship Id="rId3" Type="http://schemas.openxmlformats.org/officeDocument/2006/relationships/notesSlide" Target="../notesSlides/notesSlide11.xml"/><Relationship Id="rId7" Type="http://schemas.openxmlformats.org/officeDocument/2006/relationships/package" Target="../embeddings/Microsoft_Office_Word___14.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9.xml"/><Relationship Id="rId9" Type="http://schemas.openxmlformats.org/officeDocument/2006/relationships/package" Target="../embeddings/Microsoft_Office_Word___16.docx"/></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package" Target="../embeddings/Microsoft_Office_Word___17.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Office_Word___19.docx"/><Relationship Id="rId3" Type="http://schemas.openxmlformats.org/officeDocument/2006/relationships/notesSlide" Target="../notesSlides/notesSlide15.xml"/><Relationship Id="rId7" Type="http://schemas.openxmlformats.org/officeDocument/2006/relationships/package" Target="../embeddings/Microsoft_Office_Word___18.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9.xml"/><Relationship Id="rId9" Type="http://schemas.openxmlformats.org/officeDocument/2006/relationships/package" Target="../embeddings/Microsoft_Office_Word___20.docx"/></Relationships>
</file>

<file path=ppt/slides/_rels/slide1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slide" Target="slide16.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notesSlide" Target="../notesSlides/notesSlide17.xml"/><Relationship Id="rId7" Type="http://schemas.openxmlformats.org/officeDocument/2006/relationships/package" Target="../embeddings/Microsoft_Office_Word___21.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9.xml"/><Relationship Id="rId9" Type="http://schemas.openxmlformats.org/officeDocument/2006/relationships/package" Target="../embeddings/Microsoft_Office_Word___23.docx"/></Relationships>
</file>

<file path=ppt/slides/_rels/slide1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26.jpeg"/><Relationship Id="rId5" Type="http://schemas.openxmlformats.org/officeDocument/2006/relationships/slide" Target="slide16.xml"/><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5.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27.jpeg"/><Relationship Id="rId5" Type="http://schemas.openxmlformats.org/officeDocument/2006/relationships/slide" Target="slide16.xml"/><Relationship Id="rId4" Type="http://schemas.openxmlformats.org/officeDocument/2006/relationships/slide" Target="slide1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package" Target="../embeddings/Microsoft_Office_Word___3.docx"/><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5.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package" Target="../embeddings/Microsoft_Office_Word___4.docx"/><Relationship Id="rId5" Type="http://schemas.openxmlformats.org/officeDocument/2006/relationships/slide" Target="slide5.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package" Target="../embeddings/Microsoft_Office_Word___5.docx"/><Relationship Id="rId5" Type="http://schemas.openxmlformats.org/officeDocument/2006/relationships/slide" Target="slide5.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6.docx"/><Relationship Id="rId5" Type="http://schemas.openxmlformats.org/officeDocument/2006/relationships/slide" Target="slide5.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Office_Word___9.docx"/><Relationship Id="rId3" Type="http://schemas.openxmlformats.org/officeDocument/2006/relationships/notesSlide" Target="../notesSlides/notesSlide7.xml"/><Relationship Id="rId7" Type="http://schemas.openxmlformats.org/officeDocument/2006/relationships/package" Target="../embeddings/Microsoft_Office_Word___8.docx"/><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package" Target="../embeddings/Microsoft_Office_Word___7.docx"/><Relationship Id="rId5" Type="http://schemas.openxmlformats.org/officeDocument/2006/relationships/slide" Target="slide5.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Office_Word___11.docx"/><Relationship Id="rId3" Type="http://schemas.openxmlformats.org/officeDocument/2006/relationships/notesSlide" Target="../notesSlides/notesSlide8.xml"/><Relationship Id="rId7" Type="http://schemas.openxmlformats.org/officeDocument/2006/relationships/package" Target="../embeddings/Microsoft_Office_Word___10.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3064501"/>
            <a:ext cx="6948264" cy="669254"/>
          </a:xfrm>
        </p:spPr>
        <p:txBody>
          <a:bodyPr/>
          <a:lstStyle/>
          <a:p>
            <a:r>
              <a:rPr lang="en-US" altLang="zh-CN" sz="3200" dirty="0"/>
              <a:t>6</a:t>
            </a:r>
            <a:r>
              <a:rPr lang="en-US" altLang="zh-CN" sz="3200" i="1" dirty="0"/>
              <a:t>.</a:t>
            </a:r>
            <a:r>
              <a:rPr lang="en-US" altLang="zh-CN" sz="3200" dirty="0"/>
              <a:t>4</a:t>
            </a:r>
            <a:r>
              <a:rPr lang="zh-CN" altLang="zh-CN" sz="3200" i="1" dirty="0"/>
              <a:t>　</a:t>
            </a:r>
            <a:r>
              <a:rPr lang="zh-CN" altLang="zh-CN" sz="3200" dirty="0"/>
              <a:t>数列求和</a:t>
            </a:r>
          </a:p>
        </p:txBody>
      </p:sp>
      <p:pic>
        <p:nvPicPr>
          <p:cNvPr id="4" name="Picture 1"/>
          <p:cNvPicPr>
            <a:picLocks noChangeAspect="1" noChangeArrowheads="1"/>
          </p:cNvPicPr>
          <p:nvPr/>
        </p:nvPicPr>
        <p:blipFill>
          <a:blip r:embed="rId2"/>
          <a:srcRect/>
          <a:stretch>
            <a:fillRect/>
          </a:stretch>
        </p:blipFill>
        <p:spPr bwMode="auto">
          <a:xfrm>
            <a:off x="785786" y="4143380"/>
            <a:ext cx="7620000" cy="2400300"/>
          </a:xfrm>
          <a:prstGeom prst="rect">
            <a:avLst/>
          </a:prstGeom>
          <a:noFill/>
          <a:ln w="9525">
            <a:noFill/>
            <a:miter lim="800000"/>
            <a:headEnd/>
            <a:tailEnd/>
          </a:ln>
          <a:effectLst/>
        </p:spPr>
      </p:pic>
    </p:spTree>
    <p:extLst>
      <p:ext uri="{BB962C8B-B14F-4D97-AF65-F5344CB8AC3E}">
        <p14:creationId xmlns:p14="http://schemas.microsoft.com/office/powerpoint/2010/main" xmlns="" val="251115321"/>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18409"/>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具有什么特点的数列适合并项求和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具有什么特点的数列适合分组求和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的通项公式为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baseline="30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则一般利用并项求和法求数列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具有下列特点的数列适合分组求和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为等差数列或等比数列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可采用分组求和法求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01638203"/>
              </p:ext>
            </p:extLst>
          </p:nvPr>
        </p:nvGraphicFramePr>
        <p:xfrm>
          <a:off x="508000" y="4488699"/>
          <a:ext cx="8128000" cy="1234166"/>
        </p:xfrm>
        <a:graphic>
          <a:graphicData uri="http://schemas.openxmlformats.org/presentationml/2006/ole">
            <p:oleObj spid="_x0000_s9218" name="文档" r:id="rId7" imgW="3837724" imgH="581967" progId="Word.Document.12">
              <p:embed/>
            </p:oleObj>
          </a:graphicData>
        </a:graphic>
      </p:graphicFrame>
    </p:spTree>
    <p:extLst>
      <p:ext uri="{BB962C8B-B14F-4D97-AF65-F5344CB8AC3E}">
        <p14:creationId xmlns:p14="http://schemas.microsoft.com/office/powerpoint/2010/main" xmlns="" val="4086110446"/>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41550"/>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衡水中学月考</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在递增的等比数列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6</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32,</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5</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18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1" baseline="-250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记</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log</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30268050"/>
              </p:ext>
            </p:extLst>
          </p:nvPr>
        </p:nvGraphicFramePr>
        <p:xfrm>
          <a:off x="333913" y="3229020"/>
          <a:ext cx="8128000" cy="2565853"/>
        </p:xfrm>
        <a:graphic>
          <a:graphicData uri="http://schemas.openxmlformats.org/presentationml/2006/ole">
            <p:oleObj spid="_x0000_s10242" name="文档" r:id="rId7" imgW="3837724" imgH="1211169" progId="Word.Document.12">
              <p:embed/>
            </p:oleObj>
          </a:graphicData>
        </a:graphic>
      </p:graphicFrame>
    </p:spTree>
    <p:extLst>
      <p:ext uri="{BB962C8B-B14F-4D97-AF65-F5344CB8AC3E}">
        <p14:creationId xmlns:p14="http://schemas.microsoft.com/office/powerpoint/2010/main" xmlns="" val="2789007253"/>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28782" y="1361550"/>
            <a:ext cx="8128000" cy="444674"/>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错位相减</a:t>
            </a:r>
            <a:r>
              <a:rPr lang="zh-CN" altLang="zh-CN" sz="2200" b="1">
                <a:solidFill>
                  <a:srgbClr val="000000"/>
                </a:solidFill>
                <a:latin typeface="Times New Roman" panose="02020603050405020304" pitchFamily="18" charset="0"/>
                <a:cs typeface="Times New Roman" panose="02020603050405020304" pitchFamily="18" charset="0"/>
              </a:rPr>
              <a:t>法</a:t>
            </a:r>
            <a:r>
              <a:rPr lang="zh-CN" altLang="zh-CN" sz="2200" b="1" smtClean="0">
                <a:solidFill>
                  <a:srgbClr val="000000"/>
                </a:solidFill>
                <a:latin typeface="Times New Roman" panose="02020603050405020304" pitchFamily="18" charset="0"/>
                <a:cs typeface="Times New Roman" panose="02020603050405020304" pitchFamily="18" charset="0"/>
              </a:rPr>
              <a:t>求和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529447008"/>
              </p:ext>
            </p:extLst>
          </p:nvPr>
        </p:nvGraphicFramePr>
        <p:xfrm>
          <a:off x="392113" y="1862138"/>
          <a:ext cx="8108950" cy="1512887"/>
        </p:xfrm>
        <a:graphic>
          <a:graphicData uri="http://schemas.openxmlformats.org/presentationml/2006/ole">
            <p:oleObj spid="_x0000_s11266" name="文档" r:id="rId7" imgW="3848098" imgH="715749"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2444575906"/>
              </p:ext>
            </p:extLst>
          </p:nvPr>
        </p:nvGraphicFramePr>
        <p:xfrm>
          <a:off x="323528" y="3415068"/>
          <a:ext cx="8128000" cy="497701"/>
        </p:xfrm>
        <a:graphic>
          <a:graphicData uri="http://schemas.openxmlformats.org/presentationml/2006/ole">
            <p:oleObj spid="_x0000_s11267" name="文档" r:id="rId8" imgW="3837724" imgH="234373" progId="Word.Document.12">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4263494637"/>
              </p:ext>
            </p:extLst>
          </p:nvPr>
        </p:nvGraphicFramePr>
        <p:xfrm>
          <a:off x="891300" y="3962888"/>
          <a:ext cx="8128000" cy="2626382"/>
        </p:xfrm>
        <a:graphic>
          <a:graphicData uri="http://schemas.openxmlformats.org/presentationml/2006/ole">
            <p:oleObj spid="_x0000_s11268" name="文档" r:id="rId9" imgW="3837724" imgH="1240375" progId="Word.Document.12">
              <p:embed/>
            </p:oleObj>
          </a:graphicData>
        </a:graphic>
      </p:graphicFrame>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具有什么特点的数列适合用错位相减法求和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可采用错位相减法求和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解题思路是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和式两边先同乘等比数列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的公比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再作差求解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在写出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qS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的表达式时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应特别注意将两式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错项对齐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以便下一步准确写出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-qS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的表达式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0739706"/>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48880"/>
            <a:ext cx="8128000" cy="208480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河北保定一模</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dirty="0" smtClean="0">
                <a:solidFill>
                  <a:srgbClr val="000000"/>
                </a:solidFill>
                <a:latin typeface="Times New Roman" panose="02020603050405020304" pitchFamily="18" charset="0"/>
                <a:cs typeface="Times New Roman" panose="02020603050405020304" pitchFamily="18" charset="0"/>
              </a:rPr>
              <a:t>: 2</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i="1" baseline="-25000" dirty="0" smtClean="0">
                <a:solidFill>
                  <a:srgbClr val="000000"/>
                </a:solidFill>
                <a:latin typeface="Times New Roman" panose="02020603050405020304" pitchFamily="18" charset="0"/>
                <a:cs typeface="Times New Roman" panose="02020603050405020304" pitchFamily="18" charset="0"/>
              </a:rPr>
              <a:t>n</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i="1" baseline="-25000" dirty="0" smtClean="0">
                <a:solidFill>
                  <a:srgbClr val="000000"/>
                </a:solidFill>
                <a:latin typeface="Times New Roman" panose="02020603050405020304" pitchFamily="18" charset="0"/>
                <a:cs typeface="Times New Roman" panose="02020603050405020304" pitchFamily="18" charset="0"/>
              </a:rPr>
              <a:t>n+</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i="1" baseline="-25000" dirty="0" smtClean="0">
                <a:solidFill>
                  <a:srgbClr val="000000"/>
                </a:solidFill>
                <a:latin typeface="Times New Roman" panose="02020603050405020304" pitchFamily="18" charset="0"/>
                <a:cs typeface="Times New Roman" panose="02020603050405020304" pitchFamily="18" charset="0"/>
              </a:rPr>
              <a:t>n-</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1" baseline="-25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1" baseline="-25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并求其前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8574711"/>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95453303"/>
              </p:ext>
            </p:extLst>
          </p:nvPr>
        </p:nvGraphicFramePr>
        <p:xfrm>
          <a:off x="508000" y="1451999"/>
          <a:ext cx="8128000" cy="4950111"/>
        </p:xfrm>
        <a:graphic>
          <a:graphicData uri="http://schemas.openxmlformats.org/presentationml/2006/ole">
            <p:oleObj spid="_x0000_s12290" name="文档" r:id="rId7" imgW="3837724" imgH="2336160" progId="Word.Document.12">
              <p:embed/>
            </p:oleObj>
          </a:graphicData>
        </a:graphic>
      </p:graphicFrame>
    </p:spTree>
    <p:extLst>
      <p:ext uri="{BB962C8B-B14F-4D97-AF65-F5344CB8AC3E}">
        <p14:creationId xmlns:p14="http://schemas.microsoft.com/office/powerpoint/2010/main" xmlns="" val="799465183"/>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矩形 5"/>
          <p:cNvSpPr>
            <a:spLocks noChangeAspect="1"/>
          </p:cNvSpPr>
          <p:nvPr/>
        </p:nvSpPr>
        <p:spPr>
          <a:xfrm>
            <a:off x="692472" y="1371941"/>
            <a:ext cx="8128000" cy="444674"/>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裂项相消法</a:t>
            </a:r>
            <a:r>
              <a:rPr lang="zh-CN" altLang="zh-CN" sz="2200" b="1" dirty="0" smtClean="0">
                <a:solidFill>
                  <a:srgbClr val="000000"/>
                </a:solidFill>
                <a:latin typeface="Times New Roman" panose="02020603050405020304" pitchFamily="18" charset="0"/>
                <a:cs typeface="Times New Roman" panose="02020603050405020304" pitchFamily="18" charset="0"/>
              </a:rPr>
              <a:t>求和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606480419"/>
              </p:ext>
            </p:extLst>
          </p:nvPr>
        </p:nvGraphicFramePr>
        <p:xfrm>
          <a:off x="508000" y="1865606"/>
          <a:ext cx="8128000" cy="1429209"/>
        </p:xfrm>
        <a:graphic>
          <a:graphicData uri="http://schemas.openxmlformats.org/presentationml/2006/ole">
            <p:oleObj spid="_x0000_s13314" name="文档" r:id="rId7" imgW="3837724" imgH="673913"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3724818080"/>
              </p:ext>
            </p:extLst>
          </p:nvPr>
        </p:nvGraphicFramePr>
        <p:xfrm>
          <a:off x="508000" y="3313101"/>
          <a:ext cx="8128000" cy="548145"/>
        </p:xfrm>
        <a:graphic>
          <a:graphicData uri="http://schemas.openxmlformats.org/presentationml/2006/ole">
            <p:oleObj spid="_x0000_s13315" name="文档" r:id="rId8" imgW="3837724" imgH="258892" progId="Word.Document.12">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2111101479"/>
              </p:ext>
            </p:extLst>
          </p:nvPr>
        </p:nvGraphicFramePr>
        <p:xfrm>
          <a:off x="508000" y="3945862"/>
          <a:ext cx="8128000" cy="2549038"/>
        </p:xfrm>
        <a:graphic>
          <a:graphicData uri="http://schemas.openxmlformats.org/presentationml/2006/ole">
            <p:oleObj spid="_x0000_s13316" name="文档" r:id="rId9" imgW="3837724" imgH="1203957" progId="Word.Document.12">
              <p:embed/>
            </p:oleObj>
          </a:graphicData>
        </a:graphic>
      </p:graphicFrame>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2513599"/>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裂项相消法的基本思想是什么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裂项相消法的基本思想就是把</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分拆成</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n+k</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smtClean="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rPr>
              <a:t> N</a:t>
            </a:r>
            <a:r>
              <a:rPr lang="en-US" altLang="zh-CN" sz="2200" i="1" baseline="-25000" dirty="0">
                <a:solidFill>
                  <a:srgbClr val="000000"/>
                </a:solidFill>
                <a:latin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从而达到在求和时绝大多数项相消的目的</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在解题时要善于根据这个基本思想变换数列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使之符合裂项相消的条件</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68520951"/>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678955484"/>
              </p:ext>
            </p:extLst>
          </p:nvPr>
        </p:nvGraphicFramePr>
        <p:xfrm>
          <a:off x="508000" y="1495175"/>
          <a:ext cx="8128000" cy="1008854"/>
        </p:xfrm>
        <a:graphic>
          <a:graphicData uri="http://schemas.openxmlformats.org/presentationml/2006/ole">
            <p:oleObj spid="_x0000_s14338" name="文档" r:id="rId7" imgW="3837724" imgH="477040"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920825932"/>
              </p:ext>
            </p:extLst>
          </p:nvPr>
        </p:nvGraphicFramePr>
        <p:xfrm>
          <a:off x="508000" y="2575295"/>
          <a:ext cx="8128000" cy="501063"/>
        </p:xfrm>
        <a:graphic>
          <a:graphicData uri="http://schemas.openxmlformats.org/presentationml/2006/ole">
            <p:oleObj spid="_x0000_s14339" name="文档" r:id="rId8" imgW="3837724" imgH="236537"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198989457"/>
              </p:ext>
            </p:extLst>
          </p:nvPr>
        </p:nvGraphicFramePr>
        <p:xfrm>
          <a:off x="508000" y="3168525"/>
          <a:ext cx="8128000" cy="2955944"/>
        </p:xfrm>
        <a:graphic>
          <a:graphicData uri="http://schemas.openxmlformats.org/presentationml/2006/ole">
            <p:oleObj spid="_x0000_s14340" name="文档" r:id="rId9" imgW="3837724" imgH="1395061" progId="Word.Document.12">
              <p:embed/>
            </p:oleObj>
          </a:graphicData>
        </a:graphic>
      </p:graphicFrame>
    </p:spTree>
    <p:extLst>
      <p:ext uri="{BB962C8B-B14F-4D97-AF65-F5344CB8AC3E}">
        <p14:creationId xmlns:p14="http://schemas.microsoft.com/office/powerpoint/2010/main" xmlns="" val="769807574"/>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11" name="要点归纳小结.eps"/>
          <p:cNvPicPr/>
          <p:nvPr/>
        </p:nvPicPr>
        <p:blipFill>
          <a:blip r:embed="rId6"/>
          <a:stretch>
            <a:fillRect/>
          </a:stretch>
        </p:blipFill>
        <p:spPr>
          <a:xfrm>
            <a:off x="539552" y="1670984"/>
            <a:ext cx="8064896" cy="455425"/>
          </a:xfrm>
          <a:prstGeom prst="rect">
            <a:avLst/>
          </a:prstGeom>
        </p:spPr>
      </p:pic>
      <p:sp>
        <p:nvSpPr>
          <p:cNvPr id="6" name="矩形 5"/>
          <p:cNvSpPr>
            <a:spLocks noChangeAspect="1"/>
          </p:cNvSpPr>
          <p:nvPr/>
        </p:nvSpPr>
        <p:spPr>
          <a:xfrm>
            <a:off x="508000" y="2162409"/>
            <a:ext cx="8128000" cy="330359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数列求和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一般应从通项入手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若通项未知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先求通项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再通过对通项变形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转化为与特殊数列有关或具备某种方法适用特点的形式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从而选择合适的方法求和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解决非等差、非等比数列的求和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主要有两种思路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转化的思想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即将一般数列设法转化为等差或等比数列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这一思想方法往往通过通项分解或错位相减来完成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不能转化为等差或等比数列的数列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往往通过裂项相消法、错位相减法、倒序相加法等来求和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7672832"/>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44824"/>
            <a:ext cx="3002425"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基本数列求和</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11503929"/>
              </p:ext>
            </p:extLst>
          </p:nvPr>
        </p:nvGraphicFramePr>
        <p:xfrm>
          <a:off x="323528" y="2348880"/>
          <a:ext cx="8128000" cy="1536820"/>
        </p:xfrm>
        <a:graphic>
          <a:graphicData uri="http://schemas.openxmlformats.org/presentationml/2006/ole">
            <p:oleObj spid="_x0000_s2050" name="文档" r:id="rId6" imgW="3837724" imgH="724754" progId="Word.Document.12">
              <p:embed/>
            </p:oleObj>
          </a:graphicData>
        </a:graphic>
      </p:graphicFrame>
      <p:sp>
        <p:nvSpPr>
          <p:cNvPr id="4" name="矩形 3"/>
          <p:cNvSpPr>
            <a:spLocks noChangeAspect="1"/>
          </p:cNvSpPr>
          <p:nvPr/>
        </p:nvSpPr>
        <p:spPr>
          <a:xfrm>
            <a:off x="508000" y="3955798"/>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使用已知求和公式求和的方法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即等差、等比数列或可化为等差、等比数列的求和方法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8" name="易错易混警示.eps"/>
          <p:cNvPicPr/>
          <p:nvPr/>
        </p:nvPicPr>
        <p:blipFill>
          <a:blip r:embed="rId6"/>
          <a:stretch>
            <a:fillRect/>
          </a:stretch>
        </p:blipFill>
        <p:spPr>
          <a:xfrm>
            <a:off x="655010" y="2348880"/>
            <a:ext cx="1890375" cy="306619"/>
          </a:xfrm>
          <a:prstGeom prst="rect">
            <a:avLst/>
          </a:prstGeom>
        </p:spPr>
      </p:pic>
      <p:sp>
        <p:nvSpPr>
          <p:cNvPr id="2" name="矩形 1"/>
          <p:cNvSpPr>
            <a:spLocks noChangeAspect="1"/>
          </p:cNvSpPr>
          <p:nvPr/>
        </p:nvSpPr>
        <p:spPr>
          <a:xfrm>
            <a:off x="508000" y="2665220"/>
            <a:ext cx="8128000" cy="167853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直接应用公式求和时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要注意公式的应用范围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在应用错位相减法求和时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注意观察未合并项的正负号</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3</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在应用裂项相消法求和时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要注意消项的规律具有对称性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即前面剩多少项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后面就剩多少项</a:t>
            </a:r>
            <a:r>
              <a:rPr lang="en-US" altLang="zh-CN" sz="2200" i="1"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485989895"/>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324562"/>
            <a:ext cx="8128000" cy="5478423"/>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非基本数列求和常用方法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倒序相加法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如果一个数列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项中与首末两端等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的两项的和相等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那么求这个数列的前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项和即可用倒序相加法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如等差数列的前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项和公式即是用此法推导的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分组求和法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一个数列的通项公式是由若干个等差数列或等比数列或可求和的数列组成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则求和时可用分组求和法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分别求和后再相加减</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并项求和法</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若</a:t>
            </a:r>
            <a:r>
              <a:rPr lang="zh-CN" altLang="zh-CN" sz="2200" dirty="0" smtClean="0">
                <a:solidFill>
                  <a:srgbClr val="000000"/>
                </a:solidFill>
                <a:latin typeface="Times New Roman" panose="02020603050405020304" pitchFamily="18" charset="0"/>
                <a:cs typeface="Times New Roman" panose="02020603050405020304" pitchFamily="18" charset="0"/>
              </a:rPr>
              <a:t>一</a:t>
            </a:r>
            <a:r>
              <a:rPr lang="zh-CN" altLang="zh-CN" sz="2200" dirty="0">
                <a:solidFill>
                  <a:srgbClr val="000000"/>
                </a:solidFill>
                <a:latin typeface="Times New Roman" panose="02020603050405020304" pitchFamily="18" charset="0"/>
                <a:cs typeface="Times New Roman" panose="02020603050405020304" pitchFamily="18" charset="0"/>
              </a:rPr>
              <a:t>个数列的前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项和中两两结合后可求和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则可用并项求和法</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baseline="30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错位相减法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如果一个数列的各项是由一个等差数列和一个等比数列的对应项之积构成的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那么这个数列的前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项和即可用错位相减法来求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如等比数列的前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项和公式就是用此法推导的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裂项相消法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把数列的通项拆成两项之差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在求和时中间的一些</a:t>
            </a:r>
            <a:r>
              <a:rPr lang="zh-CN" altLang="zh-CN" sz="2200" dirty="0" smtClean="0">
                <a:solidFill>
                  <a:srgbClr val="000000"/>
                </a:solidFill>
                <a:latin typeface="Times New Roman" panose="02020603050405020304" pitchFamily="18" charset="0"/>
                <a:cs typeface="Times New Roman" panose="02020603050405020304" pitchFamily="18" charset="0"/>
              </a:rPr>
              <a:t>项</a:t>
            </a:r>
            <a:r>
              <a:rPr lang="zh-CN" altLang="en-US" sz="2200" dirty="0" smtClean="0">
                <a:solidFill>
                  <a:srgbClr val="000000"/>
                </a:solidFill>
                <a:latin typeface="Times New Roman" panose="02020603050405020304" pitchFamily="18" charset="0"/>
                <a:cs typeface="Times New Roman" panose="02020603050405020304" pitchFamily="18" charset="0"/>
              </a:rPr>
              <a:t>可以</a:t>
            </a:r>
            <a:r>
              <a:rPr lang="zh-CN" altLang="zh-CN" sz="2200" dirty="0" smtClean="0">
                <a:solidFill>
                  <a:srgbClr val="000000"/>
                </a:solidFill>
                <a:latin typeface="Times New Roman" panose="02020603050405020304" pitchFamily="18" charset="0"/>
                <a:cs typeface="Times New Roman" panose="02020603050405020304" pitchFamily="18" charset="0"/>
              </a:rPr>
              <a:t>相互</a:t>
            </a:r>
            <a:r>
              <a:rPr lang="zh-CN" altLang="zh-CN" sz="2200" dirty="0">
                <a:solidFill>
                  <a:srgbClr val="000000"/>
                </a:solidFill>
                <a:latin typeface="Times New Roman" panose="02020603050405020304" pitchFamily="18" charset="0"/>
                <a:cs typeface="Times New Roman" panose="02020603050405020304" pitchFamily="18" charset="0"/>
              </a:rPr>
              <a:t>抵消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从而求得其和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1884904"/>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767689241"/>
              </p:ext>
            </p:extLst>
          </p:nvPr>
        </p:nvGraphicFramePr>
        <p:xfrm>
          <a:off x="508000" y="1567183"/>
          <a:ext cx="8128000" cy="2656649"/>
        </p:xfrm>
        <a:graphic>
          <a:graphicData uri="http://schemas.openxmlformats.org/presentationml/2006/ole">
            <p:oleObj spid="_x0000_s3074" name="文档" r:id="rId6" imgW="3837724" imgH="1254438" progId="Word.Document.12">
              <p:embed/>
            </p:oleObj>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xmlns="" val="1713963698"/>
              </p:ext>
            </p:extLst>
          </p:nvPr>
        </p:nvGraphicFramePr>
        <p:xfrm>
          <a:off x="492851" y="4322803"/>
          <a:ext cx="8128000" cy="1459476"/>
        </p:xfrm>
        <a:graphic>
          <a:graphicData uri="http://schemas.openxmlformats.org/presentationml/2006/ole">
            <p:oleObj spid="_x0000_s3075" name="文档" r:id="rId7" imgW="3837724" imgH="688697" progId="Word.Document.12">
              <p:embed/>
            </p:oleObj>
          </a:graphicData>
        </a:graphic>
      </p:graphicFrame>
    </p:spTree>
    <p:extLst>
      <p:ext uri="{BB962C8B-B14F-4D97-AF65-F5344CB8AC3E}">
        <p14:creationId xmlns:p14="http://schemas.microsoft.com/office/powerpoint/2010/main" xmlns="" val="623667251"/>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293164256"/>
              </p:ext>
            </p:extLst>
          </p:nvPr>
        </p:nvGraphicFramePr>
        <p:xfrm>
          <a:off x="508000" y="1554038"/>
          <a:ext cx="8128000" cy="4395242"/>
        </p:xfrm>
        <a:graphic>
          <a:graphicData uri="http://schemas.openxmlformats.org/presentationml/2006/ole">
            <p:oleObj spid="_x0000_s4098" name="文档" r:id="rId6" imgW="3837724" imgH="2074383" progId="Word.Document.12">
              <p:embed/>
            </p:oleObj>
          </a:graphicData>
        </a:graphic>
      </p:graphicFrame>
      <p:sp>
        <p:nvSpPr>
          <p:cNvPr id="7" name="矩形 6"/>
          <p:cNvSpPr>
            <a:spLocks noChangeAspect="1"/>
          </p:cNvSpPr>
          <p:nvPr/>
        </p:nvSpPr>
        <p:spPr>
          <a:xfrm>
            <a:off x="7977158" y="1916832"/>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8" name="矩形 7"/>
          <p:cNvSpPr>
            <a:spLocks noChangeAspect="1"/>
          </p:cNvSpPr>
          <p:nvPr/>
        </p:nvSpPr>
        <p:spPr>
          <a:xfrm>
            <a:off x="7164288" y="2805234"/>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9" name="矩形 8"/>
          <p:cNvSpPr>
            <a:spLocks noChangeAspect="1"/>
          </p:cNvSpPr>
          <p:nvPr/>
        </p:nvSpPr>
        <p:spPr>
          <a:xfrm>
            <a:off x="8052218" y="3537761"/>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0" name="矩形 9"/>
          <p:cNvSpPr>
            <a:spLocks noChangeAspect="1"/>
          </p:cNvSpPr>
          <p:nvPr/>
        </p:nvSpPr>
        <p:spPr>
          <a:xfrm>
            <a:off x="8029255" y="4280781"/>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1" name="矩形 10"/>
          <p:cNvSpPr>
            <a:spLocks noChangeAspect="1"/>
          </p:cNvSpPr>
          <p:nvPr/>
        </p:nvSpPr>
        <p:spPr>
          <a:xfrm>
            <a:off x="8029255" y="5161959"/>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2" name="矩形 11"/>
          <p:cNvSpPr>
            <a:spLocks noChangeAspect="1"/>
          </p:cNvSpPr>
          <p:nvPr/>
        </p:nvSpPr>
        <p:spPr>
          <a:xfrm>
            <a:off x="8029255" y="5510539"/>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813730"/>
            <a:ext cx="8128000" cy="171739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河南豫南九校联考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是公比为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9</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17</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A.34</a:t>
            </a:r>
            <a:r>
              <a:rPr lang="en-US" altLang="zh-CN" sz="2200" dirty="0">
                <a:solidFill>
                  <a:srgbClr val="000000"/>
                </a:solidFill>
                <a:latin typeface="Times New Roman" panose="02020603050405020304" pitchFamily="18" charset="0"/>
                <a:cs typeface="Times New Roman" panose="02020603050405020304" pitchFamily="18" charset="0"/>
              </a:rPr>
              <a:t>	B.39	C.51	D.68</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801965" y="2625888"/>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3928131525"/>
              </p:ext>
            </p:extLst>
          </p:nvPr>
        </p:nvGraphicFramePr>
        <p:xfrm>
          <a:off x="323528" y="3480305"/>
          <a:ext cx="8128000" cy="1388855"/>
        </p:xfrm>
        <a:graphic>
          <a:graphicData uri="http://schemas.openxmlformats.org/presentationml/2006/ole">
            <p:oleObj spid="_x0000_s5122" name="文档" r:id="rId6" imgW="3837724" imgH="655524" progId="Word.Document.12">
              <p:embed/>
            </p:oleObj>
          </a:graphicData>
        </a:graphic>
      </p:graphicFrame>
    </p:spTree>
    <p:extLst>
      <p:ext uri="{BB962C8B-B14F-4D97-AF65-F5344CB8AC3E}">
        <p14:creationId xmlns:p14="http://schemas.microsoft.com/office/powerpoint/2010/main" xmlns="" val="946914434"/>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608018"/>
            <a:ext cx="8128000" cy="17173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3</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则数列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	B.2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	D.2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894583"/>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4</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河北保定模拟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的通项公式是</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A.15	B.12	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	D.</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812356" y="1987933"/>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3736064570"/>
              </p:ext>
            </p:extLst>
          </p:nvPr>
        </p:nvGraphicFramePr>
        <p:xfrm>
          <a:off x="323528" y="3264202"/>
          <a:ext cx="8128000" cy="601951"/>
        </p:xfrm>
        <a:graphic>
          <a:graphicData uri="http://schemas.openxmlformats.org/presentationml/2006/ole">
            <p:oleObj spid="_x0000_s6146" name="文档" r:id="rId6" imgW="3837724" imgH="284854" progId="Word.Document.12">
              <p:embed/>
            </p:oleObj>
          </a:graphicData>
        </a:graphic>
      </p:graphicFrame>
      <p:sp>
        <p:nvSpPr>
          <p:cNvPr id="10" name="矩形 9"/>
          <p:cNvSpPr>
            <a:spLocks noChangeAspect="1"/>
          </p:cNvSpPr>
          <p:nvPr/>
        </p:nvSpPr>
        <p:spPr>
          <a:xfrm>
            <a:off x="2627784" y="4295846"/>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9" name="矩形 8"/>
          <p:cNvSpPr>
            <a:spLocks noChangeAspect="1"/>
          </p:cNvSpPr>
          <p:nvPr/>
        </p:nvSpPr>
        <p:spPr>
          <a:xfrm>
            <a:off x="508000" y="5134500"/>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2282506"/>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01767768"/>
              </p:ext>
            </p:extLst>
          </p:nvPr>
        </p:nvGraphicFramePr>
        <p:xfrm>
          <a:off x="508000" y="2458683"/>
          <a:ext cx="8128000" cy="551507"/>
        </p:xfrm>
        <a:graphic>
          <a:graphicData uri="http://schemas.openxmlformats.org/presentationml/2006/ole">
            <p:oleObj spid="_x0000_s7170" name="文档" r:id="rId6" imgW="3837724" imgH="261056"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4185383150"/>
              </p:ext>
            </p:extLst>
          </p:nvPr>
        </p:nvGraphicFramePr>
        <p:xfrm>
          <a:off x="7956376" y="2348880"/>
          <a:ext cx="8128000" cy="494340"/>
        </p:xfrm>
        <a:graphic>
          <a:graphicData uri="http://schemas.openxmlformats.org/presentationml/2006/ole">
            <p:oleObj spid="_x0000_s7171" name="文档" r:id="rId7" imgW="3837724" imgH="233652"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2019389061"/>
              </p:ext>
            </p:extLst>
          </p:nvPr>
        </p:nvGraphicFramePr>
        <p:xfrm>
          <a:off x="508000" y="3073974"/>
          <a:ext cx="8128000" cy="1405670"/>
        </p:xfrm>
        <a:graphic>
          <a:graphicData uri="http://schemas.openxmlformats.org/presentationml/2006/ole">
            <p:oleObj spid="_x0000_s7172" name="文档" r:id="rId8" imgW="3837724" imgH="663096" progId="Word.Document.12">
              <p:embed/>
            </p:oleObj>
          </a:graphicData>
        </a:graphic>
      </p:graphicFrame>
    </p:spTree>
    <p:extLst>
      <p:ext uri="{BB962C8B-B14F-4D97-AF65-F5344CB8AC3E}">
        <p14:creationId xmlns:p14="http://schemas.microsoft.com/office/powerpoint/2010/main" xmlns="" val="2414800572"/>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0768"/>
            <a:ext cx="8128000" cy="1311128"/>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分组求和与并项求和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河北唐山三模</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92721902"/>
              </p:ext>
            </p:extLst>
          </p:nvPr>
        </p:nvGraphicFramePr>
        <p:xfrm>
          <a:off x="508000" y="2626521"/>
          <a:ext cx="8128000" cy="1234166"/>
        </p:xfrm>
        <a:graphic>
          <a:graphicData uri="http://schemas.openxmlformats.org/presentationml/2006/ole">
            <p:oleObj spid="_x0000_s8194" name="文档" r:id="rId7" imgW="3837724" imgH="581967"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2041042072"/>
              </p:ext>
            </p:extLst>
          </p:nvPr>
        </p:nvGraphicFramePr>
        <p:xfrm>
          <a:off x="508000" y="3897769"/>
          <a:ext cx="8128000" cy="2750809"/>
        </p:xfrm>
        <a:graphic>
          <a:graphicData uri="http://schemas.openxmlformats.org/presentationml/2006/ole">
            <p:oleObj spid="_x0000_s8195" name="文档" r:id="rId8" imgW="3837724" imgH="1298428" progId="Word.Document.12">
              <p:embed/>
            </p:oleObj>
          </a:graphicData>
        </a:graphic>
      </p:graphicFrame>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427</TotalTime>
  <Words>1242</Words>
  <Application>Microsoft Office PowerPoint</Application>
  <PresentationFormat>全屏显示(4:3)</PresentationFormat>
  <Paragraphs>141</Paragraphs>
  <Slides>20</Slides>
  <Notes>19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2014高优二轮模板</vt:lpstr>
      <vt:lpstr>文档</vt:lpstr>
      <vt:lpstr>6.4　数列求和</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2019-11-11T09:27:34Z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