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449" r:id="rId2"/>
    <p:sldId id="450" r:id="rId3"/>
    <p:sldId id="451" r:id="rId4"/>
    <p:sldId id="452" r:id="rId5"/>
    <p:sldId id="453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  <p:sldId id="478" r:id="rId31"/>
    <p:sldId id="479" r:id="rId32"/>
    <p:sldId id="480" r:id="rId33"/>
    <p:sldId id="481" r:id="rId34"/>
    <p:sldId id="482" r:id="rId35"/>
    <p:sldId id="483" r:id="rId36"/>
    <p:sldId id="484" r:id="rId37"/>
    <p:sldId id="485" r:id="rId38"/>
    <p:sldId id="486" r:id="rId39"/>
    <p:sldId id="487" r:id="rId40"/>
    <p:sldId id="488" r:id="rId41"/>
    <p:sldId id="489" r:id="rId4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45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002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73966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24285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96488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1583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46218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3179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27174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8177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54965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89452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77651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42646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29258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9595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6129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55061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22288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22050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39629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4030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93277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535239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04765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897278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436607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204289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25151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406199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5426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8126934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356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33926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44885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33343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236902" y="538157"/>
            <a:ext cx="233293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047396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631572" y="538157"/>
            <a:ext cx="245854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495668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2" r:id="rId2"/>
    <p:sldLayoutId id="214748365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notesSlide" Target="../notesSlides/notesSlide9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2.xml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2.xml"/><Relationship Id="rId4" Type="http://schemas.openxmlformats.org/officeDocument/2006/relationships/slide" Target="slide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2.xml"/><Relationship Id="rId4" Type="http://schemas.openxmlformats.org/officeDocument/2006/relationships/slide" Target="slide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7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4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2.xml"/><Relationship Id="rId4" Type="http://schemas.openxmlformats.org/officeDocument/2006/relationships/slide" Target="slide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7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5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6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2.xml"/><Relationship Id="rId4" Type="http://schemas.openxmlformats.org/officeDocument/2006/relationships/slide" Target="slide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7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7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2.xml"/><Relationship Id="rId4" Type="http://schemas.openxmlformats.org/officeDocument/2006/relationships/slide" Target="slide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7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8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7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9.vml"/><Relationship Id="rId6" Type="http://schemas.openxmlformats.org/officeDocument/2006/relationships/slide" Target="slide3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jpeg"/><Relationship Id="rId5" Type="http://schemas.openxmlformats.org/officeDocument/2006/relationships/slide" Target="slide32.xml"/><Relationship Id="rId4" Type="http://schemas.openxmlformats.org/officeDocument/2006/relationships/slide" Target="slide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jpeg"/><Relationship Id="rId5" Type="http://schemas.openxmlformats.org/officeDocument/2006/relationships/slide" Target="slide32.xml"/><Relationship Id="rId4" Type="http://schemas.openxmlformats.org/officeDocument/2006/relationships/slide" Target="slide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1.docx"/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31039"/>
            <a:ext cx="6948264" cy="736179"/>
          </a:xfrm>
        </p:spPr>
        <p:txBody>
          <a:bodyPr/>
          <a:lstStyle/>
          <a:p>
            <a:r>
              <a:rPr lang="en-US" altLang="zh-CN" sz="3200"/>
              <a:t>12.3</a:t>
            </a:r>
            <a:r>
              <a:rPr lang="zh-CN" altLang="zh-CN" sz="3200"/>
              <a:t>　离散型随机变量及其分布列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4171972"/>
            <a:ext cx="7620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31240" y="1819586"/>
            <a:ext cx="41751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离散型随机变量分布列的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性质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8308150"/>
              </p:ext>
            </p:extLst>
          </p:nvPr>
        </p:nvGraphicFramePr>
        <p:xfrm>
          <a:off x="395536" y="2338606"/>
          <a:ext cx="8128000" cy="1860991"/>
        </p:xfrm>
        <a:graphic>
          <a:graphicData uri="http://schemas.openxmlformats.org/presentationml/2006/ole">
            <p:oleObj spid="_x0000_s7170" name="文档" r:id="rId7" imgW="3847376" imgH="881642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493090" y="2792363"/>
            <a:ext cx="37221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99238112"/>
              </p:ext>
            </p:extLst>
          </p:nvPr>
        </p:nvGraphicFramePr>
        <p:xfrm>
          <a:off x="620464" y="4293096"/>
          <a:ext cx="8128000" cy="952290"/>
        </p:xfrm>
        <a:graphic>
          <a:graphicData uri="http://schemas.openxmlformats.org/presentationml/2006/ole">
            <p:oleObj spid="_x0000_s7171" name="文档" r:id="rId8" imgW="3847376" imgH="45053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利用离散型随机变量的分布列的性质能解决哪些问题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利用分布列中各概率之和为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可求参数的值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要注意检查每个概率值均为非负数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求随机变量在某个范围内的概率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根据分布列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将所求范围内随机变量对应的概率值相加即可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其依据是互斥事件的概率加法公式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6142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3760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设离散型随机变量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的分布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列为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的分布列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的分布列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04417767"/>
              </p:ext>
            </p:extLst>
          </p:nvPr>
        </p:nvGraphicFramePr>
        <p:xfrm>
          <a:off x="508000" y="2564904"/>
          <a:ext cx="8128000" cy="1199377"/>
        </p:xfrm>
        <a:graphic>
          <a:graphicData uri="http://schemas.openxmlformats.org/presentationml/2006/ole">
            <p:oleObj spid="_x0000_s8194" name="文档" r:id="rId7" imgW="3904756" imgH="5757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05157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32856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由分布列的性质知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列表得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72088598"/>
              </p:ext>
            </p:extLst>
          </p:nvPr>
        </p:nvGraphicFramePr>
        <p:xfrm>
          <a:off x="836488" y="3390060"/>
          <a:ext cx="8128000" cy="1642412"/>
        </p:xfrm>
        <a:graphic>
          <a:graphicData uri="http://schemas.openxmlformats.org/presentationml/2006/ole">
            <p:oleObj spid="_x0000_s9218" name="文档" r:id="rId7" imgW="3991368" imgH="8064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03169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06609898"/>
              </p:ext>
            </p:extLst>
          </p:nvPr>
        </p:nvGraphicFramePr>
        <p:xfrm>
          <a:off x="508000" y="1904984"/>
          <a:ext cx="8128000" cy="3540240"/>
        </p:xfrm>
        <a:graphic>
          <a:graphicData uri="http://schemas.openxmlformats.org/presentationml/2006/ole">
            <p:oleObj spid="_x0000_s10242" name="文档" r:id="rId7" imgW="3991368" imgH="17388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06807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08000" y="1484784"/>
            <a:ext cx="8128000" cy="4690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求离散型随机变量的分布列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与互斥事件、独立事件有关的分布列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届河南商丘二模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,19)2018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在韩国平昌冬奥会短道速滑男子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米比赛中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中国选手武大靖以连续打破世界纪录的优异表现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为中国代表队夺得了本届冬奥会的首枚金牌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也创造了中国男子冰上竞速项目在冬奥会金牌零的突破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根据短道速滑男子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米的比赛规则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运动员自出发点出发进入滑行阶段后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每滑行一圈都要依次经过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个直道与弯道的交接口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1,2,3,4)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已知某男子速滑运动员顺利通过每个交接口的概率均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假定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运动员只有在摔倒或到达终点时才停止滑行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表示该运动员滑行最后一圈时在这一圈内已经顺利通过的交接口数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49869125"/>
              </p:ext>
            </p:extLst>
          </p:nvPr>
        </p:nvGraphicFramePr>
        <p:xfrm>
          <a:off x="467544" y="4705682"/>
          <a:ext cx="8128000" cy="502970"/>
        </p:xfrm>
        <a:graphic>
          <a:graphicData uri="http://schemas.openxmlformats.org/presentationml/2006/ole">
            <p:oleObj spid="_x0000_s11266" name="文档" r:id="rId7" imgW="3847376" imgH="23786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75638014"/>
              </p:ext>
            </p:extLst>
          </p:nvPr>
        </p:nvGraphicFramePr>
        <p:xfrm>
          <a:off x="508000" y="2060848"/>
          <a:ext cx="8128000" cy="1572619"/>
        </p:xfrm>
        <a:graphic>
          <a:graphicData uri="http://schemas.openxmlformats.org/presentationml/2006/ole">
            <p:oleObj spid="_x0000_s12290" name="文档" r:id="rId7" imgW="3847376" imgH="745257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70814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求该运动员停止滑行时恰好已顺利通过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个交接口的概率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的分布列及均值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6496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06766795"/>
              </p:ext>
            </p:extLst>
          </p:nvPr>
        </p:nvGraphicFramePr>
        <p:xfrm>
          <a:off x="508000" y="1556792"/>
          <a:ext cx="8128000" cy="4439551"/>
        </p:xfrm>
        <a:graphic>
          <a:graphicData uri="http://schemas.openxmlformats.org/presentationml/2006/ole">
            <p:oleObj spid="_x0000_s13314" name="文档" r:id="rId7" imgW="3847376" imgH="210190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92454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88978908"/>
              </p:ext>
            </p:extLst>
          </p:nvPr>
        </p:nvGraphicFramePr>
        <p:xfrm>
          <a:off x="508000" y="2566673"/>
          <a:ext cx="8128000" cy="1978654"/>
        </p:xfrm>
        <a:graphic>
          <a:graphicData uri="http://schemas.openxmlformats.org/presentationml/2006/ole">
            <p:oleObj spid="_x0000_s14338" name="文档" r:id="rId7" imgW="3991368" imgH="97196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84406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3285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该运动员停止滑行时恰好已顺利通过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个交接口包括哪几种情况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16492379"/>
              </p:ext>
            </p:extLst>
          </p:nvPr>
        </p:nvGraphicFramePr>
        <p:xfrm>
          <a:off x="548456" y="2998862"/>
          <a:ext cx="8128000" cy="1874404"/>
        </p:xfrm>
        <a:graphic>
          <a:graphicData uri="http://schemas.openxmlformats.org/presentationml/2006/ole">
            <p:oleObj spid="_x0000_s15362" name="文档" r:id="rId7" imgW="3847376" imgH="88704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63972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随机变量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在随机试验中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确定一个对应关系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使得每一个试验结果都用一个确定的数字表示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在这种对应关系下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数字随着试验结果的变化而变化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像这种随着试验结果变化而变化的变量称为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随机变量常用字母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等表示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ξ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是随机变量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是常数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也是随机变量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离散型随机变量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所有取值可以一一列出的随机变量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随机变量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88688" y="285293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随机变量</a:t>
            </a: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652120" y="4510395"/>
            <a:ext cx="1031051" cy="4446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离散型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7775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变量取值概率为古典概型的分布列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天津一模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某大学数学学院拟从往年的智慧队和理想队中选拔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名大学生组成志愿者招募宣传队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往年的智慧队和理想队的构成数据如下表所示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现要求选出的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名大学生中两队中的大学生都要有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求选出的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名大学生仅有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名女生的概率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记选出的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名大学生中女生的人数为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求随机变量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的分布列和均值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85796913"/>
              </p:ext>
            </p:extLst>
          </p:nvPr>
        </p:nvGraphicFramePr>
        <p:xfrm>
          <a:off x="508000" y="3383169"/>
          <a:ext cx="8128000" cy="2144337"/>
        </p:xfrm>
        <a:graphic>
          <a:graphicData uri="http://schemas.openxmlformats.org/presentationml/2006/ole">
            <p:oleObj spid="_x0000_s16386" name="文档" r:id="rId7" imgW="3904756" imgH="10309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38980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13148902"/>
              </p:ext>
            </p:extLst>
          </p:nvPr>
        </p:nvGraphicFramePr>
        <p:xfrm>
          <a:off x="508000" y="1820752"/>
          <a:ext cx="8128000" cy="3470496"/>
        </p:xfrm>
        <a:graphic>
          <a:graphicData uri="http://schemas.openxmlformats.org/presentationml/2006/ole">
            <p:oleObj spid="_x0000_s17410" name="文档" r:id="rId7" imgW="3847376" imgH="16434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06071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54950171"/>
              </p:ext>
            </p:extLst>
          </p:nvPr>
        </p:nvGraphicFramePr>
        <p:xfrm>
          <a:off x="511175" y="1557338"/>
          <a:ext cx="8415338" cy="4233862"/>
        </p:xfrm>
        <a:graphic>
          <a:graphicData uri="http://schemas.openxmlformats.org/presentationml/2006/ole">
            <p:oleObj spid="_x0000_s18434" name="文档" r:id="rId7" imgW="3991368" imgH="200222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22221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如何求古典概型的离散型随机变量的分布列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求古典概型的离散型随机变量的分布列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要注意应用计数原理、排列组合的知识求基本事件的个数及事件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包含的基本事件的个数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然后应用古典概型的概率公式求概率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求出分布列后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注意运用分布列的两条性质检验所求的分布列是否正确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4587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242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统计与随机变量分布列的综合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四川南充一诊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一个盒子中装有大量形状大小一样但重量不尽相同的小球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从中随机抽取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个作为样本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称出它们的重量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重量分组区间为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[5,15],(15,25],(25,35],(35,45],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由此得到样本的重量频率分布直方图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并根据样本数据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试估计盒子中小球重量的众数与平均值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从盒子中随机抽取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个小球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其中重量在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[5,15]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内的小球个数为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的分布列和均值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以直方图中的频率作为概率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92430485"/>
              </p:ext>
            </p:extLst>
          </p:nvPr>
        </p:nvGraphicFramePr>
        <p:xfrm>
          <a:off x="1518657" y="3396213"/>
          <a:ext cx="6106686" cy="1647595"/>
        </p:xfrm>
        <a:graphic>
          <a:graphicData uri="http://schemas.openxmlformats.org/presentationml/2006/ole">
            <p:oleObj spid="_x0000_s19458" name="文档" r:id="rId7" imgW="3847376" imgH="103781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7048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8623603"/>
              </p:ext>
            </p:extLst>
          </p:nvPr>
        </p:nvGraphicFramePr>
        <p:xfrm>
          <a:off x="508000" y="2281808"/>
          <a:ext cx="8128000" cy="2548383"/>
        </p:xfrm>
        <a:graphic>
          <a:graphicData uri="http://schemas.openxmlformats.org/presentationml/2006/ole">
            <p:oleObj spid="_x0000_s20482" name="文档" r:id="rId7" imgW="3847376" imgH="12065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08505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49735960"/>
              </p:ext>
            </p:extLst>
          </p:nvPr>
        </p:nvGraphicFramePr>
        <p:xfrm>
          <a:off x="508000" y="1484784"/>
          <a:ext cx="8128000" cy="4561898"/>
        </p:xfrm>
        <a:graphic>
          <a:graphicData uri="http://schemas.openxmlformats.org/presentationml/2006/ole">
            <p:oleObj spid="_x0000_s21506" name="文档" r:id="rId7" imgW="3991368" imgH="223937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13394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求随机变量的分布列的基本步骤有哪些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求随机变量的分布列的三个步骤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找出随机变量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ξ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的所有可能的取值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</a:t>
            </a:r>
            <a:r>
              <a:rPr lang="en-US" altLang="zh-CN" sz="220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并确定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的意义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借助概率的有关知识求出随机变量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ξ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取每一个值的概率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</a:t>
            </a:r>
            <a:r>
              <a:rPr lang="en-US" altLang="zh-CN" sz="220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列出表格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并检验所求的概率是否满足分布列的两条性质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3832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2476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届四川遂宁一诊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心理学家分析发现视觉和空间能力与性别有关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某数学兴趣小组为了验证这个结论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从兴趣小组中用分层抽样的方法抽取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名同学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给所选的同学几何题和代数题各一题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让各位同学自由选择一题进行解答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选题情况如表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68612432"/>
              </p:ext>
            </p:extLst>
          </p:nvPr>
        </p:nvGraphicFramePr>
        <p:xfrm>
          <a:off x="508000" y="3645024"/>
          <a:ext cx="8128000" cy="2200507"/>
        </p:xfrm>
        <a:graphic>
          <a:graphicData uri="http://schemas.openxmlformats.org/presentationml/2006/ole">
            <p:oleObj spid="_x0000_s22530" name="文档" r:id="rId7" imgW="3904756" imgH="10565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58236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7765"/>
            <a:ext cx="8128000" cy="33793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95%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的把握认为视觉和空间能力与性别有关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经过多次测试后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甲每次解答一道几何题所用的时间在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乙每次解答一道几何题所用的时间在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现甲乙解同一道几何题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求乙比甲先解答完成的概率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现从选择做几何题的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名女生中任意抽取两人对她们的答题情况进行全程研究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记甲、乙两女生被抽到的人数为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的分布列及均值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/>
              <a:t>附表及公式</a:t>
            </a:r>
            <a:r>
              <a:rPr lang="en-US" altLang="zh-CN" sz="2400" smtClean="0"/>
              <a:t>:</a:t>
            </a:r>
            <a:endParaRPr lang="zh-CN" altLang="zh-CN" sz="240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83001457"/>
              </p:ext>
            </p:extLst>
          </p:nvPr>
        </p:nvGraphicFramePr>
        <p:xfrm>
          <a:off x="344304" y="4797152"/>
          <a:ext cx="8128000" cy="1556216"/>
        </p:xfrm>
        <a:graphic>
          <a:graphicData uri="http://schemas.openxmlformats.org/presentationml/2006/ole">
            <p:oleObj spid="_x0000_s23554" name="文档" r:id="rId7" imgW="3904756" imgH="7470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22016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离散型随机变量的分布列及性质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若离散型随机变量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可能取的不同值为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取每一个值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1,2,…,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的概率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X=x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离散型随机变量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简称为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的分布列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离散型随机变量的分布列的性质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59247422"/>
              </p:ext>
            </p:extLst>
          </p:nvPr>
        </p:nvGraphicFramePr>
        <p:xfrm>
          <a:off x="508000" y="3120265"/>
          <a:ext cx="8128000" cy="1199377"/>
        </p:xfrm>
        <a:graphic>
          <a:graphicData uri="http://schemas.openxmlformats.org/presentationml/2006/ole">
            <p:oleObj spid="_x0000_s2050" name="文档" r:id="rId6" imgW="3904756" imgH="575766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38369257"/>
              </p:ext>
            </p:extLst>
          </p:nvPr>
        </p:nvGraphicFramePr>
        <p:xfrm>
          <a:off x="251520" y="4992473"/>
          <a:ext cx="8128000" cy="694100"/>
        </p:xfrm>
        <a:graphic>
          <a:graphicData uri="http://schemas.openxmlformats.org/presentationml/2006/ole">
            <p:oleObj spid="_x0000_s2051" name="文档" r:id="rId7" imgW="3847376" imgH="328187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3975388" y="4087346"/>
            <a:ext cx="1595309" cy="4446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概率分布列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7210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93474192"/>
              </p:ext>
            </p:extLst>
          </p:nvPr>
        </p:nvGraphicFramePr>
        <p:xfrm>
          <a:off x="508000" y="1264745"/>
          <a:ext cx="8128000" cy="5328131"/>
        </p:xfrm>
        <a:graphic>
          <a:graphicData uri="http://schemas.openxmlformats.org/presentationml/2006/ole">
            <p:oleObj spid="_x0000_s24578" name="文档" r:id="rId7" imgW="3847376" imgH="25218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06546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30652071"/>
              </p:ext>
            </p:extLst>
          </p:nvPr>
        </p:nvGraphicFramePr>
        <p:xfrm>
          <a:off x="508000" y="1556792"/>
          <a:ext cx="8128000" cy="4118963"/>
        </p:xfrm>
        <a:graphic>
          <a:graphicData uri="http://schemas.openxmlformats.org/presentationml/2006/ole">
            <p:oleObj spid="_x0000_s25602" name="文档" r:id="rId7" imgW="3991368" imgH="202237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63518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超几何分布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甘肃张掖一模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,18)“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扶贫帮困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是中华民族的传统美德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某校为帮扶困难同学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采用如下方式进行一次募捐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在不透明的箱子中放入大小均相同的白球七个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红球三个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每位献爱心的参与者投币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元有一次摸奖机会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一次性从箱中摸球三个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摸完球后将球放回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若有一个红球奖金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两个红球奖金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三个全为红球奖金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求献爱心参与者中奖的概率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若该次募捐有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位献爱心参与者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求此次募捐所得善款的均值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1001339"/>
              </p:ext>
            </p:extLst>
          </p:nvPr>
        </p:nvGraphicFramePr>
        <p:xfrm>
          <a:off x="508000" y="1484784"/>
          <a:ext cx="8128000" cy="4369136"/>
        </p:xfrm>
        <a:graphic>
          <a:graphicData uri="http://schemas.openxmlformats.org/presentationml/2006/ole">
            <p:oleObj spid="_x0000_s26626" name="文档" r:id="rId7" imgW="3847376" imgH="20691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94438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64654712"/>
              </p:ext>
            </p:extLst>
          </p:nvPr>
        </p:nvGraphicFramePr>
        <p:xfrm>
          <a:off x="508000" y="2072238"/>
          <a:ext cx="8128000" cy="2967524"/>
        </p:xfrm>
        <a:graphic>
          <a:graphicData uri="http://schemas.openxmlformats.org/presentationml/2006/ole">
            <p:oleObj spid="_x0000_s27650" name="文档" r:id="rId7" imgW="3991368" imgH="14239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95207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超几何分布有什么特点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它主要应用在哪些方面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超几何分布的两个特点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超几何分布是不放回抽样问题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随机变量为抽到的某类个体的个数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超几何分布的应用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超几何分布属于古典概型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主要应用于抽查产品、摸不同类别的小球等概率模型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7962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届安徽宿州一模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为了适当疏导电价矛盾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保障电力供应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支持可再生能源发展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促进节能减排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安徽省于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年推出了省内居民阶梯电价的计算标准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以一个年度为计费周期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月度滚动使用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第一阶梯电量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年用电量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2 160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度以下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2 160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执行第一档电价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565 3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第二阶梯电量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年用电量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2 161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4 200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4 200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执行第二档电价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615 3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第三阶梯电量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年用电量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4 200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度以上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执行第三档电价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865 3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某市的电力部门从本市的用电户中随机抽取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统计其同一年度的用电情况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列表如下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81536643"/>
              </p:ext>
            </p:extLst>
          </p:nvPr>
        </p:nvGraphicFramePr>
        <p:xfrm>
          <a:off x="508000" y="4610974"/>
          <a:ext cx="8128000" cy="1877973"/>
        </p:xfrm>
        <a:graphic>
          <a:graphicData uri="http://schemas.openxmlformats.org/presentationml/2006/ole">
            <p:oleObj spid="_x0000_s28674" name="文档" r:id="rId7" imgW="3915944" imgH="9046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89443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试计算表中编号为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的用电户本年度应交电费多少元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现要在这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户家庭中任意选取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对其用电情况作进一步分析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求取到第二阶梯电量的户数的分布列与均值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以表中抽到的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户作为样本估计全市的居民用电情况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现从全市居民用电户中随机地抽取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若抽到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户用电量为第一阶梯的可能性最大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3975851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因为第二档电价比第一档电价多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第三档电价比第一档电价多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编号为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的用电户一年的用电量是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4 600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则该户本年度应交电费为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4 600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565 3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(4 200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2 160)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(4 600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4 200)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2 822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6054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13454162"/>
              </p:ext>
            </p:extLst>
          </p:nvPr>
        </p:nvGraphicFramePr>
        <p:xfrm>
          <a:off x="508000" y="1427325"/>
          <a:ext cx="8128000" cy="4737979"/>
        </p:xfrm>
        <a:graphic>
          <a:graphicData uri="http://schemas.openxmlformats.org/presentationml/2006/ole">
            <p:oleObj spid="_x0000_s29698" name="文档" r:id="rId7" imgW="3991368" imgH="226276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58643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34393925"/>
              </p:ext>
            </p:extLst>
          </p:nvPr>
        </p:nvGraphicFramePr>
        <p:xfrm>
          <a:off x="508000" y="1359922"/>
          <a:ext cx="8128000" cy="5093414"/>
        </p:xfrm>
        <a:graphic>
          <a:graphicData uri="http://schemas.openxmlformats.org/presentationml/2006/ole">
            <p:oleObj spid="_x0000_s30722" name="文档" r:id="rId7" imgW="3847376" imgH="24113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22172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8524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常见离散型随机变量的分布列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两点分布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若随机变量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服从两点分布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其分布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列为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称为成功概率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72732988"/>
              </p:ext>
            </p:extLst>
          </p:nvPr>
        </p:nvGraphicFramePr>
        <p:xfrm>
          <a:off x="877455" y="2189776"/>
          <a:ext cx="7389091" cy="1138402"/>
        </p:xfrm>
        <a:graphic>
          <a:graphicData uri="http://schemas.openxmlformats.org/presentationml/2006/ole">
            <p:oleObj spid="_x0000_s3074" name="文档" r:id="rId6" imgW="3904756" imgH="602395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53050403"/>
              </p:ext>
            </p:extLst>
          </p:nvPr>
        </p:nvGraphicFramePr>
        <p:xfrm>
          <a:off x="508000" y="3437984"/>
          <a:ext cx="8128000" cy="3231376"/>
        </p:xfrm>
        <a:graphic>
          <a:graphicData uri="http://schemas.openxmlformats.org/presentationml/2006/ole">
            <p:oleObj spid="_x0000_s3075" name="文档" r:id="rId7" imgW="3904756" imgH="155276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57129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9" name="要点归纳小结.eps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1700808"/>
            <a:ext cx="8128000" cy="45898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16972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求分布列的关键是正确求出随机变量的所有可能值及对应的概率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要注意避免分类不全面或计算错误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注意运用分布列的两个性质检验求得分布列的正误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本节求概率分布的常见类型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根据统计数表求离散型随机变量的分布列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由古典概型求离散型随机变量的分布列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对于离散型随机变量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X=k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表示的是变量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时的事件发生的概率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只不过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是用一个反映其结果的实数表示的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2991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8" name="易错易混警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467544" y="2348880"/>
            <a:ext cx="2178407" cy="353338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对于分布列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易忽视其性质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其作用可用于检验所求离散型随机变量的分布列是否正确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确定离散型随机变量的取值时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各个可能取值表示的事件是彼此互斥的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3184124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8" name="常用结论.ep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420888"/>
            <a:ext cx="8128000" cy="45898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290777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是随机变量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Y=aX+b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是常数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也是随机变量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随机变量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ξ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所取的值分别对应的事件是两两互斥的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3861116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26828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en-US" altLang="zh-CN" sz="2200" b="1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正确的画</a:t>
            </a:r>
            <a:r>
              <a:rPr lang="zh-CN" altLang="en-US" sz="220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zh-CN" altLang="en-US" sz="220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错误的画</a:t>
            </a:r>
            <a:r>
              <a:rPr lang="zh-CN" altLang="en-US" sz="220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en-US" altLang="zh-CN" sz="2200"/>
          </a:p>
          <a:p>
            <a:pPr lvl="0" indent="2667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随机变量和函数都是一种映射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随机变量把随机试验的结果映射为实数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en-US" sz="2200" i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en-US" altLang="zh-CN" sz="2200"/>
          </a:p>
          <a:p>
            <a:pPr lvl="0" indent="2667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抛掷均匀硬币一次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出现正面的次数是随机变量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en-US" sz="2200" i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en-US" altLang="zh-CN" sz="2200"/>
          </a:p>
          <a:p>
            <a:pPr lvl="0" indent="2667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离散型随机变量的各个可能值表示的事件是彼此互斥</a:t>
            </a:r>
            <a:r>
              <a:rPr lang="zh-CN" altLang="en-US" sz="220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2200" i="1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 lvl="0" indent="2667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en-US" altLang="zh-CN" sz="220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en-US" sz="2200" i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en-US" altLang="zh-CN" sz="2200"/>
          </a:p>
          <a:p>
            <a:pPr lvl="0" indent="2667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名男演员和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名女演员中选出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其中女演员的人数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X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服从超几何分布</a:t>
            </a:r>
            <a:r>
              <a:rPr lang="en-US" altLang="zh-CN" sz="2200" i="1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en-US" sz="2200" i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en-US" altLang="zh-CN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978628" y="2708920"/>
            <a:ext cx="43313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092280" y="3204060"/>
            <a:ext cx="43313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63842" y="3933056"/>
            <a:ext cx="43313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554692" y="4746109"/>
            <a:ext cx="43313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3849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湖北武汉调研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一张储蓄卡的密码共有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位数字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每位数字都可以从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中任选一个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某人在银行自动提款机上取钱时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忘记了密码最后一位数字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如果任意按最后一位数字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不超过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次就按对的概率为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30823959"/>
              </p:ext>
            </p:extLst>
          </p:nvPr>
        </p:nvGraphicFramePr>
        <p:xfrm>
          <a:off x="371748" y="3717032"/>
          <a:ext cx="8128000" cy="553266"/>
        </p:xfrm>
        <a:graphic>
          <a:graphicData uri="http://schemas.openxmlformats.org/presentationml/2006/ole">
            <p:oleObj spid="_x0000_s4098" name="文档" r:id="rId6" imgW="3847376" imgH="261614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895526" y="3271791"/>
            <a:ext cx="37221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16140742"/>
              </p:ext>
            </p:extLst>
          </p:nvPr>
        </p:nvGraphicFramePr>
        <p:xfrm>
          <a:off x="830771" y="4401855"/>
          <a:ext cx="8128000" cy="533150"/>
        </p:xfrm>
        <a:graphic>
          <a:graphicData uri="http://schemas.openxmlformats.org/presentationml/2006/ole">
            <p:oleObj spid="_x0000_s4099" name="文档" r:id="rId7" imgW="3847376" imgH="2518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75651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9168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内蒙古包头模拟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,8)50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个乒乓球中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合格品为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次品为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个乒乓球中任取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出现次品的概率是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88687527"/>
              </p:ext>
            </p:extLst>
          </p:nvPr>
        </p:nvGraphicFramePr>
        <p:xfrm>
          <a:off x="344304" y="2657686"/>
          <a:ext cx="8128000" cy="1461967"/>
        </p:xfrm>
        <a:graphic>
          <a:graphicData uri="http://schemas.openxmlformats.org/presentationml/2006/ole">
            <p:oleObj spid="_x0000_s5122" name="文档" r:id="rId6" imgW="3847376" imgH="692719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6660232" y="2254875"/>
            <a:ext cx="37221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87934348"/>
              </p:ext>
            </p:extLst>
          </p:nvPr>
        </p:nvGraphicFramePr>
        <p:xfrm>
          <a:off x="539552" y="4221088"/>
          <a:ext cx="8128000" cy="1059591"/>
        </p:xfrm>
        <a:graphic>
          <a:graphicData uri="http://schemas.openxmlformats.org/presentationml/2006/ole">
            <p:oleObj spid="_x0000_s5123" name="文档" r:id="rId7" imgW="3847376" imgH="50163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72070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24112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黑龙江哈尔滨考前押题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甲、乙二人争夺一场围棋比赛的冠军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若比赛为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三局两胜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甲在每局比赛中获胜的概率均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且各局比赛结果相互独立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则在甲获得冠军的情况下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比赛进行了三局的概率为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6160085"/>
              </p:ext>
            </p:extLst>
          </p:nvPr>
        </p:nvGraphicFramePr>
        <p:xfrm>
          <a:off x="344304" y="3573016"/>
          <a:ext cx="8128000" cy="553266"/>
        </p:xfrm>
        <a:graphic>
          <a:graphicData uri="http://schemas.openxmlformats.org/presentationml/2006/ole">
            <p:oleObj spid="_x0000_s6146" name="文档" r:id="rId6" imgW="3847376" imgH="261614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80712134"/>
              </p:ext>
            </p:extLst>
          </p:nvPr>
        </p:nvGraphicFramePr>
        <p:xfrm>
          <a:off x="8174293" y="2166691"/>
          <a:ext cx="341092" cy="470221"/>
        </p:xfrm>
        <a:graphic>
          <a:graphicData uri="http://schemas.openxmlformats.org/presentationml/2006/ole">
            <p:oleObj spid="_x0000_s6147" name="文档" r:id="rId7" imgW="220838" imgH="309295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2471590" y="2996952"/>
            <a:ext cx="37221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97932137"/>
              </p:ext>
            </p:extLst>
          </p:nvPr>
        </p:nvGraphicFramePr>
        <p:xfrm>
          <a:off x="557732" y="4166257"/>
          <a:ext cx="8128000" cy="1062943"/>
        </p:xfrm>
        <a:graphic>
          <a:graphicData uri="http://schemas.openxmlformats.org/presentationml/2006/ole">
            <p:oleObj spid="_x0000_s6148" name="文档" r:id="rId8" imgW="3847376" imgH="50343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94347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408</TotalTime>
  <Words>2083</Words>
  <Application>Microsoft Office PowerPoint</Application>
  <PresentationFormat>全屏显示(4:3)</PresentationFormat>
  <Paragraphs>305</Paragraphs>
  <Slides>41</Slides>
  <Notes>40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3" baseType="lpstr">
      <vt:lpstr>2014高优二轮模板</vt:lpstr>
      <vt:lpstr>文档</vt:lpstr>
      <vt:lpstr>12.3　离散型随机变量及其分布列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131</cp:revision>
  <dcterms:created xsi:type="dcterms:W3CDTF">2014-12-26T02:01:49Z</dcterms:created>
  <dcterms:modified xsi:type="dcterms:W3CDTF">2019-11-11T09:36:42Z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