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4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7150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2944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57405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6506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11024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8161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5508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4219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0371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4202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20193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7567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25852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77560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36573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35656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59439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33352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6270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7225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44546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2491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9616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1539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9890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029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354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notesSlide" Target="../notesSlides/notesSlide26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0.docx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jpeg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jpeg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7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0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7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en-US" altLang="zh-CN" i="1" dirty="0"/>
              <a:t>.</a:t>
            </a:r>
            <a:r>
              <a:rPr lang="en-US" altLang="zh-CN" dirty="0"/>
              <a:t>3</a:t>
            </a:r>
            <a:r>
              <a:rPr lang="zh-CN" altLang="zh-CN" i="1" dirty="0"/>
              <a:t>　</a:t>
            </a:r>
            <a:r>
              <a:rPr lang="zh-CN" altLang="zh-CN" dirty="0"/>
              <a:t>三角函数</a:t>
            </a:r>
            <a:r>
              <a:rPr lang="zh-CN" altLang="zh-CN" dirty="0" smtClean="0"/>
              <a:t>的</a:t>
            </a:r>
            <a:r>
              <a:rPr lang="zh-CN" altLang="en-US" dirty="0" smtClean="0"/>
              <a:t>图像</a:t>
            </a:r>
            <a:r>
              <a:rPr lang="zh-CN" altLang="zh-CN" dirty="0" smtClean="0"/>
              <a:t>与</a:t>
            </a:r>
            <a:r>
              <a:rPr lang="zh-CN" altLang="zh-CN" dirty="0"/>
              <a:t>性质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51739" y="1381686"/>
            <a:ext cx="337624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三角函数的定义域、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值域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4268965"/>
              </p:ext>
            </p:extLst>
          </p:nvPr>
        </p:nvGraphicFramePr>
        <p:xfrm>
          <a:off x="508000" y="1890255"/>
          <a:ext cx="8128000" cy="4573472"/>
        </p:xfrm>
        <a:graphic>
          <a:graphicData uri="http://schemas.openxmlformats.org/presentationml/2006/ole">
            <p:oleObj spid="_x0000_s10242" name="文档" r:id="rId7" imgW="3837724" imgH="2158758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580112" y="2009622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020272" y="4653136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4908346"/>
              </p:ext>
            </p:extLst>
          </p:nvPr>
        </p:nvGraphicFramePr>
        <p:xfrm>
          <a:off x="3707904" y="5866881"/>
          <a:ext cx="6106686" cy="439621"/>
        </p:xfrm>
        <a:graphic>
          <a:graphicData uri="http://schemas.openxmlformats.org/presentationml/2006/ole">
            <p:oleObj spid="_x0000_s10243" name="文档" r:id="rId8" imgW="3837724" imgH="2754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7418147"/>
              </p:ext>
            </p:extLst>
          </p:nvPr>
        </p:nvGraphicFramePr>
        <p:xfrm>
          <a:off x="508000" y="1342431"/>
          <a:ext cx="8128000" cy="5296485"/>
        </p:xfrm>
        <a:graphic>
          <a:graphicData uri="http://schemas.openxmlformats.org/presentationml/2006/ole">
            <p:oleObj spid="_x0000_s11266" name="文档" r:id="rId7" imgW="3837724" imgH="25009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8665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5266"/>
            <a:ext cx="8128000" cy="41279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如何求三角函数的定义域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求三角函数值域的常用方法有哪些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求三角函数的定义域通常要解三角不等式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解三角不等式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常借助三角函数线或三角函数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求三角函数值域、最值的方法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的值域直接求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的三角函数化为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的形式求值域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的三角函数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可先设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化为关于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的二次函数求值域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的关系转换成二次函数求值域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5342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898765"/>
              </p:ext>
            </p:extLst>
          </p:nvPr>
        </p:nvGraphicFramePr>
        <p:xfrm>
          <a:off x="508000" y="1381603"/>
          <a:ext cx="8128000" cy="5205687"/>
        </p:xfrm>
        <a:graphic>
          <a:graphicData uri="http://schemas.openxmlformats.org/presentationml/2006/ole">
            <p:oleObj spid="_x0000_s12290" name="文档" r:id="rId7" imgW="3837724" imgH="2457674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8100392" y="153601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790303" y="4437112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2183098"/>
              </p:ext>
            </p:extLst>
          </p:nvPr>
        </p:nvGraphicFramePr>
        <p:xfrm>
          <a:off x="4716016" y="5856006"/>
          <a:ext cx="8128000" cy="544781"/>
        </p:xfrm>
        <a:graphic>
          <a:graphicData uri="http://schemas.openxmlformats.org/presentationml/2006/ole">
            <p:oleObj spid="_x0000_s12291" name="文档" r:id="rId8" imgW="3837724" imgH="2570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9157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5883975"/>
              </p:ext>
            </p:extLst>
          </p:nvPr>
        </p:nvGraphicFramePr>
        <p:xfrm>
          <a:off x="508000" y="1378214"/>
          <a:ext cx="8128000" cy="5219138"/>
        </p:xfrm>
        <a:graphic>
          <a:graphicData uri="http://schemas.openxmlformats.org/presentationml/2006/ole">
            <p:oleObj spid="_x0000_s13314" name="文档" r:id="rId7" imgW="3837724" imgH="24634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1570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05219" y="1390480"/>
            <a:ext cx="3993401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三角函数的单调性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求三角函数的单调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0920923"/>
              </p:ext>
            </p:extLst>
          </p:nvPr>
        </p:nvGraphicFramePr>
        <p:xfrm>
          <a:off x="506413" y="2290320"/>
          <a:ext cx="8120062" cy="4286250"/>
        </p:xfrm>
        <a:graphic>
          <a:graphicData uri="http://schemas.openxmlformats.org/presentationml/2006/ole">
            <p:oleObj spid="_x0000_s14338" name="文档" r:id="rId7" imgW="3837724" imgH="203832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7717783" y="260866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102417" y="5509762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7232452"/>
              </p:ext>
            </p:extLst>
          </p:nvPr>
        </p:nvGraphicFramePr>
        <p:xfrm>
          <a:off x="508000" y="1305922"/>
          <a:ext cx="8128000" cy="5373829"/>
        </p:xfrm>
        <a:graphic>
          <a:graphicData uri="http://schemas.openxmlformats.org/presentationml/2006/ole">
            <p:oleObj spid="_x0000_s15362" name="文档" r:id="rId7" imgW="3837724" imgH="25370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2385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60821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知三角函数的单调性求参数值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是减函数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7877732"/>
              </p:ext>
            </p:extLst>
          </p:nvPr>
        </p:nvGraphicFramePr>
        <p:xfrm>
          <a:off x="363984" y="2646203"/>
          <a:ext cx="8128000" cy="504427"/>
        </p:xfrm>
        <a:graphic>
          <a:graphicData uri="http://schemas.openxmlformats.org/presentationml/2006/ole">
            <p:oleObj spid="_x0000_s16386" name="文档" r:id="rId7" imgW="3837724" imgH="237979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1613583" y="2176459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00820292"/>
              </p:ext>
            </p:extLst>
          </p:nvPr>
        </p:nvGraphicFramePr>
        <p:xfrm>
          <a:off x="251520" y="3192941"/>
          <a:ext cx="8128000" cy="3362847"/>
        </p:xfrm>
        <a:graphic>
          <a:graphicData uri="http://schemas.openxmlformats.org/presentationml/2006/ole">
            <p:oleObj spid="_x0000_s16387" name="文档" r:id="rId8" imgW="3837724" imgH="1587608" progId="Word.Document.12">
              <p:embed/>
            </p:oleObj>
          </a:graphicData>
        </a:graphic>
      </p:graphicFrame>
      <p:pic>
        <p:nvPicPr>
          <p:cNvPr id="16" name="18SQG10.eps" descr="id:2147512384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5508104" y="5043620"/>
            <a:ext cx="2448272" cy="140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240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5875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如何确定函数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的减区间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求较为复杂的三角函数的单调区间时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首先把三角函数式化简成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看作一个整体代入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的相应单调区间内即可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注意要把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化为正数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已知函数在某区间上单调求参数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的范围的解法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先确定出已知函数的单调区间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再利用已知的单调区间为函数的单调区间的子集的关系求解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7112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9968552"/>
              </p:ext>
            </p:extLst>
          </p:nvPr>
        </p:nvGraphicFramePr>
        <p:xfrm>
          <a:off x="508000" y="1988840"/>
          <a:ext cx="8128000" cy="2212753"/>
        </p:xfrm>
        <a:graphic>
          <a:graphicData uri="http://schemas.openxmlformats.org/presentationml/2006/ole">
            <p:oleObj spid="_x0000_s17410" name="文档" r:id="rId7" imgW="3837724" imgH="1043862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5373018"/>
              </p:ext>
            </p:extLst>
          </p:nvPr>
        </p:nvGraphicFramePr>
        <p:xfrm>
          <a:off x="508000" y="4261977"/>
          <a:ext cx="8128000" cy="494340"/>
        </p:xfrm>
        <a:graphic>
          <a:graphicData uri="http://schemas.openxmlformats.org/presentationml/2006/ole">
            <p:oleObj spid="_x0000_s17411" name="文档" r:id="rId8" imgW="3837724" imgH="2329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51111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3397072"/>
              </p:ext>
            </p:extLst>
          </p:nvPr>
        </p:nvGraphicFramePr>
        <p:xfrm>
          <a:off x="508000" y="2491660"/>
          <a:ext cx="8128000" cy="2128681"/>
        </p:xfrm>
        <a:graphic>
          <a:graphicData uri="http://schemas.openxmlformats.org/presentationml/2006/ole">
            <p:oleObj spid="_x0000_s2050" name="文档" r:id="rId6" imgW="3837724" imgH="1005281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1264143" y="3212976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31840" y="3212976"/>
            <a:ext cx="7986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92080" y="3234706"/>
            <a:ext cx="93968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37070" y="4096932"/>
            <a:ext cx="89319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6946627"/>
              </p:ext>
            </p:extLst>
          </p:nvPr>
        </p:nvGraphicFramePr>
        <p:xfrm>
          <a:off x="508000" y="1518721"/>
          <a:ext cx="8128000" cy="4348160"/>
        </p:xfrm>
        <a:graphic>
          <a:graphicData uri="http://schemas.openxmlformats.org/presentationml/2006/ole">
            <p:oleObj spid="_x0000_s18434" name="文档" r:id="rId7" imgW="3837724" imgH="20520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2154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34262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三角函数的奇偶性、周期性、对称性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求三角函数的周期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5176506"/>
              </p:ext>
            </p:extLst>
          </p:nvPr>
        </p:nvGraphicFramePr>
        <p:xfrm>
          <a:off x="508000" y="2257950"/>
          <a:ext cx="8128000" cy="2206028"/>
        </p:xfrm>
        <a:graphic>
          <a:graphicData uri="http://schemas.openxmlformats.org/presentationml/2006/ole">
            <p:oleObj spid="_x0000_s19458" name="文档" r:id="rId7" imgW="3837724" imgH="1041338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1842093" y="2638772"/>
            <a:ext cx="44275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449805" y="403080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4818190"/>
              </p:ext>
            </p:extLst>
          </p:nvPr>
        </p:nvGraphicFramePr>
        <p:xfrm>
          <a:off x="467544" y="4881411"/>
          <a:ext cx="8128000" cy="1849566"/>
        </p:xfrm>
        <a:graphic>
          <a:graphicData uri="http://schemas.openxmlformats.org/presentationml/2006/ole">
            <p:oleObj spid="_x0000_s19459" name="文档" r:id="rId8" imgW="3837724" imgH="873671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692472" y="4407473"/>
            <a:ext cx="572785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求三角函数的周期的一般思路是什么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7546" y="1629529"/>
            <a:ext cx="550823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三角函数周期性与对称性的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综合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0572305"/>
              </p:ext>
            </p:extLst>
          </p:nvPr>
        </p:nvGraphicFramePr>
        <p:xfrm>
          <a:off x="508000" y="2133585"/>
          <a:ext cx="8128000" cy="2717180"/>
        </p:xfrm>
        <a:graphic>
          <a:graphicData uri="http://schemas.openxmlformats.org/presentationml/2006/ole">
            <p:oleObj spid="_x0000_s20482" name="文档" r:id="rId7" imgW="3837724" imgH="128220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82733" y="4883031"/>
            <a:ext cx="572785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如何求三角函数的对称轴及对称中心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047379" y="404010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34347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1995708"/>
              </p:ext>
            </p:extLst>
          </p:nvPr>
        </p:nvGraphicFramePr>
        <p:xfrm>
          <a:off x="508000" y="1627824"/>
          <a:ext cx="8128000" cy="4126214"/>
        </p:xfrm>
        <a:graphic>
          <a:graphicData uri="http://schemas.openxmlformats.org/presentationml/2006/ole">
            <p:oleObj spid="_x0000_s21506" name="文档" r:id="rId7" imgW="3837724" imgH="19485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83704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1560" y="1628800"/>
            <a:ext cx="550823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已知周期性、奇偶性判断单调性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4723712"/>
              </p:ext>
            </p:extLst>
          </p:nvPr>
        </p:nvGraphicFramePr>
        <p:xfrm>
          <a:off x="508000" y="2096524"/>
          <a:ext cx="8128000" cy="2918951"/>
        </p:xfrm>
        <a:graphic>
          <a:graphicData uri="http://schemas.openxmlformats.org/presentationml/2006/ole">
            <p:oleObj spid="_x0000_s22530" name="文档" r:id="rId7" imgW="3837724" imgH="1377393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4006327" y="2554513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048906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8848561"/>
              </p:ext>
            </p:extLst>
          </p:nvPr>
        </p:nvGraphicFramePr>
        <p:xfrm>
          <a:off x="508000" y="1772816"/>
          <a:ext cx="8128000" cy="3490635"/>
        </p:xfrm>
        <a:graphic>
          <a:graphicData uri="http://schemas.openxmlformats.org/presentationml/2006/ole">
            <p:oleObj spid="_x0000_s23554" name="文档" r:id="rId7" imgW="3837724" imgH="16485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31475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已知三角函数的周期性、奇偶性判断其单调性的基本思路是什么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271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207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若求最小正周期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可把所给三角函数式化为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奇偶性的判断关键是解析式是否为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求三角函数图像的对称轴及对称中心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须先把所给三角函数式化为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整体看成一个变量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图像的对称轴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则只需令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+k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的对称中心的横坐标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则只需令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已知三角函数的周期性、奇偶性判断其单调性的基本思路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先根据给出的三角函数的周期性、奇偶性求出三角函数式中的参数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再把三角函数式化成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的形式后判断其单调性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7606033"/>
              </p:ext>
            </p:extLst>
          </p:nvPr>
        </p:nvGraphicFramePr>
        <p:xfrm>
          <a:off x="6804248" y="1802534"/>
          <a:ext cx="8128000" cy="554869"/>
        </p:xfrm>
        <a:graphic>
          <a:graphicData uri="http://schemas.openxmlformats.org/presentationml/2006/ole">
            <p:oleObj spid="_x0000_s24578" name="文档" r:id="rId7" imgW="3837724" imgH="261416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6224961"/>
              </p:ext>
            </p:extLst>
          </p:nvPr>
        </p:nvGraphicFramePr>
        <p:xfrm>
          <a:off x="5436096" y="3437863"/>
          <a:ext cx="6106686" cy="447200"/>
        </p:xfrm>
        <a:graphic>
          <a:graphicData uri="http://schemas.openxmlformats.org/presentationml/2006/ole">
            <p:oleObj spid="_x0000_s24579" name="文档" r:id="rId8" imgW="3837724" imgH="2812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64493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4734307"/>
              </p:ext>
            </p:extLst>
          </p:nvPr>
        </p:nvGraphicFramePr>
        <p:xfrm>
          <a:off x="508000" y="1732641"/>
          <a:ext cx="8128000" cy="3712583"/>
        </p:xfrm>
        <a:graphic>
          <a:graphicData uri="http://schemas.openxmlformats.org/presentationml/2006/ole">
            <p:oleObj spid="_x0000_s25602" name="文档" r:id="rId7" imgW="3837724" imgH="1752751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181473" y="218408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241815" y="3442530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0290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3575631"/>
              </p:ext>
            </p:extLst>
          </p:nvPr>
        </p:nvGraphicFramePr>
        <p:xfrm>
          <a:off x="508000" y="2444579"/>
          <a:ext cx="8128000" cy="2222841"/>
        </p:xfrm>
        <a:graphic>
          <a:graphicData uri="http://schemas.openxmlformats.org/presentationml/2006/ole">
            <p:oleObj spid="_x0000_s26626" name="文档" r:id="rId7" imgW="3837724" imgH="1049631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6071990" y="3192194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70376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0633"/>
            <a:ext cx="49888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正弦、余弦、正切函数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与性质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7769747"/>
              </p:ext>
            </p:extLst>
          </p:nvPr>
        </p:nvGraphicFramePr>
        <p:xfrm>
          <a:off x="508000" y="1996248"/>
          <a:ext cx="8128000" cy="4539487"/>
        </p:xfrm>
        <a:graphic>
          <a:graphicData uri="http://schemas.openxmlformats.org/presentationml/2006/ole">
            <p:oleObj spid="_x0000_s3074" name="文档" r:id="rId6" imgW="3894589" imgH="217462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969321" y="4745926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62106" y="4750185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38436" y="5187062"/>
            <a:ext cx="5389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910438" y="5187062"/>
            <a:ext cx="39786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95750" y="556425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奇函数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46718" y="5558796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偶函数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12349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8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7619562"/>
              </p:ext>
            </p:extLst>
          </p:nvPr>
        </p:nvGraphicFramePr>
        <p:xfrm>
          <a:off x="508000" y="1370295"/>
          <a:ext cx="8128000" cy="5350291"/>
        </p:xfrm>
        <a:graphic>
          <a:graphicData uri="http://schemas.openxmlformats.org/presentationml/2006/ole">
            <p:oleObj spid="_x0000_s27650" name="文档" r:id="rId7" imgW="3837724" imgH="25251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01278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4789327"/>
              </p:ext>
            </p:extLst>
          </p:nvPr>
        </p:nvGraphicFramePr>
        <p:xfrm>
          <a:off x="508000" y="2331924"/>
          <a:ext cx="8128000" cy="2448153"/>
        </p:xfrm>
        <a:graphic>
          <a:graphicData uri="http://schemas.openxmlformats.org/presentationml/2006/ole">
            <p:oleObj spid="_x0000_s28674" name="文档" r:id="rId7" imgW="3837724" imgH="11549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98167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7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485177"/>
            <a:ext cx="7396048" cy="417655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91619941"/>
              </p:ext>
            </p:extLst>
          </p:nvPr>
        </p:nvGraphicFramePr>
        <p:xfrm>
          <a:off x="508000" y="1989233"/>
          <a:ext cx="8128000" cy="4032055"/>
        </p:xfrm>
        <a:graphic>
          <a:graphicData uri="http://schemas.openxmlformats.org/presentationml/2006/ole">
            <p:oleObj spid="_x0000_s29698" name="文档" r:id="rId8" imgW="3838590" imgH="19032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226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8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2428373"/>
            <a:ext cx="2034391" cy="3299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7585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求三角函数的单调区间时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当单调区间有无穷多个时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别忘了注明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求三角函数式的最小正周期时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要尽可能地化为只含一个三角函数的式子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否则很容易出现错误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13964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5583055"/>
              </p:ext>
            </p:extLst>
          </p:nvPr>
        </p:nvGraphicFramePr>
        <p:xfrm>
          <a:off x="506413" y="1862138"/>
          <a:ext cx="8108950" cy="3998912"/>
        </p:xfrm>
        <a:graphic>
          <a:graphicData uri="http://schemas.openxmlformats.org/presentationml/2006/ole">
            <p:oleObj spid="_x0000_s4098" name="文档" r:id="rId6" imgW="3895309" imgH="1925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4252777" y="2544122"/>
            <a:ext cx="235352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](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45124" y="3568147"/>
            <a:ext cx="244971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](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99692" y="4354713"/>
            <a:ext cx="17075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,0)(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45124" y="4853311"/>
            <a:ext cx="169309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FF0000"/>
                </a:solidFill>
                <a:ea typeface="Times New Roman" panose="02020603050405020304" pitchFamily="18" charset="0"/>
              </a:rPr>
              <a:t>x=k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07149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4749249"/>
              </p:ext>
            </p:extLst>
          </p:nvPr>
        </p:nvGraphicFramePr>
        <p:xfrm>
          <a:off x="508000" y="2545465"/>
          <a:ext cx="8128000" cy="2021070"/>
        </p:xfrm>
        <a:graphic>
          <a:graphicData uri="http://schemas.openxmlformats.org/presentationml/2006/ole">
            <p:oleObj spid="_x0000_s5122" name="文档" r:id="rId6" imgW="3837724" imgH="955522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572000" y="2852936"/>
            <a:ext cx="15357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非零常数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14239" y="3200746"/>
            <a:ext cx="15792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x+T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03946" y="3584747"/>
            <a:ext cx="40722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344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772816"/>
            <a:ext cx="7396048" cy="417655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0839082"/>
              </p:ext>
            </p:extLst>
          </p:nvPr>
        </p:nvGraphicFramePr>
        <p:xfrm>
          <a:off x="508000" y="2276872"/>
          <a:ext cx="8128000" cy="1012216"/>
        </p:xfrm>
        <a:graphic>
          <a:graphicData uri="http://schemas.openxmlformats.org/presentationml/2006/ole">
            <p:oleObj spid="_x0000_s6146" name="文档" r:id="rId7" imgW="3837724" imgH="478121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95536" y="331615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对称与周期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正弦曲线、余弦曲线相邻的两个对称中心、相邻的两条对称轴之间的距离是半个周期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相邻的对称中心与对称轴之间的距离是四分之一个周期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正切曲线相邻两个对称中心之间的距离是半个周期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8280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在第一、第二象限内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减函数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若非零实数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是非零整数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对称轴方程为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在整个定义域上是增函数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6727653"/>
              </p:ext>
            </p:extLst>
          </p:nvPr>
        </p:nvGraphicFramePr>
        <p:xfrm>
          <a:off x="3073826" y="4009804"/>
          <a:ext cx="6106686" cy="447200"/>
        </p:xfrm>
        <a:graphic>
          <a:graphicData uri="http://schemas.openxmlformats.org/presentationml/2006/ole">
            <p:oleObj spid="_x0000_s7170" name="文档" r:id="rId6" imgW="3837724" imgH="281248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944933" y="240994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33035" y="3634633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937115" y="279887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236296" y="400362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917272" y="441938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51064146"/>
              </p:ext>
            </p:extLst>
          </p:nvPr>
        </p:nvGraphicFramePr>
        <p:xfrm>
          <a:off x="508000" y="1371941"/>
          <a:ext cx="8128000" cy="948323"/>
        </p:xfrm>
        <a:graphic>
          <a:graphicData uri="http://schemas.openxmlformats.org/presentationml/2006/ole">
            <p:oleObj spid="_x0000_s8194" name="文档" r:id="rId6" imgW="3837724" imgH="447112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7668344" y="137635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5325719"/>
              </p:ext>
            </p:extLst>
          </p:nvPr>
        </p:nvGraphicFramePr>
        <p:xfrm>
          <a:off x="508000" y="2369662"/>
          <a:ext cx="8128000" cy="1250979"/>
        </p:xfrm>
        <a:graphic>
          <a:graphicData uri="http://schemas.openxmlformats.org/presentationml/2006/ole">
            <p:oleObj spid="_x0000_s8195" name="文档" r:id="rId7" imgW="3837724" imgH="590981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2747139"/>
              </p:ext>
            </p:extLst>
          </p:nvPr>
        </p:nvGraphicFramePr>
        <p:xfrm>
          <a:off x="508000" y="3686588"/>
          <a:ext cx="8128000" cy="1059298"/>
        </p:xfrm>
        <a:graphic>
          <a:graphicData uri="http://schemas.openxmlformats.org/presentationml/2006/ole">
            <p:oleObj spid="_x0000_s8196" name="文档" r:id="rId8" imgW="3837724" imgH="499756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7030663" y="3703279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0256301"/>
              </p:ext>
            </p:extLst>
          </p:nvPr>
        </p:nvGraphicFramePr>
        <p:xfrm>
          <a:off x="508000" y="4828325"/>
          <a:ext cx="8128000" cy="1617528"/>
        </p:xfrm>
        <a:graphic>
          <a:graphicData uri="http://schemas.openxmlformats.org/presentationml/2006/ole">
            <p:oleObj spid="_x0000_s8197" name="文档" r:id="rId9" imgW="3837724" imgH="7636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42195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7266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2cos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948264" y="137266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6412910"/>
              </p:ext>
            </p:extLst>
          </p:nvPr>
        </p:nvGraphicFramePr>
        <p:xfrm>
          <a:off x="323528" y="3421708"/>
          <a:ext cx="8128000" cy="1489742"/>
        </p:xfrm>
        <a:graphic>
          <a:graphicData uri="http://schemas.openxmlformats.org/presentationml/2006/ole">
            <p:oleObj spid="_x0000_s9218" name="文档" r:id="rId6" imgW="3837724" imgH="703480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4232921"/>
              </p:ext>
            </p:extLst>
          </p:nvPr>
        </p:nvGraphicFramePr>
        <p:xfrm>
          <a:off x="508000" y="4969332"/>
          <a:ext cx="8128000" cy="507791"/>
        </p:xfrm>
        <a:graphic>
          <a:graphicData uri="http://schemas.openxmlformats.org/presentationml/2006/ole">
            <p:oleObj spid="_x0000_s9219" name="文档" r:id="rId7" imgW="3837724" imgH="239782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76564841"/>
              </p:ext>
            </p:extLst>
          </p:nvPr>
        </p:nvGraphicFramePr>
        <p:xfrm>
          <a:off x="6505583" y="4920384"/>
          <a:ext cx="8128000" cy="501063"/>
        </p:xfrm>
        <a:graphic>
          <a:graphicData uri="http://schemas.openxmlformats.org/presentationml/2006/ole">
            <p:oleObj spid="_x0000_s9220" name="文档" r:id="rId8" imgW="3837724" imgH="236176" progId="Word.Document.12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2625950"/>
              </p:ext>
            </p:extLst>
          </p:nvPr>
        </p:nvGraphicFramePr>
        <p:xfrm>
          <a:off x="323528" y="5554814"/>
          <a:ext cx="8128000" cy="951687"/>
        </p:xfrm>
        <a:graphic>
          <a:graphicData uri="http://schemas.openxmlformats.org/presentationml/2006/ole">
            <p:oleObj spid="_x0000_s9221" name="文档" r:id="rId9" imgW="3837724" imgH="4492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0924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429</TotalTime>
  <Words>1080</Words>
  <Application>Microsoft Office PowerPoint</Application>
  <PresentationFormat>全屏显示(4:3)</PresentationFormat>
  <Paragraphs>231</Paragraphs>
  <Slides>33</Slides>
  <Notes>32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2014高优二轮模板</vt:lpstr>
      <vt:lpstr>文档</vt:lpstr>
      <vt:lpstr>4.3　三角函数的图像与性质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2019-11-11T09:30:01Z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