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4"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4"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2961281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618420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968132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28896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74380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265144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826273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218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380622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542096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757089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980123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539339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4192626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769044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9663841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6015451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632543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311976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412491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990630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477571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077662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22.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package" Target="../embeddings/Microsoft_Office_Word___24.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4.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19.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 Id="rId9" Type="http://schemas.openxmlformats.org/officeDocument/2006/relationships/package" Target="../embeddings/Microsoft_Office_Word___30.docx"/></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1.xml"/><Relationship Id="rId7" Type="http://schemas.openxmlformats.org/officeDocument/2006/relationships/package" Target="../embeddings/Microsoft_Office_Word___31.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 Id="rId9" Type="http://schemas.openxmlformats.org/officeDocument/2006/relationships/package" Target="../embeddings/Microsoft_Office_Word___33.docx"/></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34.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35.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37.docx"/><Relationship Id="rId3" Type="http://schemas.openxmlformats.org/officeDocument/2006/relationships/notesSlide" Target="../notesSlides/notesSlide24.xml"/><Relationship Id="rId7" Type="http://schemas.openxmlformats.org/officeDocument/2006/relationships/package" Target="../embeddings/Microsoft_Office_Word___36.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package" Target="../embeddings/Microsoft_Office_Word___38.docx"/><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package" Target="../embeddings/Microsoft_Office_Word___39.docx"/><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notesSlide" Target="../notesSlides/notesSlide27.xml"/><Relationship Id="rId7" Type="http://schemas.openxmlformats.org/officeDocument/2006/relationships/image" Target="../media/image44.jpeg"/><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2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45.jpeg"/><Relationship Id="rId5" Type="http://schemas.openxmlformats.org/officeDocument/2006/relationships/slide" Target="slide20.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package" Target="../embeddings/Microsoft_Office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slide" Target="slide4.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4.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notesSlide" Target="../notesSlides/notesSlide4.xml"/><Relationship Id="rId7" Type="http://schemas.openxmlformats.org/officeDocument/2006/relationships/package" Target="../embeddings/Microsoft_Office_Word___7.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6.docx"/><Relationship Id="rId5" Type="http://schemas.openxmlformats.org/officeDocument/2006/relationships/slide" Target="slide4.xml"/><Relationship Id="rId4" Type="http://schemas.openxmlformats.org/officeDocument/2006/relationships/slide" Target="slide2.xml"/><Relationship Id="rId9" Type="http://schemas.openxmlformats.org/officeDocument/2006/relationships/package" Target="../embeddings/Microsoft_Office_Word___9.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10.docx"/><Relationship Id="rId5" Type="http://schemas.openxmlformats.org/officeDocument/2006/relationships/slide" Target="slide4.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6.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5.xml"/><Relationship Id="rId10" Type="http://schemas.openxmlformats.org/officeDocument/2006/relationships/package" Target="../embeddings/Microsoft_Office_Word___15.docx"/><Relationship Id="rId4" Type="http://schemas.openxmlformats.org/officeDocument/2006/relationships/slide" Target="slide7.xml"/><Relationship Id="rId9" Type="http://schemas.openxmlformats.org/officeDocument/2006/relationships/package" Target="../embeddings/Microsoft_Office_Word___14.docx"/></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2780928"/>
            <a:ext cx="6948264" cy="1185625"/>
          </a:xfrm>
        </p:spPr>
        <p:txBody>
          <a:bodyPr/>
          <a:lstStyle/>
          <a:p>
            <a:r>
              <a:rPr lang="en-US" altLang="zh-CN" dirty="0"/>
              <a:t>4</a:t>
            </a:r>
            <a:r>
              <a:rPr lang="en-US" altLang="zh-CN" i="1" dirty="0"/>
              <a:t>.</a:t>
            </a:r>
            <a:r>
              <a:rPr lang="en-US" altLang="zh-CN" dirty="0"/>
              <a:t>2</a:t>
            </a:r>
            <a:r>
              <a:rPr lang="zh-CN" altLang="zh-CN" i="1" dirty="0"/>
              <a:t>　</a:t>
            </a:r>
            <a:r>
              <a:rPr lang="zh-CN" altLang="zh-CN" dirty="0"/>
              <a:t>同角三角函数的基本</a:t>
            </a:r>
            <a:r>
              <a:rPr lang="zh-CN" altLang="zh-CN" dirty="0" smtClean="0"/>
              <a:t>关系</a:t>
            </a:r>
            <a:r>
              <a:rPr lang="en-US" altLang="zh-CN" dirty="0" smtClean="0"/>
              <a:t/>
            </a:r>
            <a:br>
              <a:rPr lang="en-US" altLang="zh-CN" dirty="0" smtClean="0"/>
            </a:br>
            <a:r>
              <a:rPr lang="en-US" altLang="zh-CN" dirty="0"/>
              <a:t> </a:t>
            </a:r>
            <a:r>
              <a:rPr lang="en-US" altLang="zh-CN" dirty="0" smtClean="0"/>
              <a:t>    </a:t>
            </a:r>
            <a:r>
              <a:rPr lang="zh-CN" altLang="zh-CN" dirty="0" smtClean="0"/>
              <a:t>及</a:t>
            </a:r>
            <a:r>
              <a:rPr lang="zh-CN" altLang="zh-CN" dirty="0"/>
              <a:t>诱导公式</a:t>
            </a:r>
          </a:p>
        </p:txBody>
      </p:sp>
      <p:pic>
        <p:nvPicPr>
          <p:cNvPr id="4" name="Picture 1"/>
          <p:cNvPicPr>
            <a:picLocks noChangeAspect="1" noChangeArrowheads="1"/>
          </p:cNvPicPr>
          <p:nvPr/>
        </p:nvPicPr>
        <p:blipFill>
          <a:blip r:embed="rId2"/>
          <a:srcRect/>
          <a:stretch>
            <a:fillRect/>
          </a:stretch>
        </p:blipFill>
        <p:spPr bwMode="auto">
          <a:xfrm>
            <a:off x="785786" y="4143380"/>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27297613"/>
              </p:ext>
            </p:extLst>
          </p:nvPr>
        </p:nvGraphicFramePr>
        <p:xfrm>
          <a:off x="508000" y="2276872"/>
          <a:ext cx="8128000" cy="2421250"/>
        </p:xfrm>
        <a:graphic>
          <a:graphicData uri="http://schemas.openxmlformats.org/presentationml/2006/ole">
            <p:oleObj spid="_x0000_s10242" name="文档" r:id="rId7" imgW="3837724" imgH="1143020" progId="Word.Document.12">
              <p:embed/>
            </p:oleObj>
          </a:graphicData>
        </a:graphic>
      </p:graphicFrame>
    </p:spTree>
    <p:extLst>
      <p:ext uri="{BB962C8B-B14F-4D97-AF65-F5344CB8AC3E}">
        <p14:creationId xmlns:p14="http://schemas.microsoft.com/office/powerpoint/2010/main" xmlns="" val="395438059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716358" y="2065069"/>
            <a:ext cx="5727850"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同角三角函数基本关系式有哪些用途</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20728590"/>
              </p:ext>
            </p:extLst>
          </p:nvPr>
        </p:nvGraphicFramePr>
        <p:xfrm>
          <a:off x="508000" y="2584984"/>
          <a:ext cx="8128000" cy="2068152"/>
        </p:xfrm>
        <a:graphic>
          <a:graphicData uri="http://schemas.openxmlformats.org/presentationml/2006/ole">
            <p:oleObj spid="_x0000_s11266" name="文档" r:id="rId7" imgW="3837724" imgH="976074" progId="Word.Document.12">
              <p:embed/>
            </p:oleObj>
          </a:graphicData>
        </a:graphic>
      </p:graphicFrame>
    </p:spTree>
    <p:extLst>
      <p:ext uri="{BB962C8B-B14F-4D97-AF65-F5344CB8AC3E}">
        <p14:creationId xmlns:p14="http://schemas.microsoft.com/office/powerpoint/2010/main" xmlns="" val="120651356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00446282"/>
              </p:ext>
            </p:extLst>
          </p:nvPr>
        </p:nvGraphicFramePr>
        <p:xfrm>
          <a:off x="508000" y="1686257"/>
          <a:ext cx="8128000" cy="3739486"/>
        </p:xfrm>
        <a:graphic>
          <a:graphicData uri="http://schemas.openxmlformats.org/presentationml/2006/ole">
            <p:oleObj spid="_x0000_s12290" name="文档" r:id="rId7" imgW="3837724" imgH="1765371" progId="Word.Document.12">
              <p:embed/>
            </p:oleObj>
          </a:graphicData>
        </a:graphic>
      </p:graphicFrame>
      <p:sp>
        <p:nvSpPr>
          <p:cNvPr id="13" name="矩形 12"/>
          <p:cNvSpPr>
            <a:spLocks noChangeAspect="1"/>
          </p:cNvSpPr>
          <p:nvPr/>
        </p:nvSpPr>
        <p:spPr>
          <a:xfrm>
            <a:off x="7092280" y="1591104"/>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5" name="矩形 14"/>
          <p:cNvSpPr>
            <a:spLocks noChangeAspect="1"/>
          </p:cNvSpPr>
          <p:nvPr/>
        </p:nvSpPr>
        <p:spPr>
          <a:xfrm>
            <a:off x="6228184" y="2492896"/>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7" name="矩形 16"/>
          <p:cNvSpPr>
            <a:spLocks noChangeAspect="1"/>
          </p:cNvSpPr>
          <p:nvPr/>
        </p:nvSpPr>
        <p:spPr>
          <a:xfrm>
            <a:off x="7712142" y="3984282"/>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754527790"/>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91802920"/>
              </p:ext>
            </p:extLst>
          </p:nvPr>
        </p:nvGraphicFramePr>
        <p:xfrm>
          <a:off x="508000" y="1404334"/>
          <a:ext cx="8128000" cy="5141792"/>
        </p:xfrm>
        <a:graphic>
          <a:graphicData uri="http://schemas.openxmlformats.org/presentationml/2006/ole">
            <p:oleObj spid="_x0000_s13314" name="文档" r:id="rId7" imgW="3837724" imgH="2427385" progId="Word.Document.12">
              <p:embed/>
            </p:oleObj>
          </a:graphicData>
        </a:graphic>
      </p:graphicFrame>
    </p:spTree>
    <p:extLst>
      <p:ext uri="{BB962C8B-B14F-4D97-AF65-F5344CB8AC3E}">
        <p14:creationId xmlns:p14="http://schemas.microsoft.com/office/powerpoint/2010/main" xmlns="" val="337757441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304143491"/>
              </p:ext>
            </p:extLst>
          </p:nvPr>
        </p:nvGraphicFramePr>
        <p:xfrm>
          <a:off x="508000" y="2059533"/>
          <a:ext cx="8128000" cy="2992934"/>
        </p:xfrm>
        <a:graphic>
          <a:graphicData uri="http://schemas.openxmlformats.org/presentationml/2006/ole">
            <p:oleObj spid="_x0000_s14338" name="文档" r:id="rId7" imgW="3837724" imgH="1413090" progId="Word.Document.12">
              <p:embed/>
            </p:oleObj>
          </a:graphicData>
        </a:graphic>
      </p:graphicFrame>
    </p:spTree>
    <p:extLst>
      <p:ext uri="{BB962C8B-B14F-4D97-AF65-F5344CB8AC3E}">
        <p14:creationId xmlns:p14="http://schemas.microsoft.com/office/powerpoint/2010/main" xmlns="" val="291681810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971600" y="2177248"/>
            <a:ext cx="4802918" cy="498598"/>
          </a:xfrm>
          <a:prstGeom prst="rect">
            <a:avLst/>
          </a:prstGeom>
        </p:spPr>
        <p:txBody>
          <a:bodyPr wrap="none">
            <a:spAutoFit/>
          </a:bodyPr>
          <a:lstStyle/>
          <a:p>
            <a:pPr>
              <a:lnSpc>
                <a:spcPct val="120000"/>
              </a:lnSpc>
            </a:pPr>
            <a:r>
              <a:rPr lang="zh-CN" altLang="zh-CN" sz="2200" b="1" dirty="0">
                <a:solidFill>
                  <a:srgbClr val="000000"/>
                </a:solidFill>
                <a:latin typeface="Times New Roman" panose="02020603050405020304" pitchFamily="18" charset="0"/>
                <a:cs typeface="Times New Roman" panose="02020603050405020304" pitchFamily="18" charset="0"/>
              </a:rPr>
              <a:t>利用</a:t>
            </a:r>
            <a:r>
              <a:rPr lang="en-US" altLang="zh-CN" sz="2200" dirty="0">
                <a:solidFill>
                  <a:srgbClr val="000000"/>
                </a:solidFill>
                <a:latin typeface="Times New Roman" panose="02020603050405020304" pitchFamily="18" charset="0"/>
              </a:rPr>
              <a:t>sin</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en-US" altLang="zh-CN" sz="2200" i="1" dirty="0">
                <a:solidFill>
                  <a:srgbClr val="000000"/>
                </a:solidFill>
                <a:latin typeface="宋体" panose="02010600030101010101" pitchFamily="2" charset="-122"/>
                <a:cs typeface="Times New Roman" panose="02020603050405020304" pitchFamily="18" charset="0"/>
              </a:rPr>
              <a:t>±</a:t>
            </a:r>
            <a:r>
              <a:rPr lang="en-US" altLang="zh-CN" sz="2200" dirty="0" err="1">
                <a:solidFill>
                  <a:srgbClr val="000000"/>
                </a:solidFill>
                <a:latin typeface="Times New Roman" panose="02020603050405020304" pitchFamily="18" charset="0"/>
              </a:rPr>
              <a:t>cos</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zh-CN" altLang="zh-CN" sz="2200" b="1"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rPr>
              <a:t>sin</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en-US" altLang="zh-CN" sz="2200" dirty="0" err="1">
                <a:solidFill>
                  <a:srgbClr val="000000"/>
                </a:solidFill>
                <a:latin typeface="Times New Roman" panose="02020603050405020304" pitchFamily="18" charset="0"/>
              </a:rPr>
              <a:t>cos</a:t>
            </a:r>
            <a:r>
              <a:rPr lang="en-US" altLang="zh-CN" sz="2200" b="1" dirty="0">
                <a:solidFill>
                  <a:srgbClr val="000000"/>
                </a:solidFill>
                <a:latin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rPr>
              <a:t>α</a:t>
            </a:r>
            <a:r>
              <a:rPr lang="zh-CN" altLang="zh-CN" sz="2200" b="1" dirty="0">
                <a:solidFill>
                  <a:srgbClr val="000000"/>
                </a:solidFill>
                <a:latin typeface="Times New Roman" panose="02020603050405020304" pitchFamily="18" charset="0"/>
                <a:cs typeface="Times New Roman" panose="02020603050405020304" pitchFamily="18" charset="0"/>
              </a:rPr>
              <a:t>关系求</a:t>
            </a:r>
            <a:r>
              <a:rPr lang="zh-CN" altLang="zh-CN" sz="2200" b="1" dirty="0" smtClean="0">
                <a:solidFill>
                  <a:srgbClr val="000000"/>
                </a:solidFill>
                <a:latin typeface="Times New Roman" panose="02020603050405020304" pitchFamily="18" charset="0"/>
                <a:cs typeface="Times New Roman" panose="02020603050405020304" pitchFamily="18" charset="0"/>
              </a:rPr>
              <a:t>值</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760545623"/>
              </p:ext>
            </p:extLst>
          </p:nvPr>
        </p:nvGraphicFramePr>
        <p:xfrm>
          <a:off x="508000" y="2688646"/>
          <a:ext cx="8128000" cy="2108506"/>
        </p:xfrm>
        <a:graphic>
          <a:graphicData uri="http://schemas.openxmlformats.org/presentationml/2006/ole">
            <p:oleObj spid="_x0000_s15362" name="文档" r:id="rId7" imgW="3837724" imgH="995906"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605185424"/>
              </p:ext>
            </p:extLst>
          </p:nvPr>
        </p:nvGraphicFramePr>
        <p:xfrm>
          <a:off x="508000" y="1638110"/>
          <a:ext cx="8128000" cy="4311170"/>
        </p:xfrm>
        <a:graphic>
          <a:graphicData uri="http://schemas.openxmlformats.org/presentationml/2006/ole">
            <p:oleObj spid="_x0000_s16386" name="文档" r:id="rId7" imgW="3837724" imgH="2035081" progId="Word.Document.12">
              <p:embed/>
            </p:oleObj>
          </a:graphicData>
        </a:graphic>
      </p:graphicFrame>
    </p:spTree>
    <p:extLst>
      <p:ext uri="{BB962C8B-B14F-4D97-AF65-F5344CB8AC3E}">
        <p14:creationId xmlns:p14="http://schemas.microsoft.com/office/powerpoint/2010/main" xmlns="" val="2771285345"/>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9490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,sin</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这三个式子之间有怎样的关系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96946238"/>
              </p:ext>
            </p:extLst>
          </p:nvPr>
        </p:nvGraphicFramePr>
        <p:xfrm>
          <a:off x="508000" y="2831010"/>
          <a:ext cx="8128000" cy="2357355"/>
        </p:xfrm>
        <a:graphic>
          <a:graphicData uri="http://schemas.openxmlformats.org/presentationml/2006/ole">
            <p:oleObj spid="_x0000_s17410" name="文档" r:id="rId7" imgW="3837724" imgH="1112732" progId="Word.Document.12">
              <p:embed/>
            </p:oleObj>
          </a:graphicData>
        </a:graphic>
      </p:graphicFrame>
    </p:spTree>
    <p:extLst>
      <p:ext uri="{BB962C8B-B14F-4D97-AF65-F5344CB8AC3E}">
        <p14:creationId xmlns:p14="http://schemas.microsoft.com/office/powerpoint/2010/main" xmlns="" val="213190391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82943268"/>
              </p:ext>
            </p:extLst>
          </p:nvPr>
        </p:nvGraphicFramePr>
        <p:xfrm>
          <a:off x="508000" y="2009091"/>
          <a:ext cx="8128000" cy="3093819"/>
        </p:xfrm>
        <a:graphic>
          <a:graphicData uri="http://schemas.openxmlformats.org/presentationml/2006/ole">
            <p:oleObj spid="_x0000_s18434" name="文档" r:id="rId7" imgW="3837724" imgH="1460325" progId="Word.Document.12">
              <p:embed/>
            </p:oleObj>
          </a:graphicData>
        </a:graphic>
      </p:graphicFrame>
      <p:sp>
        <p:nvSpPr>
          <p:cNvPr id="12" name="矩形 11"/>
          <p:cNvSpPr>
            <a:spLocks noChangeAspect="1"/>
          </p:cNvSpPr>
          <p:nvPr/>
        </p:nvSpPr>
        <p:spPr>
          <a:xfrm>
            <a:off x="1835696" y="2287263"/>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3" name="矩形 12"/>
          <p:cNvSpPr>
            <a:spLocks noChangeAspect="1"/>
          </p:cNvSpPr>
          <p:nvPr/>
        </p:nvSpPr>
        <p:spPr>
          <a:xfrm>
            <a:off x="6876256" y="351443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134193279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34032515"/>
              </p:ext>
            </p:extLst>
          </p:nvPr>
        </p:nvGraphicFramePr>
        <p:xfrm>
          <a:off x="508000" y="1444168"/>
          <a:ext cx="8128000" cy="4731527"/>
        </p:xfrm>
        <a:graphic>
          <a:graphicData uri="http://schemas.openxmlformats.org/presentationml/2006/ole">
            <p:oleObj spid="_x0000_s19458" name="文档" r:id="rId7" imgW="3837724" imgH="2233757" progId="Word.Document.12">
              <p:embed/>
            </p:oleObj>
          </a:graphicData>
        </a:graphic>
      </p:graphicFrame>
    </p:spTree>
    <p:extLst>
      <p:ext uri="{BB962C8B-B14F-4D97-AF65-F5344CB8AC3E}">
        <p14:creationId xmlns:p14="http://schemas.microsoft.com/office/powerpoint/2010/main" xmlns="" val="662781173"/>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10945394"/>
              </p:ext>
            </p:extLst>
          </p:nvPr>
        </p:nvGraphicFramePr>
        <p:xfrm>
          <a:off x="508000" y="1536397"/>
          <a:ext cx="8128000" cy="5060955"/>
        </p:xfrm>
        <a:graphic>
          <a:graphicData uri="http://schemas.openxmlformats.org/presentationml/2006/ole">
            <p:oleObj spid="_x0000_s2050" name="文档" r:id="rId6" imgW="3895309" imgH="2425943" progId="Word.Document.12">
              <p:embed/>
            </p:oleObj>
          </a:graphicData>
        </a:graphic>
      </p:graphicFrame>
      <p:sp>
        <p:nvSpPr>
          <p:cNvPr id="3" name="矩形 2"/>
          <p:cNvSpPr>
            <a:spLocks noChangeAspect="1"/>
          </p:cNvSpPr>
          <p:nvPr/>
        </p:nvSpPr>
        <p:spPr>
          <a:xfrm>
            <a:off x="4499992" y="183445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4" name="矩形 3"/>
          <p:cNvSpPr>
            <a:spLocks noChangeAspect="1"/>
          </p:cNvSpPr>
          <p:nvPr/>
        </p:nvSpPr>
        <p:spPr>
          <a:xfrm>
            <a:off x="3409481" y="2266481"/>
            <a:ext cx="81785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5" name="矩形 4"/>
          <p:cNvSpPr>
            <a:spLocks noChangeAspect="1"/>
          </p:cNvSpPr>
          <p:nvPr/>
        </p:nvSpPr>
        <p:spPr>
          <a:xfrm>
            <a:off x="2854199" y="4354713"/>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6" name="矩形 5"/>
          <p:cNvSpPr>
            <a:spLocks noChangeAspect="1"/>
          </p:cNvSpPr>
          <p:nvPr/>
        </p:nvSpPr>
        <p:spPr>
          <a:xfrm>
            <a:off x="3723214" y="4344322"/>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7" name="矩形 6"/>
          <p:cNvSpPr>
            <a:spLocks noChangeAspect="1"/>
          </p:cNvSpPr>
          <p:nvPr/>
        </p:nvSpPr>
        <p:spPr>
          <a:xfrm>
            <a:off x="4572000" y="4323153"/>
            <a:ext cx="80182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8" name="矩形 7"/>
          <p:cNvSpPr>
            <a:spLocks noChangeAspect="1"/>
          </p:cNvSpPr>
          <p:nvPr/>
        </p:nvSpPr>
        <p:spPr>
          <a:xfrm>
            <a:off x="5488628" y="4341749"/>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2" name="矩形 11"/>
          <p:cNvSpPr>
            <a:spLocks noChangeAspect="1"/>
          </p:cNvSpPr>
          <p:nvPr/>
        </p:nvSpPr>
        <p:spPr>
          <a:xfrm>
            <a:off x="6302517" y="4333931"/>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9" name="矩形 8"/>
          <p:cNvSpPr>
            <a:spLocks noChangeAspect="1"/>
          </p:cNvSpPr>
          <p:nvPr/>
        </p:nvSpPr>
        <p:spPr>
          <a:xfrm>
            <a:off x="2844826" y="4735535"/>
            <a:ext cx="942887"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4" name="矩形 13"/>
          <p:cNvSpPr>
            <a:spLocks noChangeAspect="1"/>
          </p:cNvSpPr>
          <p:nvPr/>
        </p:nvSpPr>
        <p:spPr>
          <a:xfrm>
            <a:off x="3784567" y="4732665"/>
            <a:ext cx="848309" cy="498598"/>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5" name="矩形 14"/>
          <p:cNvSpPr>
            <a:spLocks noChangeAspect="1"/>
          </p:cNvSpPr>
          <p:nvPr/>
        </p:nvSpPr>
        <p:spPr>
          <a:xfrm>
            <a:off x="4566049" y="4731895"/>
            <a:ext cx="942887"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6" name="矩形 15"/>
          <p:cNvSpPr>
            <a:spLocks noChangeAspect="1"/>
          </p:cNvSpPr>
          <p:nvPr/>
        </p:nvSpPr>
        <p:spPr>
          <a:xfrm>
            <a:off x="5475365" y="4735535"/>
            <a:ext cx="801823" cy="463204"/>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7" name="矩形 16"/>
          <p:cNvSpPr>
            <a:spLocks noChangeAspect="1"/>
          </p:cNvSpPr>
          <p:nvPr/>
        </p:nvSpPr>
        <p:spPr>
          <a:xfrm>
            <a:off x="6316690" y="4731895"/>
            <a:ext cx="89639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sin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0" name="矩形 9"/>
          <p:cNvSpPr>
            <a:spLocks noChangeAspect="1"/>
          </p:cNvSpPr>
          <p:nvPr/>
        </p:nvSpPr>
        <p:spPr>
          <a:xfrm>
            <a:off x="2915816" y="5175752"/>
            <a:ext cx="817853"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11" name="矩形 10"/>
          <p:cNvSpPr>
            <a:spLocks noChangeAspect="1"/>
          </p:cNvSpPr>
          <p:nvPr/>
        </p:nvSpPr>
        <p:spPr>
          <a:xfrm>
            <a:off x="3715981" y="5165361"/>
            <a:ext cx="91242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
        <p:nvSpPr>
          <p:cNvPr id="21" name="矩形 20"/>
          <p:cNvSpPr>
            <a:spLocks noChangeAspect="1"/>
          </p:cNvSpPr>
          <p:nvPr/>
        </p:nvSpPr>
        <p:spPr>
          <a:xfrm>
            <a:off x="4568861" y="5165361"/>
            <a:ext cx="912429"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tan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down)">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down)">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2" grpId="0"/>
      <p:bldP spid="9" grpId="0"/>
      <p:bldP spid="14" grpId="0"/>
      <p:bldP spid="15" grpId="0"/>
      <p:bldP spid="16" grpId="0"/>
      <p:bldP spid="17" grpId="0"/>
      <p:bldP spid="10" grpId="0"/>
      <p:bldP spid="11"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764480" y="1412776"/>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诱导公式的应用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多考向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利用诱导公式化简三角函数式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081604035"/>
              </p:ext>
            </p:extLst>
          </p:nvPr>
        </p:nvGraphicFramePr>
        <p:xfrm>
          <a:off x="508000" y="2276872"/>
          <a:ext cx="8128000" cy="1799124"/>
        </p:xfrm>
        <a:graphic>
          <a:graphicData uri="http://schemas.openxmlformats.org/presentationml/2006/ole">
            <p:oleObj spid="_x0000_s20482" name="文档" r:id="rId7" imgW="3837724" imgH="849873" progId="Word.Document.12">
              <p:embed/>
            </p:oleObj>
          </a:graphicData>
        </a:graphic>
      </p:graphicFrame>
      <p:sp>
        <p:nvSpPr>
          <p:cNvPr id="10" name="矩形 9"/>
          <p:cNvSpPr>
            <a:spLocks noChangeAspect="1"/>
          </p:cNvSpPr>
          <p:nvPr/>
        </p:nvSpPr>
        <p:spPr>
          <a:xfrm>
            <a:off x="7324091" y="2359288"/>
            <a:ext cx="848309" cy="463204"/>
          </a:xfrm>
          <a:prstGeom prst="rect">
            <a:avLst/>
          </a:prstGeom>
        </p:spPr>
        <p:txBody>
          <a:bodyPr wrap="none">
            <a:spAutoFit/>
          </a:bodyPr>
          <a:lstStyle/>
          <a:p>
            <a:pPr>
              <a:lnSpc>
                <a:spcPct val="120000"/>
              </a:lnSpc>
            </a:pPr>
            <a:r>
              <a:rPr lang="en-US" altLang="zh-CN" sz="2200" dirty="0" err="1">
                <a:solidFill>
                  <a:srgbClr val="FF0000"/>
                </a:solidFill>
                <a:latin typeface="Times New Roman" panose="02020603050405020304" pitchFamily="18" charset="0"/>
              </a:rPr>
              <a:t>cos</a:t>
            </a:r>
            <a:r>
              <a:rPr lang="en-US" altLang="zh-CN" sz="2200" dirty="0">
                <a:solidFill>
                  <a:srgbClr val="FF0000"/>
                </a:solidFill>
                <a:latin typeface="Times New Roman" panose="02020603050405020304" pitchFamily="18" charset="0"/>
              </a:rPr>
              <a:t> </a:t>
            </a:r>
            <a:r>
              <a:rPr lang="en-US" altLang="zh-CN" sz="2200" i="1" dirty="0" smtClean="0">
                <a:solidFill>
                  <a:srgbClr val="FF0000"/>
                </a:solidFill>
                <a:latin typeface="Times New Roman" panose="02020603050405020304" pitchFamily="18" charset="0"/>
                <a:ea typeface="Microsoft Yi Baiti" panose="03000500000000000000" pitchFamily="66" charset="0"/>
              </a:rPr>
              <a:t>α </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1533609713"/>
              </p:ext>
            </p:extLst>
          </p:nvPr>
        </p:nvGraphicFramePr>
        <p:xfrm>
          <a:off x="836488" y="3686588"/>
          <a:ext cx="8128000" cy="369913"/>
        </p:xfrm>
        <a:graphic>
          <a:graphicData uri="http://schemas.openxmlformats.org/presentationml/2006/ole">
            <p:oleObj spid="_x0000_s20483" name="文档" r:id="rId8" imgW="3837724" imgH="175239"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954707242"/>
              </p:ext>
            </p:extLst>
          </p:nvPr>
        </p:nvGraphicFramePr>
        <p:xfrm>
          <a:off x="508000" y="4112511"/>
          <a:ext cx="8128000" cy="2495232"/>
        </p:xfrm>
        <a:graphic>
          <a:graphicData uri="http://schemas.openxmlformats.org/presentationml/2006/ole">
            <p:oleObj spid="_x0000_s20484" name="文档" r:id="rId9" imgW="3837724" imgH="1177275" progId="Word.Document.12">
              <p:embed/>
            </p:oleObj>
          </a:graphicData>
        </a:graphic>
      </p:graphicFrame>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利用诱导公式化简三角函数的基本思路和化简要求各是什么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44056910"/>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499096" y="2401835"/>
            <a:ext cx="381546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利用诱导公式求</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值</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03503794"/>
              </p:ext>
            </p:extLst>
          </p:nvPr>
        </p:nvGraphicFramePr>
        <p:xfrm>
          <a:off x="323528" y="2853210"/>
          <a:ext cx="8128000" cy="1583902"/>
        </p:xfrm>
        <a:graphic>
          <a:graphicData uri="http://schemas.openxmlformats.org/presentationml/2006/ole">
            <p:oleObj spid="_x0000_s21506" name="文档" r:id="rId7" imgW="3837724" imgH="748191"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426413018"/>
              </p:ext>
            </p:extLst>
          </p:nvPr>
        </p:nvGraphicFramePr>
        <p:xfrm>
          <a:off x="8059936" y="2781011"/>
          <a:ext cx="8128000" cy="494340"/>
        </p:xfrm>
        <a:graphic>
          <a:graphicData uri="http://schemas.openxmlformats.org/presentationml/2006/ole">
            <p:oleObj spid="_x0000_s21507" name="文档" r:id="rId8" imgW="3837724" imgH="234013"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4811389"/>
              </p:ext>
            </p:extLst>
          </p:nvPr>
        </p:nvGraphicFramePr>
        <p:xfrm>
          <a:off x="5827688" y="3254562"/>
          <a:ext cx="8128000" cy="548145"/>
        </p:xfrm>
        <a:graphic>
          <a:graphicData uri="http://schemas.openxmlformats.org/presentationml/2006/ole">
            <p:oleObj spid="_x0000_s21508" name="文档" r:id="rId9" imgW="3837724" imgH="258171" progId="Word.Document.12">
              <p:embed/>
            </p:oleObj>
          </a:graphicData>
        </a:graphic>
      </p:graphicFrame>
      <p:sp>
        <p:nvSpPr>
          <p:cNvPr id="13" name="矩形 12"/>
          <p:cNvSpPr>
            <a:spLocks noChangeAspect="1"/>
          </p:cNvSpPr>
          <p:nvPr/>
        </p:nvSpPr>
        <p:spPr>
          <a:xfrm>
            <a:off x="7768531" y="3962072"/>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Tree>
    <p:extLst>
      <p:ext uri="{BB962C8B-B14F-4D97-AF65-F5344CB8AC3E}">
        <p14:creationId xmlns:p14="http://schemas.microsoft.com/office/powerpoint/2010/main" xmlns="" val="194494769"/>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851907734"/>
              </p:ext>
            </p:extLst>
          </p:nvPr>
        </p:nvGraphicFramePr>
        <p:xfrm>
          <a:off x="508000" y="1495802"/>
          <a:ext cx="8128000" cy="4556659"/>
        </p:xfrm>
        <a:graphic>
          <a:graphicData uri="http://schemas.openxmlformats.org/presentationml/2006/ole">
            <p:oleObj spid="_x0000_s22530" name="文档" r:id="rId7" imgW="3837724" imgH="2150825" progId="Word.Document.12">
              <p:embed/>
            </p:oleObj>
          </a:graphicData>
        </a:graphic>
      </p:graphicFrame>
    </p:spTree>
    <p:extLst>
      <p:ext uri="{BB962C8B-B14F-4D97-AF65-F5344CB8AC3E}">
        <p14:creationId xmlns:p14="http://schemas.microsoft.com/office/powerpoint/2010/main" xmlns="" val="2922794232"/>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449276"/>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观察题目中的两角之间有什么关系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当所给两角互补或互余时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怎样简化解题过程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利用诱导公式化简三角函数的基本思路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分析结构特点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选择恰当公式</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利用公式化成单角三角函数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整理得最简形式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化简过程是恒等变形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结果要求项数尽可能少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次数尽可能低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结构尽可能简单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能求值的要求出值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312090921"/>
              </p:ext>
            </p:extLst>
          </p:nvPr>
        </p:nvGraphicFramePr>
        <p:xfrm>
          <a:off x="508000" y="4356999"/>
          <a:ext cx="8128000" cy="1839478"/>
        </p:xfrm>
        <a:graphic>
          <a:graphicData uri="http://schemas.openxmlformats.org/presentationml/2006/ole">
            <p:oleObj spid="_x0000_s23554" name="文档" r:id="rId7" imgW="3837724" imgH="868984" progId="Word.Document.12">
              <p:embed/>
            </p:oleObj>
          </a:graphicData>
        </a:graphic>
      </p:graphicFrame>
    </p:spTree>
    <p:extLst>
      <p:ext uri="{BB962C8B-B14F-4D97-AF65-F5344CB8AC3E}">
        <p14:creationId xmlns:p14="http://schemas.microsoft.com/office/powerpoint/2010/main" xmlns="" val="51342376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537855970"/>
              </p:ext>
            </p:extLst>
          </p:nvPr>
        </p:nvGraphicFramePr>
        <p:xfrm>
          <a:off x="508000" y="1844824"/>
          <a:ext cx="8128000" cy="3372937"/>
        </p:xfrm>
        <a:graphic>
          <a:graphicData uri="http://schemas.openxmlformats.org/presentationml/2006/ole">
            <p:oleObj spid="_x0000_s24578" name="文档" r:id="rId7" imgW="3837724" imgH="1592656" progId="Word.Document.12">
              <p:embed/>
            </p:oleObj>
          </a:graphicData>
        </a:graphic>
      </p:graphicFrame>
      <p:sp>
        <p:nvSpPr>
          <p:cNvPr id="11" name="矩形 10"/>
          <p:cNvSpPr>
            <a:spLocks noChangeAspect="1"/>
          </p:cNvSpPr>
          <p:nvPr/>
        </p:nvSpPr>
        <p:spPr>
          <a:xfrm>
            <a:off x="725132" y="219834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2" name="矩形 11"/>
          <p:cNvSpPr>
            <a:spLocks noChangeAspect="1"/>
          </p:cNvSpPr>
          <p:nvPr/>
        </p:nvSpPr>
        <p:spPr>
          <a:xfrm>
            <a:off x="5436096" y="3789040"/>
            <a:ext cx="42030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3730463579"/>
              </p:ext>
            </p:extLst>
          </p:nvPr>
        </p:nvGraphicFramePr>
        <p:xfrm>
          <a:off x="6372200" y="4426479"/>
          <a:ext cx="8128000" cy="501063"/>
        </p:xfrm>
        <a:graphic>
          <a:graphicData uri="http://schemas.openxmlformats.org/presentationml/2006/ole">
            <p:oleObj spid="_x0000_s24579" name="文档" r:id="rId8" imgW="3837724" imgH="236176" progId="Word.Document.12">
              <p:embed/>
            </p:oleObj>
          </a:graphicData>
        </a:graphic>
      </p:graphicFrame>
    </p:spTree>
    <p:extLst>
      <p:ext uri="{BB962C8B-B14F-4D97-AF65-F5344CB8AC3E}">
        <p14:creationId xmlns:p14="http://schemas.microsoft.com/office/powerpoint/2010/main" xmlns="" val="4185990345"/>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90431131"/>
              </p:ext>
            </p:extLst>
          </p:nvPr>
        </p:nvGraphicFramePr>
        <p:xfrm>
          <a:off x="508000" y="2232719"/>
          <a:ext cx="8128000" cy="2646562"/>
        </p:xfrm>
        <a:graphic>
          <a:graphicData uri="http://schemas.openxmlformats.org/presentationml/2006/ole">
            <p:oleObj spid="_x0000_s25602" name="文档" r:id="rId7" imgW="3837724" imgH="1250111" progId="Word.Document.12">
              <p:embed/>
            </p:oleObj>
          </a:graphicData>
        </a:graphic>
      </p:graphicFrame>
    </p:spTree>
    <p:extLst>
      <p:ext uri="{BB962C8B-B14F-4D97-AF65-F5344CB8AC3E}">
        <p14:creationId xmlns:p14="http://schemas.microsoft.com/office/powerpoint/2010/main" xmlns="" val="344330710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7057650"/>
              </p:ext>
            </p:extLst>
          </p:nvPr>
        </p:nvGraphicFramePr>
        <p:xfrm>
          <a:off x="508000" y="1695649"/>
          <a:ext cx="8128000" cy="3749575"/>
        </p:xfrm>
        <a:graphic>
          <a:graphicData uri="http://schemas.openxmlformats.org/presentationml/2006/ole">
            <p:oleObj spid="_x0000_s26626" name="文档" r:id="rId7" imgW="3837724" imgH="1769337" progId="Word.Document.12">
              <p:embed/>
            </p:oleObj>
          </a:graphicData>
        </a:graphic>
      </p:graphicFrame>
    </p:spTree>
    <p:extLst>
      <p:ext uri="{BB962C8B-B14F-4D97-AF65-F5344CB8AC3E}">
        <p14:creationId xmlns:p14="http://schemas.microsoft.com/office/powerpoint/2010/main" xmlns="" val="2316459710"/>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7" name="要点归纳小结.eps"/>
          <p:cNvPicPr/>
          <p:nvPr/>
        </p:nvPicPr>
        <p:blipFill>
          <a:blip r:embed="rId7"/>
          <a:stretch>
            <a:fillRect/>
          </a:stretch>
        </p:blipFill>
        <p:spPr>
          <a:xfrm>
            <a:off x="560328" y="1371212"/>
            <a:ext cx="7396048" cy="417655"/>
          </a:xfrm>
          <a:prstGeom prst="rect">
            <a:avLst/>
          </a:prstGeom>
        </p:spPr>
      </p:pic>
      <p:sp>
        <p:nvSpPr>
          <p:cNvPr id="2" name="矩形 1"/>
          <p:cNvSpPr>
            <a:spLocks noChangeAspect="1"/>
          </p:cNvSpPr>
          <p:nvPr/>
        </p:nvSpPr>
        <p:spPr>
          <a:xfrm>
            <a:off x="508000" y="1813651"/>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同角三角函数基本关系式可用于统一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函数</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诱导公式主要用于统一角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其主要作用是进行三角函数的求值、化简和证明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三角函数求值与化简必会的三种方法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990316768"/>
              </p:ext>
            </p:extLst>
          </p:nvPr>
        </p:nvGraphicFramePr>
        <p:xfrm>
          <a:off x="573088" y="3075565"/>
          <a:ext cx="8118475" cy="2522537"/>
        </p:xfrm>
        <a:graphic>
          <a:graphicData uri="http://schemas.openxmlformats.org/presentationml/2006/ole">
            <p:oleObj spid="_x0000_s27650" name="文档" r:id="rId8" imgW="3837724" imgH="1196385" progId="Word.Document.12">
              <p:embed/>
            </p:oleObj>
          </a:graphicData>
        </a:graphic>
      </p:graphicFrame>
      <p:sp>
        <p:nvSpPr>
          <p:cNvPr id="13" name="矩形 12"/>
          <p:cNvSpPr>
            <a:spLocks noChangeAspect="1"/>
          </p:cNvSpPr>
          <p:nvPr/>
        </p:nvSpPr>
        <p:spPr>
          <a:xfrm>
            <a:off x="508000" y="5587330"/>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利用诱导公式化简求</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值的</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负化正</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大化小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小化锐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锐求值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2343979"/>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pic>
        <p:nvPicPr>
          <p:cNvPr id="8" name="易错易混警示.eps"/>
          <p:cNvPicPr/>
          <p:nvPr/>
        </p:nvPicPr>
        <p:blipFill>
          <a:blip r:embed="rId6"/>
          <a:stretch>
            <a:fillRect/>
          </a:stretch>
        </p:blipFill>
        <p:spPr>
          <a:xfrm>
            <a:off x="673177" y="2376138"/>
            <a:ext cx="2034391" cy="329979"/>
          </a:xfrm>
          <a:prstGeom prst="rect">
            <a:avLst/>
          </a:prstGeom>
        </p:spPr>
      </p:pic>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同角三角函数的基本关系式及诱导公式要注意角的范围对三角函数符号的影响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尤其是利用平方关系求三角函数值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进行开方时要根据角的范围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判断符号后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正确取舍</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注意求值与化简后的结果一般要尽可能有理化、整式化</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4226180288"/>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6" name="常用结论.eps"/>
          <p:cNvPicPr/>
          <p:nvPr/>
        </p:nvPicPr>
        <p:blipFill>
          <a:blip r:embed="rId6"/>
          <a:stretch>
            <a:fillRect/>
          </a:stretch>
        </p:blipFill>
        <p:spPr>
          <a:xfrm>
            <a:off x="560328" y="1772816"/>
            <a:ext cx="7396048" cy="417655"/>
          </a:xfrm>
          <a:prstGeom prst="rect">
            <a:avLst/>
          </a:prstGeom>
        </p:spPr>
      </p:pic>
      <p:sp>
        <p:nvSpPr>
          <p:cNvPr id="3" name="矩形 2"/>
          <p:cNvSpPr>
            <a:spLocks noChangeAspect="1"/>
          </p:cNvSpPr>
          <p:nvPr/>
        </p:nvSpPr>
        <p:spPr>
          <a:xfrm>
            <a:off x="508000" y="2282330"/>
            <a:ext cx="2794355" cy="498598"/>
          </a:xfrm>
          <a:prstGeom prst="rect">
            <a:avLst/>
          </a:prstGeom>
        </p:spPr>
        <p:txBody>
          <a:bodyPr wrap="none">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特殊角的三角函数</a:t>
            </a:r>
            <a:r>
              <a:rPr lang="zh-CN" altLang="zh-CN" sz="2200" dirty="0" smtClean="0">
                <a:solidFill>
                  <a:srgbClr val="000000"/>
                </a:solidFill>
                <a:latin typeface="Times New Roman" panose="02020603050405020304" pitchFamily="18" charset="0"/>
                <a:cs typeface="Times New Roman" panose="02020603050405020304" pitchFamily="18" charset="0"/>
              </a:rPr>
              <a:t>值</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448127441"/>
              </p:ext>
            </p:extLst>
          </p:nvPr>
        </p:nvGraphicFramePr>
        <p:xfrm>
          <a:off x="508000" y="2805336"/>
          <a:ext cx="8128000" cy="3143944"/>
        </p:xfrm>
        <a:graphic>
          <a:graphicData uri="http://schemas.openxmlformats.org/presentationml/2006/ole">
            <p:oleObj spid="_x0000_s3074" name="文档" r:id="rId7" imgW="3850320" imgH="1488450" progId="Word.Document.12">
              <p:embed/>
            </p:oleObj>
          </a:graphicData>
        </a:graphic>
      </p:graphicFrame>
      <p:sp>
        <p:nvSpPr>
          <p:cNvPr id="7" name="矩形 6"/>
          <p:cNvSpPr>
            <a:spLocks noChangeAspect="1"/>
          </p:cNvSpPr>
          <p:nvPr/>
        </p:nvSpPr>
        <p:spPr>
          <a:xfrm>
            <a:off x="1786341" y="3942735"/>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1" name="矩形 10"/>
          <p:cNvSpPr>
            <a:spLocks noChangeAspect="1"/>
          </p:cNvSpPr>
          <p:nvPr/>
        </p:nvSpPr>
        <p:spPr>
          <a:xfrm>
            <a:off x="4607786" y="3943447"/>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2" name="矩形 11"/>
          <p:cNvSpPr>
            <a:spLocks noChangeAspect="1"/>
          </p:cNvSpPr>
          <p:nvPr/>
        </p:nvSpPr>
        <p:spPr>
          <a:xfrm>
            <a:off x="7858537" y="395332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3" name="矩形 12"/>
          <p:cNvSpPr>
            <a:spLocks noChangeAspect="1"/>
          </p:cNvSpPr>
          <p:nvPr/>
        </p:nvSpPr>
        <p:spPr>
          <a:xfrm>
            <a:off x="1766616" y="4461042"/>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4" name="矩形 13"/>
          <p:cNvSpPr>
            <a:spLocks noChangeAspect="1"/>
          </p:cNvSpPr>
          <p:nvPr/>
        </p:nvSpPr>
        <p:spPr>
          <a:xfrm>
            <a:off x="4582391" y="4462570"/>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5" name="矩形 14"/>
          <p:cNvSpPr>
            <a:spLocks noChangeAspect="1"/>
          </p:cNvSpPr>
          <p:nvPr/>
        </p:nvSpPr>
        <p:spPr>
          <a:xfrm>
            <a:off x="7822751" y="4445464"/>
            <a:ext cx="49084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
        <p:nvSpPr>
          <p:cNvPr id="16" name="矩形 15"/>
          <p:cNvSpPr>
            <a:spLocks noChangeAspect="1"/>
          </p:cNvSpPr>
          <p:nvPr/>
        </p:nvSpPr>
        <p:spPr>
          <a:xfrm>
            <a:off x="1766616" y="4963168"/>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0 </a:t>
            </a:r>
            <a:endParaRPr lang="zh-CN" altLang="en-US" sz="2200" dirty="0"/>
          </a:p>
        </p:txBody>
      </p:sp>
      <p:sp>
        <p:nvSpPr>
          <p:cNvPr id="17" name="矩形 16"/>
          <p:cNvSpPr>
            <a:spLocks noChangeAspect="1"/>
          </p:cNvSpPr>
          <p:nvPr/>
        </p:nvSpPr>
        <p:spPr>
          <a:xfrm>
            <a:off x="3223363" y="4963362"/>
            <a:ext cx="396262"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 </a:t>
            </a:r>
            <a:endParaRPr lang="zh-CN" altLang="en-US" sz="2200" dirty="0"/>
          </a:p>
        </p:txBody>
      </p:sp>
    </p:spTree>
    <p:extLst>
      <p:ext uri="{BB962C8B-B14F-4D97-AF65-F5344CB8AC3E}">
        <p14:creationId xmlns:p14="http://schemas.microsoft.com/office/powerpoint/2010/main" xmlns="" val="1427650682"/>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P spid="14"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93691204"/>
              </p:ext>
            </p:extLst>
          </p:nvPr>
        </p:nvGraphicFramePr>
        <p:xfrm>
          <a:off x="323528" y="1602486"/>
          <a:ext cx="8128000" cy="2108506"/>
        </p:xfrm>
        <a:graphic>
          <a:graphicData uri="http://schemas.openxmlformats.org/presentationml/2006/ole">
            <p:oleObj spid="_x0000_s4098" name="文档" r:id="rId6" imgW="3837724" imgH="995545" progId="Word.Document.12">
              <p:embed/>
            </p:oleObj>
          </a:graphicData>
        </a:graphic>
      </p:graphicFrame>
      <p:sp>
        <p:nvSpPr>
          <p:cNvPr id="7" name="矩形 6"/>
          <p:cNvSpPr>
            <a:spLocks noChangeAspect="1"/>
          </p:cNvSpPr>
          <p:nvPr/>
        </p:nvSpPr>
        <p:spPr>
          <a:xfrm>
            <a:off x="5406031" y="190244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4916482" y="2339551"/>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6168382" y="2795250"/>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5290361" y="3240799"/>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4" name="矩形 3"/>
          <p:cNvSpPr>
            <a:spLocks noChangeAspect="1"/>
          </p:cNvSpPr>
          <p:nvPr/>
        </p:nvSpPr>
        <p:spPr>
          <a:xfrm>
            <a:off x="508000" y="3727423"/>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湖北黄石调研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已知向量</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b="1"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b="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tan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897620"/>
              </p:ext>
            </p:extLst>
          </p:nvPr>
        </p:nvGraphicFramePr>
        <p:xfrm>
          <a:off x="323528" y="4593429"/>
          <a:ext cx="8128000" cy="504427"/>
        </p:xfrm>
        <a:graphic>
          <a:graphicData uri="http://schemas.openxmlformats.org/presentationml/2006/ole">
            <p:oleObj spid="_x0000_s4099" name="文档" r:id="rId7" imgW="3837724" imgH="238700" progId="Word.Document.12">
              <p:embed/>
            </p:oleObj>
          </a:graphicData>
        </a:graphic>
      </p:graphicFrame>
      <p:sp>
        <p:nvSpPr>
          <p:cNvPr id="15" name="矩形 14"/>
          <p:cNvSpPr>
            <a:spLocks noChangeAspect="1"/>
          </p:cNvSpPr>
          <p:nvPr/>
        </p:nvSpPr>
        <p:spPr>
          <a:xfrm>
            <a:off x="1820474" y="413964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14" name="对象 13"/>
          <p:cNvGraphicFramePr>
            <a:graphicFrameLocks noChangeAspect="1"/>
          </p:cNvGraphicFramePr>
          <p:nvPr>
            <p:extLst>
              <p:ext uri="{D42A27DB-BD31-4B8C-83A1-F6EECF244321}">
                <p14:modId xmlns:p14="http://schemas.microsoft.com/office/powerpoint/2010/main" xmlns="" val="2484237248"/>
              </p:ext>
            </p:extLst>
          </p:nvPr>
        </p:nvGraphicFramePr>
        <p:xfrm>
          <a:off x="323528" y="5176219"/>
          <a:ext cx="8128000" cy="497701"/>
        </p:xfrm>
        <a:graphic>
          <a:graphicData uri="http://schemas.openxmlformats.org/presentationml/2006/ole">
            <p:oleObj spid="_x0000_s4100" name="文档" r:id="rId8" imgW="3837724" imgH="234373"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47344332"/>
              </p:ext>
            </p:extLst>
          </p:nvPr>
        </p:nvGraphicFramePr>
        <p:xfrm>
          <a:off x="508000" y="1340768"/>
          <a:ext cx="8128000" cy="1422485"/>
        </p:xfrm>
        <a:graphic>
          <a:graphicData uri="http://schemas.openxmlformats.org/presentationml/2006/ole">
            <p:oleObj spid="_x0000_s5122" name="文档" r:id="rId6" imgW="3848098" imgH="671127" progId="Word.Document.12">
              <p:embed/>
            </p:oleObj>
          </a:graphicData>
        </a:graphic>
      </p:graphicFrame>
      <p:sp>
        <p:nvSpPr>
          <p:cNvPr id="9" name="矩形 8"/>
          <p:cNvSpPr>
            <a:spLocks noChangeAspect="1"/>
          </p:cNvSpPr>
          <p:nvPr/>
        </p:nvSpPr>
        <p:spPr>
          <a:xfrm>
            <a:off x="4199782" y="171119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8" name="对象 7"/>
          <p:cNvGraphicFramePr>
            <a:graphicFrameLocks noChangeAspect="1"/>
          </p:cNvGraphicFramePr>
          <p:nvPr>
            <p:extLst>
              <p:ext uri="{D42A27DB-BD31-4B8C-83A1-F6EECF244321}">
                <p14:modId xmlns:p14="http://schemas.microsoft.com/office/powerpoint/2010/main" xmlns="" val="3185581980"/>
              </p:ext>
            </p:extLst>
          </p:nvPr>
        </p:nvGraphicFramePr>
        <p:xfrm>
          <a:off x="508000" y="2770537"/>
          <a:ext cx="8128000" cy="1092924"/>
        </p:xfrm>
        <a:graphic>
          <a:graphicData uri="http://schemas.openxmlformats.org/presentationml/2006/ole">
            <p:oleObj spid="_x0000_s5123" name="文档" r:id="rId7" imgW="3837724" imgH="515260"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3189701460"/>
              </p:ext>
            </p:extLst>
          </p:nvPr>
        </p:nvGraphicFramePr>
        <p:xfrm>
          <a:off x="508000" y="3883332"/>
          <a:ext cx="8128000" cy="1345139"/>
        </p:xfrm>
        <a:graphic>
          <a:graphicData uri="http://schemas.openxmlformats.org/presentationml/2006/ole">
            <p:oleObj spid="_x0000_s5124" name="文档" r:id="rId8" imgW="3848098" imgH="634782" progId="Word.Document.12">
              <p:embed/>
            </p:oleObj>
          </a:graphicData>
        </a:graphic>
      </p:graphicFrame>
      <p:sp>
        <p:nvSpPr>
          <p:cNvPr id="12" name="矩形 11"/>
          <p:cNvSpPr>
            <a:spLocks noChangeAspect="1"/>
          </p:cNvSpPr>
          <p:nvPr/>
        </p:nvSpPr>
        <p:spPr>
          <a:xfrm>
            <a:off x="6732240" y="3902379"/>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graphicFrame>
        <p:nvGraphicFramePr>
          <p:cNvPr id="11" name="对象 10"/>
          <p:cNvGraphicFramePr>
            <a:graphicFrameLocks noChangeAspect="1"/>
          </p:cNvGraphicFramePr>
          <p:nvPr>
            <p:extLst>
              <p:ext uri="{D42A27DB-BD31-4B8C-83A1-F6EECF244321}">
                <p14:modId xmlns:p14="http://schemas.microsoft.com/office/powerpoint/2010/main" xmlns="" val="918573235"/>
              </p:ext>
            </p:extLst>
          </p:nvPr>
        </p:nvGraphicFramePr>
        <p:xfrm>
          <a:off x="508000" y="4941168"/>
          <a:ext cx="8128000" cy="1513281"/>
        </p:xfrm>
        <a:graphic>
          <a:graphicData uri="http://schemas.openxmlformats.org/presentationml/2006/ole">
            <p:oleObj spid="_x0000_s5125" name="文档" r:id="rId9" imgW="3837724" imgH="714297" progId="Word.Document.12">
              <p:embed/>
            </p:oleObj>
          </a:graphicData>
        </a:graphic>
      </p:graphicFrame>
    </p:spTree>
    <p:extLst>
      <p:ext uri="{BB962C8B-B14F-4D97-AF65-F5344CB8AC3E}">
        <p14:creationId xmlns:p14="http://schemas.microsoft.com/office/powerpoint/2010/main" xmlns="" val="99642580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61682724"/>
              </p:ext>
            </p:extLst>
          </p:nvPr>
        </p:nvGraphicFramePr>
        <p:xfrm>
          <a:off x="508000" y="1927223"/>
          <a:ext cx="8128000" cy="881066"/>
        </p:xfrm>
        <a:graphic>
          <a:graphicData uri="http://schemas.openxmlformats.org/presentationml/2006/ole">
            <p:oleObj spid="_x0000_s6146" name="文档" r:id="rId6" imgW="3848098" imgH="415631" progId="Word.Document.12">
              <p:embed/>
            </p:oleObj>
          </a:graphicData>
        </a:graphic>
      </p:graphicFrame>
      <p:sp>
        <p:nvSpPr>
          <p:cNvPr id="9" name="矩形 8"/>
          <p:cNvSpPr>
            <a:spLocks noChangeAspect="1"/>
          </p:cNvSpPr>
          <p:nvPr/>
        </p:nvSpPr>
        <p:spPr>
          <a:xfrm>
            <a:off x="1280408" y="2386353"/>
            <a:ext cx="325730"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1</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750785568"/>
              </p:ext>
            </p:extLst>
          </p:nvPr>
        </p:nvGraphicFramePr>
        <p:xfrm>
          <a:off x="508000" y="2837112"/>
          <a:ext cx="8128000" cy="2165673"/>
        </p:xfrm>
        <a:graphic>
          <a:graphicData uri="http://schemas.openxmlformats.org/presentationml/2006/ole">
            <p:oleObj spid="_x0000_s6147" name="文档" r:id="rId7" imgW="3837724" imgH="1021867" progId="Word.Document.12">
              <p:embed/>
            </p:oleObj>
          </a:graphicData>
        </a:graphic>
      </p:graphicFrame>
    </p:spTree>
    <p:extLst>
      <p:ext uri="{BB962C8B-B14F-4D97-AF65-F5344CB8AC3E}">
        <p14:creationId xmlns:p14="http://schemas.microsoft.com/office/powerpoint/2010/main" xmlns="" val="427167880"/>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761159" y="1484784"/>
            <a:ext cx="4458913" cy="498598"/>
          </a:xfrm>
          <a:prstGeom prst="rect">
            <a:avLst/>
          </a:prstGeom>
        </p:spPr>
        <p:txBody>
          <a:bodyPr wrap="none">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同角三角函数基本关系式的</a:t>
            </a:r>
            <a:r>
              <a:rPr lang="zh-CN" altLang="zh-CN" sz="2200" b="1" dirty="0" smtClean="0">
                <a:solidFill>
                  <a:srgbClr val="000000"/>
                </a:solidFill>
                <a:latin typeface="Times New Roman" panose="02020603050405020304" pitchFamily="18" charset="0"/>
                <a:cs typeface="Times New Roman" panose="02020603050405020304" pitchFamily="18" charset="0"/>
              </a:rPr>
              <a:t>应用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47216711"/>
              </p:ext>
            </p:extLst>
          </p:nvPr>
        </p:nvGraphicFramePr>
        <p:xfrm>
          <a:off x="508000" y="2012505"/>
          <a:ext cx="8128000" cy="1402306"/>
        </p:xfrm>
        <a:graphic>
          <a:graphicData uri="http://schemas.openxmlformats.org/presentationml/2006/ole">
            <p:oleObj spid="_x0000_s7170" name="文档" r:id="rId7" imgW="3837724" imgH="662375"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3056337203"/>
              </p:ext>
            </p:extLst>
          </p:nvPr>
        </p:nvGraphicFramePr>
        <p:xfrm>
          <a:off x="1789301" y="2317761"/>
          <a:ext cx="8128000" cy="494340"/>
        </p:xfrm>
        <a:graphic>
          <a:graphicData uri="http://schemas.openxmlformats.org/presentationml/2006/ole">
            <p:oleObj spid="_x0000_s7171" name="文档" r:id="rId8" imgW="3837724" imgH="234013"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900275443"/>
              </p:ext>
            </p:extLst>
          </p:nvPr>
        </p:nvGraphicFramePr>
        <p:xfrm>
          <a:off x="5148064" y="2748303"/>
          <a:ext cx="8128000" cy="501063"/>
        </p:xfrm>
        <a:graphic>
          <a:graphicData uri="http://schemas.openxmlformats.org/presentationml/2006/ole">
            <p:oleObj spid="_x0000_s7172" name="文档" r:id="rId9" imgW="3837724" imgH="236537"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91331778"/>
              </p:ext>
            </p:extLst>
          </p:nvPr>
        </p:nvGraphicFramePr>
        <p:xfrm>
          <a:off x="508000" y="3450266"/>
          <a:ext cx="8128000" cy="2939128"/>
        </p:xfrm>
        <a:graphic>
          <a:graphicData uri="http://schemas.openxmlformats.org/presentationml/2006/ole">
            <p:oleObj spid="_x0000_s7173" name="文档" r:id="rId10" imgW="3837724" imgH="1387489" progId="Word.Document.12">
              <p:embed/>
            </p:oleObj>
          </a:graphicData>
        </a:graphic>
      </p:graphicFrame>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90822801"/>
              </p:ext>
            </p:extLst>
          </p:nvPr>
        </p:nvGraphicFramePr>
        <p:xfrm>
          <a:off x="508000" y="1469684"/>
          <a:ext cx="8128000" cy="4634003"/>
        </p:xfrm>
        <a:graphic>
          <a:graphicData uri="http://schemas.openxmlformats.org/presentationml/2006/ole">
            <p:oleObj spid="_x0000_s8194" name="文档" r:id="rId7" imgW="3837724" imgH="2187964" progId="Word.Document.12">
              <p:embed/>
            </p:oleObj>
          </a:graphicData>
        </a:graphic>
      </p:graphicFrame>
    </p:spTree>
    <p:extLst>
      <p:ext uri="{BB962C8B-B14F-4D97-AF65-F5344CB8AC3E}">
        <p14:creationId xmlns:p14="http://schemas.microsoft.com/office/powerpoint/2010/main" xmlns="" val="3126178267"/>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04957380"/>
              </p:ext>
            </p:extLst>
          </p:nvPr>
        </p:nvGraphicFramePr>
        <p:xfrm>
          <a:off x="508000" y="1588254"/>
          <a:ext cx="8128000" cy="4217010"/>
        </p:xfrm>
        <a:graphic>
          <a:graphicData uri="http://schemas.openxmlformats.org/presentationml/2006/ole">
            <p:oleObj spid="_x0000_s9218" name="文档" r:id="rId7" imgW="3837724" imgH="1990369" progId="Word.Document.12">
              <p:embed/>
            </p:oleObj>
          </a:graphicData>
        </a:graphic>
      </p:graphicFrame>
    </p:spTree>
    <p:extLst>
      <p:ext uri="{BB962C8B-B14F-4D97-AF65-F5344CB8AC3E}">
        <p14:creationId xmlns:p14="http://schemas.microsoft.com/office/powerpoint/2010/main" xmlns="" val="1524164159"/>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429</TotalTime>
  <Words>711</Words>
  <Application>Microsoft Office PowerPoint</Application>
  <PresentationFormat>全屏显示(4:3)</PresentationFormat>
  <Paragraphs>195</Paragraphs>
  <Slides>29</Slides>
  <Notes>28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2014高优二轮模板</vt:lpstr>
      <vt:lpstr>文档</vt:lpstr>
      <vt:lpstr>4.2　同角三角函数的基本关系      及诱导公式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2019-11-11T09:30:16Z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