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2922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598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2240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3700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1942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29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6526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834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1975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717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77995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0474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21663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70432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47984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58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6439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3863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3300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4248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7213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2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4" Type="http://schemas.openxmlformats.org/officeDocument/2006/relationships/package" Target="../embeddings/Microsoft_Office_Word___25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4" Type="http://schemas.openxmlformats.org/officeDocument/2006/relationships/package" Target="../embeddings/Microsoft_Office_Word___26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4" Type="http://schemas.openxmlformats.org/officeDocument/2006/relationships/package" Target="../embeddings/Microsoft_Office_Word___27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package" Target="../embeddings/Microsoft_Office_Word___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en-US" altLang="zh-CN" i="1" dirty="0" smtClean="0"/>
              <a:t>.</a:t>
            </a:r>
            <a:r>
              <a:rPr lang="en-US" altLang="zh-CN" dirty="0"/>
              <a:t>5</a:t>
            </a:r>
            <a:r>
              <a:rPr lang="zh-CN" altLang="zh-CN" i="1" dirty="0"/>
              <a:t>　</a:t>
            </a:r>
            <a:r>
              <a:rPr lang="zh-CN" altLang="zh-CN" dirty="0"/>
              <a:t>指数与指数函数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25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指数幂的化简与求值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求值与化简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6246596"/>
              </p:ext>
            </p:extLst>
          </p:nvPr>
        </p:nvGraphicFramePr>
        <p:xfrm>
          <a:off x="323528" y="2132856"/>
          <a:ext cx="8128000" cy="2051337"/>
        </p:xfrm>
        <a:graphic>
          <a:graphicData uri="http://schemas.openxmlformats.org/presentationml/2006/ole">
            <p:oleObj spid="_x0000_s9218" name="文档" r:id="rId7" imgW="3837724" imgH="96814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374479" y="212246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0722892"/>
              </p:ext>
            </p:extLst>
          </p:nvPr>
        </p:nvGraphicFramePr>
        <p:xfrm>
          <a:off x="1518657" y="3356992"/>
          <a:ext cx="6106686" cy="485099"/>
        </p:xfrm>
        <a:graphic>
          <a:graphicData uri="http://schemas.openxmlformats.org/presentationml/2006/ole">
            <p:oleObj spid="_x0000_s9219" name="文档" r:id="rId8" imgW="3837724" imgH="305406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8564092"/>
              </p:ext>
            </p:extLst>
          </p:nvPr>
        </p:nvGraphicFramePr>
        <p:xfrm>
          <a:off x="323528" y="4180253"/>
          <a:ext cx="8128000" cy="2135409"/>
        </p:xfrm>
        <a:graphic>
          <a:graphicData uri="http://schemas.openxmlformats.org/presentationml/2006/ole">
            <p:oleObj spid="_x0000_s9220" name="文档" r:id="rId9" imgW="3837724" imgH="1008165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6304387"/>
            <a:ext cx="488146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指数幂运算应遵循怎样的原则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指数幂运算的一般原则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有括号的先算括号里面的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没有括号的先做指数运算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先乘除后加减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负指数幂化成正指数幂的倒数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底数是负数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底数是小数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先化成分数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底数是带分数的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先化成假分数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若是根式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应化为分数指数幂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尽可能用幂的形式表示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运用指数幂的运算性质来解答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运算结果不能同时含有根号和分数指数幂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也不能既有分母又含有负指数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58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357309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化简下列各式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1288164"/>
              </p:ext>
            </p:extLst>
          </p:nvPr>
        </p:nvGraphicFramePr>
        <p:xfrm>
          <a:off x="323528" y="1844824"/>
          <a:ext cx="8128000" cy="1910097"/>
        </p:xfrm>
        <a:graphic>
          <a:graphicData uri="http://schemas.openxmlformats.org/presentationml/2006/ole">
            <p:oleObj spid="_x0000_s10242" name="文档" r:id="rId7" imgW="3837724" imgH="901075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4544707"/>
              </p:ext>
            </p:extLst>
          </p:nvPr>
        </p:nvGraphicFramePr>
        <p:xfrm>
          <a:off x="323528" y="3832487"/>
          <a:ext cx="8128000" cy="2744083"/>
        </p:xfrm>
        <a:graphic>
          <a:graphicData uri="http://schemas.openxmlformats.org/presentationml/2006/ole">
            <p:oleObj spid="_x0000_s10243" name="文档" r:id="rId8" imgW="3837724" imgH="12951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7997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472" y="1398132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指数函数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5679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A.(1,5)	B.(1,4)	C.(0,4)	D.(4,0)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|y|=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没有公共点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71264" y="4253513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66842" y="5445224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304782"/>
              </p:ext>
            </p:extLst>
          </p:nvPr>
        </p:nvGraphicFramePr>
        <p:xfrm>
          <a:off x="508000" y="1902835"/>
          <a:ext cx="8128000" cy="1079473"/>
        </p:xfrm>
        <a:graphic>
          <a:graphicData uri="http://schemas.openxmlformats.org/presentationml/2006/ole">
            <p:oleObj spid="_x0000_s11266" name="文档" r:id="rId7" imgW="3837724" imgH="509491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4545344" y="254135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00309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1,0)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949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不满足题意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的图像恒过点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要得到函数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可将指数函数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的图像向右平移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个单位长度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再向上平移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个单位长度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平移后得到点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(1,5)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(1,5)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J45.eps" descr="id:214751176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868144" y="3017734"/>
            <a:ext cx="2088232" cy="187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730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9905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|y|=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y=b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|y|=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没有公共点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81.eps" descr="id:214751270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390984" y="2070883"/>
            <a:ext cx="3189128" cy="27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63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画指数函数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应用指数函数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画指数函数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应抓住三个关键点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),(0,1),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与指数函数有关的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往往利用相应指数函数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通过平移、对称变换得到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一些指数方程、不等式问题的求解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往往利用相应的指数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形结合求解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2715529"/>
              </p:ext>
            </p:extLst>
          </p:nvPr>
        </p:nvGraphicFramePr>
        <p:xfrm>
          <a:off x="-519786" y="3030660"/>
          <a:ext cx="6106686" cy="573529"/>
        </p:xfrm>
        <a:graphic>
          <a:graphicData uri="http://schemas.openxmlformats.org/presentationml/2006/ole">
            <p:oleObj spid="_x0000_s12290" name="文档" r:id="rId7" imgW="3837724" imgH="3602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17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6711825"/>
              </p:ext>
            </p:extLst>
          </p:nvPr>
        </p:nvGraphicFramePr>
        <p:xfrm>
          <a:off x="508000" y="1795912"/>
          <a:ext cx="8128000" cy="3463732"/>
        </p:xfrm>
        <a:graphic>
          <a:graphicData uri="http://schemas.openxmlformats.org/presentationml/2006/ole">
            <p:oleObj spid="_x0000_s13314" name="文档" r:id="rId7" imgW="3837724" imgH="1635564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856160" y="222796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1600" y="4802610"/>
            <a:ext cx="9509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,8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4298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7421862"/>
              </p:ext>
            </p:extLst>
          </p:nvPr>
        </p:nvGraphicFramePr>
        <p:xfrm>
          <a:off x="508000" y="2132856"/>
          <a:ext cx="8128000" cy="2599480"/>
        </p:xfrm>
        <a:graphic>
          <a:graphicData uri="http://schemas.openxmlformats.org/presentationml/2006/ole">
            <p:oleObj spid="_x0000_s14338" name="文档" r:id="rId7" imgW="3837724" imgH="12266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335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指数函数的性质及其应用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比较指数式的大小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3575128"/>
              </p:ext>
            </p:extLst>
          </p:nvPr>
        </p:nvGraphicFramePr>
        <p:xfrm>
          <a:off x="344304" y="2649213"/>
          <a:ext cx="8128000" cy="504427"/>
        </p:xfrm>
        <a:graphic>
          <a:graphicData uri="http://schemas.openxmlformats.org/presentationml/2006/ole">
            <p:oleObj spid="_x0000_s15362" name="文档" r:id="rId7" imgW="3837724" imgH="23834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2110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&lt;c&lt;a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860032" y="270467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460631"/>
              </p:ext>
            </p:extLst>
          </p:nvPr>
        </p:nvGraphicFramePr>
        <p:xfrm>
          <a:off x="323528" y="4086788"/>
          <a:ext cx="8128000" cy="494340"/>
        </p:xfrm>
        <a:graphic>
          <a:graphicData uri="http://schemas.openxmlformats.org/presentationml/2006/ole">
            <p:oleObj spid="_x0000_s15363" name="文档" r:id="rId8" imgW="3837724" imgH="234013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607368"/>
            <a:ext cx="459933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如何进行指数幂的大小比较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1985604"/>
              </p:ext>
            </p:extLst>
          </p:nvPr>
        </p:nvGraphicFramePr>
        <p:xfrm>
          <a:off x="508000" y="1805638"/>
          <a:ext cx="8128000" cy="3500723"/>
        </p:xfrm>
        <a:graphic>
          <a:graphicData uri="http://schemas.openxmlformats.org/presentationml/2006/ole">
            <p:oleObj spid="_x0000_s2050" name="文档" r:id="rId6" imgW="3837724" imgH="16521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19945" y="1319986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解简单的指数方程或指数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不等式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4646257"/>
              </p:ext>
            </p:extLst>
          </p:nvPr>
        </p:nvGraphicFramePr>
        <p:xfrm>
          <a:off x="508000" y="1721590"/>
          <a:ext cx="8128000" cy="1314874"/>
        </p:xfrm>
        <a:graphic>
          <a:graphicData uri="http://schemas.openxmlformats.org/presentationml/2006/ole">
            <p:oleObj spid="_x0000_s16386" name="文档" r:id="rId7" imgW="3837724" imgH="62018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303778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	B.(1,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3,1)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259632" y="260960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7208948"/>
              </p:ext>
            </p:extLst>
          </p:nvPr>
        </p:nvGraphicFramePr>
        <p:xfrm>
          <a:off x="323528" y="3908123"/>
          <a:ext cx="8128000" cy="2421250"/>
        </p:xfrm>
        <a:graphic>
          <a:graphicData uri="http://schemas.openxmlformats.org/presentationml/2006/ole">
            <p:oleObj spid="_x0000_s16387" name="文档" r:id="rId8" imgW="3837724" imgH="1143381" progId="Word.Document.12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6314778"/>
            <a:ext cx="57278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如何解简单的指数方程或指数不等式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765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522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指数型函数与函数性质的综合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的图像关于直线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2}	B.{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2}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4}	D.{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4}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34803" y="238044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59222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轴对称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是偶函数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-m|&gt;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27351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如何求解指数型函数与函数性质的综合问题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15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3536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比较两个指数幂的大小时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尽量化为同底或同指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当底数相同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指数不同时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构造同一指数函数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当指数相同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底数不同时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构造同一幂函数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当底数、指数均不同时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可以利用中间值比较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解决简单的指数方程或不等式的问题主要利用指数函数的单调性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要特别注意底数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并在必要时进行分类讨论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求解指数型函数与函数性质的综合问题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首先要明确指数型函数的构成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涉及值域、奇偶性、单调区间、最值等问题时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都要借助相关性质的知识分析判断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86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665970"/>
              </p:ext>
            </p:extLst>
          </p:nvPr>
        </p:nvGraphicFramePr>
        <p:xfrm>
          <a:off x="506413" y="1484961"/>
          <a:ext cx="8131175" cy="1046162"/>
        </p:xfrm>
        <a:graphic>
          <a:graphicData uri="http://schemas.openxmlformats.org/presentationml/2006/ole">
            <p:oleObj spid="_x0000_s17410" name="文档" r:id="rId7" imgW="3837724" imgH="501919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5556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B.1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	D.3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x-m|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17004" y="208585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615959" y="374804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13868" y="5329427"/>
            <a:ext cx="9509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,4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55633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1473532"/>
              </p:ext>
            </p:extLst>
          </p:nvPr>
        </p:nvGraphicFramePr>
        <p:xfrm>
          <a:off x="508000" y="1359424"/>
          <a:ext cx="8128000" cy="5309936"/>
        </p:xfrm>
        <a:graphic>
          <a:graphicData uri="http://schemas.openxmlformats.org/presentationml/2006/ole">
            <p:oleObj spid="_x0000_s18434" name="文档" r:id="rId7" imgW="3837724" imgH="25063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3890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8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20650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891913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比较大小问题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常利用指数函数的单调性及中间值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指数型函数、方程及不等式问题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可利用指数函数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与指数型函数有关的恒成立问题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5216292"/>
            <a:ext cx="2034391" cy="329979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554649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解决与指数函数有关的问题时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若底数不确定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&lt;a&lt;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进行分类讨论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2920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5120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数形结合思想解指数不等式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存在正数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B.(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(2)(0,1)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368590"/>
              </p:ext>
            </p:extLst>
          </p:nvPr>
        </p:nvGraphicFramePr>
        <p:xfrm>
          <a:off x="1516491" y="3603232"/>
          <a:ext cx="8128000" cy="484250"/>
        </p:xfrm>
        <a:graphic>
          <a:graphicData uri="http://schemas.openxmlformats.org/presentationml/2006/ole">
            <p:oleObj spid="_x0000_s19458" name="文档" r:id="rId4" imgW="3837724" imgH="2293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497526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2769749"/>
              </p:ext>
            </p:extLst>
          </p:nvPr>
        </p:nvGraphicFramePr>
        <p:xfrm>
          <a:off x="508000" y="1916832"/>
          <a:ext cx="8128000" cy="3349396"/>
        </p:xfrm>
        <a:graphic>
          <a:graphicData uri="http://schemas.openxmlformats.org/presentationml/2006/ole">
            <p:oleObj spid="_x0000_s20482" name="文档" r:id="rId4" imgW="3837724" imgH="15814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99512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218827"/>
              </p:ext>
            </p:extLst>
          </p:nvPr>
        </p:nvGraphicFramePr>
        <p:xfrm>
          <a:off x="508000" y="1371941"/>
          <a:ext cx="8128000" cy="3342670"/>
        </p:xfrm>
        <a:graphic>
          <a:graphicData uri="http://schemas.openxmlformats.org/presentationml/2006/ole">
            <p:oleObj spid="_x0000_s21506" name="文档" r:id="rId4" imgW="3837724" imgH="1578233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76479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一些关于指数的方程、不等式问题的求解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往往利用相应的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数形结合求解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709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3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实数指数幂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分数指数幂的表示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4481685"/>
              </p:ext>
            </p:extLst>
          </p:nvPr>
        </p:nvGraphicFramePr>
        <p:xfrm>
          <a:off x="508000" y="2281923"/>
          <a:ext cx="8128000" cy="1795760"/>
        </p:xfrm>
        <a:graphic>
          <a:graphicData uri="http://schemas.openxmlformats.org/presentationml/2006/ole">
            <p:oleObj spid="_x0000_s3074" name="文档" r:id="rId6" imgW="3837724" imgH="84843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09089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的正分数指数幂是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的负分数指数幂无意义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有理数指数幂的运算性质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51920" y="4077683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44578" y="4889230"/>
            <a:ext cx="64633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r+s</a:t>
            </a:r>
            <a:r>
              <a:rPr lang="en-US" altLang="zh-CN" sz="22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71215" y="5286248"/>
            <a:ext cx="5196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rs</a:t>
            </a:r>
            <a:r>
              <a:rPr lang="en-US" altLang="zh-CN" sz="22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74275" y="5700434"/>
            <a:ext cx="6607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4840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无理数指数幂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无理数指数幂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有理数指数幂的运算性质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于无理数指数幂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60232" y="3305346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07904" y="3703941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750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9059"/>
            <a:ext cx="329609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指数函数的图像和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4189264"/>
              </p:ext>
            </p:extLst>
          </p:nvPr>
        </p:nvGraphicFramePr>
        <p:xfrm>
          <a:off x="508000" y="1545855"/>
          <a:ext cx="8128000" cy="5514718"/>
        </p:xfrm>
        <a:graphic>
          <a:graphicData uri="http://schemas.openxmlformats.org/presentationml/2006/ole">
            <p:oleObj spid="_x0000_s4098" name="文档" r:id="rId4" imgW="3895309" imgH="2643009" progId="Word.Document.12">
              <p:embed/>
            </p:oleObj>
          </a:graphicData>
        </a:graphic>
      </p:graphicFrame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75856" y="3212976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92080" y="3202585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39752" y="4344778"/>
            <a:ext cx="4587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39752" y="4701618"/>
            <a:ext cx="10470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44272" y="509865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递减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850527" y="510040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递增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79709" y="5482172"/>
            <a:ext cx="7120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43488" y="5871856"/>
            <a:ext cx="71205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y&gt;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477577" y="6237478"/>
            <a:ext cx="10438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&lt;y&lt;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52147" y="5888305"/>
            <a:ext cx="10438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&lt;y&lt;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387108" y="6235531"/>
            <a:ext cx="7120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y&gt;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6787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6999148"/>
              </p:ext>
            </p:extLst>
          </p:nvPr>
        </p:nvGraphicFramePr>
        <p:xfrm>
          <a:off x="319088" y="2204864"/>
          <a:ext cx="8120062" cy="2863850"/>
        </p:xfrm>
        <a:graphic>
          <a:graphicData uri="http://schemas.openxmlformats.org/presentationml/2006/ole">
            <p:oleObj spid="_x0000_s5122" name="文档" r:id="rId6" imgW="3837724" imgH="1357922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996496" y="2720149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43712" y="4269770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812360" y="320702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554605" y="378422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51424" y="462886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已知集合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x|-x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A.{2,4}	B.{0,2}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C.{0,2,4}	D.{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5654131"/>
              </p:ext>
            </p:extLst>
          </p:nvPr>
        </p:nvGraphicFramePr>
        <p:xfrm>
          <a:off x="323528" y="1921912"/>
          <a:ext cx="8128000" cy="613625"/>
        </p:xfrm>
        <a:graphic>
          <a:graphicData uri="http://schemas.openxmlformats.org/presentationml/2006/ole">
            <p:oleObj spid="_x0000_s6146" name="文档" r:id="rId6" imgW="3847376" imgH="290762" progId="Word.Document.12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7236296" y="194078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4923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≤4},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≤4},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表示非负的偶数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{0,2,4},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22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979869"/>
              </p:ext>
            </p:extLst>
          </p:nvPr>
        </p:nvGraphicFramePr>
        <p:xfrm>
          <a:off x="333919" y="1526348"/>
          <a:ext cx="8128000" cy="551507"/>
        </p:xfrm>
        <a:graphic>
          <a:graphicData uri="http://schemas.openxmlformats.org/presentationml/2006/ole">
            <p:oleObj spid="_x0000_s7170" name="文档" r:id="rId6" imgW="3837724" imgH="26033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1432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07904" y="155979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7511019"/>
              </p:ext>
            </p:extLst>
          </p:nvPr>
        </p:nvGraphicFramePr>
        <p:xfrm>
          <a:off x="323528" y="3007343"/>
          <a:ext cx="8128000" cy="1089562"/>
        </p:xfrm>
        <a:graphic>
          <a:graphicData uri="http://schemas.openxmlformats.org/presentationml/2006/ole">
            <p:oleObj spid="_x0000_s7171" name="文档" r:id="rId7" imgW="3837724" imgH="514900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41271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&lt;b&lt;c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&lt;c&lt;a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89099" y="411863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493925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是减少的可知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587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6490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内为减函数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6105650"/>
              </p:ext>
            </p:extLst>
          </p:nvPr>
        </p:nvGraphicFramePr>
        <p:xfrm>
          <a:off x="899592" y="2980484"/>
          <a:ext cx="8128000" cy="393452"/>
        </p:xfrm>
        <a:graphic>
          <a:graphicData uri="http://schemas.openxmlformats.org/presentationml/2006/ole">
            <p:oleObj spid="_x0000_s8194" name="文档" r:id="rId6" imgW="3837724" imgH="184975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8604478"/>
              </p:ext>
            </p:extLst>
          </p:nvPr>
        </p:nvGraphicFramePr>
        <p:xfrm>
          <a:off x="323528" y="3440303"/>
          <a:ext cx="8128000" cy="760003"/>
        </p:xfrm>
        <a:graphic>
          <a:graphicData uri="http://schemas.openxmlformats.org/presentationml/2006/ole">
            <p:oleObj spid="_x0000_s8195" name="文档" r:id="rId7" imgW="3837724" imgH="3580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4620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431</TotalTime>
  <Words>1459</Words>
  <Application>Microsoft Office PowerPoint</Application>
  <PresentationFormat>全屏显示(4:3)</PresentationFormat>
  <Paragraphs>261</Paragraphs>
  <Slides>28</Slides>
  <Notes>27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2014高优二轮模板</vt:lpstr>
      <vt:lpstr>文档</vt:lpstr>
      <vt:lpstr>2.5　指数与指数函数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2019-11-11T09:31:58Z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