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Default Extension="tiff" ContentType="image/tiff"/>
  <Default Extension="doc" ContentType="application/msword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35"/>
  </p:handoutMasterIdLst>
  <p:sldIdLst>
    <p:sldId id="260" r:id="rId2"/>
    <p:sldId id="545" r:id="rId3"/>
    <p:sldId id="502" r:id="rId4"/>
    <p:sldId id="262" r:id="rId5"/>
    <p:sldId id="271" r:id="rId6"/>
    <p:sldId id="527" r:id="rId7"/>
    <p:sldId id="528" r:id="rId8"/>
    <p:sldId id="529" r:id="rId9"/>
    <p:sldId id="503" r:id="rId10"/>
    <p:sldId id="533" r:id="rId11"/>
    <p:sldId id="534" r:id="rId12"/>
    <p:sldId id="535" r:id="rId13"/>
    <p:sldId id="272" r:id="rId14"/>
    <p:sldId id="508" r:id="rId15"/>
    <p:sldId id="509" r:id="rId16"/>
    <p:sldId id="510" r:id="rId17"/>
    <p:sldId id="511" r:id="rId18"/>
    <p:sldId id="512" r:id="rId19"/>
    <p:sldId id="513" r:id="rId20"/>
    <p:sldId id="514" r:id="rId21"/>
    <p:sldId id="515" r:id="rId22"/>
    <p:sldId id="536" r:id="rId23"/>
    <p:sldId id="537" r:id="rId24"/>
    <p:sldId id="538" r:id="rId25"/>
    <p:sldId id="539" r:id="rId26"/>
    <p:sldId id="540" r:id="rId27"/>
    <p:sldId id="541" r:id="rId28"/>
    <p:sldId id="542" r:id="rId29"/>
    <p:sldId id="543" r:id="rId30"/>
    <p:sldId id="544" r:id="rId31"/>
    <p:sldId id="498" r:id="rId32"/>
    <p:sldId id="519" r:id="rId33"/>
    <p:sldId id="259" r:id="rId3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9986" autoAdjust="0"/>
    <p:restoredTop sz="94660"/>
  </p:normalViewPr>
  <p:slideViewPr>
    <p:cSldViewPr snapToObjects="1">
      <p:cViewPr>
        <p:scale>
          <a:sx n="70" d="100"/>
          <a:sy n="70" d="100"/>
        </p:scale>
        <p:origin x="-1098" y="-50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Objects="1">
      <p:cViewPr varScale="1">
        <p:scale>
          <a:sx n="68" d="100"/>
          <a:sy n="68" d="100"/>
        </p:scale>
        <p:origin x="-2856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6.emf"/><Relationship Id="rId1" Type="http://schemas.openxmlformats.org/officeDocument/2006/relationships/image" Target="../media/image25.emf"/><Relationship Id="rId4" Type="http://schemas.openxmlformats.org/officeDocument/2006/relationships/image" Target="../media/image28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image" Target="../media/image31.emf"/><Relationship Id="rId1" Type="http://schemas.openxmlformats.org/officeDocument/2006/relationships/image" Target="../media/image30.emf"/><Relationship Id="rId4" Type="http://schemas.openxmlformats.org/officeDocument/2006/relationships/image" Target="../media/image33.e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image" Target="../media/image36.emf"/><Relationship Id="rId1" Type="http://schemas.openxmlformats.org/officeDocument/2006/relationships/image" Target="../media/image35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41.emf"/><Relationship Id="rId2" Type="http://schemas.openxmlformats.org/officeDocument/2006/relationships/image" Target="../media/image40.emf"/><Relationship Id="rId1" Type="http://schemas.openxmlformats.org/officeDocument/2006/relationships/image" Target="../media/image39.e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43.emf"/><Relationship Id="rId1" Type="http://schemas.openxmlformats.org/officeDocument/2006/relationships/image" Target="../media/image42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18.vml.rels><?xml version="1.0" encoding="UTF-8" standalone="yes"?>
<Relationships xmlns="http://schemas.openxmlformats.org/package/2006/relationships"><Relationship Id="rId3" Type="http://schemas.openxmlformats.org/officeDocument/2006/relationships/image" Target="../media/image47.emf"/><Relationship Id="rId2" Type="http://schemas.openxmlformats.org/officeDocument/2006/relationships/image" Target="../media/image46.emf"/><Relationship Id="rId1" Type="http://schemas.openxmlformats.org/officeDocument/2006/relationships/image" Target="../media/image45.emf"/><Relationship Id="rId4" Type="http://schemas.openxmlformats.org/officeDocument/2006/relationships/image" Target="../media/image48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image" Target="../media/image11.emf"/></Relationships>
</file>

<file path=ppt/drawings/_rels/vmlDrawing20.vml.rels><?xml version="1.0" encoding="UTF-8" standalone="yes"?>
<Relationships xmlns="http://schemas.openxmlformats.org/package/2006/relationships"><Relationship Id="rId2" Type="http://schemas.openxmlformats.org/officeDocument/2006/relationships/image" Target="../media/image51.emf"/><Relationship Id="rId1" Type="http://schemas.openxmlformats.org/officeDocument/2006/relationships/image" Target="../media/image50.emf"/></Relationships>
</file>

<file path=ppt/drawings/_rels/vmlDrawing2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3.emf"/><Relationship Id="rId1" Type="http://schemas.openxmlformats.org/officeDocument/2006/relationships/image" Target="../media/image52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23.vml.rels><?xml version="1.0" encoding="UTF-8" standalone="yes"?>
<Relationships xmlns="http://schemas.openxmlformats.org/package/2006/relationships"><Relationship Id="rId3" Type="http://schemas.openxmlformats.org/officeDocument/2006/relationships/image" Target="../media/image57.emf"/><Relationship Id="rId2" Type="http://schemas.openxmlformats.org/officeDocument/2006/relationships/image" Target="../media/image56.emf"/><Relationship Id="rId1" Type="http://schemas.openxmlformats.org/officeDocument/2006/relationships/image" Target="../media/image55.emf"/><Relationship Id="rId4" Type="http://schemas.openxmlformats.org/officeDocument/2006/relationships/image" Target="../media/image58.emf"/></Relationships>
</file>

<file path=ppt/drawings/_rels/vmlDrawing24.vml.rels><?xml version="1.0" encoding="UTF-8" standalone="yes"?>
<Relationships xmlns="http://schemas.openxmlformats.org/package/2006/relationships"><Relationship Id="rId3" Type="http://schemas.openxmlformats.org/officeDocument/2006/relationships/image" Target="../media/image61.emf"/><Relationship Id="rId2" Type="http://schemas.openxmlformats.org/officeDocument/2006/relationships/image" Target="../media/image60.emf"/><Relationship Id="rId1" Type="http://schemas.openxmlformats.org/officeDocument/2006/relationships/image" Target="../media/image59.emf"/><Relationship Id="rId5" Type="http://schemas.openxmlformats.org/officeDocument/2006/relationships/image" Target="../media/image63.emf"/><Relationship Id="rId4" Type="http://schemas.openxmlformats.org/officeDocument/2006/relationships/image" Target="../media/image62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image" Target="../media/image13.e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emf"/><Relationship Id="rId1" Type="http://schemas.openxmlformats.org/officeDocument/2006/relationships/image" Target="../media/image1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25AEDA-E179-4278-998D-D9EC8DB06D52}" type="datetimeFigureOut">
              <a:rPr lang="zh-CN" altLang="en-US" smtClean="0"/>
              <a:pPr/>
              <a:t>2019/11/10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76C1A9-36A5-4E2E-B00D-A057051FFC6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39.104.72.189/" TargetMode="Externa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slide" Target="../slides/slide13.xml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3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"/>
          <p:cNvGrpSpPr/>
          <p:nvPr userDrawn="1"/>
        </p:nvGrpSpPr>
        <p:grpSpPr>
          <a:xfrm>
            <a:off x="821831" y="1261711"/>
            <a:ext cx="2969239" cy="2905010"/>
            <a:chOff x="-949635" y="0"/>
            <a:chExt cx="7009631" cy="6858000"/>
          </a:xfrm>
        </p:grpSpPr>
        <p:sp>
          <p:nvSpPr>
            <p:cNvPr id="8" name="Diamond 3"/>
            <p:cNvSpPr/>
            <p:nvPr/>
          </p:nvSpPr>
          <p:spPr bwMode="auto">
            <a:xfrm>
              <a:off x="-949635" y="0"/>
              <a:ext cx="7009631" cy="6858000"/>
            </a:xfrm>
            <a:prstGeom prst="diamond">
              <a:avLst/>
            </a:prstGeom>
            <a:solidFill>
              <a:schemeClr val="tx2">
                <a:lumMod val="20000"/>
                <a:lumOff val="80000"/>
                <a:alpha val="35000"/>
              </a:schemeClr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Diamond 4"/>
            <p:cNvSpPr/>
            <p:nvPr/>
          </p:nvSpPr>
          <p:spPr bwMode="auto">
            <a:xfrm>
              <a:off x="-176517" y="653134"/>
              <a:ext cx="5647878" cy="5525706"/>
            </a:xfrm>
            <a:prstGeom prst="diamond">
              <a:avLst/>
            </a:prstGeom>
            <a:solidFill>
              <a:schemeClr val="tx2">
                <a:lumMod val="20000"/>
                <a:lumOff val="80000"/>
              </a:schemeClr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0" name="Group 2"/>
          <p:cNvGrpSpPr/>
          <p:nvPr userDrawn="1"/>
        </p:nvGrpSpPr>
        <p:grpSpPr>
          <a:xfrm>
            <a:off x="764577" y="1824845"/>
            <a:ext cx="1778742" cy="1778742"/>
            <a:chOff x="990600" y="2044717"/>
            <a:chExt cx="2768566" cy="2768566"/>
          </a:xfrm>
        </p:grpSpPr>
        <p:sp>
          <p:nvSpPr>
            <p:cNvPr id="11" name="Diamond 5"/>
            <p:cNvSpPr/>
            <p:nvPr/>
          </p:nvSpPr>
          <p:spPr bwMode="auto">
            <a:xfrm>
              <a:off x="990600" y="2044717"/>
              <a:ext cx="2768566" cy="2768566"/>
            </a:xfrm>
            <a:prstGeom prst="diamond">
              <a:avLst/>
            </a:prstGeom>
            <a:solidFill>
              <a:schemeClr val="accent1"/>
            </a:solidFill>
            <a:ln w="50800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2" name="Group 9"/>
            <p:cNvGrpSpPr/>
            <p:nvPr/>
          </p:nvGrpSpPr>
          <p:grpSpPr>
            <a:xfrm>
              <a:off x="1429100" y="2771847"/>
              <a:ext cx="1800200" cy="992584"/>
              <a:chOff x="2345143" y="2365645"/>
              <a:chExt cx="1800200" cy="992584"/>
            </a:xfrm>
          </p:grpSpPr>
          <p:sp>
            <p:nvSpPr>
              <p:cNvPr id="13" name="TextBox 7"/>
              <p:cNvSpPr txBox="1"/>
              <p:nvPr/>
            </p:nvSpPr>
            <p:spPr>
              <a:xfrm>
                <a:off x="2345143" y="2365645"/>
                <a:ext cx="1800200" cy="677107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 fontScale="77500" lnSpcReduction="20000"/>
              </a:bodyPr>
              <a:lstStyle/>
              <a:p>
                <a:pPr algn="ctr"/>
                <a:r>
                  <a:rPr lang="zh-CN" altLang="en-US" sz="4400" dirty="0">
                    <a:solidFill>
                      <a:schemeClr val="bg1"/>
                    </a:solidFill>
                  </a:rPr>
                  <a:t>目录</a:t>
                </a:r>
              </a:p>
            </p:txBody>
          </p:sp>
          <p:sp>
            <p:nvSpPr>
              <p:cNvPr id="14" name="TextBox 8"/>
              <p:cNvSpPr txBox="1"/>
              <p:nvPr/>
            </p:nvSpPr>
            <p:spPr>
              <a:xfrm>
                <a:off x="2345143" y="3142785"/>
                <a:ext cx="1800200" cy="215444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 fontScale="77500" lnSpcReduction="20000"/>
              </a:bodyPr>
              <a:lstStyle/>
              <a:p>
                <a:pPr algn="ctr"/>
                <a:r>
                  <a:rPr lang="en-US" altLang="zh-CN" sz="1400">
                    <a:solidFill>
                      <a:schemeClr val="bg1"/>
                    </a:solidFill>
                  </a:rPr>
                  <a:t>CONTENTS</a:t>
                </a:r>
              </a:p>
            </p:txBody>
          </p:sp>
        </p:grpSp>
      </p:grpSp>
      <p:sp>
        <p:nvSpPr>
          <p:cNvPr id="15" name="Diamond 11"/>
          <p:cNvSpPr/>
          <p:nvPr userDrawn="1"/>
        </p:nvSpPr>
        <p:spPr bwMode="auto">
          <a:xfrm>
            <a:off x="1879174" y="951570"/>
            <a:ext cx="739798" cy="739797"/>
          </a:xfrm>
          <a:prstGeom prst="diamond">
            <a:avLst/>
          </a:prstGeom>
          <a:solidFill>
            <a:schemeClr val="accent2"/>
          </a:solidFill>
          <a:ln w="19050">
            <a:noFill/>
            <a:round/>
          </a:ln>
        </p:spPr>
        <p:txBody>
          <a:bodyPr vert="horz" wrap="none" lIns="91440" tIns="45720" rIns="91440" bIns="45720" anchor="ctr" anchorCtr="1" compatLnSpc="1">
            <a:normAutofit fontScale="92500" lnSpcReduction="20000"/>
          </a:bodyPr>
          <a:lstStyle/>
          <a:p>
            <a:pPr algn="ctr"/>
            <a:r>
              <a:rPr lang="en-US" altLang="zh-CN" sz="2400" b="1">
                <a:solidFill>
                  <a:schemeClr val="bg1"/>
                </a:solidFill>
                <a:latin typeface="Impact" panose="020B0806030902050204" pitchFamily="34" charset="0"/>
              </a:rPr>
              <a:t>01</a:t>
            </a:r>
          </a:p>
        </p:txBody>
      </p:sp>
      <p:sp>
        <p:nvSpPr>
          <p:cNvPr id="16" name="Diamond 12"/>
          <p:cNvSpPr/>
          <p:nvPr userDrawn="1"/>
        </p:nvSpPr>
        <p:spPr bwMode="auto">
          <a:xfrm>
            <a:off x="2707062" y="1762528"/>
            <a:ext cx="739798" cy="739797"/>
          </a:xfrm>
          <a:prstGeom prst="diamond">
            <a:avLst/>
          </a:prstGeom>
          <a:solidFill>
            <a:schemeClr val="accent3"/>
          </a:solidFill>
          <a:ln w="19050">
            <a:noFill/>
            <a:round/>
          </a:ln>
        </p:spPr>
        <p:txBody>
          <a:bodyPr vert="horz" wrap="none" lIns="91440" tIns="45720" rIns="91440" bIns="45720" anchor="ctr" anchorCtr="1" compatLnSpc="1">
            <a:normAutofit fontScale="92500" lnSpcReduction="20000"/>
          </a:bodyPr>
          <a:lstStyle/>
          <a:p>
            <a:pPr algn="ctr"/>
            <a:r>
              <a:rPr lang="en-US" altLang="zh-CN" sz="2400" b="1">
                <a:solidFill>
                  <a:schemeClr val="bg1"/>
                </a:solidFill>
                <a:latin typeface="Impact" panose="020B0806030902050204" pitchFamily="34" charset="0"/>
              </a:rPr>
              <a:t>02</a:t>
            </a:r>
          </a:p>
        </p:txBody>
      </p:sp>
      <p:sp>
        <p:nvSpPr>
          <p:cNvPr id="17" name="Diamond 13"/>
          <p:cNvSpPr/>
          <p:nvPr userDrawn="1"/>
        </p:nvSpPr>
        <p:spPr bwMode="auto">
          <a:xfrm>
            <a:off x="2707062" y="2907540"/>
            <a:ext cx="739798" cy="739797"/>
          </a:xfrm>
          <a:prstGeom prst="diamond">
            <a:avLst/>
          </a:prstGeom>
          <a:solidFill>
            <a:schemeClr val="accent4"/>
          </a:solidFill>
          <a:ln w="19050">
            <a:noFill/>
            <a:round/>
          </a:ln>
        </p:spPr>
        <p:txBody>
          <a:bodyPr vert="horz" wrap="none" lIns="91440" tIns="45720" rIns="91440" bIns="45720" anchor="ctr" anchorCtr="1" compatLnSpc="1">
            <a:normAutofit fontScale="92500" lnSpcReduction="20000"/>
          </a:bodyPr>
          <a:lstStyle/>
          <a:p>
            <a:pPr algn="ctr"/>
            <a:r>
              <a:rPr lang="en-US" altLang="zh-CN" sz="2400" b="1">
                <a:solidFill>
                  <a:schemeClr val="bg1"/>
                </a:solidFill>
                <a:latin typeface="Impact" panose="020B0806030902050204" pitchFamily="34" charset="0"/>
              </a:rPr>
              <a:t>03</a:t>
            </a:r>
          </a:p>
        </p:txBody>
      </p:sp>
      <p:sp>
        <p:nvSpPr>
          <p:cNvPr id="18" name="Diamond 14"/>
          <p:cNvSpPr/>
          <p:nvPr userDrawn="1"/>
        </p:nvSpPr>
        <p:spPr bwMode="auto">
          <a:xfrm>
            <a:off x="1879174" y="3768327"/>
            <a:ext cx="739798" cy="739797"/>
          </a:xfrm>
          <a:prstGeom prst="diamond">
            <a:avLst/>
          </a:prstGeom>
          <a:solidFill>
            <a:schemeClr val="accent5"/>
          </a:solidFill>
          <a:ln w="19050">
            <a:noFill/>
            <a:round/>
          </a:ln>
        </p:spPr>
        <p:txBody>
          <a:bodyPr vert="horz" wrap="none" lIns="91440" tIns="45720" rIns="91440" bIns="45720" anchor="ctr" anchorCtr="1" compatLnSpc="1">
            <a:normAutofit fontScale="92500" lnSpcReduction="20000"/>
          </a:bodyPr>
          <a:lstStyle/>
          <a:p>
            <a:pPr algn="ctr"/>
            <a:r>
              <a:rPr lang="en-US" altLang="zh-CN" sz="2400" b="1">
                <a:solidFill>
                  <a:schemeClr val="bg1"/>
                </a:solidFill>
                <a:latin typeface="Impact" panose="020B0806030902050204" pitchFamily="34" charset="0"/>
              </a:rPr>
              <a:t>04</a:t>
            </a:r>
          </a:p>
        </p:txBody>
      </p:sp>
      <p:grpSp>
        <p:nvGrpSpPr>
          <p:cNvPr id="19" name="Group 21"/>
          <p:cNvGrpSpPr/>
          <p:nvPr userDrawn="1"/>
        </p:nvGrpSpPr>
        <p:grpSpPr>
          <a:xfrm>
            <a:off x="2618972" y="1135204"/>
            <a:ext cx="2545865" cy="361864"/>
            <a:chOff x="3943834" y="704409"/>
            <a:chExt cx="3962574" cy="563232"/>
          </a:xfrm>
        </p:grpSpPr>
        <p:sp>
          <p:nvSpPr>
            <p:cNvPr id="20" name="TextBox 19"/>
            <p:cNvSpPr txBox="1"/>
            <p:nvPr/>
          </p:nvSpPr>
          <p:spPr>
            <a:xfrm>
              <a:off x="3943834" y="704409"/>
              <a:ext cx="3962574" cy="242864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 fontScale="77500" lnSpcReduction="20000"/>
            </a:bodyPr>
            <a:lstStyle/>
            <a:p>
              <a:r>
                <a:rPr lang="zh-CN" altLang="en-US" sz="1600" b="1">
                  <a:solidFill>
                    <a:schemeClr val="accent1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3943834" y="947273"/>
              <a:ext cx="3962574" cy="320368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 fontScale="700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22" name="Group 22"/>
          <p:cNvGrpSpPr/>
          <p:nvPr userDrawn="1"/>
        </p:nvGrpSpPr>
        <p:grpSpPr>
          <a:xfrm>
            <a:off x="3446860" y="1930146"/>
            <a:ext cx="2545865" cy="361864"/>
            <a:chOff x="3943834" y="704409"/>
            <a:chExt cx="3962574" cy="563232"/>
          </a:xfrm>
        </p:grpSpPr>
        <p:sp>
          <p:nvSpPr>
            <p:cNvPr id="23" name="TextBox 23"/>
            <p:cNvSpPr txBox="1"/>
            <p:nvPr/>
          </p:nvSpPr>
          <p:spPr>
            <a:xfrm>
              <a:off x="3943834" y="704409"/>
              <a:ext cx="3962574" cy="242864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 fontScale="77500" lnSpcReduction="20000"/>
            </a:bodyPr>
            <a:lstStyle/>
            <a:p>
              <a:r>
                <a:rPr lang="zh-CN" altLang="en-US" sz="1600" b="1">
                  <a:solidFill>
                    <a:schemeClr val="accent2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24" name="TextBox 24"/>
            <p:cNvSpPr txBox="1"/>
            <p:nvPr/>
          </p:nvSpPr>
          <p:spPr>
            <a:xfrm>
              <a:off x="3943834" y="947273"/>
              <a:ext cx="3962574" cy="320368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 fontScale="700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25" name="Group 25"/>
          <p:cNvGrpSpPr/>
          <p:nvPr userDrawn="1"/>
        </p:nvGrpSpPr>
        <p:grpSpPr>
          <a:xfrm>
            <a:off x="3446860" y="3148925"/>
            <a:ext cx="2545865" cy="361864"/>
            <a:chOff x="3943834" y="704409"/>
            <a:chExt cx="3962574" cy="563232"/>
          </a:xfrm>
        </p:grpSpPr>
        <p:sp>
          <p:nvSpPr>
            <p:cNvPr id="26" name="TextBox 26"/>
            <p:cNvSpPr txBox="1"/>
            <p:nvPr/>
          </p:nvSpPr>
          <p:spPr>
            <a:xfrm>
              <a:off x="3943834" y="704409"/>
              <a:ext cx="3962574" cy="242864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 fontScale="77500" lnSpcReduction="20000"/>
            </a:bodyPr>
            <a:lstStyle/>
            <a:p>
              <a:r>
                <a:rPr lang="zh-CN" altLang="en-US" sz="1600" b="1">
                  <a:solidFill>
                    <a:schemeClr val="accent3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27" name="TextBox 27"/>
            <p:cNvSpPr txBox="1"/>
            <p:nvPr/>
          </p:nvSpPr>
          <p:spPr>
            <a:xfrm>
              <a:off x="3943834" y="947273"/>
              <a:ext cx="3962574" cy="320368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 fontScale="700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28" name="Group 28"/>
          <p:cNvGrpSpPr/>
          <p:nvPr userDrawn="1"/>
        </p:nvGrpSpPr>
        <p:grpSpPr>
          <a:xfrm>
            <a:off x="2618972" y="4024449"/>
            <a:ext cx="2545865" cy="361864"/>
            <a:chOff x="3943834" y="704409"/>
            <a:chExt cx="3962574" cy="563232"/>
          </a:xfrm>
        </p:grpSpPr>
        <p:sp>
          <p:nvSpPr>
            <p:cNvPr id="29" name="TextBox 29"/>
            <p:cNvSpPr txBox="1"/>
            <p:nvPr/>
          </p:nvSpPr>
          <p:spPr>
            <a:xfrm>
              <a:off x="3943834" y="704409"/>
              <a:ext cx="3962574" cy="242864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 fontScale="77500" lnSpcReduction="20000"/>
            </a:bodyPr>
            <a:lstStyle/>
            <a:p>
              <a:r>
                <a:rPr lang="zh-CN" altLang="en-US" sz="1600" b="1">
                  <a:solidFill>
                    <a:schemeClr val="accent4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30" name="TextBox 30"/>
            <p:cNvSpPr txBox="1"/>
            <p:nvPr/>
          </p:nvSpPr>
          <p:spPr>
            <a:xfrm>
              <a:off x="3943834" y="947273"/>
              <a:ext cx="3962574" cy="320368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 fontScale="700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（建议使用主题字体）</a:t>
              </a:r>
            </a:p>
          </p:txBody>
        </p:sp>
      </p:grpSp>
      <p:sp>
        <p:nvSpPr>
          <p:cNvPr id="32" name="动作按钮: 后退或前一项 31">
            <a:hlinkClick r:id="" action="ppaction://hlinkshowjump?jump=previousslide" highlightClick="1"/>
          </p:cNvPr>
          <p:cNvSpPr/>
          <p:nvPr userDrawn="1"/>
        </p:nvSpPr>
        <p:spPr>
          <a:xfrm>
            <a:off x="11042650" y="6513077"/>
            <a:ext cx="279400" cy="304800"/>
          </a:xfrm>
          <a:prstGeom prst="actionButtonBackPrevio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动作按钮: 前进或下一项 32">
            <a:hlinkClick r:id="" action="ppaction://hlinkshowjump?jump=nextslide" highlightClick="1"/>
          </p:cNvPr>
          <p:cNvSpPr/>
          <p:nvPr userDrawn="1"/>
        </p:nvSpPr>
        <p:spPr>
          <a:xfrm>
            <a:off x="11406188" y="6525777"/>
            <a:ext cx="269875" cy="279400"/>
          </a:xfrm>
          <a:prstGeom prst="actionButtonForwardNex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" name="动作按钮: 结束 33">
            <a:hlinkClick r:id="" action="ppaction://hlinkshowjump?jump=endshow" highlightClick="1"/>
          </p:cNvPr>
          <p:cNvSpPr/>
          <p:nvPr userDrawn="1"/>
        </p:nvSpPr>
        <p:spPr>
          <a:xfrm>
            <a:off x="11760200" y="6514665"/>
            <a:ext cx="254000" cy="301625"/>
          </a:xfrm>
          <a:prstGeom prst="actionButtonE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动作按钮: 自定义 2">
            <a:hlinkClick r:id="" action="ppaction://noaction" highlightClick="1"/>
          </p:cNvPr>
          <p:cNvSpPr/>
          <p:nvPr userDrawn="1"/>
        </p:nvSpPr>
        <p:spPr>
          <a:xfrm>
            <a:off x="753262" y="5360446"/>
            <a:ext cx="1706136" cy="369332"/>
          </a:xfrm>
          <a:prstGeom prst="actionButtonBlank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08222" y="80457"/>
            <a:ext cx="11905977" cy="644166"/>
          </a:xfrm>
        </p:spPr>
        <p:txBody>
          <a:bodyPr/>
          <a:lstStyle>
            <a:lvl1pPr algn="ctr">
              <a:defRPr/>
            </a:lvl1pPr>
          </a:lstStyle>
          <a:p>
            <a:r>
              <a:rPr lang="zh-CN" altLang="en-US" dirty="0" smtClean="0"/>
              <a:t>课时标题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489018" y="6430679"/>
            <a:ext cx="372373" cy="365125"/>
          </a:xfrm>
        </p:spPr>
        <p:txBody>
          <a:bodyPr/>
          <a:lstStyle>
            <a:lvl1pPr>
              <a:defRPr sz="1200"/>
            </a:lvl1pPr>
          </a:lstStyle>
          <a:p>
            <a:fld id="{E82546D3-0A1B-4AD3-8423-C2D4F2A3C69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31" name="动作按钮: 后退或前一项 30">
            <a:hlinkClick r:id="" action="ppaction://hlinkshowjump?jump=previousslide" highlightClick="1"/>
          </p:cNvPr>
          <p:cNvSpPr/>
          <p:nvPr userDrawn="1"/>
        </p:nvSpPr>
        <p:spPr>
          <a:xfrm>
            <a:off x="11042650" y="6513077"/>
            <a:ext cx="279400" cy="304800"/>
          </a:xfrm>
          <a:prstGeom prst="actionButtonBackPrevio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" name="动作按钮: 前进或下一项 31">
            <a:hlinkClick r:id="" action="ppaction://hlinkshowjump?jump=nextslide" highlightClick="1"/>
          </p:cNvPr>
          <p:cNvSpPr/>
          <p:nvPr userDrawn="1"/>
        </p:nvSpPr>
        <p:spPr>
          <a:xfrm>
            <a:off x="11406188" y="6525777"/>
            <a:ext cx="269875" cy="279400"/>
          </a:xfrm>
          <a:prstGeom prst="actionButtonForwardNex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动作按钮: 结束 32">
            <a:hlinkClick r:id="" action="ppaction://hlinkshowjump?jump=endshow" highlightClick="1"/>
          </p:cNvPr>
          <p:cNvSpPr/>
          <p:nvPr userDrawn="1"/>
        </p:nvSpPr>
        <p:spPr>
          <a:xfrm>
            <a:off x="11760200" y="6514665"/>
            <a:ext cx="254000" cy="301625"/>
          </a:xfrm>
          <a:prstGeom prst="actionButtonE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4" name="组合 9"/>
          <p:cNvGrpSpPr/>
          <p:nvPr userDrawn="1"/>
        </p:nvGrpSpPr>
        <p:grpSpPr bwMode="auto">
          <a:xfrm>
            <a:off x="4074022" y="6410194"/>
            <a:ext cx="4043955" cy="406096"/>
            <a:chOff x="2364896" y="6103024"/>
            <a:chExt cx="3913269" cy="423863"/>
          </a:xfrm>
        </p:grpSpPr>
        <p:pic>
          <p:nvPicPr>
            <p:cNvPr id="35" name="图片 34">
              <a:hlinkClick r:id="rId2"/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062" t="9303" r="5006" b="29089"/>
            <a:stretch>
              <a:fillRect/>
            </a:stretch>
          </p:blipFill>
          <p:spPr bwMode="auto">
            <a:xfrm>
              <a:off x="2865834" y="6103024"/>
              <a:ext cx="3412331" cy="423863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pic>
          <p:nvPicPr>
            <p:cNvPr id="36" name="图片 47" descr="未标题-1 拷贝.png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64896" y="6109231"/>
              <a:ext cx="440528" cy="4176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38" name="直接连接符 37"/>
          <p:cNvCxnSpPr/>
          <p:nvPr userDrawn="1"/>
        </p:nvCxnSpPr>
        <p:spPr>
          <a:xfrm>
            <a:off x="139148" y="6292912"/>
            <a:ext cx="11875052" cy="0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 userDrawn="1"/>
        </p:nvCxnSpPr>
        <p:spPr>
          <a:xfrm>
            <a:off x="139148" y="791981"/>
            <a:ext cx="11875052" cy="0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 userDrawn="1"/>
        </p:nvCxnSpPr>
        <p:spPr>
          <a:xfrm>
            <a:off x="3130484" y="1221941"/>
            <a:ext cx="0" cy="4641011"/>
          </a:xfrm>
          <a:prstGeom prst="line">
            <a:avLst/>
          </a:prstGeom>
          <a:ln>
            <a:solidFill>
              <a:srgbClr val="00B05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组合 42"/>
          <p:cNvGrpSpPr/>
          <p:nvPr userDrawn="1"/>
        </p:nvGrpSpPr>
        <p:grpSpPr>
          <a:xfrm>
            <a:off x="108223" y="2106221"/>
            <a:ext cx="3026493" cy="2905010"/>
            <a:chOff x="755951" y="2210607"/>
            <a:chExt cx="3026493" cy="2905010"/>
          </a:xfrm>
        </p:grpSpPr>
        <p:grpSp>
          <p:nvGrpSpPr>
            <p:cNvPr id="44" name="Group 1"/>
            <p:cNvGrpSpPr/>
            <p:nvPr/>
          </p:nvGrpSpPr>
          <p:grpSpPr>
            <a:xfrm>
              <a:off x="813205" y="2210607"/>
              <a:ext cx="2969239" cy="2905010"/>
              <a:chOff x="-949635" y="0"/>
              <a:chExt cx="7009631" cy="6858000"/>
            </a:xfrm>
          </p:grpSpPr>
          <p:sp>
            <p:nvSpPr>
              <p:cNvPr id="50" name="Diamond 3"/>
              <p:cNvSpPr/>
              <p:nvPr/>
            </p:nvSpPr>
            <p:spPr bwMode="auto">
              <a:xfrm>
                <a:off x="-949635" y="0"/>
                <a:ext cx="7009631" cy="6858000"/>
              </a:xfrm>
              <a:prstGeom prst="diamond">
                <a:avLst/>
              </a:prstGeom>
              <a:solidFill>
                <a:schemeClr val="tx2">
                  <a:lumMod val="20000"/>
                  <a:lumOff val="80000"/>
                  <a:alpha val="35000"/>
                </a:schemeClr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Diamond 4"/>
              <p:cNvSpPr/>
              <p:nvPr/>
            </p:nvSpPr>
            <p:spPr bwMode="auto">
              <a:xfrm>
                <a:off x="-176517" y="653134"/>
                <a:ext cx="5647878" cy="5525706"/>
              </a:xfrm>
              <a:prstGeom prst="diamond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45" name="Group 2"/>
            <p:cNvGrpSpPr/>
            <p:nvPr/>
          </p:nvGrpSpPr>
          <p:grpSpPr>
            <a:xfrm>
              <a:off x="755951" y="2773741"/>
              <a:ext cx="1778742" cy="1778742"/>
              <a:chOff x="990600" y="2044717"/>
              <a:chExt cx="2768566" cy="2768566"/>
            </a:xfrm>
          </p:grpSpPr>
          <p:sp>
            <p:nvSpPr>
              <p:cNvPr id="46" name="Diamond 5"/>
              <p:cNvSpPr/>
              <p:nvPr/>
            </p:nvSpPr>
            <p:spPr bwMode="auto">
              <a:xfrm>
                <a:off x="990600" y="2044717"/>
                <a:ext cx="2768566" cy="2768566"/>
              </a:xfrm>
              <a:prstGeom prst="diamond">
                <a:avLst/>
              </a:prstGeom>
              <a:solidFill>
                <a:schemeClr val="accent1"/>
              </a:solidFill>
              <a:ln w="50800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47" name="Group 9"/>
              <p:cNvGrpSpPr/>
              <p:nvPr/>
            </p:nvGrpSpPr>
            <p:grpSpPr>
              <a:xfrm>
                <a:off x="1429100" y="2771847"/>
                <a:ext cx="1800200" cy="992584"/>
                <a:chOff x="2345143" y="2365645"/>
                <a:chExt cx="1800200" cy="992584"/>
              </a:xfrm>
            </p:grpSpPr>
            <p:sp>
              <p:nvSpPr>
                <p:cNvPr id="48" name="TextBox 7"/>
                <p:cNvSpPr txBox="1"/>
                <p:nvPr/>
              </p:nvSpPr>
              <p:spPr>
                <a:xfrm>
                  <a:off x="2345143" y="2365645"/>
                  <a:ext cx="1800200" cy="67710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 fontScale="77500" lnSpcReduction="20000"/>
                </a:bodyPr>
                <a:lstStyle/>
                <a:p>
                  <a:pPr algn="ctr"/>
                  <a:r>
                    <a:rPr lang="zh-CN" altLang="en-US" sz="4400" dirty="0">
                      <a:solidFill>
                        <a:schemeClr val="bg1"/>
                      </a:solidFill>
                    </a:rPr>
                    <a:t>目录</a:t>
                  </a:r>
                </a:p>
              </p:txBody>
            </p:sp>
            <p:sp>
              <p:nvSpPr>
                <p:cNvPr id="49" name="TextBox 8"/>
                <p:cNvSpPr txBox="1"/>
                <p:nvPr/>
              </p:nvSpPr>
              <p:spPr>
                <a:xfrm>
                  <a:off x="2345143" y="3142785"/>
                  <a:ext cx="1800200" cy="21544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 fontScale="77500" lnSpcReduction="20000"/>
                </a:bodyPr>
                <a:lstStyle/>
                <a:p>
                  <a:pPr algn="ctr"/>
                  <a:r>
                    <a:rPr lang="en-US" altLang="zh-CN" sz="1400" dirty="0">
                      <a:solidFill>
                        <a:schemeClr val="bg1"/>
                      </a:solidFill>
                    </a:rPr>
                    <a:t>CONTENTS</a:t>
                  </a:r>
                </a:p>
              </p:txBody>
            </p:sp>
          </p:grpSp>
        </p:grpSp>
      </p:grpSp>
      <p:sp>
        <p:nvSpPr>
          <p:cNvPr id="23" name="文本框 22">
            <a:hlinkClick r:id="rId2"/>
          </p:cNvPr>
          <p:cNvSpPr txBox="1"/>
          <p:nvPr userDrawn="1"/>
        </p:nvSpPr>
        <p:spPr>
          <a:xfrm>
            <a:off x="489018" y="5389474"/>
            <a:ext cx="22686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00B050"/>
                </a:solidFill>
              </a:rPr>
              <a:t>@《</a:t>
            </a:r>
            <a:r>
              <a:rPr lang="zh-CN" altLang="en-US" b="1" dirty="0" smtClean="0">
                <a:solidFill>
                  <a:srgbClr val="00B050"/>
                </a:solidFill>
              </a:rPr>
              <a:t>创新设计</a:t>
            </a:r>
            <a:r>
              <a:rPr lang="en-US" altLang="zh-CN" b="1" dirty="0" smtClean="0">
                <a:solidFill>
                  <a:srgbClr val="00B050"/>
                </a:solidFill>
              </a:rPr>
              <a:t>》</a:t>
            </a:r>
            <a:endParaRPr lang="zh-CN" altLang="en-US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241540" y="534838"/>
            <a:ext cx="11701077" cy="5911999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主文档内容</a:t>
            </a:r>
          </a:p>
        </p:txBody>
      </p:sp>
      <p:sp>
        <p:nvSpPr>
          <p:cNvPr id="8" name="动作按钮: 后退或前一项 7">
            <a:hlinkClick r:id="" action="ppaction://hlinkshowjump?jump=previousslide" highlightClick="1"/>
          </p:cNvPr>
          <p:cNvSpPr/>
          <p:nvPr userDrawn="1"/>
        </p:nvSpPr>
        <p:spPr>
          <a:xfrm>
            <a:off x="11042650" y="6513077"/>
            <a:ext cx="279400" cy="304800"/>
          </a:xfrm>
          <a:prstGeom prst="actionButtonBackPrevio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动作按钮: 前进或下一项 8">
            <a:hlinkClick r:id="" action="ppaction://hlinkshowjump?jump=nextslide" highlightClick="1"/>
          </p:cNvPr>
          <p:cNvSpPr/>
          <p:nvPr userDrawn="1"/>
        </p:nvSpPr>
        <p:spPr>
          <a:xfrm>
            <a:off x="11406188" y="6525777"/>
            <a:ext cx="269875" cy="279400"/>
          </a:xfrm>
          <a:prstGeom prst="actionButtonForwardNex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动作按钮: 结束 9">
            <a:hlinkClick r:id="" action="ppaction://hlinkshowjump?jump=endshow" highlightClick="1"/>
          </p:cNvPr>
          <p:cNvSpPr/>
          <p:nvPr userDrawn="1"/>
        </p:nvSpPr>
        <p:spPr>
          <a:xfrm>
            <a:off x="11760200" y="6514665"/>
            <a:ext cx="254000" cy="301625"/>
          </a:xfrm>
          <a:prstGeom prst="actionButtonE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5" name="直接连接符 4"/>
          <p:cNvCxnSpPr/>
          <p:nvPr userDrawn="1"/>
        </p:nvCxnSpPr>
        <p:spPr>
          <a:xfrm>
            <a:off x="241540" y="406451"/>
            <a:ext cx="11701077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燕尾形 14">
            <a:hlinkClick r:id="rId2" action="ppaction://hlinksldjump"/>
          </p:cNvPr>
          <p:cNvSpPr/>
          <p:nvPr userDrawn="1"/>
        </p:nvSpPr>
        <p:spPr>
          <a:xfrm>
            <a:off x="6242295" y="6495790"/>
            <a:ext cx="2156400" cy="315595"/>
          </a:xfrm>
          <a:prstGeom prst="chevron">
            <a:avLst/>
          </a:prstGeom>
          <a:solidFill>
            <a:schemeClr val="accent6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热点聚焦  分类突破</a:t>
            </a:r>
            <a:endParaRPr lang="zh-CN" altLang="en-US" sz="12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燕尾形 15">
            <a:hlinkClick r:id="rId3" action="ppaction://hlinksldjump"/>
          </p:cNvPr>
          <p:cNvSpPr/>
          <p:nvPr userDrawn="1"/>
        </p:nvSpPr>
        <p:spPr>
          <a:xfrm>
            <a:off x="3769480" y="6505690"/>
            <a:ext cx="2155419" cy="315595"/>
          </a:xfrm>
          <a:prstGeom prst="chevron">
            <a:avLst/>
          </a:prstGeom>
          <a:solidFill>
            <a:schemeClr val="accent6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真题感悟  考点整合</a:t>
            </a:r>
            <a:endParaRPr lang="zh-CN" altLang="en-US" sz="12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燕尾形 11">
            <a:hlinkClick r:id="rId4" action="ppaction://hlinksldjump"/>
          </p:cNvPr>
          <p:cNvSpPr/>
          <p:nvPr userDrawn="1"/>
        </p:nvSpPr>
        <p:spPr>
          <a:xfrm>
            <a:off x="8628265" y="6505690"/>
            <a:ext cx="2156400" cy="315595"/>
          </a:xfrm>
          <a:prstGeom prst="chevron">
            <a:avLst/>
          </a:prstGeom>
          <a:solidFill>
            <a:schemeClr val="accent6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归纳总结  思维升华</a:t>
            </a:r>
            <a:endParaRPr lang="zh-CN" altLang="en-US" sz="12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2188" y="5872618"/>
            <a:ext cx="10204450" cy="6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784402" flipH="1" flipV="1">
            <a:off x="7824363" y="3403693"/>
            <a:ext cx="4000325" cy="3602451"/>
          </a:xfrm>
          <a:prstGeom prst="rect">
            <a:avLst/>
          </a:prstGeom>
        </p:spPr>
      </p:pic>
      <p:sp>
        <p:nvSpPr>
          <p:cNvPr id="5" name="矩形 4"/>
          <p:cNvSpPr/>
          <p:nvPr userDrawn="1"/>
        </p:nvSpPr>
        <p:spPr>
          <a:xfrm>
            <a:off x="0" y="2489040"/>
            <a:ext cx="12192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spc="300" dirty="0" smtClean="0">
                <a:solidFill>
                  <a:srgbClr val="778495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微软雅黑" panose="020B0503020204020204" pitchFamily="34" charset="-122"/>
              </a:rPr>
              <a:t>本节内容结束</a:t>
            </a:r>
            <a:endParaRPr lang="zh-CN" altLang="en-US" sz="4800" spc="300" dirty="0">
              <a:solidFill>
                <a:srgbClr val="778495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C8E961-0A61-4EB6-98E7-EFE1458794F6}" type="datetimeFigureOut">
              <a:rPr lang="zh-CN" altLang="en-US" smtClean="0"/>
              <a:pPr/>
              <a:t>2019/11/10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2546D3-0A1B-4AD3-8423-C2D4F2A3C69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3611" y="0"/>
            <a:ext cx="12188389" cy="6858000"/>
          </a:xfrm>
          <a:prstGeom prst="rect">
            <a:avLst/>
          </a:prstGeom>
        </p:spPr>
      </p:pic>
      <p:sp>
        <p:nvSpPr>
          <p:cNvPr id="8" name="文本框 7"/>
          <p:cNvSpPr txBox="1"/>
          <p:nvPr userDrawn="1"/>
        </p:nvSpPr>
        <p:spPr>
          <a:xfrm>
            <a:off x="432854" y="6501159"/>
            <a:ext cx="4279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582C8A1B-FD01-4FEC-BC4C-A4CD3B747067}" type="slidenum">
              <a:rPr lang="zh-CN" altLang="en-US" sz="1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 algn="ctr"/>
              <a:t>‹#›</a:t>
            </a:fld>
            <a:endParaRPr lang="zh-CN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hlinkClick r:id="" action="ppaction://hlinkshowjump?jump=previousslide"/>
          </p:cNvPr>
          <p:cNvSpPr/>
          <p:nvPr userDrawn="1"/>
        </p:nvSpPr>
        <p:spPr>
          <a:xfrm>
            <a:off x="-1" y="6280397"/>
            <a:ext cx="459107" cy="368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hlinkClick r:id="" action="ppaction://hlinkshowjump?jump=nextslide"/>
          </p:cNvPr>
          <p:cNvSpPr/>
          <p:nvPr userDrawn="1"/>
        </p:nvSpPr>
        <p:spPr>
          <a:xfrm>
            <a:off x="834588" y="6280397"/>
            <a:ext cx="459107" cy="368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10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6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11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7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12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8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13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24.tif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14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Microsoft_Office_Word_97_-_2003___17.doc"/><Relationship Id="rId5" Type="http://schemas.openxmlformats.org/officeDocument/2006/relationships/oleObject" Target="../embeddings/Microsoft_Office_Word_97_-_2003___16.doc"/><Relationship Id="rId4" Type="http://schemas.openxmlformats.org/officeDocument/2006/relationships/oleObject" Target="../embeddings/Microsoft_Office_Word_97_-_2003___15.doc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18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1.v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Microsoft_Office_Word_97_-_2003___22.doc"/><Relationship Id="rId3" Type="http://schemas.openxmlformats.org/officeDocument/2006/relationships/oleObject" Target="../embeddings/Microsoft_Office_Word_97_-_2003___19.doc"/><Relationship Id="rId7" Type="http://schemas.openxmlformats.org/officeDocument/2006/relationships/oleObject" Target="../embeddings/Microsoft_Office_Word_97_-_2003___21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Microsoft_Office_Word_97_-_2003___20.doc"/><Relationship Id="rId5" Type="http://schemas.openxmlformats.org/officeDocument/2006/relationships/image" Target="file:///E:\&#26753;&#26126;&#26126;\2018\&#35838;&#20214;\2019&#29256;%20&#21019;&#26032;&#35774;&#35745;%20&#20108;&#36718;&#19987;&#39064;&#22797;&#20064;%20&#25968;&#23398;%20&#20840;&#22269;&#65288;&#29702;&#65289;\&#26032;&#24314;&#25991;&#20214;&#22841;\18gs63.TIF" TargetMode="External"/><Relationship Id="rId4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23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3.vml"/><Relationship Id="rId5" Type="http://schemas.openxmlformats.org/officeDocument/2006/relationships/oleObject" Target="../embeddings/Microsoft_Office_Word_97_-_2003___25.doc"/><Relationship Id="rId4" Type="http://schemas.openxmlformats.org/officeDocument/2006/relationships/oleObject" Target="../embeddings/Microsoft_Office_Word_97_-_2003___24.doc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26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4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27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5.vml"/><Relationship Id="rId5" Type="http://schemas.openxmlformats.org/officeDocument/2006/relationships/oleObject" Target="../embeddings/Microsoft_Office_Word_97_-_2003___29.doc"/><Relationship Id="rId4" Type="http://schemas.openxmlformats.org/officeDocument/2006/relationships/oleObject" Target="../embeddings/Microsoft_Office_Word_97_-_2003___28.doc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www.mzwhzx.cn/" TargetMode="Externa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30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6.vml"/><Relationship Id="rId4" Type="http://schemas.openxmlformats.org/officeDocument/2006/relationships/oleObject" Target="../embeddings/Microsoft_Office_Word_97_-_2003___31.doc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32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7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33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8.vml"/><Relationship Id="rId6" Type="http://schemas.openxmlformats.org/officeDocument/2006/relationships/oleObject" Target="../embeddings/Microsoft_Office_Word_97_-_2003___36.doc"/><Relationship Id="rId5" Type="http://schemas.openxmlformats.org/officeDocument/2006/relationships/oleObject" Target="../embeddings/Microsoft_Office_Word_97_-_2003___35.doc"/><Relationship Id="rId4" Type="http://schemas.openxmlformats.org/officeDocument/2006/relationships/oleObject" Target="../embeddings/Microsoft_Office_Word_97_-_2003___34.doc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37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9.v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38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0.vml"/><Relationship Id="rId4" Type="http://schemas.openxmlformats.org/officeDocument/2006/relationships/oleObject" Target="../embeddings/Microsoft_Office_Word_97_-_2003___39.doc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40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1.vml"/><Relationship Id="rId4" Type="http://schemas.openxmlformats.org/officeDocument/2006/relationships/oleObject" Target="../embeddings/Microsoft_Office_Word_97_-_2003___41.doc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42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2.v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43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3.vml"/><Relationship Id="rId6" Type="http://schemas.openxmlformats.org/officeDocument/2006/relationships/oleObject" Target="../embeddings/Microsoft_Office_Word_97_-_2003___46.doc"/><Relationship Id="rId5" Type="http://schemas.openxmlformats.org/officeDocument/2006/relationships/oleObject" Target="../embeddings/Microsoft_Office_Word_97_-_2003___45.doc"/><Relationship Id="rId4" Type="http://schemas.openxmlformats.org/officeDocument/2006/relationships/oleObject" Target="../embeddings/Microsoft_Office_Word_97_-_2003___44.doc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47.doc"/><Relationship Id="rId7" Type="http://schemas.openxmlformats.org/officeDocument/2006/relationships/oleObject" Target="../embeddings/Microsoft_Office_Word_97_-_2003___51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4.vml"/><Relationship Id="rId6" Type="http://schemas.openxmlformats.org/officeDocument/2006/relationships/oleObject" Target="../embeddings/Microsoft_Office_Word_97_-_2003___50.doc"/><Relationship Id="rId5" Type="http://schemas.openxmlformats.org/officeDocument/2006/relationships/oleObject" Target="../embeddings/Microsoft_Office_Word_97_-_2003___49.doc"/><Relationship Id="rId4" Type="http://schemas.openxmlformats.org/officeDocument/2006/relationships/oleObject" Target="../embeddings/Microsoft_Office_Word_97_-_2003___48.doc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tiff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52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5.v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1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0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2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Microsoft_Office_Word_97_-_2003___3.doc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4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Microsoft_Office_Word_97_-_2003___5.doc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6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5" Type="http://schemas.openxmlformats.org/officeDocument/2006/relationships/oleObject" Target="../embeddings/Microsoft_Office_Word_97_-_2003___8.doc"/><Relationship Id="rId4" Type="http://schemas.openxmlformats.org/officeDocument/2006/relationships/oleObject" Target="../embeddings/Microsoft_Office_Word_97_-_2003___7.doc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9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5" Type="http://schemas.openxmlformats.org/officeDocument/2006/relationships/image" Target="file:///E:\&#26753;&#26126;&#26126;\2018\&#35838;&#20214;\2019&#29256;%20&#21019;&#26032;&#35774;&#35745;%20&#20108;&#36718;&#19987;&#39064;&#22797;&#20064;%20&#25968;&#23398;%20&#20840;&#22269;&#65288;&#29702;&#65289;\&#26032;&#24314;&#25991;&#20214;&#22841;\A185.TIF" TargetMode="Externa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063040" y="3502759"/>
            <a:ext cx="5511445" cy="8181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Bef>
                <a:spcPts val="1700"/>
              </a:spcBef>
              <a:spcAft>
                <a:spcPts val="1650"/>
              </a:spcAft>
            </a:pPr>
            <a:r>
              <a:rPr lang="zh-CN" altLang="zh-CN" sz="3600" b="1" kern="2200" dirty="0">
                <a:latin typeface="Times New Roman" panose="02020603050405020304"/>
              </a:rPr>
              <a:t>第</a:t>
            </a:r>
            <a:r>
              <a:rPr lang="en-US" altLang="zh-CN" sz="3600" b="1" kern="2200" dirty="0">
                <a:latin typeface="Times New Roman" panose="02020603050405020304"/>
              </a:rPr>
              <a:t>1</a:t>
            </a:r>
            <a:r>
              <a:rPr lang="zh-CN" altLang="zh-CN" sz="3600" b="1" kern="2200" dirty="0">
                <a:latin typeface="Times New Roman" panose="02020603050405020304"/>
              </a:rPr>
              <a:t>讲　坐标系与参数方程</a:t>
            </a:r>
            <a:endParaRPr lang="zh-CN" altLang="zh-CN" sz="2400" b="1" kern="2200" dirty="0">
              <a:effectLst/>
              <a:latin typeface="Times New Roman" panose="02020603050405020304"/>
            </a:endParaRPr>
          </a:p>
        </p:txBody>
      </p:sp>
      <p:pic>
        <p:nvPicPr>
          <p:cNvPr id="88066" name="Picture 2" descr="专题七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4030" y="1486462"/>
            <a:ext cx="11800739" cy="2302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487583" y="1245221"/>
            <a:ext cx="11647294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2.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直线的极坐标方程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695325" y="1966913"/>
          <a:ext cx="11082338" cy="3262312"/>
        </p:xfrm>
        <a:graphic>
          <a:graphicData uri="http://schemas.openxmlformats.org/presentationml/2006/ole">
            <p:oleObj spid="_x0000_s83985" name="Document" r:id="rId3" imgW="11779965" imgH="3449040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472003" y="1276944"/>
            <a:ext cx="11192821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3.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圆的极坐标方程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796617" y="1980369"/>
          <a:ext cx="10672762" cy="2620963"/>
        </p:xfrm>
        <a:graphic>
          <a:graphicData uri="http://schemas.openxmlformats.org/presentationml/2006/ole">
            <p:oleObj spid="_x0000_s85008" name="Document" r:id="rId3" imgW="10946195" imgH="2690467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642284" y="804908"/>
          <a:ext cx="10548938" cy="5500687"/>
        </p:xfrm>
        <a:graphic>
          <a:graphicData uri="http://schemas.openxmlformats.org/presentationml/2006/ole">
            <p:oleObj spid="_x0000_s86032" name="Document" r:id="rId3" imgW="10993315" imgH="5742400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614363" y="1642423"/>
          <a:ext cx="10672762" cy="3767137"/>
        </p:xfrm>
        <a:graphic>
          <a:graphicData uri="http://schemas.openxmlformats.org/presentationml/2006/ole">
            <p:oleObj spid="_x0000_s16428" name="Document" r:id="rId3" imgW="10946195" imgH="3876390" progId="Word.Document.8">
              <p:embed/>
            </p:oleObj>
          </a:graphicData>
        </a:graphic>
      </p:graphicFrame>
      <p:pic>
        <p:nvPicPr>
          <p:cNvPr id="16411" name="Picture 27" descr="E:\梁明明\2018\二轮\2019版 创新设计 二轮专题复习 数学 全国（理）\热点聚焦.TIF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8873" y="546259"/>
            <a:ext cx="11625166" cy="468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341286" y="620475"/>
            <a:ext cx="11417796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黑体" panose="02010609060101010101" pitchFamily="2" charset="-122"/>
                <a:cs typeface="Times New Roman" panose="02020603050405020304"/>
              </a:rPr>
              <a:t>解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　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设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P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的极坐标为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ρ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θ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ρ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&gt;0)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M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的极坐标为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ρ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θ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ρ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&gt;0).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308227" y="1751607"/>
            <a:ext cx="11192821" cy="2238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由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|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OM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|·|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OP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|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16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得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C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的极坐标方程为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ρ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4cos 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θ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ρ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&gt;0).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因此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C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的直角坐标方程为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2)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y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4(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≠0).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设点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B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的极坐标为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 err="1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ρ</a:t>
            </a:r>
            <a:r>
              <a:rPr lang="en-US" altLang="zh-CN" sz="2400" i="1" kern="100" baseline="-25000" dirty="0" err="1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B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α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)(</a:t>
            </a:r>
            <a:r>
              <a:rPr lang="en-US" altLang="zh-CN" sz="2400" i="1" kern="100" dirty="0" err="1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ρ</a:t>
            </a:r>
            <a:r>
              <a:rPr lang="en-US" altLang="zh-CN" sz="2400" i="1" kern="100" baseline="-25000" dirty="0" err="1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B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&gt;0).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由题设知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|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OA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|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i="1" kern="100" dirty="0" err="1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ρ</a:t>
            </a:r>
            <a:r>
              <a:rPr lang="en-US" altLang="zh-CN" sz="2400" i="1" kern="100" baseline="-25000" dirty="0" err="1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B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4cos 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α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，于是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Cambria Math" panose="02040503050406030204"/>
              </a:rPr>
              <a:t>△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OAB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的面积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409643" y="1196943"/>
          <a:ext cx="10672762" cy="887413"/>
        </p:xfrm>
        <a:graphic>
          <a:graphicData uri="http://schemas.openxmlformats.org/presentationml/2006/ole">
            <p:oleObj spid="_x0000_s57392" name="Document" r:id="rId3" imgW="10946195" imgH="911223" progId="Word.Document.8">
              <p:embed/>
            </p:oleObj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313181" y="4010012"/>
          <a:ext cx="10672762" cy="900112"/>
        </p:xfrm>
        <a:graphic>
          <a:graphicData uri="http://schemas.openxmlformats.org/presentationml/2006/ole">
            <p:oleObj spid="_x0000_s57393" name="Document" r:id="rId4" imgW="10946195" imgH="935705" progId="Word.Document.8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444464" y="4688210"/>
          <a:ext cx="10671175" cy="887412"/>
        </p:xfrm>
        <a:graphic>
          <a:graphicData uri="http://schemas.openxmlformats.org/presentationml/2006/ole">
            <p:oleObj spid="_x0000_s57394" name="Document" r:id="rId5" imgW="10946195" imgH="911223" progId="Word.Document.8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477516" y="5445084"/>
          <a:ext cx="10672762" cy="627063"/>
        </p:xfrm>
        <a:graphic>
          <a:graphicData uri="http://schemas.openxmlformats.org/presentationml/2006/ole">
            <p:oleObj spid="_x0000_s57395" name="Document" r:id="rId6" imgW="10946195" imgH="650925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614363" y="2102798"/>
          <a:ext cx="10795000" cy="3140075"/>
        </p:xfrm>
        <a:graphic>
          <a:graphicData uri="http://schemas.openxmlformats.org/presentationml/2006/ole">
            <p:oleObj spid="_x0000_s58389" name="Document" r:id="rId3" imgW="11246540" imgH="3283429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805408" y="1829525"/>
            <a:ext cx="10544144" cy="113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黑体" panose="02010609060101010101" pitchFamily="2" charset="-122"/>
                <a:cs typeface="Times New Roman" panose="02020603050405020304"/>
              </a:rPr>
              <a:t>解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　因为曲线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C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的极坐标方程为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ρ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4cos 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θ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所以曲线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C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是圆心为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0)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，直径为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4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的圆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793948" y="4359007"/>
            <a:ext cx="10439747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所以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A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为直线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l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与圆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C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的一个交点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32475" y="562288"/>
          <a:ext cx="10672762" cy="1460500"/>
        </p:xfrm>
        <a:graphic>
          <a:graphicData uri="http://schemas.openxmlformats.org/presentationml/2006/ole">
            <p:oleObj spid="_x0000_s59437" name="Document" r:id="rId3" imgW="10946195" imgH="1504185" progId="Word.Document.8">
              <p:embed/>
            </p:oleObj>
          </a:graphicData>
        </a:graphic>
      </p:graphicFrame>
      <p:pic>
        <p:nvPicPr>
          <p:cNvPr id="59409" name="Picture 17" descr="E:\梁明明\2018\课件\2019版 创新设计 二轮专题复习 数学 全国（理）\新建文件夹\18gs63.TIF"/>
          <p:cNvPicPr>
            <a:picLocks noChangeAspect="1" noChangeArrowheads="1"/>
          </p:cNvPicPr>
          <p:nvPr/>
        </p:nvPicPr>
        <p:blipFill>
          <a:blip r:embed="rId4" r:link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816503" y="1905675"/>
            <a:ext cx="2533049" cy="1810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932538" y="3042974"/>
          <a:ext cx="10672762" cy="887413"/>
        </p:xfrm>
        <a:graphic>
          <a:graphicData uri="http://schemas.openxmlformats.org/presentationml/2006/ole">
            <p:oleObj spid="_x0000_s59438" name="Document" r:id="rId6" imgW="10946195" imgH="911223" progId="Word.Document.8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905801" y="3767003"/>
          <a:ext cx="10672762" cy="887412"/>
        </p:xfrm>
        <a:graphic>
          <a:graphicData uri="http://schemas.openxmlformats.org/presentationml/2006/ole">
            <p:oleObj spid="_x0000_s59439" name="Document" r:id="rId7" imgW="10946195" imgH="911223" progId="Word.Document.8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928688" y="5061903"/>
          <a:ext cx="10671175" cy="887412"/>
        </p:xfrm>
        <a:graphic>
          <a:graphicData uri="http://schemas.openxmlformats.org/presentationml/2006/ole">
            <p:oleObj spid="_x0000_s59440" name="Document" r:id="rId8" imgW="10946195" imgH="911223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9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755673" y="2805135"/>
          <a:ext cx="10672762" cy="887413"/>
        </p:xfrm>
        <a:graphic>
          <a:graphicData uri="http://schemas.openxmlformats.org/presentationml/2006/ole">
            <p:oleObj spid="_x0000_s60454" name="Document" r:id="rId3" imgW="10946195" imgH="911223" progId="Word.Document.8">
              <p:embed/>
            </p:oleObj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749940" y="3631212"/>
          <a:ext cx="10672762" cy="627062"/>
        </p:xfrm>
        <a:graphic>
          <a:graphicData uri="http://schemas.openxmlformats.org/presentationml/2006/ole">
            <p:oleObj spid="_x0000_s60455" name="Document" r:id="rId4" imgW="10946195" imgH="650925" progId="Word.Document.8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708973" y="2057749"/>
          <a:ext cx="10671175" cy="887412"/>
        </p:xfrm>
        <a:graphic>
          <a:graphicData uri="http://schemas.openxmlformats.org/presentationml/2006/ole">
            <p:oleObj spid="_x0000_s60456" name="Document" r:id="rId5" imgW="10946195" imgH="911223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18827" y="1569707"/>
          <a:ext cx="11082337" cy="3752850"/>
        </p:xfrm>
        <a:graphic>
          <a:graphicData uri="http://schemas.openxmlformats.org/presentationml/2006/ole">
            <p:oleObj spid="_x0000_s61461" name="Document" r:id="rId3" imgW="11593644" imgH="3909512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284197" y="716011"/>
            <a:ext cx="11531974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黑体" panose="02010609060101010101" pitchFamily="2" charset="-122"/>
                <a:cs typeface="Times New Roman" panose="02020603050405020304"/>
              </a:rPr>
              <a:t>解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　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a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时，直线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l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的普通方程为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4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y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3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0.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335280" y="4194515"/>
            <a:ext cx="11192821" cy="113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直线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l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的普通方程是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4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y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4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a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0.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设曲线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C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上点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P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(3cos 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θ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sin 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θ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335280" y="1350618"/>
          <a:ext cx="10672762" cy="887413"/>
        </p:xfrm>
        <a:graphic>
          <a:graphicData uri="http://schemas.openxmlformats.org/presentationml/2006/ole">
            <p:oleObj spid="_x0000_s62501" name="Document" r:id="rId3" imgW="10946195" imgH="911223" progId="Word.Document.8">
              <p:embed/>
            </p:oleObj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335280" y="2075905"/>
          <a:ext cx="10672762" cy="1624012"/>
        </p:xfrm>
        <a:graphic>
          <a:graphicData uri="http://schemas.openxmlformats.org/presentationml/2006/ole">
            <p:oleObj spid="_x0000_s62502" name="Document" r:id="rId4" imgW="10946195" imgH="1677357" progId="Word.Document.8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335280" y="3547732"/>
          <a:ext cx="10671175" cy="887412"/>
        </p:xfrm>
        <a:graphic>
          <a:graphicData uri="http://schemas.openxmlformats.org/presentationml/2006/ole">
            <p:oleObj spid="_x0000_s62503" name="Document" r:id="rId5" imgW="10946195" imgH="911223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4" name="Picture 2" descr="数学A6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95472" y="2057400"/>
            <a:ext cx="7620000" cy="23812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512947" y="2434670"/>
            <a:ext cx="11192821" cy="2238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|5sin(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θ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φ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4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a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|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的最大值为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17.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若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a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/>
              </a:rPr>
              <a:t>≥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，则－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5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4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a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17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zh-CN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a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8.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若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a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&lt;0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，则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5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4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a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17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zh-CN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a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16.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综上，实数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a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的值为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a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16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或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a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8.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614363" y="2130497"/>
          <a:ext cx="10672762" cy="628650"/>
        </p:xfrm>
        <a:graphic>
          <a:graphicData uri="http://schemas.openxmlformats.org/presentationml/2006/ole">
            <p:oleObj spid="_x0000_s63520" name="Document" r:id="rId3" imgW="10946195" imgH="650925" progId="Word.Document.8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558845" y="1255082"/>
          <a:ext cx="10671175" cy="942975"/>
        </p:xfrm>
        <a:graphic>
          <a:graphicData uri="http://schemas.openxmlformats.org/presentationml/2006/ole">
            <p:oleObj spid="_x0000_s63521" name="Document" r:id="rId4" imgW="10946195" imgH="980348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499299" y="1855692"/>
            <a:ext cx="11192821" cy="3346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latin typeface="Times New Roman" panose="02020603050405020304"/>
                <a:ea typeface="黑体" panose="02010609060101010101" pitchFamily="2" charset="-122"/>
                <a:cs typeface="Times New Roman" panose="02020603050405020304"/>
              </a:rPr>
              <a:t>探究提高　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1.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将参数方程化为普通方程的过程就是消去参数的过程，常用的消参方法有代入消参、加减消参、三角恒等式消参等，往往需要对参数方程进行变形，为消去参数创造条件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2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.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在与直线、圆、椭圆有关的题目中，参数方程的使用会使问题的解决事半功倍，尤其是求取值范围和最值问题，可将参数方程代入相关曲线的普通方程中，根据参数的取值条件求解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87067" y="1296026"/>
          <a:ext cx="10672762" cy="3794125"/>
        </p:xfrm>
        <a:graphic>
          <a:graphicData uri="http://schemas.openxmlformats.org/presentationml/2006/ole">
            <p:oleObj spid="_x0000_s89097" name="Document" r:id="rId3" imgW="10946195" imgH="3900512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479698" y="1422453"/>
            <a:ext cx="11304749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所以点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C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的直角坐标为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2).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444707" y="2871597"/>
            <a:ext cx="11192821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曲线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Ω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的普通方程为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y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2)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4.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87067" y="1132250"/>
          <a:ext cx="10672762" cy="628650"/>
        </p:xfrm>
        <a:graphic>
          <a:graphicData uri="http://schemas.openxmlformats.org/presentationml/2006/ole">
            <p:oleObj spid="_x0000_s91140" name="Document" r:id="rId3" imgW="10946195" imgH="650925" progId="Word.Document.8">
              <p:embed/>
            </p:oleObj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736292" y="3570677"/>
          <a:ext cx="10672762" cy="1009650"/>
        </p:xfrm>
        <a:graphic>
          <a:graphicData uri="http://schemas.openxmlformats.org/presentationml/2006/ole">
            <p:oleObj spid="_x0000_s91139" name="Document" r:id="rId4" imgW="10946195" imgH="1042273" progId="Word.Document.8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613437" y="2103201"/>
          <a:ext cx="10671175" cy="1011237"/>
        </p:xfrm>
        <a:graphic>
          <a:graphicData uri="http://schemas.openxmlformats.org/presentationml/2006/ole">
            <p:oleObj spid="_x0000_s91138" name="Document" r:id="rId5" imgW="10946195" imgH="1042273" progId="Word.Document.8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722621" y="5531816"/>
          <a:ext cx="10672762" cy="736600"/>
        </p:xfrm>
        <a:graphic>
          <a:graphicData uri="http://schemas.openxmlformats.org/presentationml/2006/ole">
            <p:oleObj spid="_x0000_s91137" name="Document" r:id="rId6" imgW="10946195" imgH="760733" progId="Word.Document.8">
              <p:embed/>
            </p:oleObj>
          </a:graphicData>
        </a:graphic>
      </p:graphicFrame>
      <p:sp>
        <p:nvSpPr>
          <p:cNvPr id="8" name="矩形 1"/>
          <p:cNvSpPr>
            <a:spLocks noChangeArrowheads="1"/>
          </p:cNvSpPr>
          <p:nvPr/>
        </p:nvSpPr>
        <p:spPr bwMode="auto">
          <a:xfrm>
            <a:off x="663899" y="4363488"/>
            <a:ext cx="11192821" cy="113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代入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y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2)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4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，整理得：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t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8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t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sin 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α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0.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设点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P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Q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对应的参数值分别为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t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t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，则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t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t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614363" y="1574183"/>
          <a:ext cx="10672762" cy="3903663"/>
        </p:xfrm>
        <a:graphic>
          <a:graphicData uri="http://schemas.openxmlformats.org/presentationml/2006/ole">
            <p:oleObj spid="_x0000_s92161" name="Document" r:id="rId3" imgW="10946195" imgH="4007079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240185" y="1397230"/>
            <a:ext cx="11647294" cy="3900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所以直线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l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的普通方程为</a:t>
            </a:r>
            <a:r>
              <a:rPr lang="en-US" altLang="zh-CN" sz="2400" i="1" kern="100" dirty="0" err="1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 err="1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sin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φ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i="1" kern="100" dirty="0" err="1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y</a:t>
            </a:r>
            <a:r>
              <a:rPr lang="en-US" altLang="zh-CN" sz="2400" kern="100" dirty="0" err="1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cos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φ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2cos 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φ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0.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由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ρ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cos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θ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8sin 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θ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，得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 err="1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ρ</a:t>
            </a:r>
            <a:r>
              <a:rPr lang="en-US" altLang="zh-CN" sz="2400" kern="100" dirty="0" err="1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cos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θ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8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ρ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sin 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θ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把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i="1" kern="100" dirty="0" err="1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ρ</a:t>
            </a:r>
            <a:r>
              <a:rPr lang="en-US" altLang="zh-CN" sz="2400" kern="100" dirty="0" err="1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cos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φ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y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i="1" kern="100" dirty="0" err="1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ρ</a:t>
            </a:r>
            <a:r>
              <a:rPr lang="en-US" altLang="zh-CN" sz="2400" kern="100" dirty="0" err="1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sin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φ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代入上式，得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8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y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所以曲线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C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的直角坐标方程为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8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y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将直线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l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的参数方程代入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8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y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得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t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cos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φ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8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t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sin 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φ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16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设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A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B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两点对应的参数分别为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t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t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335280" y="635725"/>
          <a:ext cx="10672762" cy="1009650"/>
        </p:xfrm>
        <a:graphic>
          <a:graphicData uri="http://schemas.openxmlformats.org/presentationml/2006/ole">
            <p:oleObj spid="_x0000_s93186" name="Document" r:id="rId3" imgW="10946195" imgH="1042273" progId="Word.Document.8">
              <p:embed/>
            </p:oleObj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362576" y="5353707"/>
          <a:ext cx="10672762" cy="887413"/>
        </p:xfrm>
        <a:graphic>
          <a:graphicData uri="http://schemas.openxmlformats.org/presentationml/2006/ole">
            <p:oleObj spid="_x0000_s93185" name="Document" r:id="rId4" imgW="10946195" imgH="911223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663899" y="3878295"/>
            <a:ext cx="11192821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当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φ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时，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|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AB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|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的最小值为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8.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810265" y="3041659"/>
          <a:ext cx="10672762" cy="901700"/>
        </p:xfrm>
        <a:graphic>
          <a:graphicData uri="http://schemas.openxmlformats.org/presentationml/2006/ole">
            <p:oleObj spid="_x0000_s94210" name="Document" r:id="rId3" imgW="10946195" imgH="934265" progId="Word.Document.8">
              <p:embed/>
            </p:oleObj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763588" y="2294273"/>
          <a:ext cx="10672762" cy="627062"/>
        </p:xfrm>
        <a:graphic>
          <a:graphicData uri="http://schemas.openxmlformats.org/presentationml/2006/ole">
            <p:oleObj spid="_x0000_s94209" name="Document" r:id="rId4" imgW="10946195" imgH="650925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485651" y="1951793"/>
            <a:ext cx="11192821" cy="2238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latin typeface="Times New Roman" panose="02020603050405020304"/>
                <a:ea typeface="黑体" panose="02010609060101010101" pitchFamily="2" charset="-122"/>
                <a:cs typeface="Times New Roman" panose="02020603050405020304"/>
              </a:rPr>
              <a:t>探究提高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　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1.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涉及参数方程和极坐标方程的综合题，求解的一般方法是分别化为普通方程和直角坐标方程后求解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.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当然，还要结合题目本身特点，确定选择何种方程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2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.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数形结合的应用，即充分利用参数方程中参数的几何意义，或者利用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ρ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和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θ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的几何意义，直接求解，能达到化繁为简的解题目的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614363" y="1268730"/>
          <a:ext cx="10672762" cy="3944938"/>
        </p:xfrm>
        <a:graphic>
          <a:graphicData uri="http://schemas.openxmlformats.org/presentationml/2006/ole">
            <p:oleObj spid="_x0000_s95240" name="Document" r:id="rId3" imgW="10946195" imgH="4051002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308425" y="2425374"/>
            <a:ext cx="11647294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从而曲线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C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的极坐标方程为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ρ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4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ρ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cos 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θ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，即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ρ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4cos 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θ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464235" y="1670626"/>
          <a:ext cx="10672762" cy="1009650"/>
        </p:xfrm>
        <a:graphic>
          <a:graphicData uri="http://schemas.openxmlformats.org/presentationml/2006/ole">
            <p:oleObj spid="_x0000_s97284" name="Document" r:id="rId3" imgW="10946195" imgH="1042273" progId="Word.Document.8">
              <p:embed/>
            </p:oleObj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362576" y="3075059"/>
          <a:ext cx="10672762" cy="887412"/>
        </p:xfrm>
        <a:graphic>
          <a:graphicData uri="http://schemas.openxmlformats.org/presentationml/2006/ole">
            <p:oleObj spid="_x0000_s97283" name="Document" r:id="rId4" imgW="10946195" imgH="911223" progId="Word.Document.8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403520" y="3749008"/>
          <a:ext cx="10671175" cy="901700"/>
        </p:xfrm>
        <a:graphic>
          <a:graphicData uri="http://schemas.openxmlformats.org/presentationml/2006/ole">
            <p:oleObj spid="_x0000_s97282" name="Document" r:id="rId5" imgW="10946195" imgH="935705" progId="Word.Document.8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430816" y="4588514"/>
          <a:ext cx="10672762" cy="627063"/>
        </p:xfrm>
        <a:graphic>
          <a:graphicData uri="http://schemas.openxmlformats.org/presentationml/2006/ole">
            <p:oleObj spid="_x0000_s97281" name="Document" r:id="rId6" imgW="10946195" imgH="650925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1"/>
          <p:cNvSpPr>
            <a:spLocks noChangeArrowheads="1"/>
          </p:cNvSpPr>
          <p:nvPr/>
        </p:nvSpPr>
        <p:spPr bwMode="auto">
          <a:xfrm>
            <a:off x="499299" y="1988820"/>
            <a:ext cx="11192821" cy="2238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高考定位　</a:t>
            </a:r>
            <a:r>
              <a:rPr lang="zh-CN" altLang="zh-CN" sz="2400" kern="100" dirty="0">
                <a:latin typeface="Times New Roman" panose="02020603050405020304"/>
                <a:ea typeface="仿宋_GB2312"/>
                <a:cs typeface="Times New Roman" panose="02020603050405020304"/>
              </a:rPr>
              <a:t>高考主要考查平面直角坐标系中的伸缩变换、直线和圆的极坐标方程；参数方程与普通方程的互化，常见曲线的参数方程及参数方程的简单应用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.</a:t>
            </a:r>
            <a:r>
              <a:rPr lang="zh-CN" altLang="zh-CN" sz="2400" kern="100" dirty="0">
                <a:latin typeface="Times New Roman" panose="02020603050405020304"/>
                <a:ea typeface="仿宋_GB2312"/>
                <a:cs typeface="Times New Roman" panose="02020603050405020304"/>
              </a:rPr>
              <a:t>以极坐标、参数方程与普通方程的互化为主要考查形式，同时考查直线与曲线位置关系等解析几何知识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614363" y="1543435"/>
          <a:ext cx="10672762" cy="887413"/>
        </p:xfrm>
        <a:graphic>
          <a:graphicData uri="http://schemas.openxmlformats.org/presentationml/2006/ole">
            <p:oleObj spid="_x0000_s98309" name="Document" r:id="rId3" imgW="10946195" imgH="911223" progId="Word.Document.8">
              <p:embed/>
            </p:oleObj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695325" y="2304469"/>
          <a:ext cx="10672762" cy="887412"/>
        </p:xfrm>
        <a:graphic>
          <a:graphicData uri="http://schemas.openxmlformats.org/presentationml/2006/ole">
            <p:oleObj spid="_x0000_s98308" name="Document" r:id="rId4" imgW="10946195" imgH="911223" progId="Word.Document.8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695325" y="3043404"/>
          <a:ext cx="10671175" cy="887412"/>
        </p:xfrm>
        <a:graphic>
          <a:graphicData uri="http://schemas.openxmlformats.org/presentationml/2006/ole">
            <p:oleObj spid="_x0000_s98307" name="Document" r:id="rId5" imgW="10946195" imgH="911223" progId="Word.Document.8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695325" y="3853833"/>
          <a:ext cx="10672762" cy="887413"/>
        </p:xfrm>
        <a:graphic>
          <a:graphicData uri="http://schemas.openxmlformats.org/presentationml/2006/ole">
            <p:oleObj spid="_x0000_s98306" name="Document" r:id="rId6" imgW="10946195" imgH="911223" progId="Word.Document.8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695325" y="4660914"/>
          <a:ext cx="10672763" cy="887412"/>
        </p:xfrm>
        <a:graphic>
          <a:graphicData uri="http://schemas.openxmlformats.org/presentationml/2006/ole">
            <p:oleObj spid="_x0000_s98305" name="Document" r:id="rId7" imgW="10946195" imgH="917704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335280" y="1844635"/>
            <a:ext cx="11192821" cy="2238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52095" indent="-252095"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1.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在已知极坐标方程求曲线交点、距离、线段长等几何问题时，如果不能直接用极坐标解决，或用极坐标解决较麻烦，可将极坐标方程转化为直角坐标方程解决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marL="252095" indent="-252095"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2.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要熟悉常见曲线的参数方程、极坐标方程，如：圆、椭圆、及过一点的直线，在研究直线与它们的位置关系时常用的技巧是转化为普通方程解答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44053" name="Picture 21" descr="E:\梁明明\2018\二轮\2019版 创新设计 二轮专题复习 数学 全国（理）\归纳总结.TIF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0748" y="541898"/>
            <a:ext cx="11625166" cy="468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614363" y="1628775"/>
          <a:ext cx="10672762" cy="3221038"/>
        </p:xfrm>
        <a:graphic>
          <a:graphicData uri="http://schemas.openxmlformats.org/presentationml/2006/ole">
            <p:oleObj spid="_x0000_s68629" name="Document" r:id="rId3" imgW="10946195" imgH="3307550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784402" flipH="1" flipV="1">
            <a:off x="7824363" y="3403693"/>
            <a:ext cx="4000325" cy="36024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"/>
          <p:cNvSpPr>
            <a:spLocks noChangeArrowheads="1"/>
          </p:cNvSpPr>
          <p:nvPr/>
        </p:nvSpPr>
        <p:spPr bwMode="auto">
          <a:xfrm>
            <a:off x="731315" y="3779878"/>
            <a:ext cx="11192821" cy="113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求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C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和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l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的直角坐标方程；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若曲线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C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截直线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l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所得线段的中点坐标为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(1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2)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，求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l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的斜率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18827" y="1988820"/>
          <a:ext cx="10672762" cy="2020888"/>
        </p:xfrm>
        <a:graphic>
          <a:graphicData uri="http://schemas.openxmlformats.org/presentationml/2006/ole">
            <p:oleObj spid="_x0000_s1070" name="Document" r:id="rId3" imgW="10946195" imgH="2084545" progId="Word.Document.8">
              <p:embed/>
            </p:oleObj>
          </a:graphicData>
        </a:graphic>
      </p:graphicFrame>
      <p:pic>
        <p:nvPicPr>
          <p:cNvPr id="1052" name="Picture 28" descr="E:\梁明明\2018\二轮\2019版 创新设计 二轮专题复习 数学 全国（理）\真题感悟.tif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1554" y="584265"/>
            <a:ext cx="11625166" cy="468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1"/>
          <p:cNvSpPr>
            <a:spLocks noChangeArrowheads="1"/>
          </p:cNvSpPr>
          <p:nvPr/>
        </p:nvSpPr>
        <p:spPr bwMode="auto">
          <a:xfrm>
            <a:off x="4713541" y="1080195"/>
            <a:ext cx="1923340" cy="667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430780" algn="l"/>
              </a:tabLst>
            </a:pPr>
            <a:r>
              <a:rPr lang="zh-CN" altLang="en-US" sz="2400" kern="100" dirty="0" smtClean="0">
                <a:latin typeface="黑体" panose="02010609060101010101" pitchFamily="2" charset="-122"/>
                <a:ea typeface="黑体" panose="02010609060101010101" pitchFamily="2" charset="-122"/>
                <a:cs typeface="Courier New" panose="02070309020205020404"/>
              </a:rPr>
              <a:t>真 题 感 悟</a:t>
            </a:r>
            <a:endParaRPr lang="zh-CN" altLang="zh-CN" sz="1050" kern="100" dirty="0">
              <a:effectLst/>
              <a:latin typeface="黑体" panose="02010609060101010101" pitchFamily="2" charset="-122"/>
              <a:ea typeface="黑体" panose="0201060906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384162" y="1146369"/>
            <a:ext cx="11304749" cy="3900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当</a:t>
            </a:r>
            <a:r>
              <a:rPr lang="en-US" altLang="zh-CN" sz="2400" kern="100" dirty="0" err="1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cos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α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≠0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时，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l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的直角坐标方程为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y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tan 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α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·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tan 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α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当</a:t>
            </a:r>
            <a:r>
              <a:rPr lang="en-US" altLang="zh-CN" sz="2400" kern="100" dirty="0" err="1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cos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α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时，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l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的直角坐标方程为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将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l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的参数方程代入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C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的直角坐标方程，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整理得关于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t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的方程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3cos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α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t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4(2cos 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α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sin 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α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t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8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0.</a:t>
            </a:r>
            <a:r>
              <a:rPr lang="zh-CN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①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因为曲线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C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截直线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l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所得线段的中点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在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C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内，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所以</a:t>
            </a:r>
            <a:r>
              <a:rPr lang="zh-CN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有两个解，设为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t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t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，则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t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t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0.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417411" y="5733112"/>
            <a:ext cx="11192821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故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2cos 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α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sin 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α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，于是直线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l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的斜率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k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tan 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α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491531" y="5047592"/>
          <a:ext cx="10672762" cy="969963"/>
        </p:xfrm>
        <a:graphic>
          <a:graphicData uri="http://schemas.openxmlformats.org/presentationml/2006/ole">
            <p:oleObj spid="_x0000_s9218" name="Document" r:id="rId3" imgW="10946195" imgH="1000870" progId="Word.Document.8">
              <p:embed/>
            </p:oleObj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490605" y="594781"/>
          <a:ext cx="10671175" cy="887412"/>
        </p:xfrm>
        <a:graphic>
          <a:graphicData uri="http://schemas.openxmlformats.org/presentationml/2006/ole">
            <p:oleObj spid="_x0000_s9217" name="Document" r:id="rId4" imgW="10946195" imgH="911223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226537" y="552235"/>
            <a:ext cx="11647294" cy="2238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52095" indent="-252095"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2.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(2018·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全国</a:t>
            </a:r>
            <a:r>
              <a:rPr lang="zh-CN" altLang="zh-CN" sz="2400" kern="100" dirty="0">
                <a:latin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卷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在直角坐标系</a:t>
            </a:r>
            <a:r>
              <a:rPr lang="en-US" altLang="zh-CN" sz="2400" i="1" kern="100" dirty="0" err="1">
                <a:latin typeface="Times New Roman" panose="02020603050405020304"/>
                <a:cs typeface="Courier New" panose="02070309020205020404"/>
              </a:rPr>
              <a:t>xOy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中，曲线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C</a:t>
            </a:r>
            <a:r>
              <a:rPr lang="en-US" altLang="zh-CN" sz="2400" kern="100" baseline="-25000" dirty="0">
                <a:latin typeface="Times New Roman" panose="02020603050405020304"/>
                <a:cs typeface="Courier New" panose="02070309020205020404"/>
              </a:rPr>
              <a:t>1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的方程为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y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i="1" kern="100" dirty="0" err="1">
                <a:latin typeface="Times New Roman" panose="02020603050405020304"/>
                <a:cs typeface="Courier New" panose="02070309020205020404"/>
              </a:rPr>
              <a:t>k</a:t>
            </a:r>
            <a:r>
              <a:rPr lang="en-US" altLang="zh-CN" sz="2400" kern="100" dirty="0" err="1">
                <a:latin typeface="Times New Roman" panose="02020603050405020304"/>
                <a:cs typeface="Courier New" panose="02070309020205020404"/>
              </a:rPr>
              <a:t>|</a:t>
            </a:r>
            <a:r>
              <a:rPr lang="en-US" altLang="zh-CN" sz="2400" i="1" kern="100" dirty="0" err="1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|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2.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以坐标原点为极点，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轴正半轴为极轴建立极坐标系，曲线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C</a:t>
            </a:r>
            <a:r>
              <a:rPr lang="en-US" altLang="zh-CN" sz="2400" kern="100" baseline="-25000" dirty="0"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的极坐标方程为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ρ</a:t>
            </a:r>
            <a:r>
              <a:rPr lang="en-US" altLang="zh-CN" sz="2400" kern="100" baseline="30000" dirty="0"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2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ρ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cos 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θ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3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0.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marL="252095" indent="-252095"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 smtClean="0">
                <a:latin typeface="Times New Roman" panose="02020603050405020304"/>
                <a:cs typeface="Courier New" panose="02070309020205020404"/>
              </a:rPr>
              <a:t>	(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1)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求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C</a:t>
            </a:r>
            <a:r>
              <a:rPr lang="en-US" altLang="zh-CN" sz="2400" kern="100" baseline="-25000" dirty="0"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的直角坐标方程；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marL="252095" indent="-252095"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 smtClean="0">
                <a:latin typeface="Times New Roman" panose="02020603050405020304"/>
                <a:cs typeface="Courier New" panose="02070309020205020404"/>
              </a:rPr>
              <a:t>	(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2)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若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C</a:t>
            </a:r>
            <a:r>
              <a:rPr lang="en-US" altLang="zh-CN" sz="2400" kern="100" baseline="-25000" dirty="0">
                <a:latin typeface="Times New Roman" panose="02020603050405020304"/>
                <a:cs typeface="Courier New" panose="02070309020205020404"/>
              </a:rPr>
              <a:t>1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与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C</a:t>
            </a:r>
            <a:r>
              <a:rPr lang="en-US" altLang="zh-CN" sz="2400" kern="100" baseline="-25000" dirty="0"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有且仅有三个公共点，求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C</a:t>
            </a:r>
            <a:r>
              <a:rPr lang="en-US" altLang="zh-CN" sz="2400" kern="100" baseline="-25000" dirty="0">
                <a:latin typeface="Times New Roman" panose="02020603050405020304"/>
                <a:cs typeface="Courier New" panose="02070309020205020404"/>
              </a:rPr>
              <a:t>1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的方程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499299" y="2708910"/>
            <a:ext cx="11192821" cy="3346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黑体" panose="02010609060101010101" pitchFamily="2" charset="-122"/>
                <a:cs typeface="Times New Roman" panose="02020603050405020304"/>
              </a:rPr>
              <a:t>解　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由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i="1" kern="100" dirty="0" err="1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ρ</a:t>
            </a:r>
            <a:r>
              <a:rPr lang="en-US" altLang="zh-CN" sz="2400" kern="100" dirty="0" err="1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cos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θ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y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i="1" kern="100" dirty="0" err="1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ρ</a:t>
            </a:r>
            <a:r>
              <a:rPr lang="en-US" altLang="zh-CN" sz="2400" kern="100" dirty="0" err="1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sin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θ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得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C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的直角坐标方程为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y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3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即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1)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y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4.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由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知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C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是圆心为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A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0)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，半径为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的圆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由题设知，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C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是过点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B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且关于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y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轴对称的两条射线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记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y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轴右边的射线为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l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y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轴左边的射线为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l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en-US" altLang="zh-CN" sz="2400" kern="100" dirty="0" smtClean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341286" y="593179"/>
            <a:ext cx="11417796" cy="1684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vl="0" algn="just">
              <a:lnSpc>
                <a:spcPct val="150000"/>
              </a:lnSpc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由于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B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在圆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C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的外面，故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C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与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C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有且仅有三个公共点等价于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l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与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C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只有一个公共点且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l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与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C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有两个公共点，或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l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与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C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只有一个公共点且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l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与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C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有两个公共点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当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l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与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C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只有一个公共点时，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A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到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l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所在直线的距离为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335280" y="3071120"/>
            <a:ext cx="11192821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经检验，当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k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时，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l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与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C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没有公共点；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6" name="矩形 1"/>
          <p:cNvSpPr>
            <a:spLocks noChangeArrowheads="1"/>
          </p:cNvSpPr>
          <p:nvPr/>
        </p:nvSpPr>
        <p:spPr bwMode="auto">
          <a:xfrm>
            <a:off x="458355" y="4292367"/>
            <a:ext cx="11192821" cy="1684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l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与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C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有两个公共点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当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l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与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C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只有一个公共点时，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A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到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l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所在直线的距离为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430816" y="2321569"/>
          <a:ext cx="10672762" cy="996950"/>
        </p:xfrm>
        <a:graphic>
          <a:graphicData uri="http://schemas.openxmlformats.org/presentationml/2006/ole">
            <p:oleObj spid="_x0000_s78877" name="Document" r:id="rId3" imgW="10946195" imgH="1024631" progId="Word.Document.8">
              <p:embed/>
            </p:oleObj>
          </a:graphicData>
        </a:graphic>
      </p:graphicFrame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463868" y="3690956"/>
          <a:ext cx="10672762" cy="763587"/>
        </p:xfrm>
        <a:graphic>
          <a:graphicData uri="http://schemas.openxmlformats.org/presentationml/2006/ole">
            <p:oleObj spid="_x0000_s78878" name="Document" r:id="rId4" imgW="10946195" imgH="792415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672144" y="2274339"/>
            <a:ext cx="10756081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经检验，当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k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时，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l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与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C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没有公共点；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790929" y="2999477"/>
          <a:ext cx="10809287" cy="914400"/>
        </p:xfrm>
        <a:graphic>
          <a:graphicData uri="http://schemas.openxmlformats.org/presentationml/2006/ole">
            <p:oleObj spid="_x0000_s80899" name="Document" r:id="rId3" imgW="11494368" imgH="966307" progId="Word.Document.8">
              <p:embed/>
            </p:oleObj>
          </a:graphicData>
        </a:graphic>
      </p:graphicFrame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736292" y="1451351"/>
          <a:ext cx="10672762" cy="995362"/>
        </p:xfrm>
        <a:graphic>
          <a:graphicData uri="http://schemas.openxmlformats.org/presentationml/2006/ole">
            <p:oleObj spid="_x0000_s80898" name="Document" r:id="rId4" imgW="10946195" imgH="1024631" progId="Word.Document.8">
              <p:embed/>
            </p:oleObj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888383" y="3722764"/>
          <a:ext cx="10809288" cy="914400"/>
        </p:xfrm>
        <a:graphic>
          <a:graphicData uri="http://schemas.openxmlformats.org/presentationml/2006/ole">
            <p:oleObj spid="_x0000_s80897" name="Document" r:id="rId5" imgW="11494368" imgH="967027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226537" y="1256855"/>
            <a:ext cx="11647294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1.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直角坐标与极坐标的互化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614363" y="3839210"/>
          <a:ext cx="10672762" cy="2470150"/>
        </p:xfrm>
        <a:graphic>
          <a:graphicData uri="http://schemas.openxmlformats.org/presentationml/2006/ole">
            <p:oleObj spid="_x0000_s52254" name="Document" r:id="rId3" imgW="10946195" imgH="2545737" progId="Word.Document.8">
              <p:embed/>
            </p:oleObj>
          </a:graphicData>
        </a:graphic>
      </p:graphicFrame>
      <p:sp>
        <p:nvSpPr>
          <p:cNvPr id="6" name="矩形 1"/>
          <p:cNvSpPr>
            <a:spLocks noChangeArrowheads="1"/>
          </p:cNvSpPr>
          <p:nvPr/>
        </p:nvSpPr>
        <p:spPr bwMode="auto">
          <a:xfrm>
            <a:off x="4720615" y="536765"/>
            <a:ext cx="1885443" cy="55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430780" algn="l"/>
              </a:tabLst>
            </a:pPr>
            <a:r>
              <a:rPr lang="zh-CN" altLang="en-US" sz="2400" kern="100" dirty="0" smtClean="0">
                <a:latin typeface="黑体" panose="02010609060101010101" pitchFamily="2" charset="-122"/>
                <a:ea typeface="黑体" panose="02010609060101010101" pitchFamily="2" charset="-122"/>
                <a:cs typeface="Courier New" panose="02070309020205020404"/>
              </a:rPr>
              <a:t>考 点 整 合</a:t>
            </a:r>
            <a:endParaRPr lang="zh-CN" altLang="zh-CN" sz="1050" kern="100" dirty="0">
              <a:effectLst/>
              <a:latin typeface="黑体" panose="02010609060101010101" pitchFamily="2" charset="-122"/>
              <a:ea typeface="黑体" panose="02010609060101010101" pitchFamily="2" charset="-122"/>
              <a:cs typeface="Courier New" panose="02070309020205020404"/>
            </a:endParaRPr>
          </a:p>
        </p:txBody>
      </p:sp>
      <p:pic>
        <p:nvPicPr>
          <p:cNvPr id="52248" name="Picture 24" descr="E:\梁明明\2018\课件\2019版 创新设计 二轮专题复习 数学 全国（理）\新建文件夹\A185.TIF"/>
          <p:cNvPicPr>
            <a:picLocks noChangeAspect="1" noChangeArrowheads="1"/>
          </p:cNvPicPr>
          <p:nvPr/>
        </p:nvPicPr>
        <p:blipFill>
          <a:blip r:embed="rId4" r:link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64955" y="1852980"/>
            <a:ext cx="2011577" cy="1808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297</TotalTime>
  <Words>886</Words>
  <Application>WPS 演示</Application>
  <PresentationFormat>自定义</PresentationFormat>
  <Paragraphs>66</Paragraphs>
  <Slides>33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5" baseType="lpstr">
      <vt:lpstr>Office 主题</vt:lpstr>
      <vt:lpstr>Document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</vt:vector>
  </TitlesOfParts>
  <Company>china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136</cp:revision>
  <dcterms:created xsi:type="dcterms:W3CDTF">2018-01-02T04:06:00Z</dcterms:created>
  <dcterms:modified xsi:type="dcterms:W3CDTF">2019-11-10T13:17:58Z</dcterms:modified>
  <cp:category>阳光数学网【http://www.eduy.net】搜集，仅供学习和研究使用！</cp:category>
  <cp:contentType>阳光数学网【http://www.eduy.net】搜集，仅供学习和研究使用！</cp:contentType>
  <cp:contentStatus>阳光数学网【http://www.eduy.net】搜集，仅供学习和研究使用！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2052-11.1.0.8013</vt:lpwstr>
  </property>
</Properties>
</file>