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2"/>
  </p:handoutMasterIdLst>
  <p:sldIdLst>
    <p:sldId id="260" r:id="rId2"/>
    <p:sldId id="533" r:id="rId3"/>
    <p:sldId id="271" r:id="rId4"/>
    <p:sldId id="527" r:id="rId5"/>
    <p:sldId id="528" r:id="rId6"/>
    <p:sldId id="529" r:id="rId7"/>
    <p:sldId id="530" r:id="rId8"/>
    <p:sldId id="531" r:id="rId9"/>
    <p:sldId id="532" r:id="rId10"/>
    <p:sldId id="259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9986" autoAdjust="0"/>
    <p:restoredTop sz="94660"/>
  </p:normalViewPr>
  <p:slideViewPr>
    <p:cSldViewPr snapToObjects="1">
      <p:cViewPr>
        <p:scale>
          <a:sx n="70" d="100"/>
          <a:sy n="70" d="100"/>
        </p:scale>
        <p:origin x="-1098" y="-5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../media/image16.emf"/><Relationship Id="rId4" Type="http://schemas.openxmlformats.org/officeDocument/2006/relationships/image" Target="../media/image1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25AEDA-E179-4278-998D-D9EC8DB06D52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6C1A9-36A5-4E2E-B00D-A057051FFC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2807854" y="317359"/>
            <a:ext cx="9144000" cy="761855"/>
          </a:xfrm>
        </p:spPr>
        <p:txBody>
          <a:bodyPr anchor="b">
            <a:normAutofit/>
          </a:bodyPr>
          <a:lstStyle>
            <a:lvl1pPr algn="ctr">
              <a:defRPr sz="3200" b="1"/>
            </a:lvl1pPr>
          </a:lstStyle>
          <a:p>
            <a:r>
              <a:rPr lang="zh-CN" altLang="en-US" dirty="0" smtClean="0"/>
              <a:t>章标题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807854" y="1147313"/>
            <a:ext cx="9144000" cy="5322498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各节标题（含超级链接）</a:t>
            </a:r>
            <a:endParaRPr lang="zh-CN" altLang="en-US" dirty="0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14982" y="1908692"/>
            <a:ext cx="3026493" cy="2905010"/>
            <a:chOff x="71850" y="1261711"/>
            <a:chExt cx="3026493" cy="2905010"/>
          </a:xfrm>
        </p:grpSpPr>
        <p:grpSp>
          <p:nvGrpSpPr>
            <p:cNvPr id="7" name="Group 1"/>
            <p:cNvGrpSpPr/>
            <p:nvPr userDrawn="1"/>
          </p:nvGrpSpPr>
          <p:grpSpPr>
            <a:xfrm>
              <a:off x="129104" y="1261711"/>
              <a:ext cx="2969239" cy="2905010"/>
              <a:chOff x="-949635" y="0"/>
              <a:chExt cx="7009631" cy="6858000"/>
            </a:xfrm>
          </p:grpSpPr>
          <p:sp>
            <p:nvSpPr>
              <p:cNvPr id="8" name="Diamond 3"/>
              <p:cNvSpPr/>
              <p:nvPr/>
            </p:nvSpPr>
            <p:spPr bwMode="auto">
              <a:xfrm>
                <a:off x="-949635" y="0"/>
                <a:ext cx="7009631" cy="6858000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  <a:alpha val="35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" name="Diamond 4"/>
              <p:cNvSpPr/>
              <p:nvPr/>
            </p:nvSpPr>
            <p:spPr bwMode="auto">
              <a:xfrm>
                <a:off x="-176517" y="653134"/>
                <a:ext cx="5647878" cy="5525706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2"/>
            <p:cNvGrpSpPr/>
            <p:nvPr userDrawn="1"/>
          </p:nvGrpSpPr>
          <p:grpSpPr>
            <a:xfrm>
              <a:off x="71850" y="1824845"/>
              <a:ext cx="1778742" cy="1778742"/>
              <a:chOff x="990600" y="2044717"/>
              <a:chExt cx="2768566" cy="2768566"/>
            </a:xfrm>
          </p:grpSpPr>
          <p:sp>
            <p:nvSpPr>
              <p:cNvPr id="11" name="Diamond 5"/>
              <p:cNvSpPr/>
              <p:nvPr/>
            </p:nvSpPr>
            <p:spPr bwMode="auto">
              <a:xfrm>
                <a:off x="990600" y="2044717"/>
                <a:ext cx="2768566" cy="2768566"/>
              </a:xfrm>
              <a:prstGeom prst="diamond">
                <a:avLst/>
              </a:prstGeom>
              <a:solidFill>
                <a:schemeClr val="accent1"/>
              </a:solidFill>
              <a:ln w="50800">
                <a:noFill/>
                <a:rou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2" name="Group 9"/>
              <p:cNvGrpSpPr/>
              <p:nvPr/>
            </p:nvGrpSpPr>
            <p:grpSpPr>
              <a:xfrm>
                <a:off x="1429100" y="2771847"/>
                <a:ext cx="1800200" cy="992584"/>
                <a:chOff x="2345143" y="2365645"/>
                <a:chExt cx="1800200" cy="992584"/>
              </a:xfrm>
            </p:grpSpPr>
            <p:sp>
              <p:nvSpPr>
                <p:cNvPr id="13" name="TextBox 7"/>
                <p:cNvSpPr txBox="1"/>
                <p:nvPr/>
              </p:nvSpPr>
              <p:spPr>
                <a:xfrm>
                  <a:off x="2345143" y="2365645"/>
                  <a:ext cx="1800200" cy="677107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ctr"/>
                  <a:r>
                    <a:rPr lang="zh-CN" altLang="en-US" sz="4400" dirty="0">
                      <a:solidFill>
                        <a:schemeClr val="bg1"/>
                      </a:solidFill>
                    </a:rPr>
                    <a:t>目录</a:t>
                  </a:r>
                </a:p>
              </p:txBody>
            </p:sp>
            <p:sp>
              <p:nvSpPr>
                <p:cNvPr id="14" name="TextBox 8"/>
                <p:cNvSpPr txBox="1"/>
                <p:nvPr/>
              </p:nvSpPr>
              <p:spPr>
                <a:xfrm>
                  <a:off x="2345143" y="3142785"/>
                  <a:ext cx="1800200" cy="215444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ctr"/>
                  <a:r>
                    <a:rPr lang="en-US" altLang="zh-CN" sz="1400">
                      <a:solidFill>
                        <a:schemeClr val="bg1"/>
                      </a:solidFill>
                    </a:rPr>
                    <a:t>CONTENTS</a:t>
                  </a:r>
                </a:p>
              </p:txBody>
            </p:sp>
          </p:grpSp>
        </p:grpSp>
      </p:grpSp>
      <p:sp>
        <p:nvSpPr>
          <p:cNvPr id="16" name="动作按钮: 后退或前一项 15">
            <a:hlinkClick r:id="" action="ppaction://hlinkshowjump?jump=previousslide" highlightClick="1"/>
          </p:cNvPr>
          <p:cNvSpPr/>
          <p:nvPr userDrawn="1"/>
        </p:nvSpPr>
        <p:spPr>
          <a:xfrm>
            <a:off x="10990894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动作按钮: 前进或下一项 16">
            <a:hlinkClick r:id="" action="ppaction://hlinkshowjump?jump=nextslide" highlightClick="1"/>
          </p:cNvPr>
          <p:cNvSpPr/>
          <p:nvPr userDrawn="1"/>
        </p:nvSpPr>
        <p:spPr>
          <a:xfrm>
            <a:off x="11354432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动作按钮: 结束 17">
            <a:hlinkClick r:id="" action="ppaction://hlinkshowjump?jump=endshow" highlightClick="1"/>
          </p:cNvPr>
          <p:cNvSpPr/>
          <p:nvPr userDrawn="1"/>
        </p:nvSpPr>
        <p:spPr>
          <a:xfrm>
            <a:off x="11708444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2807854" y="1105093"/>
            <a:ext cx="9154590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241540" y="534838"/>
            <a:ext cx="11701077" cy="591199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主文档内容</a:t>
            </a:r>
          </a:p>
        </p:txBody>
      </p:sp>
      <p:sp>
        <p:nvSpPr>
          <p:cNvPr id="8" name="动作按钮: 后退或前一项 7">
            <a:hlinkClick r:id="" action="ppaction://hlinkshowjump?jump=previousslide" highlightClick="1"/>
          </p:cNvPr>
          <p:cNvSpPr/>
          <p:nvPr userDrawn="1"/>
        </p:nvSpPr>
        <p:spPr>
          <a:xfrm>
            <a:off x="11042650" y="6513077"/>
            <a:ext cx="279400" cy="304800"/>
          </a:xfrm>
          <a:prstGeom prst="actionButtonBackPrevio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动作按钮: 前进或下一项 8">
            <a:hlinkClick r:id="" action="ppaction://hlinkshowjump?jump=nextslide" highlightClick="1"/>
          </p:cNvPr>
          <p:cNvSpPr/>
          <p:nvPr userDrawn="1"/>
        </p:nvSpPr>
        <p:spPr>
          <a:xfrm>
            <a:off x="11406188" y="6525777"/>
            <a:ext cx="269875" cy="279400"/>
          </a:xfrm>
          <a:prstGeom prst="actionButtonForwardNex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动作按钮: 结束 9">
            <a:hlinkClick r:id="" action="ppaction://hlinkshowjump?jump=endshow" highlightClick="1"/>
          </p:cNvPr>
          <p:cNvSpPr/>
          <p:nvPr userDrawn="1"/>
        </p:nvSpPr>
        <p:spPr>
          <a:xfrm>
            <a:off x="11760200" y="6514665"/>
            <a:ext cx="254000" cy="301625"/>
          </a:xfrm>
          <a:prstGeom prst="actionButtonE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41540" y="406451"/>
            <a:ext cx="11701077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2188" y="5872618"/>
            <a:ext cx="10204450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84402" flipH="1" flipV="1">
            <a:off x="7824363" y="3403693"/>
            <a:ext cx="4000325" cy="3602451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0" y="2489040"/>
            <a:ext cx="12192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spc="300" dirty="0" smtClean="0">
                <a:solidFill>
                  <a:srgbClr val="778495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微软雅黑" panose="020B0503020204020204" pitchFamily="34" charset="-122"/>
              </a:rPr>
              <a:t>本节内容结束</a:t>
            </a:r>
            <a:endParaRPr lang="zh-CN" altLang="en-US" sz="4800" spc="300" dirty="0">
              <a:solidFill>
                <a:srgbClr val="778495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C8E961-0A61-4EB6-98E7-EFE1458794F6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546D3-0A1B-4AD3-8423-C2D4F2A3C69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611" y="0"/>
            <a:ext cx="12188389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432854" y="6501159"/>
            <a:ext cx="4279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582C8A1B-FD01-4FEC-BC4C-A4CD3B747067}" type="slidenum">
              <a:rPr lang="zh-CN" alt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 algn="ctr"/>
              <a:t>‹#›</a:t>
            </a:fld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hlinkClick r:id="" action="ppaction://hlinkshowjump?jump=previousslide"/>
          </p:cNvPr>
          <p:cNvSpPr/>
          <p:nvPr userDrawn="1"/>
        </p:nvSpPr>
        <p:spPr>
          <a:xfrm>
            <a:off x="-1" y="6280397"/>
            <a:ext cx="459107" cy="36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" action="ppaction://hlinkshowjump?jump=nextslide"/>
          </p:cNvPr>
          <p:cNvSpPr/>
          <p:nvPr userDrawn="1"/>
        </p:nvSpPr>
        <p:spPr>
          <a:xfrm>
            <a:off x="834588" y="6280397"/>
            <a:ext cx="459107" cy="368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Word_97_-_2003___2.doc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3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Microsoft_Office_Word_97_-_2003___5.doc"/><Relationship Id="rId4" Type="http://schemas.openxmlformats.org/officeDocument/2006/relationships/oleObject" Target="../embeddings/Microsoft_Office_Word_97_-_2003___4.doc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6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Word_97_-_2003___7.doc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8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Microsoft_Office_Word_97_-_2003___9.doc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__10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Microsoft_Office_Word_97_-_2003___13.doc"/><Relationship Id="rId5" Type="http://schemas.openxmlformats.org/officeDocument/2006/relationships/oleObject" Target="../embeddings/Microsoft_Office_Word_97_-_2003___12.doc"/><Relationship Id="rId4" Type="http://schemas.openxmlformats.org/officeDocument/2006/relationships/oleObject" Target="../embeddings/Microsoft_Office_Word_97_-_2003___11.doc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76929" y="3009580"/>
            <a:ext cx="10836621" cy="8181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Bef>
                <a:spcPts val="1700"/>
              </a:spcBef>
              <a:spcAft>
                <a:spcPts val="1650"/>
              </a:spcAft>
            </a:pPr>
            <a:r>
              <a:rPr lang="zh-CN" altLang="zh-CN" sz="3600" b="1" kern="2200" dirty="0">
                <a:latin typeface="Times New Roman" panose="02020603050405020304"/>
              </a:rPr>
              <a:t>第六类　函数与导数问题重在</a:t>
            </a:r>
            <a:r>
              <a:rPr lang="en-US" altLang="zh-CN" sz="3600" b="1" kern="2200" dirty="0">
                <a:latin typeface="宋体" panose="02010600030101010101" pitchFamily="2" charset="-122"/>
              </a:rPr>
              <a:t>“</a:t>
            </a:r>
            <a:r>
              <a:rPr lang="zh-CN" altLang="zh-CN" sz="3600" b="1" kern="2200" dirty="0">
                <a:latin typeface="Times New Roman" panose="02020603050405020304"/>
              </a:rPr>
              <a:t>分</a:t>
            </a:r>
            <a:r>
              <a:rPr lang="en-US" altLang="zh-CN" sz="3600" b="1" kern="2200" dirty="0">
                <a:latin typeface="宋体" panose="02010600030101010101" pitchFamily="2" charset="-122"/>
              </a:rPr>
              <a:t>”</a:t>
            </a:r>
            <a:r>
              <a:rPr lang="en-US" altLang="zh-CN" sz="3600" b="1" kern="2200" dirty="0">
                <a:latin typeface="Times New Roman" panose="02020603050405020304"/>
              </a:rPr>
              <a:t>——</a:t>
            </a:r>
            <a:r>
              <a:rPr lang="zh-CN" altLang="zh-CN" sz="3600" b="1" kern="2200" dirty="0">
                <a:latin typeface="Times New Roman" panose="02020603050405020304"/>
              </a:rPr>
              <a:t>分离、分解</a:t>
            </a:r>
            <a:endParaRPr lang="zh-CN" altLang="zh-CN" sz="2400" b="1" kern="2200" dirty="0">
              <a:effectLst/>
              <a:latin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784402" flipH="1" flipV="1">
            <a:off x="7824363" y="3403693"/>
            <a:ext cx="4000325" cy="36024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数学A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472" y="2057400"/>
            <a:ext cx="7620000" cy="2381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26537" y="593179"/>
            <a:ext cx="11647294" cy="222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以函数为载体、以导数为工具的综合问题是高考常考的压轴大题，多涉及含参数的函数的单调性、极值或最值的探索与讨论、复杂函数的零点的讨论、不等式中参数范围的讨论、恒成立和能成立问题的讨论等，是近几年高考试题的命题热点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对于此类综合试题，一般先求导，再变形或分解出基本函数，再根据题意处理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pic>
        <p:nvPicPr>
          <p:cNvPr id="3112" name="图片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51265" y="2970436"/>
            <a:ext cx="5967982" cy="320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70549" y="593179"/>
            <a:ext cx="11531974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【例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6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】</a:t>
            </a:r>
            <a:r>
              <a:rPr lang="zh-CN" altLang="zh-CN" sz="2400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(2017·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全国</a:t>
            </a:r>
            <a:r>
              <a:rPr lang="en-US" altLang="zh-CN" sz="2400" kern="100" dirty="0">
                <a:latin typeface="宋体" panose="02010600030101010101" pitchFamily="2" charset="-122"/>
                <a:ea typeface="楷体_GB2312"/>
                <a:cs typeface="Times New Roman" panose="02020603050405020304"/>
              </a:rPr>
              <a:t>Ⅱ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卷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已知函数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ax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，且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0.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12947" y="1126816"/>
            <a:ext cx="11192821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求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证明：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存在唯一的极大值点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，且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e</a:t>
            </a:r>
            <a:r>
              <a:rPr lang="zh-CN" altLang="zh-CN" sz="2400" kern="100" baseline="300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&lt;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latin typeface="Times New Roman" panose="02020603050405020304"/>
                <a:cs typeface="Courier New" panose="02070309020205020404"/>
              </a:rPr>
              <a:t>0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)&lt;2</a:t>
            </a:r>
            <a:r>
              <a:rPr lang="zh-CN" altLang="zh-CN" sz="2400" kern="100" baseline="300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baseline="30000" dirty="0"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512947" y="2253329"/>
            <a:ext cx="11192821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的定义域为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∞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设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，则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分离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等价于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因为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，故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14363" y="4509135"/>
          <a:ext cx="10672762" cy="887412"/>
        </p:xfrm>
        <a:graphic>
          <a:graphicData uri="http://schemas.openxmlformats.org/presentationml/2006/ole">
            <p:oleObj spid="_x0000_s77853" name="Document" r:id="rId3" imgW="10946195" imgH="911223" progId="Word.Document.8">
              <p:embed/>
            </p:oleObj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86141" y="5172053"/>
          <a:ext cx="10672762" cy="887412"/>
        </p:xfrm>
        <a:graphic>
          <a:graphicData uri="http://schemas.openxmlformats.org/presentationml/2006/ole">
            <p:oleObj spid="_x0000_s77854" name="Document" r:id="rId4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41286" y="593179"/>
            <a:ext cx="11417796" cy="334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0&lt;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&lt;1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)&lt;0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单调递减；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当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&gt;1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时，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)&gt;0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单调递增，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是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的极小值点，故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综上，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a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证明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　由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设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h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分解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05179" y="4025968"/>
          <a:ext cx="10672762" cy="887412"/>
        </p:xfrm>
        <a:graphic>
          <a:graphicData uri="http://schemas.openxmlformats.org/presentationml/2006/ole">
            <p:oleObj spid="_x0000_s84995" name="Document" r:id="rId3" imgW="10946195" imgH="917704" progId="Word.Document.8">
              <p:embed/>
            </p:oleObj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477516" y="4831474"/>
          <a:ext cx="10672762" cy="885825"/>
        </p:xfrm>
        <a:graphic>
          <a:graphicData uri="http://schemas.openxmlformats.org/presentationml/2006/ole">
            <p:oleObj spid="_x0000_s84994" name="Document" r:id="rId4" imgW="10946195" imgH="911223" progId="Word.Document.8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463868" y="5585724"/>
          <a:ext cx="10672762" cy="887412"/>
        </p:xfrm>
        <a:graphic>
          <a:graphicData uri="http://schemas.openxmlformats.org/presentationml/2006/ole">
            <p:oleObj spid="_x0000_s84993" name="Document" r:id="rId5" imgW="10946195" imgH="911223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448789" y="2387439"/>
            <a:ext cx="10756081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因为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h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，所以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是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的唯一极大值点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由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得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，故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553891" y="4237775"/>
            <a:ext cx="11192821" cy="168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因为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是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的最大值点，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由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zh-CN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∈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′(e</a:t>
            </a:r>
            <a:r>
              <a:rPr lang="zh-CN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≠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得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)&gt;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(e</a:t>
            </a:r>
            <a:r>
              <a:rPr lang="zh-CN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zh-CN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所以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zh-CN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&lt;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baseline="-25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)&lt;2</a:t>
            </a:r>
            <a:r>
              <a:rPr lang="zh-CN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14363" y="1079258"/>
          <a:ext cx="10672762" cy="1460500"/>
        </p:xfrm>
        <a:graphic>
          <a:graphicData uri="http://schemas.openxmlformats.org/presentationml/2006/ole">
            <p:oleObj spid="_x0000_s86018" name="Document" r:id="rId3" imgW="10946195" imgH="1504185" progId="Word.Document.8">
              <p:embed/>
            </p:oleObj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40756" y="3613221"/>
          <a:ext cx="10672762" cy="887412"/>
        </p:xfrm>
        <a:graphic>
          <a:graphicData uri="http://schemas.openxmlformats.org/presentationml/2006/ole">
            <p:oleObj spid="_x0000_s86017" name="Document" r:id="rId4" imgW="10946195" imgH="917704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499299" y="1975172"/>
            <a:ext cx="11192821" cy="277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探究提高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1.(1)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分离：把函数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分离为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与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g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的积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分解：构造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h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－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－</a:t>
            </a:r>
            <a:r>
              <a:rPr lang="en-US" altLang="zh-CN" sz="2400" kern="100" dirty="0" err="1">
                <a:latin typeface="Times New Roman" panose="02020603050405020304"/>
                <a:ea typeface="楷体_GB2312"/>
                <a:cs typeface="Courier New" panose="02070309020205020404"/>
              </a:rPr>
              <a:t>ln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 </a:t>
            </a:r>
            <a:r>
              <a:rPr lang="en-US" altLang="zh-CN" sz="2400" i="1" kern="100" dirty="0">
                <a:latin typeface="Times New Roman" panose="02020603050405020304"/>
                <a:ea typeface="楷体_GB2312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2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破解策略：函数与导数压轴题计算复杂、综合性强、难度大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可以把参变量分离，把复杂函数分离为基本函数；可把题目分解成几个小题；也可把解题步骤分解为几个小步；注重分步解答，这样，即使解答不完整，也要做到尽可能多拿步骤分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212889" y="565883"/>
            <a:ext cx="11647294" cy="2238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【训练</a:t>
            </a:r>
            <a:r>
              <a:rPr lang="en-US" altLang="zh-CN" sz="2400" kern="100" dirty="0">
                <a:latin typeface="Times New Roman" panose="02020603050405020304"/>
                <a:ea typeface="黑体" panose="02010609060101010101" charset="-122"/>
                <a:cs typeface="Courier New" panose="02070309020205020404"/>
              </a:rPr>
              <a:t>6</a:t>
            </a:r>
            <a:r>
              <a:rPr lang="zh-CN" altLang="zh-CN" sz="2400" kern="100" dirty="0"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】</a:t>
            </a:r>
            <a:r>
              <a:rPr lang="zh-CN" altLang="zh-CN" sz="2400" kern="100" dirty="0">
                <a:latin typeface="宋体" panose="02010600030101010101" pitchFamily="2" charset="-122"/>
                <a:ea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(2018·</a:t>
            </a:r>
            <a:r>
              <a:rPr lang="zh-CN" altLang="zh-CN" sz="2400" kern="100" dirty="0">
                <a:latin typeface="Times New Roman" panose="02020603050405020304"/>
                <a:ea typeface="楷体_GB2312"/>
                <a:cs typeface="Times New Roman" panose="02020603050405020304"/>
              </a:rPr>
              <a:t>石家庄调研</a:t>
            </a:r>
            <a:r>
              <a:rPr lang="en-US" altLang="zh-CN" sz="2400" kern="100" dirty="0">
                <a:latin typeface="Times New Roman" panose="02020603050405020304"/>
                <a:ea typeface="楷体_GB2312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已知函数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(2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)e</a:t>
            </a:r>
            <a:r>
              <a:rPr lang="en-US" altLang="zh-CN" sz="2400" i="1" kern="100" baseline="300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bx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kern="100" dirty="0" err="1"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 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i="1" kern="100" dirty="0" err="1">
                <a:latin typeface="Times New Roman" panose="02020603050405020304"/>
                <a:cs typeface="Courier New" panose="02070309020205020404"/>
              </a:rPr>
              <a:t>b</a:t>
            </a:r>
            <a:r>
              <a:rPr lang="en-US" altLang="zh-CN" sz="2400" kern="100" dirty="0" err="1">
                <a:latin typeface="宋体" panose="02010600030101010101" pitchFamily="2" charset="-122"/>
                <a:cs typeface="Times New Roman" panose="02020603050405020304"/>
              </a:rPr>
              <a:t>∈</a:t>
            </a:r>
            <a:r>
              <a:rPr lang="en-US" altLang="zh-CN" sz="2400" b="1" kern="100" dirty="0" err="1">
                <a:latin typeface="Times New Roman" panose="02020603050405020304"/>
                <a:cs typeface="Courier New" panose="02070309020205020404"/>
              </a:rPr>
              <a:t>R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 smtClean="0">
                <a:latin typeface="Times New Roman" panose="02020603050405020304"/>
                <a:cs typeface="Courier New" panose="02070309020205020404"/>
              </a:rPr>
              <a:t>	(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若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&lt;0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，且存在区间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M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，使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和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在区间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M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上具有相同的单调性，求实数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的取值范围；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marL="252095" indent="-252095"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 smtClean="0">
                <a:latin typeface="Times New Roman" panose="02020603050405020304"/>
                <a:cs typeface="Courier New" panose="02070309020205020404"/>
              </a:rPr>
              <a:t>	(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2)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若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1)&gt;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对任意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∈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∞</a:t>
            </a:r>
            <a:r>
              <a:rPr lang="en-US" altLang="zh-CN" sz="2400" kern="100" dirty="0"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恒成立，求实数</a:t>
            </a:r>
            <a:r>
              <a:rPr lang="en-US" altLang="zh-CN" sz="2400" i="1" kern="100" dirty="0"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latin typeface="Times New Roman" panose="02020603050405020304"/>
                <a:cs typeface="Times New Roman" panose="02020603050405020304"/>
              </a:rPr>
              <a:t>的取值范围</a:t>
            </a:r>
            <a:r>
              <a:rPr lang="en-US" altLang="zh-CN" sz="2400" kern="100" dirty="0"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2811808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ea typeface="黑体" panose="02010609060101010101" charset="-122"/>
                <a:cs typeface="Times New Roman" panose="02020603050405020304"/>
              </a:rPr>
              <a:t>解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　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(1)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e</a:t>
            </a:r>
            <a:r>
              <a:rPr lang="en-US" altLang="zh-CN" sz="2400" i="1" kern="100" baseline="300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(2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499299" y="4969197"/>
            <a:ext cx="11192821" cy="113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∵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&lt;0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′(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)&lt;0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，即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zh-CN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∞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上单调递减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∵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和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在区间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M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上具有相同的单调性，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00715" y="3479492"/>
          <a:ext cx="10672762" cy="928687"/>
        </p:xfrm>
        <a:graphic>
          <a:graphicData uri="http://schemas.openxmlformats.org/presentationml/2006/ole">
            <p:oleObj spid="_x0000_s87042" name="Document" r:id="rId3" imgW="10946195" imgH="956227" progId="Word.Document.8">
              <p:embed/>
            </p:oleObj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95325" y="4271922"/>
          <a:ext cx="10672762" cy="928688"/>
        </p:xfrm>
        <a:graphic>
          <a:graphicData uri="http://schemas.openxmlformats.org/presentationml/2006/ole">
            <p:oleObj spid="_x0000_s87041" name="Document" r:id="rId4" imgW="10946195" imgH="95622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"/>
          <p:cNvSpPr>
            <a:spLocks noChangeArrowheads="1"/>
          </p:cNvSpPr>
          <p:nvPr/>
        </p:nvSpPr>
        <p:spPr bwMode="auto">
          <a:xfrm>
            <a:off x="371886" y="1325487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(2)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由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F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1)&gt;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得</a:t>
            </a:r>
            <a:r>
              <a:rPr lang="en-US" altLang="zh-CN" sz="2400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ln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＋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1)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－</a:t>
            </a:r>
            <a:r>
              <a:rPr lang="en-US" altLang="zh-CN" sz="2400" i="1" kern="100" dirty="0" err="1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bx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&lt;0.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499299" y="3415352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在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∞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上递减，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∴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x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)&lt;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g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(0)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＝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0.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sp>
        <p:nvSpPr>
          <p:cNvPr id="6" name="矩形 1"/>
          <p:cNvSpPr>
            <a:spLocks noChangeArrowheads="1"/>
          </p:cNvSpPr>
          <p:nvPr/>
        </p:nvSpPr>
        <p:spPr bwMode="auto">
          <a:xfrm>
            <a:off x="594835" y="4830401"/>
            <a:ext cx="11192821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1260475" algn="l"/>
                <a:tab pos="2610485" algn="l"/>
                <a:tab pos="3870960" algn="l"/>
              </a:tabLst>
            </a:pP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因此实数</a:t>
            </a:r>
            <a:r>
              <a:rPr lang="en-US" altLang="zh-CN" sz="2400" i="1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b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的取值范围是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[1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/>
                <a:cs typeface="Times New Roman" panose="02020603050405020304"/>
              </a:rPr>
              <a:t>，＋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∞</a:t>
            </a:r>
            <a:r>
              <a:rPr lang="en-US" altLang="zh-CN" sz="2400" kern="100" dirty="0">
                <a:solidFill>
                  <a:srgbClr val="0000FF"/>
                </a:solidFill>
                <a:latin typeface="Times New Roman" panose="02020603050405020304"/>
                <a:cs typeface="Courier New" panose="02070309020205020404"/>
              </a:rPr>
              <a:t>)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/>
              </a:rPr>
              <a:t>.</a:t>
            </a:r>
            <a:endParaRPr lang="zh-CN" altLang="zh-CN" sz="1050" kern="100" dirty="0">
              <a:effectLst/>
              <a:latin typeface="宋体" panose="02010600030101010101" pitchFamily="2" charset="-122"/>
              <a:cs typeface="Courier New" panose="02070309020205020404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77883" y="781975"/>
          <a:ext cx="10672762" cy="928688"/>
        </p:xfrm>
        <a:graphic>
          <a:graphicData uri="http://schemas.openxmlformats.org/presentationml/2006/ole">
            <p:oleObj spid="_x0000_s89092" name="Document" r:id="rId3" imgW="10946195" imgH="956227" progId="Word.Document.8">
              <p:embed/>
            </p:oleObj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58845" y="1975172"/>
          <a:ext cx="10672762" cy="927100"/>
        </p:xfrm>
        <a:graphic>
          <a:graphicData uri="http://schemas.openxmlformats.org/presentationml/2006/ole">
            <p:oleObj spid="_x0000_s89091" name="Document" r:id="rId4" imgW="10946195" imgH="956227" progId="Word.Document.8">
              <p:embed/>
            </p:oleObj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88287" y="2695262"/>
          <a:ext cx="10671175" cy="969962"/>
        </p:xfrm>
        <a:graphic>
          <a:graphicData uri="http://schemas.openxmlformats.org/presentationml/2006/ole">
            <p:oleObj spid="_x0000_s89090" name="Document" r:id="rId5" imgW="10946195" imgH="1000870" progId="Word.Document.8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13996" y="4135152"/>
          <a:ext cx="10672762" cy="928687"/>
        </p:xfrm>
        <a:graphic>
          <a:graphicData uri="http://schemas.openxmlformats.org/presentationml/2006/ole">
            <p:oleObj spid="_x0000_s89089" name="Document" r:id="rId6" imgW="10946195" imgH="956227" progId="Word.Documen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445</Words>
  <Application>WPS 演示</Application>
  <PresentationFormat>自定义</PresentationFormat>
  <Paragraphs>32</Paragraphs>
  <Slides>10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Document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115</cp:revision>
  <dcterms:created xsi:type="dcterms:W3CDTF">2018-01-02T04:06:00Z</dcterms:created>
  <dcterms:modified xsi:type="dcterms:W3CDTF">2019-11-10T13:27:10Z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</Properties>
</file>