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Default Extension="docx" ContentType="application/vnd.openxmlformats-officedocument.wordprocessingml.document"/>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tiff" ContentType="image/tiff"/>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56"/>
  </p:handoutMasterIdLst>
  <p:sldIdLst>
    <p:sldId id="260" r:id="rId2"/>
    <p:sldId id="565" r:id="rId3"/>
    <p:sldId id="502" r:id="rId4"/>
    <p:sldId id="262" r:id="rId5"/>
    <p:sldId id="271" r:id="rId6"/>
    <p:sldId id="527" r:id="rId7"/>
    <p:sldId id="528" r:id="rId8"/>
    <p:sldId id="529" r:id="rId9"/>
    <p:sldId id="503" r:id="rId10"/>
    <p:sldId id="533" r:id="rId11"/>
    <p:sldId id="534" r:id="rId12"/>
    <p:sldId id="535" r:id="rId13"/>
    <p:sldId id="536" r:id="rId14"/>
    <p:sldId id="272" r:id="rId15"/>
    <p:sldId id="508" r:id="rId16"/>
    <p:sldId id="509" r:id="rId17"/>
    <p:sldId id="510" r:id="rId18"/>
    <p:sldId id="511" r:id="rId19"/>
    <p:sldId id="512" r:id="rId20"/>
    <p:sldId id="513" r:id="rId21"/>
    <p:sldId id="514" r:id="rId22"/>
    <p:sldId id="515" r:id="rId23"/>
    <p:sldId id="516" r:id="rId24"/>
    <p:sldId id="537" r:id="rId25"/>
    <p:sldId id="538" r:id="rId26"/>
    <p:sldId id="539" r:id="rId27"/>
    <p:sldId id="540" r:id="rId28"/>
    <p:sldId id="541" r:id="rId29"/>
    <p:sldId id="542" r:id="rId30"/>
    <p:sldId id="543" r:id="rId31"/>
    <p:sldId id="544" r:id="rId32"/>
    <p:sldId id="545" r:id="rId33"/>
    <p:sldId id="547" r:id="rId34"/>
    <p:sldId id="548" r:id="rId35"/>
    <p:sldId id="549" r:id="rId36"/>
    <p:sldId id="550" r:id="rId37"/>
    <p:sldId id="551" r:id="rId38"/>
    <p:sldId id="552" r:id="rId39"/>
    <p:sldId id="553" r:id="rId40"/>
    <p:sldId id="554" r:id="rId41"/>
    <p:sldId id="555" r:id="rId42"/>
    <p:sldId id="556" r:id="rId43"/>
    <p:sldId id="557" r:id="rId44"/>
    <p:sldId id="558" r:id="rId45"/>
    <p:sldId id="559" r:id="rId46"/>
    <p:sldId id="560" r:id="rId47"/>
    <p:sldId id="561" r:id="rId48"/>
    <p:sldId id="562" r:id="rId49"/>
    <p:sldId id="563" r:id="rId50"/>
    <p:sldId id="564" r:id="rId51"/>
    <p:sldId id="546" r:id="rId52"/>
    <p:sldId id="498" r:id="rId53"/>
    <p:sldId id="519" r:id="rId54"/>
    <p:sldId id="259"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986" autoAdjust="0"/>
    <p:restoredTop sz="94660"/>
  </p:normalViewPr>
  <p:slideViewPr>
    <p:cSldViewPr snapToObjects="1">
      <p:cViewPr>
        <p:scale>
          <a:sx n="70" d="100"/>
          <a:sy n="70" d="100"/>
        </p:scale>
        <p:origin x="-1098" y="-504"/>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image" Target="../media/image28.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 Id="rId4" Type="http://schemas.openxmlformats.org/officeDocument/2006/relationships/image" Target="../media/image42.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image" Target="../media/image43.emf"/><Relationship Id="rId4" Type="http://schemas.openxmlformats.org/officeDocument/2006/relationships/image" Target="../media/image46.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 Id="rId5" Type="http://schemas.openxmlformats.org/officeDocument/2006/relationships/image" Target="../media/image54.emf"/><Relationship Id="rId4" Type="http://schemas.openxmlformats.org/officeDocument/2006/relationships/image" Target="../media/image53.e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image" Target="../media/image56.emf"/><Relationship Id="rId6" Type="http://schemas.openxmlformats.org/officeDocument/2006/relationships/image" Target="../media/image61.emf"/><Relationship Id="rId5" Type="http://schemas.openxmlformats.org/officeDocument/2006/relationships/image" Target="../media/image60.emf"/><Relationship Id="rId4" Type="http://schemas.openxmlformats.org/officeDocument/2006/relationships/image" Target="../media/image59.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62.e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image" Target="../media/image63.emf"/><Relationship Id="rId4" Type="http://schemas.openxmlformats.org/officeDocument/2006/relationships/image" Target="../media/image6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70.emf"/><Relationship Id="rId2" Type="http://schemas.openxmlformats.org/officeDocument/2006/relationships/image" Target="../media/image69.emf"/><Relationship Id="rId1" Type="http://schemas.openxmlformats.org/officeDocument/2006/relationships/image" Target="../media/image68.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image" Target="../media/image71.e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image" Target="../media/image74.emf"/><Relationship Id="rId1" Type="http://schemas.openxmlformats.org/officeDocument/2006/relationships/image" Target="../media/image73.emf"/><Relationship Id="rId4" Type="http://schemas.openxmlformats.org/officeDocument/2006/relationships/image" Target="../media/image76.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image" Target="../media/image77.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31.v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image" Target="../media/image80.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pPr/>
              <a:t>2019/11/10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4.xml"/><Relationship Id="rId1" Type="http://schemas.openxmlformats.org/officeDocument/2006/relationships/slideMaster" Target="../slideMasters/slideMaster1.xml"/><Relationship Id="rId4" Type="http://schemas.openxmlformats.org/officeDocument/2006/relationships/slide" Target="../slides/slide5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smtClean="0"/>
              <a:t>章标题</a:t>
            </a:r>
            <a:endParaRPr lang="zh-CN" altLang="en-US" dirty="0"/>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各节标题（含超级链接）</a:t>
            </a:r>
            <a:endParaRPr lang="zh-CN" altLang="en-US" dirty="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燕尾形 14">
            <a:hlinkClick r:id="rId2" action="ppaction://hlinksldjump"/>
          </p:cNvPr>
          <p:cNvSpPr/>
          <p:nvPr userDrawn="1"/>
        </p:nvSpPr>
        <p:spPr>
          <a:xfrm>
            <a:off x="6242295" y="64957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热点聚焦  分类突破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6" name="燕尾形 15">
            <a:hlinkClick r:id="rId3" action="ppaction://hlinksldjump"/>
          </p:cNvPr>
          <p:cNvSpPr/>
          <p:nvPr userDrawn="1"/>
        </p:nvSpPr>
        <p:spPr>
          <a:xfrm>
            <a:off x="3769480" y="6505690"/>
            <a:ext cx="215541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真题感悟  考点整合</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2" name="燕尾形 11">
            <a:hlinkClick r:id="rId4" action="ppaction://hlinksldjump"/>
          </p:cNvPr>
          <p:cNvSpPr/>
          <p:nvPr userDrawn="1"/>
        </p:nvSpPr>
        <p:spPr>
          <a:xfrm>
            <a:off x="8628265" y="65056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归纳总结  思维升华</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7"/>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Microsoft_Office_Word_97_-_2003___7.doc"/><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oleObject" Target="../embeddings/Microsoft_Office_Word_97_-_2003___8.doc"/></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Word_97_-_2003___9.doc"/><Relationship Id="rId2" Type="http://schemas.openxmlformats.org/officeDocument/2006/relationships/slideLayout" Target="../slideLayouts/slideLayout3.xml"/><Relationship Id="rId1" Type="http://schemas.openxmlformats.org/officeDocument/2006/relationships/vmlDrawing" Target="../drawings/vmlDrawing6.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Word_97_-_2003___10.doc"/><Relationship Id="rId2" Type="http://schemas.openxmlformats.org/officeDocument/2006/relationships/slideLayout" Target="../slideLayouts/slideLayout3.xml"/><Relationship Id="rId1" Type="http://schemas.openxmlformats.org/officeDocument/2006/relationships/vmlDrawing" Target="../drawings/vmlDrawing7.vml"/><Relationship Id="rId4" Type="http://schemas.openxmlformats.org/officeDocument/2006/relationships/image" Target="../media/image18.tiff"/></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11.doc"/><Relationship Id="rId2" Type="http://schemas.openxmlformats.org/officeDocument/2006/relationships/slideLayout" Target="../slideLayouts/slideLayout3.xml"/><Relationship Id="rId1" Type="http://schemas.openxmlformats.org/officeDocument/2006/relationships/vmlDrawing" Target="../drawings/vmlDrawing8.vml"/><Relationship Id="rId5" Type="http://schemas.openxmlformats.org/officeDocument/2006/relationships/image" Target="file:///E:\&#26753;&#26126;&#26126;\2018\&#35838;&#20214;\2019&#29256;%20&#21019;&#26032;&#35774;&#35745;%20&#20108;&#36718;&#19987;&#39064;&#22797;&#20064;%20&#25968;&#23398;%20&#20840;&#22269;&#65288;&#29702;&#65289;\&#26032;&#24314;&#25991;&#20214;&#22841;\L151+.tif" TargetMode="Externa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12.doc"/><Relationship Id="rId2" Type="http://schemas.openxmlformats.org/officeDocument/2006/relationships/slideLayout" Target="../slideLayouts/slideLayout3.xml"/><Relationship Id="rId1" Type="http://schemas.openxmlformats.org/officeDocument/2006/relationships/vmlDrawing" Target="../drawings/vmlDrawing9.vml"/><Relationship Id="rId5" Type="http://schemas.openxmlformats.org/officeDocument/2006/relationships/oleObject" Target="../embeddings/Microsoft_Office_Word_97_-_2003___14.doc"/><Relationship Id="rId4" Type="http://schemas.openxmlformats.org/officeDocument/2006/relationships/oleObject" Target="../embeddings/Microsoft_Office_Word_97_-_2003___13.doc"/></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Word_97_-_2003___15.doc"/><Relationship Id="rId2" Type="http://schemas.openxmlformats.org/officeDocument/2006/relationships/slideLayout" Target="../slideLayouts/slideLayout3.xml"/><Relationship Id="rId1" Type="http://schemas.openxmlformats.org/officeDocument/2006/relationships/vmlDrawing" Target="../drawings/vmlDrawing10.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Microsoft_Office_Word_97_-_2003___16.doc"/><Relationship Id="rId2" Type="http://schemas.openxmlformats.org/officeDocument/2006/relationships/slideLayout" Target="../slideLayouts/slideLayout3.xml"/><Relationship Id="rId1" Type="http://schemas.openxmlformats.org/officeDocument/2006/relationships/vmlDrawing" Target="../drawings/vmlDrawing11.vml"/><Relationship Id="rId5" Type="http://schemas.openxmlformats.org/officeDocument/2006/relationships/oleObject" Target="../embeddings/Microsoft_Office_Word_97_-_2003___17.doc"/><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Word_97_-_2003___18.doc"/><Relationship Id="rId2" Type="http://schemas.openxmlformats.org/officeDocument/2006/relationships/slideLayout" Target="../slideLayouts/slideLayout3.xml"/><Relationship Id="rId1" Type="http://schemas.openxmlformats.org/officeDocument/2006/relationships/vmlDrawing" Target="../drawings/vmlDrawing12.vml"/><Relationship Id="rId4" Type="http://schemas.openxmlformats.org/officeDocument/2006/relationships/oleObject" Target="../embeddings/Microsoft_Office_Word_97_-_2003___19.doc"/></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__20.doc"/><Relationship Id="rId2" Type="http://schemas.openxmlformats.org/officeDocument/2006/relationships/slideLayout" Target="../slideLayouts/slideLayout3.xml"/><Relationship Id="rId1" Type="http://schemas.openxmlformats.org/officeDocument/2006/relationships/vmlDrawing" Target="../drawings/vmlDrawing13.vml"/><Relationship Id="rId4" Type="http://schemas.openxmlformats.org/officeDocument/2006/relationships/oleObject" Target="../embeddings/Microsoft_Office_Word_97_-_2003___21.doc"/></Relationships>
</file>

<file path=ppt/slides/_rels/slide24.xml.rels><?xml version="1.0" encoding="UTF-8" standalone="yes"?>
<Relationships xmlns="http://schemas.openxmlformats.org/package/2006/relationships"><Relationship Id="rId3" Type="http://schemas.openxmlformats.org/officeDocument/2006/relationships/oleObject" Target="../embeddings/Microsoft_Office_Word_97_-_2003___22.doc"/><Relationship Id="rId2" Type="http://schemas.openxmlformats.org/officeDocument/2006/relationships/slideLayout" Target="../slideLayouts/slideLayout3.xml"/><Relationship Id="rId1" Type="http://schemas.openxmlformats.org/officeDocument/2006/relationships/vmlDrawing" Target="../drawings/vmlDrawing14.vml"/><Relationship Id="rId5" Type="http://schemas.openxmlformats.org/officeDocument/2006/relationships/oleObject" Target="../embeddings/Microsoft_Office_Word_97_-_2003___24.doc"/><Relationship Id="rId4" Type="http://schemas.openxmlformats.org/officeDocument/2006/relationships/oleObject" Target="../embeddings/Microsoft_Office_Word_97_-_2003___23.doc"/></Relationships>
</file>

<file path=ppt/slides/_rels/slide25.xml.rels><?xml version="1.0" encoding="UTF-8" standalone="yes"?>
<Relationships xmlns="http://schemas.openxmlformats.org/package/2006/relationships"><Relationship Id="rId3" Type="http://schemas.openxmlformats.org/officeDocument/2006/relationships/oleObject" Target="../embeddings/Microsoft_Office_Word_97_-_2003___25.doc"/><Relationship Id="rId2" Type="http://schemas.openxmlformats.org/officeDocument/2006/relationships/slideLayout" Target="../slideLayouts/slideLayout3.xml"/><Relationship Id="rId1" Type="http://schemas.openxmlformats.org/officeDocument/2006/relationships/vmlDrawing" Target="../drawings/vmlDrawing15.v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Microsoft_Office_Word_97_-_2003___26.doc"/><Relationship Id="rId2" Type="http://schemas.openxmlformats.org/officeDocument/2006/relationships/slideLayout" Target="../slideLayouts/slideLayout3.xml"/><Relationship Id="rId1" Type="http://schemas.openxmlformats.org/officeDocument/2006/relationships/vmlDrawing" Target="../drawings/vmlDrawing16.vml"/><Relationship Id="rId5" Type="http://schemas.openxmlformats.org/officeDocument/2006/relationships/oleObject" Target="../embeddings/Microsoft_Office_Word_97_-_2003___28.doc"/><Relationship Id="rId4" Type="http://schemas.openxmlformats.org/officeDocument/2006/relationships/oleObject" Target="../embeddings/Microsoft_Office_Word_97_-_2003___27.doc"/></Relationships>
</file>

<file path=ppt/slides/_rels/slide28.xml.rels><?xml version="1.0" encoding="UTF-8" standalone="yes"?>
<Relationships xmlns="http://schemas.openxmlformats.org/package/2006/relationships"><Relationship Id="rId3" Type="http://schemas.openxmlformats.org/officeDocument/2006/relationships/oleObject" Target="../embeddings/Microsoft_Office_Word_97_-_2003___29.doc"/><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embeddings/Microsoft_Office_Word_97_-_2003___32.doc"/><Relationship Id="rId5" Type="http://schemas.openxmlformats.org/officeDocument/2006/relationships/oleObject" Target="../embeddings/Microsoft_Office_Word_97_-_2003___31.doc"/><Relationship Id="rId4" Type="http://schemas.openxmlformats.org/officeDocument/2006/relationships/oleObject" Target="../embeddings/Microsoft_Office_Word_97_-_2003___30.doc"/></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Microsoft_Office_Word_97_-_2003___33.doc"/><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oleObject" Target="../embeddings/Microsoft_Office_Word_97_-_2003___36.doc"/><Relationship Id="rId5" Type="http://schemas.openxmlformats.org/officeDocument/2006/relationships/oleObject" Target="../embeddings/Microsoft_Office_Word_97_-_2003___35.doc"/><Relationship Id="rId4" Type="http://schemas.openxmlformats.org/officeDocument/2006/relationships/oleObject" Target="../embeddings/Microsoft_Office_Word_97_-_2003___34.doc"/></Relationships>
</file>

<file path=ppt/slides/_rels/slide31.xml.rels><?xml version="1.0" encoding="UTF-8" standalone="yes"?>
<Relationships xmlns="http://schemas.openxmlformats.org/package/2006/relationships"><Relationship Id="rId3" Type="http://schemas.openxmlformats.org/officeDocument/2006/relationships/oleObject" Target="../embeddings/Microsoft_Office_Word_97_-_2003___37.doc"/><Relationship Id="rId2" Type="http://schemas.openxmlformats.org/officeDocument/2006/relationships/slideLayout" Target="../slideLayouts/slideLayout3.xml"/><Relationship Id="rId1" Type="http://schemas.openxmlformats.org/officeDocument/2006/relationships/vmlDrawing" Target="../drawings/vmlDrawing19.vml"/><Relationship Id="rId4" Type="http://schemas.openxmlformats.org/officeDocument/2006/relationships/oleObject" Target="../embeddings/Microsoft_Office_Word_97_-_2003___38.doc"/></Relationships>
</file>

<file path=ppt/slides/_rels/slide32.xml.rels><?xml version="1.0" encoding="UTF-8" standalone="yes"?>
<Relationships xmlns="http://schemas.openxmlformats.org/package/2006/relationships"><Relationship Id="rId3" Type="http://schemas.openxmlformats.org/officeDocument/2006/relationships/oleObject" Target="../embeddings/Microsoft_Office_Word_97_-_2003___39.doc"/><Relationship Id="rId2" Type="http://schemas.openxmlformats.org/officeDocument/2006/relationships/slideLayout" Target="../slideLayouts/slideLayout3.xml"/><Relationship Id="rId1" Type="http://schemas.openxmlformats.org/officeDocument/2006/relationships/vmlDrawing" Target="../drawings/vmlDrawing20.v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Microsoft_Office_Word_97_-_2003___40.doc"/><Relationship Id="rId7" Type="http://schemas.openxmlformats.org/officeDocument/2006/relationships/oleObject" Target="../embeddings/Microsoft_Office_Word_97_-_2003___44.doc"/><Relationship Id="rId2" Type="http://schemas.openxmlformats.org/officeDocument/2006/relationships/slideLayout" Target="../slideLayouts/slideLayout3.xml"/><Relationship Id="rId1" Type="http://schemas.openxmlformats.org/officeDocument/2006/relationships/vmlDrawing" Target="../drawings/vmlDrawing21.vml"/><Relationship Id="rId6" Type="http://schemas.openxmlformats.org/officeDocument/2006/relationships/oleObject" Target="../embeddings/Microsoft_Office_Word_97_-_2003___43.doc"/><Relationship Id="rId5" Type="http://schemas.openxmlformats.org/officeDocument/2006/relationships/oleObject" Target="../embeddings/Microsoft_Office_Word_97_-_2003___42.doc"/><Relationship Id="rId4" Type="http://schemas.openxmlformats.org/officeDocument/2006/relationships/oleObject" Target="../embeddings/Microsoft_Office_Word_97_-_2003___41.doc"/></Relationships>
</file>

<file path=ppt/slides/_rels/slide3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8" Type="http://schemas.openxmlformats.org/officeDocument/2006/relationships/oleObject" Target="../embeddings/Microsoft_Office_Word_97_-_2003___50.doc"/><Relationship Id="rId3" Type="http://schemas.openxmlformats.org/officeDocument/2006/relationships/oleObject" Target="../embeddings/Microsoft_Office_Word_97_-_2003___45.doc"/><Relationship Id="rId7" Type="http://schemas.openxmlformats.org/officeDocument/2006/relationships/oleObject" Target="../embeddings/Microsoft_Office_Word_97_-_2003___49.doc"/><Relationship Id="rId2" Type="http://schemas.openxmlformats.org/officeDocument/2006/relationships/slideLayout" Target="../slideLayouts/slideLayout3.xml"/><Relationship Id="rId1" Type="http://schemas.openxmlformats.org/officeDocument/2006/relationships/vmlDrawing" Target="../drawings/vmlDrawing22.vml"/><Relationship Id="rId6" Type="http://schemas.openxmlformats.org/officeDocument/2006/relationships/oleObject" Target="../embeddings/Microsoft_Office_Word_97_-_2003___48.doc"/><Relationship Id="rId5" Type="http://schemas.openxmlformats.org/officeDocument/2006/relationships/oleObject" Target="../embeddings/Microsoft_Office_Word_97_-_2003___47.doc"/><Relationship Id="rId4" Type="http://schemas.openxmlformats.org/officeDocument/2006/relationships/oleObject" Target="../embeddings/Microsoft_Office_Word_97_-_2003___46.doc"/></Relationships>
</file>

<file path=ppt/slides/_rels/slide39.xml.rels><?xml version="1.0" encoding="UTF-8" standalone="yes"?>
<Relationships xmlns="http://schemas.openxmlformats.org/package/2006/relationships"><Relationship Id="rId3" Type="http://schemas.openxmlformats.org/officeDocument/2006/relationships/oleObject" Target="../embeddings/Microsoft_Office_Word_97_-_2003___51.doc"/><Relationship Id="rId2" Type="http://schemas.openxmlformats.org/officeDocument/2006/relationships/slideLayout" Target="../slideLayouts/slideLayout3.xml"/><Relationship Id="rId1" Type="http://schemas.openxmlformats.org/officeDocument/2006/relationships/vmlDrawing" Target="../drawings/vmlDrawing23.vml"/></Relationships>
</file>

<file path=ppt/slides/_rels/slide4.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oleObject" Target="../embeddings/Microsoft_Office_Word_97_-_2003___2.doc"/><Relationship Id="rId4" Type="http://schemas.openxmlformats.org/officeDocument/2006/relationships/image" Target="../media/image8.tif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Microsoft_Office_Word_97_-_2003___52.doc"/><Relationship Id="rId2" Type="http://schemas.openxmlformats.org/officeDocument/2006/relationships/slideLayout" Target="../slideLayouts/slideLayout3.xml"/><Relationship Id="rId1" Type="http://schemas.openxmlformats.org/officeDocument/2006/relationships/vmlDrawing" Target="../drawings/vmlDrawing24.vml"/><Relationship Id="rId6" Type="http://schemas.openxmlformats.org/officeDocument/2006/relationships/oleObject" Target="../embeddings/Microsoft_Office_Word_97_-_2003___55.doc"/><Relationship Id="rId5" Type="http://schemas.openxmlformats.org/officeDocument/2006/relationships/oleObject" Target="../embeddings/Microsoft_Office_Word_97_-_2003___54.doc"/><Relationship Id="rId4" Type="http://schemas.openxmlformats.org/officeDocument/2006/relationships/oleObject" Target="../embeddings/Microsoft_Office_Word_97_-_2003___53.doc"/></Relationships>
</file>

<file path=ppt/slides/_rels/slide42.xml.rels><?xml version="1.0" encoding="UTF-8" standalone="yes"?>
<Relationships xmlns="http://schemas.openxmlformats.org/package/2006/relationships"><Relationship Id="rId3" Type="http://schemas.openxmlformats.org/officeDocument/2006/relationships/oleObject" Target="../embeddings/Microsoft_Office_Word_97_-_2003___56.doc"/><Relationship Id="rId2" Type="http://schemas.openxmlformats.org/officeDocument/2006/relationships/slideLayout" Target="../slideLayouts/slideLayout3.xml"/><Relationship Id="rId1" Type="http://schemas.openxmlformats.org/officeDocument/2006/relationships/vmlDrawing" Target="../drawings/vmlDrawing25.v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Microsoft_Office_Word_97_-_2003___57.doc"/><Relationship Id="rId2" Type="http://schemas.openxmlformats.org/officeDocument/2006/relationships/slideLayout" Target="../slideLayouts/slideLayout3.xml"/><Relationship Id="rId1" Type="http://schemas.openxmlformats.org/officeDocument/2006/relationships/vmlDrawing" Target="../drawings/vmlDrawing26.vml"/><Relationship Id="rId5" Type="http://schemas.openxmlformats.org/officeDocument/2006/relationships/oleObject" Target="../embeddings/Microsoft_Office_Word_97_-_2003___59.doc"/><Relationship Id="rId4" Type="http://schemas.openxmlformats.org/officeDocument/2006/relationships/oleObject" Target="../embeddings/Microsoft_Office_Word_97_-_2003___58.doc"/></Relationships>
</file>

<file path=ppt/slides/_rels/slide45.xml.rels><?xml version="1.0" encoding="UTF-8" standalone="yes"?>
<Relationships xmlns="http://schemas.openxmlformats.org/package/2006/relationships"><Relationship Id="rId3" Type="http://schemas.openxmlformats.org/officeDocument/2006/relationships/oleObject" Target="../embeddings/Microsoft_Office_Word_97_-_2003___60.doc"/><Relationship Id="rId2" Type="http://schemas.openxmlformats.org/officeDocument/2006/relationships/slideLayout" Target="../slideLayouts/slideLayout3.xml"/><Relationship Id="rId1" Type="http://schemas.openxmlformats.org/officeDocument/2006/relationships/vmlDrawing" Target="../drawings/vmlDrawing27.vml"/><Relationship Id="rId4" Type="http://schemas.openxmlformats.org/officeDocument/2006/relationships/oleObject" Target="../embeddings/Microsoft_Office_Word_97_-_2003___61.doc"/></Relationships>
</file>

<file path=ppt/slides/_rels/slide46.xml.rels><?xml version="1.0" encoding="UTF-8" standalone="yes"?>
<Relationships xmlns="http://schemas.openxmlformats.org/package/2006/relationships"><Relationship Id="rId3" Type="http://schemas.openxmlformats.org/officeDocument/2006/relationships/oleObject" Target="../embeddings/Microsoft_Office_Word_97_-_2003___62.doc"/><Relationship Id="rId2" Type="http://schemas.openxmlformats.org/officeDocument/2006/relationships/slideLayout" Target="../slideLayouts/slideLayout3.xml"/><Relationship Id="rId1" Type="http://schemas.openxmlformats.org/officeDocument/2006/relationships/vmlDrawing" Target="../drawings/vmlDrawing28.vml"/><Relationship Id="rId6" Type="http://schemas.openxmlformats.org/officeDocument/2006/relationships/oleObject" Target="../embeddings/Microsoft_Office_Word_97_-_2003___65.doc"/><Relationship Id="rId5" Type="http://schemas.openxmlformats.org/officeDocument/2006/relationships/oleObject" Target="../embeddings/Microsoft_Office_Word_97_-_2003___64.doc"/><Relationship Id="rId4" Type="http://schemas.openxmlformats.org/officeDocument/2006/relationships/oleObject" Target="../embeddings/Microsoft_Office_Word_97_-_2003___63.doc"/></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Microsoft_Office_Word_97_-_2003___66.doc"/><Relationship Id="rId2" Type="http://schemas.openxmlformats.org/officeDocument/2006/relationships/slideLayout" Target="../slideLayouts/slideLayout3.xml"/><Relationship Id="rId1" Type="http://schemas.openxmlformats.org/officeDocument/2006/relationships/vmlDrawing" Target="../drawings/vmlDrawing29.vml"/><Relationship Id="rId4" Type="http://schemas.openxmlformats.org/officeDocument/2006/relationships/package" Target="../embeddings/Microsoft_Office_Word___1.docx"/></Relationships>
</file>

<file path=ppt/slides/_rels/slide5.xml.rels><?xml version="1.0" encoding="UTF-8" standalone="yes"?>
<Relationships xmlns="http://schemas.openxmlformats.org/package/2006/relationships"><Relationship Id="rId3" Type="http://schemas.openxmlformats.org/officeDocument/2006/relationships/image" Target="file:///E:\&#26753;&#26126;&#26126;\2018\&#35838;&#20214;\2019&#29256;%20&#21019;&#26032;&#35774;&#35745;%20&#20108;&#36718;&#19987;&#39064;&#22797;&#20064;%20&#25968;&#23398;%20&#20840;&#22269;&#65288;&#29702;&#65289;\&#26032;&#24314;&#25991;&#20214;&#22841;\18GS3.tif" TargetMode="External"/><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oleObject" Target="../embeddings/Microsoft_Office_Word_97_-_2003___67.doc"/><Relationship Id="rId2" Type="http://schemas.openxmlformats.org/officeDocument/2006/relationships/slideLayout" Target="../slideLayouts/slideLayout3.xml"/><Relationship Id="rId1" Type="http://schemas.openxmlformats.org/officeDocument/2006/relationships/vmlDrawing" Target="../drawings/vmlDrawing30.vml"/></Relationships>
</file>

<file path=ppt/slides/_rels/slide51.xml.rels><?xml version="1.0" encoding="UTF-8" standalone="yes"?>
<Relationships xmlns="http://schemas.openxmlformats.org/package/2006/relationships"><Relationship Id="rId3" Type="http://schemas.openxmlformats.org/officeDocument/2006/relationships/oleObject" Target="../embeddings/Microsoft_Office_Word_97_-_2003___68.doc"/><Relationship Id="rId2" Type="http://schemas.openxmlformats.org/officeDocument/2006/relationships/slideLayout" Target="../slideLayouts/slideLayout3.xml"/><Relationship Id="rId1" Type="http://schemas.openxmlformats.org/officeDocument/2006/relationships/vmlDrawing" Target="../drawings/vmlDrawing31.vml"/><Relationship Id="rId4" Type="http://schemas.openxmlformats.org/officeDocument/2006/relationships/oleObject" Target="../embeddings/Microsoft_Office_Word_97_-_2003___69.doc"/></Relationships>
</file>

<file path=ppt/slides/_rels/slide52.xml.rels><?xml version="1.0" encoding="UTF-8" standalone="yes"?>
<Relationships xmlns="http://schemas.openxmlformats.org/package/2006/relationships"><Relationship Id="rId3" Type="http://schemas.openxmlformats.org/officeDocument/2006/relationships/oleObject" Target="../embeddings/Microsoft_Office_Word_97_-_2003___70.doc"/><Relationship Id="rId2" Type="http://schemas.openxmlformats.org/officeDocument/2006/relationships/slideLayout" Target="../slideLayouts/slideLayout3.xml"/><Relationship Id="rId1" Type="http://schemas.openxmlformats.org/officeDocument/2006/relationships/vmlDrawing" Target="../drawings/vmlDrawing32.vml"/><Relationship Id="rId4" Type="http://schemas.openxmlformats.org/officeDocument/2006/relationships/image" Target="../media/image83.tiff"/></Relationships>
</file>

<file path=ppt/slides/_rels/slide53.xml.rels><?xml version="1.0" encoding="UTF-8" standalone="yes"?>
<Relationships xmlns="http://schemas.openxmlformats.org/package/2006/relationships"><Relationship Id="rId3" Type="http://schemas.openxmlformats.org/officeDocument/2006/relationships/oleObject" Target="../embeddings/Microsoft_Office_Word_97_-_2003___71.doc"/><Relationship Id="rId2" Type="http://schemas.openxmlformats.org/officeDocument/2006/relationships/slideLayout" Target="../slideLayouts/slideLayout3.xml"/><Relationship Id="rId1" Type="http://schemas.openxmlformats.org/officeDocument/2006/relationships/vmlDrawing" Target="../drawings/vmlDrawing33.vml"/></Relationships>
</file>

<file path=ppt/slides/_rels/slide5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Office_Word_97_-_2003___3.doc"/><Relationship Id="rId2" Type="http://schemas.openxmlformats.org/officeDocument/2006/relationships/slideLayout" Target="../slideLayouts/slideLayout3.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Word_97_-_2003___4.doc"/><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oleObject" Target="../embeddings/Microsoft_Office_Word_97_-_2003___5.doc"/></Relationships>
</file>

<file path=ppt/slides/_rels/slide9.xml.rels><?xml version="1.0" encoding="UTF-8" standalone="yes"?>
<Relationships xmlns="http://schemas.openxmlformats.org/package/2006/relationships"><Relationship Id="rId3" Type="http://schemas.openxmlformats.org/officeDocument/2006/relationships/oleObject" Target="../embeddings/Microsoft_Office_Word_97_-_2003___6.doc"/><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136504" y="2985830"/>
            <a:ext cx="7364517" cy="818173"/>
          </a:xfrm>
          <a:prstGeom prst="rect">
            <a:avLst/>
          </a:prstGeom>
        </p:spPr>
        <p:txBody>
          <a:bodyPr wrap="none">
            <a:spAutoFit/>
          </a:bodyPr>
          <a:lstStyle/>
          <a:p>
            <a:pPr algn="ctr">
              <a:lnSpc>
                <a:spcPct val="150000"/>
              </a:lnSpc>
              <a:spcBef>
                <a:spcPts val="1700"/>
              </a:spcBef>
              <a:spcAft>
                <a:spcPts val="1650"/>
              </a:spcAft>
            </a:pPr>
            <a:r>
              <a:rPr lang="zh-CN" altLang="zh-CN" sz="3600" b="1" kern="2200" dirty="0">
                <a:latin typeface="Times New Roman" panose="02020603050405020304"/>
              </a:rPr>
              <a:t>第</a:t>
            </a:r>
            <a:r>
              <a:rPr lang="en-US" altLang="zh-CN" sz="3600" b="1" kern="2200" dirty="0">
                <a:latin typeface="Times New Roman" panose="02020603050405020304"/>
              </a:rPr>
              <a:t>2</a:t>
            </a:r>
            <a:r>
              <a:rPr lang="zh-CN" altLang="zh-CN" sz="3600" b="1" kern="2200" dirty="0">
                <a:latin typeface="Times New Roman" panose="02020603050405020304"/>
              </a:rPr>
              <a:t>讲　概率、随机变量及其分布列</a:t>
            </a:r>
            <a:endParaRPr lang="zh-CN" altLang="zh-CN" sz="2400" b="1" kern="2200" dirty="0">
              <a:effectLst/>
              <a:latin typeface="Times New Roman" panose="0202060305040502030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1460437"/>
          <a:ext cx="10672762" cy="1228725"/>
        </p:xfrm>
        <a:graphic>
          <a:graphicData uri="http://schemas.openxmlformats.org/presentationml/2006/ole">
            <p:oleObj spid="_x0000_s83997" name="Document" r:id="rId3" imgW="10946195" imgH="1262248" progId="Word.Document.8">
              <p:embed/>
            </p:oleObj>
          </a:graphicData>
        </a:graphic>
      </p:graphicFrame>
      <p:graphicFrame>
        <p:nvGraphicFramePr>
          <p:cNvPr id="6" name="对象 5"/>
          <p:cNvGraphicFramePr>
            <a:graphicFrameLocks noChangeAspect="1"/>
          </p:cNvGraphicFramePr>
          <p:nvPr/>
        </p:nvGraphicFramePr>
        <p:xfrm>
          <a:off x="335280" y="2709545"/>
          <a:ext cx="10672762" cy="2879725"/>
        </p:xfrm>
        <a:graphic>
          <a:graphicData uri="http://schemas.openxmlformats.org/presentationml/2006/ole">
            <p:oleObj spid="_x0000_s83998" name="Document" r:id="rId4" imgW="10946195" imgH="2964807" progId="Word.Documen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1891436"/>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超几何分布</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566987"/>
          <a:ext cx="10672762" cy="2662238"/>
        </p:xfrm>
        <a:graphic>
          <a:graphicData uri="http://schemas.openxmlformats.org/presentationml/2006/ole">
            <p:oleObj spid="_x0000_s85012" name="Document" r:id="rId3" imgW="10946195" imgH="2735111" progId="Word.Document.8">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1117000"/>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离散型随机变量的均值、方差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离散型随机变量</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44707" y="3752582"/>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离散型随机变量</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的分布列具有两个性质：</a:t>
            </a:r>
            <a:r>
              <a:rPr lang="zh-CN" altLang="zh-CN" sz="2400" kern="100" dirty="0">
                <a:latin typeface="宋体" panose="02010600030101010101" pitchFamily="2" charset="-122"/>
                <a:cs typeface="宋体" panose="02010600030101010101" pitchFamily="2" charset="-122"/>
              </a:rPr>
              <a:t>①</a:t>
            </a:r>
            <a:r>
              <a:rPr lang="en-US" altLang="zh-CN" sz="2400" i="1" kern="100" dirty="0">
                <a:latin typeface="Times New Roman" panose="02020603050405020304"/>
                <a:cs typeface="Courier New" panose="02070309020205020404"/>
              </a:rPr>
              <a:t>p</a:t>
            </a:r>
            <a:r>
              <a:rPr lang="en-US" altLang="zh-CN" sz="2400" i="1" kern="100" baseline="-25000" dirty="0">
                <a:latin typeface="Times New Roman" panose="02020603050405020304"/>
                <a:cs typeface="Courier New" panose="02070309020205020404"/>
              </a:rPr>
              <a:t>i</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②</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i="1" kern="100" baseline="-25000" dirty="0">
                <a:latin typeface="Times New Roman" panose="02020603050405020304"/>
                <a:cs typeface="Courier New" panose="02070309020205020404"/>
              </a:rPr>
              <a:t>i</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p</a:t>
            </a:r>
            <a:r>
              <a:rPr lang="en-US" altLang="zh-CN" sz="2400" i="1" kern="100" baseline="-25000" dirty="0" err="1">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en-US" altLang="zh-CN" sz="2400" i="1" kern="100" dirty="0">
                <a:latin typeface="Times New Roman" panose="02020603050405020304"/>
                <a:cs typeface="Courier New" panose="02070309020205020404"/>
              </a:rPr>
              <a:t>i</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n</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828299" y="2485345"/>
          <a:ext cx="7200901" cy="1097280"/>
        </p:xfrm>
        <a:graphic>
          <a:graphicData uri="http://schemas.openxmlformats.org/drawingml/2006/table">
            <a:tbl>
              <a:tblPr/>
              <a:tblGrid>
                <a:gridCol w="828870"/>
                <a:gridCol w="901494"/>
                <a:gridCol w="901494"/>
                <a:gridCol w="901494"/>
                <a:gridCol w="956752"/>
                <a:gridCol w="852551"/>
                <a:gridCol w="956752"/>
                <a:gridCol w="901494"/>
              </a:tblGrid>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ξ</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x</a:t>
                      </a:r>
                      <a:r>
                        <a:rPr lang="en-US" sz="2400" kern="100" baseline="-25000">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x</a:t>
                      </a:r>
                      <a:r>
                        <a:rPr lang="en-US" sz="2400" kern="100" baseline="-25000">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x</a:t>
                      </a:r>
                      <a:r>
                        <a:rPr lang="en-US" sz="2400" kern="100" baseline="-25000">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x</a:t>
                      </a:r>
                      <a:r>
                        <a:rPr lang="en-US" sz="2400" i="1" kern="100" baseline="-25000">
                          <a:effectLst/>
                          <a:latin typeface="Times New Roman" panose="02020603050405020304"/>
                          <a:cs typeface="Courier New" panose="02070309020205020404"/>
                        </a:rPr>
                        <a:t>i</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n</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r>
                        <a:rPr lang="en-US" sz="2400" kern="100" baseline="-25000">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r>
                        <a:rPr lang="en-US" sz="2400" kern="100" baseline="-25000">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r>
                        <a:rPr lang="en-US" sz="2400" kern="100" baseline="-25000">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r>
                        <a:rPr lang="en-US" sz="2400" i="1" kern="100" baseline="-25000">
                          <a:effectLst/>
                          <a:latin typeface="Times New Roman" panose="02020603050405020304"/>
                          <a:cs typeface="Courier New" panose="02070309020205020404"/>
                        </a:rPr>
                        <a:t>i</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dirty="0" err="1">
                          <a:effectLst/>
                          <a:latin typeface="Times New Roman" panose="02020603050405020304"/>
                          <a:cs typeface="Courier New" panose="02070309020205020404"/>
                        </a:rPr>
                        <a:t>p</a:t>
                      </a:r>
                      <a:r>
                        <a:rPr lang="en-US" sz="2400" i="1" kern="100" baseline="-25000" dirty="0" err="1">
                          <a:effectLst/>
                          <a:latin typeface="Times New Roman" panose="02020603050405020304"/>
                          <a:cs typeface="Courier New" panose="02070309020205020404"/>
                        </a:rPr>
                        <a:t>n</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72003" y="1328990"/>
            <a:ext cx="11192821"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1</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x</a:t>
            </a:r>
            <a:r>
              <a:rPr lang="en-US" altLang="zh-CN" sz="2400" i="1" kern="100" baseline="-25000" dirty="0" err="1">
                <a:latin typeface="Times New Roman" panose="02020603050405020304"/>
                <a:cs typeface="Courier New" panose="02070309020205020404"/>
              </a:rPr>
              <a:t>i</a:t>
            </a:r>
            <a:r>
              <a:rPr lang="en-US" altLang="zh-CN" sz="2400" i="1" kern="100" dirty="0" err="1">
                <a:latin typeface="Times New Roman" panose="02020603050405020304"/>
                <a:cs typeface="Courier New" panose="02070309020205020404"/>
              </a:rPr>
              <a:t>p</a:t>
            </a:r>
            <a:r>
              <a:rPr lang="en-US" altLang="zh-CN" sz="2400" i="1" kern="100" baseline="-25000" dirty="0" err="1">
                <a:latin typeface="Times New Roman" panose="02020603050405020304"/>
                <a:cs typeface="Courier New" panose="02070309020205020404"/>
              </a:rPr>
              <a:t>i</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x</a:t>
            </a:r>
            <a:r>
              <a:rPr lang="en-US" altLang="zh-CN" sz="2400" i="1" kern="100" baseline="-25000" dirty="0" err="1">
                <a:latin typeface="Times New Roman" panose="02020603050405020304"/>
                <a:cs typeface="Courier New" panose="02070309020205020404"/>
              </a:rPr>
              <a:t>n</a:t>
            </a:r>
            <a:r>
              <a:rPr lang="en-US" altLang="zh-CN" sz="2400" i="1" kern="100" dirty="0" err="1">
                <a:latin typeface="Times New Roman" panose="02020603050405020304"/>
                <a:cs typeface="Courier New" panose="02070309020205020404"/>
              </a:rPr>
              <a:t>p</a:t>
            </a:r>
            <a:r>
              <a:rPr lang="en-US" altLang="zh-CN" sz="2400" i="1" kern="100" baseline="-25000" dirty="0" err="1">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为随机变量</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的数学期望或均值</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latin typeface="Times New Roman" panose="02020603050405020304"/>
                <a:cs typeface="Courier New" panose="02070309020205020404"/>
              </a:rPr>
              <a:t>D</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i="1" kern="100" baseline="-25000" dirty="0">
                <a:latin typeface="Times New Roman" panose="02020603050405020304"/>
                <a:cs typeface="Courier New" panose="02070309020205020404"/>
              </a:rPr>
              <a:t>i</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i="1" kern="100" baseline="-25000" dirty="0">
                <a:latin typeface="Times New Roman" panose="02020603050405020304"/>
                <a:cs typeface="Courier New" panose="02070309020205020404"/>
              </a:rPr>
              <a:t>i</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err="1">
                <a:latin typeface="Times New Roman" panose="02020603050405020304"/>
                <a:cs typeface="Courier New" panose="02070309020205020404"/>
              </a:rPr>
              <a:t>x</a:t>
            </a:r>
            <a:r>
              <a:rPr lang="en-US" altLang="zh-CN" sz="2400" i="1" kern="100" baseline="-25000" dirty="0" err="1">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en-US" altLang="zh-CN" sz="2400" kern="100" baseline="30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i="1" kern="100" baseline="-25000" dirty="0">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叫做随机变量</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的方差</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数学期望、方差的性质</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①</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err="1">
                <a:latin typeface="Times New Roman" panose="02020603050405020304"/>
                <a:cs typeface="Courier New" panose="02070309020205020404"/>
              </a:rPr>
              <a:t>aξ</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aE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D</a:t>
            </a:r>
            <a:r>
              <a:rPr lang="en-US" altLang="zh-CN" sz="2400" kern="100" dirty="0">
                <a:latin typeface="Times New Roman" panose="02020603050405020304"/>
                <a:cs typeface="Courier New" panose="02070309020205020404"/>
              </a:rPr>
              <a:t>(</a:t>
            </a:r>
            <a:r>
              <a:rPr lang="en-US" altLang="zh-CN" sz="2400" i="1" kern="100" dirty="0" err="1">
                <a:latin typeface="Times New Roman" panose="02020603050405020304"/>
                <a:cs typeface="Courier New" panose="02070309020205020404"/>
              </a:rPr>
              <a:t>aξ</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300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D</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ξ</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②</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n</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np</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D</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np</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③</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服从两点分布，则</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D</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209346" y="1611272"/>
            <a:ext cx="11647294"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热点一　古典概型与几何概型</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1</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cs typeface="Courier New" panose="02070309020205020404"/>
              </a:rPr>
              <a:t> (1)</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太原二模</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某商场举行有奖促销活动，抽奖规则如下：箱子中有编号为</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的五个形状、大小完全相同的小球，从中任取两球，若摸出的两球号码的乘积为奇数，则中奖；否则不中奖</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则中奖的概率为</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28011" y="4008755"/>
          <a:ext cx="10672762" cy="860425"/>
        </p:xfrm>
        <a:graphic>
          <a:graphicData uri="http://schemas.openxmlformats.org/presentationml/2006/ole">
            <p:oleObj spid="_x0000_s16432" name="Document" r:id="rId3" imgW="10946195" imgH="888902" progId="Word.Document.8">
              <p:embed/>
            </p:oleObj>
          </a:graphicData>
        </a:graphic>
      </p:graphicFrame>
      <p:pic>
        <p:nvPicPr>
          <p:cNvPr id="16411" name="Picture 27" descr="E:\梁明明\2018\二轮\2019版 创新设计 二轮专题复习 数学 全国（理）\热点聚焦.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8873" y="820561"/>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589584"/>
          <a:ext cx="10917237" cy="3194050"/>
        </p:xfrm>
        <a:graphic>
          <a:graphicData uri="http://schemas.openxmlformats.org/presentationml/2006/ole">
            <p:oleObj spid="_x0000_s57370" name="Document" r:id="rId3" imgW="11246540" imgH="3283429" progId="Word.Document.8">
              <p:embed/>
            </p:oleObj>
          </a:graphicData>
        </a:graphic>
      </p:graphicFrame>
      <p:pic>
        <p:nvPicPr>
          <p:cNvPr id="57360" name="Picture 16" descr="E:\梁明明\2018\课件\2019版 创新设计 二轮专题复习 数学 全国（理）\新建文件夹\L151+.tif"/>
          <p:cNvPicPr>
            <a:picLocks noChangeAspect="1" noChangeArrowheads="1"/>
          </p:cNvPicPr>
          <p:nvPr/>
        </p:nvPicPr>
        <p:blipFill>
          <a:blip r:embed="rId4" r:link="rId5">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268479" y="3720805"/>
            <a:ext cx="2880360" cy="2608628"/>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837561" y="2755051"/>
          <a:ext cx="10672762" cy="1774825"/>
        </p:xfrm>
        <a:graphic>
          <a:graphicData uri="http://schemas.openxmlformats.org/presentationml/2006/ole">
            <p:oleObj spid="_x0000_s58411" name="Document" r:id="rId3" imgW="10946195" imgH="1829287" progId="Word.Document.8">
              <p:embed/>
            </p:oleObj>
          </a:graphicData>
        </a:graphic>
      </p:graphicFrame>
      <p:graphicFrame>
        <p:nvGraphicFramePr>
          <p:cNvPr id="3" name="对象 2"/>
          <p:cNvGraphicFramePr>
            <a:graphicFrameLocks noChangeAspect="1"/>
          </p:cNvGraphicFramePr>
          <p:nvPr/>
        </p:nvGraphicFramePr>
        <p:xfrm>
          <a:off x="763588" y="4369109"/>
          <a:ext cx="10672762" cy="887412"/>
        </p:xfrm>
        <a:graphic>
          <a:graphicData uri="http://schemas.openxmlformats.org/presentationml/2006/ole">
            <p:oleObj spid="_x0000_s58412"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874096" y="1451351"/>
          <a:ext cx="10671175" cy="1460500"/>
        </p:xfrm>
        <a:graphic>
          <a:graphicData uri="http://schemas.openxmlformats.org/presentationml/2006/ole">
            <p:oleObj spid="_x0000_s58413" name="Document" r:id="rId5" imgW="10946195" imgH="150418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609570" y="1716896"/>
            <a:ext cx="10972278"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求古典概型的概率，关键是正确求出基本事件总数和所求事件包含的基本事件总数</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常常用到排列、组合的有关知识，计数时要正确分类，做到不重不漏</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计算几何概型的概率，构成试验的全部结果的区域和事件发生的区域的寻找是关键，有时需要设出变量，在坐标系中表示所需要的区域</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709899" y="840445"/>
          <a:ext cx="10672762" cy="5132388"/>
        </p:xfrm>
        <a:graphic>
          <a:graphicData uri="http://schemas.openxmlformats.org/presentationml/2006/ole">
            <p:oleObj spid="_x0000_s60441" name="Document" r:id="rId3" imgW="10946195" imgH="5268607" progId="Word.Document.8">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756955"/>
            <a:ext cx="11304749"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解析　</a:t>
            </a:r>
            <a:r>
              <a:rPr lang="en-US" altLang="zh-CN" sz="2400" kern="100" dirty="0">
                <a:solidFill>
                  <a:srgbClr val="0000FF"/>
                </a:solidFill>
                <a:latin typeface="Times New Roman" panose="02020603050405020304"/>
                <a:ea typeface="仿宋_GB2312"/>
                <a:cs typeface="Courier New" panose="02070309020205020404"/>
              </a:rPr>
              <a:t>(1)</a:t>
            </a:r>
            <a:r>
              <a:rPr lang="zh-CN" altLang="zh-CN" sz="2400" kern="100" dirty="0">
                <a:solidFill>
                  <a:srgbClr val="0000FF"/>
                </a:solidFill>
                <a:latin typeface="Times New Roman" panose="02020603050405020304"/>
                <a:ea typeface="仿宋_GB2312"/>
                <a:cs typeface="Times New Roman" panose="02020603050405020304"/>
              </a:rPr>
              <a:t>如图所示，画出时间轴：</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504031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(1)B</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(2)C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384612"/>
          <a:ext cx="10890250" cy="1638300"/>
        </p:xfrm>
        <a:graphic>
          <a:graphicData uri="http://schemas.openxmlformats.org/presentationml/2006/ole">
            <p:oleObj spid="_x0000_s61477" name="Document" r:id="rId3" imgW="11399409" imgH="1747202" progId="Word.Document.8">
              <p:embed/>
            </p:oleObj>
          </a:graphicData>
        </a:graphic>
      </p:graphicFrame>
      <p:pic>
        <p:nvPicPr>
          <p:cNvPr id="61456" name="Picture 16" descr="16L31"/>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0707" y="1437005"/>
            <a:ext cx="5218762" cy="881303"/>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3" name="对象 2"/>
          <p:cNvGraphicFramePr>
            <a:graphicFrameLocks noChangeAspect="1"/>
          </p:cNvGraphicFramePr>
          <p:nvPr/>
        </p:nvGraphicFramePr>
        <p:xfrm>
          <a:off x="627108" y="3700463"/>
          <a:ext cx="10672762" cy="1528762"/>
        </p:xfrm>
        <a:graphic>
          <a:graphicData uri="http://schemas.openxmlformats.org/presentationml/2006/ole">
            <p:oleObj spid="_x0000_s61478" name="Document" r:id="rId5" imgW="10946195" imgH="1580510"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56"/>
                                        </p:tgtEl>
                                        <p:attrNameLst>
                                          <p:attrName>style.visibility</p:attrName>
                                        </p:attrNameLst>
                                      </p:cBhvr>
                                      <p:to>
                                        <p:strVal val="visible"/>
                                      </p:to>
                                    </p:set>
                                    <p:animEffect transition="in" filter="blinds(horizontal)">
                                      <p:cBhvr>
                                        <p:cTn id="7" dur="500"/>
                                        <p:tgtEl>
                                          <p:spTgt spid="614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3906" name="Picture 2" descr="数学A6">
            <a:hlinkClick r:id="rId2"/>
          </p:cNvPr>
          <p:cNvPicPr>
            <a:picLocks noChangeAspect="1" noChangeArrowheads="1"/>
          </p:cNvPicPr>
          <p:nvPr/>
        </p:nvPicPr>
        <p:blipFill>
          <a:blip r:embed="rId3" cstate="print"/>
          <a:srcRect/>
          <a:stretch>
            <a:fillRect/>
          </a:stretch>
        </p:blipFill>
        <p:spPr bwMode="auto">
          <a:xfrm>
            <a:off x="1952596" y="2057400"/>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770603"/>
            <a:ext cx="11647294" cy="22217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热点二　互斥事件、相互独立事件的概率</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考法</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　互斥条件、条件概率</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ea typeface="黑体" panose="02010609060101010101" charset="-122"/>
                <a:cs typeface="Courier New" panose="02070309020205020404"/>
              </a:rPr>
              <a:t>1</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(2016·</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卷选编</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某险种的基本保费为</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单位：元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，继续购买该险种的投保人称为续保人，续保人本年度的保费与其上年度出险次数的关联如下：</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650251" y="4171189"/>
            <a:ext cx="11192821"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latin typeface="Times New Roman" panose="02020603050405020304"/>
                <a:cs typeface="Times New Roman" panose="02020603050405020304"/>
              </a:rPr>
              <a:t>设该险种一续保人一年内出险次数与相应概率如下：</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026321" y="3136030"/>
          <a:ext cx="7920988" cy="1097280"/>
        </p:xfrm>
        <a:graphic>
          <a:graphicData uri="http://schemas.openxmlformats.org/drawingml/2006/table">
            <a:tbl>
              <a:tblPr/>
              <a:tblGrid>
                <a:gridCol w="2836691"/>
                <a:gridCol w="964053"/>
                <a:gridCol w="555800"/>
                <a:gridCol w="964053"/>
                <a:gridCol w="847568"/>
                <a:gridCol w="964053"/>
                <a:gridCol w="788770"/>
              </a:tblGrid>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上年度出险次数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宋体" panose="02010600030101010101" pitchFamily="2" charset="-122"/>
                          <a:cs typeface="Times New Roman" panose="02020603050405020304"/>
                        </a:rPr>
                        <a:t>≥</a:t>
                      </a:r>
                      <a:r>
                        <a:rPr lang="en-US" sz="2400" kern="100">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保费</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0.85</a:t>
                      </a: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1.25</a:t>
                      </a: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1.5</a:t>
                      </a: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1.75</a:t>
                      </a: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2</a:t>
                      </a:r>
                      <a:r>
                        <a:rPr lang="en-US" sz="2400" i="1" kern="100" dirty="0">
                          <a:effectLst/>
                          <a:latin typeface="Times New Roman" panose="02020603050405020304"/>
                          <a:cs typeface="Courier New" panose="02070309020205020404"/>
                        </a:rPr>
                        <a:t>a</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表格 5"/>
          <p:cNvGraphicFramePr>
            <a:graphicFrameLocks noGrp="1"/>
          </p:cNvGraphicFramePr>
          <p:nvPr/>
        </p:nvGraphicFramePr>
        <p:xfrm>
          <a:off x="2359073" y="4838387"/>
          <a:ext cx="7560942" cy="1097280"/>
        </p:xfrm>
        <a:graphic>
          <a:graphicData uri="http://schemas.openxmlformats.org/drawingml/2006/table">
            <a:tbl>
              <a:tblPr/>
              <a:tblGrid>
                <a:gridCol w="2400228"/>
                <a:gridCol w="860119"/>
                <a:gridCol w="860119"/>
                <a:gridCol w="860119"/>
                <a:gridCol w="860119"/>
                <a:gridCol w="860119"/>
                <a:gridCol w="860119"/>
              </a:tblGrid>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一年内出险次数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宋体" panose="02010600030101010101" pitchFamily="2" charset="-122"/>
                          <a:cs typeface="Times New Roman" panose="02020603050405020304"/>
                        </a:rPr>
                        <a:t>≥</a:t>
                      </a:r>
                      <a:r>
                        <a:rPr lang="en-US" sz="2400" kern="100">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概率</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0.30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0.15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0.20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0.20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0.10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0.05</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40185" y="922382"/>
            <a:ext cx="11647294"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求一续保人本年度的保费高于基本保费的概率；</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若一续保人本年度的保费高于基本保费，求其保费比基本保费高出</a:t>
            </a:r>
            <a:r>
              <a:rPr lang="en-US" altLang="zh-CN" sz="2400" kern="100" dirty="0">
                <a:latin typeface="Times New Roman" panose="02020603050405020304"/>
                <a:cs typeface="Courier New" panose="02070309020205020404"/>
              </a:rPr>
              <a:t>60%</a:t>
            </a:r>
            <a:r>
              <a:rPr lang="zh-CN" altLang="zh-CN" sz="2400" kern="100" dirty="0">
                <a:latin typeface="Times New Roman" panose="02020603050405020304"/>
                <a:cs typeface="Times New Roman" panose="02020603050405020304"/>
              </a:rPr>
              <a:t>的概率</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设</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表示事件：</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一续保人本年度的保费高于基本保费</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，则事件</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发生当且仅当一年内出险次数大于</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0.55.</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设</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表示事件：</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一续保人本年度的保费比基本保费高出</a:t>
            </a:r>
            <a:r>
              <a:rPr lang="en-US" altLang="zh-CN" sz="2400" kern="100" dirty="0">
                <a:solidFill>
                  <a:srgbClr val="0000FF"/>
                </a:solidFill>
                <a:latin typeface="Times New Roman" panose="02020603050405020304"/>
                <a:cs typeface="Courier New" panose="02070309020205020404"/>
              </a:rPr>
              <a:t>60%”</a:t>
            </a:r>
            <a:r>
              <a:rPr lang="zh-CN" altLang="zh-CN" sz="2400" kern="100" dirty="0">
                <a:solidFill>
                  <a:srgbClr val="0000FF"/>
                </a:solidFill>
                <a:latin typeface="Times New Roman" panose="02020603050405020304"/>
                <a:cs typeface="Times New Roman" panose="02020603050405020304"/>
              </a:rPr>
              <a:t>，则事件</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发生当且仅当一年内出险次数大于</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0.15.</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4314517"/>
          <a:ext cx="10672762" cy="968375"/>
        </p:xfrm>
        <a:graphic>
          <a:graphicData uri="http://schemas.openxmlformats.org/presentationml/2006/ole">
            <p:oleObj spid="_x0000_s63522" name="Document" r:id="rId3" imgW="10946195" imgH="1000870" progId="Word.Document.8">
              <p:embed/>
            </p:oleObj>
          </a:graphicData>
        </a:graphic>
      </p:graphicFrame>
      <p:graphicFrame>
        <p:nvGraphicFramePr>
          <p:cNvPr id="3" name="对象 2"/>
          <p:cNvGraphicFramePr>
            <a:graphicFrameLocks noChangeAspect="1"/>
          </p:cNvGraphicFramePr>
          <p:nvPr/>
        </p:nvGraphicFramePr>
        <p:xfrm>
          <a:off x="335280" y="5061903"/>
          <a:ext cx="10672762" cy="887412"/>
        </p:xfrm>
        <a:graphic>
          <a:graphicData uri="http://schemas.openxmlformats.org/presentationml/2006/ole">
            <p:oleObj spid="_x0000_s63523" name="Document" r:id="rId4"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blinds(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linds(horizontal)">
                                      <p:cBhvr>
                                        <p:cTn id="12" dur="500"/>
                                        <p:tgtEl>
                                          <p:spTgt spid="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675067"/>
            <a:ext cx="11647294" cy="5008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考法</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　相互独立事件与独立重复试验的概率</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衡水中学调研</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多家央企为了配合国家战略支持雄安新区建设，纷纷申请在新区建立分公司</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若规定每家央企只能在雄县、容城、安新</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个片区中的一个片区设立分公司，且申请其中任一个片区设立分公司都是等可能的，每家央企选择哪个片区相互之间互不影响且必须在其中一个片区建立分公司</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向雄安新区申请建立分公司的任意</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家央企中，</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求恰有</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家央企申请在</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雄县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片区建立分公司的概率；</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用</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表示这</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家央企中在</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雄县</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片区建立分公司的个数，用</a:t>
            </a:r>
            <a:r>
              <a:rPr lang="en-US" altLang="zh-CN" sz="2400" i="1" kern="100" dirty="0">
                <a:latin typeface="Times New Roman" panose="02020603050405020304"/>
                <a:cs typeface="Courier New" panose="02070309020205020404"/>
              </a:rPr>
              <a:t>Y</a:t>
            </a:r>
            <a:r>
              <a:rPr lang="zh-CN" altLang="zh-CN" sz="2400" kern="100" dirty="0">
                <a:latin typeface="Times New Roman" panose="02020603050405020304"/>
                <a:cs typeface="Times New Roman" panose="02020603050405020304"/>
              </a:rPr>
              <a:t>表示在</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容城</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或</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安新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片区建立分公司的个数，记</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Y</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ξ</a:t>
            </a:r>
            <a:r>
              <a:rPr lang="zh-CN" altLang="zh-CN" sz="2400" kern="100" dirty="0">
                <a:latin typeface="Times New Roman" panose="02020603050405020304"/>
                <a:cs typeface="Times New Roman" panose="02020603050405020304"/>
              </a:rPr>
              <a:t>的分布列</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750843" y="3768725"/>
          <a:ext cx="10672762" cy="1460500"/>
        </p:xfrm>
        <a:graphic>
          <a:graphicData uri="http://schemas.openxmlformats.org/presentationml/2006/ole">
            <p:oleObj spid="_x0000_s65576" name="Document" r:id="rId3" imgW="10946195" imgH="1504185" progId="Word.Document.8">
              <p:embed/>
            </p:oleObj>
          </a:graphicData>
        </a:graphic>
      </p:graphicFrame>
      <p:graphicFrame>
        <p:nvGraphicFramePr>
          <p:cNvPr id="7" name="对象 6"/>
          <p:cNvGraphicFramePr>
            <a:graphicFrameLocks noChangeAspect="1"/>
          </p:cNvGraphicFramePr>
          <p:nvPr/>
        </p:nvGraphicFramePr>
        <p:xfrm>
          <a:off x="708973" y="1186842"/>
          <a:ext cx="10672762" cy="2660650"/>
        </p:xfrm>
        <a:graphic>
          <a:graphicData uri="http://schemas.openxmlformats.org/presentationml/2006/ole">
            <p:oleObj spid="_x0000_s65577" name="Document" r:id="rId4" imgW="10946195" imgH="2740511"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440126" y="1216303"/>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随机变量</a:t>
            </a:r>
            <a:r>
              <a:rPr lang="en-US" altLang="zh-CN" sz="2400" i="1" kern="100" dirty="0">
                <a:solidFill>
                  <a:srgbClr val="0000FF"/>
                </a:solidFill>
                <a:latin typeface="Times New Roman" panose="02020603050405020304"/>
                <a:cs typeface="Courier New" panose="02070309020205020404"/>
              </a:rPr>
              <a:t>ξ</a:t>
            </a:r>
            <a:r>
              <a:rPr lang="zh-CN" altLang="zh-CN" sz="2400" kern="100" dirty="0">
                <a:solidFill>
                  <a:srgbClr val="0000FF"/>
                </a:solidFill>
                <a:latin typeface="Times New Roman" panose="02020603050405020304"/>
                <a:cs typeface="Times New Roman" panose="02020603050405020304"/>
              </a:rPr>
              <a:t>的所有可能取值为</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3589321"/>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所以随机变量</a:t>
            </a:r>
            <a:r>
              <a:rPr lang="en-US" altLang="zh-CN" sz="2400" i="1" kern="100" dirty="0">
                <a:solidFill>
                  <a:srgbClr val="0000FF"/>
                </a:solidFill>
                <a:latin typeface="Times New Roman" panose="02020603050405020304"/>
              </a:rPr>
              <a:t>ξ</a:t>
            </a:r>
            <a:r>
              <a:rPr lang="zh-CN" altLang="zh-CN" sz="2400" kern="100" dirty="0">
                <a:solidFill>
                  <a:srgbClr val="0000FF"/>
                </a:solidFill>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59771" y="1988820"/>
          <a:ext cx="11136312" cy="1965325"/>
        </p:xfrm>
        <a:graphic>
          <a:graphicData uri="http://schemas.openxmlformats.org/presentationml/2006/ole">
            <p:oleObj spid="_x0000_s91139" name="Document" r:id="rId3" imgW="11650475" imgH="2047103" progId="Word.Document.8">
              <p:embed/>
            </p:oleObj>
          </a:graphicData>
        </a:graphic>
      </p:graphicFrame>
      <p:graphicFrame>
        <p:nvGraphicFramePr>
          <p:cNvPr id="7" name="对象 6"/>
          <p:cNvGraphicFramePr>
            <a:graphicFrameLocks noChangeAspect="1"/>
          </p:cNvGraphicFramePr>
          <p:nvPr/>
        </p:nvGraphicFramePr>
        <p:xfrm>
          <a:off x="335280" y="4509135"/>
          <a:ext cx="10809287" cy="1582738"/>
        </p:xfrm>
        <a:graphic>
          <a:graphicData uri="http://schemas.openxmlformats.org/presentationml/2006/ole">
            <p:oleObj spid="_x0000_s91138" name="Document" r:id="rId4" imgW="11089713" imgH="1631994" progId="Word.Document.8">
              <p:embed/>
            </p:oleObj>
          </a:graphicData>
        </a:graphic>
      </p:graphicFrame>
      <p:graphicFrame>
        <p:nvGraphicFramePr>
          <p:cNvPr id="8" name="对象 7"/>
          <p:cNvGraphicFramePr>
            <a:graphicFrameLocks noChangeAspect="1"/>
          </p:cNvGraphicFramePr>
          <p:nvPr/>
        </p:nvGraphicFramePr>
        <p:xfrm>
          <a:off x="499056" y="616880"/>
          <a:ext cx="10672763" cy="887412"/>
        </p:xfrm>
        <a:graphic>
          <a:graphicData uri="http://schemas.openxmlformats.org/presentationml/2006/ole">
            <p:oleObj spid="_x0000_s91137" name="Document" r:id="rId5"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1961524"/>
          <a:ext cx="10672762" cy="3452813"/>
        </p:xfrm>
        <a:graphic>
          <a:graphicData uri="http://schemas.openxmlformats.org/presentationml/2006/ole">
            <p:oleObj spid="_x0000_s92161" name="Document" r:id="rId3" imgW="10946195" imgH="3557768" progId="Word.Document.8">
              <p:embed/>
            </p:oleObj>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12889" y="870528"/>
            <a:ext cx="11647294"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天津卷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已知某单位甲、乙、丙三个部门的员工人数分别为</a:t>
            </a:r>
            <a:r>
              <a:rPr lang="en-US" altLang="zh-CN" sz="2400" kern="100" dirty="0">
                <a:latin typeface="Times New Roman" panose="02020603050405020304"/>
                <a:cs typeface="Courier New" panose="02070309020205020404"/>
              </a:rPr>
              <a:t>24</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16</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16.</a:t>
            </a:r>
            <a:r>
              <a:rPr lang="zh-CN" altLang="zh-CN" sz="2400" kern="100" dirty="0">
                <a:latin typeface="Times New Roman" panose="02020603050405020304"/>
                <a:cs typeface="Times New Roman" panose="02020603050405020304"/>
              </a:rPr>
              <a:t>现采用分层抽样的方法从中抽取</a:t>
            </a:r>
            <a:r>
              <a:rPr lang="en-US" altLang="zh-CN" sz="2400" kern="100" dirty="0">
                <a:latin typeface="Times New Roman" panose="02020603050405020304"/>
                <a:cs typeface="Courier New" panose="02070309020205020404"/>
              </a:rPr>
              <a:t>7</a:t>
            </a:r>
            <a:r>
              <a:rPr lang="zh-CN" altLang="zh-CN" sz="2400" kern="100" dirty="0">
                <a:latin typeface="Times New Roman" panose="02020603050405020304"/>
                <a:cs typeface="Times New Roman" panose="02020603050405020304"/>
              </a:rPr>
              <a:t>人，进行睡眠时间的调查</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应从甲、乙、丙三个部门的员工中分别抽取多少人？</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若抽出的</a:t>
            </a:r>
            <a:r>
              <a:rPr lang="en-US" altLang="zh-CN" sz="2400" kern="100" dirty="0">
                <a:latin typeface="Times New Roman" panose="02020603050405020304"/>
                <a:cs typeface="Courier New" panose="02070309020205020404"/>
              </a:rPr>
              <a:t>7</a:t>
            </a:r>
            <a:r>
              <a:rPr lang="zh-CN" altLang="zh-CN" sz="2400" kern="100" dirty="0">
                <a:latin typeface="Times New Roman" panose="02020603050405020304"/>
                <a:cs typeface="Times New Roman" panose="02020603050405020304"/>
              </a:rPr>
              <a:t>人中有</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人睡眠不足，</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人睡眠充足，现从这</a:t>
            </a:r>
            <a:r>
              <a:rPr lang="en-US" altLang="zh-CN" sz="2400" kern="100" dirty="0">
                <a:latin typeface="Times New Roman" panose="02020603050405020304"/>
                <a:cs typeface="Courier New" panose="02070309020205020404"/>
              </a:rPr>
              <a:t>7</a:t>
            </a:r>
            <a:r>
              <a:rPr lang="zh-CN" altLang="zh-CN" sz="2400" kern="100" dirty="0">
                <a:latin typeface="Times New Roman" panose="02020603050405020304"/>
                <a:cs typeface="Times New Roman" panose="02020603050405020304"/>
              </a:rPr>
              <a:t>人中随机抽取</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人做进一步的身体检查</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宋体" panose="02010600030101010101" pitchFamily="2" charset="-122"/>
                <a:cs typeface="宋体" panose="02010600030101010101" pitchFamily="2" charset="-122"/>
              </a:rPr>
              <a:t>	</a:t>
            </a:r>
            <a:r>
              <a:rPr lang="zh-CN" altLang="zh-CN" sz="2400" kern="100" dirty="0" smtClean="0">
                <a:latin typeface="宋体" panose="02010600030101010101" pitchFamily="2" charset="-122"/>
                <a:cs typeface="宋体" panose="02010600030101010101" pitchFamily="2" charset="-122"/>
              </a:rPr>
              <a:t>①</a:t>
            </a:r>
            <a:r>
              <a:rPr lang="zh-CN" altLang="zh-CN" sz="2400" kern="100" dirty="0">
                <a:latin typeface="Times New Roman" panose="02020603050405020304"/>
                <a:cs typeface="Times New Roman" panose="02020603050405020304"/>
              </a:rPr>
              <a:t>用</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表示抽取的</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人中睡眠不足的员工人数，求随机变量</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的分布列与数学期望；</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宋体" panose="02010600030101010101" pitchFamily="2" charset="-122"/>
                <a:cs typeface="宋体" panose="02010600030101010101" pitchFamily="2" charset="-122"/>
              </a:rPr>
              <a:t>	</a:t>
            </a:r>
            <a:r>
              <a:rPr lang="zh-CN" altLang="zh-CN" sz="2400" kern="100" dirty="0" smtClean="0">
                <a:latin typeface="宋体" panose="02010600030101010101" pitchFamily="2" charset="-122"/>
                <a:cs typeface="宋体" panose="02010600030101010101" pitchFamily="2" charset="-122"/>
              </a:rPr>
              <a:t>②</a:t>
            </a:r>
            <a:r>
              <a:rPr lang="zh-CN" altLang="zh-CN" sz="2400" kern="100" dirty="0">
                <a:latin typeface="Times New Roman" panose="02020603050405020304"/>
                <a:cs typeface="Times New Roman" panose="02020603050405020304"/>
              </a:rPr>
              <a:t>设</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为事件</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抽取的</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人中，既有睡眠充足的员工，也有睡眠不足的员工</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，求事件</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发生的概率</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41286" y="1239832"/>
            <a:ext cx="11417796"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由题意得，甲、乙、丙三个部门的员工人数之比为</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，由于采用分层抽样的方法从中抽取</a:t>
            </a:r>
            <a:r>
              <a:rPr lang="en-US" altLang="zh-CN" sz="2400" kern="100" dirty="0">
                <a:solidFill>
                  <a:srgbClr val="0000FF"/>
                </a:solidFill>
                <a:latin typeface="Times New Roman" panose="02020603050405020304"/>
                <a:cs typeface="Courier New" panose="02070309020205020404"/>
              </a:rPr>
              <a:t>7</a:t>
            </a:r>
            <a:r>
              <a:rPr lang="zh-CN" altLang="zh-CN" sz="2400" kern="100" dirty="0">
                <a:solidFill>
                  <a:srgbClr val="0000FF"/>
                </a:solidFill>
                <a:latin typeface="Times New Roman" panose="02020603050405020304"/>
                <a:cs typeface="Times New Roman" panose="02020603050405020304"/>
              </a:rPr>
              <a:t>人，因此应从甲、乙、丙三个部门的员工中分别抽取</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人，</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人，</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人</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宋体" panose="02010600030101010101" pitchFamily="2" charset="-122"/>
                <a:cs typeface="宋体" panose="02010600030101010101" pitchFamily="2" charset="-122"/>
              </a:rPr>
              <a:t>①</a:t>
            </a:r>
            <a:r>
              <a:rPr lang="zh-CN" altLang="zh-CN" sz="2400" kern="100" dirty="0">
                <a:solidFill>
                  <a:srgbClr val="0000FF"/>
                </a:solidFill>
                <a:latin typeface="Times New Roman" panose="02020603050405020304"/>
                <a:cs typeface="Times New Roman" panose="02020603050405020304"/>
              </a:rPr>
              <a:t>随机变量</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的所有可能取值为</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30816" y="3519339"/>
          <a:ext cx="10672762" cy="928688"/>
        </p:xfrm>
        <a:graphic>
          <a:graphicData uri="http://schemas.openxmlformats.org/presentationml/2006/ole">
            <p:oleObj spid="_x0000_s93187" name="Document" r:id="rId3" imgW="10946195" imgH="956227" progId="Word.Document.8">
              <p:embed/>
            </p:oleObj>
          </a:graphicData>
        </a:graphic>
      </p:graphicFrame>
      <p:graphicFrame>
        <p:nvGraphicFramePr>
          <p:cNvPr id="3" name="对象 2"/>
          <p:cNvGraphicFramePr>
            <a:graphicFrameLocks noChangeAspect="1"/>
          </p:cNvGraphicFramePr>
          <p:nvPr/>
        </p:nvGraphicFramePr>
        <p:xfrm>
          <a:off x="376224" y="4377560"/>
          <a:ext cx="10672762" cy="887412"/>
        </p:xfrm>
        <a:graphic>
          <a:graphicData uri="http://schemas.openxmlformats.org/presentationml/2006/ole">
            <p:oleObj spid="_x0000_s93186"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89872" y="5075551"/>
          <a:ext cx="10671175" cy="887412"/>
        </p:xfrm>
        <a:graphic>
          <a:graphicData uri="http://schemas.openxmlformats.org/presentationml/2006/ole">
            <p:oleObj spid="_x0000_s93185" name="Document" r:id="rId5"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53833" y="524939"/>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所以，随机变量</a:t>
            </a:r>
            <a:r>
              <a:rPr lang="en-US" altLang="zh-CN" sz="2400" i="1" kern="100" dirty="0">
                <a:solidFill>
                  <a:srgbClr val="0000FF"/>
                </a:solidFill>
                <a:latin typeface="Times New Roman" panose="02020603050405020304"/>
              </a:rPr>
              <a:t>X</a:t>
            </a:r>
            <a:r>
              <a:rPr lang="zh-CN" altLang="zh-CN" sz="2400" kern="100" dirty="0">
                <a:solidFill>
                  <a:srgbClr val="0000FF"/>
                </a:solidFill>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03854" y="3265224"/>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②</a:t>
            </a:r>
            <a:r>
              <a:rPr lang="zh-CN" altLang="zh-CN" sz="2400" kern="100" dirty="0">
                <a:solidFill>
                  <a:srgbClr val="0000FF"/>
                </a:solidFill>
                <a:latin typeface="Times New Roman" panose="02020603050405020304"/>
                <a:cs typeface="Times New Roman" panose="02020603050405020304"/>
              </a:rPr>
              <a:t>设事件</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抽取的</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人中，睡眠充足的员工有</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人，睡眠不足的员工有</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；事件</a:t>
            </a:r>
            <a:r>
              <a:rPr lang="en-US" altLang="zh-CN" sz="2400" i="1" kern="100" dirty="0">
                <a:solidFill>
                  <a:srgbClr val="0000FF"/>
                </a:solidFill>
                <a:latin typeface="Times New Roman" panose="02020603050405020304"/>
                <a:cs typeface="Courier New" panose="02070309020205020404"/>
              </a:rPr>
              <a:t>C</a:t>
            </a:r>
            <a:r>
              <a:rPr lang="zh-CN" altLang="zh-CN" sz="2400" kern="100" dirty="0">
                <a:solidFill>
                  <a:srgbClr val="0000FF"/>
                </a:solidFill>
                <a:latin typeface="Times New Roman" panose="02020603050405020304"/>
                <a:cs typeface="Times New Roman" panose="02020603050405020304"/>
              </a:rPr>
              <a:t>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抽取的</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人中，睡眠充足的员工有</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人，睡眠不足的员工有</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，则</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a:solidFill>
                  <a:srgbClr val="0000FF"/>
                </a:solidFill>
                <a:latin typeface="Times New Roman" panose="02020603050405020304"/>
                <a:cs typeface="Courier New" panose="02070309020205020404"/>
              </a:rPr>
              <a:t>C</a:t>
            </a:r>
            <a:r>
              <a:rPr lang="zh-CN" altLang="zh-CN" sz="2400" kern="100" dirty="0">
                <a:solidFill>
                  <a:srgbClr val="0000FF"/>
                </a:solidFill>
                <a:latin typeface="Times New Roman" panose="02020603050405020304"/>
                <a:cs typeface="Times New Roman" panose="02020603050405020304"/>
              </a:rPr>
              <a:t>，且</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与</a:t>
            </a:r>
            <a:r>
              <a:rPr lang="en-US" altLang="zh-CN" sz="2400" i="1" kern="100" dirty="0">
                <a:solidFill>
                  <a:srgbClr val="0000FF"/>
                </a:solidFill>
                <a:latin typeface="Times New Roman" panose="02020603050405020304"/>
                <a:cs typeface="Courier New" panose="02070309020205020404"/>
              </a:rPr>
              <a:t>C</a:t>
            </a:r>
            <a:r>
              <a:rPr lang="zh-CN" altLang="zh-CN" sz="2400" kern="100" dirty="0">
                <a:solidFill>
                  <a:srgbClr val="0000FF"/>
                </a:solidFill>
                <a:latin typeface="Times New Roman" panose="02020603050405020304"/>
                <a:cs typeface="Times New Roman" panose="02020603050405020304"/>
              </a:rPr>
              <a:t>互斥</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由</a:t>
            </a:r>
            <a:r>
              <a:rPr lang="zh-CN" altLang="zh-CN" sz="2400" kern="100" dirty="0">
                <a:solidFill>
                  <a:srgbClr val="0000FF"/>
                </a:solidFill>
                <a:latin typeface="宋体" panose="02010600030101010101" pitchFamily="2" charset="-122"/>
                <a:cs typeface="宋体" panose="02010600030101010101" pitchFamily="2" charset="-122"/>
              </a:rPr>
              <a:t>①</a:t>
            </a:r>
            <a:r>
              <a:rPr lang="zh-CN" altLang="zh-CN" sz="2400" kern="100" dirty="0">
                <a:solidFill>
                  <a:srgbClr val="0000FF"/>
                </a:solidFill>
                <a:latin typeface="Times New Roman" panose="02020603050405020304"/>
                <a:cs typeface="Times New Roman" panose="02020603050405020304"/>
              </a:rPr>
              <a:t>知，</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C</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1118602"/>
          <a:ext cx="10809287" cy="1584325"/>
        </p:xfrm>
        <a:graphic>
          <a:graphicData uri="http://schemas.openxmlformats.org/presentationml/2006/ole">
            <p:oleObj spid="_x0000_s95236" name="Document" r:id="rId3" imgW="11089713" imgH="1631994" progId="Word.Document.8">
              <p:embed/>
            </p:oleObj>
          </a:graphicData>
        </a:graphic>
      </p:graphicFrame>
      <p:graphicFrame>
        <p:nvGraphicFramePr>
          <p:cNvPr id="3" name="对象 2"/>
          <p:cNvGraphicFramePr>
            <a:graphicFrameLocks noChangeAspect="1"/>
          </p:cNvGraphicFramePr>
          <p:nvPr/>
        </p:nvGraphicFramePr>
        <p:xfrm>
          <a:off x="436036" y="2667966"/>
          <a:ext cx="10672762" cy="887412"/>
        </p:xfrm>
        <a:graphic>
          <a:graphicData uri="http://schemas.openxmlformats.org/presentationml/2006/ole">
            <p:oleObj spid="_x0000_s95235"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62576" y="4947522"/>
          <a:ext cx="10671175" cy="887412"/>
        </p:xfrm>
        <a:graphic>
          <a:graphicData uri="http://schemas.openxmlformats.org/presentationml/2006/ole">
            <p:oleObj spid="_x0000_s95234" name="Document" r:id="rId5" imgW="10946195" imgH="911223" progId="Word.Document.8">
              <p:embed/>
            </p:oleObj>
          </a:graphicData>
        </a:graphic>
      </p:graphicFrame>
      <p:graphicFrame>
        <p:nvGraphicFramePr>
          <p:cNvPr id="8" name="对象 7"/>
          <p:cNvGraphicFramePr>
            <a:graphicFrameLocks noChangeAspect="1"/>
          </p:cNvGraphicFramePr>
          <p:nvPr/>
        </p:nvGraphicFramePr>
        <p:xfrm>
          <a:off x="376224" y="5618217"/>
          <a:ext cx="10672763" cy="887412"/>
        </p:xfrm>
        <a:graphic>
          <a:graphicData uri="http://schemas.openxmlformats.org/presentationml/2006/ole">
            <p:oleObj spid="_x0000_s95233" name="Document" r:id="rId6"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131001" y="552235"/>
            <a:ext cx="11647294"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热点三　随机变量的分布列、均值与方差</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考法</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　超几何分布</a:t>
            </a:r>
            <a:endParaRPr lang="zh-CN" altLang="zh-CN" sz="1050" kern="100" dirty="0">
              <a:latin typeface="宋体" panose="02010600030101010101" pitchFamily="2" charset="-122"/>
              <a:cs typeface="Courier New" panose="02070309020205020404"/>
            </a:endParaRPr>
          </a:p>
          <a:p>
            <a:pPr marL="252095" indent="-252095">
              <a:lnSpc>
                <a:spcPct val="150000"/>
              </a:lnSpc>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rPr>
              <a:t>3</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ea typeface="黑体" panose="02010609060101010101" charset="-122"/>
              </a:rPr>
              <a:t>1</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ea typeface="Times New Roman" panose="02020603050405020304"/>
              </a:rPr>
              <a:t> </a:t>
            </a:r>
            <a:r>
              <a:rPr lang="en-US" altLang="zh-CN" sz="2400" kern="100" dirty="0">
                <a:latin typeface="Times New Roman" panose="02020603050405020304"/>
                <a:ea typeface="楷体_GB2312"/>
              </a:rPr>
              <a:t>(2018·</a:t>
            </a:r>
            <a:r>
              <a:rPr lang="zh-CN" altLang="zh-CN" sz="2400" kern="100" dirty="0">
                <a:latin typeface="Times New Roman" panose="02020603050405020304"/>
                <a:ea typeface="楷体_GB2312"/>
                <a:cs typeface="Times New Roman" panose="02020603050405020304"/>
              </a:rPr>
              <a:t>西安调研</a:t>
            </a:r>
            <a:r>
              <a:rPr lang="en-US" altLang="zh-CN" sz="2400" kern="100" dirty="0">
                <a:latin typeface="Times New Roman" panose="02020603050405020304"/>
                <a:ea typeface="楷体_GB2312"/>
              </a:rPr>
              <a:t>)</a:t>
            </a:r>
            <a:r>
              <a:rPr lang="en-US" altLang="zh-CN" sz="2400" kern="100" dirty="0">
                <a:latin typeface="Times New Roman" panose="02020603050405020304"/>
              </a:rPr>
              <a:t>4</a:t>
            </a:r>
            <a:r>
              <a:rPr lang="zh-CN" altLang="zh-CN" sz="2400" kern="100" dirty="0">
                <a:latin typeface="Times New Roman" panose="02020603050405020304"/>
                <a:cs typeface="Times New Roman" panose="02020603050405020304"/>
              </a:rPr>
              <a:t>月</a:t>
            </a:r>
            <a:r>
              <a:rPr lang="en-US" altLang="zh-CN" sz="2400" kern="100" dirty="0">
                <a:latin typeface="Times New Roman" panose="02020603050405020304"/>
              </a:rPr>
              <a:t>23</a:t>
            </a:r>
            <a:r>
              <a:rPr lang="zh-CN" altLang="zh-CN" sz="2400" kern="100" dirty="0">
                <a:latin typeface="Times New Roman" panose="02020603050405020304"/>
                <a:cs typeface="Times New Roman" panose="02020603050405020304"/>
              </a:rPr>
              <a:t>日是</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世界读书日</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，某中学在此期间开展了一系列的读书教育活动</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为了解高三学生课外阅读情况，采用分层抽样的方法从高三某班甲、乙、丙、丁四个小组中随机抽取</a:t>
            </a:r>
            <a:r>
              <a:rPr lang="en-US" altLang="zh-CN" sz="2400" kern="100" dirty="0">
                <a:latin typeface="Times New Roman" panose="02020603050405020304"/>
              </a:rPr>
              <a:t>10</a:t>
            </a:r>
            <a:r>
              <a:rPr lang="zh-CN" altLang="zh-CN" sz="2400" kern="100" dirty="0">
                <a:latin typeface="Times New Roman" panose="02020603050405020304"/>
                <a:cs typeface="Times New Roman" panose="02020603050405020304"/>
              </a:rPr>
              <a:t>名学生参加问卷调查</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各组人数统计如下：</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329479" y="4567682"/>
            <a:ext cx="11531974" cy="1728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从参加问卷调查的</a:t>
            </a:r>
            <a:r>
              <a:rPr lang="en-US" altLang="zh-CN" sz="2400" kern="100" dirty="0">
                <a:latin typeface="Times New Roman" panose="02020603050405020304"/>
                <a:cs typeface="Courier New" panose="02070309020205020404"/>
              </a:rPr>
              <a:t>10</a:t>
            </a:r>
            <a:r>
              <a:rPr lang="zh-CN" altLang="zh-CN" sz="2400" kern="100" dirty="0">
                <a:latin typeface="Times New Roman" panose="02020603050405020304"/>
                <a:cs typeface="Times New Roman" panose="02020603050405020304"/>
              </a:rPr>
              <a:t>名学生中随机抽取两名，求这两名学生来自同一个小组的概率；</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在参加问卷调查的</a:t>
            </a:r>
            <a:r>
              <a:rPr lang="en-US" altLang="zh-CN" sz="2400" kern="100" dirty="0">
                <a:latin typeface="Times New Roman" panose="02020603050405020304"/>
                <a:cs typeface="Courier New" panose="02070309020205020404"/>
              </a:rPr>
              <a:t>10</a:t>
            </a:r>
            <a:r>
              <a:rPr lang="zh-CN" altLang="zh-CN" sz="2400" kern="100" dirty="0">
                <a:latin typeface="Times New Roman" panose="02020603050405020304"/>
                <a:cs typeface="Times New Roman" panose="02020603050405020304"/>
              </a:rPr>
              <a:t>名学生中，从来自甲、丙两个小组的学生中随机抽取两名，用</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表示抽得甲组学生的人数，求</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的分布列和数学期望</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174696" y="3457996"/>
          <a:ext cx="5040627" cy="1097280"/>
        </p:xfrm>
        <a:graphic>
          <a:graphicData uri="http://schemas.openxmlformats.org/drawingml/2006/table">
            <a:tbl>
              <a:tblPr/>
              <a:tblGrid>
                <a:gridCol w="1269491"/>
                <a:gridCol w="942784"/>
                <a:gridCol w="942784"/>
                <a:gridCol w="942784"/>
                <a:gridCol w="942784"/>
              </a:tblGrid>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小组</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甲</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丙</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丁</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人数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9</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6</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3</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87424" y="1988820"/>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高考定位　</a:t>
            </a:r>
            <a:r>
              <a:rPr lang="en-US" altLang="zh-CN" sz="2400" kern="100" dirty="0">
                <a:latin typeface="Times New Roman" panose="02020603050405020304"/>
                <a:ea typeface="仿宋_GB2312"/>
                <a:cs typeface="Courier New" panose="02070309020205020404"/>
              </a:rPr>
              <a:t>1.</a:t>
            </a:r>
            <a:r>
              <a:rPr lang="zh-CN" altLang="zh-CN" sz="2400" kern="100" dirty="0">
                <a:latin typeface="Times New Roman" panose="02020603050405020304"/>
                <a:ea typeface="仿宋_GB2312"/>
                <a:cs typeface="Times New Roman" panose="02020603050405020304"/>
              </a:rPr>
              <a:t>计数原理、古典概型、几何概型的考查多以选择或填空的形式命题，中低档难度；</a:t>
            </a:r>
            <a:r>
              <a:rPr lang="en-US" altLang="zh-CN" sz="2400" kern="100" dirty="0">
                <a:latin typeface="Times New Roman" panose="02020603050405020304"/>
                <a:ea typeface="仿宋_GB2312"/>
                <a:cs typeface="Courier New" panose="02070309020205020404"/>
              </a:rPr>
              <a:t>2.</a:t>
            </a:r>
            <a:r>
              <a:rPr lang="zh-CN" altLang="zh-CN" sz="2400" kern="100" dirty="0">
                <a:latin typeface="Times New Roman" panose="02020603050405020304"/>
                <a:ea typeface="仿宋_GB2312"/>
                <a:cs typeface="Times New Roman" panose="02020603050405020304"/>
              </a:rPr>
              <a:t>概率模型多考查独立重复试验、相互独立事件、互斥事件及对立事件等；对离散型随机变量的分布列及期望的考查是重点中的</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热点</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，多在解答题的前三题的位置呈现，常考查独立事件的概率，超几何分布和二项分布的期望等</a:t>
            </a:r>
            <a:r>
              <a:rPr lang="en-US" altLang="zh-CN" sz="2400" kern="100" dirty="0">
                <a:latin typeface="Times New Roman" panose="02020603050405020304"/>
                <a:ea typeface="仿宋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40185" y="1245029"/>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由已知得，问卷调查中，从四个小组中抽取的人数分别为</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223074" y="2968699"/>
            <a:ext cx="11647294" cy="1287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知，在参加问卷调查的</a:t>
            </a:r>
            <a:r>
              <a:rPr lang="en-US" altLang="zh-CN" sz="2400" kern="100" dirty="0">
                <a:solidFill>
                  <a:srgbClr val="0000FF"/>
                </a:solidFill>
                <a:latin typeface="Times New Roman" panose="02020603050405020304"/>
                <a:cs typeface="Courier New" panose="02070309020205020404"/>
              </a:rPr>
              <a:t>10</a:t>
            </a:r>
            <a:r>
              <a:rPr lang="zh-CN" altLang="zh-CN" sz="2400" kern="100" dirty="0">
                <a:solidFill>
                  <a:srgbClr val="0000FF"/>
                </a:solidFill>
                <a:latin typeface="Times New Roman" panose="02020603050405020304"/>
                <a:cs typeface="Times New Roman" panose="02020603050405020304"/>
              </a:rPr>
              <a:t>名学生中，来自甲、丙两小组的学生人数分别为</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的可能取值为</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267040" y="1934228"/>
          <a:ext cx="10672762" cy="628650"/>
        </p:xfrm>
        <a:graphic>
          <a:graphicData uri="http://schemas.openxmlformats.org/presentationml/2006/ole">
            <p:oleObj spid="_x0000_s96260" name="Document" r:id="rId3" imgW="10946195" imgH="650925" progId="Word.Document.8">
              <p:embed/>
            </p:oleObj>
          </a:graphicData>
        </a:graphic>
      </p:graphicFrame>
      <p:graphicFrame>
        <p:nvGraphicFramePr>
          <p:cNvPr id="3" name="对象 2"/>
          <p:cNvGraphicFramePr>
            <a:graphicFrameLocks noChangeAspect="1"/>
          </p:cNvGraphicFramePr>
          <p:nvPr/>
        </p:nvGraphicFramePr>
        <p:xfrm>
          <a:off x="348928" y="2408654"/>
          <a:ext cx="10672762" cy="887412"/>
        </p:xfrm>
        <a:graphic>
          <a:graphicData uri="http://schemas.openxmlformats.org/presentationml/2006/ole">
            <p:oleObj spid="_x0000_s96259"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294336" y="4213230"/>
          <a:ext cx="10671175" cy="928687"/>
        </p:xfrm>
        <a:graphic>
          <a:graphicData uri="http://schemas.openxmlformats.org/presentationml/2006/ole">
            <p:oleObj spid="_x0000_s96258" name="Document" r:id="rId5" imgW="10946195" imgH="956227" progId="Word.Document.8">
              <p:embed/>
            </p:oleObj>
          </a:graphicData>
        </a:graphic>
      </p:graphicFrame>
      <p:graphicFrame>
        <p:nvGraphicFramePr>
          <p:cNvPr id="7" name="对象 6"/>
          <p:cNvGraphicFramePr>
            <a:graphicFrameLocks noChangeAspect="1"/>
          </p:cNvGraphicFramePr>
          <p:nvPr/>
        </p:nvGraphicFramePr>
        <p:xfrm>
          <a:off x="171504" y="5061902"/>
          <a:ext cx="10672762" cy="887413"/>
        </p:xfrm>
        <a:graphic>
          <a:graphicData uri="http://schemas.openxmlformats.org/presentationml/2006/ole">
            <p:oleObj spid="_x0000_s96257" name="Document" r:id="rId6"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36368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则随机变量</a:t>
            </a:r>
            <a:r>
              <a:rPr lang="en-US" altLang="zh-CN" sz="2400" i="1" kern="100" dirty="0">
                <a:solidFill>
                  <a:srgbClr val="0000FF"/>
                </a:solidFill>
                <a:latin typeface="Times New Roman" panose="02020603050405020304"/>
              </a:rPr>
              <a:t>X</a:t>
            </a:r>
            <a:r>
              <a:rPr lang="zh-CN" altLang="zh-CN" sz="2400" kern="100" dirty="0">
                <a:solidFill>
                  <a:srgbClr val="0000FF"/>
                </a:solidFill>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130148"/>
          <a:ext cx="10809287" cy="1584325"/>
        </p:xfrm>
        <a:graphic>
          <a:graphicData uri="http://schemas.openxmlformats.org/presentationml/2006/ole">
            <p:oleObj spid="_x0000_s98306" name="Document" r:id="rId3" imgW="11089713" imgH="1631994" progId="Word.Document.8">
              <p:embed/>
            </p:oleObj>
          </a:graphicData>
        </a:graphic>
      </p:graphicFrame>
      <p:graphicFrame>
        <p:nvGraphicFramePr>
          <p:cNvPr id="3" name="对象 2"/>
          <p:cNvGraphicFramePr>
            <a:graphicFrameLocks noChangeAspect="1"/>
          </p:cNvGraphicFramePr>
          <p:nvPr/>
        </p:nvGraphicFramePr>
        <p:xfrm>
          <a:off x="668052" y="3649019"/>
          <a:ext cx="10672762" cy="887412"/>
        </p:xfrm>
        <a:graphic>
          <a:graphicData uri="http://schemas.openxmlformats.org/presentationml/2006/ole">
            <p:oleObj spid="_x0000_s98305" name="Document" r:id="rId4"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1988820"/>
          <a:ext cx="10672762" cy="3235325"/>
        </p:xfrm>
        <a:graphic>
          <a:graphicData uri="http://schemas.openxmlformats.org/presentationml/2006/ole">
            <p:oleObj spid="_x0000_s99329" name="Document" r:id="rId3" imgW="10946195" imgH="3328072" progId="Word.Document.8">
              <p:embed/>
            </p:oleObj>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335280" y="1304240"/>
            <a:ext cx="11192821" cy="39002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3</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zh-CN" altLang="zh-CN" sz="2400" kern="100" dirty="0">
                <a:latin typeface="Times New Roman" panose="02020603050405020304"/>
                <a:cs typeface="Times New Roman" panose="02020603050405020304"/>
              </a:rPr>
              <a:t>在心理学研究中，常采用对比试验的方法评价不同心理暗示对人的影响，具体方法如下：将参加试验的志愿者随机分成两组，一组接受甲种心理暗示，另一组接受乙种心理暗示，通过对比这两组志愿者接受心理暗示后的结果来评价两种心理暗示的作用</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现有</a:t>
            </a:r>
            <a:r>
              <a:rPr lang="en-US" altLang="zh-CN" sz="2400" kern="100" dirty="0">
                <a:latin typeface="Times New Roman" panose="02020603050405020304"/>
                <a:cs typeface="Courier New" panose="02070309020205020404"/>
              </a:rPr>
              <a:t>6</a:t>
            </a:r>
            <a:r>
              <a:rPr lang="zh-CN" altLang="zh-CN" sz="2400" kern="100" dirty="0">
                <a:latin typeface="Times New Roman" panose="02020603050405020304"/>
                <a:cs typeface="Times New Roman" panose="02020603050405020304"/>
              </a:rPr>
              <a:t>名男志愿者</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6</a:t>
            </a:r>
            <a:r>
              <a:rPr lang="zh-CN" altLang="zh-CN" sz="2400" kern="100" dirty="0">
                <a:latin typeface="Times New Roman" panose="02020603050405020304"/>
                <a:cs typeface="Times New Roman" panose="02020603050405020304"/>
              </a:rPr>
              <a:t>和</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名女志愿者</a:t>
            </a:r>
            <a:r>
              <a:rPr lang="en-US" altLang="zh-CN" sz="2400" i="1" kern="100" dirty="0">
                <a:latin typeface="Times New Roman" panose="02020603050405020304"/>
                <a:cs typeface="Courier New" panose="02070309020205020404"/>
              </a:rPr>
              <a:t>B</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baseline="-250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baseline="-250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，从中随机抽取</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人接受甲种心理暗示，另</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人接受乙种心理暗示</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求接受甲种心理暗示的志愿者中包含</a:t>
            </a:r>
            <a:r>
              <a:rPr lang="en-US" altLang="zh-CN" sz="2400" i="1" kern="100" dirty="0">
                <a:latin typeface="Times New Roman" panose="02020603050405020304"/>
                <a:cs typeface="Courier New" panose="02070309020205020404"/>
              </a:rPr>
              <a:t>A</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但不包含</a:t>
            </a:r>
            <a:r>
              <a:rPr lang="en-US" altLang="zh-CN" sz="2400" i="1" kern="100" dirty="0">
                <a:latin typeface="Times New Roman" panose="02020603050405020304"/>
                <a:cs typeface="Courier New" panose="02070309020205020404"/>
              </a:rPr>
              <a:t>B</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的概率；</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用</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表示接受乙种心理暗示的女志愿者人数，求</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的分布列与数学期望</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84197" y="593179"/>
            <a:ext cx="1153197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记接受甲种心理暗示的志愿者中包含</a:t>
            </a:r>
            <a:r>
              <a:rPr lang="en-US" altLang="zh-CN" sz="2400" i="1" kern="100" dirty="0">
                <a:solidFill>
                  <a:srgbClr val="0000FF"/>
                </a:solidFill>
                <a:latin typeface="Times New Roman" panose="02020603050405020304"/>
                <a:cs typeface="Courier New" panose="02070309020205020404"/>
              </a:rPr>
              <a:t>A</a:t>
            </a:r>
            <a:r>
              <a:rPr lang="en-US" altLang="zh-CN" sz="2400" kern="100" baseline="-250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但不包含</a:t>
            </a:r>
            <a:r>
              <a:rPr lang="en-US" altLang="zh-CN" sz="2400" i="1" kern="100" dirty="0">
                <a:solidFill>
                  <a:srgbClr val="0000FF"/>
                </a:solidFill>
                <a:latin typeface="Times New Roman" panose="02020603050405020304"/>
                <a:cs typeface="Courier New" panose="02070309020205020404"/>
              </a:rPr>
              <a:t>B</a:t>
            </a:r>
            <a:r>
              <a:rPr lang="en-US" altLang="zh-CN" sz="2400" kern="100" baseline="-250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的事件为</a:t>
            </a:r>
            <a:r>
              <a:rPr lang="en-US" altLang="zh-CN" sz="2400" i="1" kern="100" dirty="0">
                <a:solidFill>
                  <a:srgbClr val="0000FF"/>
                </a:solidFill>
                <a:latin typeface="Times New Roman" panose="02020603050405020304"/>
                <a:cs typeface="Courier New" panose="02070309020205020404"/>
              </a:rPr>
              <a:t>M</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294336" y="1895449"/>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由题意知</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可取的值为：</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，则</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62576" y="1268730"/>
          <a:ext cx="10672762" cy="887413"/>
        </p:xfrm>
        <a:graphic>
          <a:graphicData uri="http://schemas.openxmlformats.org/presentationml/2006/ole">
            <p:oleObj spid="_x0000_s100357"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348928" y="2517838"/>
          <a:ext cx="10672762" cy="887412"/>
        </p:xfrm>
        <a:graphic>
          <a:graphicData uri="http://schemas.openxmlformats.org/presentationml/2006/ole">
            <p:oleObj spid="_x0000_s100356"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335280" y="3306168"/>
          <a:ext cx="10671175" cy="887412"/>
        </p:xfrm>
        <a:graphic>
          <a:graphicData uri="http://schemas.openxmlformats.org/presentationml/2006/ole">
            <p:oleObj spid="_x0000_s100355"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641177" y="4352929"/>
          <a:ext cx="10809287" cy="1582738"/>
        </p:xfrm>
        <a:graphic>
          <a:graphicData uri="http://schemas.openxmlformats.org/presentationml/2006/ole">
            <p:oleObj spid="_x0000_s100354" name="Document" r:id="rId6" imgW="11089713" imgH="1631994" progId="Word.Document.8">
              <p:embed/>
            </p:oleObj>
          </a:graphicData>
        </a:graphic>
      </p:graphicFrame>
      <p:graphicFrame>
        <p:nvGraphicFramePr>
          <p:cNvPr id="8" name="对象 7"/>
          <p:cNvGraphicFramePr>
            <a:graphicFrameLocks noChangeAspect="1"/>
          </p:cNvGraphicFramePr>
          <p:nvPr/>
        </p:nvGraphicFramePr>
        <p:xfrm>
          <a:off x="348928" y="5781993"/>
          <a:ext cx="10672763" cy="887412"/>
        </p:xfrm>
        <a:graphic>
          <a:graphicData uri="http://schemas.openxmlformats.org/presentationml/2006/ole">
            <p:oleObj spid="_x0000_s100353" name="Document" r:id="rId7" imgW="10946195" imgH="911223" progId="Word.Document.8">
              <p:embed/>
            </p:oleObj>
          </a:graphicData>
        </a:graphic>
      </p:graphicFrame>
      <p:sp>
        <p:nvSpPr>
          <p:cNvPr id="9" name="矩形 8"/>
          <p:cNvSpPr/>
          <p:nvPr/>
        </p:nvSpPr>
        <p:spPr>
          <a:xfrm>
            <a:off x="287997" y="4020174"/>
            <a:ext cx="2526654" cy="461665"/>
          </a:xfrm>
          <a:prstGeom prst="rect">
            <a:avLst/>
          </a:prstGeom>
        </p:spPr>
        <p:txBody>
          <a:bodyPr wrap="none">
            <a:spAutoFit/>
          </a:bodyPr>
          <a:lstStyle/>
          <a:p>
            <a:r>
              <a:rPr lang="zh-CN" altLang="zh-CN" sz="2400" kern="100" dirty="0">
                <a:solidFill>
                  <a:srgbClr val="0000FF"/>
                </a:solidFill>
                <a:latin typeface="Times New Roman" panose="02020603050405020304"/>
                <a:cs typeface="Times New Roman" panose="02020603050405020304"/>
              </a:rPr>
              <a:t>因此</a:t>
            </a:r>
            <a:r>
              <a:rPr lang="en-US" altLang="zh-CN" sz="2400" i="1" kern="100" dirty="0">
                <a:solidFill>
                  <a:srgbClr val="0000FF"/>
                </a:solidFill>
                <a:latin typeface="Times New Roman" panose="02020603050405020304"/>
              </a:rPr>
              <a:t>X</a:t>
            </a:r>
            <a:r>
              <a:rPr lang="zh-CN" altLang="zh-CN" sz="2400" kern="100" dirty="0">
                <a:solidFill>
                  <a:srgbClr val="0000FF"/>
                </a:solidFill>
                <a:latin typeface="Times New Roman" panose="02020603050405020304"/>
                <a:cs typeface="Times New Roman" panose="02020603050405020304"/>
              </a:rPr>
              <a:t>的分布列为</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考法</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　与独立重复试验有关的分布列</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【例</a:t>
            </a:r>
            <a:r>
              <a:rPr lang="en-US" altLang="zh-CN" sz="2400" kern="100" dirty="0">
                <a:latin typeface="Times New Roman" panose="02020603050405020304"/>
                <a:ea typeface="黑体" panose="02010609060101010101" charset="-122"/>
                <a:cs typeface="Courier New" panose="02070309020205020404"/>
              </a:rPr>
              <a:t>3</a:t>
            </a:r>
            <a:r>
              <a:rPr lang="zh-CN" altLang="zh-CN" sz="2400" kern="100" dirty="0">
                <a:latin typeface="Times New Roman" panose="02020603050405020304"/>
                <a:ea typeface="黑体" panose="02010609060101010101" charset="-122"/>
                <a:cs typeface="Times New Roman" panose="02020603050405020304"/>
              </a:rPr>
              <a:t>－</a:t>
            </a:r>
            <a:r>
              <a:rPr lang="en-US" altLang="zh-CN" sz="2400" kern="100" dirty="0">
                <a:latin typeface="Times New Roman" panose="02020603050405020304"/>
                <a:ea typeface="黑体" panose="02010609060101010101" charset="-122"/>
                <a:cs typeface="Courier New" panose="02070309020205020404"/>
              </a:rPr>
              <a:t>2</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潍坊一模</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某公司新上一条生产线，为保证新的生产线正常工作，需对该生产线进行检测</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现从该生产线上随机抽取</a:t>
            </a:r>
            <a:r>
              <a:rPr lang="en-US" altLang="zh-CN" sz="2400" kern="100" dirty="0">
                <a:latin typeface="Times New Roman" panose="02020603050405020304"/>
                <a:cs typeface="Courier New" panose="02070309020205020404"/>
              </a:rPr>
              <a:t>100</a:t>
            </a:r>
            <a:r>
              <a:rPr lang="zh-CN" altLang="zh-CN" sz="2400" kern="100" dirty="0">
                <a:latin typeface="Times New Roman" panose="02020603050405020304"/>
                <a:cs typeface="Times New Roman" panose="02020603050405020304"/>
              </a:rPr>
              <a:t>件产品，测量产品数据，用统计方法得到样本的平均数</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14</a:t>
            </a:r>
            <a:r>
              <a:rPr lang="zh-CN" altLang="zh-CN" sz="2400" kern="100" dirty="0">
                <a:latin typeface="Times New Roman" panose="02020603050405020304"/>
                <a:cs typeface="Times New Roman" panose="02020603050405020304"/>
              </a:rPr>
              <a:t>，标准差</a:t>
            </a:r>
            <a:r>
              <a:rPr lang="en-US" altLang="zh-CN" sz="2400" i="1" kern="100" dirty="0">
                <a:latin typeface="Times New Roman" panose="02020603050405020304"/>
                <a:cs typeface="Courier New" panose="02070309020205020404"/>
              </a:rPr>
              <a:t>σ</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，绘制如图所示的频率分布直方图</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以频率值作为概率估计值</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00357" name="Picture 5" descr="L15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07565" y="3238024"/>
            <a:ext cx="3458177" cy="3166872"/>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386811" y="867504"/>
            <a:ext cx="11417796" cy="5008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从该生产线加工的产品中任意抽取一件，记其数据为</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，依据以下不等式评判</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zh-CN" altLang="zh-CN" sz="2400" kern="100" dirty="0">
                <a:latin typeface="Times New Roman" panose="02020603050405020304"/>
                <a:cs typeface="Times New Roman" panose="02020603050405020304"/>
              </a:rPr>
              <a:t>表示对应事件的概率</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①</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0.682 6</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②</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0.954 4</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宋体" panose="02010600030101010101" pitchFamily="2" charset="-122"/>
                <a:cs typeface="宋体" panose="02010600030101010101" pitchFamily="2" charset="-122"/>
              </a:rPr>
              <a:t>③</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&lt;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0.997 4.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评判规则为：若至少满足以上两个不等式，则生产状况为优，无需检修；否则需检修生产线，试判断该生产线是否需要检修；</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将数据不在</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μ</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内的产品视为次品，从该生产线加工的产品中任意抽取</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件，次品数记为</a:t>
            </a:r>
            <a:r>
              <a:rPr lang="en-US" altLang="zh-CN" sz="2400" i="1" kern="100" dirty="0">
                <a:latin typeface="Times New Roman" panose="02020603050405020304"/>
                <a:cs typeface="Courier New" panose="02070309020205020404"/>
              </a:rPr>
              <a:t>Y</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Y</a:t>
            </a:r>
            <a:r>
              <a:rPr lang="zh-CN" altLang="zh-CN" sz="2400" kern="100" dirty="0">
                <a:latin typeface="Times New Roman" panose="02020603050405020304"/>
                <a:cs typeface="Times New Roman" panose="02020603050405020304"/>
              </a:rPr>
              <a:t>的分布列与数学期望</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Y</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842044"/>
            <a:ext cx="11192821"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由题意知，</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14</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σ</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smtClean="0">
                <a:solidFill>
                  <a:srgbClr val="0000FF"/>
                </a:solidFill>
                <a:latin typeface="Times New Roman" panose="02020603050405020304"/>
                <a:cs typeface="Times New Roman" panose="02020603050405020304"/>
              </a:rPr>
              <a:t>，</a:t>
            </a:r>
            <a:endParaRPr lang="en-US" altLang="zh-CN" sz="2400" kern="100" dirty="0" smtClean="0">
              <a:solidFill>
                <a:srgbClr val="0000FF"/>
              </a:solidFill>
              <a:latin typeface="Times New Roman" panose="02020603050405020304"/>
              <a:cs typeface="Times New Roman" panose="02020603050405020304"/>
            </a:endParaRP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cs typeface="Times New Roman" panose="02020603050405020304"/>
              </a:rPr>
              <a:t>由</a:t>
            </a:r>
            <a:r>
              <a:rPr lang="zh-CN" altLang="zh-CN" sz="2400" kern="100" dirty="0">
                <a:solidFill>
                  <a:srgbClr val="0000FF"/>
                </a:solidFill>
                <a:latin typeface="Times New Roman" panose="02020603050405020304"/>
                <a:cs typeface="Times New Roman" panose="02020603050405020304"/>
              </a:rPr>
              <a:t>频率分布直方图得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(12&lt;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&lt;16)</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(0.29</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0.11)×2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0.8&gt;0.682 6</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(10&lt;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&lt;18)</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0.8</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0.03)×2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0.94&lt;0.954 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a:t>
            </a:r>
            <a:r>
              <a:rPr lang="en-US" altLang="zh-CN" sz="2400" i="1" kern="100" dirty="0">
                <a:solidFill>
                  <a:srgbClr val="0000FF"/>
                </a:solidFill>
                <a:latin typeface="Times New Roman" panose="02020603050405020304"/>
                <a:cs typeface="Courier New" panose="02070309020205020404"/>
              </a:rPr>
              <a:t>μ</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σ</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(8&lt;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0.94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(0.015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0.005)×2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0.98&lt;0.997 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所以不满足至少两个不等式成立，故该生产线需检修</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blinds(horizontal)">
                                      <p:cBhvr>
                                        <p:cTn id="27"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27638" y="3518250"/>
            <a:ext cx="11417796"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cs typeface="宋体" panose="02010600030101010101" pitchFamily="2" charset="-122"/>
              </a:rPr>
              <a:t>∴</a:t>
            </a:r>
            <a:r>
              <a:rPr lang="en-US" altLang="zh-CN" sz="2400" i="1" kern="100" dirty="0">
                <a:solidFill>
                  <a:srgbClr val="0000FF"/>
                </a:solidFill>
                <a:latin typeface="Times New Roman" panose="02020603050405020304"/>
              </a:rPr>
              <a:t>Y</a:t>
            </a:r>
            <a:r>
              <a:rPr lang="zh-CN" altLang="zh-CN" sz="2400" kern="100" dirty="0">
                <a:solidFill>
                  <a:srgbClr val="0000FF"/>
                </a:solidFill>
                <a:latin typeface="Times New Roman" panose="02020603050405020304"/>
                <a:cs typeface="Times New Roman" panose="02020603050405020304"/>
              </a:rPr>
              <a:t>的分布列为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44464" y="1961524"/>
          <a:ext cx="10672762" cy="887413"/>
        </p:xfrm>
        <a:graphic>
          <a:graphicData uri="http://schemas.openxmlformats.org/presentationml/2006/ole">
            <p:oleObj spid="_x0000_s103483"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545220" y="548640"/>
          <a:ext cx="10672762" cy="887412"/>
        </p:xfrm>
        <a:graphic>
          <a:graphicData uri="http://schemas.openxmlformats.org/presentationml/2006/ole">
            <p:oleObj spid="_x0000_s103484"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430816" y="1287575"/>
          <a:ext cx="10671175" cy="887412"/>
        </p:xfrm>
        <a:graphic>
          <a:graphicData uri="http://schemas.openxmlformats.org/presentationml/2006/ole">
            <p:oleObj spid="_x0000_s103485"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450220" y="2763502"/>
          <a:ext cx="10672762" cy="887413"/>
        </p:xfrm>
        <a:graphic>
          <a:graphicData uri="http://schemas.openxmlformats.org/presentationml/2006/ole">
            <p:oleObj spid="_x0000_s103486" name="Document" r:id="rId6" imgW="10946195" imgH="917704" progId="Word.Document.8">
              <p:embed/>
            </p:oleObj>
          </a:graphicData>
        </a:graphic>
      </p:graphicFrame>
      <p:graphicFrame>
        <p:nvGraphicFramePr>
          <p:cNvPr id="8" name="对象 7"/>
          <p:cNvGraphicFramePr>
            <a:graphicFrameLocks noChangeAspect="1"/>
          </p:cNvGraphicFramePr>
          <p:nvPr/>
        </p:nvGraphicFramePr>
        <p:xfrm>
          <a:off x="695325" y="4135442"/>
          <a:ext cx="10809288" cy="1363662"/>
        </p:xfrm>
        <a:graphic>
          <a:graphicData uri="http://schemas.openxmlformats.org/presentationml/2006/ole">
            <p:oleObj spid="_x0000_s103487" name="Document" r:id="rId7" imgW="11134675" imgH="1631994" progId="Word.Document.8">
              <p:embed/>
            </p:oleObj>
          </a:graphicData>
        </a:graphic>
      </p:graphicFrame>
      <p:graphicFrame>
        <p:nvGraphicFramePr>
          <p:cNvPr id="9" name="对象 8"/>
          <p:cNvGraphicFramePr>
            <a:graphicFrameLocks noChangeAspect="1"/>
          </p:cNvGraphicFramePr>
          <p:nvPr/>
        </p:nvGraphicFramePr>
        <p:xfrm>
          <a:off x="572493" y="5417784"/>
          <a:ext cx="10672762" cy="887413"/>
        </p:xfrm>
        <a:graphic>
          <a:graphicData uri="http://schemas.openxmlformats.org/presentationml/2006/ole">
            <p:oleObj spid="_x0000_s103488" name="Document" r:id="rId8"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95325" y="1988820"/>
          <a:ext cx="10672762" cy="2306638"/>
        </p:xfrm>
        <a:graphic>
          <a:graphicData uri="http://schemas.openxmlformats.org/presentationml/2006/ole">
            <p:oleObj spid="_x0000_s107521" name="Document" r:id="rId3" imgW="10946195" imgH="2371845" progId="Word.Document.8">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226537" y="1664400"/>
            <a:ext cx="11647294"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我国数学家陈景润在哥德巴赫猜想的研究中取得了世界领先的成果</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哥德巴赫猜想是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每个大于</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的偶数可以表示为两个素数的和</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，如</a:t>
            </a:r>
            <a:r>
              <a:rPr lang="en-US" altLang="zh-CN" sz="2400" kern="100" dirty="0">
                <a:latin typeface="Times New Roman" panose="02020603050405020304"/>
                <a:cs typeface="Courier New" panose="02070309020205020404"/>
              </a:rPr>
              <a:t>30</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7</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23.</a:t>
            </a:r>
            <a:r>
              <a:rPr lang="zh-CN" altLang="zh-CN" sz="2400" kern="100" dirty="0">
                <a:latin typeface="Times New Roman" panose="02020603050405020304"/>
                <a:cs typeface="Times New Roman" panose="02020603050405020304"/>
              </a:rPr>
              <a:t>在不超过</a:t>
            </a:r>
            <a:r>
              <a:rPr lang="en-US" altLang="zh-CN" sz="2400" kern="100" dirty="0">
                <a:latin typeface="Times New Roman" panose="02020603050405020304"/>
                <a:cs typeface="Courier New" panose="02070309020205020404"/>
              </a:rPr>
              <a:t>30</a:t>
            </a:r>
            <a:r>
              <a:rPr lang="zh-CN" altLang="zh-CN" sz="2400" kern="100" dirty="0">
                <a:latin typeface="Times New Roman" panose="02020603050405020304"/>
                <a:cs typeface="Times New Roman" panose="02020603050405020304"/>
              </a:rPr>
              <a:t>的素数中，随机选取两个不同的数，其和等于</a:t>
            </a:r>
            <a:r>
              <a:rPr lang="en-US" altLang="zh-CN" sz="2400" kern="100" dirty="0">
                <a:latin typeface="Times New Roman" panose="02020603050405020304"/>
                <a:cs typeface="Courier New" panose="02070309020205020404"/>
              </a:rPr>
              <a:t>30</a:t>
            </a:r>
            <a:r>
              <a:rPr lang="zh-CN" altLang="zh-CN" sz="2400" kern="100" dirty="0">
                <a:latin typeface="Times New Roman" panose="02020603050405020304"/>
                <a:cs typeface="Times New Roman" panose="02020603050405020304"/>
              </a:rPr>
              <a:t>的概率是</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4" name="矩形 1"/>
          <p:cNvSpPr>
            <a:spLocks noChangeArrowheads="1"/>
          </p:cNvSpPr>
          <p:nvPr/>
        </p:nvSpPr>
        <p:spPr bwMode="auto">
          <a:xfrm>
            <a:off x="499299" y="574676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C</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7538" y="3329815"/>
          <a:ext cx="10782300" cy="866775"/>
        </p:xfrm>
        <a:graphic>
          <a:graphicData uri="http://schemas.openxmlformats.org/presentationml/2006/ole">
            <p:oleObj spid="_x0000_s1084" name="Document" r:id="rId3" imgW="10946195" imgH="888902" progId="Word.Document.8">
              <p:embed/>
            </p:oleObj>
          </a:graphicData>
        </a:graphic>
      </p:graphicFrame>
      <p:pic>
        <p:nvPicPr>
          <p:cNvPr id="1052" name="Picture 28" descr="E:\梁明明\2018\二轮\2019版 创新设计 二轮专题复习 数学 全国（理）\真题感悟.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31554" y="584265"/>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1"/>
          <p:cNvSpPr>
            <a:spLocks noChangeArrowheads="1"/>
          </p:cNvSpPr>
          <p:nvPr/>
        </p:nvSpPr>
        <p:spPr bwMode="auto">
          <a:xfrm>
            <a:off x="4713541" y="1080195"/>
            <a:ext cx="1923340" cy="667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charset="-122"/>
                <a:ea typeface="黑体" panose="02010609060101010101" charset="-122"/>
                <a:cs typeface="Courier New" panose="02070309020205020404"/>
              </a:rPr>
              <a:t>真 题 感 悟</a:t>
            </a:r>
            <a:endParaRPr lang="zh-CN" altLang="zh-CN" sz="1050" kern="100" dirty="0">
              <a:effectLst/>
              <a:latin typeface="黑体" panose="02010609060101010101" charset="-122"/>
              <a:ea typeface="黑体" panose="02010609060101010101" charset="-122"/>
              <a:cs typeface="Courier New" panose="02070309020205020404"/>
            </a:endParaRPr>
          </a:p>
        </p:txBody>
      </p:sp>
      <p:graphicFrame>
        <p:nvGraphicFramePr>
          <p:cNvPr id="3" name="对象 2"/>
          <p:cNvGraphicFramePr>
            <a:graphicFrameLocks noChangeAspect="1"/>
          </p:cNvGraphicFramePr>
          <p:nvPr/>
        </p:nvGraphicFramePr>
        <p:xfrm>
          <a:off x="599812" y="4093152"/>
          <a:ext cx="10672762" cy="2033587"/>
        </p:xfrm>
        <a:graphic>
          <a:graphicData uri="http://schemas.openxmlformats.org/presentationml/2006/ole">
            <p:oleObj spid="_x0000_s1085" name="Document" r:id="rId5" imgW="10946195" imgH="2097506"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blinds(horizontal)">
                                      <p:cBhvr>
                                        <p:cTn id="12"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12889" y="443051"/>
            <a:ext cx="11647294"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2430780"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rPr>
              <a:t>4</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ea typeface="Times New Roman" panose="02020603050405020304"/>
              </a:rPr>
              <a:t> </a:t>
            </a:r>
            <a:r>
              <a:rPr lang="en-US" altLang="zh-CN" sz="2400" kern="100" dirty="0">
                <a:latin typeface="Times New Roman" panose="02020603050405020304"/>
                <a:ea typeface="楷体_GB2312"/>
              </a:rPr>
              <a:t>(2018·</a:t>
            </a:r>
            <a:r>
              <a:rPr lang="zh-CN" altLang="zh-CN" sz="2400" kern="100" dirty="0">
                <a:latin typeface="Times New Roman" panose="02020603050405020304"/>
                <a:ea typeface="楷体_GB2312"/>
                <a:cs typeface="Times New Roman" panose="02020603050405020304"/>
              </a:rPr>
              <a:t>湖南六校联考</a:t>
            </a:r>
            <a:r>
              <a:rPr lang="en-US" altLang="zh-CN" sz="2400" kern="100" dirty="0">
                <a:latin typeface="Times New Roman" panose="02020603050405020304"/>
                <a:ea typeface="楷体_GB2312"/>
              </a:rPr>
              <a:t>)</a:t>
            </a:r>
            <a:r>
              <a:rPr lang="zh-CN" altLang="zh-CN" sz="2400" kern="100" dirty="0">
                <a:latin typeface="Times New Roman" panose="02020603050405020304"/>
                <a:cs typeface="Times New Roman" panose="02020603050405020304"/>
              </a:rPr>
              <a:t>为响应国家</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精准扶贫，产业扶贫</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战略的号召，进一步优化能源消费结构，某市决定在地处山区的</a:t>
            </a:r>
            <a:r>
              <a:rPr lang="en-US" altLang="zh-CN" sz="2400" i="1" kern="100" dirty="0">
                <a:latin typeface="Times New Roman" panose="02020603050405020304"/>
              </a:rPr>
              <a:t>A</a:t>
            </a:r>
            <a:r>
              <a:rPr lang="zh-CN" altLang="zh-CN" sz="2400" kern="100" dirty="0">
                <a:latin typeface="Times New Roman" panose="02020603050405020304"/>
                <a:cs typeface="Times New Roman" panose="02020603050405020304"/>
              </a:rPr>
              <a:t>县推进光伏发电项目</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在该县山区居民中随机抽取</a:t>
            </a:r>
            <a:r>
              <a:rPr lang="en-US" altLang="zh-CN" sz="2400" kern="100" dirty="0">
                <a:latin typeface="Times New Roman" panose="02020603050405020304"/>
              </a:rPr>
              <a:t>50</a:t>
            </a:r>
            <a:r>
              <a:rPr lang="zh-CN" altLang="zh-CN" sz="2400" kern="100" dirty="0">
                <a:latin typeface="Times New Roman" panose="02020603050405020304"/>
                <a:cs typeface="Times New Roman" panose="02020603050405020304"/>
              </a:rPr>
              <a:t>户，统计其年用电量得以下统计表</a:t>
            </a:r>
            <a:r>
              <a:rPr lang="en-US" altLang="zh-CN" sz="2400" kern="100" dirty="0">
                <a:latin typeface="Times New Roman" panose="02020603050405020304"/>
              </a:rPr>
              <a:t>.</a:t>
            </a:r>
            <a:r>
              <a:rPr lang="zh-CN" altLang="zh-CN" sz="2400" kern="100" dirty="0">
                <a:latin typeface="Times New Roman" panose="02020603050405020304"/>
                <a:cs typeface="Times New Roman" panose="02020603050405020304"/>
              </a:rPr>
              <a:t>以样本的频率作为概率</a:t>
            </a:r>
            <a:r>
              <a:rPr lang="en-US" altLang="zh-CN" sz="2400" kern="100" dirty="0">
                <a:latin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72003" y="3347112"/>
            <a:ext cx="11192821" cy="31338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4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在该县山区居民中随机抽取</a:t>
            </a:r>
            <a:r>
              <a:rPr lang="en-US" altLang="zh-CN" sz="2400" kern="100" dirty="0">
                <a:latin typeface="Times New Roman" panose="02020603050405020304"/>
                <a:cs typeface="Courier New" panose="02070309020205020404"/>
              </a:rPr>
              <a:t>10</a:t>
            </a:r>
            <a:r>
              <a:rPr lang="zh-CN" altLang="zh-CN" sz="2400" kern="100" dirty="0">
                <a:latin typeface="Times New Roman" panose="02020603050405020304"/>
                <a:cs typeface="Times New Roman" panose="02020603050405020304"/>
              </a:rPr>
              <a:t>户，记其中年用电量不超过</a:t>
            </a:r>
            <a:r>
              <a:rPr lang="en-US" altLang="zh-CN" sz="2400" kern="100" dirty="0">
                <a:latin typeface="Times New Roman" panose="02020603050405020304"/>
                <a:cs typeface="Courier New" panose="02070309020205020404"/>
              </a:rPr>
              <a:t>600</a:t>
            </a:r>
            <a:r>
              <a:rPr lang="zh-CN" altLang="zh-CN" sz="2400" kern="100" dirty="0">
                <a:latin typeface="Times New Roman" panose="02020603050405020304"/>
                <a:cs typeface="Times New Roman" panose="02020603050405020304"/>
              </a:rPr>
              <a:t>度的户数为</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的数学期望；</a:t>
            </a:r>
            <a:endParaRPr lang="zh-CN" altLang="zh-CN" sz="1050" kern="100" dirty="0">
              <a:latin typeface="宋体" panose="02010600030101010101" pitchFamily="2" charset="-122"/>
              <a:cs typeface="Courier New" panose="02070309020205020404"/>
            </a:endParaRPr>
          </a:p>
          <a:p>
            <a:pPr algn="just">
              <a:lnSpc>
                <a:spcPct val="14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已知该县某山区自然村有居民</a:t>
            </a:r>
            <a:r>
              <a:rPr lang="en-US" altLang="zh-CN" sz="2400" kern="100" dirty="0">
                <a:latin typeface="Times New Roman" panose="02020603050405020304"/>
                <a:cs typeface="Courier New" panose="02070309020205020404"/>
              </a:rPr>
              <a:t>300</a:t>
            </a:r>
            <a:r>
              <a:rPr lang="zh-CN" altLang="zh-CN" sz="2400" kern="100" dirty="0">
                <a:latin typeface="Times New Roman" panose="02020603050405020304"/>
                <a:cs typeface="Times New Roman" panose="02020603050405020304"/>
              </a:rPr>
              <a:t>户</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若计划在该村安装总装机容量为</a:t>
            </a:r>
            <a:r>
              <a:rPr lang="en-US" altLang="zh-CN" sz="2400" kern="100" dirty="0">
                <a:latin typeface="Times New Roman" panose="02020603050405020304"/>
                <a:cs typeface="Courier New" panose="02070309020205020404"/>
              </a:rPr>
              <a:t>300</a:t>
            </a:r>
            <a:r>
              <a:rPr lang="zh-CN" altLang="zh-CN" sz="2400" kern="100" dirty="0">
                <a:latin typeface="Times New Roman" panose="02020603050405020304"/>
                <a:cs typeface="Times New Roman" panose="02020603050405020304"/>
              </a:rPr>
              <a:t>千瓦的光伏发电机组，该机组所发电量除保证该村正常用电外，剩余电量国家电网以</a:t>
            </a:r>
            <a:r>
              <a:rPr lang="en-US" altLang="zh-CN" sz="2400" kern="100" dirty="0">
                <a:latin typeface="Times New Roman" panose="02020603050405020304"/>
                <a:cs typeface="Courier New" panose="02070309020205020404"/>
              </a:rPr>
              <a:t>0.8</a:t>
            </a:r>
            <a:r>
              <a:rPr lang="zh-CN" altLang="zh-CN" sz="2400" kern="100" dirty="0">
                <a:latin typeface="Times New Roman" panose="02020603050405020304"/>
                <a:cs typeface="Times New Roman" panose="02020603050405020304"/>
              </a:rPr>
              <a:t>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度的价格进行收购</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经测算每千瓦装机容量的发电机组年平均发电</a:t>
            </a:r>
            <a:r>
              <a:rPr lang="en-US" altLang="zh-CN" sz="2400" kern="100" dirty="0">
                <a:latin typeface="Times New Roman" panose="02020603050405020304"/>
                <a:cs typeface="Courier New" panose="02070309020205020404"/>
              </a:rPr>
              <a:t>1 000</a:t>
            </a:r>
            <a:r>
              <a:rPr lang="zh-CN" altLang="zh-CN" sz="2400" kern="100" dirty="0">
                <a:latin typeface="Times New Roman" panose="02020603050405020304"/>
                <a:cs typeface="Times New Roman" panose="02020603050405020304"/>
              </a:rPr>
              <a:t>度，试估计该机组每年所发电量除保证正常用电外还能为该村创造直接收益多少元</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499056" y="2253329"/>
          <a:ext cx="11243283" cy="1097280"/>
        </p:xfrm>
        <a:graphic>
          <a:graphicData uri="http://schemas.openxmlformats.org/drawingml/2006/table">
            <a:tbl>
              <a:tblPr/>
              <a:tblGrid>
                <a:gridCol w="2602203"/>
                <a:gridCol w="1440180"/>
                <a:gridCol w="1800225"/>
                <a:gridCol w="1800225"/>
                <a:gridCol w="1800225"/>
                <a:gridCol w="1800225"/>
              </a:tblGrid>
              <a:tr h="0">
                <a:tc>
                  <a:txBody>
                    <a:bodyPr/>
                    <a:lstStyle/>
                    <a:p>
                      <a:pPr algn="ctr">
                        <a:lnSpc>
                          <a:spcPct val="150000"/>
                        </a:lnSpc>
                        <a:spcAft>
                          <a:spcPts val="0"/>
                        </a:spcAft>
                        <a:tabLst>
                          <a:tab pos="1260475" algn="l"/>
                          <a:tab pos="2610485" algn="l"/>
                        </a:tabLst>
                      </a:pPr>
                      <a:r>
                        <a:rPr lang="zh-CN" sz="2400" kern="100" dirty="0" smtClean="0">
                          <a:effectLst/>
                          <a:latin typeface="Times New Roman" panose="02020603050405020304"/>
                          <a:cs typeface="Times New Roman" panose="02020603050405020304"/>
                        </a:rPr>
                        <a:t>用电量</a:t>
                      </a:r>
                      <a:r>
                        <a:rPr lang="en-US" sz="2400" kern="100" dirty="0" smtClean="0">
                          <a:effectLst/>
                          <a:latin typeface="Times New Roman" panose="02020603050405020304"/>
                          <a:cs typeface="Courier New" panose="02070309020205020404"/>
                        </a:rPr>
                        <a:t>(</a:t>
                      </a:r>
                      <a:r>
                        <a:rPr lang="zh-CN" sz="2400" kern="100" dirty="0">
                          <a:effectLst/>
                          <a:latin typeface="Times New Roman" panose="02020603050405020304"/>
                          <a:cs typeface="Times New Roman" panose="02020603050405020304"/>
                        </a:rPr>
                        <a:t>单位：度</a:t>
                      </a:r>
                      <a:r>
                        <a:rPr lang="en-US" sz="2400" kern="100" dirty="0">
                          <a:effectLst/>
                          <a:latin typeface="Times New Roman" panose="02020603050405020304"/>
                          <a:cs typeface="Courier New" panose="02070309020205020404"/>
                        </a:rPr>
                        <a:t>)</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a:t>
                      </a:r>
                      <a:r>
                        <a:rPr lang="zh-CN" sz="2400" kern="100">
                          <a:effectLst/>
                          <a:latin typeface="Times New Roman" panose="02020603050405020304"/>
                          <a:cs typeface="Times New Roman" panose="02020603050405020304"/>
                        </a:rPr>
                        <a:t>，</a:t>
                      </a:r>
                      <a:r>
                        <a:rPr lang="en-US" sz="2400" kern="100">
                          <a:effectLst/>
                          <a:latin typeface="Times New Roman" panose="02020603050405020304"/>
                          <a:cs typeface="Courier New" panose="02070309020205020404"/>
                        </a:rPr>
                        <a:t>200]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(200</a:t>
                      </a:r>
                      <a:r>
                        <a:rPr lang="zh-CN" sz="2400" kern="100">
                          <a:effectLst/>
                          <a:latin typeface="Times New Roman" panose="02020603050405020304"/>
                          <a:cs typeface="Times New Roman" panose="02020603050405020304"/>
                        </a:rPr>
                        <a:t>，</a:t>
                      </a:r>
                      <a:r>
                        <a:rPr lang="en-US" sz="2400" kern="100">
                          <a:effectLst/>
                          <a:latin typeface="Times New Roman" panose="02020603050405020304"/>
                          <a:cs typeface="Courier New" panose="02070309020205020404"/>
                        </a:rPr>
                        <a:t>400]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(400</a:t>
                      </a:r>
                      <a:r>
                        <a:rPr lang="zh-CN" sz="2400" kern="100">
                          <a:effectLst/>
                          <a:latin typeface="Times New Roman" panose="02020603050405020304"/>
                          <a:cs typeface="Times New Roman" panose="02020603050405020304"/>
                        </a:rPr>
                        <a:t>，</a:t>
                      </a:r>
                      <a:r>
                        <a:rPr lang="en-US" sz="2400" kern="100">
                          <a:effectLst/>
                          <a:latin typeface="Times New Roman" panose="02020603050405020304"/>
                          <a:cs typeface="Courier New" panose="02070309020205020404"/>
                        </a:rPr>
                        <a:t>600]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(600</a:t>
                      </a:r>
                      <a:r>
                        <a:rPr lang="zh-CN" sz="2400" kern="100">
                          <a:effectLst/>
                          <a:latin typeface="Times New Roman" panose="02020603050405020304"/>
                          <a:cs typeface="Times New Roman" panose="02020603050405020304"/>
                        </a:rPr>
                        <a:t>，</a:t>
                      </a:r>
                      <a:r>
                        <a:rPr lang="en-US" sz="2400" kern="100">
                          <a:effectLst/>
                          <a:latin typeface="Times New Roman" panose="02020603050405020304"/>
                          <a:cs typeface="Courier New" panose="02070309020205020404"/>
                        </a:rPr>
                        <a:t>800]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(800</a:t>
                      </a:r>
                      <a:r>
                        <a:rPr lang="zh-CN" sz="2400" kern="100">
                          <a:effectLst/>
                          <a:latin typeface="Times New Roman" panose="02020603050405020304"/>
                          <a:cs typeface="Times New Roman" panose="02020603050405020304"/>
                        </a:rPr>
                        <a:t>，</a:t>
                      </a:r>
                      <a:r>
                        <a:rPr lang="en-US" sz="2400" kern="100">
                          <a:effectLst/>
                          <a:latin typeface="Times New Roman" panose="02020603050405020304"/>
                          <a:cs typeface="Courier New" panose="02070309020205020404"/>
                        </a:rPr>
                        <a:t>1 000]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户数</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15</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15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5</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528527" y="4679708"/>
            <a:ext cx="11647294"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则该自然村年均用电约</a:t>
            </a:r>
            <a:r>
              <a:rPr lang="en-US" altLang="zh-CN" sz="2400" kern="100" dirty="0">
                <a:solidFill>
                  <a:srgbClr val="0000FF"/>
                </a:solidFill>
                <a:latin typeface="Times New Roman" panose="02020603050405020304"/>
                <a:cs typeface="Courier New" panose="02070309020205020404"/>
              </a:rPr>
              <a:t>150 000</a:t>
            </a:r>
            <a:r>
              <a:rPr lang="zh-CN" altLang="zh-CN" sz="2400" kern="100" dirty="0">
                <a:solidFill>
                  <a:srgbClr val="0000FF"/>
                </a:solidFill>
                <a:latin typeface="Times New Roman" panose="02020603050405020304"/>
                <a:cs typeface="Times New Roman" panose="02020603050405020304"/>
              </a:rPr>
              <a:t>度</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又该村所装发电机组年预计发电量为</a:t>
            </a:r>
            <a:r>
              <a:rPr lang="en-US" altLang="zh-CN" sz="2400" kern="100" dirty="0">
                <a:solidFill>
                  <a:srgbClr val="0000FF"/>
                </a:solidFill>
                <a:latin typeface="Times New Roman" panose="02020603050405020304"/>
                <a:cs typeface="Courier New" panose="02070309020205020404"/>
              </a:rPr>
              <a:t>300 000</a:t>
            </a:r>
            <a:r>
              <a:rPr lang="zh-CN" altLang="zh-CN" sz="2400" kern="100" dirty="0">
                <a:solidFill>
                  <a:srgbClr val="0000FF"/>
                </a:solidFill>
                <a:latin typeface="Times New Roman" panose="02020603050405020304"/>
                <a:cs typeface="Times New Roman" panose="02020603050405020304"/>
              </a:rPr>
              <a:t>度，故该机组每年所发电量除保证正常用电外还能剩余电量约</a:t>
            </a:r>
            <a:r>
              <a:rPr lang="en-US" altLang="zh-CN" sz="2400" kern="100" dirty="0">
                <a:solidFill>
                  <a:srgbClr val="0000FF"/>
                </a:solidFill>
                <a:latin typeface="Times New Roman" panose="02020603050405020304"/>
                <a:cs typeface="Courier New" panose="02070309020205020404"/>
              </a:rPr>
              <a:t>150 000</a:t>
            </a:r>
            <a:r>
              <a:rPr lang="zh-CN" altLang="zh-CN" sz="2400" kern="100" dirty="0">
                <a:solidFill>
                  <a:srgbClr val="0000FF"/>
                </a:solidFill>
                <a:latin typeface="Times New Roman" panose="02020603050405020304"/>
                <a:cs typeface="Times New Roman" panose="02020603050405020304"/>
              </a:rPr>
              <a:t>度，能为该村创造直接收益</a:t>
            </a:r>
            <a:r>
              <a:rPr lang="en-US" altLang="zh-CN" sz="2400" kern="100" dirty="0">
                <a:solidFill>
                  <a:srgbClr val="0000FF"/>
                </a:solidFill>
                <a:latin typeface="Times New Roman" panose="02020603050405020304"/>
                <a:cs typeface="Courier New" panose="02070309020205020404"/>
              </a:rPr>
              <a:t>120 000</a:t>
            </a:r>
            <a:r>
              <a:rPr lang="zh-CN" altLang="zh-CN" sz="2400" kern="100" dirty="0">
                <a:solidFill>
                  <a:srgbClr val="0000FF"/>
                </a:solidFill>
                <a:latin typeface="Times New Roman" panose="02020603050405020304"/>
                <a:cs typeface="Times New Roman" panose="02020603050405020304"/>
              </a:rPr>
              <a:t>元</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1953073"/>
          <a:ext cx="10672762" cy="1460500"/>
        </p:xfrm>
        <a:graphic>
          <a:graphicData uri="http://schemas.openxmlformats.org/presentationml/2006/ole">
            <p:oleObj spid="_x0000_s110634" name="Document" r:id="rId3" imgW="10946195" imgH="1504185" progId="Word.Document.8">
              <p:embed/>
            </p:oleObj>
          </a:graphicData>
        </a:graphic>
      </p:graphicFrame>
      <p:graphicFrame>
        <p:nvGraphicFramePr>
          <p:cNvPr id="3" name="对象 2"/>
          <p:cNvGraphicFramePr>
            <a:graphicFrameLocks noChangeAspect="1"/>
          </p:cNvGraphicFramePr>
          <p:nvPr/>
        </p:nvGraphicFramePr>
        <p:xfrm>
          <a:off x="4036463" y="2512641"/>
          <a:ext cx="3057525" cy="887413"/>
        </p:xfrm>
        <a:graphic>
          <a:graphicData uri="http://schemas.openxmlformats.org/presentationml/2006/ole">
            <p:oleObj spid="_x0000_s110635" name="Document" r:id="rId4" imgW="3154102" imgH="911223" progId="Word.Document.8">
              <p:embed/>
            </p:oleObj>
          </a:graphicData>
        </a:graphic>
      </p:graphicFrame>
      <p:graphicFrame>
        <p:nvGraphicFramePr>
          <p:cNvPr id="6" name="对象 5"/>
          <p:cNvGraphicFramePr>
            <a:graphicFrameLocks noChangeAspect="1"/>
          </p:cNvGraphicFramePr>
          <p:nvPr/>
        </p:nvGraphicFramePr>
        <p:xfrm>
          <a:off x="613437" y="3224280"/>
          <a:ext cx="10671175" cy="1774825"/>
        </p:xfrm>
        <a:graphic>
          <a:graphicData uri="http://schemas.openxmlformats.org/presentationml/2006/ole">
            <p:oleObj spid="_x0000_s110636" name="Document" r:id="rId5" imgW="10946195" imgH="1822807" progId="Word.Document.8">
              <p:embed/>
            </p:oleObj>
          </a:graphicData>
        </a:graphic>
      </p:graphicFrame>
      <p:graphicFrame>
        <p:nvGraphicFramePr>
          <p:cNvPr id="9" name="对象 8"/>
          <p:cNvGraphicFramePr>
            <a:graphicFrameLocks noChangeAspect="1"/>
          </p:cNvGraphicFramePr>
          <p:nvPr/>
        </p:nvGraphicFramePr>
        <p:xfrm>
          <a:off x="695325" y="603232"/>
          <a:ext cx="10672763" cy="1460500"/>
        </p:xfrm>
        <a:graphic>
          <a:graphicData uri="http://schemas.openxmlformats.org/presentationml/2006/ole">
            <p:oleObj spid="_x0000_s110637" name="Document" r:id="rId6" imgW="10946195" imgH="150418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41659" y="1268730"/>
          <a:ext cx="10672762" cy="4354513"/>
        </p:xfrm>
        <a:graphic>
          <a:graphicData uri="http://schemas.openxmlformats.org/presentationml/2006/ole">
            <p:oleObj spid="_x0000_s109577" name="Document" r:id="rId3" imgW="10946195" imgH="4469351" progId="Word.Document.8">
              <p:embed/>
            </p:oleObj>
          </a:graphicData>
        </a:graphic>
      </p:graphicFrame>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702363"/>
            <a:ext cx="11304749"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en-US" altLang="zh-CN" sz="2400" kern="100" dirty="0">
                <a:latin typeface="Times New Roman" panose="02020603050405020304"/>
              </a:rPr>
              <a:t>2×2</a:t>
            </a:r>
            <a:r>
              <a:rPr lang="zh-CN" altLang="zh-CN" sz="2400" kern="100" dirty="0">
                <a:latin typeface="Times New Roman" panose="02020603050405020304"/>
                <a:cs typeface="Times New Roman" panose="02020603050405020304"/>
              </a:rPr>
              <a:t>列联表：</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72003" y="4014210"/>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现采用分层抽样的方法从这</a:t>
            </a:r>
            <a:r>
              <a:rPr lang="en-US" altLang="zh-CN" sz="2400" kern="100" dirty="0">
                <a:latin typeface="Times New Roman" panose="02020603050405020304"/>
                <a:cs typeface="Courier New" panose="02070309020205020404"/>
              </a:rPr>
              <a:t>200</a:t>
            </a:r>
            <a:r>
              <a:rPr lang="zh-CN" altLang="zh-CN" sz="2400" kern="100" dirty="0">
                <a:latin typeface="Times New Roman" panose="02020603050405020304"/>
                <a:cs typeface="Times New Roman" panose="02020603050405020304"/>
              </a:rPr>
              <a:t>名顾客中按照</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使用手机支付</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和</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不使用手机支付</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抽取一个容量为</a:t>
            </a:r>
            <a:r>
              <a:rPr lang="en-US" altLang="zh-CN" sz="2400" kern="100" dirty="0">
                <a:latin typeface="Times New Roman" panose="02020603050405020304"/>
                <a:cs typeface="Courier New" panose="02070309020205020404"/>
              </a:rPr>
              <a:t>10</a:t>
            </a:r>
            <a:r>
              <a:rPr lang="zh-CN" altLang="zh-CN" sz="2400" kern="100" dirty="0">
                <a:latin typeface="Times New Roman" panose="02020603050405020304"/>
                <a:cs typeface="Times New Roman" panose="02020603050405020304"/>
              </a:rPr>
              <a:t>的样本，再从中随机抽取</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人，求这三人中</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使用手机支付</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的人数的分布列及期望</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2135505" y="1418858"/>
          <a:ext cx="7560945" cy="2537460"/>
        </p:xfrm>
        <a:graphic>
          <a:graphicData uri="http://schemas.openxmlformats.org/drawingml/2006/table">
            <a:tbl>
              <a:tblPr/>
              <a:tblGrid>
                <a:gridCol w="3524592"/>
                <a:gridCol w="1239151"/>
                <a:gridCol w="1558051"/>
                <a:gridCol w="1239151"/>
              </a:tblGrid>
              <a:tr h="542131">
                <a:tc>
                  <a:txBody>
                    <a:bodyPr/>
                    <a:lstStyle/>
                    <a:p>
                      <a:pPr algn="ctr">
                        <a:lnSpc>
                          <a:spcPct val="150000"/>
                        </a:lnSpc>
                        <a:spcAft>
                          <a:spcPts val="0"/>
                        </a:spcAft>
                        <a:tabLst>
                          <a:tab pos="1260475" algn="l"/>
                          <a:tab pos="2610485" algn="l"/>
                        </a:tabLst>
                      </a:pPr>
                      <a:r>
                        <a:rPr lang="en-US" sz="2400" i="1" kern="100" dirty="0">
                          <a:effectLst/>
                          <a:latin typeface="Times New Roman" panose="02020603050405020304"/>
                          <a:cs typeface="Courier New" panose="02070309020205020404"/>
                        </a:rPr>
                        <a:t> </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青年</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中老年</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effectLst/>
                          <a:latin typeface="Times New Roman" panose="02020603050405020304"/>
                          <a:cs typeface="Times New Roman" panose="02020603050405020304"/>
                        </a:rPr>
                        <a:t>合计</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90">
                <a:tc>
                  <a:txBody>
                    <a:bodyPr/>
                    <a:lstStyle/>
                    <a:p>
                      <a:pPr algn="ctr">
                        <a:lnSpc>
                          <a:spcPct val="150000"/>
                        </a:lnSpc>
                        <a:spcAft>
                          <a:spcPts val="0"/>
                        </a:spcAft>
                        <a:tabLst>
                          <a:tab pos="1260475" algn="l"/>
                          <a:tab pos="2610485" algn="l"/>
                        </a:tabLst>
                      </a:pPr>
                      <a:r>
                        <a:rPr lang="zh-CN" sz="2400" kern="100" dirty="0">
                          <a:effectLst/>
                          <a:latin typeface="Times New Roman" panose="02020603050405020304"/>
                          <a:cs typeface="Times New Roman" panose="02020603050405020304"/>
                        </a:rPr>
                        <a:t>使用手机</a:t>
                      </a:r>
                      <a:r>
                        <a:rPr lang="zh-CN" sz="2400" kern="100" dirty="0" smtClean="0">
                          <a:effectLst/>
                          <a:latin typeface="Times New Roman" panose="02020603050405020304"/>
                          <a:cs typeface="Times New Roman" panose="02020603050405020304"/>
                        </a:rPr>
                        <a:t>支付</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50000"/>
                        </a:lnSpc>
                        <a:spcBef>
                          <a:spcPts val="0"/>
                        </a:spcBef>
                        <a:spcAft>
                          <a:spcPts val="0"/>
                        </a:spcAft>
                        <a:buClrTx/>
                        <a:buSzTx/>
                        <a:buFontTx/>
                        <a:buNone/>
                        <a:tabLst>
                          <a:tab pos="1260475" algn="l"/>
                          <a:tab pos="2610485" algn="l"/>
                        </a:tabLst>
                        <a:defRPr/>
                      </a:pPr>
                      <a:r>
                        <a:rPr lang="en-US" sz="2400" kern="100" dirty="0" smtClean="0">
                          <a:effectLst/>
                          <a:latin typeface="Times New Roman" panose="02020603050405020304"/>
                          <a:cs typeface="Courier New" panose="02070309020205020404"/>
                        </a:rPr>
                        <a:t>120</a:t>
                      </a:r>
                      <a:r>
                        <a:rPr lang="en-US" sz="2400" kern="100" dirty="0">
                          <a:effectLst/>
                          <a:latin typeface="Times New Roman" panose="02020603050405020304"/>
                          <a:cs typeface="Courier New" panose="02070309020205020404"/>
                        </a:rPr>
                        <a:t> </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90">
                <a:tc>
                  <a:txBody>
                    <a:bodyPr/>
                    <a:lstStyle/>
                    <a:p>
                      <a:pPr algn="ctr">
                        <a:lnSpc>
                          <a:spcPct val="150000"/>
                        </a:lnSpc>
                        <a:spcAft>
                          <a:spcPts val="0"/>
                        </a:spcAft>
                        <a:tabLst>
                          <a:tab pos="1260475" algn="l"/>
                          <a:tab pos="2610485" algn="l"/>
                        </a:tabLst>
                      </a:pPr>
                      <a:r>
                        <a:rPr lang="zh-CN" sz="2400" kern="100" dirty="0">
                          <a:effectLst/>
                          <a:latin typeface="Times New Roman" panose="02020603050405020304"/>
                          <a:cs typeface="Times New Roman" panose="02020603050405020304"/>
                        </a:rPr>
                        <a:t>不使用手机</a:t>
                      </a:r>
                      <a:r>
                        <a:rPr lang="zh-CN" sz="2400" kern="100" dirty="0" smtClean="0">
                          <a:effectLst/>
                          <a:latin typeface="Times New Roman" panose="02020603050405020304"/>
                          <a:cs typeface="Times New Roman" panose="02020603050405020304"/>
                        </a:rPr>
                        <a:t>支付</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smtClean="0">
                          <a:effectLst/>
                          <a:latin typeface="Times New Roman" panose="02020603050405020304"/>
                          <a:cs typeface="Courier New" panose="02070309020205020404"/>
                        </a:rPr>
                        <a:t>48</a:t>
                      </a:r>
                      <a:r>
                        <a:rPr lang="en-US" sz="2400" kern="100" dirty="0">
                          <a:effectLst/>
                          <a:latin typeface="Times New Roman" panose="02020603050405020304"/>
                          <a:cs typeface="Courier New" panose="02070309020205020404"/>
                        </a:rPr>
                        <a:t> </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3917">
                <a:tc>
                  <a:txBody>
                    <a:bodyPr/>
                    <a:lstStyle/>
                    <a:p>
                      <a:pPr algn="ctr">
                        <a:lnSpc>
                          <a:spcPct val="150000"/>
                        </a:lnSpc>
                        <a:spcAft>
                          <a:spcPts val="0"/>
                        </a:spcAft>
                        <a:tabLst>
                          <a:tab pos="1260475" algn="l"/>
                          <a:tab pos="2610485" algn="l"/>
                        </a:tabLst>
                      </a:pPr>
                      <a:r>
                        <a:rPr lang="zh-CN" sz="2400" kern="100" dirty="0" smtClean="0">
                          <a:effectLst/>
                          <a:latin typeface="Times New Roman" panose="02020603050405020304"/>
                          <a:cs typeface="Times New Roman" panose="02020603050405020304"/>
                        </a:rPr>
                        <a:t>合计</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 </a:t>
                      </a:r>
                      <a:endParaRPr lang="zh-CN" sz="1000" kern="10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smtClean="0">
                          <a:effectLst/>
                          <a:latin typeface="Times New Roman" panose="02020603050405020304"/>
                          <a:cs typeface="Courier New" panose="02070309020205020404"/>
                        </a:rPr>
                        <a:t>200</a:t>
                      </a:r>
                      <a:r>
                        <a:rPr lang="en-US" sz="2400" kern="100" dirty="0">
                          <a:effectLst/>
                          <a:latin typeface="Times New Roman" panose="02020603050405020304"/>
                          <a:cs typeface="Courier New" panose="02070309020205020404"/>
                        </a:rPr>
                        <a:t> </a:t>
                      </a:r>
                      <a:endParaRPr lang="zh-CN" sz="1000" kern="100" dirty="0">
                        <a:effectLst/>
                        <a:latin typeface="宋体" panose="02010600030101010101" pitchFamily="2" charset="-122"/>
                        <a:cs typeface="Courier New" panose="02070309020205020404"/>
                      </a:endParaRPr>
                    </a:p>
                  </a:txBody>
                  <a:tcPr marL="67990" marR="6799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94835" y="3714519"/>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则使用手机支付的人群中的中老年的人数为</a:t>
            </a:r>
            <a:r>
              <a:rPr lang="en-US" altLang="zh-CN" sz="2400" kern="100" dirty="0">
                <a:solidFill>
                  <a:srgbClr val="0000FF"/>
                </a:solidFill>
                <a:latin typeface="Times New Roman" panose="02020603050405020304"/>
              </a:rPr>
              <a:t>120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rPr>
              <a:t>84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rPr>
              <a:t>36</a:t>
            </a:r>
            <a:r>
              <a:rPr lang="zh-CN" altLang="zh-CN" sz="2400" kern="100" dirty="0">
                <a:solidFill>
                  <a:srgbClr val="0000FF"/>
                </a:solidFill>
                <a:latin typeface="Times New Roman" panose="02020603050405020304"/>
                <a:cs typeface="Times New Roman" panose="02020603050405020304"/>
              </a:rPr>
              <a:t>人，所以</a:t>
            </a:r>
            <a:r>
              <a:rPr lang="en-US" altLang="zh-CN" sz="2400" kern="100" dirty="0">
                <a:solidFill>
                  <a:srgbClr val="0000FF"/>
                </a:solidFill>
                <a:latin typeface="Times New Roman" panose="02020603050405020304"/>
              </a:rPr>
              <a:t>2×2</a:t>
            </a:r>
            <a:r>
              <a:rPr lang="zh-CN" altLang="zh-CN" sz="2400" kern="100" dirty="0">
                <a:solidFill>
                  <a:srgbClr val="0000FF"/>
                </a:solidFill>
                <a:latin typeface="Times New Roman" panose="02020603050405020304"/>
                <a:cs typeface="Times New Roman" panose="02020603050405020304"/>
              </a:rPr>
              <a:t>列联表为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87067" y="439456"/>
          <a:ext cx="10672762" cy="955675"/>
        </p:xfrm>
        <a:graphic>
          <a:graphicData uri="http://schemas.openxmlformats.org/presentationml/2006/ole">
            <p:oleObj spid="_x0000_s112643" name="Document" r:id="rId3" imgW="10946195" imgH="990789" progId="Word.Document.8">
              <p:embed/>
            </p:oleObj>
          </a:graphicData>
        </a:graphic>
      </p:graphicFrame>
      <p:graphicFrame>
        <p:nvGraphicFramePr>
          <p:cNvPr id="3" name="表格 2"/>
          <p:cNvGraphicFramePr>
            <a:graphicFrameLocks noGrp="1"/>
          </p:cNvGraphicFramePr>
          <p:nvPr/>
        </p:nvGraphicFramePr>
        <p:xfrm>
          <a:off x="2814650" y="1383111"/>
          <a:ext cx="6840858" cy="1097280"/>
        </p:xfrm>
        <a:graphic>
          <a:graphicData uri="http://schemas.openxmlformats.org/drawingml/2006/table">
            <a:tbl>
              <a:tblPr/>
              <a:tblGrid>
                <a:gridCol w="2088894"/>
                <a:gridCol w="1187991"/>
                <a:gridCol w="1187991"/>
                <a:gridCol w="1187991"/>
                <a:gridCol w="1187991"/>
              </a:tblGrid>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r>
                        <a:rPr lang="en-US" sz="2400" kern="100">
                          <a:effectLst/>
                          <a:latin typeface="Times New Roman" panose="02020603050405020304"/>
                          <a:cs typeface="Courier New" panose="02070309020205020404"/>
                        </a:rPr>
                        <a:t>(</a:t>
                      </a:r>
                      <a:r>
                        <a:rPr lang="en-US" sz="2400" i="1" kern="100">
                          <a:effectLst/>
                          <a:latin typeface="Times New Roman" panose="02020603050405020304"/>
                          <a:cs typeface="Courier New" panose="02070309020205020404"/>
                        </a:rPr>
                        <a:t>K</a:t>
                      </a:r>
                      <a:r>
                        <a:rPr lang="en-US" sz="2400" kern="100" baseline="30000">
                          <a:effectLst/>
                          <a:latin typeface="Times New Roman" panose="02020603050405020304"/>
                          <a:cs typeface="Courier New" panose="02070309020205020404"/>
                        </a:rPr>
                        <a:t>2</a:t>
                      </a:r>
                      <a:r>
                        <a:rPr lang="en-US" sz="2400" kern="100">
                          <a:effectLst/>
                          <a:latin typeface="宋体" panose="02010600030101010101" pitchFamily="2" charset="-122"/>
                          <a:cs typeface="Times New Roman" panose="02020603050405020304"/>
                        </a:rPr>
                        <a:t>≥</a:t>
                      </a:r>
                      <a:r>
                        <a:rPr lang="en-US" sz="2400" i="1" kern="100">
                          <a:effectLst/>
                          <a:latin typeface="Times New Roman" panose="02020603050405020304"/>
                          <a:cs typeface="Courier New" panose="02070309020205020404"/>
                        </a:rPr>
                        <a:t>k</a:t>
                      </a:r>
                      <a:r>
                        <a:rPr lang="en-US" sz="2400" kern="100" baseline="-25000">
                          <a:effectLst/>
                          <a:latin typeface="Times New Roman" panose="02020603050405020304"/>
                          <a:cs typeface="Courier New" panose="02070309020205020404"/>
                        </a:rPr>
                        <a:t>0</a:t>
                      </a:r>
                      <a:r>
                        <a:rPr lang="en-US" sz="2400" kern="100">
                          <a:effectLst/>
                          <a:latin typeface="Times New Roman" panose="02020603050405020304"/>
                          <a:cs typeface="Courier New" panose="02070309020205020404"/>
                        </a:rPr>
                        <a:t>)</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0.05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0.025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0.010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0.005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k</a:t>
                      </a:r>
                      <a:r>
                        <a:rPr lang="en-US" sz="2400" kern="100" baseline="-25000">
                          <a:effectLst/>
                          <a:latin typeface="Times New Roman" panose="02020603050405020304"/>
                          <a:cs typeface="Courier New" panose="02070309020205020404"/>
                        </a:rPr>
                        <a:t>0</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3.841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5.024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6.635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7.879</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对象 5"/>
          <p:cNvGraphicFramePr>
            <a:graphicFrameLocks noChangeAspect="1"/>
          </p:cNvGraphicFramePr>
          <p:nvPr/>
        </p:nvGraphicFramePr>
        <p:xfrm>
          <a:off x="573419" y="2476894"/>
          <a:ext cx="10672762" cy="765175"/>
        </p:xfrm>
        <a:graphic>
          <a:graphicData uri="http://schemas.openxmlformats.org/presentationml/2006/ole">
            <p:oleObj spid="_x0000_s112642" name="Document" r:id="rId4" imgW="10946195" imgH="792415" progId="Word.Document.8">
              <p:embed/>
            </p:oleObj>
          </a:graphicData>
        </a:graphic>
      </p:graphicFrame>
      <p:graphicFrame>
        <p:nvGraphicFramePr>
          <p:cNvPr id="7" name="对象 6"/>
          <p:cNvGraphicFramePr>
            <a:graphicFrameLocks noChangeAspect="1"/>
          </p:cNvGraphicFramePr>
          <p:nvPr/>
        </p:nvGraphicFramePr>
        <p:xfrm>
          <a:off x="695325" y="3166491"/>
          <a:ext cx="10672762" cy="887412"/>
        </p:xfrm>
        <a:graphic>
          <a:graphicData uri="http://schemas.openxmlformats.org/presentationml/2006/ole">
            <p:oleObj spid="_x0000_s112641" name="Document" r:id="rId5" imgW="10946195" imgH="911223" progId="Word.Document.8">
              <p:embed/>
            </p:oleObj>
          </a:graphicData>
        </a:graphic>
      </p:graphicFrame>
      <p:graphicFrame>
        <p:nvGraphicFramePr>
          <p:cNvPr id="8" name="表格 7"/>
          <p:cNvGraphicFramePr>
            <a:graphicFrameLocks noGrp="1"/>
          </p:cNvGraphicFramePr>
          <p:nvPr/>
        </p:nvGraphicFramePr>
        <p:xfrm>
          <a:off x="1789108" y="4318063"/>
          <a:ext cx="8281034" cy="2212193"/>
        </p:xfrm>
        <a:graphic>
          <a:graphicData uri="http://schemas.openxmlformats.org/drawingml/2006/table">
            <a:tbl>
              <a:tblPr/>
              <a:tblGrid>
                <a:gridCol w="4149844"/>
                <a:gridCol w="1268266"/>
                <a:gridCol w="1594658"/>
                <a:gridCol w="1268266"/>
              </a:tblGrid>
              <a:tr h="566273">
                <a:tc>
                  <a:txBody>
                    <a:bodyPr/>
                    <a:lstStyle/>
                    <a:p>
                      <a:pPr algn="ctr">
                        <a:lnSpc>
                          <a:spcPct val="150000"/>
                        </a:lnSpc>
                        <a:spcAft>
                          <a:spcPts val="0"/>
                        </a:spcAft>
                        <a:tabLst>
                          <a:tab pos="1260475" algn="l"/>
                          <a:tab pos="2610485" algn="l"/>
                        </a:tabLst>
                      </a:pPr>
                      <a:r>
                        <a:rPr lang="en-US" sz="2400" i="1" kern="100" dirty="0">
                          <a:solidFill>
                            <a:srgbClr val="0000FF"/>
                          </a:solidFill>
                          <a:effectLst/>
                          <a:latin typeface="Times New Roman" panose="02020603050405020304"/>
                          <a:cs typeface="Courier New" panose="02070309020205020404"/>
                        </a:rPr>
                        <a:t> </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青年</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中老年</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合计</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304">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使用手机支付</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84</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36</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120</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304">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不使用手机支付</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32</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48</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80</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2304">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合计</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116</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84</a:t>
                      </a:r>
                      <a:endParaRPr lang="zh-CN" sz="2400" kern="10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200</a:t>
                      </a:r>
                      <a:endParaRPr lang="zh-CN" sz="2400" kern="100" dirty="0">
                        <a:effectLst/>
                        <a:latin typeface="宋体" panose="02010600030101010101" pitchFamily="2" charset="-122"/>
                        <a:cs typeface="Courier New" panose="02070309020205020404"/>
                      </a:endParaRPr>
                    </a:p>
                  </a:txBody>
                  <a:tcPr marL="60435" marR="60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1847089"/>
            <a:ext cx="11304749"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17.734&gt;7.879</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K</a:t>
            </a:r>
            <a:r>
              <a:rPr lang="en-US" altLang="zh-CN" sz="2400" kern="100" baseline="300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7.879)</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0.005</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故有</a:t>
            </a:r>
            <a:r>
              <a:rPr lang="en-US" altLang="zh-CN" sz="2400" kern="100" dirty="0">
                <a:solidFill>
                  <a:srgbClr val="0000FF"/>
                </a:solidFill>
                <a:latin typeface="Times New Roman" panose="02020603050405020304"/>
                <a:cs typeface="Courier New" panose="02070309020205020404"/>
              </a:rPr>
              <a:t>99.5%</a:t>
            </a:r>
            <a:r>
              <a:rPr lang="zh-CN" altLang="zh-CN" sz="2400" kern="100" dirty="0">
                <a:solidFill>
                  <a:srgbClr val="0000FF"/>
                </a:solidFill>
                <a:latin typeface="Times New Roman" panose="02020603050405020304"/>
                <a:cs typeface="Times New Roman" panose="02020603050405020304"/>
              </a:rPr>
              <a:t>的把握认为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市场购物用手机支付与年龄有关</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根据分层抽样原理，从这</a:t>
            </a:r>
            <a:r>
              <a:rPr lang="en-US" altLang="zh-CN" sz="2400" kern="100" dirty="0">
                <a:solidFill>
                  <a:srgbClr val="0000FF"/>
                </a:solidFill>
                <a:latin typeface="Times New Roman" panose="02020603050405020304"/>
                <a:cs typeface="Courier New" panose="02070309020205020404"/>
              </a:rPr>
              <a:t>200</a:t>
            </a:r>
            <a:r>
              <a:rPr lang="zh-CN" altLang="zh-CN" sz="2400" kern="100" dirty="0">
                <a:solidFill>
                  <a:srgbClr val="0000FF"/>
                </a:solidFill>
                <a:latin typeface="Times New Roman" panose="02020603050405020304"/>
                <a:cs typeface="Times New Roman" panose="02020603050405020304"/>
              </a:rPr>
              <a:t>名顾客中抽取</a:t>
            </a:r>
            <a:r>
              <a:rPr lang="en-US" altLang="zh-CN" sz="2400" kern="100" dirty="0">
                <a:solidFill>
                  <a:srgbClr val="0000FF"/>
                </a:solidFill>
                <a:latin typeface="Times New Roman" panose="02020603050405020304"/>
                <a:cs typeface="Courier New" panose="02070309020205020404"/>
              </a:rPr>
              <a:t>10</a:t>
            </a:r>
            <a:r>
              <a:rPr lang="zh-CN" altLang="zh-CN" sz="2400" kern="100" dirty="0">
                <a:solidFill>
                  <a:srgbClr val="0000FF"/>
                </a:solidFill>
                <a:latin typeface="Times New Roman" panose="02020603050405020304"/>
                <a:cs typeface="Times New Roman" panose="02020603050405020304"/>
              </a:rPr>
              <a:t>人，</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4210479"/>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smtClean="0">
                <a:solidFill>
                  <a:srgbClr val="0000FF"/>
                </a:solidFill>
                <a:latin typeface="宋体" panose="02010600030101010101" pitchFamily="2" charset="-122"/>
                <a:ea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不使用手机支付</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的人数为</a:t>
            </a:r>
            <a:r>
              <a:rPr lang="en-US" altLang="zh-CN" sz="2400" kern="100" dirty="0">
                <a:solidFill>
                  <a:srgbClr val="0000FF"/>
                </a:solidFill>
                <a:latin typeface="Times New Roman" panose="02020603050405020304"/>
                <a:cs typeface="Courier New" panose="02070309020205020404"/>
              </a:rPr>
              <a: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设随机抽取的</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人中</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使用手机支付</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的人数为随机变量</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则</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46123" y="1234583"/>
          <a:ext cx="10672762" cy="928688"/>
        </p:xfrm>
        <a:graphic>
          <a:graphicData uri="http://schemas.openxmlformats.org/presentationml/2006/ole">
            <p:oleObj spid="_x0000_s114690" name="Document" r:id="rId3" imgW="10946195" imgH="956227" progId="Word.Document.8">
              <p:embed/>
            </p:oleObj>
          </a:graphicData>
        </a:graphic>
      </p:graphicFrame>
      <p:graphicFrame>
        <p:nvGraphicFramePr>
          <p:cNvPr id="3" name="对象 2"/>
          <p:cNvGraphicFramePr>
            <a:graphicFrameLocks noChangeAspect="1"/>
          </p:cNvGraphicFramePr>
          <p:nvPr/>
        </p:nvGraphicFramePr>
        <p:xfrm>
          <a:off x="599789" y="3572277"/>
          <a:ext cx="10672762" cy="887412"/>
        </p:xfrm>
        <a:graphic>
          <a:graphicData uri="http://schemas.openxmlformats.org/presentationml/2006/ole">
            <p:oleObj spid="_x0000_s114689" name="Document" r:id="rId4"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animEffect transition="in" filter="blinds(horizontal)">
                                      <p:cBhvr>
                                        <p:cTn id="27" dur="500"/>
                                        <p:tgtEl>
                                          <p:spTgt spid="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1" end="1"/>
                                            </p:txEl>
                                          </p:spTgt>
                                        </p:tgtEl>
                                        <p:attrNameLst>
                                          <p:attrName>style.visibility</p:attrName>
                                        </p:attrNameLst>
                                      </p:cBhvr>
                                      <p:to>
                                        <p:strVal val="visible"/>
                                      </p:to>
                                    </p:set>
                                    <p:animEffect transition="in" filter="blinds(horizontal)">
                                      <p:cBhvr>
                                        <p:cTn id="32" dur="500"/>
                                        <p:tgtEl>
                                          <p:spTgt spid="5">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2" end="2"/>
                                            </p:txEl>
                                          </p:spTgt>
                                        </p:tgtEl>
                                        <p:attrNameLst>
                                          <p:attrName>style.visibility</p:attrName>
                                        </p:attrNameLst>
                                      </p:cBhvr>
                                      <p:to>
                                        <p:strVal val="visible"/>
                                      </p:to>
                                    </p:set>
                                    <p:animEffect transition="in" filter="blinds(horizontal)">
                                      <p:cBhvr>
                                        <p:cTn id="3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453774" y="239826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所求随机变量</a:t>
            </a:r>
            <a:r>
              <a:rPr lang="en-US" altLang="zh-CN" sz="2400" i="1" kern="100" dirty="0">
                <a:solidFill>
                  <a:srgbClr val="0000FF"/>
                </a:solidFill>
                <a:latin typeface="Times New Roman" panose="02020603050405020304"/>
              </a:rPr>
              <a:t>X</a:t>
            </a:r>
            <a:r>
              <a:rPr lang="zh-CN" altLang="zh-CN" sz="2400" kern="100" dirty="0">
                <a:solidFill>
                  <a:srgbClr val="0000FF"/>
                </a:solidFill>
                <a:latin typeface="Times New Roman" panose="02020603050405020304"/>
                <a:cs typeface="Times New Roman" panose="02020603050405020304"/>
              </a:rPr>
              <a:t>的概率分布为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00715" y="1819847"/>
          <a:ext cx="10672762" cy="887413"/>
        </p:xfrm>
        <a:graphic>
          <a:graphicData uri="http://schemas.openxmlformats.org/presentationml/2006/ole">
            <p:oleObj spid="_x0000_s115716"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695348" y="3091054"/>
          <a:ext cx="10809287" cy="1582737"/>
        </p:xfrm>
        <a:graphic>
          <a:graphicData uri="http://schemas.openxmlformats.org/presentationml/2006/ole">
            <p:oleObj spid="_x0000_s115715" name="Document" r:id="rId4" imgW="11089713" imgH="1631994" progId="Word.Document.8">
              <p:embed/>
            </p:oleObj>
          </a:graphicData>
        </a:graphic>
      </p:graphicFrame>
      <p:graphicFrame>
        <p:nvGraphicFramePr>
          <p:cNvPr id="6" name="对象 5"/>
          <p:cNvGraphicFramePr>
            <a:graphicFrameLocks noChangeAspect="1"/>
          </p:cNvGraphicFramePr>
          <p:nvPr/>
        </p:nvGraphicFramePr>
        <p:xfrm>
          <a:off x="599789" y="4628421"/>
          <a:ext cx="10671175" cy="887412"/>
        </p:xfrm>
        <a:graphic>
          <a:graphicData uri="http://schemas.openxmlformats.org/presentationml/2006/ole">
            <p:oleObj spid="_x0000_s115714"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627085" y="999024"/>
          <a:ext cx="10672762" cy="887413"/>
        </p:xfrm>
        <a:graphic>
          <a:graphicData uri="http://schemas.openxmlformats.org/presentationml/2006/ole">
            <p:oleObj spid="_x0000_s115713" name="Document" r:id="rId6"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882988"/>
            <a:ext cx="11192821"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探究提高</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本题考查统计与概率的综合应用，意在考查考生的识图能力和数据处理能力</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此类问题多涉及相互独立事件、互斥事件的概率，在求解时，要明确基本事件的构成</a:t>
            </a:r>
            <a:r>
              <a:rPr lang="en-US" altLang="zh-CN" sz="2400" kern="100" dirty="0">
                <a:latin typeface="Times New Roman" panose="02020603050405020304"/>
                <a:ea typeface="楷体_GB2312"/>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zh-CN" altLang="zh-CN" sz="2400" kern="100" dirty="0">
                <a:latin typeface="Times New Roman" panose="02020603050405020304"/>
                <a:ea typeface="楷体_GB2312"/>
                <a:cs typeface="Times New Roman" panose="02020603050405020304"/>
              </a:rPr>
              <a:t>联系高中生使用手机这一生活现象，利用数学中列联表、独立性检验，予以研究二者的相关性，考查了相互独立事件同时发生、分布列</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题目主旨，引导学生正确对待使用手机，切勿玩物丧志，并倡导互帮互助的学习风气</a:t>
            </a:r>
            <a:r>
              <a:rPr lang="en-US" altLang="zh-CN" sz="2400" kern="100" dirty="0">
                <a:latin typeface="Times New Roman" panose="02020603050405020304"/>
                <a:ea typeface="楷体_GB2312"/>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928093"/>
            <a:ext cx="11647294"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charset="-122"/>
                <a:cs typeface="Times New Roman" panose="02020603050405020304"/>
              </a:rPr>
              <a:t>【训练</a:t>
            </a:r>
            <a:r>
              <a:rPr lang="en-US" altLang="zh-CN" sz="2400" kern="100" dirty="0">
                <a:latin typeface="Times New Roman" panose="02020603050405020304"/>
                <a:ea typeface="黑体" panose="02010609060101010101" charset="-122"/>
                <a:cs typeface="Courier New" panose="02070309020205020404"/>
              </a:rPr>
              <a:t>5</a:t>
            </a:r>
            <a:r>
              <a:rPr lang="zh-CN" altLang="zh-CN" sz="2400" kern="100" dirty="0">
                <a:latin typeface="Times New Roman" panose="02020603050405020304"/>
                <a:ea typeface="黑体" panose="02010609060101010101"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哈尔滨二模</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某产品按行业生产标准分成</a:t>
            </a:r>
            <a:r>
              <a:rPr lang="en-US" altLang="zh-CN" sz="2400" kern="100" dirty="0">
                <a:latin typeface="Times New Roman" panose="02020603050405020304"/>
                <a:cs typeface="Courier New" panose="02070309020205020404"/>
              </a:rPr>
              <a:t>8</a:t>
            </a:r>
            <a:r>
              <a:rPr lang="zh-CN" altLang="zh-CN" sz="2400" kern="100" dirty="0">
                <a:latin typeface="Times New Roman" panose="02020603050405020304"/>
                <a:cs typeface="Times New Roman" panose="02020603050405020304"/>
              </a:rPr>
              <a:t>个等级，等级系数</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依次为</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8</a:t>
            </a:r>
            <a:r>
              <a:rPr lang="zh-CN" altLang="zh-CN" sz="2400" kern="100" dirty="0">
                <a:latin typeface="Times New Roman" panose="02020603050405020304"/>
                <a:cs typeface="Times New Roman" panose="02020603050405020304"/>
              </a:rPr>
              <a:t>，其中</a:t>
            </a:r>
            <a:r>
              <a:rPr lang="en-US" altLang="zh-CN" sz="2400" i="1" kern="100" dirty="0">
                <a:latin typeface="Times New Roman" panose="02020603050405020304"/>
                <a:cs typeface="Courier New" panose="02070309020205020404"/>
              </a:rPr>
              <a:t>X</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为标准</a:t>
            </a:r>
            <a:r>
              <a:rPr lang="en-US" altLang="zh-CN" sz="2400"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为标准</a:t>
            </a:r>
            <a:r>
              <a:rPr lang="en-US" altLang="zh-CN" sz="2400"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已知甲厂执行标准</a:t>
            </a:r>
            <a:r>
              <a:rPr lang="en-US" altLang="zh-CN" sz="2400"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生产该产品，产品的零售价为</a:t>
            </a:r>
            <a:r>
              <a:rPr lang="en-US" altLang="zh-CN" sz="2400" kern="100" dirty="0">
                <a:latin typeface="Times New Roman" panose="02020603050405020304"/>
                <a:cs typeface="Courier New" panose="02070309020205020404"/>
              </a:rPr>
              <a:t>6</a:t>
            </a:r>
            <a:r>
              <a:rPr lang="zh-CN" altLang="zh-CN" sz="2400" kern="100" dirty="0">
                <a:latin typeface="Times New Roman" panose="02020603050405020304"/>
                <a:cs typeface="Times New Roman" panose="02020603050405020304"/>
              </a:rPr>
              <a:t>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件；乙厂执行标准</a:t>
            </a:r>
            <a:r>
              <a:rPr lang="en-US" altLang="zh-CN" sz="2400"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生产该产品，产品的零售价为</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元</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件，假定甲、乙两厂的产品都符合相应的执行标准</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nSpc>
                <a:spcPct val="150000"/>
              </a:lnSpc>
            </a:pPr>
            <a:r>
              <a:rPr lang="en-US" altLang="zh-CN" sz="2400" kern="100" dirty="0" smtClean="0">
                <a:latin typeface="Times New Roman" panose="02020603050405020304"/>
              </a:rPr>
              <a:t>	(</a:t>
            </a:r>
            <a:r>
              <a:rPr lang="en-US" altLang="zh-CN" sz="2400" kern="100" dirty="0">
                <a:latin typeface="Times New Roman" panose="02020603050405020304"/>
              </a:rPr>
              <a:t>1)</a:t>
            </a:r>
            <a:r>
              <a:rPr lang="zh-CN" altLang="zh-CN" sz="2400" kern="100" dirty="0">
                <a:latin typeface="Times New Roman" panose="02020603050405020304"/>
                <a:cs typeface="Times New Roman" panose="02020603050405020304"/>
              </a:rPr>
              <a:t>已知甲厂产品的等级系数</a:t>
            </a:r>
            <a:r>
              <a:rPr lang="en-US" altLang="zh-CN" sz="2400" i="1" kern="100" dirty="0">
                <a:latin typeface="Times New Roman" panose="02020603050405020304"/>
              </a:rPr>
              <a:t>X</a:t>
            </a:r>
            <a:r>
              <a:rPr lang="en-US" altLang="zh-CN" sz="2400" kern="100" baseline="-25000" dirty="0">
                <a:latin typeface="Times New Roman" panose="02020603050405020304"/>
              </a:rPr>
              <a:t>1</a:t>
            </a:r>
            <a:r>
              <a:rPr lang="zh-CN" altLang="zh-CN" sz="2400" kern="100" dirty="0">
                <a:latin typeface="Times New Roman" panose="02020603050405020304"/>
                <a:cs typeface="Times New Roman" panose="02020603050405020304"/>
              </a:rPr>
              <a:t>的概率分布列如下所示：</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508126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且</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的数学期望</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1</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6</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的值；</a:t>
            </a:r>
            <a:endParaRPr lang="zh-CN" altLang="zh-CN" sz="1050" kern="100" dirty="0">
              <a:effectLst/>
              <a:latin typeface="宋体" panose="02010600030101010101" pitchFamily="2" charset="-122"/>
              <a:cs typeface="Courier New" panose="02070309020205020404"/>
            </a:endParaRPr>
          </a:p>
        </p:txBody>
      </p:sp>
      <p:graphicFrame>
        <p:nvGraphicFramePr>
          <p:cNvPr id="3" name="表格 2"/>
          <p:cNvGraphicFramePr>
            <a:graphicFrameLocks noGrp="1"/>
          </p:cNvGraphicFramePr>
          <p:nvPr/>
        </p:nvGraphicFramePr>
        <p:xfrm>
          <a:off x="3785602" y="3847502"/>
          <a:ext cx="4320540" cy="1097280"/>
        </p:xfrm>
        <a:graphic>
          <a:graphicData uri="http://schemas.openxmlformats.org/drawingml/2006/table">
            <a:tbl>
              <a:tblPr/>
              <a:tblGrid>
                <a:gridCol w="881894"/>
                <a:gridCol w="976753"/>
                <a:gridCol w="742570"/>
                <a:gridCol w="742570"/>
                <a:gridCol w="976753"/>
              </a:tblGrid>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X</a:t>
                      </a:r>
                      <a:r>
                        <a:rPr lang="en-US" sz="2400" kern="100" baseline="-25000">
                          <a:effectLst/>
                          <a:latin typeface="Times New Roman" panose="02020603050405020304"/>
                          <a:cs typeface="Courier New" panose="02070309020205020404"/>
                        </a:rPr>
                        <a:t>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6</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7</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8</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P</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effectLst/>
                          <a:latin typeface="Times New Roman" panose="02020603050405020304"/>
                          <a:cs typeface="Courier New" panose="02070309020205020404"/>
                        </a:rPr>
                        <a:t>0.4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a</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i="1" kern="100">
                          <a:effectLst/>
                          <a:latin typeface="Times New Roman" panose="02020603050405020304"/>
                          <a:cs typeface="Courier New" panose="02070309020205020404"/>
                        </a:rPr>
                        <a:t>b</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effectLst/>
                          <a:latin typeface="Times New Roman" panose="02020603050405020304"/>
                          <a:cs typeface="Courier New" panose="02070309020205020404"/>
                        </a:rPr>
                        <a:t>0.1</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97845" y="521344"/>
            <a:ext cx="11531974" cy="42126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为分析乙厂产品的等级系数</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，从该厂生产的产品中随机抽取</a:t>
            </a:r>
            <a:r>
              <a:rPr lang="en-US" altLang="zh-CN" sz="2400" kern="100" dirty="0">
                <a:latin typeface="Times New Roman" panose="02020603050405020304"/>
                <a:cs typeface="Courier New" panose="02070309020205020404"/>
              </a:rPr>
              <a:t>30</a:t>
            </a:r>
            <a:r>
              <a:rPr lang="zh-CN" altLang="zh-CN" sz="2400" kern="100" dirty="0">
                <a:latin typeface="Times New Roman" panose="02020603050405020304"/>
                <a:cs typeface="Times New Roman" panose="02020603050405020304"/>
              </a:rPr>
              <a:t>件，相应的等级系数组成一个样本，数据如下</a:t>
            </a:r>
            <a:r>
              <a:rPr lang="zh-CN" altLang="zh-CN" sz="2400" kern="100" dirty="0" smtClean="0">
                <a:latin typeface="Times New Roman" panose="02020603050405020304"/>
                <a:cs typeface="Times New Roman" panose="02020603050405020304"/>
              </a:rPr>
              <a:t>：</a:t>
            </a:r>
            <a:endParaRPr lang="en-US" altLang="zh-CN" sz="2400" kern="100" dirty="0" smtClean="0">
              <a:latin typeface="Times New Roman" panose="02020603050405020304"/>
              <a:cs typeface="Times New Roman" panose="02020603050405020304"/>
            </a:endParaRPr>
          </a:p>
          <a:p>
            <a:pPr algn="just">
              <a:lnSpc>
                <a:spcPct val="150000"/>
              </a:lnSpc>
              <a:spcAft>
                <a:spcPts val="0"/>
              </a:spcAft>
              <a:tabLst>
                <a:tab pos="1260475" algn="l"/>
                <a:tab pos="2610485" algn="l"/>
              </a:tabLst>
            </a:pPr>
            <a:endParaRPr lang="en-US" altLang="zh-CN" sz="2400" kern="100" dirty="0">
              <a:latin typeface="Times New Roman" panose="02020603050405020304"/>
              <a:cs typeface="Times New Roman" panose="02020603050405020304"/>
            </a:endParaRPr>
          </a:p>
          <a:p>
            <a:pPr algn="just">
              <a:lnSpc>
                <a:spcPct val="150000"/>
              </a:lnSpc>
              <a:spcAft>
                <a:spcPts val="0"/>
              </a:spcAft>
              <a:tabLst>
                <a:tab pos="1260475" algn="l"/>
                <a:tab pos="2610485" algn="l"/>
              </a:tabLst>
            </a:pPr>
            <a:endParaRPr lang="en-US" altLang="zh-CN" sz="2400" kern="100" dirty="0" smtClean="0">
              <a:latin typeface="Times New Roman" panose="02020603050405020304"/>
              <a:cs typeface="Times New Roman" panose="02020603050405020304"/>
            </a:endParaRPr>
          </a:p>
          <a:p>
            <a:pPr algn="just">
              <a:lnSpc>
                <a:spcPct val="150000"/>
              </a:lnSpc>
              <a:spcAft>
                <a:spcPts val="0"/>
              </a:spcAft>
              <a:tabLst>
                <a:tab pos="1260475" algn="l"/>
                <a:tab pos="2610485" algn="l"/>
              </a:tabLst>
            </a:pP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用这个样本的频率分布估计总体分布，将频率视为概率，求等级系数</a:t>
            </a:r>
            <a:r>
              <a:rPr lang="en-US" altLang="zh-CN" sz="2400" i="1" kern="100" dirty="0">
                <a:latin typeface="Times New Roman" panose="02020603050405020304"/>
                <a:cs typeface="Courier New" panose="02070309020205020404"/>
              </a:rPr>
              <a:t>X</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的数学期望；</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在</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的条件下，若以</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性价比</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为判断标准，则哪个工厂的产品更具可购买性？说明理由</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63868" y="4597337"/>
          <a:ext cx="10672762" cy="1543050"/>
        </p:xfrm>
        <a:graphic>
          <a:graphicData uri="http://schemas.openxmlformats.org/presentationml/2006/ole">
            <p:oleObj spid="_x0000_s116738" name="Document" r:id="rId3" imgW="10946195" imgH="1593831" progId="Word.Document.8">
              <p:embed/>
            </p:oleObj>
          </a:graphicData>
        </a:graphic>
      </p:graphicFrame>
      <p:graphicFrame>
        <p:nvGraphicFramePr>
          <p:cNvPr id="3" name="对象 2"/>
          <p:cNvGraphicFramePr>
            <a:graphicFrameLocks/>
          </p:cNvGraphicFramePr>
          <p:nvPr/>
        </p:nvGraphicFramePr>
        <p:xfrm>
          <a:off x="3030538" y="1770452"/>
          <a:ext cx="5676900" cy="1173162"/>
        </p:xfrm>
        <a:graphic>
          <a:graphicData uri="http://schemas.openxmlformats.org/presentationml/2006/ole">
            <p:oleObj spid="_x0000_s116737" name="文档" r:id="rId4" imgW="5745026" imgH="1188803" progId="Word.Documen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24939"/>
            <a:ext cx="11647294" cy="58746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如图来自古希腊数学家希波克拉底所研究的几何图形</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此图由三个半圆构成，三个半圆的直径分别为直角三角形</a:t>
            </a:r>
            <a:r>
              <a:rPr lang="en-US" altLang="zh-CN" sz="2400" i="1" kern="100" dirty="0">
                <a:latin typeface="Times New Roman" panose="02020603050405020304"/>
                <a:cs typeface="Courier New" panose="02070309020205020404"/>
              </a:rPr>
              <a:t>ABC</a:t>
            </a:r>
            <a:r>
              <a:rPr lang="zh-CN" altLang="zh-CN" sz="2400" kern="100" dirty="0">
                <a:latin typeface="Times New Roman" panose="02020603050405020304"/>
                <a:cs typeface="Times New Roman" panose="02020603050405020304"/>
              </a:rPr>
              <a:t>的斜边</a:t>
            </a:r>
            <a:r>
              <a:rPr lang="en-US" altLang="zh-CN" sz="2400" i="1" kern="100" dirty="0">
                <a:latin typeface="Times New Roman" panose="02020603050405020304"/>
                <a:cs typeface="Courier New" panose="02070309020205020404"/>
              </a:rPr>
              <a:t>BC</a:t>
            </a:r>
            <a:r>
              <a:rPr lang="zh-CN" altLang="zh-CN" sz="2400" kern="100" dirty="0">
                <a:latin typeface="Times New Roman" panose="02020603050405020304"/>
                <a:cs typeface="Times New Roman" panose="02020603050405020304"/>
              </a:rPr>
              <a:t>，直角边</a:t>
            </a:r>
            <a:r>
              <a:rPr lang="en-US" altLang="zh-CN" sz="2400" i="1" kern="100" dirty="0">
                <a:latin typeface="Times New Roman" panose="02020603050405020304"/>
                <a:cs typeface="Courier New" panose="02070309020205020404"/>
              </a:rPr>
              <a:t>AB</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AC</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Cambria Math" panose="02040503050406030204"/>
              </a:rPr>
              <a:t>△</a:t>
            </a:r>
            <a:r>
              <a:rPr lang="en-US" altLang="zh-CN" sz="2400" i="1" kern="100" dirty="0">
                <a:latin typeface="Times New Roman" panose="02020603050405020304"/>
                <a:cs typeface="Courier New" panose="02070309020205020404"/>
              </a:rPr>
              <a:t>ABC</a:t>
            </a:r>
            <a:r>
              <a:rPr lang="zh-CN" altLang="zh-CN" sz="2400" kern="100" dirty="0">
                <a:latin typeface="Times New Roman" panose="02020603050405020304"/>
                <a:cs typeface="Times New Roman" panose="02020603050405020304"/>
              </a:rPr>
              <a:t>的三边所围成的区域记为</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cs typeface="Times New Roman" panose="02020603050405020304"/>
              </a:rPr>
              <a:t>，黑色部分记为</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cs typeface="Times New Roman" panose="02020603050405020304"/>
              </a:rPr>
              <a:t>，其余部分记为</a:t>
            </a:r>
            <a:r>
              <a:rPr lang="zh-CN" altLang="zh-CN" sz="2400" kern="100" dirty="0">
                <a:latin typeface="宋体" panose="02010600030101010101" pitchFamily="2" charset="-122"/>
                <a:cs typeface="宋体" panose="02010600030101010101" pitchFamily="2" charset="-122"/>
              </a:rPr>
              <a:t>Ⅲ</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在整个图形中随机取一点，此点取自</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cs typeface="Times New Roman" panose="02020603050405020304"/>
              </a:rPr>
              <a:t>，</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cs typeface="Times New Roman" panose="02020603050405020304"/>
              </a:rPr>
              <a:t>，</a:t>
            </a:r>
            <a:r>
              <a:rPr lang="zh-CN" altLang="zh-CN" sz="2400" kern="100" dirty="0">
                <a:latin typeface="宋体" panose="02010600030101010101" pitchFamily="2" charset="-122"/>
                <a:cs typeface="宋体" panose="02010600030101010101" pitchFamily="2" charset="-122"/>
              </a:rPr>
              <a:t>Ⅲ</a:t>
            </a:r>
            <a:r>
              <a:rPr lang="zh-CN" altLang="zh-CN" sz="2400" kern="100" dirty="0">
                <a:latin typeface="Times New Roman" panose="02020603050405020304"/>
                <a:cs typeface="Times New Roman" panose="02020603050405020304"/>
              </a:rPr>
              <a:t>的概率分别记为</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，则</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　　</a:t>
            </a:r>
            <a:r>
              <a:rPr lang="en-US" altLang="zh-CN" sz="2400" kern="100" dirty="0" smtClean="0">
                <a:latin typeface="Times New Roman" panose="02020603050405020304"/>
                <a:cs typeface="Courier New" panose="02070309020205020404"/>
              </a:rPr>
              <a:t>)</a:t>
            </a:r>
          </a:p>
          <a:p>
            <a:pPr marL="252095" indent="-252095" algn="just">
              <a:lnSpc>
                <a:spcPct val="150000"/>
              </a:lnSpc>
              <a:spcAft>
                <a:spcPts val="0"/>
              </a:spcAft>
              <a:tabLst>
                <a:tab pos="1260475" algn="l"/>
                <a:tab pos="2610485" algn="l"/>
              </a:tabLst>
            </a:pPr>
            <a:endParaRPr lang="en-US" altLang="zh-CN" sz="2400" kern="100" dirty="0">
              <a:latin typeface="Times New Roman" panose="02020603050405020304"/>
              <a:cs typeface="Courier New" panose="02070309020205020404"/>
            </a:endParaRPr>
          </a:p>
          <a:p>
            <a:pPr marL="252095" indent="-252095" algn="just">
              <a:lnSpc>
                <a:spcPct val="150000"/>
              </a:lnSpc>
              <a:spcAft>
                <a:spcPts val="0"/>
              </a:spcAft>
              <a:tabLst>
                <a:tab pos="1260475" algn="l"/>
                <a:tab pos="2610485" algn="l"/>
              </a:tabLst>
            </a:pPr>
            <a:endParaRPr lang="en-US" altLang="zh-CN" sz="2400" kern="100" dirty="0" smtClean="0">
              <a:latin typeface="Times New Roman" panose="02020603050405020304"/>
              <a:cs typeface="Courier New" panose="02070309020205020404"/>
            </a:endParaRPr>
          </a:p>
          <a:p>
            <a:pPr marL="252095" indent="-252095" algn="just">
              <a:lnSpc>
                <a:spcPct val="150000"/>
              </a:lnSpc>
              <a:spcAft>
                <a:spcPts val="0"/>
              </a:spcAft>
              <a:tabLst>
                <a:tab pos="1260475" algn="l"/>
                <a:tab pos="2610485" algn="l"/>
              </a:tabLst>
            </a:pPr>
            <a:endParaRPr lang="en-US" altLang="zh-CN" sz="2400" kern="100" dirty="0">
              <a:latin typeface="Times New Roman" panose="02020603050405020304"/>
              <a:cs typeface="Courier New" panose="02070309020205020404"/>
            </a:endParaRPr>
          </a:p>
          <a:p>
            <a:pPr marL="252095" indent="-252095" algn="just">
              <a:lnSpc>
                <a:spcPct val="150000"/>
              </a:lnSpc>
              <a:spcAft>
                <a:spcPts val="0"/>
              </a:spcAft>
              <a:tabLst>
                <a:tab pos="1260475" algn="l"/>
                <a:tab pos="2610485" algn="l"/>
              </a:tabLst>
            </a:pPr>
            <a:endParaRPr lang="en-US" altLang="zh-CN" sz="2400" kern="100" dirty="0" smtClean="0">
              <a:latin typeface="Times New Roman" panose="02020603050405020304"/>
              <a:cs typeface="Courier New" panose="02070309020205020404"/>
            </a:endParaRPr>
          </a:p>
          <a:p>
            <a:pPr marL="252095" indent="-252095" algn="just">
              <a:lnSpc>
                <a:spcPct val="150000"/>
              </a:lnSpc>
              <a:spcAft>
                <a:spcPts val="0"/>
              </a:spcAft>
              <a:tabLst>
                <a:tab pos="1260475" algn="l"/>
                <a:tab pos="2610485" algn="l"/>
              </a:tabLst>
            </a:pP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a:t>
            </a:r>
            <a:r>
              <a:rPr lang="en-US" altLang="zh-CN" sz="2400" i="1" kern="100" dirty="0" smtClean="0">
                <a:latin typeface="Times New Roman" panose="02020603050405020304"/>
                <a:cs typeface="Courier New" panose="02070309020205020404"/>
              </a:rPr>
              <a:t>p</a:t>
            </a:r>
            <a:r>
              <a:rPr lang="en-US" altLang="zh-CN" sz="2400" kern="100" baseline="-25000" dirty="0" smtClean="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B.</a:t>
            </a:r>
            <a:r>
              <a:rPr lang="en-US" altLang="zh-CN" sz="2400" i="1" kern="100" dirty="0" smtClean="0">
                <a:latin typeface="Times New Roman" panose="02020603050405020304"/>
                <a:cs typeface="Courier New" panose="02070309020205020404"/>
              </a:rPr>
              <a:t>p</a:t>
            </a:r>
            <a:r>
              <a:rPr lang="en-US" altLang="zh-CN" sz="2400" kern="100" baseline="-25000" dirty="0" smtClean="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3</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C.</a:t>
            </a:r>
            <a:r>
              <a:rPr lang="en-US" altLang="zh-CN" sz="2400" i="1" kern="100" dirty="0" smtClean="0">
                <a:latin typeface="Times New Roman" panose="02020603050405020304"/>
                <a:cs typeface="Courier New" panose="02070309020205020404"/>
              </a:rPr>
              <a:t>p</a:t>
            </a:r>
            <a:r>
              <a:rPr lang="en-US" altLang="zh-CN" sz="2400" kern="100" baseline="-25000" dirty="0" smtClean="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3</a:t>
            </a:r>
            <a:r>
              <a:rPr lang="en-US" altLang="zh-CN" sz="2400" kern="100" dirty="0">
                <a:latin typeface="Times New Roman" panose="02020603050405020304"/>
                <a:cs typeface="Courier New" panose="02070309020205020404"/>
              </a:rPr>
              <a:t>  		</a:t>
            </a:r>
            <a:r>
              <a:rPr lang="en-US" altLang="zh-CN" sz="2400" kern="100" dirty="0" smtClean="0">
                <a:latin typeface="Times New Roman" panose="02020603050405020304"/>
                <a:cs typeface="Courier New" panose="02070309020205020404"/>
              </a:rPr>
              <a:t>	D.</a:t>
            </a:r>
            <a:r>
              <a:rPr lang="en-US" altLang="zh-CN" sz="2400" i="1" kern="100" dirty="0" smtClean="0">
                <a:latin typeface="Times New Roman" panose="02020603050405020304"/>
                <a:cs typeface="Courier New" panose="02070309020205020404"/>
              </a:rPr>
              <a:t>p</a:t>
            </a:r>
            <a:r>
              <a:rPr lang="en-US" altLang="zh-CN" sz="2400" kern="100" baseline="-25000" dirty="0" smtClean="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pic>
        <p:nvPicPr>
          <p:cNvPr id="3105" name="Picture 33" descr="E:\梁明明\2018\课件\2019版 创新设计 二轮专题复习 数学 全国（理）\新建文件夹\18GS3.tif"/>
          <p:cNvPicPr>
            <a:picLocks noChangeAspect="1" noChangeArrowheads="1"/>
          </p:cNvPicPr>
          <p:nvPr/>
        </p:nvPicPr>
        <p:blipFill>
          <a:blip r:embed="rId2" r:link="rId3">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401867" y="2934423"/>
            <a:ext cx="3351226" cy="223075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charset="-122"/>
                <a:cs typeface="Times New Roman" panose="02020603050405020304"/>
              </a:rPr>
              <a:t>解</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因为</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250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Times New Roman" panose="02020603050405020304"/>
                <a:cs typeface="Times New Roman" panose="02020603050405020304"/>
              </a:rPr>
              <a:t>，所以</a:t>
            </a:r>
            <a:r>
              <a:rPr lang="en-US" altLang="zh-CN" sz="2400" kern="100" dirty="0">
                <a:solidFill>
                  <a:srgbClr val="0000FF"/>
                </a:solidFill>
                <a:latin typeface="Times New Roman" panose="02020603050405020304"/>
                <a:cs typeface="Courier New" panose="02070309020205020404"/>
              </a:rPr>
              <a:t>5×0.4</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7</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8×0.1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即</a:t>
            </a:r>
            <a:r>
              <a:rPr lang="en-US" altLang="zh-CN" sz="2400" kern="100" dirty="0">
                <a:solidFill>
                  <a:srgbClr val="0000FF"/>
                </a:solidFill>
                <a:latin typeface="Times New Roman" panose="02020603050405020304"/>
                <a:cs typeface="Courier New" panose="02070309020205020404"/>
              </a:rPr>
              <a:t>6</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7</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3.2</a:t>
            </a:r>
            <a:r>
              <a:rPr lang="zh-CN" altLang="zh-CN" sz="2400" kern="100" dirty="0">
                <a:solidFill>
                  <a:srgbClr val="0000FF"/>
                </a:solidFill>
                <a:latin typeface="Times New Roman" panose="02020603050405020304"/>
                <a:cs typeface="Times New Roman" panose="02020603050405020304"/>
              </a:rPr>
              <a:t>，又由</a:t>
            </a:r>
            <a:r>
              <a:rPr lang="en-US" altLang="zh-CN" sz="2400" i="1" kern="100" dirty="0">
                <a:solidFill>
                  <a:srgbClr val="0000FF"/>
                </a:solidFill>
                <a:latin typeface="Times New Roman" panose="02020603050405020304"/>
                <a:cs typeface="Courier New" panose="02070309020205020404"/>
              </a:rPr>
              <a:t>X</a:t>
            </a:r>
            <a:r>
              <a:rPr lang="en-US" altLang="zh-CN" sz="2400" kern="100" baseline="-250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的概率分布列得</a:t>
            </a:r>
            <a:r>
              <a:rPr lang="en-US" altLang="zh-CN" sz="2400" kern="100" dirty="0">
                <a:solidFill>
                  <a:srgbClr val="0000FF"/>
                </a:solidFill>
                <a:latin typeface="Times New Roman" panose="02020603050405020304"/>
                <a:cs typeface="Courier New" panose="02070309020205020404"/>
              </a:rPr>
              <a:t>0.4</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，即</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0.5</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235614" y="2675328"/>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en-US" altLang="zh-CN" sz="2400" kern="100" dirty="0">
                <a:solidFill>
                  <a:srgbClr val="0000FF"/>
                </a:solidFill>
                <a:latin typeface="Times New Roman" panose="02020603050405020304"/>
              </a:rPr>
              <a:t>(2)</a:t>
            </a:r>
            <a:r>
              <a:rPr lang="zh-CN" altLang="zh-CN" sz="2400" kern="100" dirty="0">
                <a:solidFill>
                  <a:srgbClr val="0000FF"/>
                </a:solidFill>
                <a:latin typeface="Times New Roman" panose="02020603050405020304"/>
                <a:cs typeface="Times New Roman" panose="02020603050405020304"/>
              </a:rPr>
              <a:t>由已知得，样本的频率分布表如下：</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21632" y="1852340"/>
          <a:ext cx="10672762" cy="1009650"/>
        </p:xfrm>
        <a:graphic>
          <a:graphicData uri="http://schemas.openxmlformats.org/presentationml/2006/ole">
            <p:oleObj spid="_x0000_s119809" name="Document" r:id="rId3" imgW="10946195" imgH="1042273" progId="Word.Document.8">
              <p:embed/>
            </p:oleObj>
          </a:graphicData>
        </a:graphic>
      </p:graphicFrame>
      <p:graphicFrame>
        <p:nvGraphicFramePr>
          <p:cNvPr id="8" name="表格 7"/>
          <p:cNvGraphicFramePr>
            <a:graphicFrameLocks noGrp="1"/>
          </p:cNvGraphicFramePr>
          <p:nvPr/>
        </p:nvGraphicFramePr>
        <p:xfrm>
          <a:off x="2495549" y="3398207"/>
          <a:ext cx="7920988" cy="1097280"/>
        </p:xfrm>
        <a:graphic>
          <a:graphicData uri="http://schemas.openxmlformats.org/drawingml/2006/table">
            <a:tbl>
              <a:tblPr/>
              <a:tblGrid>
                <a:gridCol w="2164768"/>
                <a:gridCol w="959370"/>
                <a:gridCol w="959370"/>
                <a:gridCol w="959370"/>
                <a:gridCol w="959370"/>
                <a:gridCol w="959370"/>
                <a:gridCol w="959370"/>
              </a:tblGrid>
              <a:tr h="0">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等级系数</a:t>
                      </a:r>
                      <a:r>
                        <a:rPr lang="en-US" sz="2400" i="1" kern="100">
                          <a:solidFill>
                            <a:srgbClr val="0000FF"/>
                          </a:solidFill>
                          <a:effectLst/>
                          <a:latin typeface="Times New Roman" panose="02020603050405020304"/>
                          <a:cs typeface="Courier New" panose="02070309020205020404"/>
                        </a:rPr>
                        <a:t>X</a:t>
                      </a:r>
                      <a:r>
                        <a:rPr lang="en-US" sz="2400" kern="100" baseline="-25000">
                          <a:solidFill>
                            <a:srgbClr val="0000FF"/>
                          </a:solidFill>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6</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7</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8</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zh-CN" sz="2400" kern="100">
                          <a:solidFill>
                            <a:srgbClr val="0000FF"/>
                          </a:solidFill>
                          <a:effectLst/>
                          <a:latin typeface="Times New Roman" panose="02020603050405020304"/>
                          <a:cs typeface="Times New Roman" panose="02020603050405020304"/>
                        </a:rPr>
                        <a:t>样本频率</a:t>
                      </a:r>
                      <a:r>
                        <a:rPr lang="en-US" sz="2400" i="1" kern="100">
                          <a:solidFill>
                            <a:srgbClr val="0000FF"/>
                          </a:solidFill>
                          <a:effectLst/>
                          <a:latin typeface="Times New Roman" panose="02020603050405020304"/>
                          <a:cs typeface="Courier New" panose="02070309020205020404"/>
                        </a:rPr>
                        <a:t>f</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0.1</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矩形 1"/>
          <p:cNvSpPr>
            <a:spLocks noChangeArrowheads="1"/>
          </p:cNvSpPr>
          <p:nvPr/>
        </p:nvSpPr>
        <p:spPr bwMode="auto">
          <a:xfrm>
            <a:off x="335280" y="4461856"/>
            <a:ext cx="11192821" cy="11137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zh-CN" sz="2400" kern="100" dirty="0">
                <a:solidFill>
                  <a:srgbClr val="0000FF"/>
                </a:solidFill>
                <a:latin typeface="Times New Roman" panose="02020603050405020304"/>
                <a:cs typeface="Times New Roman" panose="02020603050405020304"/>
              </a:rPr>
              <a:t>用这个样本的频率分布估计总体分布，将频率视为概率，可得等级系数</a:t>
            </a:r>
            <a:r>
              <a:rPr lang="en-US" altLang="zh-CN" sz="2400" i="1" kern="100" dirty="0">
                <a:solidFill>
                  <a:srgbClr val="0000FF"/>
                </a:solidFill>
                <a:latin typeface="Times New Roman" panose="02020603050405020304"/>
              </a:rPr>
              <a:t>X</a:t>
            </a:r>
            <a:r>
              <a:rPr lang="en-US" altLang="zh-CN" sz="2400" kern="100" baseline="-25000" dirty="0">
                <a:solidFill>
                  <a:srgbClr val="0000FF"/>
                </a:solidFill>
                <a:latin typeface="Times New Roman" panose="02020603050405020304"/>
              </a:rPr>
              <a:t>2</a:t>
            </a:r>
            <a:r>
              <a:rPr lang="zh-CN" altLang="zh-CN" sz="2400" kern="100" dirty="0">
                <a:solidFill>
                  <a:srgbClr val="0000FF"/>
                </a:solidFill>
                <a:latin typeface="Times New Roman" panose="02020603050405020304"/>
                <a:cs typeface="Times New Roman" panose="02020603050405020304"/>
              </a:rPr>
              <a:t>的概率分布列如下：</a:t>
            </a:r>
            <a:endParaRPr lang="zh-CN" altLang="zh-CN" sz="1050" kern="100" dirty="0">
              <a:effectLst/>
              <a:latin typeface="宋体" panose="02010600030101010101" pitchFamily="2" charset="-122"/>
              <a:cs typeface="Courier New" panose="02070309020205020404"/>
            </a:endParaRPr>
          </a:p>
        </p:txBody>
      </p:sp>
      <p:graphicFrame>
        <p:nvGraphicFramePr>
          <p:cNvPr id="10" name="表格 9"/>
          <p:cNvGraphicFramePr>
            <a:graphicFrameLocks noGrp="1"/>
          </p:cNvGraphicFramePr>
          <p:nvPr/>
        </p:nvGraphicFramePr>
        <p:xfrm>
          <a:off x="2888088" y="5225728"/>
          <a:ext cx="7200902" cy="1097280"/>
        </p:xfrm>
        <a:graphic>
          <a:graphicData uri="http://schemas.openxmlformats.org/drawingml/2006/table">
            <a:tbl>
              <a:tblPr/>
              <a:tblGrid>
                <a:gridCol w="941864"/>
                <a:gridCol w="1043173"/>
                <a:gridCol w="1043173"/>
                <a:gridCol w="1043173"/>
                <a:gridCol w="1043173"/>
                <a:gridCol w="1043173"/>
                <a:gridCol w="1043173"/>
              </a:tblGrid>
              <a:tr h="0">
                <a:tc>
                  <a:txBody>
                    <a:bodyPr/>
                    <a:lstStyle/>
                    <a:p>
                      <a:pPr algn="ctr">
                        <a:lnSpc>
                          <a:spcPct val="150000"/>
                        </a:lnSpc>
                        <a:spcAft>
                          <a:spcPts val="0"/>
                        </a:spcAft>
                        <a:tabLst>
                          <a:tab pos="1260475" algn="l"/>
                          <a:tab pos="2610485" algn="l"/>
                        </a:tabLst>
                      </a:pPr>
                      <a:r>
                        <a:rPr lang="en-US" sz="2400" i="1" kern="100">
                          <a:solidFill>
                            <a:srgbClr val="0000FF"/>
                          </a:solidFill>
                          <a:effectLst/>
                          <a:latin typeface="Times New Roman" panose="02020603050405020304"/>
                          <a:cs typeface="Courier New" panose="02070309020205020404"/>
                        </a:rPr>
                        <a:t>X</a:t>
                      </a:r>
                      <a:r>
                        <a:rPr lang="en-US" sz="2400" kern="100" baseline="-25000">
                          <a:solidFill>
                            <a:srgbClr val="0000FF"/>
                          </a:solidFill>
                          <a:effectLst/>
                          <a:latin typeface="Times New Roman" panose="02020603050405020304"/>
                          <a:cs typeface="Courier New" panose="02070309020205020404"/>
                        </a:rPr>
                        <a:t>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4</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5</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6</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7</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8</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lnSpc>
                          <a:spcPct val="150000"/>
                        </a:lnSpc>
                        <a:spcAft>
                          <a:spcPts val="0"/>
                        </a:spcAft>
                        <a:tabLst>
                          <a:tab pos="1260475" algn="l"/>
                          <a:tab pos="2610485" algn="l"/>
                        </a:tabLst>
                      </a:pPr>
                      <a:r>
                        <a:rPr lang="en-US" sz="2400" i="1" kern="100">
                          <a:solidFill>
                            <a:srgbClr val="0000FF"/>
                          </a:solidFill>
                          <a:effectLst/>
                          <a:latin typeface="Times New Roman" panose="02020603050405020304"/>
                          <a:cs typeface="Courier New" panose="02070309020205020404"/>
                        </a:rPr>
                        <a:t>P</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0.3</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0.2</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a:solidFill>
                            <a:srgbClr val="0000FF"/>
                          </a:solidFill>
                          <a:effectLst/>
                          <a:latin typeface="Times New Roman" panose="02020603050405020304"/>
                          <a:cs typeface="Courier New" panose="02070309020205020404"/>
                        </a:rPr>
                        <a:t>0.1</a:t>
                      </a:r>
                      <a:endParaRPr lang="zh-CN" sz="1050" kern="10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tabLst>
                          <a:tab pos="1260475" algn="l"/>
                          <a:tab pos="2610485" algn="l"/>
                        </a:tabLst>
                      </a:pPr>
                      <a:r>
                        <a:rPr lang="en-US" sz="2400" kern="100" dirty="0">
                          <a:solidFill>
                            <a:srgbClr val="0000FF"/>
                          </a:solidFill>
                          <a:effectLst/>
                          <a:latin typeface="Times New Roman" panose="02020603050405020304"/>
                          <a:cs typeface="Courier New" panose="02070309020205020404"/>
                        </a:rPr>
                        <a:t>0.1</a:t>
                      </a:r>
                      <a:endParaRPr lang="zh-CN" sz="1050" kern="100" dirty="0">
                        <a:effectLst/>
                        <a:latin typeface="宋体" panose="02010600030101010101" pitchFamily="2" charset="-122"/>
                        <a:cs typeface="Courier New" panose="020703090202050204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7810" y="1206250"/>
            <a:ext cx="11304749"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250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3×0.3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4×0.2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5×0.2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7×0.1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8×0.1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4.8</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即乙厂产品的等级系数的数学期望等于</a:t>
            </a:r>
            <a:r>
              <a:rPr lang="en-US" altLang="zh-CN" sz="2400" kern="100" dirty="0">
                <a:solidFill>
                  <a:srgbClr val="0000FF"/>
                </a:solidFill>
                <a:latin typeface="Times New Roman" panose="02020603050405020304"/>
                <a:cs typeface="Courier New" panose="02070309020205020404"/>
              </a:rPr>
              <a:t>4.8.</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乙厂的产品更具可购买性，理由如下：</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17411" y="501302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所以乙厂的产品更具可购买性</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417168" y="2948288"/>
          <a:ext cx="10672762" cy="887413"/>
        </p:xfrm>
        <a:graphic>
          <a:graphicData uri="http://schemas.openxmlformats.org/presentationml/2006/ole">
            <p:oleObj spid="_x0000_s120834"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449661" y="3722970"/>
          <a:ext cx="10672762" cy="1460500"/>
        </p:xfrm>
        <a:graphic>
          <a:graphicData uri="http://schemas.openxmlformats.org/presentationml/2006/ole">
            <p:oleObj spid="_x0000_s120833" name="Document" r:id="rId4" imgW="10946195" imgH="150418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blinds(horizontal)">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69544" y="2977336"/>
            <a:ext cx="10972278"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相互独立事件与互斥事件的区别</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Times New Roman" panose="02020603050405020304"/>
              </a:rPr>
              <a:t>	</a:t>
            </a:r>
            <a:r>
              <a:rPr lang="zh-CN" altLang="zh-CN" sz="2400" kern="100" dirty="0" smtClean="0">
                <a:latin typeface="Times New Roman" panose="02020603050405020304"/>
                <a:cs typeface="Times New Roman" panose="02020603050405020304"/>
              </a:rPr>
              <a:t>相互</a:t>
            </a:r>
            <a:r>
              <a:rPr lang="zh-CN" altLang="zh-CN" sz="2400" kern="100" dirty="0">
                <a:latin typeface="Times New Roman" panose="02020603050405020304"/>
                <a:cs typeface="Times New Roman" panose="02020603050405020304"/>
              </a:rPr>
              <a:t>独立事件是指两个事件发生的概率互不影响，计算公式为</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互斥事件是指在同一试验中，两个事件不会同时发生，计算公式为</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zh-CN" altLang="zh-CN" sz="2400" kern="100" dirty="0">
                <a:latin typeface="宋体" panose="02010600030101010101" pitchFamily="2" charset="-122"/>
                <a:cs typeface="宋体" panose="02010600030101010101" pitchFamily="2" charset="-122"/>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6" name="对象 5"/>
          <p:cNvGraphicFramePr>
            <a:graphicFrameLocks noChangeAspect="1"/>
          </p:cNvGraphicFramePr>
          <p:nvPr/>
        </p:nvGraphicFramePr>
        <p:xfrm>
          <a:off x="614363" y="1255082"/>
          <a:ext cx="10672762" cy="1938338"/>
        </p:xfrm>
        <a:graphic>
          <a:graphicData uri="http://schemas.openxmlformats.org/presentationml/2006/ole">
            <p:oleObj spid="_x0000_s44072" name="Document" r:id="rId3" imgW="10946195" imgH="2002100" progId="Word.Document.8">
              <p:embed/>
            </p:oleObj>
          </a:graphicData>
        </a:graphic>
      </p:graphicFrame>
      <p:pic>
        <p:nvPicPr>
          <p:cNvPr id="44053" name="Picture 21" descr="E:\梁明明\2018\二轮\2019版 创新设计 二轮专题复习 数学 全国（理）\归纳总结.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0748" y="541898"/>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1241434"/>
          <a:ext cx="10672762" cy="4613275"/>
        </p:xfrm>
        <a:graphic>
          <a:graphicData uri="http://schemas.openxmlformats.org/presentationml/2006/ole">
            <p:oleObj spid="_x0000_s68632" name="Document" r:id="rId3" imgW="10946195" imgH="4743691" progId="Word.Document.8">
              <p:embed/>
            </p:oleObj>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582011" y="4652977"/>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FF0000"/>
                </a:solidFill>
                <a:latin typeface="Times New Roman" panose="02020603050405020304"/>
                <a:ea typeface="黑体" panose="02010609060101010101" charset="-122"/>
                <a:cs typeface="Times New Roman" panose="02020603050405020304"/>
              </a:rPr>
              <a:t>答案</a:t>
            </a:r>
            <a:r>
              <a:rPr lang="zh-CN" altLang="zh-CN" sz="2400" kern="100" dirty="0">
                <a:solidFill>
                  <a:srgbClr val="FF0000"/>
                </a:solidFill>
                <a:latin typeface="Times New Roman" panose="02020603050405020304"/>
                <a:cs typeface="Times New Roman" panose="02020603050405020304"/>
              </a:rPr>
              <a:t>　</a:t>
            </a:r>
            <a:r>
              <a:rPr lang="en-US" altLang="zh-CN" sz="2400" kern="100" dirty="0">
                <a:solidFill>
                  <a:srgbClr val="FF0000"/>
                </a:solidFill>
                <a:latin typeface="Times New Roman" panose="02020603050405020304"/>
                <a:cs typeface="Courier New" panose="02070309020205020404"/>
              </a:rPr>
              <a:t>A</a:t>
            </a:r>
            <a:endParaRPr lang="zh-CN" altLang="zh-CN" sz="1050" kern="100" dirty="0">
              <a:solidFill>
                <a:srgbClr val="FF0000"/>
              </a:solidFill>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628011" y="1533239"/>
          <a:ext cx="10672762" cy="3425825"/>
        </p:xfrm>
        <a:graphic>
          <a:graphicData uri="http://schemas.openxmlformats.org/presentationml/2006/ole">
            <p:oleObj spid="_x0000_s77844" name="Document" r:id="rId3" imgW="10946195" imgH="351672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647771"/>
            <a:ext cx="11647294" cy="57858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3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某工厂的某种产品成箱包装，每箱</a:t>
            </a:r>
            <a:r>
              <a:rPr lang="en-US" altLang="zh-CN" sz="2400" kern="100" dirty="0">
                <a:latin typeface="Times New Roman" panose="02020603050405020304"/>
                <a:cs typeface="Courier New" panose="02070309020205020404"/>
              </a:rPr>
              <a:t>200</a:t>
            </a:r>
            <a:r>
              <a:rPr lang="zh-CN" altLang="zh-CN" sz="2400" kern="100" dirty="0">
                <a:latin typeface="Times New Roman" panose="02020603050405020304"/>
                <a:cs typeface="Times New Roman" panose="02020603050405020304"/>
              </a:rPr>
              <a:t>件，每一箱产品在交付用户之前要对产品作检验，如检验出不合格品，则更换为合格品</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检验时，先从这箱产品中任取</a:t>
            </a:r>
            <a:r>
              <a:rPr lang="en-US" altLang="zh-CN" sz="2400" kern="100" dirty="0">
                <a:latin typeface="Times New Roman" panose="02020603050405020304"/>
                <a:cs typeface="Courier New" panose="02070309020205020404"/>
              </a:rPr>
              <a:t>20</a:t>
            </a:r>
            <a:r>
              <a:rPr lang="zh-CN" altLang="zh-CN" sz="2400" kern="100" dirty="0">
                <a:latin typeface="Times New Roman" panose="02020603050405020304"/>
                <a:cs typeface="Times New Roman" panose="02020603050405020304"/>
              </a:rPr>
              <a:t>件作检验，再根据检验结果决定是否对余下的所有产品作检验</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设每件产品为不合格品的概率都为</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(0&lt;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&lt;1)</a:t>
            </a:r>
            <a:r>
              <a:rPr lang="zh-CN" altLang="zh-CN" sz="2400" kern="100" dirty="0">
                <a:latin typeface="Times New Roman" panose="02020603050405020304"/>
                <a:cs typeface="Times New Roman" panose="02020603050405020304"/>
              </a:rPr>
              <a:t>，且各件产品是否为不合格品相互独立</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3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记</a:t>
            </a:r>
            <a:r>
              <a:rPr lang="en-US" altLang="zh-CN" sz="2400" kern="100" dirty="0">
                <a:latin typeface="Times New Roman" panose="02020603050405020304"/>
                <a:cs typeface="Courier New" panose="02070309020205020404"/>
              </a:rPr>
              <a:t>20</a:t>
            </a:r>
            <a:r>
              <a:rPr lang="zh-CN" altLang="zh-CN" sz="2400" kern="100" dirty="0">
                <a:latin typeface="Times New Roman" panose="02020603050405020304"/>
                <a:cs typeface="Times New Roman" panose="02020603050405020304"/>
              </a:rPr>
              <a:t>件产品中恰有</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件不合格品的概率为</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p</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的最大值点</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marL="252095" indent="-252095" algn="just">
              <a:lnSpc>
                <a:spcPct val="13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现对一箱产品检验了</a:t>
            </a:r>
            <a:r>
              <a:rPr lang="en-US" altLang="zh-CN" sz="2400" kern="100" dirty="0">
                <a:latin typeface="Times New Roman" panose="02020603050405020304"/>
                <a:cs typeface="Courier New" panose="02070309020205020404"/>
              </a:rPr>
              <a:t>20</a:t>
            </a:r>
            <a:r>
              <a:rPr lang="zh-CN" altLang="zh-CN" sz="2400" kern="100" dirty="0">
                <a:latin typeface="Times New Roman" panose="02020603050405020304"/>
                <a:cs typeface="Times New Roman" panose="02020603050405020304"/>
              </a:rPr>
              <a:t>件，结果恰有</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件不合格品，以</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中确定的</a:t>
            </a:r>
            <a:r>
              <a:rPr lang="en-US" altLang="zh-CN" sz="2400" i="1" kern="100" dirty="0">
                <a:latin typeface="Times New Roman" panose="02020603050405020304"/>
                <a:cs typeface="Courier New" panose="02070309020205020404"/>
              </a:rPr>
              <a:t>p</a:t>
            </a:r>
            <a:r>
              <a:rPr lang="en-US" altLang="zh-CN" sz="2400" kern="100" baseline="-250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作为</a:t>
            </a:r>
            <a:r>
              <a:rPr lang="en-US" altLang="zh-CN" sz="2400" i="1" kern="100" dirty="0">
                <a:latin typeface="Times New Roman" panose="02020603050405020304"/>
                <a:cs typeface="Courier New" panose="02070309020205020404"/>
              </a:rPr>
              <a:t>p</a:t>
            </a:r>
            <a:r>
              <a:rPr lang="zh-CN" altLang="zh-CN" sz="2400" kern="100" dirty="0">
                <a:latin typeface="Times New Roman" panose="02020603050405020304"/>
                <a:cs typeface="Times New Roman" panose="02020603050405020304"/>
              </a:rPr>
              <a:t>的值</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已知每件产品的检验费用为</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元，若有不合格品进入用户手中，则工厂要对每件不合格品支付</a:t>
            </a:r>
            <a:r>
              <a:rPr lang="en-US" altLang="zh-CN" sz="2400" kern="100" dirty="0">
                <a:latin typeface="Times New Roman" panose="02020603050405020304"/>
                <a:cs typeface="Courier New" panose="02070309020205020404"/>
              </a:rPr>
              <a:t>25</a:t>
            </a:r>
            <a:r>
              <a:rPr lang="zh-CN" altLang="zh-CN" sz="2400" kern="100" dirty="0">
                <a:latin typeface="Times New Roman" panose="02020603050405020304"/>
                <a:cs typeface="Times New Roman" panose="02020603050405020304"/>
              </a:rPr>
              <a:t>元的赔偿费用</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3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zh-CN" altLang="zh-CN" sz="2400" kern="100" dirty="0">
                <a:latin typeface="宋体" panose="02010600030101010101" pitchFamily="2" charset="-122"/>
                <a:cs typeface="宋体" panose="02010600030101010101" pitchFamily="2" charset="-122"/>
              </a:rPr>
              <a:t>ⅰ</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若不对该箱余下的产品作检验，这一箱产品的检验费用与赔偿费用的和记为</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E</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marL="252095" indent="-252095" algn="just">
              <a:lnSpc>
                <a:spcPct val="13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zh-CN" altLang="zh-CN" sz="2400" kern="100" dirty="0">
                <a:latin typeface="宋体" panose="02010600030101010101" pitchFamily="2" charset="-122"/>
                <a:cs typeface="宋体" panose="02010600030101010101" pitchFamily="2" charset="-122"/>
              </a:rPr>
              <a:t>ⅱ</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以检验费用与赔偿费用和的期望值为决策依据，是否该对这箱余下的所有产品作检验？</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249262" y="1350618"/>
            <a:ext cx="11192821" cy="50082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令</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，得</a:t>
            </a:r>
            <a:r>
              <a:rPr lang="en-US" altLang="zh-CN" sz="2400" i="1" kern="100" dirty="0">
                <a:solidFill>
                  <a:srgbClr val="0000FF"/>
                </a:solidFill>
                <a:latin typeface="Times New Roman" panose="02020603050405020304"/>
                <a:cs typeface="Courier New" panose="02070309020205020404"/>
              </a:rPr>
              <a:t>p</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p</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)&gt;0</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单调递增</a:t>
            </a:r>
            <a:r>
              <a:rPr lang="zh-CN" altLang="zh-CN" sz="2400" kern="100" dirty="0" smtClean="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p</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)&lt;0</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单调递减</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p</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的最大值点为</a:t>
            </a:r>
            <a:r>
              <a:rPr lang="en-US" altLang="zh-CN" sz="2400" i="1" kern="100" dirty="0">
                <a:solidFill>
                  <a:srgbClr val="0000FF"/>
                </a:solidFill>
                <a:latin typeface="Times New Roman" panose="02020603050405020304"/>
                <a:cs typeface="Courier New" panose="02070309020205020404"/>
              </a:rPr>
              <a:t>p</a:t>
            </a:r>
            <a:r>
              <a:rPr lang="en-US" altLang="zh-CN" sz="2400" kern="100" baseline="-250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知，</a:t>
            </a:r>
            <a:r>
              <a:rPr lang="en-US" altLang="zh-CN" sz="2400" i="1" kern="100" dirty="0">
                <a:solidFill>
                  <a:srgbClr val="0000FF"/>
                </a:solidFill>
                <a:latin typeface="Times New Roman" panose="02020603050405020304"/>
                <a:cs typeface="Courier New" panose="02070309020205020404"/>
              </a:rPr>
              <a:t>p</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宋体" panose="02010600030101010101" pitchFamily="2" charset="-122"/>
                <a:cs typeface="宋体" panose="02010600030101010101" pitchFamily="2" charset="-122"/>
              </a:rPr>
              <a:t>ⅰ</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令</a:t>
            </a: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表示余下的</a:t>
            </a:r>
            <a:r>
              <a:rPr lang="en-US" altLang="zh-CN" sz="2400" kern="100" dirty="0">
                <a:solidFill>
                  <a:srgbClr val="0000FF"/>
                </a:solidFill>
                <a:latin typeface="Times New Roman" panose="02020603050405020304"/>
                <a:cs typeface="Courier New" panose="02070309020205020404"/>
              </a:rPr>
              <a:t>180</a:t>
            </a:r>
            <a:r>
              <a:rPr lang="zh-CN" altLang="zh-CN" sz="2400" kern="100" dirty="0">
                <a:solidFill>
                  <a:srgbClr val="0000FF"/>
                </a:solidFill>
                <a:latin typeface="Times New Roman" panose="02020603050405020304"/>
                <a:cs typeface="Times New Roman" panose="02020603050405020304"/>
              </a:rPr>
              <a:t>件产品中的不合格品件数，依题意知</a:t>
            </a: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(180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0.1)</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20×2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25</a:t>
            </a: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，即</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25</a:t>
            </a:r>
            <a:r>
              <a:rPr lang="en-US" altLang="zh-CN" sz="2400" i="1" kern="100" dirty="0">
                <a:solidFill>
                  <a:srgbClr val="0000FF"/>
                </a:solidFill>
                <a:latin typeface="Times New Roman" panose="02020603050405020304"/>
                <a:cs typeface="Courier New" panose="02070309020205020404"/>
              </a:rPr>
              <a:t>Y</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25</a:t>
            </a:r>
            <a:r>
              <a:rPr lang="en-US" altLang="zh-CN" sz="2400" i="1" kern="100" dirty="0">
                <a:solidFill>
                  <a:srgbClr val="0000FF"/>
                </a:solidFill>
                <a:latin typeface="Times New Roman" panose="02020603050405020304"/>
                <a:cs typeface="Courier New" panose="02070309020205020404"/>
              </a:rPr>
              <a:t>Y</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25</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Y</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25×180×0.1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490.</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宋体" panose="02010600030101010101" pitchFamily="2" charset="-122"/>
                <a:cs typeface="宋体" panose="02010600030101010101" pitchFamily="2" charset="-122"/>
              </a:rPr>
              <a:t>ⅱ</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如果对余下的产品作检验，则这一箱产品所需要的检验费为</a:t>
            </a:r>
            <a:r>
              <a:rPr lang="en-US" altLang="zh-CN" sz="2400" kern="100" dirty="0">
                <a:solidFill>
                  <a:srgbClr val="0000FF"/>
                </a:solidFill>
                <a:latin typeface="Times New Roman" panose="02020603050405020304"/>
                <a:cs typeface="Courier New" panose="02070309020205020404"/>
              </a:rPr>
              <a:t>400</a:t>
            </a:r>
            <a:r>
              <a:rPr lang="zh-CN" altLang="zh-CN" sz="2400" kern="100" dirty="0">
                <a:solidFill>
                  <a:srgbClr val="0000FF"/>
                </a:solidFill>
                <a:latin typeface="Times New Roman" panose="02020603050405020304"/>
                <a:cs typeface="Times New Roman" panose="02020603050405020304"/>
              </a:rPr>
              <a:t>元</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由于</a:t>
            </a:r>
            <a:r>
              <a:rPr lang="en-US" altLang="zh-CN" sz="2400" i="1" kern="100" dirty="0">
                <a:solidFill>
                  <a:srgbClr val="0000FF"/>
                </a:solidFill>
                <a:latin typeface="Times New Roman" panose="02020603050405020304"/>
                <a:cs typeface="Courier New" panose="02070309020205020404"/>
              </a:rPr>
              <a:t>E</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)&gt;400</a:t>
            </a:r>
            <a:r>
              <a:rPr lang="zh-CN" altLang="zh-CN" sz="2400" kern="100" dirty="0">
                <a:solidFill>
                  <a:srgbClr val="0000FF"/>
                </a:solidFill>
                <a:latin typeface="Times New Roman" panose="02020603050405020304"/>
                <a:cs typeface="Times New Roman" panose="02020603050405020304"/>
              </a:rPr>
              <a:t>，故应该对余下的产品作检验</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335280" y="1077658"/>
          <a:ext cx="10672762" cy="628650"/>
        </p:xfrm>
        <a:graphic>
          <a:graphicData uri="http://schemas.openxmlformats.org/presentationml/2006/ole">
            <p:oleObj spid="_x0000_s79909" name="Document" r:id="rId3" imgW="10946195" imgH="650925" progId="Word.Document.8">
              <p:embed/>
            </p:oleObj>
          </a:graphicData>
        </a:graphic>
      </p:graphicFrame>
      <p:graphicFrame>
        <p:nvGraphicFramePr>
          <p:cNvPr id="9" name="对象 8"/>
          <p:cNvGraphicFramePr>
            <a:graphicFrameLocks noChangeAspect="1"/>
          </p:cNvGraphicFramePr>
          <p:nvPr/>
        </p:nvGraphicFramePr>
        <p:xfrm>
          <a:off x="348928" y="575936"/>
          <a:ext cx="10672763" cy="628650"/>
        </p:xfrm>
        <a:graphic>
          <a:graphicData uri="http://schemas.openxmlformats.org/presentationml/2006/ole">
            <p:oleObj spid="_x0000_s79910" name="Document" r:id="rId4" imgW="10946195" imgH="650925"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blinds(horizontal)">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blinds(horizontal)">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blinds(horizontal)">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linds(horizontal)">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blinds(horizontal)">
                                      <p:cBhvr>
                                        <p:cTn id="42" dur="500"/>
                                        <p:tgtEl>
                                          <p:spTgt spid="5">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xEl>
                                              <p:pRg st="7" end="7"/>
                                            </p:txEl>
                                          </p:spTgt>
                                        </p:tgtEl>
                                        <p:attrNameLst>
                                          <p:attrName>style.visibility</p:attrName>
                                        </p:attrNameLst>
                                      </p:cBhvr>
                                      <p:to>
                                        <p:strVal val="visible"/>
                                      </p:to>
                                    </p:set>
                                    <p:animEffect transition="in" filter="blinds(horizontal)">
                                      <p:cBhvr>
                                        <p:cTn id="47" dur="500"/>
                                        <p:tgtEl>
                                          <p:spTgt spid="5">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
                                            <p:txEl>
                                              <p:pRg st="8" end="8"/>
                                            </p:txEl>
                                          </p:spTgt>
                                        </p:tgtEl>
                                        <p:attrNameLst>
                                          <p:attrName>style.visibility</p:attrName>
                                        </p:attrNameLst>
                                      </p:cBhvr>
                                      <p:to>
                                        <p:strVal val="visible"/>
                                      </p:to>
                                    </p:set>
                                    <p:animEffect transition="in" filter="blinds(horizontal)">
                                      <p:cBhvr>
                                        <p:cTn id="52"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1045165"/>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概率模型公式及相关结论</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00075" y="1691636"/>
          <a:ext cx="10672763" cy="4476750"/>
        </p:xfrm>
        <a:graphic>
          <a:graphicData uri="http://schemas.openxmlformats.org/presentationml/2006/ole">
            <p:oleObj spid="_x0000_s52257" name="Document" r:id="rId3" imgW="11164529" imgH="4781853" progId="Word.Document.8">
              <p:embed/>
            </p:oleObj>
          </a:graphicData>
        </a:graphic>
      </p:graphicFrame>
      <p:sp>
        <p:nvSpPr>
          <p:cNvPr id="6" name="矩形 1"/>
          <p:cNvSpPr>
            <a:spLocks noChangeArrowheads="1"/>
          </p:cNvSpPr>
          <p:nvPr/>
        </p:nvSpPr>
        <p:spPr bwMode="auto">
          <a:xfrm>
            <a:off x="4720615" y="536765"/>
            <a:ext cx="1885443"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charset="-122"/>
                <a:ea typeface="黑体" panose="02010609060101010101" charset="-122"/>
                <a:cs typeface="Courier New" panose="02070309020205020404"/>
              </a:rPr>
              <a:t>考 点 整 合</a:t>
            </a:r>
            <a:endParaRPr lang="zh-CN" altLang="zh-CN" sz="1050" kern="100" dirty="0">
              <a:effectLst/>
              <a:latin typeface="黑体" panose="02010609060101010101" charset="-122"/>
              <a:ea typeface="黑体" panose="02010609060101010101"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2281</Words>
  <Application>WPS 演示</Application>
  <PresentationFormat>自定义</PresentationFormat>
  <Paragraphs>281</Paragraphs>
  <Slides>54</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54</vt:i4>
      </vt:variant>
    </vt:vector>
  </HeadingPairs>
  <TitlesOfParts>
    <vt:vector size="57" baseType="lpstr">
      <vt:lpstr>Office 主题</vt:lpstr>
      <vt:lpstr>Document</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162</cp:revision>
  <dcterms:created xsi:type="dcterms:W3CDTF">2018-01-02T04:06:00Z</dcterms:created>
  <dcterms:modified xsi:type="dcterms:W3CDTF">2019-11-10T08:32:28Z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