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customXml/itemProps41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3"/>
  </p:sldMasterIdLst>
  <p:notesMasterIdLst>
    <p:notesMasterId r:id="rId86"/>
  </p:notesMasterIdLst>
  <p:handoutMasterIdLst>
    <p:handoutMasterId r:id="rId87"/>
  </p:handoutMasterIdLst>
  <p:sldIdLst>
    <p:sldId id="262" r:id="rId44"/>
    <p:sldId id="326" r:id="rId45"/>
    <p:sldId id="327" r:id="rId46"/>
    <p:sldId id="263" r:id="rId47"/>
    <p:sldId id="264" r:id="rId48"/>
    <p:sldId id="265" r:id="rId49"/>
    <p:sldId id="266" r:id="rId50"/>
    <p:sldId id="267" r:id="rId51"/>
    <p:sldId id="268" r:id="rId52"/>
    <p:sldId id="269" r:id="rId53"/>
    <p:sldId id="270" r:id="rId54"/>
    <p:sldId id="271" r:id="rId55"/>
    <p:sldId id="272" r:id="rId56"/>
    <p:sldId id="273" r:id="rId57"/>
    <p:sldId id="276" r:id="rId58"/>
    <p:sldId id="278" r:id="rId59"/>
    <p:sldId id="280" r:id="rId60"/>
    <p:sldId id="282" r:id="rId61"/>
    <p:sldId id="284" r:id="rId62"/>
    <p:sldId id="286" r:id="rId63"/>
    <p:sldId id="288" r:id="rId64"/>
    <p:sldId id="289" r:id="rId65"/>
    <p:sldId id="292" r:id="rId66"/>
    <p:sldId id="293" r:id="rId67"/>
    <p:sldId id="295" r:id="rId68"/>
    <p:sldId id="298" r:id="rId69"/>
    <p:sldId id="299" r:id="rId70"/>
    <p:sldId id="300" r:id="rId71"/>
    <p:sldId id="303" r:id="rId72"/>
    <p:sldId id="305" r:id="rId73"/>
    <p:sldId id="306" r:id="rId74"/>
    <p:sldId id="307" r:id="rId75"/>
    <p:sldId id="309" r:id="rId76"/>
    <p:sldId id="311" r:id="rId77"/>
    <p:sldId id="312" r:id="rId78"/>
    <p:sldId id="313" r:id="rId79"/>
    <p:sldId id="317" r:id="rId80"/>
    <p:sldId id="318" r:id="rId81"/>
    <p:sldId id="319" r:id="rId82"/>
    <p:sldId id="320" r:id="rId83"/>
    <p:sldId id="322" r:id="rId84"/>
    <p:sldId id="323" r:id="rId85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059" autoAdjust="0"/>
    <p:restoredTop sz="94270" autoAdjust="0"/>
  </p:normalViewPr>
  <p:slideViewPr>
    <p:cSldViewPr>
      <p:cViewPr varScale="1">
        <p:scale>
          <a:sx n="89" d="100"/>
          <a:sy n="89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288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slide" Target="slides/slide4.xml"/><Relationship Id="rId50" Type="http://schemas.openxmlformats.org/officeDocument/2006/relationships/slide" Target="slides/slide7.xml"/><Relationship Id="rId55" Type="http://schemas.openxmlformats.org/officeDocument/2006/relationships/slide" Target="slides/slide12.xml"/><Relationship Id="rId63" Type="http://schemas.openxmlformats.org/officeDocument/2006/relationships/slide" Target="slides/slide20.xml"/><Relationship Id="rId68" Type="http://schemas.openxmlformats.org/officeDocument/2006/relationships/slide" Target="slides/slide25.xml"/><Relationship Id="rId76" Type="http://schemas.openxmlformats.org/officeDocument/2006/relationships/slide" Target="slides/slide33.xml"/><Relationship Id="rId84" Type="http://schemas.openxmlformats.org/officeDocument/2006/relationships/slide" Target="slides/slide41.xml"/><Relationship Id="rId89" Type="http://schemas.openxmlformats.org/officeDocument/2006/relationships/viewProps" Target="view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28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slide" Target="slides/slide2.xml"/><Relationship Id="rId53" Type="http://schemas.openxmlformats.org/officeDocument/2006/relationships/slide" Target="slides/slide10.xml"/><Relationship Id="rId58" Type="http://schemas.openxmlformats.org/officeDocument/2006/relationships/slide" Target="slides/slide15.xml"/><Relationship Id="rId66" Type="http://schemas.openxmlformats.org/officeDocument/2006/relationships/slide" Target="slides/slide23.xml"/><Relationship Id="rId74" Type="http://schemas.openxmlformats.org/officeDocument/2006/relationships/slide" Target="slides/slide31.xml"/><Relationship Id="rId79" Type="http://schemas.openxmlformats.org/officeDocument/2006/relationships/slide" Target="slides/slide36.xml"/><Relationship Id="rId87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61" Type="http://schemas.openxmlformats.org/officeDocument/2006/relationships/slide" Target="slides/slide18.xml"/><Relationship Id="rId82" Type="http://schemas.openxmlformats.org/officeDocument/2006/relationships/slide" Target="slides/slide39.xml"/><Relationship Id="rId90" Type="http://schemas.openxmlformats.org/officeDocument/2006/relationships/theme" Target="theme/theme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Master" Target="slideMasters/slideMaster1.xml"/><Relationship Id="rId48" Type="http://schemas.openxmlformats.org/officeDocument/2006/relationships/slide" Target="slides/slide5.xml"/><Relationship Id="rId56" Type="http://schemas.openxmlformats.org/officeDocument/2006/relationships/slide" Target="slides/slide13.xml"/><Relationship Id="rId64" Type="http://schemas.openxmlformats.org/officeDocument/2006/relationships/slide" Target="slides/slide21.xml"/><Relationship Id="rId69" Type="http://schemas.openxmlformats.org/officeDocument/2006/relationships/slide" Target="slides/slide26.xml"/><Relationship Id="rId77" Type="http://schemas.openxmlformats.org/officeDocument/2006/relationships/slide" Target="slides/slide34.xml"/><Relationship Id="rId8" Type="http://schemas.openxmlformats.org/officeDocument/2006/relationships/customXml" Target="../customXml/item8.xml"/><Relationship Id="rId51" Type="http://schemas.openxmlformats.org/officeDocument/2006/relationships/slide" Target="slides/slide8.xml"/><Relationship Id="rId72" Type="http://schemas.openxmlformats.org/officeDocument/2006/relationships/slide" Target="slides/slide29.xml"/><Relationship Id="rId80" Type="http://schemas.openxmlformats.org/officeDocument/2006/relationships/slide" Target="slides/slide37.xml"/><Relationship Id="rId85" Type="http://schemas.openxmlformats.org/officeDocument/2006/relationships/slide" Target="slides/slide42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3.xml"/><Relationship Id="rId59" Type="http://schemas.openxmlformats.org/officeDocument/2006/relationships/slide" Target="slides/slide16.xml"/><Relationship Id="rId67" Type="http://schemas.openxmlformats.org/officeDocument/2006/relationships/slide" Target="slides/slide24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11.xml"/><Relationship Id="rId62" Type="http://schemas.openxmlformats.org/officeDocument/2006/relationships/slide" Target="slides/slide19.xml"/><Relationship Id="rId70" Type="http://schemas.openxmlformats.org/officeDocument/2006/relationships/slide" Target="slides/slide27.xml"/><Relationship Id="rId75" Type="http://schemas.openxmlformats.org/officeDocument/2006/relationships/slide" Target="slides/slide32.xml"/><Relationship Id="rId83" Type="http://schemas.openxmlformats.org/officeDocument/2006/relationships/slide" Target="slides/slide40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6.xml"/><Relationship Id="rId57" Type="http://schemas.openxmlformats.org/officeDocument/2006/relationships/slide" Target="slides/slide14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slide" Target="slides/slide1.xml"/><Relationship Id="rId52" Type="http://schemas.openxmlformats.org/officeDocument/2006/relationships/slide" Target="slides/slide9.xml"/><Relationship Id="rId60" Type="http://schemas.openxmlformats.org/officeDocument/2006/relationships/slide" Target="slides/slide17.xml"/><Relationship Id="rId65" Type="http://schemas.openxmlformats.org/officeDocument/2006/relationships/slide" Target="slides/slide22.xml"/><Relationship Id="rId73" Type="http://schemas.openxmlformats.org/officeDocument/2006/relationships/slide" Target="slides/slide30.xml"/><Relationship Id="rId78" Type="http://schemas.openxmlformats.org/officeDocument/2006/relationships/slide" Target="slides/slide35.xml"/><Relationship Id="rId81" Type="http://schemas.openxmlformats.org/officeDocument/2006/relationships/slide" Target="slides/slide38.xml"/><Relationship Id="rId86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07286902-ACBD-4256-BB2F-B985876E45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534852D-0FCB-42EB-A645-88819D6F91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965FCB-133B-46DC-86A9-6CC0FB7B8BE0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1467B91-7957-40D4-AB2F-318BF6244F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AA80604-079F-415C-9CD8-9B70AACE00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AFE142-EFE1-4911-9C4A-9202A14143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59042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5873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26062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</a:p>
        </p:txBody>
      </p:sp>
    </p:spTree>
    <p:extLst>
      <p:ext uri="{BB962C8B-B14F-4D97-AF65-F5344CB8AC3E}">
        <p14:creationId xmlns:p14="http://schemas.microsoft.com/office/powerpoint/2010/main" xmlns="" val="313407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</a:p>
        </p:txBody>
      </p:sp>
    </p:spTree>
    <p:extLst>
      <p:ext uri="{BB962C8B-B14F-4D97-AF65-F5344CB8AC3E}">
        <p14:creationId xmlns:p14="http://schemas.microsoft.com/office/powerpoint/2010/main" xmlns="" val="152355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2588328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157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9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336244"/>
            <a:ext cx="1427409" cy="1279308"/>
            <a:chOff x="7870558" y="-1043708"/>
            <a:chExt cx="936105" cy="537935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3428" rtl="0" eaLnBrk="1" latinLnBrk="0" hangingPunct="1"/>
              <a:endParaRPr lang="zh-CN" altLang="en-US" sz="2388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42032"/>
              <a:ext cx="936105" cy="507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3428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58" dirty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58" dirty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58" dirty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3538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14458 L 0.00406 0.2972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6 -0.07264 L 0.00406 -0.38779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3428" rtl="0" eaLnBrk="1" latinLnBrk="0" hangingPunct="1">
        <a:spcBef>
          <a:spcPct val="0"/>
        </a:spcBef>
        <a:buNone/>
        <a:defRPr sz="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035" indent="-455035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4246" kern="1200">
          <a:solidFill>
            <a:schemeClr val="tx1"/>
          </a:solidFill>
          <a:latin typeface="+mn-lt"/>
          <a:ea typeface="+mn-ea"/>
          <a:cs typeface="+mn-cs"/>
        </a:defRPr>
      </a:lvl1pPr>
      <a:lvl2pPr marL="985909" indent="-379195" algn="l" defTabSz="1213428" rtl="0" eaLnBrk="1" latinLnBrk="0" hangingPunct="1">
        <a:spcBef>
          <a:spcPct val="20000"/>
        </a:spcBef>
        <a:buFont typeface="Arial" panose="020B0604020202020204" pitchFamily="34" charset="0"/>
        <a:buChar char="–"/>
        <a:defRPr sz="3715" kern="1200">
          <a:solidFill>
            <a:schemeClr val="tx1"/>
          </a:solidFill>
          <a:latin typeface="+mn-lt"/>
          <a:ea typeface="+mn-ea"/>
          <a:cs typeface="+mn-cs"/>
        </a:defRPr>
      </a:lvl2pPr>
      <a:lvl3pPr marL="1516784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3pPr>
      <a:lvl4pPr marL="2123498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–"/>
        <a:defRPr sz="2654" kern="1200">
          <a:solidFill>
            <a:schemeClr val="tx1"/>
          </a:solidFill>
          <a:latin typeface="+mn-lt"/>
          <a:ea typeface="+mn-ea"/>
          <a:cs typeface="+mn-cs"/>
        </a:defRPr>
      </a:lvl4pPr>
      <a:lvl5pPr marL="2730212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»"/>
        <a:defRPr sz="2654" kern="1200">
          <a:solidFill>
            <a:schemeClr val="tx1"/>
          </a:solidFill>
          <a:latin typeface="+mn-lt"/>
          <a:ea typeface="+mn-ea"/>
          <a:cs typeface="+mn-cs"/>
        </a:defRPr>
      </a:lvl5pPr>
      <a:lvl6pPr marL="3336926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6pPr>
      <a:lvl7pPr marL="3943638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7pPr>
      <a:lvl8pPr marL="4549509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8pPr>
      <a:lvl9pPr marL="5156223" indent="-303356" algn="l" defTabSz="1213428" rtl="0" eaLnBrk="1" latinLnBrk="0" hangingPunct="1">
        <a:spcBef>
          <a:spcPct val="20000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1pPr>
      <a:lvl2pPr marL="606714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2pPr>
      <a:lvl3pPr marL="1213428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3pPr>
      <a:lvl4pPr marL="1820141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4pPr>
      <a:lvl5pPr marL="2426853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5pPr>
      <a:lvl6pPr marL="3033568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6pPr>
      <a:lvl7pPr marL="3640282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7pPr>
      <a:lvl8pPr marL="4246995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8pPr>
      <a:lvl9pPr marL="4852865" algn="l" defTabSz="1213428" rtl="0" eaLnBrk="1" latinLnBrk="0" hangingPunct="1">
        <a:defRPr sz="23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0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6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3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7.png"/><Relationship Id="rId2" Type="http://schemas.openxmlformats.org/officeDocument/2006/relationships/customXml" Target="../../customXml/item4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7.png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png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3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58.jpeg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png"/><Relationship Id="rId2" Type="http://schemas.openxmlformats.org/officeDocument/2006/relationships/customXml" Target="../../customXml/item3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png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Relationship Id="rId4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7.png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39.xml"/><Relationship Id="rId9" Type="http://schemas.openxmlformats.org/officeDocument/2006/relationships/oleObject" Target="../embeddings/oleObject17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2.xml"/><Relationship Id="rId6" Type="http://schemas.openxmlformats.org/officeDocument/2006/relationships/image" Target="../media/image8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4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7205" y="2133054"/>
            <a:ext cx="11340000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 1.1　集合的概念与运算</a:t>
            </a:r>
          </a:p>
        </p:txBody>
      </p:sp>
      <p:pic>
        <p:nvPicPr>
          <p:cNvPr id="36865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0995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0187" y="752669"/>
            <a:ext cx="11340000" cy="545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4.集合间的逻辑关系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1990066"/>
              </p:ext>
            </p:extLst>
          </p:nvPr>
        </p:nvGraphicFramePr>
        <p:xfrm>
          <a:off x="540000" y="1548648"/>
          <a:ext cx="10987200" cy="1645920"/>
        </p:xfrm>
        <a:graphic>
          <a:graphicData uri="http://schemas.openxmlformats.org/drawingml/2006/table">
            <a:tbl>
              <a:tblPr/>
              <a:tblGrid>
                <a:gridCol w="12053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5305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交集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spc="25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spc="25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并集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spc="25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⊇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spc="25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⊇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补集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20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2000" kern="0" spc="25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4" name="图片 4" descr="textimage2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2503" y="1659082"/>
            <a:ext cx="317680" cy="338858"/>
          </a:xfrm>
          <a:prstGeom prst="rect">
            <a:avLst/>
          </a:prstGeom>
        </p:spPr>
      </p:pic>
      <p:pic>
        <p:nvPicPr>
          <p:cNvPr id="5" name="图片 5" descr="textimage2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3235" y="1625022"/>
            <a:ext cx="317680" cy="338858"/>
          </a:xfrm>
          <a:prstGeom prst="rect">
            <a:avLst/>
          </a:prstGeom>
        </p:spPr>
      </p:pic>
      <p:pic>
        <p:nvPicPr>
          <p:cNvPr id="6" name="图片 6" descr="textimage29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71592" y="2123163"/>
            <a:ext cx="317680" cy="338858"/>
          </a:xfrm>
          <a:prstGeom prst="rect">
            <a:avLst/>
          </a:prstGeom>
        </p:spPr>
      </p:pic>
      <p:pic>
        <p:nvPicPr>
          <p:cNvPr id="7" name="图片 7" descr="textimage30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3235" y="2160555"/>
            <a:ext cx="317680" cy="338859"/>
          </a:xfrm>
          <a:prstGeom prst="rect">
            <a:avLst/>
          </a:prstGeom>
        </p:spPr>
      </p:pic>
      <p:pic>
        <p:nvPicPr>
          <p:cNvPr id="8" name="图片 8" descr="textimage31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54269" y="2689889"/>
            <a:ext cx="288032" cy="30723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915D1E85-1E10-4305-815F-A108322F0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9601" y="1645497"/>
            <a:ext cx="43692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8C4E6F7B-7D9D-43A0-9FB0-3F58C108D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4099" y="1659082"/>
            <a:ext cx="43692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D85A817F-CCDF-484C-85C0-34AD49688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99148" y="2221561"/>
            <a:ext cx="43692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20E9498E-C24C-4D2B-9920-4B3ED2C51A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33662" y="2173794"/>
            <a:ext cx="43692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C8047D23-D93D-4040-BA4C-CCF83852E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242301" y="2772197"/>
            <a:ext cx="43692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0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若有限集合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中的元素个数为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的子集个数是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的真子集个数是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的非空子集个数是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的非空真子集个数是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13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图片 3" descr="textimage3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462" y="1672946"/>
            <a:ext cx="390524" cy="400049"/>
          </a:xfrm>
          <a:prstGeom prst="rect">
            <a:avLst/>
          </a:prstGeom>
        </p:spPr>
      </p:pic>
      <p:pic>
        <p:nvPicPr>
          <p:cNvPr id="4" name="图片 4" descr="textimage33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6862" y="2321595"/>
            <a:ext cx="390524" cy="400049"/>
          </a:xfrm>
          <a:prstGeom prst="rect">
            <a:avLst/>
          </a:prstGeom>
        </p:spPr>
      </p:pic>
      <p:pic>
        <p:nvPicPr>
          <p:cNvPr id="5" name="图片 5" descr="textimage34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3262" y="2970243"/>
            <a:ext cx="390524" cy="400049"/>
          </a:xfrm>
          <a:prstGeom prst="rect">
            <a:avLst/>
          </a:prstGeom>
        </p:spPr>
      </p:pic>
      <p:pic>
        <p:nvPicPr>
          <p:cNvPr id="6" name="图片 6" descr="textimage35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89662" y="3618890"/>
            <a:ext cx="390525" cy="40005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413ACA77-A7D7-4490-B616-EC832E000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64387" y="1764085"/>
            <a:ext cx="928273" cy="4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07222878-A3E6-41AC-A138-7AFB6ABFE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28523" y="2437585"/>
            <a:ext cx="928273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28A30E5E-F65E-4C7F-BC77-A94C19D15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84924" y="3085657"/>
            <a:ext cx="928273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EABD7B63-0818-443C-B8C2-B78D0B58E2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49060" y="3733729"/>
            <a:ext cx="928273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77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知识拓展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研究一个集合,首先看集合中的代表元素,然后看元素满足的属性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(限制条件),运用其属性解题.注意:除题目中所描述的属性外,往往需检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验集合中元素的互异性.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用描述法表示的常见集合的类型: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5366668"/>
              </p:ext>
            </p:extLst>
          </p:nvPr>
        </p:nvGraphicFramePr>
        <p:xfrm>
          <a:off x="540000" y="1260000"/>
          <a:ext cx="10987200" cy="4663440"/>
        </p:xfrm>
        <a:graphic>
          <a:graphicData uri="http://schemas.openxmlformats.org/drawingml/2006/table">
            <a:tbl>
              <a:tblPr/>
              <a:tblGrid>
                <a:gridCol w="14213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10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73320"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集合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{x|f(x)=0}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{x|f(x)&gt;0}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{x|y=f(x)}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{y|y=f(x)}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{(x,y)|y=f(x)}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1960"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集合</a:t>
                      </a:r>
                    </a:p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的含</a:t>
                      </a:r>
                    </a:p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方程f(x)=0的解集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不等式f(x)&gt;0的解集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函数y=f(x)的定义域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函数y=f(x)的值域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ctr" defTabSz="1216225" rtl="0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函数y=f(x)图象上的点集或方</a:t>
                      </a:r>
                      <a:r>
                        <a:rPr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/>
                      </a:r>
                      <a:br>
                        <a:rPr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</a:b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  <a:cs typeface="+mn-cs"/>
                        </a:rPr>
                        <a:t>程f(x)-y=0的解集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37246"/>
            <a:ext cx="11340000" cy="3279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中的元素个数为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A.2　    B.3　    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C.4　    D.5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 　　　　　　 　　　　　　 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12420F-76C4-4B49-84E2-51C7E89A7612}"/>
              </a:ext>
            </a:extLst>
          </p:cNvPr>
          <p:cNvSpPr/>
          <p:nvPr/>
        </p:nvSpPr>
        <p:spPr>
          <a:xfrm>
            <a:off x="1025277" y="2287944"/>
            <a:ext cx="360040" cy="573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C432D1A-0C2C-4D59-B964-174B2A35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205" y="646972"/>
            <a:ext cx="2693068" cy="790274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57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={1,2,3},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={(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-4&gt;0,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中的元素个数是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A.9　    B.6　    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C.4　    D.3</a:t>
            </a:r>
            <a:endParaRPr lang="zh-CN" alt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795FF1A-048B-4893-BD29-E699E0D7CE64}"/>
              </a:ext>
            </a:extLst>
          </p:cNvPr>
          <p:cNvSpPr txBox="1"/>
          <p:nvPr/>
        </p:nvSpPr>
        <p:spPr>
          <a:xfrm>
            <a:off x="395837" y="3780309"/>
            <a:ext cx="11340000" cy="1911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 设集合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={(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)|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},易得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,且集合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中共有9个元素,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在集合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中的9个元素中,满足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-4&gt;0的元素有(2,3),(3,2),(3,3),共3个,所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以集合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中的元素个数是3.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5B4A7286-B447-442B-B593-B4B14D1A6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1302" y="1751332"/>
            <a:ext cx="792088" cy="44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5CB32CF4-4857-4B01-88FB-8A1896E84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197" y="3626143"/>
            <a:ext cx="10988203" cy="221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57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已知实数集R,集合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|log</a:t>
            </a:r>
            <a:r>
              <a:rPr lang="zh-CN" altLang="en-US" sz="2800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},则(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A.[2,4]　    B.{2,3,4}　    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C.{1,2,3,4}　    D.[1,4]</a:t>
            </a:r>
            <a:endParaRPr lang="zh-CN" alt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17F0FF0-FE02-4B47-BB18-A84046C42080}"/>
              </a:ext>
            </a:extLst>
          </p:cNvPr>
          <p:cNvSpPr txBox="1"/>
          <p:nvPr/>
        </p:nvSpPr>
        <p:spPr>
          <a:xfrm>
            <a:off x="540000" y="4127208"/>
            <a:ext cx="11340000" cy="1865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由log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&lt;1,解得0&lt;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&lt;2,所以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&lt;2},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0或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2},由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-5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0,解得1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4,所以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={1,2,3,4},则(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={2,3,4},故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选B.</a:t>
            </a:r>
            <a:r>
              <a:rPr lang="en-US" altLang="zh-CN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		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4D163F1E-1E9E-473C-AD80-93521595F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5278" y="1751332"/>
            <a:ext cx="360040" cy="516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72E33DEA-EB0E-4BE6-BAE7-17FD68186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544" y="4068239"/>
            <a:ext cx="11024207" cy="1865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,4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},若0∈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-1 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FF85A749-E525-499C-A320-8EB76A2B09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96" y="985915"/>
            <a:ext cx="140756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若全集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={0,1,2,3},且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={2},则集合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的真子集的个数为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7 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E215F7C4-EEBE-4E30-8F7F-A742683CA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66237" y="985915"/>
            <a:ext cx="864096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321192"/>
            <a:ext cx="11340000" cy="59554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71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元素与集合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={1,2,3},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={4,5},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元素个数为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　    B.4　    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C.5　    D.6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∈R,若　</a:t>
            </a:r>
            <a:r>
              <a:rPr lang="zh-CN" altLang="en-US" sz="2800" kern="0" spc="48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B.0　 </a:t>
            </a:r>
            <a:endParaRPr lang="en-US" altLang="zh-CN" sz="2800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C.-1　    D.</a:t>
            </a:r>
            <a:r>
              <a:rPr lang="zh-CN" altLang="en-US" sz="2800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06425472"/>
              </p:ext>
            </p:extLst>
          </p:nvPr>
        </p:nvGraphicFramePr>
        <p:xfrm>
          <a:off x="3295624" y="4572397"/>
          <a:ext cx="1095374" cy="828674"/>
        </p:xfrm>
        <a:graphic>
          <a:graphicData uri="http://schemas.openxmlformats.org/presentationml/2006/ole">
            <p:oleObj spid="_x0000_s1063" name="Equation" r:id="rId5" imgW="28956000" imgH="21945600" progId="Equation.DSMT4">
              <p:embed/>
            </p:oleObj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1948ACA-FCA0-41CB-A88F-4322F681A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808" y="1439467"/>
            <a:ext cx="1552574" cy="530303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6993AF63-AC19-43C0-9F5E-B2DF49FEF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13510" y="2870766"/>
            <a:ext cx="720080" cy="62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xmlns="" id="{0A7F67CE-F897-4131-86C7-43D48459D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42102" y="4664322"/>
            <a:ext cx="504056" cy="62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343FA30-F649-45D8-BC00-A55C555B5E6C}"/>
              </a:ext>
            </a:extLst>
          </p:cNvPr>
          <p:cNvGrpSpPr/>
          <p:nvPr/>
        </p:nvGrpSpPr>
        <p:grpSpPr>
          <a:xfrm>
            <a:off x="251675" y="542144"/>
            <a:ext cx="3043949" cy="897323"/>
            <a:chOff x="357158" y="968301"/>
            <a:chExt cx="2500330" cy="674749"/>
          </a:xfrm>
        </p:grpSpPr>
        <p:pic>
          <p:nvPicPr>
            <p:cNvPr id="13" name="Picture 2" descr="C:\Users\春丽\Documents\Tencent Files\3013481007\FileRecv\2019版32一轮PPT模板(终稿)-03.png">
              <a:extLst>
                <a:ext uri="{FF2B5EF4-FFF2-40B4-BE49-F238E27FC236}">
                  <a16:creationId xmlns:a16="http://schemas.microsoft.com/office/drawing/2014/main" xmlns="" id="{5E88BFEF-AD9A-4875-AD95-015BF73730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A893E90C-05E5-4EFF-9BE3-34FC908F23ED}"/>
                </a:ext>
              </a:extLst>
            </p:cNvPr>
            <p:cNvSpPr/>
            <p:nvPr/>
          </p:nvSpPr>
          <p:spPr>
            <a:xfrm>
              <a:off x="857224" y="968301"/>
              <a:ext cx="1758012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5"/>
                </a:spcBef>
              </a:pPr>
              <a:r>
                <a:rPr lang="zh-CN" altLang="en-US" sz="3500" b="1" kern="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知识拓展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2FF29877-ED7D-45E3-828F-0C2FDD3EF3F7}"/>
              </a:ext>
            </a:extLst>
          </p:cNvPr>
          <p:cNvSpPr txBox="1"/>
          <p:nvPr/>
        </p:nvSpPr>
        <p:spPr>
          <a:xfrm>
            <a:off x="1183581" y="2413143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教材研读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9C30EF-7DA5-46CE-99B1-B2A79EFA6CBF}"/>
              </a:ext>
            </a:extLst>
          </p:cNvPr>
          <p:cNvSpPr/>
          <p:nvPr/>
        </p:nvSpPr>
        <p:spPr>
          <a:xfrm>
            <a:off x="2699532" y="1784602"/>
            <a:ext cx="250421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3" action="ppaction://hlinksldjump"/>
              </a:rPr>
              <a:t>1.元素与集合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5D995EF-BF68-41A7-A828-D60A59293366}"/>
              </a:ext>
            </a:extLst>
          </p:cNvPr>
          <p:cNvSpPr/>
          <p:nvPr/>
        </p:nvSpPr>
        <p:spPr>
          <a:xfrm>
            <a:off x="2680314" y="2782594"/>
            <a:ext cx="366318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4" action="ppaction://hlinksldjump"/>
              </a:rPr>
              <a:t>2.集合间的基本关系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B68D677-D121-46C3-AE2A-B8960B0DFBA3}"/>
              </a:ext>
            </a:extLst>
          </p:cNvPr>
          <p:cNvSpPr/>
          <p:nvPr/>
        </p:nvSpPr>
        <p:spPr>
          <a:xfrm>
            <a:off x="2723473" y="3735190"/>
            <a:ext cx="366318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5" action="ppaction://hlinksldjump"/>
              </a:rPr>
              <a:t>3.集合间的基本运算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D323B03-0A57-4E87-8558-FD9C505FE142}"/>
              </a:ext>
            </a:extLst>
          </p:cNvPr>
          <p:cNvSpPr/>
          <p:nvPr/>
        </p:nvSpPr>
        <p:spPr>
          <a:xfrm>
            <a:off x="2754270" y="4659912"/>
            <a:ext cx="3663182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6" action="ppaction://hlinksldjump"/>
              </a:rPr>
              <a:t>4.集合间的逻辑关系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4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1931A7-4A32-4C0E-8DF9-38942E1E43FA}"/>
              </a:ext>
            </a:extLst>
          </p:cNvPr>
          <p:cNvSpPr txBox="1"/>
          <p:nvPr/>
        </p:nvSpPr>
        <p:spPr>
          <a:xfrm>
            <a:off x="521221" y="1116013"/>
            <a:ext cx="11340000" cy="50968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(1)因为集合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中的元素为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=4时,若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=1,2或3,则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=5,6或7;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=5时,若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=1,2或3,则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=6,7或8.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由集合元素的互异性,可知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=5,6,7或8,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={5,6,7,8},共有4个元素.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(2)由已知得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0,则</a:t>
            </a:r>
            <a:r>
              <a:rPr lang="zh-CN" altLang="en-US" sz="2800" kern="0" spc="-152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=0,易知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=1,且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41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方法技巧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与集合中的元素有关的问题的求解策略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(1)确定构成集合的元素是什么,即确定性.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(2)看这些元素的限制条件是什么,即元素的特征性质.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(3)根据元素的特征性质求参数的值或范围,或确定集合中元素的个数,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要注意检验集合中的元素是否满足互异性.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754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-7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149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中元素的个数为</a:t>
            </a:r>
            <a:r>
              <a:rPr lang="zh-CN" altLang="en-US" sz="2800" kern="0" spc="11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  <a:spcBef>
                <a:spcPts val="467"/>
              </a:spcBef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A.1　    B.2　    C.3　    D.4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70122" y="1042357"/>
          <a:ext cx="2409825" cy="895349"/>
        </p:xfrm>
        <a:graphic>
          <a:graphicData uri="http://schemas.openxmlformats.org/presentationml/2006/ole">
            <p:oleObj spid="_x0000_s3157" name="Equation" r:id="rId5" imgW="63703200" imgH="23774400" progId="Equation.DSMT4">
              <p:embed/>
            </p:oleObj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xmlns="" id="{F74CCE1E-16F8-4B4A-B1C1-4837C0849D8A}"/>
              </a:ext>
            </a:extLst>
          </p:cNvPr>
          <p:cNvSpPr txBox="1"/>
          <p:nvPr/>
        </p:nvSpPr>
        <p:spPr>
          <a:xfrm>
            <a:off x="540000" y="3780309"/>
            <a:ext cx="11340000" cy="2557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-7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}={1,2,3,4,5,6},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kern="0" spc="-168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},∴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={1,2,3,6},</a:t>
            </a:r>
            <a:endParaRPr lang="en-US" altLang="zh-CN" sz="2800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　</a:t>
            </a:r>
            <a:r>
              <a:rPr lang="zh-CN" altLang="en-US" sz="2800" kern="0" spc="1493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中元素的个数为4.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3AB67BB8-BEE8-4CFB-93EC-BABE3C0071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9826116"/>
              </p:ext>
            </p:extLst>
          </p:nvPr>
        </p:nvGraphicFramePr>
        <p:xfrm>
          <a:off x="1673349" y="4428381"/>
          <a:ext cx="266699" cy="819149"/>
        </p:xfrm>
        <a:graphic>
          <a:graphicData uri="http://schemas.openxmlformats.org/presentationml/2006/ole">
            <p:oleObj spid="_x0000_s3158" name="Equation" r:id="rId6" imgW="7010400" imgH="21640800" progId="Equation.DSMT4">
              <p:embed/>
            </p:oleObj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D05EF16D-76B7-4467-BE95-5B44D754C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5591328"/>
              </p:ext>
            </p:extLst>
          </p:nvPr>
        </p:nvGraphicFramePr>
        <p:xfrm>
          <a:off x="1385317" y="5652517"/>
          <a:ext cx="2409825" cy="895350"/>
        </p:xfrm>
        <a:graphic>
          <a:graphicData uri="http://schemas.openxmlformats.org/presentationml/2006/ole">
            <p:oleObj spid="_x0000_s3159" name="Equation" r:id="rId7" imgW="63703200" imgH="23774400" progId="Equation.DSMT4">
              <p:embed/>
            </p:oleObj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992CDF4-773B-40B6-ADCB-53E175D62613}"/>
              </a:ext>
            </a:extLst>
          </p:cNvPr>
          <p:cNvSpPr/>
          <p:nvPr/>
        </p:nvSpPr>
        <p:spPr>
          <a:xfrm>
            <a:off x="1075640" y="1771963"/>
            <a:ext cx="576064" cy="7148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0DCDE34-5F2A-4814-9356-B234CF3283E0}"/>
              </a:ext>
            </a:extLst>
          </p:cNvPr>
          <p:cNvSpPr/>
          <p:nvPr/>
        </p:nvSpPr>
        <p:spPr>
          <a:xfrm>
            <a:off x="449213" y="3340111"/>
            <a:ext cx="6980677" cy="3438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5837" y="1530684"/>
            <a:ext cx="11340000" cy="2603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50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},则</a:t>
            </a:r>
            <a:r>
              <a:rPr lang="zh-CN" altLang="en-US" sz="2800" kern="0" spc="7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(2019温州中学月考)已知集合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-1},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,3]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5751402"/>
              </p:ext>
            </p:extLst>
          </p:nvPr>
        </p:nvGraphicFramePr>
        <p:xfrm>
          <a:off x="4697685" y="1692077"/>
          <a:ext cx="952499" cy="438149"/>
        </p:xfrm>
        <a:graphic>
          <a:graphicData uri="http://schemas.openxmlformats.org/presentationml/2006/ole">
            <p:oleObj spid="_x0000_s5157" name="Equation" r:id="rId5" imgW="25298400" imgH="11582400" progId="Equation.DSMT4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E0D3204-5D78-44A8-8AC8-5DD972A113C5}"/>
              </a:ext>
            </a:extLst>
          </p:cNvPr>
          <p:cNvSpPr/>
          <p:nvPr/>
        </p:nvSpPr>
        <p:spPr>
          <a:xfrm>
            <a:off x="521221" y="893787"/>
            <a:ext cx="4705519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9"/>
              </a:spcBef>
            </a:pPr>
            <a:r>
              <a:rPr lang="zh-CN" altLang="en-US" sz="1600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集合间的基本关系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6AC1F16-A3D1-4CF1-89DD-71296B1A1F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189" y="917221"/>
            <a:ext cx="1779529" cy="629792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xmlns="" id="{6D454A90-11E8-4BE9-ABF5-491D88F30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818365" y="1570447"/>
            <a:ext cx="504056" cy="85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2F259FDD-DF17-40E9-8C92-2A5141EC6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9773" y="3599217"/>
            <a:ext cx="140756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0BE63C8-B64A-44F4-91BC-BA18751F9D35}"/>
              </a:ext>
            </a:extLst>
          </p:cNvPr>
          <p:cNvSpPr txBox="1"/>
          <p:nvPr/>
        </p:nvSpPr>
        <p:spPr>
          <a:xfrm>
            <a:off x="395837" y="899989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(1)由题意知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1},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|0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1},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,故选B.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(2)∵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,则2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+1,此时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5740" kern="0" spc="993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解得2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65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综上可得,实数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7C51F639-34DB-41D5-BC0A-38C22EFFA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28524605"/>
              </p:ext>
            </p:extLst>
          </p:nvPr>
        </p:nvGraphicFramePr>
        <p:xfrm>
          <a:off x="2268644" y="4317495"/>
          <a:ext cx="1977625" cy="1381499"/>
        </p:xfrm>
        <a:graphic>
          <a:graphicData uri="http://schemas.openxmlformats.org/presentationml/2006/ole">
            <p:oleObj spid="_x0000_s12312" name="Equation" r:id="rId5" imgW="52730400" imgH="36880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方法指导</a:t>
            </a:r>
            <a:endParaRPr lang="zh-CN" altLang="en-US" sz="3000" b="1" dirty="0">
              <a:latin typeface="+mj-ea"/>
              <a:ea typeface="+mj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35F45DB-6BB9-41BD-814F-8D804B399A92}"/>
              </a:ext>
            </a:extLst>
          </p:cNvPr>
          <p:cNvSpPr txBox="1"/>
          <p:nvPr/>
        </p:nvSpPr>
        <p:spPr>
          <a:xfrm>
            <a:off x="520858" y="1620069"/>
            <a:ext cx="11340000" cy="4549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判断两集合间的关系常用两种方法:一是化简集合,从表达式中寻找两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集合间的关系;二是用列举法表示各集合,从元素中寻找两集合间的关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系.</a:t>
            </a:r>
            <a:endParaRPr lang="en-US" altLang="zh-CN" sz="28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已知两集合间的关系求参数时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关键是将两集合间的关系转化为元素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间的关系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进而转化为参数满足的关系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解决这类问题常常运用数轴、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Venn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图帮助分析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37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集合中因含有参数而使元素不能确定时,或出现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⊆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∩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∪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等条件时,不要忘记考虑空集的情况.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550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易错警示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题目中若有条件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⊆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,则应分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=⌀和</a:t>
            </a:r>
            <a:r>
              <a:rPr lang="zh-CN" altLang="en-US" sz="2800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≠⌀两种情况进行讨论.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11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={-1,1},集合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∈R},则使得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的所有取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值构成的集合是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A.{0,1}　    B.{0,-1}　    C.{1,-1}　    D.{-1,0,1}</a:t>
            </a:r>
            <a:endParaRPr lang="zh-CN" altLang="en-US"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9D2A164-27D6-4102-B6E2-72264464C2C5}"/>
              </a:ext>
            </a:extLst>
          </p:cNvPr>
          <p:cNvSpPr txBox="1"/>
          <p:nvPr/>
        </p:nvSpPr>
        <p:spPr>
          <a:xfrm>
            <a:off x="540000" y="2988221"/>
            <a:ext cx="11340000" cy="3164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因为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或{-1}或{1},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=0;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={-1}时,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=-1;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={1}时,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=1.故选D.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B92C0FE-1C72-428F-9FF8-7F24642050E2}"/>
              </a:ext>
            </a:extLst>
          </p:cNvPr>
          <p:cNvSpPr/>
          <p:nvPr/>
        </p:nvSpPr>
        <p:spPr>
          <a:xfrm>
            <a:off x="3761581" y="1692077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534EDF2-3EFD-4C6A-8E12-2E8A7C76AF67}"/>
              </a:ext>
            </a:extLst>
          </p:cNvPr>
          <p:cNvSpPr/>
          <p:nvPr/>
        </p:nvSpPr>
        <p:spPr>
          <a:xfrm>
            <a:off x="377205" y="2825130"/>
            <a:ext cx="6553122" cy="3037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650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&gt;4},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+3}.若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,则实数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取值范围为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(-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,-4)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(2,+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 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2B276A0E-9116-438B-847B-B16C90DF61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3429" y="1637760"/>
            <a:ext cx="288032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>
            <a:extLst>
              <a:ext uri="{FF2B5EF4-FFF2-40B4-BE49-F238E27FC236}">
                <a16:creationId xmlns:a16="http://schemas.microsoft.com/office/drawing/2014/main" xmlns="" id="{C5272F64-9A09-4B82-B9A5-03B542B9E3F2}"/>
              </a:ext>
            </a:extLst>
          </p:cNvPr>
          <p:cNvSpPr txBox="1"/>
          <p:nvPr/>
        </p:nvSpPr>
        <p:spPr>
          <a:xfrm>
            <a:off x="1183581" y="2287305"/>
            <a:ext cx="648072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2AE71D2-FC5C-4B61-AC75-53815356F11E}"/>
              </a:ext>
            </a:extLst>
          </p:cNvPr>
          <p:cNvSpPr/>
          <p:nvPr/>
        </p:nvSpPr>
        <p:spPr>
          <a:xfrm>
            <a:off x="2680314" y="1987458"/>
            <a:ext cx="366158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　元素与集合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F5CDF9E-8FC9-45C9-843F-1BFD4ACD23BB}"/>
              </a:ext>
            </a:extLst>
          </p:cNvPr>
          <p:cNvSpPr/>
          <p:nvPr/>
        </p:nvSpPr>
        <p:spPr>
          <a:xfrm>
            <a:off x="2680314" y="2782594"/>
            <a:ext cx="482055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　集合间的基本关系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2E1E120-8B00-40A8-9C5A-7D92F4A98B11}"/>
              </a:ext>
            </a:extLst>
          </p:cNvPr>
          <p:cNvSpPr/>
          <p:nvPr/>
        </p:nvSpPr>
        <p:spPr>
          <a:xfrm>
            <a:off x="2723473" y="3735190"/>
            <a:ext cx="4820550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dirty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　集合间的基本运算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684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时,只需2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+3,即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&gt;3;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时,根据题意作出如图所示的数轴.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spc="50843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endParaRPr lang="en-US" altLang="zh-CN" sz="2800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7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可得　　　　　或</a:t>
            </a:r>
            <a:r>
              <a:rPr lang="zh-CN" altLang="en-US" sz="2800" kern="0" spc="795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&lt;-4或2&lt;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综上可得,实数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的取值范围为(-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,-4)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(2,+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3" name="图片 3" descr="textimage3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575" y="2251126"/>
            <a:ext cx="6991350" cy="942974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7498586"/>
              </p:ext>
            </p:extLst>
          </p:nvPr>
        </p:nvGraphicFramePr>
        <p:xfrm>
          <a:off x="1377728" y="3395514"/>
          <a:ext cx="1523999" cy="895350"/>
        </p:xfrm>
        <a:graphic>
          <a:graphicData uri="http://schemas.openxmlformats.org/presentationml/2006/ole">
            <p:oleObj spid="_x0000_s7238" name="Equation" r:id="rId6" imgW="40233600" imgH="2377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8993537"/>
              </p:ext>
            </p:extLst>
          </p:nvPr>
        </p:nvGraphicFramePr>
        <p:xfrm>
          <a:off x="3617565" y="3395514"/>
          <a:ext cx="1523999" cy="895350"/>
        </p:xfrm>
        <a:graphic>
          <a:graphicData uri="http://schemas.openxmlformats.org/presentationml/2006/ole">
            <p:oleObj spid="_x0000_s7239" name="Equation" r:id="rId7" imgW="40233600" imgH="23774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65237" y="1628664"/>
            <a:ext cx="11340000" cy="12650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命题方向一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集合的运算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常与方程、不等式、函数结合命题,考查集合的基本运算.</a:t>
            </a:r>
            <a:endParaRPr lang="zh-CN" altLang="en-US" sz="2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6D8640B-F8C5-4919-8D03-948CA66E0592}"/>
              </a:ext>
            </a:extLst>
          </p:cNvPr>
          <p:cNvSpPr/>
          <p:nvPr/>
        </p:nvSpPr>
        <p:spPr>
          <a:xfrm>
            <a:off x="809253" y="869101"/>
            <a:ext cx="4319196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600" kern="0" spc="95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0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集合的基本运算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165E599-F245-4E37-9294-0383E508B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213" y="975226"/>
            <a:ext cx="1656184" cy="570161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683965"/>
            <a:ext cx="11340000" cy="6488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(2017浙江,1,4分)已知集合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|-1&lt;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|0&lt;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sz="2800" dirty="0"/>
              <a:t/>
            </a:r>
            <a:br>
              <a:rPr sz="2800" dirty="0"/>
            </a:b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A.(-1,2)　    B.(0,1)　    C.(-1,0)　    D.(1,2)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(2018浙江五校联考)定义集合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502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800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0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+2)},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B=</a:t>
            </a:r>
            <a:r>
              <a:rPr lang="zh-CN" altLang="en-US" sz="2800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B 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A.(1,+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 　    B.[0,1]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C.[0,1) 　    D.[0,2)</a:t>
            </a:r>
            <a:endParaRPr lang="zh-CN" altLang="en-US" sz="2800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(2018浙江模拟)设全集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=R,集合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-2&lt;0},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|1&lt;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&lt;3},则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         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(-1,3)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(-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,1]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[2,+</a:t>
            </a:r>
            <a:r>
              <a:rPr lang="zh-CN" altLang="en-US" sz="2800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 </a:t>
            </a:r>
            <a:r>
              <a:rPr lang="zh-CN" altLang="en-US" sz="28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996081" y="2923959"/>
          <a:ext cx="952500" cy="438150"/>
        </p:xfrm>
        <a:graphic>
          <a:graphicData uri="http://schemas.openxmlformats.org/presentationml/2006/ole">
            <p:oleObj spid="_x0000_s8229" name="Equation" r:id="rId5" imgW="25298400" imgH="11582400" progId="Equation.DSMT4">
              <p:embed/>
            </p:oleObj>
          </a:graphicData>
        </a:graphic>
      </p:graphicFrame>
      <p:pic>
        <p:nvPicPr>
          <p:cNvPr id="5" name="Picture 3">
            <a:extLst>
              <a:ext uri="{FF2B5EF4-FFF2-40B4-BE49-F238E27FC236}">
                <a16:creationId xmlns:a16="http://schemas.microsoft.com/office/drawing/2014/main" xmlns="" id="{782CCACD-8FC0-4B63-8C3C-7E4C53AEB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89373" y="1620069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F190FADE-82D2-4AA8-B1C8-8F8B0A363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9493" y="3568339"/>
            <a:ext cx="72008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2055D816-E6FB-4F77-9210-04F12CC30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67" y="6012557"/>
            <a:ext cx="102002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AD7A68EC-D7D7-481B-86EC-DFF2E9F7A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77605" y="6012557"/>
            <a:ext cx="288032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C6AAA3A-F21E-41B6-8413-D6F60EFEAF7E}"/>
              </a:ext>
            </a:extLst>
          </p:cNvPr>
          <p:cNvSpPr txBox="1"/>
          <p:nvPr/>
        </p:nvSpPr>
        <p:spPr>
          <a:xfrm>
            <a:off x="540000" y="827981"/>
            <a:ext cx="11340000" cy="40164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根据集合的并集的定义,得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=(-1,2).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5024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,得到2</a:t>
            </a:r>
            <a:r>
              <a:rPr lang="zh-CN" altLang="en-US" sz="2800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0,即2</a:t>
            </a:r>
            <a:r>
              <a:rPr lang="zh-CN" altLang="en-US" sz="2800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1=2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=[0,+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).由2</a:t>
            </a:r>
            <a:r>
              <a:rPr lang="zh-CN" altLang="en-US" sz="2800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+2&gt;2,得到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=log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2800" i="1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+2)&gt;1,即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=(1,+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),因为全集为R,所以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B=(-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,1],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B)=[0,1].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-2&lt;0}={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&lt;2},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|1&lt;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&lt;3},所以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&lt;3},</a:t>
            </a:r>
            <a:r>
              <a:rPr sz="2800" dirty="0">
                <a:solidFill>
                  <a:srgbClr val="FF0000"/>
                </a:solidFill>
              </a:rPr>
              <a:t/>
            </a:r>
            <a:br>
              <a:rPr sz="2800" dirty="0">
                <a:solidFill>
                  <a:srgbClr val="FF0000"/>
                </a:solidFill>
              </a:rPr>
            </a:b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|1&lt;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&lt;2},又因为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=R,所以</a:t>
            </a:r>
            <a:r>
              <a:rPr lang="zh-CN" altLang="en-US" sz="2800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800" i="1" kern="0" baseline="-15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)=(-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,1]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[2,+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1F64519A-F807-4291-B2AF-41A8193828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0086070"/>
              </p:ext>
            </p:extLst>
          </p:nvPr>
        </p:nvGraphicFramePr>
        <p:xfrm>
          <a:off x="2594485" y="1554644"/>
          <a:ext cx="952499" cy="438150"/>
        </p:xfrm>
        <a:graphic>
          <a:graphicData uri="http://schemas.openxmlformats.org/presentationml/2006/ole">
            <p:oleObj spid="_x0000_s13334" name="Equation" r:id="rId5" imgW="25298400" imgH="11582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32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方法技巧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集合混合运算的解题思路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进行集合的混合运算时,一般先运算括号内的部分.当集合用不等式形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式表示时,可借助数轴求解,对于端点值的取舍,应单独检验.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命题方向二　利用集合运算求参数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常与方程、不等式、函数结合命题,考查集合的运算、集合与集合间关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系的转化.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391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(2017课标全国Ⅱ理,2,5分)设集合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={1,2,4},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0}.若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={1},则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32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A.{1,-3}　    B.{1,0}　    C.{1,3}　    D.{1,5}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&gt;1},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}.若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=R,则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的值可以是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32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A.-1　    B.0　    C.1　    D.2</a:t>
            </a:r>
            <a:endParaRPr lang="zh-CN" altLang="en-US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DA74524B-3343-47B4-827B-D23C93534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9654" y="1548061"/>
            <a:ext cx="792088" cy="85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DEADEA4-FBDE-49ED-9BEE-AA938CCE4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2261" y="2992757"/>
            <a:ext cx="792088" cy="85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49248EC-6674-4774-97B7-608E1CC5164B}"/>
              </a:ext>
            </a:extLst>
          </p:cNvPr>
          <p:cNvSpPr txBox="1"/>
          <p:nvPr/>
        </p:nvSpPr>
        <p:spPr>
          <a:xfrm>
            <a:off x="593229" y="899989"/>
            <a:ext cx="11340000" cy="5909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(1)∵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={1},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∴1∈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en-US" altLang="zh-CN" sz="2800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∴1-4+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=0,∴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+3=0,解得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=1或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={1,3}.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经检验符合题意.故选C.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 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=R,结合数轴知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&gt;1,故</a:t>
            </a:r>
            <a:r>
              <a:rPr lang="zh-CN" altLang="en-US" sz="2800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的值可以是2,故选D.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spc="2213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图片 3" descr="textimage40.jpeg">
            <a:extLst>
              <a:ext uri="{FF2B5EF4-FFF2-40B4-BE49-F238E27FC236}">
                <a16:creationId xmlns:a16="http://schemas.microsoft.com/office/drawing/2014/main" xmlns="" id="{4D586048-C94C-4704-9FBC-DDAB81052E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229" y="2974988"/>
            <a:ext cx="3200400" cy="60960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61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规律方法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集合运算的常用方法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①若集合中的元素是离散的,常用Venn图求解.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②若集合中的元素是连续的实数,则用数轴表示,此时要注意端点值的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取舍.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利用集合运算求参数的值或取值范围的方法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①与不等式有关的集合,一般利用数轴解决,要注意端点值能否取到.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②若集合能一一列举,则一般先用观察法得到不同集合中元素之间的关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241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系,再列方程(组)求解.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▶</a:t>
            </a:r>
            <a:r>
              <a:rPr lang="zh-CN" altLang="en-US" sz="3000" b="1" kern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提醒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 在求出参数后,注意结果的验证(满足互异性).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命题方向三　新定义集合问题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此类题常见的有定义新概念、新公式、新运算、新法则等等.解决此类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问题的一般思路为:理解新概念、新公式、新运算、新法则等的本质含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义;利用已有的知识与方法进行逻辑推理;对选项进行筛选、验证.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776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　(1)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(2018杭州调研)设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是两个非空集合,定义集合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}.若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∈N|0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5},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-7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+10&lt;0},则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A.{0,1}　    B.{1,2}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C.{0,1,2}　    D.{0,1,2,5}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若对任意的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,则称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是“伙伴关系集合”,则集合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={-1,0,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553" kern="0" spc="-1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,1,2}的所有非空子集中,具有伙伴关系的集合的个数为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7 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66378" y="3600505"/>
          <a:ext cx="238124" cy="752474"/>
        </p:xfrm>
        <a:graphic>
          <a:graphicData uri="http://schemas.openxmlformats.org/presentationml/2006/ole">
            <p:oleObj spid="_x0000_s10304" name="Equation" r:id="rId5" imgW="6400800" imgH="1981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4435040"/>
          <a:ext cx="238124" cy="752474"/>
        </p:xfrm>
        <a:graphic>
          <a:graphicData uri="http://schemas.openxmlformats.org/presentationml/2006/ole">
            <p:oleObj spid="_x0000_s10305" name="Equation" r:id="rId6" imgW="6400800" imgH="19812000" progId="Equation.DSMT4">
              <p:embed/>
            </p:oleObj>
          </a:graphicData>
        </a:graphic>
      </p:graphicFrame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AEFF43A4-9E0C-4EDD-AA02-1504123D7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38246" y="1692077"/>
            <a:ext cx="79208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1252CBC8-4641-47F5-89E5-648FC4191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06197" y="4493321"/>
            <a:ext cx="1407560" cy="52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1493" y="2510086"/>
            <a:ext cx="11340000" cy="19945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1.元素与集合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元素a与集合A的关系 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46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集合中元素的特征</a:t>
            </a:r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129" y="3123625"/>
            <a:ext cx="3667125" cy="9239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751BA8D1-0417-4162-A63D-4913655A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9573" y="3179841"/>
            <a:ext cx="136815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6E1724E6-A105-402B-B735-B829C30252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3909" y="3658530"/>
            <a:ext cx="1368152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2A0CDB4-1A5E-4A52-B40B-E7E0F44AB9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739" y="1631272"/>
            <a:ext cx="2495649" cy="75548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9B54B8C-803E-4D73-AD56-5248F5C6C916}"/>
              </a:ext>
            </a:extLst>
          </p:cNvPr>
          <p:cNvGrpSpPr/>
          <p:nvPr/>
        </p:nvGrpSpPr>
        <p:grpSpPr>
          <a:xfrm>
            <a:off x="239142" y="611957"/>
            <a:ext cx="3109068" cy="897323"/>
            <a:chOff x="357158" y="968301"/>
            <a:chExt cx="2500330" cy="674748"/>
          </a:xfrm>
        </p:grpSpPr>
        <p:pic>
          <p:nvPicPr>
            <p:cNvPr id="13" name="Picture 2" descr="C:\Users\春丽\Documents\Tencent Files\3013481007\FileRecv\2019版32一轮PPT模板(终稿)-03.png">
              <a:extLst>
                <a:ext uri="{FF2B5EF4-FFF2-40B4-BE49-F238E27FC236}">
                  <a16:creationId xmlns:a16="http://schemas.microsoft.com/office/drawing/2014/main" xmlns="" id="{D4FE88B2-A9CB-48CD-A9A8-B6C5662663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7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8D7A9D9-F6F8-4345-A2AC-5C6072F04AC9}"/>
                </a:ext>
              </a:extLst>
            </p:cNvPr>
            <p:cNvSpPr/>
            <p:nvPr/>
          </p:nvSpPr>
          <p:spPr>
            <a:xfrm>
              <a:off x="857224" y="968301"/>
              <a:ext cx="1710717" cy="582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500" b="1" kern="0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教材研读</a:t>
              </a:r>
              <a:endParaRPr lang="en-US" altLang="zh-CN" sz="3500" b="1" kern="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018B1B8-C944-4100-ABDF-00DB667B1D46}"/>
              </a:ext>
            </a:extLst>
          </p:cNvPr>
          <p:cNvSpPr txBox="1"/>
          <p:nvPr/>
        </p:nvSpPr>
        <p:spPr>
          <a:xfrm>
            <a:off x="540000" y="1260029"/>
            <a:ext cx="11340000" cy="3629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∈N|0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5}={0,1,2,3,4,5},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-7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+10&lt;0}={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|2&lt;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5},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∉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},∴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={0,1,2,5}.故选D.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集合</a:t>
            </a:r>
            <a:r>
              <a:rPr lang="zh-CN" altLang="en-US" sz="2806" i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中具有伙伴关系的元素组有-1,1,2和</a:t>
            </a:r>
            <a:r>
              <a:rPr lang="zh-CN" altLang="en-US" sz="3553" kern="0" spc="-1678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,共三组,它们中任一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组、两组、三组均可组成非空伙伴关系集合,所以非空伙伴关系集合分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别为{1},{-1},</a:t>
            </a:r>
            <a:r>
              <a:rPr lang="zh-CN" altLang="en-US" sz="3814" kern="0" spc="301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,{-1,1},</a:t>
            </a:r>
            <a:r>
              <a:rPr lang="zh-CN" altLang="en-US" sz="3814" kern="0" spc="631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814" kern="0" spc="458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3814" kern="0" spc="796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,共7个.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A37A4FC6-9AF1-4199-A10C-A1859DC9D6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4627721"/>
              </p:ext>
            </p:extLst>
          </p:nvPr>
        </p:nvGraphicFramePr>
        <p:xfrm>
          <a:off x="2590344" y="4135171"/>
          <a:ext cx="866775" cy="828674"/>
        </p:xfrm>
        <a:graphic>
          <a:graphicData uri="http://schemas.openxmlformats.org/presentationml/2006/ole">
            <p:oleObj spid="_x0000_s14433" name="Equation" r:id="rId5" imgW="22860000" imgH="21945600" progId="Equation.DSMT4">
              <p:embed/>
            </p:oleObj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301E2906-BD76-4D77-BF46-A76A5BABB3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6328286"/>
              </p:ext>
            </p:extLst>
          </p:nvPr>
        </p:nvGraphicFramePr>
        <p:xfrm>
          <a:off x="4541633" y="4135171"/>
          <a:ext cx="1285875" cy="828674"/>
        </p:xfrm>
        <a:graphic>
          <a:graphicData uri="http://schemas.openxmlformats.org/presentationml/2006/ole">
            <p:oleObj spid="_x0000_s14434" name="Equation" r:id="rId6" imgW="34137600" imgH="21945600" progId="Equation.DSMT4">
              <p:embed/>
            </p:oleObj>
          </a:graphicData>
        </a:graphic>
      </p:graphicFrame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xmlns="" id="{ACB4F189-5D55-4236-BEA5-29C8FC61AA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7097474"/>
              </p:ext>
            </p:extLst>
          </p:nvPr>
        </p:nvGraphicFramePr>
        <p:xfrm>
          <a:off x="5916608" y="4135171"/>
          <a:ext cx="1066799" cy="828674"/>
        </p:xfrm>
        <a:graphic>
          <a:graphicData uri="http://schemas.openxmlformats.org/presentationml/2006/ole">
            <p:oleObj spid="_x0000_s14435" name="Equation" r:id="rId7" imgW="28346400" imgH="21945600" progId="Equation.DSMT4">
              <p:embed/>
            </p:oleObj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xmlns="" id="{D300E3E6-0084-4FE2-B266-9339A2F843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6240477"/>
              </p:ext>
            </p:extLst>
          </p:nvPr>
        </p:nvGraphicFramePr>
        <p:xfrm>
          <a:off x="7072508" y="4135171"/>
          <a:ext cx="1495424" cy="828674"/>
        </p:xfrm>
        <a:graphic>
          <a:graphicData uri="http://schemas.openxmlformats.org/presentationml/2006/ole">
            <p:oleObj spid="_x0000_s14436" name="Equation" r:id="rId8" imgW="39624000" imgH="21945600" progId="Equation.DSMT4">
              <p:embed/>
            </p:oleObj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xmlns="" id="{F7799750-2A26-4AF6-917C-E54B62AC8C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24783245"/>
              </p:ext>
            </p:extLst>
          </p:nvPr>
        </p:nvGraphicFramePr>
        <p:xfrm>
          <a:off x="7411888" y="2627194"/>
          <a:ext cx="238125" cy="752475"/>
        </p:xfrm>
        <a:graphic>
          <a:graphicData uri="http://schemas.openxmlformats.org/presentationml/2006/ole">
            <p:oleObj spid="_x0000_s14437" name="Equation" r:id="rId9" imgW="6400800" imgH="198120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61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+mj-ea"/>
                <a:ea typeface="+mj-ea"/>
              </a:rPr>
              <a:t>方法技巧</a:t>
            </a:r>
            <a:endParaRPr lang="zh-CN" altLang="en-US" sz="3000" b="1" dirty="0">
              <a:latin typeface="+mj-ea"/>
              <a:ea typeface="+mj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解决集合新定义问题的方法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紧扣新定义:首先分析新定义的特点,把新定义所叙述的问题的本质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弄清楚,并能够应用到具体的解题过程中,这是解答新定义型集合问题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的关键所在.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用好集合的性质:集合的性质(概念、元素的性质、运算性质等)是解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答集合新定义问题的基础,也是突破口,在解答时要善于从试题中发现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可以使用集合性质的一些因素,在关键之处用好集合的性质.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13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30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　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为两个非空集合,定义集合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}.若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{0,2,5},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={1,2,6},则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中元素的个数是</a:t>
            </a:r>
            <a:r>
              <a:rPr lang="zh-CN" altLang="en-US" sz="2195" kern="0" spc="6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A.9　    B.8　    C.7　    D.6</a:t>
            </a:r>
            <a:endParaRPr lang="zh-CN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D33B8BF8-B051-4DD8-B56D-EF2105D07670}"/>
              </a:ext>
            </a:extLst>
          </p:cNvPr>
          <p:cNvSpPr txBox="1"/>
          <p:nvPr/>
        </p:nvSpPr>
        <p:spPr>
          <a:xfrm>
            <a:off x="540000" y="2846522"/>
            <a:ext cx="11340000" cy="16678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en-US" altLang="zh-CN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P={0,2,5},Q={1,2,6},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根据题意知</a:t>
            </a:r>
            <a:r>
              <a:rPr lang="en-US" altLang="zh-CN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P+Q={1,2,3,4,6,7,8,11},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en-US" altLang="zh-CN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P+Q</a:t>
            </a:r>
            <a:r>
              <a:rPr lang="zh-CN" altLang="en-US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中元素的个数是</a:t>
            </a:r>
            <a:r>
              <a:rPr lang="en-US" altLang="zh-CN" sz="2806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8.</a:t>
            </a:r>
            <a:endParaRPr lang="zh-CN" altLang="en-US" sz="2806" kern="0" dirty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7BC39BC-8E28-443D-8B94-F411440B4A42}"/>
              </a:ext>
            </a:extLst>
          </p:cNvPr>
          <p:cNvSpPr/>
          <p:nvPr/>
        </p:nvSpPr>
        <p:spPr>
          <a:xfrm>
            <a:off x="7361981" y="1692078"/>
            <a:ext cx="8640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F400EC-78C5-4E76-BD78-BD994272CC14}"/>
              </a:ext>
            </a:extLst>
          </p:cNvPr>
          <p:cNvSpPr/>
          <p:nvPr/>
        </p:nvSpPr>
        <p:spPr>
          <a:xfrm>
            <a:off x="377205" y="2846522"/>
            <a:ext cx="11502795" cy="20859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900685"/>
              </p:ext>
            </p:extLst>
          </p:nvPr>
        </p:nvGraphicFramePr>
        <p:xfrm>
          <a:off x="609600" y="1277256"/>
          <a:ext cx="10917600" cy="4389120"/>
        </p:xfrm>
        <a:graphic>
          <a:graphicData uri="http://schemas.openxmlformats.org/drawingml/2006/table">
            <a:tbl>
              <a:tblPr/>
              <a:tblGrid>
                <a:gridCol w="14237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93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62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一个集合中的元素必须是③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确定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的,即一个集合一旦确定,某一个元素要么是该集合中的元素,</a:t>
                      </a:r>
                      <a:r>
                        <a:rPr sz="2000" dirty="0"/>
                        <a:t/>
                      </a:r>
                      <a:br>
                        <a:rPr sz="2000" dirty="0"/>
                      </a:b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要么不是,二者必居其一.这个特性通常被用来判断涉及的总体是否能构成集合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62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互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集合中的元素必须是④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互异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的.对于一个给定的集合,它的任何两个元素都是不同的.这个特性</a:t>
                      </a:r>
                      <a:r>
                        <a:rPr sz="2000" dirty="0"/>
                        <a:t/>
                      </a:r>
                      <a:br>
                        <a:rPr sz="2000" dirty="0"/>
                      </a:b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通常被用来判断集合的表示是否正确,或用来求集合中的未知元素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620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序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集合与其中元素的排列顺序⑤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0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无关</a:t>
                      </a:r>
                      <a:r>
                        <a:rPr lang="zh-CN" altLang="en-US" sz="20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,如a,b,c组成的集合与b,c,a组成的集合是相同的.这个特性通</a:t>
                      </a:r>
                      <a:r>
                        <a:rPr sz="2000" dirty="0"/>
                        <a:t/>
                      </a:r>
                      <a:br>
                        <a:rPr sz="2000" dirty="0"/>
                      </a:br>
                      <a:r>
                        <a:rPr lang="zh-CN" altLang="en-US" sz="2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常被用来判断两个集合的关系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2D626F2-52AE-43EC-9874-146D8E844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1741" y="1347706"/>
            <a:ext cx="72008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C1C351F-4D98-4849-A594-65E3CEBA4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1701" y="2815174"/>
            <a:ext cx="72008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96651D2C-8C5C-4DDB-8212-B47FEE497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1781" y="4255334"/>
            <a:ext cx="720080" cy="3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9730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+mj-ea"/>
                <a:ea typeface="+mj-ea"/>
              </a:rPr>
              <a:t>(3)集合的表示方法: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列举法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、⑦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描述法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和⑧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图示法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+mj-ea"/>
                <a:ea typeface="+mj-ea"/>
              </a:rPr>
              <a:t>(4)集合的分类: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⑨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无限集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、⑩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有限集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.特别地,我们把不含有任</a:t>
            </a:r>
            <a:r>
              <a:rPr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何元素的集合叫做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空集 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记作</a:t>
            </a:r>
            <a:r>
              <a:rPr lang="zh-CN" altLang="en-US" sz="2345" kern="0" spc="7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u="sng" kern="0" dirty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要注意空集表现形式的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多样性,如A={x∈R|x2+2x+3=0}是空集,B={x∈R|ax2+2x+3=0}有可能为</a:t>
            </a:r>
            <a:r>
              <a:rPr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/>
            </a:r>
            <a:br>
              <a:rPr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</a:br>
            <a:r>
              <a:rPr lang="zh-CN" altLang="en-US" sz="28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空集.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+mj-ea"/>
                <a:ea typeface="+mj-ea"/>
              </a:rPr>
              <a:t>(5)常用数集及其表示符号</a:t>
            </a:r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9533" y="2444156"/>
            <a:ext cx="390524" cy="400049"/>
          </a:xfrm>
          <a:prstGeom prst="rect">
            <a:avLst/>
          </a:prstGeom>
        </p:spPr>
      </p:pic>
      <p:pic>
        <p:nvPicPr>
          <p:cNvPr id="4" name="图片 4" descr="textimage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3284" y="2444156"/>
            <a:ext cx="390524" cy="40004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xmlns="" id="{94B8E247-A140-4442-9765-D21481616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6423" y="1002833"/>
            <a:ext cx="1512169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5170E499-E6C5-40CE-931F-4E41AD6DC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9322" y="987401"/>
            <a:ext cx="1512169" cy="468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8EE0B6D7-FB17-4695-AF60-E0F8D5AD7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78204" y="1002833"/>
            <a:ext cx="1512169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498D7D41-B36F-4A9C-9973-5147CEC11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20057" y="1637355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C256EE7C-C2F4-43D8-A5DF-A15956421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0000" y="1676785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3BD05F03-25DC-4129-92D2-E606ED562F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8372" y="2263277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D4E3F216-ACF3-4CFB-B7B8-DF7AF4B05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3190" y="2263277"/>
            <a:ext cx="860735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6331420"/>
              </p:ext>
            </p:extLst>
          </p:nvPr>
        </p:nvGraphicFramePr>
        <p:xfrm>
          <a:off x="540000" y="1260000"/>
          <a:ext cx="10987200" cy="2103120"/>
        </p:xfrm>
        <a:graphic>
          <a:graphicData uri="http://schemas.openxmlformats.org/drawingml/2006/table">
            <a:tbl>
              <a:tblPr/>
              <a:tblGrid>
                <a:gridCol w="11333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29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非负整数集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(自然数集)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正整数集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整数集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有理数集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实数集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 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2800" u="sng" kern="0" baseline="59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*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或N</a:t>
                      </a:r>
                      <a:r>
                        <a:rPr lang="zh-CN" altLang="en-US" sz="28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Z 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Q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2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 </a:t>
                      </a:r>
                      <a:r>
                        <a:rPr lang="zh-CN" altLang="en-US" sz="2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419" y="2835540"/>
            <a:ext cx="290279" cy="290279"/>
          </a:xfrm>
          <a:prstGeom prst="rect">
            <a:avLst/>
          </a:prstGeom>
        </p:spPr>
      </p:pic>
      <p:pic>
        <p:nvPicPr>
          <p:cNvPr id="4" name="图片 4" descr="textimage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3688" y="2829400"/>
            <a:ext cx="289837" cy="289837"/>
          </a:xfrm>
          <a:prstGeom prst="rect">
            <a:avLst/>
          </a:prstGeom>
        </p:spPr>
      </p:pic>
      <p:pic>
        <p:nvPicPr>
          <p:cNvPr id="5" name="图片 5" descr="textimage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654" y="2829400"/>
            <a:ext cx="294154" cy="294154"/>
          </a:xfrm>
          <a:prstGeom prst="rect">
            <a:avLst/>
          </a:prstGeom>
        </p:spPr>
      </p:pic>
      <p:pic>
        <p:nvPicPr>
          <p:cNvPr id="6" name="图片 6" descr="textimage6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1892" y="2829400"/>
            <a:ext cx="298687" cy="298687"/>
          </a:xfrm>
          <a:prstGeom prst="rect">
            <a:avLst/>
          </a:prstGeom>
        </p:spPr>
      </p:pic>
      <p:pic>
        <p:nvPicPr>
          <p:cNvPr id="7" name="图片 7" descr="textimage7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36414" y="2829400"/>
            <a:ext cx="298687" cy="298687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xmlns="" id="{B3D70326-460F-4AEF-ADE5-956C9EF2A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9384" y="2803033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xmlns="" id="{2E309423-1CB2-4F47-AA0E-EF6B3781D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97515" y="2700189"/>
            <a:ext cx="1224136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29F27438-595F-484F-823E-90B3F7DD4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35647" y="2803033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91CB829B-138C-44D4-8118-6EDA3EAF2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36088" y="2803033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E7924F21-A058-4D15-B5BB-6A2248482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83080" y="2803033"/>
            <a:ext cx="1224136" cy="47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53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2.集合间的基本关系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2179964"/>
              </p:ext>
            </p:extLst>
          </p:nvPr>
        </p:nvGraphicFramePr>
        <p:xfrm>
          <a:off x="540000" y="1548648"/>
          <a:ext cx="10987200" cy="3689520"/>
        </p:xfrm>
        <a:graphic>
          <a:graphicData uri="http://schemas.openxmlformats.org/drawingml/2006/table">
            <a:tbl>
              <a:tblPr/>
              <a:tblGrid>
                <a:gridCol w="12773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162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46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7468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自然语言描述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符号语言表示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Venn图表示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19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中所有元素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都是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中的元素,那么称集合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为集合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(或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⊇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1594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6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真子集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如果集合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,但存在元素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　 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∉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,那么称集合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的真子集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⫋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(或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⫌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6012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6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中元素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相同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,那么就说集合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608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" name="图片 4" descr="textimage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751" y="2169271"/>
            <a:ext cx="314894" cy="314894"/>
          </a:xfrm>
          <a:prstGeom prst="rect">
            <a:avLst/>
          </a:prstGeom>
        </p:spPr>
      </p:pic>
      <p:pic>
        <p:nvPicPr>
          <p:cNvPr id="5" name="图片 5" descr="textimage9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5837" y="2169271"/>
            <a:ext cx="314894" cy="314894"/>
          </a:xfrm>
          <a:prstGeom prst="rect">
            <a:avLst/>
          </a:prstGeom>
        </p:spPr>
      </p:pic>
      <p:pic>
        <p:nvPicPr>
          <p:cNvPr id="6" name="图片 6" descr="textimage10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77646" y="2109197"/>
            <a:ext cx="476250" cy="628650"/>
          </a:xfrm>
          <a:prstGeom prst="rect">
            <a:avLst/>
          </a:prstGeom>
        </p:spPr>
      </p:pic>
      <p:pic>
        <p:nvPicPr>
          <p:cNvPr id="7" name="图片 7" descr="textimage11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3469" y="3105376"/>
            <a:ext cx="314893" cy="314893"/>
          </a:xfrm>
          <a:prstGeom prst="rect">
            <a:avLst/>
          </a:prstGeom>
        </p:spPr>
      </p:pic>
      <p:pic>
        <p:nvPicPr>
          <p:cNvPr id="8" name="图片 8" descr="textimage12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5766" y="3009123"/>
            <a:ext cx="314893" cy="314893"/>
          </a:xfrm>
          <a:prstGeom prst="rect">
            <a:avLst/>
          </a:prstGeom>
        </p:spPr>
      </p:pic>
      <p:pic>
        <p:nvPicPr>
          <p:cNvPr id="9" name="图片 9" descr="textimage13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19183" y="3033368"/>
            <a:ext cx="314893" cy="314893"/>
          </a:xfrm>
          <a:prstGeom prst="rect">
            <a:avLst/>
          </a:prstGeom>
        </p:spPr>
      </p:pic>
      <p:pic>
        <p:nvPicPr>
          <p:cNvPr id="10" name="图片 10" descr="textimage14.jpe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68084" y="3025894"/>
            <a:ext cx="1095374" cy="761999"/>
          </a:xfrm>
          <a:prstGeom prst="rect">
            <a:avLst/>
          </a:prstGeom>
        </p:spPr>
      </p:pic>
      <p:pic>
        <p:nvPicPr>
          <p:cNvPr id="11" name="图片 11" descr="textimage15.jpe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81307" y="4401520"/>
            <a:ext cx="314893" cy="314893"/>
          </a:xfrm>
          <a:prstGeom prst="rect">
            <a:avLst/>
          </a:prstGeom>
        </p:spPr>
      </p:pic>
      <p:pic>
        <p:nvPicPr>
          <p:cNvPr id="12" name="图片 12" descr="textimage16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8976" y="4401520"/>
            <a:ext cx="314893" cy="314893"/>
          </a:xfrm>
          <a:prstGeom prst="rect">
            <a:avLst/>
          </a:prstGeom>
        </p:spPr>
      </p:pic>
      <p:pic>
        <p:nvPicPr>
          <p:cNvPr id="13" name="图片 13" descr="textimage17.jpe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94229" y="4386462"/>
            <a:ext cx="1104899" cy="761999"/>
          </a:xfrm>
          <a:prstGeom prst="rect">
            <a:avLst/>
          </a:prstGeom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37622AD4-9CAF-4F9B-BE8D-56300167D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59743" y="2149553"/>
            <a:ext cx="686024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2F728A57-3C2A-4EC1-AFE5-A77B991CA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08825" y="2169271"/>
            <a:ext cx="1459956" cy="314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69995F81-69CD-48D6-A57D-ACDB9FF4A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57170" y="3060229"/>
            <a:ext cx="865581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C2D24950-D56D-4BDD-9DB1-A0A4D96E3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05042" y="3517705"/>
            <a:ext cx="2017709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xmlns="" id="{CEC7AB75-44C2-4D61-B30F-1001CA855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552068" y="3085657"/>
            <a:ext cx="1449011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A03733A7-0912-427B-92CD-653FC179C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97685" y="4381801"/>
            <a:ext cx="865581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xmlns="" id="{90AD76E8-F7EC-4AA4-8281-5D6183B6A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59125" y="4381801"/>
            <a:ext cx="865581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0201" y="611957"/>
            <a:ext cx="11340000" cy="546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3.集合间的基本运算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19797548"/>
              </p:ext>
            </p:extLst>
          </p:nvPr>
        </p:nvGraphicFramePr>
        <p:xfrm>
          <a:off x="572237" y="1476053"/>
          <a:ext cx="10987200" cy="3727620"/>
        </p:xfrm>
        <a:graphic>
          <a:graphicData uri="http://schemas.openxmlformats.org/drawingml/2006/table">
            <a:tbl>
              <a:tblPr/>
              <a:tblGrid>
                <a:gridCol w="9854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081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793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142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名称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自然语言描述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符号语言表示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Venn图表示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82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并集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对于两个给定集合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,由所有属于集合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或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属于集合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的元素组成的集合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∪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,或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618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4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交集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对于两个给定集合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、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,由所有属于集合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　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且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属于集合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的元素组成的集合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∩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65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844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补集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对于一个集合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,由全集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中所有属于集合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但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不属于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的元素组成的集合称为集合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在全集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中的补集,记作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8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∁</a:t>
                      </a:r>
                      <a:r>
                        <a:rPr lang="zh-CN" altLang="en-US" sz="1800" i="1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800" kern="0" spc="29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U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∉</a:t>
                      </a:r>
                      <a:r>
                        <a:rPr lang="zh-CN" altLang="en-US" sz="18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8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  <a:r>
                        <a:rPr lang="zh-CN" altLang="en-US" sz="18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595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4" name="图片 4" descr="textimage1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1341" y="2470156"/>
            <a:ext cx="288032" cy="288032"/>
          </a:xfrm>
          <a:prstGeom prst="rect">
            <a:avLst/>
          </a:prstGeom>
        </p:spPr>
      </p:pic>
      <p:pic>
        <p:nvPicPr>
          <p:cNvPr id="5" name="图片 5" descr="textimage19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1053" y="2120942"/>
            <a:ext cx="291215" cy="291215"/>
          </a:xfrm>
          <a:prstGeom prst="rect">
            <a:avLst/>
          </a:prstGeom>
        </p:spPr>
      </p:pic>
      <p:pic>
        <p:nvPicPr>
          <p:cNvPr id="6" name="图片 6" descr="textimage20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38245" y="2034287"/>
            <a:ext cx="647700" cy="723900"/>
          </a:xfrm>
          <a:prstGeom prst="rect">
            <a:avLst/>
          </a:prstGeom>
        </p:spPr>
      </p:pic>
      <p:pic>
        <p:nvPicPr>
          <p:cNvPr id="7" name="图片 7" descr="textimage21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0246" y="3369481"/>
            <a:ext cx="288032" cy="288032"/>
          </a:xfrm>
          <a:prstGeom prst="rect">
            <a:avLst/>
          </a:prstGeom>
        </p:spPr>
      </p:pic>
      <p:pic>
        <p:nvPicPr>
          <p:cNvPr id="8" name="图片 8" descr="textimage22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3909" y="2985039"/>
            <a:ext cx="291214" cy="291214"/>
          </a:xfrm>
          <a:prstGeom prst="rect">
            <a:avLst/>
          </a:prstGeom>
        </p:spPr>
      </p:pic>
      <p:pic>
        <p:nvPicPr>
          <p:cNvPr id="9" name="图片 9" descr="textimage23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9195" y="3010123"/>
            <a:ext cx="685800" cy="800100"/>
          </a:xfrm>
          <a:prstGeom prst="rect">
            <a:avLst/>
          </a:prstGeom>
        </p:spPr>
      </p:pic>
      <p:pic>
        <p:nvPicPr>
          <p:cNvPr id="10" name="图片 10" descr="textimage24.jpe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6960" y="4325709"/>
            <a:ext cx="288031" cy="288031"/>
          </a:xfrm>
          <a:prstGeom prst="rect">
            <a:avLst/>
          </a:prstGeom>
        </p:spPr>
      </p:pic>
      <p:pic>
        <p:nvPicPr>
          <p:cNvPr id="11" name="图片 11" descr="textimage25.jpe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69893" y="3993151"/>
            <a:ext cx="291214" cy="291214"/>
          </a:xfrm>
          <a:prstGeom prst="rect">
            <a:avLst/>
          </a:prstGeom>
        </p:spPr>
      </p:pic>
      <p:pic>
        <p:nvPicPr>
          <p:cNvPr id="12" name="图片 12" descr="textimage26.jpe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09645" y="4070816"/>
            <a:ext cx="1104899" cy="800099"/>
          </a:xfrm>
          <a:prstGeom prst="rect">
            <a:avLst/>
          </a:prstGeom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FC7A0AE4-528A-408D-AD7D-8BE360EB1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54262" y="2437585"/>
            <a:ext cx="555427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xmlns="" id="{018795BA-D52E-4C2C-839C-8C8CCFB07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8277" y="3346191"/>
            <a:ext cx="555427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6ABC3633-B19A-4BAA-90A4-FBEC6DF3D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33389" y="4345505"/>
            <a:ext cx="799208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xmlns="" id="{00FEF3C1-EEF2-4199-AB5E-06E326792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92268" y="2077545"/>
            <a:ext cx="1662477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BDB39F09-DBFB-4D30-B4B1-E710E8F79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38880" y="3013649"/>
            <a:ext cx="1569251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xmlns="" id="{76E26B01-3DD3-46AA-B9D4-7A24122C6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7925" y="3949753"/>
            <a:ext cx="1670950" cy="33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79C6E897-E666-473D-9DEE-CA35DBB96CBE}">
  <ds:schemaRefs/>
</ds:datastoreItem>
</file>

<file path=customXml/itemProps10.xml><?xml version="1.0" encoding="utf-8"?>
<ds:datastoreItem xmlns:ds="http://schemas.openxmlformats.org/officeDocument/2006/customXml" ds:itemID="{E0E64DD5-9079-40D8-972C-5B04494ADF76}">
  <ds:schemaRefs/>
</ds:datastoreItem>
</file>

<file path=customXml/itemProps11.xml><?xml version="1.0" encoding="utf-8"?>
<ds:datastoreItem xmlns:ds="http://schemas.openxmlformats.org/officeDocument/2006/customXml" ds:itemID="{781F4276-4BAD-449E-BF87-223CB10A2631}">
  <ds:schemaRefs/>
</ds:datastoreItem>
</file>

<file path=customXml/itemProps12.xml><?xml version="1.0" encoding="utf-8"?>
<ds:datastoreItem xmlns:ds="http://schemas.openxmlformats.org/officeDocument/2006/customXml" ds:itemID="{5E00868D-FB7D-4AEA-A581-7073E7D0B24C}">
  <ds:schemaRefs/>
</ds:datastoreItem>
</file>

<file path=customXml/itemProps13.xml><?xml version="1.0" encoding="utf-8"?>
<ds:datastoreItem xmlns:ds="http://schemas.openxmlformats.org/officeDocument/2006/customXml" ds:itemID="{6BC2BBE0-DED3-403A-963E-2647742C4D09}">
  <ds:schemaRefs/>
</ds:datastoreItem>
</file>

<file path=customXml/itemProps14.xml><?xml version="1.0" encoding="utf-8"?>
<ds:datastoreItem xmlns:ds="http://schemas.openxmlformats.org/officeDocument/2006/customXml" ds:itemID="{3F6C1814-F97C-4F54-A345-7A522E0FDB1B}">
  <ds:schemaRefs/>
</ds:datastoreItem>
</file>

<file path=customXml/itemProps15.xml><?xml version="1.0" encoding="utf-8"?>
<ds:datastoreItem xmlns:ds="http://schemas.openxmlformats.org/officeDocument/2006/customXml" ds:itemID="{6235DDCB-57A3-4756-A06A-8868428286BE}">
  <ds:schemaRefs/>
</ds:datastoreItem>
</file>

<file path=customXml/itemProps16.xml><?xml version="1.0" encoding="utf-8"?>
<ds:datastoreItem xmlns:ds="http://schemas.openxmlformats.org/officeDocument/2006/customXml" ds:itemID="{4C8F126F-9ADD-44F9-90FC-276FB78118F2}">
  <ds:schemaRefs/>
</ds:datastoreItem>
</file>

<file path=customXml/itemProps17.xml><?xml version="1.0" encoding="utf-8"?>
<ds:datastoreItem xmlns:ds="http://schemas.openxmlformats.org/officeDocument/2006/customXml" ds:itemID="{835FBB88-3472-4FCF-9B17-0ACD2448C7E6}">
  <ds:schemaRefs/>
</ds:datastoreItem>
</file>

<file path=customXml/itemProps18.xml><?xml version="1.0" encoding="utf-8"?>
<ds:datastoreItem xmlns:ds="http://schemas.openxmlformats.org/officeDocument/2006/customXml" ds:itemID="{4264ED23-9B59-4B54-8F38-E480D62E7B3F}">
  <ds:schemaRefs/>
</ds:datastoreItem>
</file>

<file path=customXml/itemProps19.xml><?xml version="1.0" encoding="utf-8"?>
<ds:datastoreItem xmlns:ds="http://schemas.openxmlformats.org/officeDocument/2006/customXml" ds:itemID="{3E87CF43-238D-49E1-8228-5BACE58BBE00}">
  <ds:schemaRefs/>
</ds:datastoreItem>
</file>

<file path=customXml/itemProps2.xml><?xml version="1.0" encoding="utf-8"?>
<ds:datastoreItem xmlns:ds="http://schemas.openxmlformats.org/officeDocument/2006/customXml" ds:itemID="{3F003BB6-1EE5-4397-86F3-5D03C0D5F1BC}">
  <ds:schemaRefs/>
</ds:datastoreItem>
</file>

<file path=customXml/itemProps20.xml><?xml version="1.0" encoding="utf-8"?>
<ds:datastoreItem xmlns:ds="http://schemas.openxmlformats.org/officeDocument/2006/customXml" ds:itemID="{7305E500-0137-42A3-85B6-C6822E119983}">
  <ds:schemaRefs/>
</ds:datastoreItem>
</file>

<file path=customXml/itemProps21.xml><?xml version="1.0" encoding="utf-8"?>
<ds:datastoreItem xmlns:ds="http://schemas.openxmlformats.org/officeDocument/2006/customXml" ds:itemID="{3385D2B0-363D-4681-B7B0-FCA8C3A6A7F1}">
  <ds:schemaRefs/>
</ds:datastoreItem>
</file>

<file path=customXml/itemProps22.xml><?xml version="1.0" encoding="utf-8"?>
<ds:datastoreItem xmlns:ds="http://schemas.openxmlformats.org/officeDocument/2006/customXml" ds:itemID="{E2A05B49-D2FD-4CDC-810A-1466B1946C78}">
  <ds:schemaRefs/>
</ds:datastoreItem>
</file>

<file path=customXml/itemProps23.xml><?xml version="1.0" encoding="utf-8"?>
<ds:datastoreItem xmlns:ds="http://schemas.openxmlformats.org/officeDocument/2006/customXml" ds:itemID="{0322AEB7-3B7B-466E-A375-CE9E2C6BE08E}">
  <ds:schemaRefs/>
</ds:datastoreItem>
</file>

<file path=customXml/itemProps24.xml><?xml version="1.0" encoding="utf-8"?>
<ds:datastoreItem xmlns:ds="http://schemas.openxmlformats.org/officeDocument/2006/customXml" ds:itemID="{EA0E9413-E131-4C64-BB2B-77BFF0E8CDFE}">
  <ds:schemaRefs/>
</ds:datastoreItem>
</file>

<file path=customXml/itemProps25.xml><?xml version="1.0" encoding="utf-8"?>
<ds:datastoreItem xmlns:ds="http://schemas.openxmlformats.org/officeDocument/2006/customXml" ds:itemID="{F7887EEC-EC5E-41EC-AEB5-3147F26A6AB2}">
  <ds:schemaRefs/>
</ds:datastoreItem>
</file>

<file path=customXml/itemProps26.xml><?xml version="1.0" encoding="utf-8"?>
<ds:datastoreItem xmlns:ds="http://schemas.openxmlformats.org/officeDocument/2006/customXml" ds:itemID="{41C00F31-9356-4615-B3C3-09F4625CD527}">
  <ds:schemaRefs/>
</ds:datastoreItem>
</file>

<file path=customXml/itemProps27.xml><?xml version="1.0" encoding="utf-8"?>
<ds:datastoreItem xmlns:ds="http://schemas.openxmlformats.org/officeDocument/2006/customXml" ds:itemID="{DB2A74AA-CAF4-4113-B5E6-43E7026B54AB}">
  <ds:schemaRefs/>
</ds:datastoreItem>
</file>

<file path=customXml/itemProps28.xml><?xml version="1.0" encoding="utf-8"?>
<ds:datastoreItem xmlns:ds="http://schemas.openxmlformats.org/officeDocument/2006/customXml" ds:itemID="{5AA1ED52-4BCE-4992-AEC9-527EAD74229C}">
  <ds:schemaRefs/>
</ds:datastoreItem>
</file>

<file path=customXml/itemProps29.xml><?xml version="1.0" encoding="utf-8"?>
<ds:datastoreItem xmlns:ds="http://schemas.openxmlformats.org/officeDocument/2006/customXml" ds:itemID="{C0523166-7DF8-4B8D-BF90-4F2DA654B00F}">
  <ds:schemaRefs/>
</ds:datastoreItem>
</file>

<file path=customXml/itemProps3.xml><?xml version="1.0" encoding="utf-8"?>
<ds:datastoreItem xmlns:ds="http://schemas.openxmlformats.org/officeDocument/2006/customXml" ds:itemID="{6D424E67-4B6C-4261-B83C-EBC43A01148A}">
  <ds:schemaRefs/>
</ds:datastoreItem>
</file>

<file path=customXml/itemProps30.xml><?xml version="1.0" encoding="utf-8"?>
<ds:datastoreItem xmlns:ds="http://schemas.openxmlformats.org/officeDocument/2006/customXml" ds:itemID="{B7879725-0EF6-49F9-A986-1AC2E16C4F49}">
  <ds:schemaRefs/>
</ds:datastoreItem>
</file>

<file path=customXml/itemProps31.xml><?xml version="1.0" encoding="utf-8"?>
<ds:datastoreItem xmlns:ds="http://schemas.openxmlformats.org/officeDocument/2006/customXml" ds:itemID="{0BC5A960-2668-455B-AE9F-8B8BC80FA886}">
  <ds:schemaRefs/>
</ds:datastoreItem>
</file>

<file path=customXml/itemProps32.xml><?xml version="1.0" encoding="utf-8"?>
<ds:datastoreItem xmlns:ds="http://schemas.openxmlformats.org/officeDocument/2006/customXml" ds:itemID="{017C141F-B50C-487A-98C2-C970E7756B61}">
  <ds:schemaRefs/>
</ds:datastoreItem>
</file>

<file path=customXml/itemProps33.xml><?xml version="1.0" encoding="utf-8"?>
<ds:datastoreItem xmlns:ds="http://schemas.openxmlformats.org/officeDocument/2006/customXml" ds:itemID="{CB53679C-3C4E-41A5-9220-17992A6C1048}">
  <ds:schemaRefs/>
</ds:datastoreItem>
</file>

<file path=customXml/itemProps34.xml><?xml version="1.0" encoding="utf-8"?>
<ds:datastoreItem xmlns:ds="http://schemas.openxmlformats.org/officeDocument/2006/customXml" ds:itemID="{A911D9A6-20BF-49C0-9D6F-E439E7FCAD78}">
  <ds:schemaRefs/>
</ds:datastoreItem>
</file>

<file path=customXml/itemProps35.xml><?xml version="1.0" encoding="utf-8"?>
<ds:datastoreItem xmlns:ds="http://schemas.openxmlformats.org/officeDocument/2006/customXml" ds:itemID="{D46BC502-A6C3-4844-8634-D0B79BF6C9CA}">
  <ds:schemaRefs/>
</ds:datastoreItem>
</file>

<file path=customXml/itemProps36.xml><?xml version="1.0" encoding="utf-8"?>
<ds:datastoreItem xmlns:ds="http://schemas.openxmlformats.org/officeDocument/2006/customXml" ds:itemID="{7818847D-2E6C-4EBC-A762-8AD14F0AB79C}">
  <ds:schemaRefs/>
</ds:datastoreItem>
</file>

<file path=customXml/itemProps37.xml><?xml version="1.0" encoding="utf-8"?>
<ds:datastoreItem xmlns:ds="http://schemas.openxmlformats.org/officeDocument/2006/customXml" ds:itemID="{8D259A9B-E4C9-4D33-AE3A-DC80934B63D2}">
  <ds:schemaRefs/>
</ds:datastoreItem>
</file>

<file path=customXml/itemProps38.xml><?xml version="1.0" encoding="utf-8"?>
<ds:datastoreItem xmlns:ds="http://schemas.openxmlformats.org/officeDocument/2006/customXml" ds:itemID="{82FC5582-B885-4002-A384-35C98C08FCEC}">
  <ds:schemaRefs/>
</ds:datastoreItem>
</file>

<file path=customXml/itemProps39.xml><?xml version="1.0" encoding="utf-8"?>
<ds:datastoreItem xmlns:ds="http://schemas.openxmlformats.org/officeDocument/2006/customXml" ds:itemID="{584C2950-3ACB-4758-B3C5-2469B810003D}">
  <ds:schemaRefs/>
</ds:datastoreItem>
</file>

<file path=customXml/itemProps4.xml><?xml version="1.0" encoding="utf-8"?>
<ds:datastoreItem xmlns:ds="http://schemas.openxmlformats.org/officeDocument/2006/customXml" ds:itemID="{F7DFF108-6AA5-40E8-8C3C-7621DB2729CD}">
  <ds:schemaRefs/>
</ds:datastoreItem>
</file>

<file path=customXml/itemProps40.xml><?xml version="1.0" encoding="utf-8"?>
<ds:datastoreItem xmlns:ds="http://schemas.openxmlformats.org/officeDocument/2006/customXml" ds:itemID="{8E19B3E0-8FF6-4683-83D6-0D9BC2FB373D}">
  <ds:schemaRefs/>
</ds:datastoreItem>
</file>

<file path=customXml/itemProps41.xml><?xml version="1.0" encoding="utf-8"?>
<ds:datastoreItem xmlns:ds="http://schemas.openxmlformats.org/officeDocument/2006/customXml" ds:itemID="{1CD0434F-AC3C-4094-B24A-4E59A2C80D28}">
  <ds:schemaRefs/>
</ds:datastoreItem>
</file>

<file path=customXml/itemProps42.xml><?xml version="1.0" encoding="utf-8"?>
<ds:datastoreItem xmlns:ds="http://schemas.openxmlformats.org/officeDocument/2006/customXml" ds:itemID="{88EC8C8E-52FE-46EC-A517-427D28186F8E}">
  <ds:schemaRefs/>
</ds:datastoreItem>
</file>

<file path=customXml/itemProps5.xml><?xml version="1.0" encoding="utf-8"?>
<ds:datastoreItem xmlns:ds="http://schemas.openxmlformats.org/officeDocument/2006/customXml" ds:itemID="{36D31C6A-1C9B-40F5-BC4F-D46042CCF2E1}">
  <ds:schemaRefs/>
</ds:datastoreItem>
</file>

<file path=customXml/itemProps6.xml><?xml version="1.0" encoding="utf-8"?>
<ds:datastoreItem xmlns:ds="http://schemas.openxmlformats.org/officeDocument/2006/customXml" ds:itemID="{4B6288B0-4D34-4B09-A191-27EF0D477772}">
  <ds:schemaRefs/>
</ds:datastoreItem>
</file>

<file path=customXml/itemProps7.xml><?xml version="1.0" encoding="utf-8"?>
<ds:datastoreItem xmlns:ds="http://schemas.openxmlformats.org/officeDocument/2006/customXml" ds:itemID="{4F46AC0C-84DF-4A8F-A199-E37924FAA365}">
  <ds:schemaRefs/>
</ds:datastoreItem>
</file>

<file path=customXml/itemProps8.xml><?xml version="1.0" encoding="utf-8"?>
<ds:datastoreItem xmlns:ds="http://schemas.openxmlformats.org/officeDocument/2006/customXml" ds:itemID="{7E6C1EED-16DB-4755-8498-287D0BBF4645}">
  <ds:schemaRefs/>
</ds:datastoreItem>
</file>

<file path=customXml/itemProps9.xml><?xml version="1.0" encoding="utf-8"?>
<ds:datastoreItem xmlns:ds="http://schemas.openxmlformats.org/officeDocument/2006/customXml" ds:itemID="{A09643D6-6A95-44B7-A2B7-051197718C9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第1讲　匀变速直线运动</Template>
  <TotalTime>412</TotalTime>
  <Words>983</Words>
  <Application>Microsoft Office PowerPoint</Application>
  <PresentationFormat>自定义</PresentationFormat>
  <Paragraphs>261</Paragraphs>
  <Slides>42</Slides>
  <Notes>41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112</cp:revision>
  <dcterms:modified xsi:type="dcterms:W3CDTF">2019-11-20T09:43:00Z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