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61" r:id="rId2"/>
    <p:sldId id="298" r:id="rId3"/>
    <p:sldId id="264" r:id="rId4"/>
    <p:sldId id="266" r:id="rId5"/>
    <p:sldId id="269" r:id="rId6"/>
    <p:sldId id="272" r:id="rId7"/>
    <p:sldId id="273" r:id="rId8"/>
    <p:sldId id="275" r:id="rId9"/>
    <p:sldId id="277" r:id="rId10"/>
    <p:sldId id="280" r:id="rId11"/>
    <p:sldId id="282" r:id="rId12"/>
    <p:sldId id="283" r:id="rId13"/>
    <p:sldId id="285" r:id="rId14"/>
    <p:sldId id="287" r:id="rId15"/>
    <p:sldId id="289" r:id="rId16"/>
    <p:sldId id="290" r:id="rId17"/>
    <p:sldId id="291" r:id="rId18"/>
    <p:sldId id="293" r:id="rId19"/>
    <p:sldId id="295" r:id="rId20"/>
    <p:sldId id="296" r:id="rId21"/>
    <p:sldId id="297"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5" autoAdjust="0"/>
    <p:restoredTop sz="94660"/>
  </p:normalViewPr>
  <p:slideViewPr>
    <p:cSldViewPr snapToGrid="0">
      <p:cViewPr varScale="1">
        <p:scale>
          <a:sx n="89" d="100"/>
          <a:sy n="89" d="100"/>
        </p:scale>
        <p:origin x="-618"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 Id="rId4"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 Id="rId5" Type="http://schemas.openxmlformats.org/officeDocument/2006/relationships/image" Target="../media/image19.wmf"/><Relationship Id="rId4" Type="http://schemas.openxmlformats.org/officeDocument/2006/relationships/image" Target="../media/image18.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2.wmf"/><Relationship Id="rId7" Type="http://schemas.openxmlformats.org/officeDocument/2006/relationships/image" Target="../media/image26.wmf"/><Relationship Id="rId2" Type="http://schemas.openxmlformats.org/officeDocument/2006/relationships/image" Target="../media/image21.wmf"/><Relationship Id="rId1" Type="http://schemas.openxmlformats.org/officeDocument/2006/relationships/image" Target="../media/image20.wmf"/><Relationship Id="rId6" Type="http://schemas.openxmlformats.org/officeDocument/2006/relationships/image" Target="../media/image25.wmf"/><Relationship Id="rId5" Type="http://schemas.openxmlformats.org/officeDocument/2006/relationships/image" Target="../media/image24.wmf"/><Relationship Id="rId4" Type="http://schemas.openxmlformats.org/officeDocument/2006/relationships/image" Target="../media/image23.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0.wmf"/><Relationship Id="rId7" Type="http://schemas.openxmlformats.org/officeDocument/2006/relationships/image" Target="../media/image34.wmf"/><Relationship Id="rId2" Type="http://schemas.openxmlformats.org/officeDocument/2006/relationships/image" Target="../media/image29.wmf"/><Relationship Id="rId1" Type="http://schemas.openxmlformats.org/officeDocument/2006/relationships/image" Target="../media/image28.wmf"/><Relationship Id="rId6" Type="http://schemas.openxmlformats.org/officeDocument/2006/relationships/image" Target="../media/image33.wmf"/><Relationship Id="rId5" Type="http://schemas.openxmlformats.org/officeDocument/2006/relationships/image" Target="../media/image32.wmf"/><Relationship Id="rId4" Type="http://schemas.openxmlformats.org/officeDocument/2006/relationships/image" Target="../media/image31.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42.wmf"/><Relationship Id="rId3" Type="http://schemas.openxmlformats.org/officeDocument/2006/relationships/image" Target="../media/image37.wmf"/><Relationship Id="rId7" Type="http://schemas.openxmlformats.org/officeDocument/2006/relationships/image" Target="../media/image41.wmf"/><Relationship Id="rId2" Type="http://schemas.openxmlformats.org/officeDocument/2006/relationships/image" Target="../media/image36.wmf"/><Relationship Id="rId1" Type="http://schemas.openxmlformats.org/officeDocument/2006/relationships/image" Target="../media/image35.wmf"/><Relationship Id="rId6" Type="http://schemas.openxmlformats.org/officeDocument/2006/relationships/image" Target="../media/image40.wmf"/><Relationship Id="rId11" Type="http://schemas.openxmlformats.org/officeDocument/2006/relationships/image" Target="../media/image45.wmf"/><Relationship Id="rId5" Type="http://schemas.openxmlformats.org/officeDocument/2006/relationships/image" Target="../media/image39.wmf"/><Relationship Id="rId10" Type="http://schemas.openxmlformats.org/officeDocument/2006/relationships/image" Target="../media/image44.wmf"/><Relationship Id="rId4" Type="http://schemas.openxmlformats.org/officeDocument/2006/relationships/image" Target="../media/image38.wmf"/><Relationship Id="rId9" Type="http://schemas.openxmlformats.org/officeDocument/2006/relationships/image" Target="../media/image4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966C60-F92B-45F9-8B1C-63358DF09388}" type="datetimeFigureOut">
              <a:rPr lang="zh-CN" altLang="en-US" smtClean="0"/>
              <a:pPr/>
              <a:t>2019/11/14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8B638C-F331-4240-9BA2-56C9146EA2B1}" type="slidenum">
              <a:rPr lang="zh-CN" altLang="en-US" smtClean="0"/>
              <a:pPr/>
              <a:t>‹#›</a:t>
            </a:fld>
            <a:endParaRPr lang="zh-CN" altLang="en-US"/>
          </a:p>
        </p:txBody>
      </p:sp>
    </p:spTree>
    <p:extLst>
      <p:ext uri="{BB962C8B-B14F-4D97-AF65-F5344CB8AC3E}">
        <p14:creationId xmlns:p14="http://schemas.microsoft.com/office/powerpoint/2010/main" xmlns="" val="2595699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22025364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34309994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21266529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7876924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20165713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19297360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36004358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42000697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38007692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7414135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3427110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37078867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26334600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18970086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26805557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460933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34357837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19868289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35112016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37755185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7E02BA7-B8F1-43FE-8D34-A095D1CCD2E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C5A2F70A-E6DE-4232-AD3D-725BF9F527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4D8C45E9-7CD0-4FFE-8F8D-78F2041A2E52}"/>
              </a:ext>
            </a:extLst>
          </p:cNvPr>
          <p:cNvSpPr>
            <a:spLocks noGrp="1"/>
          </p:cNvSpPr>
          <p:nvPr>
            <p:ph type="dt" sz="half" idx="10"/>
          </p:nvPr>
        </p:nvSpPr>
        <p:spPr/>
        <p:txBody>
          <a:bodyPr/>
          <a:lstStyle/>
          <a:p>
            <a:fld id="{AACB72D8-C221-4806-8D8F-7ED7F969E5BC}" type="datetimeFigureOut">
              <a:rPr lang="zh-CN" altLang="en-US" smtClean="0"/>
              <a:pPr/>
              <a:t>2019/11/14</a:t>
            </a:fld>
            <a:endParaRPr lang="zh-CN" altLang="en-US"/>
          </a:p>
        </p:txBody>
      </p:sp>
      <p:sp>
        <p:nvSpPr>
          <p:cNvPr id="5" name="页脚占位符 4">
            <a:extLst>
              <a:ext uri="{FF2B5EF4-FFF2-40B4-BE49-F238E27FC236}">
                <a16:creationId xmlns:a16="http://schemas.microsoft.com/office/drawing/2014/main" xmlns="" id="{6408CB82-E2BE-4A07-9A22-8261131D37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5511F8B-2BFD-4377-BB75-52BF252DF716}"/>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2014807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9F51E2F-661F-4D3D-8E6C-84A1664A9F9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4A44DDF4-BAB4-47B1-92F2-AFE7458EDC8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D18DEE4C-CFB3-4491-80CA-77C32E661961}"/>
              </a:ext>
            </a:extLst>
          </p:cNvPr>
          <p:cNvSpPr>
            <a:spLocks noGrp="1"/>
          </p:cNvSpPr>
          <p:nvPr>
            <p:ph type="dt" sz="half" idx="10"/>
          </p:nvPr>
        </p:nvSpPr>
        <p:spPr/>
        <p:txBody>
          <a:bodyPr/>
          <a:lstStyle/>
          <a:p>
            <a:fld id="{AACB72D8-C221-4806-8D8F-7ED7F969E5BC}" type="datetimeFigureOut">
              <a:rPr lang="zh-CN" altLang="en-US" smtClean="0"/>
              <a:pPr/>
              <a:t>2019/11/14</a:t>
            </a:fld>
            <a:endParaRPr lang="zh-CN" altLang="en-US"/>
          </a:p>
        </p:txBody>
      </p:sp>
      <p:sp>
        <p:nvSpPr>
          <p:cNvPr id="5" name="页脚占位符 4">
            <a:extLst>
              <a:ext uri="{FF2B5EF4-FFF2-40B4-BE49-F238E27FC236}">
                <a16:creationId xmlns:a16="http://schemas.microsoft.com/office/drawing/2014/main" xmlns="" id="{CA43D6E6-3423-4DCA-957B-3F7CA3F4B1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7763C9B-0350-4658-A7D2-E95715F8617E}"/>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2250295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C1D81FA1-67BF-4D6F-9232-289E1B7594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1EAF4A1C-D9FE-4669-A397-634AEE0683E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3E6645D-1DCF-494D-8977-7C1E42F80072}"/>
              </a:ext>
            </a:extLst>
          </p:cNvPr>
          <p:cNvSpPr>
            <a:spLocks noGrp="1"/>
          </p:cNvSpPr>
          <p:nvPr>
            <p:ph type="dt" sz="half" idx="10"/>
          </p:nvPr>
        </p:nvSpPr>
        <p:spPr/>
        <p:txBody>
          <a:bodyPr/>
          <a:lstStyle/>
          <a:p>
            <a:fld id="{AACB72D8-C221-4806-8D8F-7ED7F969E5BC}" type="datetimeFigureOut">
              <a:rPr lang="zh-CN" altLang="en-US" smtClean="0"/>
              <a:pPr/>
              <a:t>2019/11/14</a:t>
            </a:fld>
            <a:endParaRPr lang="zh-CN" altLang="en-US"/>
          </a:p>
        </p:txBody>
      </p:sp>
      <p:sp>
        <p:nvSpPr>
          <p:cNvPr id="5" name="页脚占位符 4">
            <a:extLst>
              <a:ext uri="{FF2B5EF4-FFF2-40B4-BE49-F238E27FC236}">
                <a16:creationId xmlns:a16="http://schemas.microsoft.com/office/drawing/2014/main" xmlns="" id="{BBB319C7-569A-4D70-828F-BB99739B565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4150868-C603-4514-AB9E-3334DFE8799A}"/>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4221582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28D260-2C98-460D-A135-0BB10FA29E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413FF2B8-45C2-466B-B425-231500FBBB9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F33DFED-F91B-42B3-83AF-745C6A16ECEF}"/>
              </a:ext>
            </a:extLst>
          </p:cNvPr>
          <p:cNvSpPr>
            <a:spLocks noGrp="1"/>
          </p:cNvSpPr>
          <p:nvPr>
            <p:ph type="dt" sz="half" idx="10"/>
          </p:nvPr>
        </p:nvSpPr>
        <p:spPr/>
        <p:txBody>
          <a:bodyPr/>
          <a:lstStyle/>
          <a:p>
            <a:fld id="{AACB72D8-C221-4806-8D8F-7ED7F969E5BC}" type="datetimeFigureOut">
              <a:rPr lang="zh-CN" altLang="en-US" smtClean="0"/>
              <a:pPr/>
              <a:t>2019/11/14</a:t>
            </a:fld>
            <a:endParaRPr lang="zh-CN" altLang="en-US"/>
          </a:p>
        </p:txBody>
      </p:sp>
      <p:sp>
        <p:nvSpPr>
          <p:cNvPr id="5" name="页脚占位符 4">
            <a:extLst>
              <a:ext uri="{FF2B5EF4-FFF2-40B4-BE49-F238E27FC236}">
                <a16:creationId xmlns:a16="http://schemas.microsoft.com/office/drawing/2014/main" xmlns="" id="{A4D89223-2A60-4A5E-9E34-39125DC9FF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AB63EE3-4A2C-498C-BFF4-ED430A508D4A}"/>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395313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A7271A5-2F1E-48B8-BE1E-293B26D899F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76978365-D82C-424A-BBEB-352D76934B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2F12889B-C365-4A3A-9004-05B6EDD73A23}"/>
              </a:ext>
            </a:extLst>
          </p:cNvPr>
          <p:cNvSpPr>
            <a:spLocks noGrp="1"/>
          </p:cNvSpPr>
          <p:nvPr>
            <p:ph type="dt" sz="half" idx="10"/>
          </p:nvPr>
        </p:nvSpPr>
        <p:spPr/>
        <p:txBody>
          <a:bodyPr/>
          <a:lstStyle/>
          <a:p>
            <a:fld id="{AACB72D8-C221-4806-8D8F-7ED7F969E5BC}" type="datetimeFigureOut">
              <a:rPr lang="zh-CN" altLang="en-US" smtClean="0"/>
              <a:pPr/>
              <a:t>2019/11/14</a:t>
            </a:fld>
            <a:endParaRPr lang="zh-CN" altLang="en-US"/>
          </a:p>
        </p:txBody>
      </p:sp>
      <p:sp>
        <p:nvSpPr>
          <p:cNvPr id="5" name="页脚占位符 4">
            <a:extLst>
              <a:ext uri="{FF2B5EF4-FFF2-40B4-BE49-F238E27FC236}">
                <a16:creationId xmlns:a16="http://schemas.microsoft.com/office/drawing/2014/main" xmlns="" id="{8E71CF44-66AB-4D08-BEB0-295F8C6119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DB20639-F9FB-49F7-B07C-645235CC7DB5}"/>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611535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3D19BBB-7F63-4A68-AB68-CF941FB24E9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DBD0B52-F01E-464B-8548-F1334886D4B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44E845D6-0841-4D55-A7DC-4EE66FE5D6A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71E17FE7-F55B-4F1F-8E9F-DB2C10C3A9F6}"/>
              </a:ext>
            </a:extLst>
          </p:cNvPr>
          <p:cNvSpPr>
            <a:spLocks noGrp="1"/>
          </p:cNvSpPr>
          <p:nvPr>
            <p:ph type="dt" sz="half" idx="10"/>
          </p:nvPr>
        </p:nvSpPr>
        <p:spPr/>
        <p:txBody>
          <a:bodyPr/>
          <a:lstStyle/>
          <a:p>
            <a:fld id="{AACB72D8-C221-4806-8D8F-7ED7F969E5BC}" type="datetimeFigureOut">
              <a:rPr lang="zh-CN" altLang="en-US" smtClean="0"/>
              <a:pPr/>
              <a:t>2019/11/14</a:t>
            </a:fld>
            <a:endParaRPr lang="zh-CN" altLang="en-US"/>
          </a:p>
        </p:txBody>
      </p:sp>
      <p:sp>
        <p:nvSpPr>
          <p:cNvPr id="6" name="页脚占位符 5">
            <a:extLst>
              <a:ext uri="{FF2B5EF4-FFF2-40B4-BE49-F238E27FC236}">
                <a16:creationId xmlns:a16="http://schemas.microsoft.com/office/drawing/2014/main" xmlns="" id="{E11FFC4B-2CF5-407F-AAFD-FC0A4E71D9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7C3A076-29B3-49ED-9377-0BE4EB5E0411}"/>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727266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24FB45F-1A23-4E6A-A31E-84C1C6E67F4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ABE313F-E874-448A-98EE-8E5B1B16E3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C73EC04B-F867-4F9E-9D30-8D7A6D3C94D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B572EE0B-E3DC-43A0-8938-3EB06314E0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2FD60B7C-4E34-4469-AF8F-8E72BA5F2BD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59B03FF6-76CD-4F7A-A905-B252446E1999}"/>
              </a:ext>
            </a:extLst>
          </p:cNvPr>
          <p:cNvSpPr>
            <a:spLocks noGrp="1"/>
          </p:cNvSpPr>
          <p:nvPr>
            <p:ph type="dt" sz="half" idx="10"/>
          </p:nvPr>
        </p:nvSpPr>
        <p:spPr/>
        <p:txBody>
          <a:bodyPr/>
          <a:lstStyle/>
          <a:p>
            <a:fld id="{AACB72D8-C221-4806-8D8F-7ED7F969E5BC}" type="datetimeFigureOut">
              <a:rPr lang="zh-CN" altLang="en-US" smtClean="0"/>
              <a:pPr/>
              <a:t>2019/11/14</a:t>
            </a:fld>
            <a:endParaRPr lang="zh-CN" altLang="en-US"/>
          </a:p>
        </p:txBody>
      </p:sp>
      <p:sp>
        <p:nvSpPr>
          <p:cNvPr id="8" name="页脚占位符 7">
            <a:extLst>
              <a:ext uri="{FF2B5EF4-FFF2-40B4-BE49-F238E27FC236}">
                <a16:creationId xmlns:a16="http://schemas.microsoft.com/office/drawing/2014/main" xmlns="" id="{517D137B-C391-4D14-A847-89B0FC1CEFE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D202B546-EC9E-4CB3-B1C2-5FA4E76539E2}"/>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897118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B6D4BC-F3AC-4D95-9A59-C35EFE80607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2BDD810E-A959-495A-A84E-5B9D99AB8F05}"/>
              </a:ext>
            </a:extLst>
          </p:cNvPr>
          <p:cNvSpPr>
            <a:spLocks noGrp="1"/>
          </p:cNvSpPr>
          <p:nvPr>
            <p:ph type="dt" sz="half" idx="10"/>
          </p:nvPr>
        </p:nvSpPr>
        <p:spPr/>
        <p:txBody>
          <a:bodyPr/>
          <a:lstStyle/>
          <a:p>
            <a:fld id="{AACB72D8-C221-4806-8D8F-7ED7F969E5BC}" type="datetimeFigureOut">
              <a:rPr lang="zh-CN" altLang="en-US" smtClean="0"/>
              <a:pPr/>
              <a:t>2019/11/14</a:t>
            </a:fld>
            <a:endParaRPr lang="zh-CN" altLang="en-US"/>
          </a:p>
        </p:txBody>
      </p:sp>
      <p:sp>
        <p:nvSpPr>
          <p:cNvPr id="4" name="页脚占位符 3">
            <a:extLst>
              <a:ext uri="{FF2B5EF4-FFF2-40B4-BE49-F238E27FC236}">
                <a16:creationId xmlns:a16="http://schemas.microsoft.com/office/drawing/2014/main" xmlns="" id="{675DE6D4-93E2-4442-9240-BE9BEEC03B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728761C7-8E64-4FF2-B719-BA3C5A9F8F4C}"/>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2486074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918E5B87-7045-4A92-8DFF-729F7BBCEEC7}"/>
              </a:ext>
            </a:extLst>
          </p:cNvPr>
          <p:cNvSpPr>
            <a:spLocks noGrp="1"/>
          </p:cNvSpPr>
          <p:nvPr>
            <p:ph type="dt" sz="half" idx="10"/>
          </p:nvPr>
        </p:nvSpPr>
        <p:spPr/>
        <p:txBody>
          <a:bodyPr/>
          <a:lstStyle/>
          <a:p>
            <a:fld id="{AACB72D8-C221-4806-8D8F-7ED7F969E5BC}" type="datetimeFigureOut">
              <a:rPr lang="zh-CN" altLang="en-US" smtClean="0"/>
              <a:pPr/>
              <a:t>2019/11/14</a:t>
            </a:fld>
            <a:endParaRPr lang="zh-CN" altLang="en-US"/>
          </a:p>
        </p:txBody>
      </p:sp>
      <p:sp>
        <p:nvSpPr>
          <p:cNvPr id="3" name="页脚占位符 2">
            <a:extLst>
              <a:ext uri="{FF2B5EF4-FFF2-40B4-BE49-F238E27FC236}">
                <a16:creationId xmlns:a16="http://schemas.microsoft.com/office/drawing/2014/main" xmlns="" id="{1D5EA3FD-E01F-4C50-A1CC-FF8D0A2220D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A6C2ACCE-D742-4A39-8891-BEA96E047AD7}"/>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944176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428A6D7-1C15-4A4A-BFBE-95BB88BB9B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D2D47130-E699-4591-89BB-05D5A06BE7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77A2362A-3FB8-4190-98C9-8013CBA0F7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6B41B7C-F975-43D6-AFA7-FFFE1F4EF251}"/>
              </a:ext>
            </a:extLst>
          </p:cNvPr>
          <p:cNvSpPr>
            <a:spLocks noGrp="1"/>
          </p:cNvSpPr>
          <p:nvPr>
            <p:ph type="dt" sz="half" idx="10"/>
          </p:nvPr>
        </p:nvSpPr>
        <p:spPr/>
        <p:txBody>
          <a:bodyPr/>
          <a:lstStyle/>
          <a:p>
            <a:fld id="{AACB72D8-C221-4806-8D8F-7ED7F969E5BC}" type="datetimeFigureOut">
              <a:rPr lang="zh-CN" altLang="en-US" smtClean="0"/>
              <a:pPr/>
              <a:t>2019/11/14</a:t>
            </a:fld>
            <a:endParaRPr lang="zh-CN" altLang="en-US"/>
          </a:p>
        </p:txBody>
      </p:sp>
      <p:sp>
        <p:nvSpPr>
          <p:cNvPr id="6" name="页脚占位符 5">
            <a:extLst>
              <a:ext uri="{FF2B5EF4-FFF2-40B4-BE49-F238E27FC236}">
                <a16:creationId xmlns:a16="http://schemas.microsoft.com/office/drawing/2014/main" xmlns="" id="{CEE9707B-8227-4A7A-9985-A1CE5D3C0D6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FB5D189-02AC-44CD-BFCD-94CA29EF5DA5}"/>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399505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F0044B1-C6AA-461C-851A-B193F537A2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9F08D20C-175E-4596-960F-4504DA05BF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44987543-4FF9-4F8E-A976-25DF50CD8C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44990D6-2F93-4FA6-A6CF-D6023613BE7D}"/>
              </a:ext>
            </a:extLst>
          </p:cNvPr>
          <p:cNvSpPr>
            <a:spLocks noGrp="1"/>
          </p:cNvSpPr>
          <p:nvPr>
            <p:ph type="dt" sz="half" idx="10"/>
          </p:nvPr>
        </p:nvSpPr>
        <p:spPr/>
        <p:txBody>
          <a:bodyPr/>
          <a:lstStyle/>
          <a:p>
            <a:fld id="{AACB72D8-C221-4806-8D8F-7ED7F969E5BC}" type="datetimeFigureOut">
              <a:rPr lang="zh-CN" altLang="en-US" smtClean="0"/>
              <a:pPr/>
              <a:t>2019/11/14</a:t>
            </a:fld>
            <a:endParaRPr lang="zh-CN" altLang="en-US"/>
          </a:p>
        </p:txBody>
      </p:sp>
      <p:sp>
        <p:nvSpPr>
          <p:cNvPr id="6" name="页脚占位符 5">
            <a:extLst>
              <a:ext uri="{FF2B5EF4-FFF2-40B4-BE49-F238E27FC236}">
                <a16:creationId xmlns:a16="http://schemas.microsoft.com/office/drawing/2014/main" xmlns="" id="{4AB6B2AA-2C30-4D29-B366-4CE01A1CFEB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279DD12-F4F0-466E-84C8-BFB1DBC5A142}"/>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502406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72FE055F-41C3-494A-B818-DAED1C515F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C4DFB76-597D-47A8-BBA0-66193DB589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54A6859-F888-4DFF-B7C7-44AEE0E79A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CB72D8-C221-4806-8D8F-7ED7F969E5BC}" type="datetimeFigureOut">
              <a:rPr lang="zh-CN" altLang="en-US" smtClean="0"/>
              <a:pPr/>
              <a:t>2019/11/14</a:t>
            </a:fld>
            <a:endParaRPr lang="zh-CN" altLang="en-US"/>
          </a:p>
        </p:txBody>
      </p:sp>
      <p:sp>
        <p:nvSpPr>
          <p:cNvPr id="5" name="页脚占位符 4">
            <a:extLst>
              <a:ext uri="{FF2B5EF4-FFF2-40B4-BE49-F238E27FC236}">
                <a16:creationId xmlns:a16="http://schemas.microsoft.com/office/drawing/2014/main" xmlns="" id="{EA66E2A1-5B65-4BC3-8638-316BE8A35A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D4C9A858-1C82-4166-BEC3-5DA0DB3938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9138576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7.bin"/></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notesSlide" Target="../notesSlides/notesSlide14.xml"/><Relationship Id="rId7"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10.bin"/><Relationship Id="rId5" Type="http://schemas.openxmlformats.org/officeDocument/2006/relationships/oleObject" Target="../embeddings/oleObject9.bin"/><Relationship Id="rId4" Type="http://schemas.openxmlformats.org/officeDocument/2006/relationships/oleObject" Target="../embeddings/oleObject8.bin"/></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17.bin"/><Relationship Id="rId3" Type="http://schemas.openxmlformats.org/officeDocument/2006/relationships/notesSlide" Target="../notesSlides/notesSlide15.xml"/><Relationship Id="rId7"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15.bin"/><Relationship Id="rId5" Type="http://schemas.openxmlformats.org/officeDocument/2006/relationships/oleObject" Target="../embeddings/oleObject14.bin"/><Relationship Id="rId10" Type="http://schemas.openxmlformats.org/officeDocument/2006/relationships/oleObject" Target="../embeddings/oleObject19.bin"/><Relationship Id="rId4" Type="http://schemas.openxmlformats.org/officeDocument/2006/relationships/oleObject" Target="../embeddings/oleObject13.bin"/><Relationship Id="rId9" Type="http://schemas.openxmlformats.org/officeDocument/2006/relationships/oleObject" Target="../embeddings/oleObject18.bin"/></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24.bin"/><Relationship Id="rId3" Type="http://schemas.openxmlformats.org/officeDocument/2006/relationships/notesSlide" Target="../notesSlides/notesSlide19.xml"/><Relationship Id="rId7" Type="http://schemas.openxmlformats.org/officeDocument/2006/relationships/oleObject" Target="../embeddings/oleObject23.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22.bin"/><Relationship Id="rId5" Type="http://schemas.openxmlformats.org/officeDocument/2006/relationships/oleObject" Target="../embeddings/oleObject21.bin"/><Relationship Id="rId10" Type="http://schemas.openxmlformats.org/officeDocument/2006/relationships/oleObject" Target="../embeddings/oleObject26.bin"/><Relationship Id="rId4" Type="http://schemas.openxmlformats.org/officeDocument/2006/relationships/oleObject" Target="../embeddings/oleObject20.bin"/><Relationship Id="rId9" Type="http://schemas.openxmlformats.org/officeDocument/2006/relationships/oleObject" Target="../embeddings/oleObject25.bin"/></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31.bin"/><Relationship Id="rId13" Type="http://schemas.openxmlformats.org/officeDocument/2006/relationships/oleObject" Target="../embeddings/oleObject36.bin"/><Relationship Id="rId3" Type="http://schemas.openxmlformats.org/officeDocument/2006/relationships/notesSlide" Target="../notesSlides/notesSlide20.xml"/><Relationship Id="rId7" Type="http://schemas.openxmlformats.org/officeDocument/2006/relationships/oleObject" Target="../embeddings/oleObject30.bin"/><Relationship Id="rId12" Type="http://schemas.openxmlformats.org/officeDocument/2006/relationships/oleObject" Target="../embeddings/oleObject35.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oleObject" Target="../embeddings/oleObject29.bin"/><Relationship Id="rId11" Type="http://schemas.openxmlformats.org/officeDocument/2006/relationships/oleObject" Target="../embeddings/oleObject34.bin"/><Relationship Id="rId5" Type="http://schemas.openxmlformats.org/officeDocument/2006/relationships/oleObject" Target="../embeddings/oleObject28.bin"/><Relationship Id="rId10" Type="http://schemas.openxmlformats.org/officeDocument/2006/relationships/oleObject" Target="../embeddings/oleObject33.bin"/><Relationship Id="rId4" Type="http://schemas.openxmlformats.org/officeDocument/2006/relationships/oleObject" Target="../embeddings/oleObject27.bin"/><Relationship Id="rId9" Type="http://schemas.openxmlformats.org/officeDocument/2006/relationships/oleObject" Target="../embeddings/oleObject32.bin"/><Relationship Id="rId14" Type="http://schemas.openxmlformats.org/officeDocument/2006/relationships/oleObject" Target="../embeddings/oleObject37.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22127" y="1767404"/>
            <a:ext cx="8147747" cy="452238"/>
          </a:xfrm>
          <a:prstGeom prst="rect">
            <a:avLst/>
          </a:prstGeom>
          <a:noFill/>
        </p:spPr>
        <p:txBody>
          <a:bodyPr wrap="square" lIns="0" tIns="0" rIns="0" bIns="0" rtlCol="0">
            <a:spAutoFit/>
          </a:bodyPr>
          <a:lstStyle/>
          <a:p>
            <a:pPr algn="ctr" eaLnBrk="0" latinLnBrk="1" hangingPunct="0">
              <a:lnSpc>
                <a:spcPct val="150000"/>
              </a:lnSpc>
            </a:pPr>
            <a:r>
              <a:rPr lang="zh-CN" altLang="en-US" sz="2206" b="1" kern="0" dirty="0">
                <a:solidFill>
                  <a:srgbClr val="000000"/>
                </a:solidFill>
                <a:latin typeface="黑体" panose="02010609060101010101" pitchFamily="49" charset="-122"/>
                <a:ea typeface="黑体" panose="02010609060101010101" pitchFamily="49" charset="-122"/>
              </a:rPr>
              <a:t>考点一  离散型随机变量及其分布列</a:t>
            </a:r>
          </a:p>
        </p:txBody>
      </p:sp>
      <p:sp>
        <p:nvSpPr>
          <p:cNvPr id="3" name="文本框 2"/>
          <p:cNvSpPr txBox="1"/>
          <p:nvPr/>
        </p:nvSpPr>
        <p:spPr>
          <a:xfrm>
            <a:off x="5308176" y="1447802"/>
            <a:ext cx="1718889" cy="462844"/>
          </a:xfrm>
          <a:prstGeom prst="rect">
            <a:avLst/>
          </a:prstGeom>
          <a:noFill/>
        </p:spPr>
        <p:txBody>
          <a:bodyPr wrap="square" rtlCol="0">
            <a:spAutoFit/>
          </a:bodyPr>
          <a:lstStyle/>
          <a:p>
            <a:r>
              <a:rPr lang="zh-CN" altLang="en-US" sz="2406" b="1" dirty="0"/>
              <a:t>考点清单</a:t>
            </a:r>
          </a:p>
        </p:txBody>
      </p:sp>
      <p:pic>
        <p:nvPicPr>
          <p:cNvPr id="4" name="Picture 1" descr="E:\静\2018\图书出版\53A\PPT课件\未标题-2-03.png"/>
          <p:cNvPicPr>
            <a:picLocks noChangeAspect="1" noChangeArrowheads="1"/>
          </p:cNvPicPr>
          <p:nvPr/>
        </p:nvPicPr>
        <p:blipFill>
          <a:blip r:embed="rId3" cstate="print"/>
          <a:srcRect/>
          <a:stretch>
            <a:fillRect/>
          </a:stretch>
        </p:blipFill>
        <p:spPr bwMode="auto">
          <a:xfrm>
            <a:off x="4663593" y="922288"/>
            <a:ext cx="2777259" cy="415395"/>
          </a:xfrm>
          <a:prstGeom prst="rect">
            <a:avLst/>
          </a:prstGeom>
          <a:noFill/>
        </p:spPr>
      </p:pic>
      <p:sp>
        <p:nvSpPr>
          <p:cNvPr id="5" name="TextBox 2"/>
          <p:cNvSpPr txBox="1"/>
          <p:nvPr/>
        </p:nvSpPr>
        <p:spPr>
          <a:xfrm>
            <a:off x="2053707" y="2160340"/>
            <a:ext cx="8147747" cy="3259703"/>
          </a:xfrm>
          <a:prstGeom prst="rect">
            <a:avLst/>
          </a:prstGeom>
          <a:noFill/>
        </p:spPr>
        <p:txBody>
          <a:bodyPr wrap="square" lIns="0" tIns="0" rIns="0" bIns="0" rtlCol="0">
            <a:spAutoFit/>
          </a:bodyPr>
          <a:lstStyle/>
          <a:p>
            <a:pPr eaLnBrk="0" latinLnBrk="1" hangingPunct="0">
              <a:lnSpc>
                <a:spcPct val="150000"/>
              </a:lnSpc>
            </a:pPr>
            <a:r>
              <a:rPr lang="zh-CN" altLang="en-US" sz="2015" b="1" kern="0" dirty="0">
                <a:solidFill>
                  <a:srgbClr val="000000"/>
                </a:solidFill>
                <a:latin typeface="Times New Roman" panose="02020603050405020304" pitchFamily="65" charset="-122"/>
                <a:ea typeface="宋体" panose="02010600030101010101" pitchFamily="2" charset="-122"/>
              </a:rPr>
              <a:t>考向基础</a:t>
            </a:r>
            <a:endParaRPr lang="zh-CN" altLang="en-US" sz="1805" b="1" dirty="0"/>
          </a:p>
          <a:p>
            <a:pPr eaLnBrk="0" latinLnBrk="1" hangingPunct="0">
              <a:lnSpc>
                <a:spcPct val="150000"/>
              </a:lnSpc>
            </a:pPr>
            <a:r>
              <a:rPr lang="zh-CN" altLang="en-US" sz="2015" b="1" kern="0" dirty="0">
                <a:solidFill>
                  <a:srgbClr val="000000"/>
                </a:solidFill>
                <a:latin typeface="Times New Roman" panose="02020603050405020304" pitchFamily="65" charset="-122"/>
                <a:ea typeface="宋体" panose="02010600030101010101" pitchFamily="2" charset="-122"/>
              </a:rPr>
              <a:t>1.离散型随机变量的分布列</a:t>
            </a:r>
            <a:endParaRPr lang="zh-CN" altLang="en-US" sz="1805" b="1"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(1)如果随机试验的结果可以用一个变量来表示,那么这样的变量叫做</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①</a:t>
            </a:r>
            <a:r>
              <a:rPr lang="zh-CN" altLang="en-US" sz="2015" u="sng" kern="0" dirty="0">
                <a:solidFill>
                  <a:srgbClr val="FF0000"/>
                </a:solidFill>
                <a:latin typeface="Times New Roman" panose="02020603050405020304" pitchFamily="65" charset="-122"/>
                <a:ea typeface="宋体" panose="02010600030101010101" pitchFamily="2" charset="-122"/>
              </a:rPr>
              <a:t>　随机变量   </a:t>
            </a:r>
            <a:r>
              <a:rPr lang="zh-CN" altLang="en-US" sz="2015" u="sng" kern="0"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;按一定次序一一列出,这样的随机变量叫做</a:t>
            </a:r>
            <a:endParaRPr lang="en-US" altLang="zh-CN" sz="2015" kern="0" dirty="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②</a:t>
            </a:r>
            <a:r>
              <a:rPr lang="zh-CN" altLang="en-US" sz="2015" u="sng" kern="0" dirty="0">
                <a:solidFill>
                  <a:srgbClr val="FF0000"/>
                </a:solidFill>
                <a:latin typeface="Times New Roman" panose="02020603050405020304" pitchFamily="65" charset="-122"/>
                <a:ea typeface="宋体" panose="02010600030101010101" pitchFamily="2" charset="-122"/>
              </a:rPr>
              <a:t>　离散型随机变量   </a:t>
            </a:r>
            <a:r>
              <a:rPr lang="zh-CN" altLang="en-US" sz="2015" u="sng" kern="0"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(2)若离散型随机变量</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可能取的不同值为</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1519" kern="0" baseline="-15000" dirty="0">
                <a:solidFill>
                  <a:srgbClr val="000000"/>
                </a:solidFill>
                <a:latin typeface="Times New Roman" panose="02020603050405020304" pitchFamily="65" charset="-122"/>
                <a:ea typeface="宋体" panose="02010600030101010101" pitchFamily="2" charset="-122"/>
              </a:rPr>
              <a:t>1</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1519" kern="0" baseline="-15000" dirty="0">
                <a:solidFill>
                  <a:srgbClr val="000000"/>
                </a:solidFill>
                <a:latin typeface="Times New Roman" panose="02020603050405020304" pitchFamily="65" charset="-122"/>
                <a:ea typeface="宋体" panose="02010600030101010101" pitchFamily="2" charset="-122"/>
              </a:rPr>
              <a:t>2</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kern="0" dirty="0">
                <a:solidFill>
                  <a:srgbClr val="000000"/>
                </a:solidFill>
                <a:latin typeface="黑体" panose="02010609060101010101" pitchFamily="49" charset="-122"/>
                <a:ea typeface="宋体" panose="02010600030101010101" pitchFamily="2" charset="-122"/>
              </a:rPr>
              <a:t>…</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1519" i="1" kern="0" baseline="-1500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取每一个值</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1519" i="1" kern="0" baseline="-15000" dirty="0">
                <a:solidFill>
                  <a:srgbClr val="000000"/>
                </a:solidFill>
                <a:latin typeface="Times New Roman" panose="02020603050405020304" pitchFamily="65" charset="-122"/>
                <a:ea typeface="宋体" panose="02010600030101010101" pitchFamily="2" charset="-122"/>
              </a:rPr>
              <a:t>i</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i</a:t>
            </a:r>
            <a:r>
              <a:rPr lang="zh-CN" altLang="en-US" sz="2015" kern="0" dirty="0">
                <a:solidFill>
                  <a:srgbClr val="000000"/>
                </a:solidFill>
                <a:latin typeface="Times New Roman" panose="02020603050405020304" pitchFamily="65" charset="-122"/>
                <a:ea typeface="宋体" panose="02010600030101010101" pitchFamily="2" charset="-122"/>
              </a:rPr>
              <a:t>=1,</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2,</a:t>
            </a:r>
            <a:r>
              <a:rPr lang="zh-CN" altLang="en-US" sz="2015" kern="0" dirty="0">
                <a:solidFill>
                  <a:srgbClr val="000000"/>
                </a:solidFill>
                <a:latin typeface="黑体" panose="02010609060101010101" pitchFamily="49" charset="-122"/>
                <a:ea typeface="宋体" panose="02010600030101010101" pitchFamily="2" charset="-122"/>
              </a:rPr>
              <a:t>…</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Times New Roman" panose="02020603050405020304" pitchFamily="65" charset="-122"/>
                <a:ea typeface="宋体" panose="02010600030101010101" pitchFamily="2" charset="-122"/>
              </a:rPr>
              <a:t>)的概率</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1519" i="1" kern="0" baseline="-15000" dirty="0">
                <a:solidFill>
                  <a:srgbClr val="000000"/>
                </a:solidFill>
                <a:latin typeface="Times New Roman" panose="02020603050405020304" pitchFamily="65" charset="-122"/>
                <a:ea typeface="宋体" panose="02010600030101010101" pitchFamily="2" charset="-122"/>
              </a:rPr>
              <a:t>i</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1519" i="1" kern="0" baseline="-15000" dirty="0">
                <a:solidFill>
                  <a:srgbClr val="000000"/>
                </a:solidFill>
                <a:latin typeface="Times New Roman" panose="02020603050405020304" pitchFamily="65" charset="-122"/>
                <a:ea typeface="宋体" panose="02010600030101010101" pitchFamily="2" charset="-122"/>
              </a:rPr>
              <a:t>i</a:t>
            </a:r>
            <a:r>
              <a:rPr lang="zh-CN" altLang="en-US" sz="2015" kern="0" dirty="0">
                <a:solidFill>
                  <a:srgbClr val="000000"/>
                </a:solidFill>
                <a:latin typeface="Times New Roman" panose="02020603050405020304" pitchFamily="65" charset="-122"/>
                <a:ea typeface="宋体" panose="02010600030101010101" pitchFamily="2" charset="-122"/>
              </a:rPr>
              <a:t>,则称表</a:t>
            </a:r>
            <a:endParaRPr lang="zh-CN" altLang="en-US" sz="1805" dirty="0"/>
          </a:p>
        </p:txBody>
      </p:sp>
      <p:grpSp>
        <p:nvGrpSpPr>
          <p:cNvPr id="6" name="组合 16"/>
          <p:cNvGrpSpPr/>
          <p:nvPr/>
        </p:nvGrpSpPr>
        <p:grpSpPr bwMode="auto">
          <a:xfrm>
            <a:off x="2387278" y="3647139"/>
            <a:ext cx="1360787" cy="286481"/>
            <a:chOff x="4881563" y="2969419"/>
            <a:chExt cx="783431"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sz="1805"/>
            </a:p>
          </p:txBody>
        </p:sp>
        <p:cxnSp>
          <p:nvCxnSpPr>
            <p:cNvPr id="8" name="直接连接符 15"/>
            <p:cNvCxnSpPr>
              <a:cxnSpLocks noChangeShapeType="1"/>
            </p:cNvCxnSpPr>
            <p:nvPr/>
          </p:nvCxnSpPr>
          <p:spPr bwMode="auto">
            <a:xfrm rot="10800000" flipH="1">
              <a:off x="4881563" y="3159539"/>
              <a:ext cx="783431" cy="1588"/>
            </a:xfrm>
            <a:prstGeom prst="line">
              <a:avLst/>
            </a:prstGeom>
            <a:noFill/>
            <a:ln w="9525" algn="ctr">
              <a:solidFill>
                <a:srgbClr val="CF000E"/>
              </a:solidFill>
              <a:round/>
            </a:ln>
          </p:spPr>
        </p:cxnSp>
      </p:grpSp>
      <p:grpSp>
        <p:nvGrpSpPr>
          <p:cNvPr id="9" name="组合 16"/>
          <p:cNvGrpSpPr/>
          <p:nvPr/>
        </p:nvGrpSpPr>
        <p:grpSpPr bwMode="auto">
          <a:xfrm>
            <a:off x="2325128" y="4104554"/>
            <a:ext cx="2220231" cy="379707"/>
            <a:chOff x="4881563" y="2969419"/>
            <a:chExt cx="783431" cy="219075"/>
          </a:xfrm>
        </p:grpSpPr>
        <p:sp>
          <p:nvSpPr>
            <p:cNvPr id="10"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sz="1805"/>
            </a:p>
          </p:txBody>
        </p:sp>
        <p:cxnSp>
          <p:nvCxnSpPr>
            <p:cNvPr id="11" name="直接连接符 15"/>
            <p:cNvCxnSpPr>
              <a:cxnSpLocks noChangeShapeType="1"/>
            </p:cNvCxnSpPr>
            <p:nvPr/>
          </p:nvCxnSpPr>
          <p:spPr bwMode="auto">
            <a:xfrm rot="10800000" flipH="1">
              <a:off x="4881563" y="3159539"/>
              <a:ext cx="783431" cy="1588"/>
            </a:xfrm>
            <a:prstGeom prst="line">
              <a:avLst/>
            </a:prstGeom>
            <a:noFill/>
            <a:ln w="9525" algn="ctr">
              <a:solidFill>
                <a:srgbClr val="CF000E"/>
              </a:solidFill>
              <a:round/>
            </a:ln>
          </p:spPr>
        </p:cxnSp>
      </p:grpSp>
      <p:graphicFrame>
        <p:nvGraphicFramePr>
          <p:cNvPr id="12" name="表格 2"/>
          <p:cNvGraphicFramePr>
            <a:graphicFrameLocks noGrp="1"/>
          </p:cNvGraphicFramePr>
          <p:nvPr/>
        </p:nvGraphicFramePr>
        <p:xfrm>
          <a:off x="2013639" y="5420043"/>
          <a:ext cx="7759759" cy="869148"/>
        </p:xfrm>
        <a:graphic>
          <a:graphicData uri="http://schemas.openxmlformats.org/drawingml/2006/table">
            <a:tbl>
              <a:tblPr/>
              <a:tblGrid>
                <a:gridCol w="1108537">
                  <a:extLst>
                    <a:ext uri="{9D8B030D-6E8A-4147-A177-3AD203B41FA5}">
                      <a16:colId xmlns:a16="http://schemas.microsoft.com/office/drawing/2014/main" xmlns="" val="20000"/>
                    </a:ext>
                  </a:extLst>
                </a:gridCol>
                <a:gridCol w="1108537">
                  <a:extLst>
                    <a:ext uri="{9D8B030D-6E8A-4147-A177-3AD203B41FA5}">
                      <a16:colId xmlns:a16="http://schemas.microsoft.com/office/drawing/2014/main" xmlns="" val="20001"/>
                    </a:ext>
                  </a:extLst>
                </a:gridCol>
                <a:gridCol w="1108537">
                  <a:extLst>
                    <a:ext uri="{9D8B030D-6E8A-4147-A177-3AD203B41FA5}">
                      <a16:colId xmlns:a16="http://schemas.microsoft.com/office/drawing/2014/main" xmlns="" val="20002"/>
                    </a:ext>
                  </a:extLst>
                </a:gridCol>
                <a:gridCol w="1108537">
                  <a:extLst>
                    <a:ext uri="{9D8B030D-6E8A-4147-A177-3AD203B41FA5}">
                      <a16:colId xmlns:a16="http://schemas.microsoft.com/office/drawing/2014/main" xmlns="" val="20003"/>
                    </a:ext>
                  </a:extLst>
                </a:gridCol>
                <a:gridCol w="1108537">
                  <a:extLst>
                    <a:ext uri="{9D8B030D-6E8A-4147-A177-3AD203B41FA5}">
                      <a16:colId xmlns:a16="http://schemas.microsoft.com/office/drawing/2014/main" xmlns="" val="20004"/>
                    </a:ext>
                  </a:extLst>
                </a:gridCol>
                <a:gridCol w="1108537">
                  <a:extLst>
                    <a:ext uri="{9D8B030D-6E8A-4147-A177-3AD203B41FA5}">
                      <a16:colId xmlns:a16="http://schemas.microsoft.com/office/drawing/2014/main" xmlns="" val="20005"/>
                    </a:ext>
                  </a:extLst>
                </a:gridCol>
                <a:gridCol w="1108537">
                  <a:extLst>
                    <a:ext uri="{9D8B030D-6E8A-4147-A177-3AD203B41FA5}">
                      <a16:colId xmlns:a16="http://schemas.microsoft.com/office/drawing/2014/main" xmlns="" val="20006"/>
                    </a:ext>
                  </a:extLst>
                </a:gridCol>
              </a:tblGrid>
              <a:tr h="394260">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X</a:t>
                      </a:r>
                    </a:p>
                  </a:txBody>
                  <a:tcPr marL="45837" marR="45837" marT="45837" marB="45837"/>
                </a:tc>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x</a:t>
                      </a:r>
                      <a:r>
                        <a:rPr lang="zh-CN" altLang="en-US" sz="1500" kern="0" baseline="-15000" dirty="0">
                          <a:solidFill>
                            <a:srgbClr val="000000"/>
                          </a:solidFill>
                          <a:latin typeface="Times New Roman" panose="02020603050405020304" pitchFamily="65" charset="-122"/>
                          <a:ea typeface="宋体" panose="02010600030101010101" pitchFamily="2" charset="-122"/>
                        </a:rPr>
                        <a:t>1</a:t>
                      </a:r>
                    </a:p>
                  </a:txBody>
                  <a:tcPr marL="45837" marR="45837" marT="45837" marB="45837"/>
                </a:tc>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x</a:t>
                      </a:r>
                      <a:r>
                        <a:rPr lang="zh-CN" altLang="en-US" sz="1500" kern="0" baseline="-15000" dirty="0">
                          <a:solidFill>
                            <a:srgbClr val="000000"/>
                          </a:solidFill>
                          <a:latin typeface="Times New Roman" panose="02020603050405020304" pitchFamily="65" charset="-122"/>
                          <a:ea typeface="宋体" panose="02010600030101010101" pitchFamily="2" charset="-122"/>
                        </a:rPr>
                        <a:t>2</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黑体" panose="02010609060101010101" pitchFamily="49" charset="-122"/>
                          <a:ea typeface="宋体" panose="02010600030101010101" pitchFamily="2" charset="-122"/>
                        </a:rPr>
                        <a:t>…</a:t>
                      </a:r>
                    </a:p>
                  </a:txBody>
                  <a:tcPr marL="45837" marR="45837" marT="45837" marB="45837"/>
                </a:tc>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x</a:t>
                      </a:r>
                      <a:r>
                        <a:rPr lang="zh-CN" altLang="en-US" sz="1500" i="1" kern="0" baseline="-15000" dirty="0">
                          <a:solidFill>
                            <a:srgbClr val="000000"/>
                          </a:solidFill>
                          <a:latin typeface="Times New Roman" panose="02020603050405020304" pitchFamily="65" charset="-122"/>
                          <a:ea typeface="宋体" panose="02010600030101010101" pitchFamily="2" charset="-122"/>
                        </a:rPr>
                        <a:t>i</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黑体" panose="02010609060101010101" pitchFamily="49" charset="-122"/>
                          <a:ea typeface="宋体" panose="02010600030101010101" pitchFamily="2" charset="-122"/>
                        </a:rPr>
                        <a:t>…</a:t>
                      </a:r>
                    </a:p>
                  </a:txBody>
                  <a:tcPr marL="45837" marR="45837" marT="45837" marB="45837"/>
                </a:tc>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x</a:t>
                      </a:r>
                      <a:r>
                        <a:rPr lang="zh-CN" altLang="en-US" sz="1500" i="1" kern="0" baseline="-15000" dirty="0">
                          <a:solidFill>
                            <a:srgbClr val="000000"/>
                          </a:solidFill>
                          <a:latin typeface="Times New Roman" panose="02020603050405020304" pitchFamily="65" charset="-122"/>
                          <a:ea typeface="宋体" panose="02010600030101010101" pitchFamily="2" charset="-122"/>
                        </a:rPr>
                        <a:t>n</a:t>
                      </a:r>
                    </a:p>
                  </a:txBody>
                  <a:tcPr marL="45837" marR="45837" marT="45837" marB="45837"/>
                </a:tc>
                <a:extLst>
                  <a:ext uri="{0D108BD9-81ED-4DB2-BD59-A6C34878D82A}">
                    <a16:rowId xmlns:a16="http://schemas.microsoft.com/office/drawing/2014/main" xmlns="" val="10000"/>
                  </a:ext>
                </a:extLst>
              </a:tr>
              <a:tr h="394260">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P</a:t>
                      </a:r>
                    </a:p>
                  </a:txBody>
                  <a:tcPr marL="45837" marR="45837" marT="45837" marB="45837"/>
                </a:tc>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p</a:t>
                      </a:r>
                      <a:r>
                        <a:rPr lang="zh-CN" altLang="en-US" sz="1500" kern="0" baseline="-15000" dirty="0">
                          <a:solidFill>
                            <a:srgbClr val="000000"/>
                          </a:solidFill>
                          <a:latin typeface="Times New Roman" panose="02020603050405020304" pitchFamily="65" charset="-122"/>
                          <a:ea typeface="宋体" panose="02010600030101010101" pitchFamily="2" charset="-122"/>
                        </a:rPr>
                        <a:t>1</a:t>
                      </a:r>
                    </a:p>
                  </a:txBody>
                  <a:tcPr marL="45837" marR="45837" marT="45837" marB="45837"/>
                </a:tc>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p</a:t>
                      </a:r>
                      <a:r>
                        <a:rPr lang="zh-CN" altLang="en-US" sz="1500" kern="0" baseline="-15000" dirty="0">
                          <a:solidFill>
                            <a:srgbClr val="000000"/>
                          </a:solidFill>
                          <a:latin typeface="Times New Roman" panose="02020603050405020304" pitchFamily="65" charset="-122"/>
                          <a:ea typeface="宋体" panose="02010600030101010101" pitchFamily="2" charset="-122"/>
                        </a:rPr>
                        <a:t>2</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黑体" panose="02010609060101010101" pitchFamily="49" charset="-122"/>
                          <a:ea typeface="宋体" panose="02010600030101010101" pitchFamily="2" charset="-122"/>
                        </a:rPr>
                        <a:t>…</a:t>
                      </a:r>
                    </a:p>
                  </a:txBody>
                  <a:tcPr marL="45837" marR="45837" marT="45837" marB="45837"/>
                </a:tc>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p</a:t>
                      </a:r>
                      <a:r>
                        <a:rPr lang="zh-CN" altLang="en-US" sz="1500" i="1" kern="0" baseline="-15000" dirty="0">
                          <a:solidFill>
                            <a:srgbClr val="000000"/>
                          </a:solidFill>
                          <a:latin typeface="Times New Roman" panose="02020603050405020304" pitchFamily="65" charset="-122"/>
                          <a:ea typeface="宋体" panose="02010600030101010101" pitchFamily="2" charset="-122"/>
                        </a:rPr>
                        <a:t>i</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黑体" panose="02010609060101010101" pitchFamily="49" charset="-122"/>
                          <a:ea typeface="宋体" panose="02010600030101010101" pitchFamily="2" charset="-122"/>
                        </a:rPr>
                        <a:t>…</a:t>
                      </a:r>
                    </a:p>
                  </a:txBody>
                  <a:tcPr marL="45837" marR="45837" marT="45837" marB="45837"/>
                </a:tc>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p</a:t>
                      </a:r>
                      <a:r>
                        <a:rPr lang="zh-CN" altLang="en-US" sz="1500" i="1" kern="0" baseline="-15000" dirty="0">
                          <a:solidFill>
                            <a:srgbClr val="000000"/>
                          </a:solidFill>
                          <a:latin typeface="Times New Roman" panose="02020603050405020304" pitchFamily="65" charset="-122"/>
                          <a:ea typeface="宋体" panose="02010600030101010101" pitchFamily="2" charset="-122"/>
                        </a:rPr>
                        <a:t>n</a:t>
                      </a:r>
                    </a:p>
                  </a:txBody>
                  <a:tcPr marL="45837" marR="45837" marT="45837" marB="45837"/>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1090763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1082757"/>
            <a:ext cx="8147747" cy="3731289"/>
          </a:xfrm>
          <a:prstGeom prst="rect">
            <a:avLst/>
          </a:prstGeom>
          <a:noFill/>
        </p:spPr>
        <p:txBody>
          <a:bodyPr wrap="square" lIns="0" tIns="0" rIns="0" bIns="0" rtlCol="0">
            <a:spAutoFit/>
          </a:bodyPr>
          <a:lstStyle/>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(2)方差</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称</a:t>
            </a:r>
            <a:r>
              <a:rPr lang="zh-CN" altLang="en-US" sz="2015" i="1" kern="0" dirty="0">
                <a:solidFill>
                  <a:srgbClr val="000000"/>
                </a:solidFill>
                <a:latin typeface="Times New Roman" panose="02020603050405020304" pitchFamily="65" charset="-122"/>
                <a:ea typeface="宋体" panose="02010600030101010101" pitchFamily="2" charset="-122"/>
              </a:rPr>
              <a:t>DX</a:t>
            </a:r>
            <a:r>
              <a:rPr lang="zh-CN" altLang="en-US" sz="2015" kern="0" dirty="0">
                <a:solidFill>
                  <a:srgbClr val="000000"/>
                </a:solidFill>
                <a:latin typeface="Times New Roman" panose="02020603050405020304" pitchFamily="65" charset="-122"/>
                <a:ea typeface="宋体" panose="02010600030101010101" pitchFamily="2" charset="-122"/>
              </a:rPr>
              <a:t>=②</a:t>
            </a:r>
            <a:r>
              <a:rPr lang="zh-CN" altLang="en-US" sz="2015" u="sng" kern="0" dirty="0">
                <a:solidFill>
                  <a:srgbClr val="FF0000"/>
                </a:solidFill>
                <a:latin typeface="Times New Roman" panose="02020603050405020304" pitchFamily="65" charset="-122"/>
                <a:ea typeface="宋体" panose="02010600030101010101" pitchFamily="2" charset="-122"/>
              </a:rPr>
              <a:t>    </a:t>
            </a:r>
            <a:r>
              <a:rPr lang="zh-CN" altLang="en-US" sz="4061" u="sng" kern="0" spc="-2406" dirty="0">
                <a:solidFill>
                  <a:srgbClr val="FF0000"/>
                </a:solidFill>
                <a:latin typeface="Times New Roman" panose="02020603050405020304" pitchFamily="65" charset="-122"/>
                <a:ea typeface="宋体" panose="02010600030101010101" pitchFamily="2" charset="-122"/>
              </a:rPr>
              <a:t> </a:t>
            </a:r>
            <a:r>
              <a:rPr lang="zh-CN" altLang="en-US" sz="2015" u="sng" kern="0" dirty="0">
                <a:solidFill>
                  <a:srgbClr val="FF0000"/>
                </a:solidFill>
                <a:latin typeface="Times New Roman" panose="02020603050405020304" pitchFamily="65" charset="-122"/>
                <a:ea typeface="宋体" panose="02010600030101010101" pitchFamily="2" charset="-122"/>
              </a:rPr>
              <a:t>(</a:t>
            </a:r>
            <a:r>
              <a:rPr lang="zh-CN" altLang="en-US" sz="2015" i="1" u="sng" kern="0" dirty="0">
                <a:solidFill>
                  <a:srgbClr val="FF0000"/>
                </a:solidFill>
                <a:latin typeface="Times New Roman" panose="02020603050405020304" pitchFamily="65" charset="-122"/>
                <a:ea typeface="宋体" panose="02010600030101010101" pitchFamily="2" charset="-122"/>
              </a:rPr>
              <a:t>x</a:t>
            </a:r>
            <a:r>
              <a:rPr lang="zh-CN" altLang="en-US" sz="1519" i="1" u="sng" kern="0" baseline="-15000" dirty="0">
                <a:solidFill>
                  <a:srgbClr val="FF0000"/>
                </a:solidFill>
                <a:latin typeface="Times New Roman" panose="02020603050405020304" pitchFamily="65" charset="-122"/>
                <a:ea typeface="宋体" panose="02010600030101010101" pitchFamily="2" charset="-122"/>
              </a:rPr>
              <a:t>i</a:t>
            </a:r>
            <a:r>
              <a:rPr lang="zh-CN" altLang="en-US" sz="2015" u="sng" kern="0" dirty="0">
                <a:solidFill>
                  <a:srgbClr val="FF0000"/>
                </a:solidFill>
                <a:latin typeface="Times New Roman" panose="02020603050405020304" pitchFamily="65" charset="-122"/>
                <a:ea typeface="宋体" panose="02010600030101010101" pitchFamily="2" charset="-122"/>
              </a:rPr>
              <a:t>-</a:t>
            </a:r>
            <a:r>
              <a:rPr lang="zh-CN" altLang="en-US" sz="2015" i="1" u="sng" kern="0" dirty="0">
                <a:solidFill>
                  <a:srgbClr val="FF0000"/>
                </a:solidFill>
                <a:latin typeface="Times New Roman" panose="02020603050405020304" pitchFamily="65" charset="-122"/>
                <a:ea typeface="宋体" panose="02010600030101010101" pitchFamily="2" charset="-122"/>
              </a:rPr>
              <a:t>EX</a:t>
            </a:r>
            <a:r>
              <a:rPr lang="zh-CN" altLang="en-US" sz="2015" u="sng" kern="0" dirty="0">
                <a:solidFill>
                  <a:srgbClr val="FF0000"/>
                </a:solidFill>
                <a:latin typeface="Times New Roman" panose="02020603050405020304" pitchFamily="65" charset="-122"/>
                <a:ea typeface="宋体" panose="02010600030101010101" pitchFamily="2" charset="-122"/>
              </a:rPr>
              <a:t>)</a:t>
            </a:r>
            <a:r>
              <a:rPr lang="zh-CN" altLang="en-US" sz="1519" u="sng" kern="0" baseline="59000" dirty="0">
                <a:solidFill>
                  <a:srgbClr val="FF0000"/>
                </a:solidFill>
                <a:latin typeface="Times New Roman" panose="02020603050405020304" pitchFamily="65" charset="-122"/>
                <a:ea typeface="宋体" panose="02010600030101010101" pitchFamily="2" charset="-122"/>
              </a:rPr>
              <a:t>2</a:t>
            </a:r>
            <a:r>
              <a:rPr lang="zh-CN" altLang="en-US" sz="2015" i="1" u="sng" kern="0" dirty="0">
                <a:solidFill>
                  <a:srgbClr val="FF0000"/>
                </a:solidFill>
                <a:latin typeface="Times New Roman" panose="02020603050405020304" pitchFamily="65" charset="-122"/>
                <a:ea typeface="宋体" panose="02010600030101010101" pitchFamily="2" charset="-122"/>
              </a:rPr>
              <a:t>p</a:t>
            </a:r>
            <a:r>
              <a:rPr lang="zh-CN" altLang="en-US" sz="1519" i="1" u="sng" kern="0" baseline="-15000" dirty="0">
                <a:solidFill>
                  <a:srgbClr val="FF0000"/>
                </a:solidFill>
                <a:latin typeface="Times New Roman" panose="02020603050405020304" pitchFamily="65" charset="-122"/>
                <a:ea typeface="宋体" panose="02010600030101010101" pitchFamily="2" charset="-122"/>
              </a:rPr>
              <a:t>i</a:t>
            </a:r>
            <a:r>
              <a:rPr lang="zh-CN" altLang="en-US" sz="2015" u="sng" kern="0" dirty="0">
                <a:solidFill>
                  <a:srgbClr val="FF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为随机变量</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的方差,它刻画了</a:t>
            </a:r>
            <a:r>
              <a:rPr lang="zh-CN" altLang="en-US" sz="2015" u="sng" kern="0" dirty="0">
                <a:solidFill>
                  <a:srgbClr val="000000"/>
                </a:solidFill>
                <a:latin typeface="Times New Roman" panose="02020603050405020304" pitchFamily="65" charset="-122"/>
                <a:ea typeface="宋体" panose="02010600030101010101" pitchFamily="2" charset="-122"/>
              </a:rPr>
              <a:t>随机变量</a:t>
            </a:r>
            <a:r>
              <a:rPr lang="zh-CN" altLang="en-US" sz="2015" i="1" u="sng" kern="0" dirty="0">
                <a:solidFill>
                  <a:srgbClr val="000000"/>
                </a:solidFill>
                <a:latin typeface="Times New Roman" panose="02020603050405020304" pitchFamily="65" charset="-122"/>
                <a:ea typeface="宋体" panose="02010600030101010101" pitchFamily="2" charset="-122"/>
              </a:rPr>
              <a:t>X</a:t>
            </a:r>
            <a:r>
              <a:rPr lang="zh-CN" altLang="en-US" sz="2015" u="sng" kern="0" dirty="0">
                <a:solidFill>
                  <a:srgbClr val="000000"/>
                </a:solidFill>
                <a:latin typeface="Times New Roman" panose="02020603050405020304" pitchFamily="65" charset="-122"/>
                <a:ea typeface="宋体" panose="02010600030101010101" pitchFamily="2" charset="-122"/>
              </a:rPr>
              <a:t>与其</a:t>
            </a:r>
            <a:r>
              <a:rPr sz="1805" dirty="0"/>
              <a:t/>
            </a:r>
            <a:br>
              <a:rPr sz="1805" dirty="0"/>
            </a:br>
            <a:r>
              <a:rPr lang="zh-CN" altLang="en-US" sz="2015" u="sng" kern="0" dirty="0">
                <a:solidFill>
                  <a:srgbClr val="000000"/>
                </a:solidFill>
                <a:latin typeface="Times New Roman" panose="02020603050405020304" pitchFamily="65" charset="-122"/>
                <a:ea typeface="宋体" panose="02010600030101010101" pitchFamily="2" charset="-122"/>
              </a:rPr>
              <a:t>均值</a:t>
            </a:r>
            <a:r>
              <a:rPr lang="zh-CN" altLang="en-US" sz="2015" i="1" u="sng" kern="0" dirty="0">
                <a:solidFill>
                  <a:srgbClr val="000000"/>
                </a:solidFill>
                <a:latin typeface="Times New Roman" panose="02020603050405020304" pitchFamily="65" charset="-122"/>
                <a:ea typeface="宋体" panose="02010600030101010101" pitchFamily="2" charset="-122"/>
              </a:rPr>
              <a:t>EX</a:t>
            </a:r>
            <a:r>
              <a:rPr lang="zh-CN" altLang="en-US" sz="2015" u="sng" kern="0" dirty="0">
                <a:solidFill>
                  <a:srgbClr val="000000"/>
                </a:solidFill>
                <a:latin typeface="Times New Roman" panose="02020603050405020304" pitchFamily="65" charset="-122"/>
                <a:ea typeface="宋体" panose="02010600030101010101" pitchFamily="2" charset="-122"/>
              </a:rPr>
              <a:t>的平均偏离程度</a:t>
            </a:r>
            <a:r>
              <a:rPr lang="zh-CN" altLang="en-US" sz="2015" kern="0" dirty="0">
                <a:solidFill>
                  <a:srgbClr val="000000"/>
                </a:solidFill>
                <a:latin typeface="Times New Roman" panose="02020603050405020304" pitchFamily="65" charset="-122"/>
                <a:ea typeface="宋体" panose="02010600030101010101" pitchFamily="2" charset="-122"/>
              </a:rPr>
              <a:t>,其算术平方根</a:t>
            </a:r>
            <a:r>
              <a:rPr lang="zh-CN" altLang="en-US" sz="1714" kern="0" spc="2721"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为随机变量</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的标准差,记</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作</a:t>
            </a:r>
            <a:r>
              <a:rPr lang="zh-CN" altLang="en-US" sz="2015" i="1" kern="0" dirty="0">
                <a:solidFill>
                  <a:srgbClr val="000000"/>
                </a:solidFill>
                <a:latin typeface="Times New Roman" panose="02020603050405020304" pitchFamily="65" charset="-122"/>
                <a:ea typeface="宋体" panose="02010600030101010101" pitchFamily="2" charset="-122"/>
              </a:rPr>
              <a:t>σX</a:t>
            </a:r>
            <a:r>
              <a:rPr lang="zh-CN" altLang="en-US" sz="2015" kern="0" dirty="0">
                <a:solidFill>
                  <a:srgbClr val="000000"/>
                </a:solidFill>
                <a:latin typeface="Times New Roman" panose="02020603050405020304" pitchFamily="65" charset="-122"/>
                <a:ea typeface="宋体" panose="02010600030101010101" pitchFamily="2" charset="-122"/>
              </a:rPr>
              <a:t>.</a:t>
            </a:r>
            <a:endParaRPr lang="zh-CN" altLang="en-US" sz="1805" dirty="0"/>
          </a:p>
          <a:p>
            <a:pPr eaLnBrk="0" latinLnBrk="1" hangingPunct="0">
              <a:lnSpc>
                <a:spcPct val="150000"/>
              </a:lnSpc>
            </a:pPr>
            <a:r>
              <a:rPr lang="zh-CN" altLang="en-US" sz="2015" b="1" kern="0" dirty="0">
                <a:solidFill>
                  <a:srgbClr val="000000"/>
                </a:solidFill>
                <a:latin typeface="Times New Roman" panose="02020603050405020304" pitchFamily="65" charset="-122"/>
                <a:ea typeface="宋体" panose="02010600030101010101" pitchFamily="2" charset="-122"/>
              </a:rPr>
              <a:t>2.均值与方差的性质</a:t>
            </a:r>
            <a:endParaRPr lang="zh-CN" altLang="en-US" sz="1805" b="1"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(1)</a:t>
            </a:r>
            <a:r>
              <a:rPr lang="zh-CN" altLang="en-US" sz="2015" i="1" kern="0" dirty="0">
                <a:solidFill>
                  <a:srgbClr val="000000"/>
                </a:solidFill>
                <a:latin typeface="Times New Roman" panose="02020603050405020304" pitchFamily="65" charset="-122"/>
                <a:ea typeface="宋体" panose="02010600030101010101" pitchFamily="2" charset="-122"/>
              </a:rPr>
              <a:t>E</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aX</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b</a:t>
            </a:r>
            <a:r>
              <a:rPr lang="zh-CN" altLang="en-US" sz="2015" kern="0" dirty="0">
                <a:solidFill>
                  <a:srgbClr val="000000"/>
                </a:solidFill>
                <a:latin typeface="Times New Roman" panose="02020603050405020304" pitchFamily="65" charset="-122"/>
                <a:ea typeface="宋体" panose="02010600030101010101" pitchFamily="2" charset="-122"/>
              </a:rPr>
              <a:t>)=③</a:t>
            </a:r>
            <a:r>
              <a:rPr lang="zh-CN" altLang="en-US" sz="2015" u="sng" kern="0" dirty="0">
                <a:solidFill>
                  <a:srgbClr val="FF0000"/>
                </a:solidFill>
                <a:latin typeface="Times New Roman" panose="02020603050405020304" pitchFamily="65" charset="-122"/>
                <a:ea typeface="宋体" panose="02010600030101010101" pitchFamily="2" charset="-122"/>
              </a:rPr>
              <a:t>    </a:t>
            </a:r>
            <a:r>
              <a:rPr lang="zh-CN" altLang="en-US" sz="2015" i="1" u="sng" kern="0" dirty="0">
                <a:solidFill>
                  <a:srgbClr val="FF0000"/>
                </a:solidFill>
                <a:latin typeface="Times New Roman" panose="02020603050405020304" pitchFamily="65" charset="-122"/>
                <a:ea typeface="宋体" panose="02010600030101010101" pitchFamily="2" charset="-122"/>
              </a:rPr>
              <a:t>aEX</a:t>
            </a:r>
            <a:r>
              <a:rPr lang="zh-CN" altLang="en-US" sz="2015" u="sng" kern="0" dirty="0">
                <a:solidFill>
                  <a:srgbClr val="FF0000"/>
                </a:solidFill>
                <a:latin typeface="Times New Roman" panose="02020603050405020304" pitchFamily="65" charset="-122"/>
                <a:ea typeface="宋体" panose="02010600030101010101" pitchFamily="2" charset="-122"/>
              </a:rPr>
              <a:t>+</a:t>
            </a:r>
            <a:r>
              <a:rPr lang="zh-CN" altLang="en-US" sz="2015" i="1" u="sng" kern="0" dirty="0">
                <a:solidFill>
                  <a:srgbClr val="FF0000"/>
                </a:solidFill>
                <a:latin typeface="Times New Roman" panose="02020603050405020304" pitchFamily="65" charset="-122"/>
                <a:ea typeface="宋体" panose="02010600030101010101" pitchFamily="2" charset="-122"/>
              </a:rPr>
              <a:t>b</a:t>
            </a:r>
            <a:r>
              <a:rPr lang="zh-CN" altLang="en-US" sz="2015" u="sng" kern="0" dirty="0">
                <a:solidFill>
                  <a:srgbClr val="FF0000"/>
                </a:solidFill>
                <a:latin typeface="Times New Roman" panose="02020603050405020304" pitchFamily="65" charset="-122"/>
                <a:ea typeface="宋体" panose="02010600030101010101" pitchFamily="2" charset="-122"/>
              </a:rPr>
              <a:t>   </a:t>
            </a:r>
            <a:r>
              <a:rPr lang="zh-CN" altLang="en-US" sz="2015" u="sng" kern="0"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b</a:t>
            </a:r>
            <a:r>
              <a:rPr lang="zh-CN" altLang="en-US" sz="2015" kern="0" dirty="0">
                <a:solidFill>
                  <a:srgbClr val="000000"/>
                </a:solidFill>
                <a:latin typeface="Times New Roman" panose="02020603050405020304" pitchFamily="65" charset="-122"/>
                <a:ea typeface="宋体" panose="02010600030101010101" pitchFamily="2" charset="-122"/>
              </a:rPr>
              <a:t>为实数).</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(2)</a:t>
            </a:r>
            <a:r>
              <a:rPr lang="zh-CN" altLang="en-US" sz="2015" i="1" kern="0" dirty="0">
                <a:solidFill>
                  <a:srgbClr val="000000"/>
                </a:solidFill>
                <a:latin typeface="Times New Roman" panose="02020603050405020304" pitchFamily="65" charset="-122"/>
                <a:ea typeface="宋体" panose="02010600030101010101" pitchFamily="2" charset="-122"/>
              </a:rPr>
              <a:t>D</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aX</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b</a:t>
            </a:r>
            <a:r>
              <a:rPr lang="zh-CN" altLang="en-US" sz="2015" kern="0" dirty="0">
                <a:solidFill>
                  <a:srgbClr val="000000"/>
                </a:solidFill>
                <a:latin typeface="Times New Roman" panose="02020603050405020304" pitchFamily="65" charset="-122"/>
                <a:ea typeface="宋体" panose="02010600030101010101" pitchFamily="2" charset="-122"/>
              </a:rPr>
              <a:t>)=④</a:t>
            </a:r>
            <a:r>
              <a:rPr lang="zh-CN" altLang="en-US" sz="2015" u="sng" kern="0" dirty="0">
                <a:solidFill>
                  <a:srgbClr val="FF0000"/>
                </a:solidFill>
                <a:latin typeface="Times New Roman" panose="02020603050405020304" pitchFamily="65" charset="-122"/>
                <a:ea typeface="宋体" panose="02010600030101010101" pitchFamily="2" charset="-122"/>
              </a:rPr>
              <a:t>    </a:t>
            </a:r>
            <a:r>
              <a:rPr lang="zh-CN" altLang="en-US" sz="2015" i="1" u="sng" kern="0" dirty="0">
                <a:solidFill>
                  <a:srgbClr val="FF0000"/>
                </a:solidFill>
                <a:latin typeface="Times New Roman" panose="02020603050405020304" pitchFamily="65" charset="-122"/>
                <a:ea typeface="宋体" panose="02010600030101010101" pitchFamily="2" charset="-122"/>
              </a:rPr>
              <a:t>a</a:t>
            </a:r>
            <a:r>
              <a:rPr lang="zh-CN" altLang="en-US" sz="1519" u="sng" kern="0" baseline="59000" dirty="0">
                <a:solidFill>
                  <a:srgbClr val="FF0000"/>
                </a:solidFill>
                <a:latin typeface="Times New Roman" panose="02020603050405020304" pitchFamily="65" charset="-122"/>
                <a:ea typeface="宋体" panose="02010600030101010101" pitchFamily="2" charset="-122"/>
              </a:rPr>
              <a:t>2</a:t>
            </a:r>
            <a:r>
              <a:rPr lang="zh-CN" altLang="en-US" sz="2015" i="1" u="sng" kern="0" dirty="0">
                <a:solidFill>
                  <a:srgbClr val="FF0000"/>
                </a:solidFill>
                <a:latin typeface="Times New Roman" panose="02020603050405020304" pitchFamily="65" charset="-122"/>
                <a:ea typeface="宋体" panose="02010600030101010101" pitchFamily="2" charset="-122"/>
              </a:rPr>
              <a:t>DX</a:t>
            </a:r>
            <a:r>
              <a:rPr lang="zh-CN" altLang="en-US" sz="2015" u="sng" kern="0" dirty="0">
                <a:solidFill>
                  <a:srgbClr val="FF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b</a:t>
            </a:r>
            <a:r>
              <a:rPr lang="zh-CN" altLang="en-US" sz="2015" kern="0" dirty="0">
                <a:solidFill>
                  <a:srgbClr val="000000"/>
                </a:solidFill>
                <a:latin typeface="Times New Roman" panose="02020603050405020304" pitchFamily="65" charset="-122"/>
                <a:ea typeface="宋体" panose="02010600030101010101" pitchFamily="2" charset="-122"/>
              </a:rPr>
              <a:t>为实数).</a:t>
            </a:r>
            <a:endParaRPr lang="zh-CN" altLang="en-US" sz="1805" dirty="0"/>
          </a:p>
        </p:txBody>
      </p:sp>
      <p:graphicFrame>
        <p:nvGraphicFramePr>
          <p:cNvPr id="4" name="对象 3"/>
          <p:cNvGraphicFramePr>
            <a:graphicFrameLocks noChangeAspect="1"/>
          </p:cNvGraphicFramePr>
          <p:nvPr/>
        </p:nvGraphicFramePr>
        <p:xfrm>
          <a:off x="3320142" y="1781732"/>
          <a:ext cx="199580" cy="489879"/>
        </p:xfrm>
        <a:graphic>
          <a:graphicData uri="http://schemas.openxmlformats.org/presentationml/2006/ole">
            <p:oleObj spid="_x0000_s2052" name="Equation" r:id="rId4" imgW="5486400" imgH="13716000" progId="Equation.DSMT4">
              <p:embed/>
            </p:oleObj>
          </a:graphicData>
        </a:graphic>
      </p:graphicFrame>
      <p:graphicFrame>
        <p:nvGraphicFramePr>
          <p:cNvPr id="5" name="对象 4"/>
          <p:cNvGraphicFramePr>
            <a:graphicFrameLocks noChangeAspect="1"/>
          </p:cNvGraphicFramePr>
          <p:nvPr/>
        </p:nvGraphicFramePr>
        <p:xfrm>
          <a:off x="6280937" y="2577747"/>
          <a:ext cx="563409" cy="296028"/>
        </p:xfrm>
        <a:graphic>
          <a:graphicData uri="http://schemas.openxmlformats.org/presentationml/2006/ole">
            <p:oleObj spid="_x0000_s2053" name="Equation" r:id="rId5" imgW="14935200" imgH="7924800" progId="Equation.DSMT4">
              <p:embed/>
            </p:oleObj>
          </a:graphicData>
        </a:graphic>
      </p:graphicFrame>
      <p:grpSp>
        <p:nvGrpSpPr>
          <p:cNvPr id="6" name="组合 16"/>
          <p:cNvGrpSpPr/>
          <p:nvPr/>
        </p:nvGrpSpPr>
        <p:grpSpPr bwMode="auto">
          <a:xfrm>
            <a:off x="3072407" y="1710111"/>
            <a:ext cx="1662806" cy="572963"/>
            <a:chOff x="4881563" y="2969419"/>
            <a:chExt cx="783431"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sz="1805"/>
            </a:p>
          </p:txBody>
        </p:sp>
        <p:cxnSp>
          <p:nvCxnSpPr>
            <p:cNvPr id="8" name="直接连接符 15"/>
            <p:cNvCxnSpPr>
              <a:cxnSpLocks noChangeShapeType="1"/>
            </p:cNvCxnSpPr>
            <p:nvPr/>
          </p:nvCxnSpPr>
          <p:spPr bwMode="auto">
            <a:xfrm rot="10800000" flipH="1">
              <a:off x="4881563" y="3159539"/>
              <a:ext cx="783431" cy="1588"/>
            </a:xfrm>
            <a:prstGeom prst="line">
              <a:avLst/>
            </a:prstGeom>
            <a:noFill/>
            <a:ln w="9525" algn="ctr">
              <a:solidFill>
                <a:srgbClr val="CF000E"/>
              </a:solidFill>
              <a:round/>
            </a:ln>
          </p:spPr>
        </p:cxnSp>
      </p:grpSp>
      <p:grpSp>
        <p:nvGrpSpPr>
          <p:cNvPr id="9" name="组合 16"/>
          <p:cNvGrpSpPr/>
          <p:nvPr/>
        </p:nvGrpSpPr>
        <p:grpSpPr bwMode="auto">
          <a:xfrm>
            <a:off x="3598757" y="3914805"/>
            <a:ext cx="1074306" cy="358898"/>
            <a:chOff x="4881563" y="2969419"/>
            <a:chExt cx="783431" cy="219075"/>
          </a:xfrm>
        </p:grpSpPr>
        <p:sp>
          <p:nvSpPr>
            <p:cNvPr id="10"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sz="1805"/>
            </a:p>
          </p:txBody>
        </p:sp>
        <p:cxnSp>
          <p:nvCxnSpPr>
            <p:cNvPr id="11" name="直接连接符 15"/>
            <p:cNvCxnSpPr>
              <a:cxnSpLocks noChangeShapeType="1"/>
            </p:cNvCxnSpPr>
            <p:nvPr/>
          </p:nvCxnSpPr>
          <p:spPr bwMode="auto">
            <a:xfrm rot="10800000" flipH="1">
              <a:off x="4881563" y="3159539"/>
              <a:ext cx="783431" cy="1588"/>
            </a:xfrm>
            <a:prstGeom prst="line">
              <a:avLst/>
            </a:prstGeom>
            <a:noFill/>
            <a:ln w="9525" algn="ctr">
              <a:solidFill>
                <a:srgbClr val="CF000E"/>
              </a:solidFill>
              <a:round/>
            </a:ln>
          </p:spPr>
        </p:cxnSp>
      </p:grpSp>
      <p:grpSp>
        <p:nvGrpSpPr>
          <p:cNvPr id="12" name="组合 16"/>
          <p:cNvGrpSpPr/>
          <p:nvPr/>
        </p:nvGrpSpPr>
        <p:grpSpPr bwMode="auto">
          <a:xfrm>
            <a:off x="3645370" y="4344527"/>
            <a:ext cx="1074306" cy="358898"/>
            <a:chOff x="4881563" y="2969419"/>
            <a:chExt cx="783431" cy="219075"/>
          </a:xfrm>
        </p:grpSpPr>
        <p:sp>
          <p:nvSpPr>
            <p:cNvPr id="13"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sz="1805"/>
            </a:p>
          </p:txBody>
        </p:sp>
        <p:cxnSp>
          <p:nvCxnSpPr>
            <p:cNvPr id="14" name="直接连接符 15"/>
            <p:cNvCxnSpPr>
              <a:cxnSpLocks noChangeShapeType="1"/>
            </p:cNvCxnSpPr>
            <p:nvPr/>
          </p:nvCxnSpPr>
          <p:spPr bwMode="auto">
            <a:xfrm rot="10800000" flipH="1">
              <a:off x="4881563" y="3159539"/>
              <a:ext cx="783431" cy="1588"/>
            </a:xfrm>
            <a:prstGeom prst="line">
              <a:avLst/>
            </a:prstGeom>
            <a:noFill/>
            <a:ln w="9525" algn="ctr">
              <a:solidFill>
                <a:srgbClr val="CF000E"/>
              </a:solidFill>
              <a:round/>
            </a:ln>
          </p:spPr>
        </p:cxnSp>
      </p:grpSp>
      <p:sp>
        <p:nvSpPr>
          <p:cNvPr id="15" name="TextBox 2"/>
          <p:cNvSpPr txBox="1"/>
          <p:nvPr/>
        </p:nvSpPr>
        <p:spPr>
          <a:xfrm>
            <a:off x="2022127" y="4861407"/>
            <a:ext cx="8147747" cy="1342932"/>
          </a:xfrm>
          <a:prstGeom prst="rect">
            <a:avLst/>
          </a:prstGeom>
          <a:noFill/>
        </p:spPr>
        <p:txBody>
          <a:bodyPr wrap="square" lIns="0" tIns="0" rIns="0" bIns="0" rtlCol="0">
            <a:spAutoFit/>
          </a:bodyPr>
          <a:lstStyle/>
          <a:p>
            <a:pPr eaLnBrk="0" latinLnBrk="1" hangingPunct="0">
              <a:lnSpc>
                <a:spcPct val="150000"/>
              </a:lnSpc>
            </a:pPr>
            <a:r>
              <a:rPr lang="zh-CN" altLang="en-US" sz="2015" b="1" kern="0" dirty="0">
                <a:solidFill>
                  <a:srgbClr val="000000"/>
                </a:solidFill>
                <a:latin typeface="Times New Roman" panose="02020603050405020304" pitchFamily="65" charset="-122"/>
                <a:ea typeface="宋体" panose="02010600030101010101" pitchFamily="2" charset="-122"/>
              </a:rPr>
              <a:t>3.两点分布与二项分布的均值、方差</a:t>
            </a:r>
            <a:endParaRPr lang="zh-CN" altLang="en-US" sz="1805" b="1"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(1)若</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服从两点分布,则</a:t>
            </a:r>
            <a:r>
              <a:rPr lang="zh-CN" altLang="en-US" sz="2015" i="1" kern="0" dirty="0">
                <a:solidFill>
                  <a:srgbClr val="000000"/>
                </a:solidFill>
                <a:latin typeface="Times New Roman" panose="02020603050405020304" pitchFamily="65" charset="-122"/>
                <a:ea typeface="宋体" panose="02010600030101010101" pitchFamily="2" charset="-122"/>
              </a:rPr>
              <a:t>EX</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DX</a:t>
            </a:r>
            <a:r>
              <a:rPr lang="zh-CN" altLang="en-US" sz="2015" kern="0" dirty="0">
                <a:solidFill>
                  <a:srgbClr val="000000"/>
                </a:solidFill>
                <a:latin typeface="Times New Roman" panose="02020603050405020304" pitchFamily="65" charset="-122"/>
                <a:ea typeface="宋体" panose="02010600030101010101" pitchFamily="2" charset="-122"/>
              </a:rPr>
              <a:t>=⑤</a:t>
            </a:r>
            <a:r>
              <a:rPr lang="zh-CN" altLang="en-US" sz="2015" u="sng" kern="0" dirty="0">
                <a:solidFill>
                  <a:srgbClr val="FF0000"/>
                </a:solidFill>
                <a:latin typeface="Times New Roman" panose="02020603050405020304" pitchFamily="65" charset="-122"/>
                <a:ea typeface="宋体" panose="02010600030101010101" pitchFamily="2" charset="-122"/>
              </a:rPr>
              <a:t>    </a:t>
            </a:r>
            <a:r>
              <a:rPr lang="zh-CN" altLang="en-US" sz="2015" i="1" u="sng" kern="0" dirty="0">
                <a:solidFill>
                  <a:srgbClr val="FF0000"/>
                </a:solidFill>
                <a:latin typeface="Times New Roman" panose="02020603050405020304" pitchFamily="65" charset="-122"/>
                <a:ea typeface="宋体" panose="02010600030101010101" pitchFamily="2" charset="-122"/>
              </a:rPr>
              <a:t>p</a:t>
            </a:r>
            <a:r>
              <a:rPr lang="zh-CN" altLang="en-US" sz="2015" u="sng" kern="0" dirty="0">
                <a:solidFill>
                  <a:srgbClr val="FF0000"/>
                </a:solidFill>
                <a:latin typeface="Times New Roman" panose="02020603050405020304" pitchFamily="65" charset="-122"/>
                <a:ea typeface="宋体" panose="02010600030101010101" pitchFamily="2" charset="-122"/>
              </a:rPr>
              <a:t>(1-</a:t>
            </a:r>
            <a:r>
              <a:rPr lang="zh-CN" altLang="en-US" sz="2015" i="1" u="sng" kern="0" dirty="0">
                <a:solidFill>
                  <a:srgbClr val="FF0000"/>
                </a:solidFill>
                <a:latin typeface="Times New Roman" panose="02020603050405020304" pitchFamily="65" charset="-122"/>
                <a:ea typeface="宋体" panose="02010600030101010101" pitchFamily="2" charset="-122"/>
              </a:rPr>
              <a:t>p</a:t>
            </a:r>
            <a:r>
              <a:rPr lang="zh-CN" altLang="en-US" sz="2015" u="sng" kern="0" dirty="0">
                <a:solidFill>
                  <a:srgbClr val="FF0000"/>
                </a:solidFill>
                <a:latin typeface="Times New Roman" panose="02020603050405020304" pitchFamily="65" charset="-122"/>
                <a:ea typeface="宋体" panose="02010600030101010101" pitchFamily="2" charset="-122"/>
              </a:rPr>
              <a:t>)   </a:t>
            </a:r>
            <a:r>
              <a:rPr lang="zh-CN" altLang="en-US" sz="2015" u="sng" kern="0"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(2)若</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B</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),则</a:t>
            </a:r>
            <a:r>
              <a:rPr lang="zh-CN" altLang="en-US" sz="2015" i="1" kern="0" dirty="0">
                <a:solidFill>
                  <a:srgbClr val="000000"/>
                </a:solidFill>
                <a:latin typeface="Times New Roman" panose="02020603050405020304" pitchFamily="65" charset="-122"/>
                <a:ea typeface="宋体" panose="02010600030101010101" pitchFamily="2" charset="-122"/>
              </a:rPr>
              <a:t>EX</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np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DX</a:t>
            </a:r>
            <a:r>
              <a:rPr lang="zh-CN" altLang="en-US" sz="2015" kern="0" dirty="0">
                <a:solidFill>
                  <a:srgbClr val="000000"/>
                </a:solidFill>
                <a:latin typeface="Times New Roman" panose="02020603050405020304" pitchFamily="65" charset="-122"/>
                <a:ea typeface="宋体" panose="02010600030101010101" pitchFamily="2" charset="-122"/>
              </a:rPr>
              <a:t>=⑥</a:t>
            </a:r>
            <a:r>
              <a:rPr lang="zh-CN" altLang="en-US" sz="2015" u="sng" kern="0" dirty="0">
                <a:solidFill>
                  <a:srgbClr val="FF0000"/>
                </a:solidFill>
                <a:latin typeface="Times New Roman" panose="02020603050405020304" pitchFamily="65" charset="-122"/>
                <a:ea typeface="宋体" panose="02010600030101010101" pitchFamily="2" charset="-122"/>
              </a:rPr>
              <a:t>    </a:t>
            </a:r>
            <a:r>
              <a:rPr lang="zh-CN" altLang="en-US" sz="2015" i="1" u="sng" kern="0" dirty="0">
                <a:solidFill>
                  <a:srgbClr val="FF0000"/>
                </a:solidFill>
                <a:latin typeface="Times New Roman" panose="02020603050405020304" pitchFamily="65" charset="-122"/>
                <a:ea typeface="宋体" panose="02010600030101010101" pitchFamily="2" charset="-122"/>
              </a:rPr>
              <a:t>np</a:t>
            </a:r>
            <a:r>
              <a:rPr lang="zh-CN" altLang="en-US" sz="2015" u="sng" kern="0" dirty="0">
                <a:solidFill>
                  <a:srgbClr val="FF0000"/>
                </a:solidFill>
                <a:latin typeface="Times New Roman" panose="02020603050405020304" pitchFamily="65" charset="-122"/>
                <a:ea typeface="宋体" panose="02010600030101010101" pitchFamily="2" charset="-122"/>
              </a:rPr>
              <a:t>(1-</a:t>
            </a:r>
            <a:r>
              <a:rPr lang="zh-CN" altLang="en-US" sz="2015" i="1" u="sng" kern="0" dirty="0">
                <a:solidFill>
                  <a:srgbClr val="FF0000"/>
                </a:solidFill>
                <a:latin typeface="Times New Roman" panose="02020603050405020304" pitchFamily="65" charset="-122"/>
                <a:ea typeface="宋体" panose="02010600030101010101" pitchFamily="2" charset="-122"/>
              </a:rPr>
              <a:t>p</a:t>
            </a:r>
            <a:r>
              <a:rPr lang="zh-CN" altLang="en-US" sz="2015" u="sng" kern="0" dirty="0">
                <a:solidFill>
                  <a:srgbClr val="FF0000"/>
                </a:solidFill>
                <a:latin typeface="Times New Roman" panose="02020603050405020304" pitchFamily="65" charset="-122"/>
                <a:ea typeface="宋体" panose="02010600030101010101" pitchFamily="2" charset="-122"/>
              </a:rPr>
              <a:t>)   </a:t>
            </a:r>
            <a:r>
              <a:rPr lang="zh-CN" altLang="en-US" sz="2015" u="sng" kern="0"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a:t>
            </a:r>
            <a:endParaRPr lang="zh-CN" altLang="en-US" sz="1805" dirty="0"/>
          </a:p>
        </p:txBody>
      </p:sp>
      <p:grpSp>
        <p:nvGrpSpPr>
          <p:cNvPr id="16" name="组合 16"/>
          <p:cNvGrpSpPr/>
          <p:nvPr/>
        </p:nvGrpSpPr>
        <p:grpSpPr bwMode="auto">
          <a:xfrm>
            <a:off x="5955664" y="5361059"/>
            <a:ext cx="1074307" cy="358898"/>
            <a:chOff x="4881563" y="2969419"/>
            <a:chExt cx="783431" cy="219075"/>
          </a:xfrm>
        </p:grpSpPr>
        <p:sp>
          <p:nvSpPr>
            <p:cNvPr id="1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sz="1805"/>
            </a:p>
          </p:txBody>
        </p:sp>
        <p:cxnSp>
          <p:nvCxnSpPr>
            <p:cNvPr id="18" name="直接连接符 15"/>
            <p:cNvCxnSpPr>
              <a:cxnSpLocks noChangeShapeType="1"/>
            </p:cNvCxnSpPr>
            <p:nvPr/>
          </p:nvCxnSpPr>
          <p:spPr bwMode="auto">
            <a:xfrm rot="10800000" flipH="1">
              <a:off x="4881563" y="3159539"/>
              <a:ext cx="783431" cy="1588"/>
            </a:xfrm>
            <a:prstGeom prst="line">
              <a:avLst/>
            </a:prstGeom>
            <a:noFill/>
            <a:ln w="9525" algn="ctr">
              <a:solidFill>
                <a:srgbClr val="CF000E"/>
              </a:solidFill>
              <a:round/>
            </a:ln>
          </p:spPr>
        </p:cxnSp>
      </p:grpSp>
      <p:grpSp>
        <p:nvGrpSpPr>
          <p:cNvPr id="19" name="组合 16"/>
          <p:cNvGrpSpPr/>
          <p:nvPr/>
        </p:nvGrpSpPr>
        <p:grpSpPr bwMode="auto">
          <a:xfrm>
            <a:off x="5371890" y="5840796"/>
            <a:ext cx="1074307" cy="358898"/>
            <a:chOff x="4881563" y="2969419"/>
            <a:chExt cx="783431" cy="219075"/>
          </a:xfrm>
        </p:grpSpPr>
        <p:sp>
          <p:nvSpPr>
            <p:cNvPr id="20"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sz="1805"/>
            </a:p>
          </p:txBody>
        </p:sp>
        <p:cxnSp>
          <p:nvCxnSpPr>
            <p:cNvPr id="21" name="直接连接符 15"/>
            <p:cNvCxnSpPr>
              <a:cxnSpLocks noChangeShapeType="1"/>
            </p:cNvCxnSpPr>
            <p:nvPr/>
          </p:nvCxnSpPr>
          <p:spPr bwMode="auto">
            <a:xfrm rot="10800000" flipH="1">
              <a:off x="4881563" y="3159539"/>
              <a:ext cx="783431" cy="1588"/>
            </a:xfrm>
            <a:prstGeom prst="line">
              <a:avLst/>
            </a:prstGeom>
            <a:noFill/>
            <a:ln w="9525" algn="ctr">
              <a:solidFill>
                <a:srgbClr val="CF000E"/>
              </a:solidFill>
              <a:round/>
            </a:ln>
          </p:spPr>
        </p:cxnSp>
      </p:grpSp>
    </p:spTree>
    <p:extLst>
      <p:ext uri="{BB962C8B-B14F-4D97-AF65-F5344CB8AC3E}">
        <p14:creationId xmlns:p14="http://schemas.microsoft.com/office/powerpoint/2010/main" xmlns="" val="1573241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2"/>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1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922287"/>
            <a:ext cx="8147747" cy="5233326"/>
          </a:xfrm>
          <a:prstGeom prst="rect">
            <a:avLst/>
          </a:prstGeom>
          <a:noFill/>
        </p:spPr>
        <p:txBody>
          <a:bodyPr wrap="square" lIns="0" tIns="0" rIns="0" bIns="0" rtlCol="0">
            <a:spAutoFit/>
          </a:bodyPr>
          <a:lstStyle/>
          <a:p>
            <a:pPr eaLnBrk="0" latinLnBrk="1" hangingPunct="0">
              <a:lnSpc>
                <a:spcPct val="150000"/>
              </a:lnSpc>
            </a:pPr>
            <a:r>
              <a:rPr lang="zh-CN" altLang="en-US" sz="2015" b="1" kern="0" dirty="0">
                <a:solidFill>
                  <a:srgbClr val="000000"/>
                </a:solidFill>
                <a:latin typeface="Times New Roman" panose="02020603050405020304" pitchFamily="65" charset="-122"/>
                <a:ea typeface="宋体" panose="02010600030101010101" pitchFamily="2" charset="-122"/>
              </a:rPr>
              <a:t>知识拓展</a:t>
            </a:r>
            <a:endParaRPr lang="zh-CN" altLang="en-US" sz="1805" b="1"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1.随机变量的本质</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(1)所谓随机变量,就是试验结果和实数之间的一个对应关系,这与函数</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概念本质上是相同的,只不过在函数概念中,函数</a:t>
            </a:r>
            <a:r>
              <a:rPr lang="zh-CN" altLang="en-US" sz="2015" i="1" kern="0" dirty="0">
                <a:solidFill>
                  <a:srgbClr val="000000"/>
                </a:solidFill>
                <a:latin typeface="Times New Roman" panose="02020603050405020304" pitchFamily="65" charset="-122"/>
                <a:ea typeface="宋体" panose="02010600030101010101" pitchFamily="2" charset="-122"/>
              </a:rPr>
              <a:t>f</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)的自变量是实数</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而在随机变量的概念中,随机变量</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的自变量是试验结果.</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(2)随机变量具有如下特点:其一,在试验之前不能断言随机变量取什么</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值,即具有随机性;其二,在大量重复试验中能按一定统计规律取实数值,</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即存在统计规律性.</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2.离散型随机变量的分布列的作用</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对于随机变量</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的研究,需要了解随机变量将取哪些值以及取这些值时</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的概率,对于离散型随机变量,它的分布列正是指出了随机变量</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的取值</a:t>
            </a:r>
            <a:endParaRPr lang="zh-CN" altLang="en-US" sz="1805" dirty="0"/>
          </a:p>
        </p:txBody>
      </p:sp>
      <p:sp>
        <p:nvSpPr>
          <p:cNvPr id="3" name="矩形 2"/>
          <p:cNvSpPr/>
          <p:nvPr/>
        </p:nvSpPr>
        <p:spPr>
          <a:xfrm>
            <a:off x="1997728" y="6007333"/>
            <a:ext cx="3095587" cy="506299"/>
          </a:xfrm>
          <a:prstGeom prst="rect">
            <a:avLst/>
          </a:prstGeom>
        </p:spPr>
        <p:txBody>
          <a:bodyPr wrap="none">
            <a:spAutoFit/>
          </a:bodyPr>
          <a:lstStyle/>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范围以及取这些值的概率.</a:t>
            </a:r>
            <a:endParaRPr lang="zh-CN" altLang="en-US" sz="2015" dirty="0"/>
          </a:p>
        </p:txBody>
      </p:sp>
    </p:spTree>
    <p:extLst>
      <p:ext uri="{BB962C8B-B14F-4D97-AF65-F5344CB8AC3E}">
        <p14:creationId xmlns:p14="http://schemas.microsoft.com/office/powerpoint/2010/main" xmlns="" val="30883769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922287"/>
            <a:ext cx="8147747" cy="4597771"/>
          </a:xfrm>
          <a:prstGeom prst="rect">
            <a:avLst/>
          </a:prstGeom>
          <a:noFill/>
        </p:spPr>
        <p:txBody>
          <a:bodyPr wrap="square" lIns="0" tIns="0" rIns="0" bIns="0" rtlCol="0">
            <a:spAutoFit/>
          </a:bodyPr>
          <a:lstStyle/>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3.对均值(或数学期望)的理解</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(1)期望是算术平均值概念的推广,是概率意义下的平均.</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(2)</a:t>
            </a:r>
            <a:r>
              <a:rPr lang="zh-CN" altLang="en-US" sz="2015" i="1" kern="0" dirty="0">
                <a:solidFill>
                  <a:srgbClr val="000000"/>
                </a:solidFill>
                <a:latin typeface="Times New Roman" panose="02020603050405020304" pitchFamily="65" charset="-122"/>
                <a:ea typeface="宋体" panose="02010600030101010101" pitchFamily="2" charset="-122"/>
              </a:rPr>
              <a:t>EX</a:t>
            </a:r>
            <a:r>
              <a:rPr lang="zh-CN" altLang="en-US" sz="2015" kern="0" dirty="0">
                <a:solidFill>
                  <a:srgbClr val="000000"/>
                </a:solidFill>
                <a:latin typeface="Times New Roman" panose="02020603050405020304" pitchFamily="65" charset="-122"/>
                <a:ea typeface="宋体" panose="02010600030101010101" pitchFamily="2" charset="-122"/>
              </a:rPr>
              <a:t>是一个实数,由</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的分布列唯一确定,即</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作为随机变量是可变的,</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而</a:t>
            </a:r>
            <a:r>
              <a:rPr lang="zh-CN" altLang="en-US" sz="2015" i="1" kern="0" dirty="0">
                <a:solidFill>
                  <a:srgbClr val="000000"/>
                </a:solidFill>
                <a:latin typeface="Times New Roman" panose="02020603050405020304" pitchFamily="65" charset="-122"/>
                <a:ea typeface="宋体" panose="02010600030101010101" pitchFamily="2" charset="-122"/>
              </a:rPr>
              <a:t>EX</a:t>
            </a:r>
            <a:r>
              <a:rPr lang="zh-CN" altLang="en-US" sz="2015" kern="0" dirty="0">
                <a:solidFill>
                  <a:srgbClr val="000000"/>
                </a:solidFill>
                <a:latin typeface="Times New Roman" panose="02020603050405020304" pitchFamily="65" charset="-122"/>
                <a:ea typeface="宋体" panose="02010600030101010101" pitchFamily="2" charset="-122"/>
              </a:rPr>
              <a:t>是不变的,它描述</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取值的平均状态.</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(3)公式</a:t>
            </a:r>
            <a:r>
              <a:rPr lang="zh-CN" altLang="en-US" sz="2015" i="1" kern="0" dirty="0">
                <a:solidFill>
                  <a:srgbClr val="000000"/>
                </a:solidFill>
                <a:latin typeface="Times New Roman" panose="02020603050405020304" pitchFamily="65" charset="-122"/>
                <a:ea typeface="宋体" panose="02010600030101010101" pitchFamily="2" charset="-122"/>
              </a:rPr>
              <a:t>EX</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1519" kern="0" baseline="-15000" dirty="0">
                <a:solidFill>
                  <a:srgbClr val="000000"/>
                </a:solidFill>
                <a:latin typeface="Times New Roman" panose="02020603050405020304" pitchFamily="65" charset="-122"/>
                <a:ea typeface="宋体" panose="02010600030101010101" pitchFamily="2" charset="-122"/>
              </a:rPr>
              <a:t>1</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1519" kern="0" baseline="-15000" dirty="0">
                <a:solidFill>
                  <a:srgbClr val="000000"/>
                </a:solidFill>
                <a:latin typeface="Times New Roman" panose="02020603050405020304" pitchFamily="65" charset="-122"/>
                <a:ea typeface="宋体" panose="02010600030101010101" pitchFamily="2" charset="-122"/>
              </a:rPr>
              <a:t>1</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1519" kern="0" baseline="-15000" dirty="0">
                <a:solidFill>
                  <a:srgbClr val="000000"/>
                </a:solidFill>
                <a:latin typeface="Times New Roman" panose="02020603050405020304" pitchFamily="65" charset="-122"/>
                <a:ea typeface="宋体" panose="02010600030101010101" pitchFamily="2" charset="-122"/>
              </a:rPr>
              <a:t>2</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1519" kern="0" baseline="-15000" dirty="0">
                <a:solidFill>
                  <a:srgbClr val="000000"/>
                </a:solidFill>
                <a:latin typeface="Times New Roman" panose="02020603050405020304" pitchFamily="65" charset="-122"/>
                <a:ea typeface="宋体" panose="02010600030101010101" pitchFamily="2" charset="-122"/>
              </a:rPr>
              <a:t>2</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kern="0" dirty="0">
                <a:solidFill>
                  <a:srgbClr val="000000"/>
                </a:solidFill>
                <a:latin typeface="黑体" panose="02010609060101010101" pitchFamily="49" charset="-122"/>
                <a:ea typeface="宋体" panose="02010600030101010101" pitchFamily="2" charset="-122"/>
              </a:rPr>
              <a:t>…</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1519" i="1" kern="0" baseline="-15000" dirty="0">
                <a:solidFill>
                  <a:srgbClr val="000000"/>
                </a:solidFill>
                <a:latin typeface="Times New Roman" panose="02020603050405020304" pitchFamily="65" charset="-122"/>
                <a:ea typeface="宋体" panose="02010600030101010101" pitchFamily="2" charset="-122"/>
              </a:rPr>
              <a:t>n</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1519" i="1" kern="0" baseline="-1500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Times New Roman" panose="02020603050405020304" pitchFamily="65" charset="-122"/>
                <a:ea typeface="宋体" panose="02010600030101010101" pitchFamily="2" charset="-122"/>
              </a:rPr>
              <a:t>直接给出了</a:t>
            </a:r>
            <a:r>
              <a:rPr lang="zh-CN" altLang="en-US" sz="2015" i="1" kern="0" dirty="0">
                <a:solidFill>
                  <a:srgbClr val="000000"/>
                </a:solidFill>
                <a:latin typeface="Times New Roman" panose="02020603050405020304" pitchFamily="65" charset="-122"/>
                <a:ea typeface="宋体" panose="02010600030101010101" pitchFamily="2" charset="-122"/>
              </a:rPr>
              <a:t>EX</a:t>
            </a:r>
            <a:r>
              <a:rPr lang="zh-CN" altLang="en-US" sz="2015" kern="0" dirty="0">
                <a:solidFill>
                  <a:srgbClr val="000000"/>
                </a:solidFill>
                <a:latin typeface="Times New Roman" panose="02020603050405020304" pitchFamily="65" charset="-122"/>
                <a:ea typeface="宋体" panose="02010600030101010101" pitchFamily="2" charset="-122"/>
              </a:rPr>
              <a:t>的求法,即随机变量的取值</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与相应的概率值分别相乘后相加.由此可知,求随机变量的数学期望的</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关键在于写出它的分布列.</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4.方差的意义</a:t>
            </a:r>
            <a:endParaRPr lang="zh-CN" altLang="en-US" sz="1805" dirty="0"/>
          </a:p>
          <a:p>
            <a:pPr eaLnBrk="0" latinLnBrk="1" hangingPunct="0">
              <a:lnSpc>
                <a:spcPct val="150000"/>
              </a:lnSpc>
            </a:pPr>
            <a:r>
              <a:rPr lang="zh-CN" altLang="en-US" sz="2015" i="1" u="sng" kern="0" dirty="0">
                <a:solidFill>
                  <a:srgbClr val="000000"/>
                </a:solidFill>
                <a:latin typeface="Times New Roman" panose="02020603050405020304" pitchFamily="65" charset="-122"/>
                <a:ea typeface="宋体" panose="02010600030101010101" pitchFamily="2" charset="-122"/>
              </a:rPr>
              <a:t>DX</a:t>
            </a:r>
            <a:r>
              <a:rPr lang="zh-CN" altLang="en-US" sz="2015" u="sng" kern="0" dirty="0">
                <a:solidFill>
                  <a:srgbClr val="000000"/>
                </a:solidFill>
                <a:latin typeface="Times New Roman" panose="02020603050405020304" pitchFamily="65" charset="-122"/>
                <a:ea typeface="宋体" panose="02010600030101010101" pitchFamily="2" charset="-122"/>
              </a:rPr>
              <a:t>表示随机变量</a:t>
            </a:r>
            <a:r>
              <a:rPr lang="zh-CN" altLang="en-US" sz="2015" i="1" u="sng" kern="0" dirty="0">
                <a:solidFill>
                  <a:srgbClr val="000000"/>
                </a:solidFill>
                <a:latin typeface="Times New Roman" panose="02020603050405020304" pitchFamily="65" charset="-122"/>
                <a:ea typeface="宋体" panose="02010600030101010101" pitchFamily="2" charset="-122"/>
              </a:rPr>
              <a:t>X</a:t>
            </a:r>
            <a:r>
              <a:rPr lang="zh-CN" altLang="en-US" sz="2015" u="sng" kern="0" dirty="0">
                <a:solidFill>
                  <a:srgbClr val="000000"/>
                </a:solidFill>
                <a:latin typeface="Times New Roman" panose="02020603050405020304" pitchFamily="65" charset="-122"/>
                <a:ea typeface="宋体" panose="02010600030101010101" pitchFamily="2" charset="-122"/>
              </a:rPr>
              <a:t>对</a:t>
            </a:r>
            <a:r>
              <a:rPr lang="zh-CN" altLang="en-US" sz="2015" i="1" u="sng" kern="0" dirty="0">
                <a:solidFill>
                  <a:srgbClr val="000000"/>
                </a:solidFill>
                <a:latin typeface="Times New Roman" panose="02020603050405020304" pitchFamily="65" charset="-122"/>
                <a:ea typeface="宋体" panose="02010600030101010101" pitchFamily="2" charset="-122"/>
              </a:rPr>
              <a:t>EX</a:t>
            </a:r>
            <a:r>
              <a:rPr lang="zh-CN" altLang="en-US" sz="2015" u="sng" kern="0" dirty="0">
                <a:solidFill>
                  <a:srgbClr val="000000"/>
                </a:solidFill>
                <a:latin typeface="Times New Roman" panose="02020603050405020304" pitchFamily="65" charset="-122"/>
                <a:ea typeface="宋体" panose="02010600030101010101" pitchFamily="2" charset="-122"/>
              </a:rPr>
              <a:t>的平均偏离程度.</a:t>
            </a:r>
            <a:r>
              <a:rPr lang="zh-CN" altLang="en-US" sz="2015" i="1" kern="0" dirty="0">
                <a:solidFill>
                  <a:srgbClr val="000000"/>
                </a:solidFill>
                <a:latin typeface="Times New Roman" panose="02020603050405020304" pitchFamily="65" charset="-122"/>
                <a:ea typeface="宋体" panose="02010600030101010101" pitchFamily="2" charset="-122"/>
              </a:rPr>
              <a:t>DX</a:t>
            </a:r>
            <a:r>
              <a:rPr lang="zh-CN" altLang="en-US" sz="2015" kern="0" dirty="0">
                <a:solidFill>
                  <a:srgbClr val="000000"/>
                </a:solidFill>
                <a:latin typeface="Times New Roman" panose="02020603050405020304" pitchFamily="65" charset="-122"/>
                <a:ea typeface="宋体" panose="02010600030101010101" pitchFamily="2" charset="-122"/>
              </a:rPr>
              <a:t>越大,表明平均偏离程度越</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大,说明</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的取值越分散;</a:t>
            </a:r>
            <a:r>
              <a:rPr lang="zh-CN" altLang="en-US" sz="2015" i="1" kern="0" dirty="0">
                <a:solidFill>
                  <a:srgbClr val="000000"/>
                </a:solidFill>
                <a:latin typeface="Times New Roman" panose="02020603050405020304" pitchFamily="65" charset="-122"/>
                <a:ea typeface="宋体" panose="02010600030101010101" pitchFamily="2" charset="-122"/>
              </a:rPr>
              <a:t>DX</a:t>
            </a:r>
            <a:r>
              <a:rPr lang="zh-CN" altLang="en-US" sz="2015" kern="0" dirty="0">
                <a:solidFill>
                  <a:srgbClr val="000000"/>
                </a:solidFill>
                <a:latin typeface="Times New Roman" panose="02020603050405020304" pitchFamily="65" charset="-122"/>
                <a:ea typeface="宋体" panose="02010600030101010101" pitchFamily="2" charset="-122"/>
              </a:rPr>
              <a:t>越小,说明</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的取值越集中.由方差定义知,</a:t>
            </a:r>
            <a:r>
              <a:rPr lang="zh-CN" altLang="en-US" sz="2015" u="sng" kern="0" dirty="0">
                <a:solidFill>
                  <a:srgbClr val="000000"/>
                </a:solidFill>
                <a:latin typeface="Times New Roman" panose="02020603050405020304" pitchFamily="65" charset="-122"/>
                <a:ea typeface="宋体" panose="02010600030101010101" pitchFamily="2" charset="-122"/>
              </a:rPr>
              <a:t>方</a:t>
            </a:r>
            <a:endParaRPr lang="zh-CN" altLang="en-US" sz="1805" dirty="0"/>
          </a:p>
        </p:txBody>
      </p:sp>
      <p:sp>
        <p:nvSpPr>
          <p:cNvPr id="5" name="TextBox 2"/>
          <p:cNvSpPr txBox="1"/>
          <p:nvPr/>
        </p:nvSpPr>
        <p:spPr>
          <a:xfrm>
            <a:off x="2022127" y="5560382"/>
            <a:ext cx="8147747" cy="880045"/>
          </a:xfrm>
          <a:prstGeom prst="rect">
            <a:avLst/>
          </a:prstGeom>
          <a:noFill/>
        </p:spPr>
        <p:txBody>
          <a:bodyPr wrap="square" lIns="0" tIns="0" rIns="0" bIns="0" rtlCol="0">
            <a:spAutoFit/>
          </a:bodyPr>
          <a:lstStyle/>
          <a:p>
            <a:pPr eaLnBrk="0" latinLnBrk="1" hangingPunct="0">
              <a:lnSpc>
                <a:spcPct val="150000"/>
              </a:lnSpc>
            </a:pPr>
            <a:r>
              <a:rPr lang="zh-CN" altLang="en-US" sz="2015" u="sng" kern="0" dirty="0">
                <a:solidFill>
                  <a:srgbClr val="000000"/>
                </a:solidFill>
                <a:latin typeface="Times New Roman" panose="02020603050405020304" pitchFamily="65" charset="-122"/>
                <a:ea typeface="宋体" panose="02010600030101010101" pitchFamily="2" charset="-122"/>
              </a:rPr>
              <a:t>差是建立在期望这一概念之上的.</a:t>
            </a:r>
            <a:r>
              <a:rPr lang="zh-CN" altLang="en-US" sz="2015" kern="0" dirty="0">
                <a:solidFill>
                  <a:srgbClr val="000000"/>
                </a:solidFill>
                <a:latin typeface="Times New Roman" panose="02020603050405020304" pitchFamily="65" charset="-122"/>
                <a:ea typeface="宋体" panose="02010600030101010101" pitchFamily="2" charset="-122"/>
              </a:rPr>
              <a:t>在</a:t>
            </a:r>
            <a:r>
              <a:rPr lang="zh-CN" altLang="en-US" sz="2015" i="1" kern="0" dirty="0">
                <a:solidFill>
                  <a:srgbClr val="000000"/>
                </a:solidFill>
                <a:latin typeface="Times New Roman" panose="02020603050405020304" pitchFamily="65" charset="-122"/>
                <a:ea typeface="宋体" panose="02010600030101010101" pitchFamily="2" charset="-122"/>
              </a:rPr>
              <a:t>EX</a:t>
            </a:r>
            <a:r>
              <a:rPr lang="zh-CN" altLang="en-US" sz="2015" kern="0" dirty="0">
                <a:solidFill>
                  <a:srgbClr val="000000"/>
                </a:solidFill>
                <a:latin typeface="Times New Roman" panose="02020603050405020304" pitchFamily="65" charset="-122"/>
                <a:ea typeface="宋体" panose="02010600030101010101" pitchFamily="2" charset="-122"/>
              </a:rPr>
              <a:t>附近,统计中常用</a:t>
            </a:r>
            <a:r>
              <a:rPr lang="zh-CN" altLang="en-US" sz="1714" kern="0" spc="2721"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来描述</a:t>
            </a:r>
            <a:r>
              <a:rPr lang="zh-CN" altLang="en-US" sz="2015" i="1" kern="0" dirty="0">
                <a:solidFill>
                  <a:srgbClr val="000000"/>
                </a:solidFill>
                <a:latin typeface="Times New Roman" panose="02020603050405020304" pitchFamily="65" charset="-122"/>
                <a:ea typeface="宋体" panose="02010600030101010101" pitchFamily="2" charset="-122"/>
              </a:rPr>
              <a:t>X</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的分散程度.</a:t>
            </a:r>
            <a:endParaRPr lang="zh-CN" altLang="en-US" sz="1805" dirty="0"/>
          </a:p>
        </p:txBody>
      </p:sp>
      <p:graphicFrame>
        <p:nvGraphicFramePr>
          <p:cNvPr id="6" name="对象 5"/>
          <p:cNvGraphicFramePr>
            <a:graphicFrameLocks noChangeAspect="1"/>
          </p:cNvGraphicFramePr>
          <p:nvPr/>
        </p:nvGraphicFramePr>
        <p:xfrm>
          <a:off x="8107187" y="5642204"/>
          <a:ext cx="563409" cy="296028"/>
        </p:xfrm>
        <a:graphic>
          <a:graphicData uri="http://schemas.openxmlformats.org/presentationml/2006/ole">
            <p:oleObj spid="_x0000_s3075" name="Equation" r:id="rId4" imgW="14935200" imgH="7924800" progId="Equation.DSMT4">
              <p:embed/>
            </p:oleObj>
          </a:graphicData>
        </a:graphic>
      </p:graphicFrame>
    </p:spTree>
    <p:extLst>
      <p:ext uri="{BB962C8B-B14F-4D97-AF65-F5344CB8AC3E}">
        <p14:creationId xmlns:p14="http://schemas.microsoft.com/office/powerpoint/2010/main" xmlns="" val="6951794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1934934"/>
            <a:ext cx="8147747" cy="3323987"/>
          </a:xfrm>
          <a:prstGeom prst="rect">
            <a:avLst/>
          </a:prstGeom>
          <a:noFill/>
        </p:spPr>
        <p:txBody>
          <a:bodyPr wrap="square" lIns="0" tIns="0" rIns="0" bIns="0" rtlCol="0">
            <a:spAutoFit/>
          </a:bodyPr>
          <a:lstStyle/>
          <a:p>
            <a:pPr eaLnBrk="0" latinLnBrk="1" hangingPunct="0">
              <a:lnSpc>
                <a:spcPct val="150000"/>
              </a:lnSpc>
            </a:pPr>
            <a:r>
              <a:rPr lang="zh-CN" altLang="en-US" sz="2206" b="1" kern="0" dirty="0">
                <a:solidFill>
                  <a:srgbClr val="000000"/>
                </a:solidFill>
                <a:latin typeface="黑体" panose="02010609060101010101" pitchFamily="49" charset="-122"/>
                <a:ea typeface="黑体" panose="02010609060101010101" pitchFamily="49" charset="-122"/>
              </a:rPr>
              <a:t>方法1  离散型随机变量分布列的求法</a:t>
            </a:r>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1.求离散型随机变量的分布列,应按下述三个步骤进行:</a:t>
            </a:r>
            <a:endParaRPr lang="zh-CN" altLang="en-US" sz="1805" dirty="0"/>
          </a:p>
          <a:p>
            <a:pPr eaLnBrk="0" latinLnBrk="1" hangingPunct="0">
              <a:lnSpc>
                <a:spcPct val="150000"/>
              </a:lnSpc>
            </a:pPr>
            <a:r>
              <a:rPr lang="zh-CN" altLang="en-US" sz="11339" kern="0" spc="33325" dirty="0">
                <a:solidFill>
                  <a:srgbClr val="000000"/>
                </a:solidFill>
                <a:latin typeface="Times New Roman" panose="02020603050405020304" pitchFamily="65" charset="-122"/>
                <a:ea typeface="宋体" panose="02010600030101010101" pitchFamily="2" charset="-122"/>
              </a:rPr>
              <a:t> </a:t>
            </a:r>
            <a:endParaRPr lang="zh-CN" altLang="en-US" sz="1805" dirty="0"/>
          </a:p>
        </p:txBody>
      </p:sp>
      <p:pic>
        <p:nvPicPr>
          <p:cNvPr id="3" name="图片 3" descr="textimage1.jpeg"/>
          <p:cNvPicPr>
            <a:picLocks noChangeAspect="1"/>
          </p:cNvPicPr>
          <p:nvPr/>
        </p:nvPicPr>
        <p:blipFill>
          <a:blip r:embed="rId3" cstate="print"/>
          <a:stretch>
            <a:fillRect/>
          </a:stretch>
        </p:blipFill>
        <p:spPr>
          <a:xfrm>
            <a:off x="3589287" y="2992011"/>
            <a:ext cx="4297222" cy="2351174"/>
          </a:xfrm>
          <a:prstGeom prst="rect">
            <a:avLst/>
          </a:prstGeom>
        </p:spPr>
      </p:pic>
      <p:sp>
        <p:nvSpPr>
          <p:cNvPr id="4" name="文本框 2"/>
          <p:cNvSpPr txBox="1"/>
          <p:nvPr/>
        </p:nvSpPr>
        <p:spPr>
          <a:xfrm>
            <a:off x="5313074" y="1514184"/>
            <a:ext cx="1718889" cy="462844"/>
          </a:xfrm>
          <a:prstGeom prst="rect">
            <a:avLst/>
          </a:prstGeom>
          <a:noFill/>
        </p:spPr>
        <p:txBody>
          <a:bodyPr wrap="square" rtlCol="0">
            <a:spAutoFit/>
          </a:bodyPr>
          <a:lstStyle/>
          <a:p>
            <a:pPr algn="ctr"/>
            <a:r>
              <a:rPr lang="zh-CN" altLang="en-US" sz="2406" b="1" dirty="0"/>
              <a:t>方法技巧</a:t>
            </a:r>
          </a:p>
        </p:txBody>
      </p:sp>
      <p:pic>
        <p:nvPicPr>
          <p:cNvPr id="5" name="Picture 2" descr="E:\静\2018\图书出版\53A\PPT课件\未标题-2-04-04.png"/>
          <p:cNvPicPr>
            <a:picLocks noChangeAspect="1" noChangeArrowheads="1"/>
          </p:cNvPicPr>
          <p:nvPr/>
        </p:nvPicPr>
        <p:blipFill>
          <a:blip r:embed="rId4" cstate="print"/>
          <a:srcRect/>
          <a:stretch>
            <a:fillRect/>
          </a:stretch>
        </p:blipFill>
        <p:spPr bwMode="auto">
          <a:xfrm>
            <a:off x="4707371" y="993908"/>
            <a:ext cx="2777259" cy="415395"/>
          </a:xfrm>
          <a:prstGeom prst="rect">
            <a:avLst/>
          </a:prstGeom>
          <a:noFill/>
        </p:spPr>
      </p:pic>
      <p:sp>
        <p:nvSpPr>
          <p:cNvPr id="6" name="TextBox 2"/>
          <p:cNvSpPr txBox="1"/>
          <p:nvPr/>
        </p:nvSpPr>
        <p:spPr>
          <a:xfrm>
            <a:off x="1942019" y="5414804"/>
            <a:ext cx="8147747" cy="880045"/>
          </a:xfrm>
          <a:prstGeom prst="rect">
            <a:avLst/>
          </a:prstGeom>
          <a:noFill/>
        </p:spPr>
        <p:txBody>
          <a:bodyPr wrap="square" lIns="0" tIns="0" rIns="0" bIns="0" rtlCol="0">
            <a:spAutoFit/>
          </a:bodyPr>
          <a:lstStyle/>
          <a:p>
            <a:pPr eaLnBrk="0" latinLnBrk="1" hangingPunct="0">
              <a:lnSpc>
                <a:spcPct val="150000"/>
              </a:lnSpc>
              <a:spcBef>
                <a:spcPts val="3263"/>
              </a:spcBef>
            </a:pPr>
            <a:r>
              <a:rPr lang="zh-CN" altLang="en-US" sz="2015" kern="0" dirty="0">
                <a:solidFill>
                  <a:srgbClr val="000000"/>
                </a:solidFill>
                <a:latin typeface="Times New Roman" panose="02020603050405020304" pitchFamily="65" charset="-122"/>
                <a:ea typeface="宋体" panose="02010600030101010101" pitchFamily="2" charset="-122"/>
              </a:rPr>
              <a:t>2.求离散型随机变量的分布列的关键是求随机变量所取值对应的概率,</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在求解时,要注意应用计数原理、排列组合及常见概率模型.</a:t>
            </a:r>
            <a:endParaRPr lang="zh-CN" altLang="en-US" sz="1805" dirty="0"/>
          </a:p>
        </p:txBody>
      </p:sp>
    </p:spTree>
    <p:extLst>
      <p:ext uri="{BB962C8B-B14F-4D97-AF65-F5344CB8AC3E}">
        <p14:creationId xmlns:p14="http://schemas.microsoft.com/office/powerpoint/2010/main" xmlns="" val="37400141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993908"/>
            <a:ext cx="8147747" cy="4233345"/>
          </a:xfrm>
          <a:prstGeom prst="rect">
            <a:avLst/>
          </a:prstGeom>
          <a:noFill/>
        </p:spPr>
        <p:txBody>
          <a:bodyPr wrap="square" lIns="0" tIns="0" rIns="0" bIns="0" rtlCol="0">
            <a:spAutoFit/>
          </a:bodyPr>
          <a:lstStyle/>
          <a:p>
            <a:pPr eaLnBrk="0" latinLnBrk="1" hangingPunct="0">
              <a:lnSpc>
                <a:spcPct val="150000"/>
              </a:lnSpc>
            </a:pPr>
            <a:r>
              <a:rPr lang="zh-CN" altLang="en-US" sz="2015" b="1" kern="0" dirty="0">
                <a:solidFill>
                  <a:srgbClr val="000000"/>
                </a:solidFill>
                <a:latin typeface="Times New Roman" panose="02020603050405020304" pitchFamily="65" charset="-122"/>
                <a:ea typeface="宋体" panose="02010600030101010101" pitchFamily="2" charset="-122"/>
              </a:rPr>
              <a:t>例1  </a:t>
            </a:r>
            <a:r>
              <a:rPr lang="zh-CN" altLang="en-US" sz="2015" kern="0" dirty="0">
                <a:solidFill>
                  <a:srgbClr val="000000"/>
                </a:solidFill>
                <a:latin typeface="Times New Roman" panose="02020603050405020304" pitchFamily="65" charset="-122"/>
                <a:ea typeface="宋体" panose="02010600030101010101" pitchFamily="2" charset="-122"/>
              </a:rPr>
              <a:t>  (2013北京,16,13分)如图是某市3月1日至14日的空气质量指数趋</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势图.空气质量指数小于100表示空气质量优良,空气质量指数大于200</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表示空气重度污染.某人随机选择3月1日至3月13日中的某一天到达该</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市,并停留2天.</a:t>
            </a:r>
            <a:endParaRPr lang="zh-CN" altLang="en-US" sz="1805" dirty="0"/>
          </a:p>
          <a:p>
            <a:pPr eaLnBrk="0" latinLnBrk="1" hangingPunct="0">
              <a:lnSpc>
                <a:spcPct val="150000"/>
              </a:lnSpc>
            </a:pPr>
            <a:r>
              <a:rPr lang="zh-CN" altLang="en-US" sz="11440" kern="0" spc="43529" dirty="0">
                <a:solidFill>
                  <a:srgbClr val="000000"/>
                </a:solidFill>
                <a:latin typeface="Times New Roman" panose="02020603050405020304" pitchFamily="65" charset="-122"/>
                <a:ea typeface="宋体" panose="02010600030101010101" pitchFamily="2" charset="-122"/>
              </a:rPr>
              <a:t> </a:t>
            </a:r>
            <a:endParaRPr lang="zh-CN" altLang="en-US" sz="1805" dirty="0"/>
          </a:p>
        </p:txBody>
      </p:sp>
      <p:pic>
        <p:nvPicPr>
          <p:cNvPr id="3" name="图片 3" descr="textimage2.jpeg"/>
          <p:cNvPicPr>
            <a:picLocks noChangeAspect="1"/>
          </p:cNvPicPr>
          <p:nvPr/>
        </p:nvPicPr>
        <p:blipFill>
          <a:blip r:embed="rId3" cstate="print"/>
          <a:stretch>
            <a:fillRect/>
          </a:stretch>
        </p:blipFill>
        <p:spPr>
          <a:xfrm>
            <a:off x="3179600" y="2803806"/>
            <a:ext cx="4706910" cy="2111993"/>
          </a:xfrm>
          <a:prstGeom prst="rect">
            <a:avLst/>
          </a:prstGeom>
        </p:spPr>
      </p:pic>
      <p:sp>
        <p:nvSpPr>
          <p:cNvPr id="5" name="TextBox 2"/>
          <p:cNvSpPr txBox="1"/>
          <p:nvPr/>
        </p:nvSpPr>
        <p:spPr>
          <a:xfrm>
            <a:off x="2053707" y="4933028"/>
            <a:ext cx="8625964" cy="1342932"/>
          </a:xfrm>
          <a:prstGeom prst="rect">
            <a:avLst/>
          </a:prstGeom>
          <a:noFill/>
        </p:spPr>
        <p:txBody>
          <a:bodyPr wrap="square" lIns="0" tIns="0" rIns="0" bIns="0" rtlCol="0">
            <a:spAutoFit/>
          </a:bodyPr>
          <a:lstStyle/>
          <a:p>
            <a:pPr eaLnBrk="0" latinLnBrk="1" hangingPunct="0">
              <a:lnSpc>
                <a:spcPct val="150000"/>
              </a:lnSpc>
              <a:spcBef>
                <a:spcPts val="3304"/>
              </a:spcBef>
            </a:pPr>
            <a:r>
              <a:rPr lang="zh-CN" altLang="en-US" sz="2015" kern="0" dirty="0">
                <a:solidFill>
                  <a:srgbClr val="000000"/>
                </a:solidFill>
                <a:latin typeface="Times New Roman" panose="02020603050405020304" pitchFamily="65" charset="-122"/>
                <a:ea typeface="宋体" panose="02010600030101010101" pitchFamily="2" charset="-122"/>
              </a:rPr>
              <a:t>(1)求此人到达当日空气重度污染的概率;</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(2)设</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是此人停留期间空气质量优良的天数,求</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的分布列与数学期望;</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(3)由图判断从哪天开始连续三天的空气质量指数方差最大?(结论不要求证明)</a:t>
            </a:r>
            <a:endParaRPr lang="zh-CN" altLang="en-US" sz="1805" dirty="0"/>
          </a:p>
        </p:txBody>
      </p:sp>
    </p:spTree>
    <p:extLst>
      <p:ext uri="{BB962C8B-B14F-4D97-AF65-F5344CB8AC3E}">
        <p14:creationId xmlns:p14="http://schemas.microsoft.com/office/powerpoint/2010/main" xmlns="" val="5456988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993908"/>
            <a:ext cx="8147747" cy="5290621"/>
          </a:xfrm>
          <a:prstGeom prst="rect">
            <a:avLst/>
          </a:prstGeom>
          <a:noFill/>
        </p:spPr>
        <p:txBody>
          <a:bodyPr wrap="square" lIns="0" tIns="0" rIns="0" bIns="0" rtlCol="0">
            <a:spAutoFit/>
          </a:bodyPr>
          <a:lstStyle/>
          <a:p>
            <a:pPr eaLnBrk="0" latinLnBrk="1" hangingPunct="0">
              <a:lnSpc>
                <a:spcPct val="150000"/>
              </a:lnSpc>
            </a:pPr>
            <a:r>
              <a:rPr lang="zh-CN" altLang="en-US" sz="2015" b="1" kern="0" dirty="0">
                <a:solidFill>
                  <a:srgbClr val="000000"/>
                </a:solidFill>
                <a:latin typeface="Times New Roman" panose="02020603050405020304" pitchFamily="65" charset="-122"/>
                <a:ea typeface="宋体" panose="02010600030101010101" pitchFamily="2" charset="-122"/>
              </a:rPr>
              <a:t>解析</a:t>
            </a:r>
            <a:r>
              <a:rPr lang="zh-CN" altLang="en-US" sz="2015" kern="0" dirty="0">
                <a:solidFill>
                  <a:srgbClr val="000000"/>
                </a:solidFill>
                <a:latin typeface="Times New Roman" panose="02020603050405020304" pitchFamily="65" charset="-122"/>
                <a:ea typeface="宋体" panose="02010600030101010101" pitchFamily="2" charset="-122"/>
              </a:rPr>
              <a:t>　设</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1519" i="1" kern="0" baseline="-15000" dirty="0">
                <a:solidFill>
                  <a:srgbClr val="000000"/>
                </a:solidFill>
                <a:latin typeface="Times New Roman" panose="02020603050405020304" pitchFamily="65" charset="-122"/>
                <a:ea typeface="宋体" panose="02010600030101010101" pitchFamily="2" charset="-122"/>
              </a:rPr>
              <a:t>i</a:t>
            </a:r>
            <a:r>
              <a:rPr lang="zh-CN" altLang="en-US" sz="2015" kern="0" dirty="0">
                <a:solidFill>
                  <a:srgbClr val="000000"/>
                </a:solidFill>
                <a:latin typeface="Times New Roman" panose="02020603050405020304" pitchFamily="65" charset="-122"/>
                <a:ea typeface="宋体" panose="02010600030101010101" pitchFamily="2" charset="-122"/>
              </a:rPr>
              <a:t>表示事件“此人于3月</a:t>
            </a:r>
            <a:r>
              <a:rPr lang="zh-CN" altLang="en-US" sz="2015" i="1" kern="0" dirty="0">
                <a:solidFill>
                  <a:srgbClr val="000000"/>
                </a:solidFill>
                <a:latin typeface="Times New Roman" panose="02020603050405020304" pitchFamily="65" charset="-122"/>
                <a:ea typeface="宋体" panose="02010600030101010101" pitchFamily="2" charset="-122"/>
              </a:rPr>
              <a:t>i</a:t>
            </a:r>
            <a:r>
              <a:rPr lang="zh-CN" altLang="en-US" sz="2015" kern="0" dirty="0">
                <a:solidFill>
                  <a:srgbClr val="000000"/>
                </a:solidFill>
                <a:latin typeface="Times New Roman" panose="02020603050405020304" pitchFamily="65" charset="-122"/>
                <a:ea typeface="宋体" panose="02010600030101010101" pitchFamily="2" charset="-122"/>
              </a:rPr>
              <a:t>日到达该市”(</a:t>
            </a:r>
            <a:r>
              <a:rPr lang="zh-CN" altLang="en-US" sz="2015" i="1" kern="0" dirty="0">
                <a:solidFill>
                  <a:srgbClr val="000000"/>
                </a:solidFill>
                <a:latin typeface="Times New Roman" panose="02020603050405020304" pitchFamily="65" charset="-122"/>
                <a:ea typeface="宋体" panose="02010600030101010101" pitchFamily="2" charset="-122"/>
              </a:rPr>
              <a:t>i</a:t>
            </a:r>
            <a:r>
              <a:rPr lang="zh-CN" altLang="en-US" sz="2015" kern="0" dirty="0">
                <a:solidFill>
                  <a:srgbClr val="000000"/>
                </a:solidFill>
                <a:latin typeface="Times New Roman" panose="02020603050405020304" pitchFamily="65" charset="-122"/>
                <a:ea typeface="宋体" panose="02010600030101010101" pitchFamily="2" charset="-122"/>
              </a:rPr>
              <a:t>=1,2,</a:t>
            </a:r>
            <a:r>
              <a:rPr lang="zh-CN" altLang="en-US" sz="2015" kern="0" dirty="0">
                <a:solidFill>
                  <a:srgbClr val="000000"/>
                </a:solidFill>
                <a:latin typeface="黑体" panose="02010609060101010101" pitchFamily="49" charset="-122"/>
                <a:ea typeface="宋体" panose="02010600030101010101" pitchFamily="2" charset="-122"/>
              </a:rPr>
              <a:t>…</a:t>
            </a:r>
            <a:r>
              <a:rPr lang="zh-CN" altLang="en-US" sz="2015" kern="0" dirty="0">
                <a:solidFill>
                  <a:srgbClr val="000000"/>
                </a:solidFill>
                <a:latin typeface="Times New Roman" panose="02020603050405020304" pitchFamily="65" charset="-122"/>
                <a:ea typeface="宋体" panose="02010600030101010101" pitchFamily="2" charset="-122"/>
              </a:rPr>
              <a:t>,13).根据题</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意,</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1519" i="1" kern="0" baseline="-15000" dirty="0">
                <a:solidFill>
                  <a:srgbClr val="000000"/>
                </a:solidFill>
                <a:latin typeface="Times New Roman" panose="02020603050405020304" pitchFamily="65" charset="-122"/>
                <a:ea typeface="宋体" panose="02010600030101010101" pitchFamily="2" charset="-122"/>
              </a:rPr>
              <a:t>i</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597" kern="0" spc="-493"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,且</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1519" i="1" kern="0" baseline="-15000" dirty="0">
                <a:solidFill>
                  <a:srgbClr val="000000"/>
                </a:solidFill>
                <a:latin typeface="Times New Roman" panose="02020603050405020304" pitchFamily="65" charset="-122"/>
                <a:ea typeface="宋体" panose="02010600030101010101" pitchFamily="2" charset="-122"/>
              </a:rPr>
              <a:t>i</a:t>
            </a:r>
            <a:r>
              <a:rPr lang="zh-CN" altLang="en-US" sz="2015" kern="0" dirty="0">
                <a:solidFill>
                  <a:srgbClr val="000000"/>
                </a:solidFill>
                <a:latin typeface="黑体" panose="02010609060101010101" pitchFamily="49"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1519" i="1" kern="0" baseline="-15000" dirty="0">
                <a:solidFill>
                  <a:srgbClr val="000000"/>
                </a:solidFill>
                <a:latin typeface="Times New Roman" panose="02020603050405020304" pitchFamily="65" charset="-122"/>
                <a:ea typeface="宋体" panose="02010600030101010101" pitchFamily="2" charset="-122"/>
              </a:rPr>
              <a:t>j</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kern="0" dirty="0">
                <a:solidFill>
                  <a:srgbClr val="000000"/>
                </a:solidFill>
                <a:latin typeface="NEU-BZ" pitchFamily="65" charset="-122"/>
                <a:ea typeface="NEU-BZ"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i</a:t>
            </a:r>
            <a:r>
              <a:rPr lang="zh-CN" altLang="en-US" sz="2015" kern="0" dirty="0">
                <a:solidFill>
                  <a:srgbClr val="000000"/>
                </a:solidFill>
                <a:latin typeface="黑体" panose="02010609060101010101" pitchFamily="49"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j</a:t>
            </a:r>
            <a:r>
              <a:rPr lang="zh-CN" altLang="en-US" sz="2015" kern="0" dirty="0">
                <a:solidFill>
                  <a:srgbClr val="000000"/>
                </a:solidFill>
                <a:latin typeface="Times New Roman" panose="02020603050405020304" pitchFamily="65" charset="-122"/>
                <a:ea typeface="宋体" panose="02010600030101010101" pitchFamily="2" charset="-122"/>
              </a:rPr>
              <a:t>).</a:t>
            </a:r>
            <a:endParaRPr lang="zh-CN" altLang="en-US" sz="1805" dirty="0"/>
          </a:p>
          <a:p>
            <a:pPr eaLnBrk="0" latinLnBrk="1" hangingPunct="0">
              <a:lnSpc>
                <a:spcPct val="150000"/>
              </a:lnSpc>
              <a:spcBef>
                <a:spcPts val="221"/>
              </a:spcBef>
            </a:pPr>
            <a:r>
              <a:rPr lang="zh-CN" altLang="en-US" sz="2015" kern="0" dirty="0">
                <a:solidFill>
                  <a:srgbClr val="000000"/>
                </a:solidFill>
                <a:latin typeface="Times New Roman" panose="02020603050405020304" pitchFamily="65" charset="-122"/>
                <a:ea typeface="宋体" panose="02010600030101010101" pitchFamily="2" charset="-122"/>
              </a:rPr>
              <a:t>(1)设</a:t>
            </a:r>
            <a:r>
              <a:rPr lang="zh-CN" altLang="en-US" sz="2015" i="1" kern="0" dirty="0">
                <a:solidFill>
                  <a:srgbClr val="000000"/>
                </a:solidFill>
                <a:latin typeface="Times New Roman" panose="02020603050405020304" pitchFamily="65" charset="-122"/>
                <a:ea typeface="宋体" panose="02010600030101010101" pitchFamily="2" charset="-122"/>
              </a:rPr>
              <a:t>B</a:t>
            </a:r>
            <a:r>
              <a:rPr lang="zh-CN" altLang="en-US" sz="2015" kern="0" dirty="0">
                <a:solidFill>
                  <a:srgbClr val="000000"/>
                </a:solidFill>
                <a:latin typeface="Times New Roman" panose="02020603050405020304" pitchFamily="65" charset="-122"/>
                <a:ea typeface="宋体" panose="02010600030101010101" pitchFamily="2" charset="-122"/>
              </a:rPr>
              <a:t>为事件“此人到达当日空气重度污染”,则</a:t>
            </a:r>
            <a:r>
              <a:rPr lang="zh-CN" altLang="en-US" sz="2015" i="1" kern="0" dirty="0">
                <a:solidFill>
                  <a:srgbClr val="000000"/>
                </a:solidFill>
                <a:latin typeface="Times New Roman" panose="02020603050405020304" pitchFamily="65" charset="-122"/>
                <a:ea typeface="宋体" panose="02010600030101010101" pitchFamily="2" charset="-122"/>
              </a:rPr>
              <a:t>B</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1519" kern="0" baseline="-15000" dirty="0">
                <a:solidFill>
                  <a:srgbClr val="000000"/>
                </a:solidFill>
                <a:latin typeface="Times New Roman" panose="02020603050405020304" pitchFamily="65" charset="-122"/>
                <a:ea typeface="宋体" panose="02010600030101010101" pitchFamily="2" charset="-122"/>
              </a:rPr>
              <a:t>5</a:t>
            </a:r>
            <a:r>
              <a:rPr lang="zh-CN" altLang="en-US" sz="2015" kern="0" dirty="0">
                <a:solidFill>
                  <a:srgbClr val="000000"/>
                </a:solidFill>
                <a:latin typeface="黑体" panose="02010609060101010101" pitchFamily="49"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1519" kern="0" baseline="-15000" dirty="0">
                <a:solidFill>
                  <a:srgbClr val="000000"/>
                </a:solidFill>
                <a:latin typeface="Times New Roman" panose="02020603050405020304" pitchFamily="65" charset="-122"/>
                <a:ea typeface="宋体" panose="02010600030101010101" pitchFamily="2" charset="-122"/>
              </a:rPr>
              <a:t>8</a:t>
            </a:r>
            <a:r>
              <a:rPr lang="zh-CN" altLang="en-US" sz="2015" kern="0" dirty="0">
                <a:solidFill>
                  <a:srgbClr val="000000"/>
                </a:solidFill>
                <a:latin typeface="Times New Roman" panose="02020603050405020304" pitchFamily="65" charset="-122"/>
                <a:ea typeface="宋体" panose="02010600030101010101" pitchFamily="2" charset="-122"/>
              </a:rPr>
              <a:t>.所以</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B</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P</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1519" kern="0" baseline="-15000" dirty="0">
                <a:solidFill>
                  <a:srgbClr val="000000"/>
                </a:solidFill>
                <a:latin typeface="Times New Roman" panose="02020603050405020304" pitchFamily="65" charset="-122"/>
                <a:ea typeface="宋体" panose="02010600030101010101" pitchFamily="2" charset="-122"/>
              </a:rPr>
              <a:t>5</a:t>
            </a:r>
            <a:r>
              <a:rPr lang="zh-CN" altLang="en-US" sz="2015" kern="0" dirty="0">
                <a:solidFill>
                  <a:srgbClr val="000000"/>
                </a:solidFill>
                <a:latin typeface="黑体" panose="02010609060101010101" pitchFamily="49"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1519" kern="0" baseline="-15000" dirty="0">
                <a:solidFill>
                  <a:srgbClr val="000000"/>
                </a:solidFill>
                <a:latin typeface="Times New Roman" panose="02020603050405020304" pitchFamily="65" charset="-122"/>
                <a:ea typeface="宋体" panose="02010600030101010101" pitchFamily="2" charset="-122"/>
              </a:rPr>
              <a:t>8</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1519" kern="0" baseline="-15000" dirty="0">
                <a:solidFill>
                  <a:srgbClr val="000000"/>
                </a:solidFill>
                <a:latin typeface="Times New Roman" panose="02020603050405020304" pitchFamily="65" charset="-122"/>
                <a:ea typeface="宋体" panose="02010600030101010101" pitchFamily="2" charset="-122"/>
              </a:rPr>
              <a:t>5</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1519" kern="0" baseline="-15000" dirty="0">
                <a:solidFill>
                  <a:srgbClr val="000000"/>
                </a:solidFill>
                <a:latin typeface="Times New Roman" panose="02020603050405020304" pitchFamily="65" charset="-122"/>
                <a:ea typeface="宋体" panose="02010600030101010101" pitchFamily="2" charset="-122"/>
              </a:rPr>
              <a:t>8</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597" kern="0" spc="-493"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(2)由题意可知,</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的所有可能取值为0,1,2,且</a:t>
            </a:r>
            <a:endParaRPr lang="zh-CN" altLang="en-US" sz="1805" dirty="0"/>
          </a:p>
          <a:p>
            <a:pPr eaLnBrk="0" latinLnBrk="1" hangingPunct="0">
              <a:lnSpc>
                <a:spcPct val="150000"/>
              </a:lnSpc>
            </a:pP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=1)=</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1519" kern="0" baseline="-15000" dirty="0">
                <a:solidFill>
                  <a:srgbClr val="000000"/>
                </a:solidFill>
                <a:latin typeface="Times New Roman" panose="02020603050405020304" pitchFamily="65" charset="-122"/>
                <a:ea typeface="宋体" panose="02010600030101010101" pitchFamily="2" charset="-122"/>
              </a:rPr>
              <a:t>3</a:t>
            </a:r>
            <a:r>
              <a:rPr lang="zh-CN" altLang="en-US" sz="2015" kern="0" dirty="0">
                <a:solidFill>
                  <a:srgbClr val="000000"/>
                </a:solidFill>
                <a:latin typeface="黑体" panose="02010609060101010101" pitchFamily="49"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1519" kern="0" baseline="-15000" dirty="0">
                <a:solidFill>
                  <a:srgbClr val="000000"/>
                </a:solidFill>
                <a:latin typeface="Times New Roman" panose="02020603050405020304" pitchFamily="65" charset="-122"/>
                <a:ea typeface="宋体" panose="02010600030101010101" pitchFamily="2" charset="-122"/>
              </a:rPr>
              <a:t>6</a:t>
            </a:r>
            <a:r>
              <a:rPr lang="zh-CN" altLang="en-US" sz="2015" kern="0" dirty="0">
                <a:solidFill>
                  <a:srgbClr val="000000"/>
                </a:solidFill>
                <a:latin typeface="黑体" panose="02010609060101010101" pitchFamily="49"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1519" kern="0" baseline="-15000" dirty="0">
                <a:solidFill>
                  <a:srgbClr val="000000"/>
                </a:solidFill>
                <a:latin typeface="Times New Roman" panose="02020603050405020304" pitchFamily="65" charset="-122"/>
                <a:ea typeface="宋体" panose="02010600030101010101" pitchFamily="2" charset="-122"/>
              </a:rPr>
              <a:t>7</a:t>
            </a:r>
            <a:r>
              <a:rPr lang="zh-CN" altLang="en-US" sz="2015" kern="0" dirty="0">
                <a:solidFill>
                  <a:srgbClr val="000000"/>
                </a:solidFill>
                <a:latin typeface="黑体" panose="02010609060101010101" pitchFamily="49"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1519" kern="0" baseline="-15000" dirty="0">
                <a:solidFill>
                  <a:srgbClr val="000000"/>
                </a:solidFill>
                <a:latin typeface="Times New Roman" panose="02020603050405020304" pitchFamily="65" charset="-122"/>
                <a:ea typeface="宋体" panose="02010600030101010101" pitchFamily="2" charset="-122"/>
              </a:rPr>
              <a:t>11</a:t>
            </a:r>
            <a:r>
              <a:rPr lang="zh-CN" altLang="en-US" sz="2015" kern="0" dirty="0">
                <a:solidFill>
                  <a:srgbClr val="000000"/>
                </a:solidFill>
                <a:latin typeface="Times New Roman" panose="02020603050405020304" pitchFamily="65" charset="-122"/>
                <a:ea typeface="宋体" panose="02010600030101010101" pitchFamily="2" charset="-122"/>
              </a:rPr>
              <a:t>)</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1519" kern="0" baseline="-15000" dirty="0">
                <a:solidFill>
                  <a:srgbClr val="000000"/>
                </a:solidFill>
                <a:latin typeface="Times New Roman" panose="02020603050405020304" pitchFamily="65" charset="-122"/>
                <a:ea typeface="宋体" panose="02010600030101010101" pitchFamily="2" charset="-122"/>
              </a:rPr>
              <a:t>3</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1519" kern="0" baseline="-15000" dirty="0">
                <a:solidFill>
                  <a:srgbClr val="000000"/>
                </a:solidFill>
                <a:latin typeface="Times New Roman" panose="02020603050405020304" pitchFamily="65" charset="-122"/>
                <a:ea typeface="宋体" panose="02010600030101010101" pitchFamily="2" charset="-122"/>
              </a:rPr>
              <a:t>6</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1519" kern="0" baseline="-15000" dirty="0">
                <a:solidFill>
                  <a:srgbClr val="000000"/>
                </a:solidFill>
                <a:latin typeface="Times New Roman" panose="02020603050405020304" pitchFamily="65" charset="-122"/>
                <a:ea typeface="宋体" panose="02010600030101010101" pitchFamily="2" charset="-122"/>
              </a:rPr>
              <a:t>7</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1519" kern="0" baseline="-15000" dirty="0">
                <a:solidFill>
                  <a:srgbClr val="000000"/>
                </a:solidFill>
                <a:latin typeface="Times New Roman" panose="02020603050405020304" pitchFamily="65" charset="-122"/>
                <a:ea typeface="宋体" panose="02010600030101010101" pitchFamily="2" charset="-122"/>
              </a:rPr>
              <a:t>11</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597" kern="0" spc="-493"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a:t>
            </a:r>
            <a:endParaRPr lang="zh-CN" altLang="en-US" sz="1805" dirty="0"/>
          </a:p>
          <a:p>
            <a:pPr eaLnBrk="0" latinLnBrk="1" hangingPunct="0">
              <a:lnSpc>
                <a:spcPct val="150000"/>
              </a:lnSpc>
            </a:pP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=2)=</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1519" kern="0" baseline="-15000" dirty="0">
                <a:solidFill>
                  <a:srgbClr val="000000"/>
                </a:solidFill>
                <a:latin typeface="Times New Roman" panose="02020603050405020304" pitchFamily="65" charset="-122"/>
                <a:ea typeface="宋体" panose="02010600030101010101" pitchFamily="2" charset="-122"/>
              </a:rPr>
              <a:t>1</a:t>
            </a:r>
            <a:r>
              <a:rPr lang="zh-CN" altLang="en-US" sz="2015" kern="0" dirty="0">
                <a:solidFill>
                  <a:srgbClr val="000000"/>
                </a:solidFill>
                <a:latin typeface="黑体" panose="02010609060101010101" pitchFamily="49"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1519" kern="0" baseline="-15000" dirty="0">
                <a:solidFill>
                  <a:srgbClr val="000000"/>
                </a:solidFill>
                <a:latin typeface="Times New Roman" panose="02020603050405020304" pitchFamily="65" charset="-122"/>
                <a:ea typeface="宋体" panose="02010600030101010101" pitchFamily="2" charset="-122"/>
              </a:rPr>
              <a:t>2</a:t>
            </a:r>
            <a:r>
              <a:rPr lang="zh-CN" altLang="en-US" sz="2015" kern="0" dirty="0">
                <a:solidFill>
                  <a:srgbClr val="000000"/>
                </a:solidFill>
                <a:latin typeface="黑体" panose="02010609060101010101" pitchFamily="49"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1519" kern="0" baseline="-15000" dirty="0">
                <a:solidFill>
                  <a:srgbClr val="000000"/>
                </a:solidFill>
                <a:latin typeface="Times New Roman" panose="02020603050405020304" pitchFamily="65" charset="-122"/>
                <a:ea typeface="宋体" panose="02010600030101010101" pitchFamily="2" charset="-122"/>
              </a:rPr>
              <a:t>12</a:t>
            </a:r>
            <a:r>
              <a:rPr lang="zh-CN" altLang="en-US" sz="2015" kern="0" dirty="0">
                <a:solidFill>
                  <a:srgbClr val="000000"/>
                </a:solidFill>
                <a:latin typeface="黑体" panose="02010609060101010101" pitchFamily="49"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1519" kern="0" baseline="-15000" dirty="0">
                <a:solidFill>
                  <a:srgbClr val="000000"/>
                </a:solidFill>
                <a:latin typeface="Times New Roman" panose="02020603050405020304" pitchFamily="65" charset="-122"/>
                <a:ea typeface="宋体" panose="02010600030101010101" pitchFamily="2" charset="-122"/>
              </a:rPr>
              <a:t>13</a:t>
            </a:r>
            <a:r>
              <a:rPr lang="zh-CN" altLang="en-US" sz="2015" kern="0" dirty="0">
                <a:solidFill>
                  <a:srgbClr val="000000"/>
                </a:solidFill>
                <a:latin typeface="Times New Roman" panose="02020603050405020304" pitchFamily="65" charset="-122"/>
                <a:ea typeface="宋体" panose="02010600030101010101" pitchFamily="2" charset="-122"/>
              </a:rPr>
              <a:t>)</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1519" kern="0" baseline="-15000" dirty="0">
                <a:solidFill>
                  <a:srgbClr val="000000"/>
                </a:solidFill>
                <a:latin typeface="Times New Roman" panose="02020603050405020304" pitchFamily="65" charset="-122"/>
                <a:ea typeface="宋体" panose="02010600030101010101" pitchFamily="2" charset="-122"/>
              </a:rPr>
              <a:t>1</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1519" kern="0" baseline="-15000" dirty="0">
                <a:solidFill>
                  <a:srgbClr val="000000"/>
                </a:solidFill>
                <a:latin typeface="Times New Roman" panose="02020603050405020304" pitchFamily="65" charset="-122"/>
                <a:ea typeface="宋体" panose="02010600030101010101" pitchFamily="2" charset="-122"/>
              </a:rPr>
              <a:t>2</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1519" kern="0" baseline="-15000" dirty="0">
                <a:solidFill>
                  <a:srgbClr val="000000"/>
                </a:solidFill>
                <a:latin typeface="Times New Roman" panose="02020603050405020304" pitchFamily="65" charset="-122"/>
                <a:ea typeface="宋体" panose="02010600030101010101" pitchFamily="2" charset="-122"/>
              </a:rPr>
              <a:t>12</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1519" kern="0" baseline="-15000" dirty="0">
                <a:solidFill>
                  <a:srgbClr val="000000"/>
                </a:solidFill>
                <a:latin typeface="Times New Roman" panose="02020603050405020304" pitchFamily="65" charset="-122"/>
                <a:ea typeface="宋体" panose="02010600030101010101" pitchFamily="2" charset="-122"/>
              </a:rPr>
              <a:t>13</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597" kern="0" spc="-493"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a:t>
            </a:r>
            <a:endParaRPr lang="zh-CN" altLang="en-US" sz="1805" dirty="0"/>
          </a:p>
          <a:p>
            <a:pPr eaLnBrk="0" latinLnBrk="1" hangingPunct="0">
              <a:lnSpc>
                <a:spcPct val="150000"/>
              </a:lnSpc>
            </a:pP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=0)=1-</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=1)-</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=2)=</a:t>
            </a:r>
            <a:r>
              <a:rPr lang="zh-CN" altLang="en-US" sz="2597" kern="0" spc="-493"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a:t>
            </a:r>
            <a:endParaRPr lang="zh-CN" altLang="en-US" sz="1805" dirty="0"/>
          </a:p>
        </p:txBody>
      </p:sp>
      <p:graphicFrame>
        <p:nvGraphicFramePr>
          <p:cNvPr id="4" name="对象 3"/>
          <p:cNvGraphicFramePr>
            <a:graphicFrameLocks noChangeAspect="1"/>
          </p:cNvGraphicFramePr>
          <p:nvPr/>
        </p:nvGraphicFramePr>
        <p:xfrm>
          <a:off x="3044423" y="1544283"/>
          <a:ext cx="267380" cy="553859"/>
        </p:xfrm>
        <a:graphic>
          <a:graphicData uri="http://schemas.openxmlformats.org/presentationml/2006/ole">
            <p:oleObj spid="_x0000_s4103" name="Equation" r:id="rId4" imgW="7010400" imgH="14630400" progId="Equation.DSMT4">
              <p:embed/>
            </p:oleObj>
          </a:graphicData>
        </a:graphic>
      </p:graphicFrame>
      <p:graphicFrame>
        <p:nvGraphicFramePr>
          <p:cNvPr id="5" name="对象 4"/>
          <p:cNvGraphicFramePr>
            <a:graphicFrameLocks noChangeAspect="1"/>
          </p:cNvGraphicFramePr>
          <p:nvPr/>
        </p:nvGraphicFramePr>
        <p:xfrm>
          <a:off x="4476704" y="2639218"/>
          <a:ext cx="267380" cy="553859"/>
        </p:xfrm>
        <a:graphic>
          <a:graphicData uri="http://schemas.openxmlformats.org/presentationml/2006/ole">
            <p:oleObj spid="_x0000_s4104" name="Equation" r:id="rId5" imgW="7010400" imgH="14630400" progId="Equation.DSMT4">
              <p:embed/>
            </p:oleObj>
          </a:graphicData>
        </a:graphic>
      </p:graphicFrame>
      <p:graphicFrame>
        <p:nvGraphicFramePr>
          <p:cNvPr id="6" name="对象 5"/>
          <p:cNvGraphicFramePr>
            <a:graphicFrameLocks noChangeAspect="1"/>
          </p:cNvGraphicFramePr>
          <p:nvPr/>
        </p:nvGraphicFramePr>
        <p:xfrm>
          <a:off x="5057752" y="4167841"/>
          <a:ext cx="267380" cy="553859"/>
        </p:xfrm>
        <a:graphic>
          <a:graphicData uri="http://schemas.openxmlformats.org/presentationml/2006/ole">
            <p:oleObj spid="_x0000_s4105" name="Equation" r:id="rId6" imgW="7010400" imgH="14630400" progId="Equation.DSMT4">
              <p:embed/>
            </p:oleObj>
          </a:graphicData>
        </a:graphic>
      </p:graphicFrame>
      <p:graphicFrame>
        <p:nvGraphicFramePr>
          <p:cNvPr id="7" name="对象 6"/>
          <p:cNvGraphicFramePr>
            <a:graphicFrameLocks noChangeAspect="1"/>
          </p:cNvGraphicFramePr>
          <p:nvPr/>
        </p:nvGraphicFramePr>
        <p:xfrm>
          <a:off x="5121815" y="5230085"/>
          <a:ext cx="267380" cy="553859"/>
        </p:xfrm>
        <a:graphic>
          <a:graphicData uri="http://schemas.openxmlformats.org/presentationml/2006/ole">
            <p:oleObj spid="_x0000_s4106" name="Equation" r:id="rId7" imgW="7010400" imgH="14630400" progId="Equation.DSMT4">
              <p:embed/>
            </p:oleObj>
          </a:graphicData>
        </a:graphic>
      </p:graphicFrame>
      <p:graphicFrame>
        <p:nvGraphicFramePr>
          <p:cNvPr id="8" name="对象 7"/>
          <p:cNvGraphicFramePr>
            <a:graphicFrameLocks noChangeAspect="1"/>
          </p:cNvGraphicFramePr>
          <p:nvPr/>
        </p:nvGraphicFramePr>
        <p:xfrm>
          <a:off x="4930324" y="5877270"/>
          <a:ext cx="267380" cy="553859"/>
        </p:xfrm>
        <a:graphic>
          <a:graphicData uri="http://schemas.openxmlformats.org/presentationml/2006/ole">
            <p:oleObj spid="_x0000_s4107" name="Equation" r:id="rId8" imgW="7010400" imgH="14630400" progId="Equation.DSMT4">
              <p:embed/>
            </p:oleObj>
          </a:graphicData>
        </a:graphic>
      </p:graphicFrame>
    </p:spTree>
    <p:extLst>
      <p:ext uri="{BB962C8B-B14F-4D97-AF65-F5344CB8AC3E}">
        <p14:creationId xmlns:p14="http://schemas.microsoft.com/office/powerpoint/2010/main" xmlns="" val="21045203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1043262"/>
            <a:ext cx="8147747" cy="413730"/>
          </a:xfrm>
          <a:prstGeom prst="rect">
            <a:avLst/>
          </a:prstGeom>
          <a:noFill/>
        </p:spPr>
        <p:txBody>
          <a:bodyPr wrap="square" lIns="0" tIns="0" rIns="0" bIns="0" rtlCol="0">
            <a:spAutoFit/>
          </a:bodyPr>
          <a:lstStyle/>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所以</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的分布列为</a:t>
            </a:r>
            <a:endParaRPr lang="zh-CN" altLang="en-US" sz="1805" dirty="0"/>
          </a:p>
        </p:txBody>
      </p:sp>
      <p:sp>
        <p:nvSpPr>
          <p:cNvPr id="3" name="TextBox 3"/>
          <p:cNvSpPr txBox="1"/>
          <p:nvPr/>
        </p:nvSpPr>
        <p:spPr>
          <a:xfrm>
            <a:off x="2053707" y="2525202"/>
            <a:ext cx="8147747" cy="2905757"/>
          </a:xfrm>
          <a:prstGeom prst="rect">
            <a:avLst/>
          </a:prstGeom>
          <a:noFill/>
        </p:spPr>
        <p:txBody>
          <a:bodyPr wrap="square" lIns="0" tIns="0" rIns="0" bIns="0" rtlCol="0">
            <a:spAutoFit/>
          </a:bodyPr>
          <a:lstStyle/>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　　故</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的期望</a:t>
            </a:r>
            <a:r>
              <a:rPr lang="zh-CN" altLang="en-US" sz="2015" i="1" kern="0" dirty="0">
                <a:solidFill>
                  <a:srgbClr val="000000"/>
                </a:solidFill>
                <a:latin typeface="Times New Roman" panose="02020603050405020304" pitchFamily="65" charset="-122"/>
                <a:ea typeface="宋体" panose="02010600030101010101" pitchFamily="2" charset="-122"/>
              </a:rPr>
              <a:t>EX</a:t>
            </a:r>
            <a:r>
              <a:rPr lang="zh-CN" altLang="en-US" sz="2015" kern="0" dirty="0">
                <a:solidFill>
                  <a:srgbClr val="000000"/>
                </a:solidFill>
                <a:latin typeface="Times New Roman" panose="02020603050405020304" pitchFamily="65" charset="-122"/>
                <a:ea typeface="宋体" panose="02010600030101010101" pitchFamily="2" charset="-122"/>
              </a:rPr>
              <a:t>=0</a:t>
            </a:r>
            <a:r>
              <a:rPr lang="zh-CN" altLang="en-US" sz="2015" kern="0" dirty="0">
                <a:solidFill>
                  <a:srgbClr val="000000"/>
                </a:solidFill>
                <a:latin typeface="Arial Narrow" panose="020B0606020202030204" pitchFamily="65" charset="-122"/>
                <a:ea typeface="Arial Unicode MS" pitchFamily="65" charset="-122"/>
              </a:rPr>
              <a:t>×</a:t>
            </a:r>
            <a:r>
              <a:rPr lang="zh-CN" altLang="en-US" sz="2597" kern="0" spc="-493"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+1</a:t>
            </a:r>
            <a:r>
              <a:rPr lang="zh-CN" altLang="en-US" sz="2015" kern="0" dirty="0">
                <a:solidFill>
                  <a:srgbClr val="000000"/>
                </a:solidFill>
                <a:latin typeface="Arial Narrow" panose="020B0606020202030204" pitchFamily="65" charset="-122"/>
                <a:ea typeface="Arial Unicode MS" pitchFamily="65" charset="-122"/>
              </a:rPr>
              <a:t>×</a:t>
            </a:r>
            <a:r>
              <a:rPr lang="zh-CN" altLang="en-US" sz="2597" kern="0" spc="-493"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+2</a:t>
            </a:r>
            <a:r>
              <a:rPr lang="zh-CN" altLang="en-US" sz="2015" kern="0" dirty="0">
                <a:solidFill>
                  <a:srgbClr val="000000"/>
                </a:solidFill>
                <a:latin typeface="Arial Narrow" panose="020B0606020202030204" pitchFamily="65" charset="-122"/>
                <a:ea typeface="Arial Unicode MS" pitchFamily="65" charset="-122"/>
              </a:rPr>
              <a:t>×</a:t>
            </a:r>
            <a:r>
              <a:rPr lang="zh-CN" altLang="en-US" sz="2597" kern="0" spc="-493"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597" kern="0" spc="-418"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a:t>
            </a:r>
            <a:endParaRPr lang="zh-CN" altLang="en-US" sz="1805" dirty="0"/>
          </a:p>
          <a:p>
            <a:pPr eaLnBrk="0" latinLnBrk="1" hangingPunct="0">
              <a:lnSpc>
                <a:spcPct val="150000"/>
              </a:lnSpc>
              <a:spcBef>
                <a:spcPts val="221"/>
              </a:spcBef>
            </a:pPr>
            <a:r>
              <a:rPr lang="zh-CN" altLang="en-US" sz="2015" kern="0" dirty="0">
                <a:solidFill>
                  <a:srgbClr val="000000"/>
                </a:solidFill>
                <a:latin typeface="Times New Roman" panose="02020603050405020304" pitchFamily="65" charset="-122"/>
                <a:ea typeface="宋体" panose="02010600030101010101" pitchFamily="2" charset="-122"/>
              </a:rPr>
              <a:t>(3)从3月5日开始连续三天的空气质量指数方差最大.</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思路分析    (1)由此人到达日期的随机性得到每日到达的概率均相等,</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找出符合要求的所有可能,利用概率的加法公式求出概率;(2)利用概率</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的有关知识,求出</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分别取0,1,2时的概率,从而得出分布列和期望;(3)根</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据图形的上下波动情况判断方差.</a:t>
            </a:r>
            <a:endParaRPr lang="zh-CN" altLang="en-US" sz="1805" dirty="0"/>
          </a:p>
        </p:txBody>
      </p:sp>
      <p:graphicFrame>
        <p:nvGraphicFramePr>
          <p:cNvPr id="4" name="表格 4"/>
          <p:cNvGraphicFramePr>
            <a:graphicFrameLocks noGrp="1"/>
          </p:cNvGraphicFramePr>
          <p:nvPr/>
        </p:nvGraphicFramePr>
        <p:xfrm>
          <a:off x="2053707" y="1670111"/>
          <a:ext cx="7759759" cy="916268"/>
        </p:xfrm>
        <a:graphic>
          <a:graphicData uri="http://schemas.openxmlformats.org/drawingml/2006/table">
            <a:tbl>
              <a:tblPr/>
              <a:tblGrid>
                <a:gridCol w="1939940">
                  <a:extLst>
                    <a:ext uri="{9D8B030D-6E8A-4147-A177-3AD203B41FA5}">
                      <a16:colId xmlns:a16="http://schemas.microsoft.com/office/drawing/2014/main" xmlns="" val="20000"/>
                    </a:ext>
                  </a:extLst>
                </a:gridCol>
                <a:gridCol w="1939940">
                  <a:extLst>
                    <a:ext uri="{9D8B030D-6E8A-4147-A177-3AD203B41FA5}">
                      <a16:colId xmlns:a16="http://schemas.microsoft.com/office/drawing/2014/main" xmlns="" val="20001"/>
                    </a:ext>
                  </a:extLst>
                </a:gridCol>
                <a:gridCol w="1939940">
                  <a:extLst>
                    <a:ext uri="{9D8B030D-6E8A-4147-A177-3AD203B41FA5}">
                      <a16:colId xmlns:a16="http://schemas.microsoft.com/office/drawing/2014/main" xmlns="" val="20002"/>
                    </a:ext>
                  </a:extLst>
                </a:gridCol>
                <a:gridCol w="1939940">
                  <a:extLst>
                    <a:ext uri="{9D8B030D-6E8A-4147-A177-3AD203B41FA5}">
                      <a16:colId xmlns:a16="http://schemas.microsoft.com/office/drawing/2014/main" xmlns="" val="20003"/>
                    </a:ext>
                  </a:extLst>
                </a:gridCol>
              </a:tblGrid>
              <a:tr h="394260">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X</a:t>
                      </a:r>
                    </a:p>
                  </a:txBody>
                  <a:tcPr marL="45837" marR="45837" marT="45837" marB="45837"/>
                </a:tc>
                <a:tc>
                  <a:txBody>
                    <a:bodyPr/>
                    <a:lstStyle/>
                    <a:p>
                      <a:pP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0</a:t>
                      </a:r>
                    </a:p>
                  </a:txBody>
                  <a:tcPr marL="45837" marR="45837" marT="45837" marB="45837"/>
                </a:tc>
                <a:tc>
                  <a:txBody>
                    <a:bodyPr/>
                    <a:lstStyle/>
                    <a:p>
                      <a:pP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1</a:t>
                      </a:r>
                    </a:p>
                  </a:txBody>
                  <a:tcPr marL="45837" marR="45837" marT="45837" marB="45837"/>
                </a:tc>
                <a:tc>
                  <a:txBody>
                    <a:bodyPr/>
                    <a:lstStyle/>
                    <a:p>
                      <a:pP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2</a:t>
                      </a:r>
                    </a:p>
                  </a:txBody>
                  <a:tcPr marL="45837" marR="45837" marT="45837" marB="45837"/>
                </a:tc>
                <a:extLst>
                  <a:ext uri="{0D108BD9-81ED-4DB2-BD59-A6C34878D82A}">
                    <a16:rowId xmlns:a16="http://schemas.microsoft.com/office/drawing/2014/main" xmlns="" val="10000"/>
                  </a:ext>
                </a:extLst>
              </a:tr>
              <a:tr h="480819">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P</a:t>
                      </a:r>
                    </a:p>
                  </a:txBody>
                  <a:tcPr marL="45837" marR="45837" marT="45837" marB="45837"/>
                </a:tc>
                <a:tc>
                  <a:txBody>
                    <a:bodyPr/>
                    <a:lstStyle/>
                    <a:p>
                      <a:pPr eaLnBrk="0" latinLnBrk="1" hangingPunct="0">
                        <a:lnSpc>
                          <a:spcPct val="150000"/>
                        </a:lnSpc>
                        <a:spcBef>
                          <a:spcPts val="0"/>
                        </a:spcBef>
                      </a:pPr>
                      <a:r>
                        <a:rPr lang="zh-CN" altLang="en-US" sz="1500" kern="0" spc="262" dirty="0">
                          <a:solidFill>
                            <a:srgbClr val="000000"/>
                          </a:solidFill>
                          <a:latin typeface="Times New Roman" panose="02020603050405020304" pitchFamily="65" charset="-122"/>
                          <a:ea typeface="宋体" panose="02010600030101010101" pitchFamily="2" charset="-122"/>
                        </a:rPr>
                        <a:t> </a:t>
                      </a:r>
                    </a:p>
                  </a:txBody>
                  <a:tcPr marL="45837" marR="45837" marT="45837" marB="45837"/>
                </a:tc>
                <a:tc>
                  <a:txBody>
                    <a:bodyPr/>
                    <a:lstStyle/>
                    <a:p>
                      <a:pPr eaLnBrk="0" latinLnBrk="1" hangingPunct="0">
                        <a:lnSpc>
                          <a:spcPct val="150000"/>
                        </a:lnSpc>
                        <a:spcBef>
                          <a:spcPts val="0"/>
                        </a:spcBef>
                      </a:pPr>
                      <a:r>
                        <a:rPr lang="zh-CN" altLang="en-US" sz="1500" kern="0" spc="262" dirty="0">
                          <a:solidFill>
                            <a:srgbClr val="000000"/>
                          </a:solidFill>
                          <a:latin typeface="Times New Roman" panose="02020603050405020304" pitchFamily="65" charset="-122"/>
                          <a:ea typeface="宋体" panose="02010600030101010101" pitchFamily="2" charset="-122"/>
                        </a:rPr>
                        <a:t> </a:t>
                      </a:r>
                    </a:p>
                  </a:txBody>
                  <a:tcPr marL="45837" marR="45837" marT="45837" marB="45837"/>
                </a:tc>
                <a:tc>
                  <a:txBody>
                    <a:bodyPr/>
                    <a:lstStyle/>
                    <a:p>
                      <a:pPr eaLnBrk="0" latinLnBrk="1" hangingPunct="0">
                        <a:lnSpc>
                          <a:spcPct val="150000"/>
                        </a:lnSpc>
                        <a:spcBef>
                          <a:spcPts val="0"/>
                        </a:spcBef>
                      </a:pPr>
                      <a:r>
                        <a:rPr lang="zh-CN" altLang="en-US" sz="1500" kern="0" spc="262" dirty="0">
                          <a:solidFill>
                            <a:srgbClr val="000000"/>
                          </a:solidFill>
                          <a:latin typeface="Times New Roman" panose="02020603050405020304" pitchFamily="65" charset="-122"/>
                          <a:ea typeface="宋体" panose="02010600030101010101" pitchFamily="2" charset="-122"/>
                        </a:rPr>
                        <a:t> </a:t>
                      </a:r>
                    </a:p>
                  </a:txBody>
                  <a:tcPr marL="45837" marR="45837" marT="45837" marB="45837"/>
                </a:tc>
                <a:extLst>
                  <a:ext uri="{0D108BD9-81ED-4DB2-BD59-A6C34878D82A}">
                    <a16:rowId xmlns:a16="http://schemas.microsoft.com/office/drawing/2014/main" xmlns="" val="10001"/>
                  </a:ext>
                </a:extLst>
              </a:tr>
            </a:tbl>
          </a:graphicData>
        </a:graphic>
      </p:graphicFrame>
      <p:graphicFrame>
        <p:nvGraphicFramePr>
          <p:cNvPr id="11" name="对象 5"/>
          <p:cNvGraphicFramePr>
            <a:graphicFrameLocks noChangeAspect="1"/>
          </p:cNvGraphicFramePr>
          <p:nvPr/>
        </p:nvGraphicFramePr>
        <p:xfrm>
          <a:off x="4703737" y="2153142"/>
          <a:ext cx="162338" cy="296029"/>
        </p:xfrm>
        <a:graphic>
          <a:graphicData uri="http://schemas.openxmlformats.org/presentationml/2006/ole">
            <p:oleObj spid="_x0000_s5129" name="Equation" r:id="rId4" imgW="4267200" imgH="7924800" progId="Equation.DSMT4">
              <p:embed/>
            </p:oleObj>
          </a:graphicData>
        </a:graphic>
      </p:graphicFrame>
      <p:graphicFrame>
        <p:nvGraphicFramePr>
          <p:cNvPr id="5" name="对象 6"/>
          <p:cNvGraphicFramePr>
            <a:graphicFrameLocks noChangeAspect="1"/>
          </p:cNvGraphicFramePr>
          <p:nvPr/>
        </p:nvGraphicFramePr>
        <p:xfrm>
          <a:off x="6643676" y="2153142"/>
          <a:ext cx="162338" cy="296029"/>
        </p:xfrm>
        <a:graphic>
          <a:graphicData uri="http://schemas.openxmlformats.org/presentationml/2006/ole">
            <p:oleObj spid="_x0000_s5130" name="Equation" r:id="rId5" imgW="4267200" imgH="7924800" progId="Equation.DSMT4">
              <p:embed/>
            </p:oleObj>
          </a:graphicData>
        </a:graphic>
      </p:graphicFrame>
      <p:graphicFrame>
        <p:nvGraphicFramePr>
          <p:cNvPr id="6" name="对象 7"/>
          <p:cNvGraphicFramePr>
            <a:graphicFrameLocks noChangeAspect="1"/>
          </p:cNvGraphicFramePr>
          <p:nvPr/>
        </p:nvGraphicFramePr>
        <p:xfrm>
          <a:off x="8583616" y="2153142"/>
          <a:ext cx="162338" cy="296029"/>
        </p:xfrm>
        <a:graphic>
          <a:graphicData uri="http://schemas.openxmlformats.org/presentationml/2006/ole">
            <p:oleObj spid="_x0000_s5131" name="Equation" r:id="rId6" imgW="4267200" imgH="7924800" progId="Equation.DSMT4">
              <p:embed/>
            </p:oleObj>
          </a:graphicData>
        </a:graphic>
      </p:graphicFrame>
      <p:graphicFrame>
        <p:nvGraphicFramePr>
          <p:cNvPr id="7" name="对象 8"/>
          <p:cNvGraphicFramePr>
            <a:graphicFrameLocks noChangeAspect="1"/>
          </p:cNvGraphicFramePr>
          <p:nvPr/>
        </p:nvGraphicFramePr>
        <p:xfrm>
          <a:off x="4493391" y="2609198"/>
          <a:ext cx="267380" cy="553859"/>
        </p:xfrm>
        <a:graphic>
          <a:graphicData uri="http://schemas.openxmlformats.org/presentationml/2006/ole">
            <p:oleObj spid="_x0000_s5132" name="Equation" r:id="rId7" imgW="7010400" imgH="14630400" progId="Equation.DSMT4">
              <p:embed/>
            </p:oleObj>
          </a:graphicData>
        </a:graphic>
      </p:graphicFrame>
      <p:graphicFrame>
        <p:nvGraphicFramePr>
          <p:cNvPr id="8" name="对象 9"/>
          <p:cNvGraphicFramePr>
            <a:graphicFrameLocks noChangeAspect="1"/>
          </p:cNvGraphicFramePr>
          <p:nvPr/>
        </p:nvGraphicFramePr>
        <p:xfrm>
          <a:off x="5180711" y="2609198"/>
          <a:ext cx="267380" cy="553859"/>
        </p:xfrm>
        <a:graphic>
          <a:graphicData uri="http://schemas.openxmlformats.org/presentationml/2006/ole">
            <p:oleObj spid="_x0000_s5133" name="Equation" r:id="rId8" imgW="7010400" imgH="14630400" progId="Equation.DSMT4">
              <p:embed/>
            </p:oleObj>
          </a:graphicData>
        </a:graphic>
      </p:graphicFrame>
      <p:graphicFrame>
        <p:nvGraphicFramePr>
          <p:cNvPr id="9" name="对象 10"/>
          <p:cNvGraphicFramePr>
            <a:graphicFrameLocks noChangeAspect="1"/>
          </p:cNvGraphicFramePr>
          <p:nvPr/>
        </p:nvGraphicFramePr>
        <p:xfrm>
          <a:off x="5868030" y="2609198"/>
          <a:ext cx="267380" cy="553859"/>
        </p:xfrm>
        <a:graphic>
          <a:graphicData uri="http://schemas.openxmlformats.org/presentationml/2006/ole">
            <p:oleObj spid="_x0000_s5134" name="Equation" r:id="rId9" imgW="7010400" imgH="14630400" progId="Equation.DSMT4">
              <p:embed/>
            </p:oleObj>
          </a:graphicData>
        </a:graphic>
      </p:graphicFrame>
      <p:graphicFrame>
        <p:nvGraphicFramePr>
          <p:cNvPr id="10" name="对象 11"/>
          <p:cNvGraphicFramePr>
            <a:graphicFrameLocks noChangeAspect="1"/>
          </p:cNvGraphicFramePr>
          <p:nvPr/>
        </p:nvGraphicFramePr>
        <p:xfrm>
          <a:off x="6279929" y="2609198"/>
          <a:ext cx="276930" cy="553860"/>
        </p:xfrm>
        <a:graphic>
          <a:graphicData uri="http://schemas.openxmlformats.org/presentationml/2006/ole">
            <p:oleObj spid="_x0000_s5135" name="Equation" r:id="rId10" imgW="7315200" imgH="14630400" progId="Equation.DSMT4">
              <p:embed/>
            </p:oleObj>
          </a:graphicData>
        </a:graphic>
      </p:graphicFrame>
    </p:spTree>
    <p:extLst>
      <p:ext uri="{BB962C8B-B14F-4D97-AF65-F5344CB8AC3E}">
        <p14:creationId xmlns:p14="http://schemas.microsoft.com/office/powerpoint/2010/main" xmlns="" val="41368369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850667"/>
            <a:ext cx="8147747" cy="3120529"/>
          </a:xfrm>
          <a:prstGeom prst="rect">
            <a:avLst/>
          </a:prstGeom>
          <a:noFill/>
        </p:spPr>
        <p:txBody>
          <a:bodyPr wrap="square" lIns="0" tIns="0" rIns="0" bIns="0" rtlCol="0">
            <a:spAutoFit/>
          </a:bodyPr>
          <a:lstStyle/>
          <a:p>
            <a:pPr eaLnBrk="0" latinLnBrk="1" hangingPunct="0">
              <a:lnSpc>
                <a:spcPct val="150000"/>
              </a:lnSpc>
            </a:pPr>
            <a:r>
              <a:rPr lang="zh-CN" altLang="en-US" sz="2206" b="1" kern="0" dirty="0">
                <a:solidFill>
                  <a:srgbClr val="000000"/>
                </a:solidFill>
                <a:latin typeface="黑体" panose="02010609060101010101" pitchFamily="49" charset="-122"/>
                <a:ea typeface="黑体" panose="02010609060101010101" pitchFamily="49" charset="-122"/>
              </a:rPr>
              <a:t>方法2    求离散型随机变量ξ的期望与方差的方法</a:t>
            </a:r>
          </a:p>
          <a:p>
            <a:pPr eaLnBrk="0" latinLnBrk="1" hangingPunct="0">
              <a:lnSpc>
                <a:spcPct val="150000"/>
              </a:lnSpc>
            </a:pPr>
            <a:r>
              <a:rPr lang="zh-CN" altLang="en-US" sz="12813" kern="0" spc="28318"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 </a:t>
            </a:r>
            <a:endParaRPr lang="zh-CN" altLang="en-US" sz="1805" dirty="0"/>
          </a:p>
        </p:txBody>
      </p:sp>
      <p:pic>
        <p:nvPicPr>
          <p:cNvPr id="3" name="图片 3" descr="textimage3.jpeg"/>
          <p:cNvPicPr>
            <a:picLocks noChangeAspect="1"/>
          </p:cNvPicPr>
          <p:nvPr/>
        </p:nvPicPr>
        <p:blipFill>
          <a:blip r:embed="rId3" cstate="print"/>
          <a:stretch>
            <a:fillRect/>
          </a:stretch>
        </p:blipFill>
        <p:spPr>
          <a:xfrm>
            <a:off x="2053707" y="1352010"/>
            <a:ext cx="4042293" cy="2734275"/>
          </a:xfrm>
          <a:prstGeom prst="rect">
            <a:avLst/>
          </a:prstGeom>
        </p:spPr>
      </p:pic>
      <p:sp>
        <p:nvSpPr>
          <p:cNvPr id="4" name="TextBox 2"/>
          <p:cNvSpPr txBox="1"/>
          <p:nvPr/>
        </p:nvSpPr>
        <p:spPr>
          <a:xfrm>
            <a:off x="2022127" y="4127975"/>
            <a:ext cx="8147747" cy="2269412"/>
          </a:xfrm>
          <a:prstGeom prst="rect">
            <a:avLst/>
          </a:prstGeom>
          <a:noFill/>
        </p:spPr>
        <p:txBody>
          <a:bodyPr wrap="square" lIns="0" tIns="0" rIns="0" bIns="0" rtlCol="0">
            <a:spAutoFit/>
          </a:bodyPr>
          <a:lstStyle/>
          <a:p>
            <a:pPr eaLnBrk="0" latinLnBrk="1" hangingPunct="0">
              <a:lnSpc>
                <a:spcPct val="150000"/>
              </a:lnSpc>
            </a:pPr>
            <a:r>
              <a:rPr lang="zh-CN" altLang="en-US" sz="2015" b="1" kern="0" dirty="0">
                <a:solidFill>
                  <a:srgbClr val="000000"/>
                </a:solidFill>
                <a:latin typeface="Times New Roman" panose="02020603050405020304" pitchFamily="65" charset="-122"/>
                <a:ea typeface="宋体" panose="02010600030101010101" pitchFamily="2" charset="-122"/>
              </a:rPr>
              <a:t>注意:</a:t>
            </a:r>
            <a:r>
              <a:rPr lang="zh-CN" altLang="en-US" sz="2015" kern="0" dirty="0">
                <a:solidFill>
                  <a:srgbClr val="000000"/>
                </a:solidFill>
                <a:latin typeface="Times New Roman" panose="02020603050405020304" pitchFamily="65" charset="-122"/>
                <a:ea typeface="宋体" panose="02010600030101010101" pitchFamily="2" charset="-122"/>
              </a:rPr>
              <a:t>(1)解决实际应用问题时,关键是正确理解随机变量取每一个值时</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所表示的具体事件;(2)随机变量的均值反映了随机变量取值的平均水</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平,方差反映了随机变量稳定于均值的程度,它们从整体和全局上刻画</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了随机变量,是生产实际中用于方案取舍的重要理论依据,一般先比较</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均值,若均值相同,再用方差来决定.</a:t>
            </a:r>
            <a:endParaRPr lang="zh-CN" altLang="en-US" sz="1805" dirty="0"/>
          </a:p>
        </p:txBody>
      </p:sp>
    </p:spTree>
    <p:extLst>
      <p:ext uri="{BB962C8B-B14F-4D97-AF65-F5344CB8AC3E}">
        <p14:creationId xmlns:p14="http://schemas.microsoft.com/office/powerpoint/2010/main" xmlns="" val="8585414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1137198"/>
            <a:ext cx="8147747" cy="2269412"/>
          </a:xfrm>
          <a:prstGeom prst="rect">
            <a:avLst/>
          </a:prstGeom>
          <a:noFill/>
        </p:spPr>
        <p:txBody>
          <a:bodyPr wrap="square" lIns="0" tIns="0" rIns="0" bIns="0" rtlCol="0">
            <a:spAutoFit/>
          </a:bodyPr>
          <a:lstStyle/>
          <a:p>
            <a:pPr eaLnBrk="0" latinLnBrk="1" hangingPunct="0">
              <a:lnSpc>
                <a:spcPct val="150000"/>
              </a:lnSpc>
            </a:pPr>
            <a:r>
              <a:rPr lang="zh-CN" altLang="en-US" sz="2015" b="1" kern="0" dirty="0">
                <a:solidFill>
                  <a:srgbClr val="000000"/>
                </a:solidFill>
                <a:latin typeface="Times New Roman" panose="02020603050405020304" pitchFamily="65" charset="-122"/>
                <a:ea typeface="宋体" panose="02010600030101010101" pitchFamily="2" charset="-122"/>
              </a:rPr>
              <a:t>例2</a:t>
            </a:r>
            <a:r>
              <a:rPr lang="zh-CN" altLang="en-US" sz="2015" kern="0" dirty="0">
                <a:solidFill>
                  <a:srgbClr val="000000"/>
                </a:solidFill>
                <a:latin typeface="Times New Roman" panose="02020603050405020304" pitchFamily="65" charset="-122"/>
                <a:ea typeface="宋体" panose="02010600030101010101" pitchFamily="2" charset="-122"/>
              </a:rPr>
              <a:t>　2018年2月25日第23届冬季奥运会在韩国平昌闭幕,中国以1金6银</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2铜的成绩结束本次冬奥会的征程.某校体育爱好者协会在高三年级某</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班进行了“本届冬奥会中国队表现”的满意度调查(结果只有“满</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意”和“不满意”两种),按分层抽样从被调查的学生中随机抽取了11</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人,具体的调查结果如下表:</a:t>
            </a:r>
            <a:endParaRPr lang="zh-CN" altLang="en-US" sz="1805" dirty="0"/>
          </a:p>
        </p:txBody>
      </p:sp>
      <p:graphicFrame>
        <p:nvGraphicFramePr>
          <p:cNvPr id="3" name="表格 2"/>
          <p:cNvGraphicFramePr>
            <a:graphicFrameLocks noGrp="1"/>
          </p:cNvGraphicFramePr>
          <p:nvPr/>
        </p:nvGraphicFramePr>
        <p:xfrm>
          <a:off x="2013639" y="3483441"/>
          <a:ext cx="7759759" cy="1306346"/>
        </p:xfrm>
        <a:graphic>
          <a:graphicData uri="http://schemas.openxmlformats.org/drawingml/2006/table">
            <a:tbl>
              <a:tblPr/>
              <a:tblGrid>
                <a:gridCol w="2586586">
                  <a:extLst>
                    <a:ext uri="{9D8B030D-6E8A-4147-A177-3AD203B41FA5}">
                      <a16:colId xmlns:a16="http://schemas.microsoft.com/office/drawing/2014/main" xmlns="" val="20000"/>
                    </a:ext>
                  </a:extLst>
                </a:gridCol>
                <a:gridCol w="2586586">
                  <a:extLst>
                    <a:ext uri="{9D8B030D-6E8A-4147-A177-3AD203B41FA5}">
                      <a16:colId xmlns:a16="http://schemas.microsoft.com/office/drawing/2014/main" xmlns="" val="20001"/>
                    </a:ext>
                  </a:extLst>
                </a:gridCol>
                <a:gridCol w="2586586">
                  <a:extLst>
                    <a:ext uri="{9D8B030D-6E8A-4147-A177-3AD203B41FA5}">
                      <a16:colId xmlns:a16="http://schemas.microsoft.com/office/drawing/2014/main" xmlns="" val="20002"/>
                    </a:ext>
                  </a:extLst>
                </a:gridCol>
              </a:tblGrid>
              <a:tr h="391968">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某班</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满意</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不满意</a:t>
                      </a:r>
                    </a:p>
                  </a:txBody>
                  <a:tcPr marL="45837" marR="45837" marT="45837" marB="45837"/>
                </a:tc>
                <a:extLst>
                  <a:ext uri="{0D108BD9-81ED-4DB2-BD59-A6C34878D82A}">
                    <a16:rowId xmlns:a16="http://schemas.microsoft.com/office/drawing/2014/main" xmlns="" val="10000"/>
                  </a:ext>
                </a:extLst>
              </a:tr>
              <a:tr h="394260">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男生</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2</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3</a:t>
                      </a:r>
                    </a:p>
                  </a:txBody>
                  <a:tcPr marL="45837" marR="45837" marT="45837" marB="45837"/>
                </a:tc>
                <a:extLst>
                  <a:ext uri="{0D108BD9-81ED-4DB2-BD59-A6C34878D82A}">
                    <a16:rowId xmlns:a16="http://schemas.microsoft.com/office/drawing/2014/main" xmlns="" val="10001"/>
                  </a:ext>
                </a:extLst>
              </a:tr>
              <a:tr h="394260">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女生</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4</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2</a:t>
                      </a:r>
                    </a:p>
                  </a:txBody>
                  <a:tcPr marL="45837" marR="45837" marT="45837" marB="45837"/>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xmlns="" val="7430439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1351173"/>
            <a:ext cx="8147747" cy="2794031"/>
          </a:xfrm>
          <a:prstGeom prst="rect">
            <a:avLst/>
          </a:prstGeom>
          <a:noFill/>
        </p:spPr>
        <p:txBody>
          <a:bodyPr wrap="square" lIns="0" tIns="0" rIns="0" bIns="0" rtlCol="0">
            <a:spAutoFit/>
          </a:bodyPr>
          <a:lstStyle/>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(1)若该班女生人数比男生人数多4人,求该班男生人数和女生人数;</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(2)在该班全体学生中随机抽取一名学生,由以上统计数据估计该生持</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满意态度的概率;</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(3)若从该班调查对象中随机选取2人进行追踪调查,记选中的2人中对</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“本届冬奥会中国队表现”满意的人数为</a:t>
            </a:r>
            <a:r>
              <a:rPr lang="zh-CN" altLang="en-US" sz="2015" i="1" kern="0" dirty="0">
                <a:solidFill>
                  <a:srgbClr val="000000"/>
                </a:solidFill>
                <a:latin typeface="Times New Roman" panose="02020603050405020304" pitchFamily="65" charset="-122"/>
                <a:ea typeface="宋体" panose="02010600030101010101" pitchFamily="2" charset="-122"/>
              </a:rPr>
              <a:t>ξ</a:t>
            </a:r>
            <a:r>
              <a:rPr lang="zh-CN" altLang="en-US" sz="2015" kern="0" dirty="0">
                <a:solidFill>
                  <a:srgbClr val="000000"/>
                </a:solidFill>
                <a:latin typeface="Times New Roman" panose="02020603050405020304" pitchFamily="65" charset="-122"/>
                <a:ea typeface="宋体" panose="02010600030101010101" pitchFamily="2" charset="-122"/>
              </a:rPr>
              <a:t>,求随机变量</a:t>
            </a:r>
            <a:r>
              <a:rPr lang="zh-CN" altLang="en-US" sz="2015" i="1" kern="0" dirty="0">
                <a:solidFill>
                  <a:srgbClr val="000000"/>
                </a:solidFill>
                <a:latin typeface="Times New Roman" panose="02020603050405020304" pitchFamily="65" charset="-122"/>
                <a:ea typeface="宋体" panose="02010600030101010101" pitchFamily="2" charset="-122"/>
              </a:rPr>
              <a:t>ξ</a:t>
            </a:r>
            <a:r>
              <a:rPr lang="zh-CN" altLang="en-US" sz="2015" kern="0" dirty="0">
                <a:solidFill>
                  <a:srgbClr val="000000"/>
                </a:solidFill>
                <a:latin typeface="Times New Roman" panose="02020603050405020304" pitchFamily="65" charset="-122"/>
                <a:ea typeface="宋体" panose="02010600030101010101" pitchFamily="2" charset="-122"/>
              </a:rPr>
              <a:t>的分布列及其</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数学期望.</a:t>
            </a:r>
            <a:endParaRPr lang="zh-CN" altLang="en-US" sz="1805" dirty="0"/>
          </a:p>
        </p:txBody>
      </p:sp>
    </p:spTree>
    <p:extLst>
      <p:ext uri="{BB962C8B-B14F-4D97-AF65-F5344CB8AC3E}">
        <p14:creationId xmlns:p14="http://schemas.microsoft.com/office/powerpoint/2010/main" xmlns="" val="33169376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srcRect/>
          <a:stretch>
            <a:fillRect/>
          </a:stretch>
        </p:blipFill>
        <p:spPr bwMode="auto">
          <a:xfrm>
            <a:off x="2623074" y="2314912"/>
            <a:ext cx="7621588" cy="2400300"/>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1082757"/>
            <a:ext cx="8147747" cy="4987523"/>
          </a:xfrm>
          <a:prstGeom prst="rect">
            <a:avLst/>
          </a:prstGeom>
          <a:noFill/>
        </p:spPr>
        <p:txBody>
          <a:bodyPr wrap="square" lIns="0" tIns="0" rIns="0" bIns="0" rtlCol="0">
            <a:spAutoFit/>
          </a:bodyPr>
          <a:lstStyle/>
          <a:p>
            <a:pPr eaLnBrk="0" latinLnBrk="1" hangingPunct="0">
              <a:lnSpc>
                <a:spcPct val="150000"/>
              </a:lnSpc>
            </a:pPr>
            <a:r>
              <a:rPr lang="zh-CN" altLang="en-US" sz="2015" b="1" kern="0" dirty="0">
                <a:solidFill>
                  <a:srgbClr val="000000"/>
                </a:solidFill>
                <a:latin typeface="Times New Roman" panose="02020603050405020304" pitchFamily="65" charset="-122"/>
                <a:ea typeface="宋体" panose="02010600030101010101" pitchFamily="2" charset="-122"/>
              </a:rPr>
              <a:t>解析</a:t>
            </a:r>
            <a:r>
              <a:rPr lang="zh-CN" altLang="en-US" sz="2015" kern="0" dirty="0">
                <a:solidFill>
                  <a:srgbClr val="000000"/>
                </a:solidFill>
                <a:latin typeface="Times New Roman" panose="02020603050405020304" pitchFamily="65" charset="-122"/>
                <a:ea typeface="宋体" panose="02010600030101010101" pitchFamily="2" charset="-122"/>
              </a:rPr>
              <a:t>　(1)不妨设该班女生人数为</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,男生人数为</a:t>
            </a:r>
            <a:r>
              <a:rPr lang="zh-CN" altLang="en-US" sz="2015" i="1" kern="0" dirty="0">
                <a:solidFill>
                  <a:srgbClr val="000000"/>
                </a:solidFill>
                <a:latin typeface="Times New Roman" panose="02020603050405020304" pitchFamily="65" charset="-122"/>
                <a:ea typeface="宋体" panose="02010600030101010101" pitchFamily="2" charset="-122"/>
              </a:rPr>
              <a:t>Y</a:t>
            </a:r>
            <a:r>
              <a:rPr lang="zh-CN" altLang="en-US" sz="2015" kern="0" dirty="0">
                <a:solidFill>
                  <a:srgbClr val="000000"/>
                </a:solidFill>
                <a:latin typeface="Times New Roman" panose="02020603050405020304" pitchFamily="65" charset="-122"/>
                <a:ea typeface="宋体" panose="02010600030101010101" pitchFamily="2" charset="-122"/>
              </a:rPr>
              <a:t>,则</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Y</a:t>
            </a:r>
            <a:r>
              <a:rPr lang="zh-CN" altLang="en-US" sz="2015" kern="0" dirty="0">
                <a:solidFill>
                  <a:srgbClr val="000000"/>
                </a:solidFill>
                <a:latin typeface="Times New Roman" panose="02020603050405020304" pitchFamily="65" charset="-122"/>
                <a:ea typeface="宋体" panose="02010600030101010101" pitchFamily="2" charset="-122"/>
              </a:rPr>
              <a:t>=4,①</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又由分层抽样可知,</a:t>
            </a:r>
            <a:r>
              <a:rPr lang="zh-CN" altLang="en-US" sz="2597" kern="0" spc="-493"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597" kern="0" spc="-1170"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,②</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联立①②可得</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=24,</a:t>
            </a:r>
            <a:r>
              <a:rPr lang="zh-CN" altLang="en-US" sz="2015" i="1" kern="0" dirty="0">
                <a:solidFill>
                  <a:srgbClr val="000000"/>
                </a:solidFill>
                <a:latin typeface="Times New Roman" panose="02020603050405020304" pitchFamily="65" charset="-122"/>
                <a:ea typeface="宋体" panose="02010600030101010101" pitchFamily="2" charset="-122"/>
              </a:rPr>
              <a:t>Y</a:t>
            </a:r>
            <a:r>
              <a:rPr lang="zh-CN" altLang="en-US" sz="2015" kern="0" dirty="0">
                <a:solidFill>
                  <a:srgbClr val="000000"/>
                </a:solidFill>
                <a:latin typeface="Times New Roman" panose="02020603050405020304" pitchFamily="65" charset="-122"/>
                <a:ea typeface="宋体" panose="02010600030101010101" pitchFamily="2" charset="-122"/>
              </a:rPr>
              <a:t>=20.</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故该班男生人数为20,女生人数为24.</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(2)设该生持满意态度为事件</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2015" kern="0" dirty="0">
                <a:solidFill>
                  <a:srgbClr val="000000"/>
                </a:solidFill>
                <a:latin typeface="Times New Roman" panose="02020603050405020304" pitchFamily="65" charset="-122"/>
                <a:ea typeface="宋体" panose="02010600030101010101" pitchFamily="2" charset="-122"/>
              </a:rPr>
              <a:t>,则基本事件的总数有11种,事件</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2015" kern="0" dirty="0">
                <a:solidFill>
                  <a:srgbClr val="000000"/>
                </a:solidFill>
                <a:latin typeface="Times New Roman" panose="02020603050405020304" pitchFamily="65" charset="-122"/>
                <a:ea typeface="宋体" panose="02010600030101010101" pitchFamily="2" charset="-122"/>
              </a:rPr>
              <a:t>中包含</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的基本事件有6种,所以</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A</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597" kern="0" spc="-493"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(3)</a:t>
            </a:r>
            <a:r>
              <a:rPr lang="zh-CN" altLang="en-US" sz="2015" i="1" kern="0" dirty="0">
                <a:solidFill>
                  <a:srgbClr val="000000"/>
                </a:solidFill>
                <a:latin typeface="Times New Roman" panose="02020603050405020304" pitchFamily="65" charset="-122"/>
                <a:ea typeface="宋体" panose="02010600030101010101" pitchFamily="2" charset="-122"/>
              </a:rPr>
              <a:t>ξ</a:t>
            </a:r>
            <a:r>
              <a:rPr lang="zh-CN" altLang="en-US" sz="2015" kern="0" dirty="0">
                <a:solidFill>
                  <a:srgbClr val="000000"/>
                </a:solidFill>
                <a:latin typeface="Times New Roman" panose="02020603050405020304" pitchFamily="65" charset="-122"/>
                <a:ea typeface="宋体" panose="02010600030101010101" pitchFamily="2" charset="-122"/>
              </a:rPr>
              <a:t>的可能取值为0,1,2,</a:t>
            </a:r>
            <a:endParaRPr lang="zh-CN" altLang="en-US" sz="1805" dirty="0"/>
          </a:p>
          <a:p>
            <a:pPr eaLnBrk="0" latinLnBrk="1" hangingPunct="0">
              <a:lnSpc>
                <a:spcPct val="150000"/>
              </a:lnSpc>
            </a:pPr>
            <a:r>
              <a:rPr lang="zh-CN" altLang="en-US" sz="2015" i="1" kern="0" dirty="0">
                <a:solidFill>
                  <a:srgbClr val="000000"/>
                </a:solidFill>
                <a:latin typeface="Times New Roman" panose="02020603050405020304" pitchFamily="65" charset="-122"/>
                <a:ea typeface="宋体" panose="02010600030101010101" pitchFamily="2" charset="-122"/>
              </a:rPr>
              <a:t>ξ</a:t>
            </a:r>
            <a:r>
              <a:rPr lang="zh-CN" altLang="en-US" sz="2015" kern="0" dirty="0">
                <a:solidFill>
                  <a:srgbClr val="000000"/>
                </a:solidFill>
                <a:latin typeface="Times New Roman" panose="02020603050405020304" pitchFamily="65" charset="-122"/>
                <a:ea typeface="宋体" panose="02010600030101010101" pitchFamily="2" charset="-122"/>
              </a:rPr>
              <a:t>=0对应的事件为从该班11名调查对象中抽取2人,2人中恰好有0人持满</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意态度,基本事件的总数有</a:t>
            </a:r>
            <a:r>
              <a:rPr lang="zh-CN" altLang="en-US" sz="1815" kern="0" spc="517"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=55种,其中包含的基本事件有</a:t>
            </a:r>
            <a:r>
              <a:rPr lang="zh-CN" altLang="en-US" sz="1815" kern="0" spc="292"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=10种,所</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以</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ξ</a:t>
            </a:r>
            <a:r>
              <a:rPr lang="zh-CN" altLang="en-US" sz="2015" kern="0" dirty="0">
                <a:solidFill>
                  <a:srgbClr val="000000"/>
                </a:solidFill>
                <a:latin typeface="Times New Roman" panose="02020603050405020304" pitchFamily="65" charset="-122"/>
                <a:ea typeface="宋体" panose="02010600030101010101" pitchFamily="2" charset="-122"/>
              </a:rPr>
              <a:t>=0)=</a:t>
            </a:r>
            <a:r>
              <a:rPr lang="zh-CN" altLang="en-US" sz="2597" kern="0" spc="-343"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597" kern="0" spc="-493"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a:t>
            </a:r>
            <a:endParaRPr lang="zh-CN" altLang="en-US" sz="1805" dirty="0"/>
          </a:p>
        </p:txBody>
      </p:sp>
      <p:graphicFrame>
        <p:nvGraphicFramePr>
          <p:cNvPr id="4" name="对象 3"/>
          <p:cNvGraphicFramePr>
            <a:graphicFrameLocks noChangeAspect="1"/>
          </p:cNvGraphicFramePr>
          <p:nvPr/>
        </p:nvGraphicFramePr>
        <p:xfrm>
          <a:off x="4167791" y="1633132"/>
          <a:ext cx="267380" cy="553859"/>
        </p:xfrm>
        <a:graphic>
          <a:graphicData uri="http://schemas.openxmlformats.org/presentationml/2006/ole">
            <p:oleObj spid="_x0000_s6153" name="Equation" r:id="rId4" imgW="7010400" imgH="14630400" progId="Equation.DSMT4">
              <p:embed/>
            </p:oleObj>
          </a:graphicData>
        </a:graphic>
      </p:graphicFrame>
      <p:graphicFrame>
        <p:nvGraphicFramePr>
          <p:cNvPr id="5" name="对象 4"/>
          <p:cNvGraphicFramePr>
            <a:graphicFrameLocks noChangeAspect="1"/>
          </p:cNvGraphicFramePr>
          <p:nvPr/>
        </p:nvGraphicFramePr>
        <p:xfrm>
          <a:off x="4579689" y="1633131"/>
          <a:ext cx="181437" cy="553860"/>
        </p:xfrm>
        <a:graphic>
          <a:graphicData uri="http://schemas.openxmlformats.org/presentationml/2006/ole">
            <p:oleObj spid="_x0000_s6154" name="Equation" r:id="rId5" imgW="4876800" imgH="14630400" progId="Equation.DSMT4">
              <p:embed/>
            </p:oleObj>
          </a:graphicData>
        </a:graphic>
      </p:graphicFrame>
      <p:graphicFrame>
        <p:nvGraphicFramePr>
          <p:cNvPr id="6" name="对象 5"/>
          <p:cNvGraphicFramePr>
            <a:graphicFrameLocks noChangeAspect="1"/>
          </p:cNvGraphicFramePr>
          <p:nvPr/>
        </p:nvGraphicFramePr>
        <p:xfrm>
          <a:off x="5186972" y="3628135"/>
          <a:ext cx="267380" cy="553859"/>
        </p:xfrm>
        <a:graphic>
          <a:graphicData uri="http://schemas.openxmlformats.org/presentationml/2006/ole">
            <p:oleObj spid="_x0000_s6155" name="Equation" r:id="rId6" imgW="7010400" imgH="14630400" progId="Equation.DSMT4">
              <p:embed/>
            </p:oleObj>
          </a:graphicData>
        </a:graphic>
      </p:graphicFrame>
      <p:graphicFrame>
        <p:nvGraphicFramePr>
          <p:cNvPr id="7" name="对象 6"/>
          <p:cNvGraphicFramePr>
            <a:graphicFrameLocks noChangeAspect="1"/>
          </p:cNvGraphicFramePr>
          <p:nvPr/>
        </p:nvGraphicFramePr>
        <p:xfrm>
          <a:off x="4936547" y="5173758"/>
          <a:ext cx="296029" cy="324677"/>
        </p:xfrm>
        <a:graphic>
          <a:graphicData uri="http://schemas.openxmlformats.org/presentationml/2006/ole">
            <p:oleObj spid="_x0000_s6156" name="Equation" r:id="rId7" imgW="7924800" imgH="8534400" progId="Equation.DSMT4">
              <p:embed/>
            </p:oleObj>
          </a:graphicData>
        </a:graphic>
      </p:graphicFrame>
      <p:graphicFrame>
        <p:nvGraphicFramePr>
          <p:cNvPr id="8" name="对象 7"/>
          <p:cNvGraphicFramePr>
            <a:graphicFrameLocks noChangeAspect="1"/>
          </p:cNvGraphicFramePr>
          <p:nvPr/>
        </p:nvGraphicFramePr>
        <p:xfrm>
          <a:off x="8516187" y="5173758"/>
          <a:ext cx="267380" cy="324677"/>
        </p:xfrm>
        <a:graphic>
          <a:graphicData uri="http://schemas.openxmlformats.org/presentationml/2006/ole">
            <p:oleObj spid="_x0000_s6157" name="Equation" r:id="rId8" imgW="7010400" imgH="8534400" progId="Equation.DSMT4">
              <p:embed/>
            </p:oleObj>
          </a:graphicData>
        </a:graphic>
      </p:graphicFrame>
      <p:graphicFrame>
        <p:nvGraphicFramePr>
          <p:cNvPr id="9" name="对象 8"/>
          <p:cNvGraphicFramePr>
            <a:graphicFrameLocks noChangeAspect="1"/>
          </p:cNvGraphicFramePr>
          <p:nvPr/>
        </p:nvGraphicFramePr>
        <p:xfrm>
          <a:off x="3168793" y="5623138"/>
          <a:ext cx="286479" cy="553859"/>
        </p:xfrm>
        <a:graphic>
          <a:graphicData uri="http://schemas.openxmlformats.org/presentationml/2006/ole">
            <p:oleObj spid="_x0000_s6158" name="Equation" r:id="rId9" imgW="7620000" imgH="14630400" progId="Equation.DSMT4">
              <p:embed/>
            </p:oleObj>
          </a:graphicData>
        </a:graphic>
      </p:graphicFrame>
      <p:graphicFrame>
        <p:nvGraphicFramePr>
          <p:cNvPr id="10" name="对象 9"/>
          <p:cNvGraphicFramePr>
            <a:graphicFrameLocks noChangeAspect="1"/>
          </p:cNvGraphicFramePr>
          <p:nvPr/>
        </p:nvGraphicFramePr>
        <p:xfrm>
          <a:off x="3599790" y="5623138"/>
          <a:ext cx="267380" cy="553859"/>
        </p:xfrm>
        <a:graphic>
          <a:graphicData uri="http://schemas.openxmlformats.org/presentationml/2006/ole">
            <p:oleObj spid="_x0000_s6159" name="Equation" r:id="rId10" imgW="7010400" imgH="14630400" progId="Equation.DSMT4">
              <p:embed/>
            </p:oleObj>
          </a:graphicData>
        </a:graphic>
      </p:graphicFrame>
    </p:spTree>
    <p:extLst>
      <p:ext uri="{BB962C8B-B14F-4D97-AF65-F5344CB8AC3E}">
        <p14:creationId xmlns:p14="http://schemas.microsoft.com/office/powerpoint/2010/main" xmlns="" val="7686457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1082757"/>
            <a:ext cx="8147747" cy="1104204"/>
          </a:xfrm>
          <a:prstGeom prst="rect">
            <a:avLst/>
          </a:prstGeom>
          <a:noFill/>
        </p:spPr>
        <p:txBody>
          <a:bodyPr wrap="square" lIns="0" tIns="0" rIns="0" bIns="0" rtlCol="0">
            <a:spAutoFit/>
          </a:bodyPr>
          <a:lstStyle/>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同理</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ξ</a:t>
            </a:r>
            <a:r>
              <a:rPr lang="zh-CN" altLang="en-US" sz="2015" kern="0" dirty="0">
                <a:solidFill>
                  <a:srgbClr val="000000"/>
                </a:solidFill>
                <a:latin typeface="Times New Roman" panose="02020603050405020304" pitchFamily="65" charset="-122"/>
                <a:ea typeface="宋体" panose="02010600030101010101" pitchFamily="2" charset="-122"/>
              </a:rPr>
              <a:t>=1)=</a:t>
            </a:r>
            <a:r>
              <a:rPr lang="zh-CN" altLang="en-US" sz="2928" kern="0" spc="2412"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496" kern="0" spc="-390"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ξ</a:t>
            </a:r>
            <a:r>
              <a:rPr lang="zh-CN" altLang="en-US" sz="2015" kern="0" dirty="0">
                <a:solidFill>
                  <a:srgbClr val="000000"/>
                </a:solidFill>
                <a:latin typeface="Times New Roman" panose="02020603050405020304" pitchFamily="65" charset="-122"/>
                <a:ea typeface="宋体" panose="02010600030101010101" pitchFamily="2" charset="-122"/>
              </a:rPr>
              <a:t>=2)=</a:t>
            </a:r>
            <a:r>
              <a:rPr lang="zh-CN" altLang="en-US" sz="2928" kern="0" spc="-143"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496" kern="0" spc="-390"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a:t>
            </a:r>
            <a:endParaRPr lang="zh-CN" altLang="en-US" sz="1805" dirty="0"/>
          </a:p>
          <a:p>
            <a:pPr eaLnBrk="0" latinLnBrk="1" hangingPunct="0">
              <a:lnSpc>
                <a:spcPct val="150000"/>
              </a:lnSpc>
              <a:spcBef>
                <a:spcPts val="85"/>
              </a:spcBef>
            </a:pPr>
            <a:r>
              <a:rPr lang="zh-CN" altLang="en-US" sz="2015" kern="0" dirty="0">
                <a:solidFill>
                  <a:srgbClr val="000000"/>
                </a:solidFill>
                <a:latin typeface="Times New Roman" panose="02020603050405020304" pitchFamily="65" charset="-122"/>
                <a:ea typeface="宋体" panose="02010600030101010101" pitchFamily="2" charset="-122"/>
              </a:rPr>
              <a:t>所以</a:t>
            </a:r>
            <a:r>
              <a:rPr lang="zh-CN" altLang="en-US" sz="2015" i="1" kern="0" dirty="0">
                <a:solidFill>
                  <a:srgbClr val="000000"/>
                </a:solidFill>
                <a:latin typeface="Times New Roman" panose="02020603050405020304" pitchFamily="65" charset="-122"/>
                <a:ea typeface="宋体" panose="02010600030101010101" pitchFamily="2" charset="-122"/>
              </a:rPr>
              <a:t>ξ</a:t>
            </a:r>
            <a:r>
              <a:rPr lang="zh-CN" altLang="en-US" sz="2015" kern="0" dirty="0">
                <a:solidFill>
                  <a:srgbClr val="000000"/>
                </a:solidFill>
                <a:latin typeface="Times New Roman" panose="02020603050405020304" pitchFamily="65" charset="-122"/>
                <a:ea typeface="宋体" panose="02010600030101010101" pitchFamily="2" charset="-122"/>
              </a:rPr>
              <a:t>的分布列为</a:t>
            </a:r>
            <a:endParaRPr lang="zh-CN" altLang="en-US" sz="1805" dirty="0"/>
          </a:p>
        </p:txBody>
      </p:sp>
      <p:graphicFrame>
        <p:nvGraphicFramePr>
          <p:cNvPr id="4" name="对象 3"/>
          <p:cNvGraphicFramePr>
            <a:graphicFrameLocks noChangeAspect="1"/>
          </p:cNvGraphicFramePr>
          <p:nvPr/>
        </p:nvGraphicFramePr>
        <p:xfrm>
          <a:off x="3425045" y="1182506"/>
          <a:ext cx="678000" cy="649353"/>
        </p:xfrm>
        <a:graphic>
          <a:graphicData uri="http://schemas.openxmlformats.org/presentationml/2006/ole">
            <p:oleObj spid="_x0000_s7181" name="Equation" r:id="rId4" imgW="17983200" imgH="17068800" progId="Equation.DSMT4">
              <p:embed/>
            </p:oleObj>
          </a:graphicData>
        </a:graphic>
      </p:graphicFrame>
      <p:graphicFrame>
        <p:nvGraphicFramePr>
          <p:cNvPr id="5" name="对象 4"/>
          <p:cNvGraphicFramePr>
            <a:graphicFrameLocks noChangeAspect="1"/>
          </p:cNvGraphicFramePr>
          <p:nvPr/>
        </p:nvGraphicFramePr>
        <p:xfrm>
          <a:off x="4247565" y="1221151"/>
          <a:ext cx="267380" cy="553859"/>
        </p:xfrm>
        <a:graphic>
          <a:graphicData uri="http://schemas.openxmlformats.org/presentationml/2006/ole">
            <p:oleObj spid="_x0000_s7182" name="Equation" r:id="rId5" imgW="7010400" imgH="14630400" progId="Equation.DSMT4">
              <p:embed/>
            </p:oleObj>
          </a:graphicData>
        </a:graphic>
      </p:graphicFrame>
      <p:graphicFrame>
        <p:nvGraphicFramePr>
          <p:cNvPr id="6" name="对象 5"/>
          <p:cNvGraphicFramePr>
            <a:graphicFrameLocks noChangeAspect="1"/>
          </p:cNvGraphicFramePr>
          <p:nvPr/>
        </p:nvGraphicFramePr>
        <p:xfrm>
          <a:off x="5437842" y="1182506"/>
          <a:ext cx="353325" cy="649353"/>
        </p:xfrm>
        <a:graphic>
          <a:graphicData uri="http://schemas.openxmlformats.org/presentationml/2006/ole">
            <p:oleObj spid="_x0000_s7183" name="Equation" r:id="rId6" imgW="9448800" imgH="17068800" progId="Equation.DSMT4">
              <p:embed/>
            </p:oleObj>
          </a:graphicData>
        </a:graphic>
      </p:graphicFrame>
      <p:graphicFrame>
        <p:nvGraphicFramePr>
          <p:cNvPr id="7" name="对象 6"/>
          <p:cNvGraphicFramePr>
            <a:graphicFrameLocks noChangeAspect="1"/>
          </p:cNvGraphicFramePr>
          <p:nvPr/>
        </p:nvGraphicFramePr>
        <p:xfrm>
          <a:off x="5935684" y="1221151"/>
          <a:ext cx="267380" cy="553859"/>
        </p:xfrm>
        <a:graphic>
          <a:graphicData uri="http://schemas.openxmlformats.org/presentationml/2006/ole">
            <p:oleObj spid="_x0000_s7184" name="Equation" r:id="rId7" imgW="7010400" imgH="14630400" progId="Equation.DSMT4">
              <p:embed/>
            </p:oleObj>
          </a:graphicData>
        </a:graphic>
      </p:graphicFrame>
      <p:graphicFrame>
        <p:nvGraphicFramePr>
          <p:cNvPr id="8" name="表格 2"/>
          <p:cNvGraphicFramePr>
            <a:graphicFrameLocks noGrp="1"/>
          </p:cNvGraphicFramePr>
          <p:nvPr/>
        </p:nvGraphicFramePr>
        <p:xfrm>
          <a:off x="2053707" y="2512732"/>
          <a:ext cx="7759759" cy="916268"/>
        </p:xfrm>
        <a:graphic>
          <a:graphicData uri="http://schemas.openxmlformats.org/drawingml/2006/table">
            <a:tbl>
              <a:tblPr/>
              <a:tblGrid>
                <a:gridCol w="1939940">
                  <a:extLst>
                    <a:ext uri="{9D8B030D-6E8A-4147-A177-3AD203B41FA5}">
                      <a16:colId xmlns:a16="http://schemas.microsoft.com/office/drawing/2014/main" xmlns="" val="20000"/>
                    </a:ext>
                  </a:extLst>
                </a:gridCol>
                <a:gridCol w="1939940">
                  <a:extLst>
                    <a:ext uri="{9D8B030D-6E8A-4147-A177-3AD203B41FA5}">
                      <a16:colId xmlns:a16="http://schemas.microsoft.com/office/drawing/2014/main" xmlns="" val="20001"/>
                    </a:ext>
                  </a:extLst>
                </a:gridCol>
                <a:gridCol w="1939940">
                  <a:extLst>
                    <a:ext uri="{9D8B030D-6E8A-4147-A177-3AD203B41FA5}">
                      <a16:colId xmlns:a16="http://schemas.microsoft.com/office/drawing/2014/main" xmlns="" val="20002"/>
                    </a:ext>
                  </a:extLst>
                </a:gridCol>
                <a:gridCol w="1939940">
                  <a:extLst>
                    <a:ext uri="{9D8B030D-6E8A-4147-A177-3AD203B41FA5}">
                      <a16:colId xmlns:a16="http://schemas.microsoft.com/office/drawing/2014/main" xmlns="" val="20003"/>
                    </a:ext>
                  </a:extLst>
                </a:gridCol>
              </a:tblGrid>
              <a:tr h="394260">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ξ</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0</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1</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2</a:t>
                      </a:r>
                    </a:p>
                  </a:txBody>
                  <a:tcPr marL="45837" marR="45837" marT="45837" marB="45837"/>
                </a:tc>
                <a:extLst>
                  <a:ext uri="{0D108BD9-81ED-4DB2-BD59-A6C34878D82A}">
                    <a16:rowId xmlns:a16="http://schemas.microsoft.com/office/drawing/2014/main" xmlns="" val="10000"/>
                  </a:ext>
                </a:extLst>
              </a:tr>
              <a:tr h="480819">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P</a:t>
                      </a:r>
                    </a:p>
                  </a:txBody>
                  <a:tcPr marL="45837" marR="45837" marT="45837" marB="45837"/>
                </a:tc>
                <a:tc>
                  <a:txBody>
                    <a:bodyPr/>
                    <a:lstStyle/>
                    <a:p>
                      <a:pPr algn="ctr" eaLnBrk="0" latinLnBrk="1" hangingPunct="0">
                        <a:lnSpc>
                          <a:spcPct val="150000"/>
                        </a:lnSpc>
                        <a:spcBef>
                          <a:spcPts val="0"/>
                        </a:spcBef>
                      </a:pPr>
                      <a:r>
                        <a:rPr lang="zh-CN" altLang="en-US" sz="1500" kern="0" spc="187" dirty="0">
                          <a:solidFill>
                            <a:srgbClr val="000000"/>
                          </a:solidFill>
                          <a:latin typeface="Times New Roman" panose="02020603050405020304" pitchFamily="65" charset="-122"/>
                          <a:ea typeface="宋体" panose="02010600030101010101" pitchFamily="2" charset="-122"/>
                        </a:rPr>
                        <a:t> </a:t>
                      </a:r>
                    </a:p>
                  </a:txBody>
                  <a:tcPr marL="45837" marR="45837" marT="45837" marB="45837"/>
                </a:tc>
                <a:tc>
                  <a:txBody>
                    <a:bodyPr/>
                    <a:lstStyle/>
                    <a:p>
                      <a:pPr algn="ctr" eaLnBrk="0" latinLnBrk="1" hangingPunct="0">
                        <a:lnSpc>
                          <a:spcPct val="150000"/>
                        </a:lnSpc>
                        <a:spcBef>
                          <a:spcPts val="0"/>
                        </a:spcBef>
                      </a:pPr>
                      <a:r>
                        <a:rPr lang="zh-CN" altLang="en-US" sz="1500" kern="0" spc="187" dirty="0">
                          <a:solidFill>
                            <a:srgbClr val="000000"/>
                          </a:solidFill>
                          <a:latin typeface="Times New Roman" panose="02020603050405020304" pitchFamily="65" charset="-122"/>
                          <a:ea typeface="宋体" panose="02010600030101010101" pitchFamily="2" charset="-122"/>
                        </a:rPr>
                        <a:t> </a:t>
                      </a:r>
                    </a:p>
                  </a:txBody>
                  <a:tcPr marL="45837" marR="45837" marT="45837" marB="45837"/>
                </a:tc>
                <a:tc>
                  <a:txBody>
                    <a:bodyPr/>
                    <a:lstStyle/>
                    <a:p>
                      <a:pPr algn="ctr" eaLnBrk="0" latinLnBrk="1" hangingPunct="0">
                        <a:lnSpc>
                          <a:spcPct val="150000"/>
                        </a:lnSpc>
                        <a:spcBef>
                          <a:spcPts val="0"/>
                        </a:spcBef>
                      </a:pPr>
                      <a:r>
                        <a:rPr lang="zh-CN" altLang="en-US" sz="1500" kern="0" spc="187" dirty="0">
                          <a:solidFill>
                            <a:srgbClr val="000000"/>
                          </a:solidFill>
                          <a:latin typeface="Times New Roman" panose="02020603050405020304" pitchFamily="65" charset="-122"/>
                          <a:ea typeface="宋体" panose="02010600030101010101" pitchFamily="2" charset="-122"/>
                        </a:rPr>
                        <a:t> </a:t>
                      </a:r>
                    </a:p>
                  </a:txBody>
                  <a:tcPr marL="45837" marR="45837" marT="45837" marB="45837"/>
                </a:tc>
                <a:extLst>
                  <a:ext uri="{0D108BD9-81ED-4DB2-BD59-A6C34878D82A}">
                    <a16:rowId xmlns:a16="http://schemas.microsoft.com/office/drawing/2014/main" xmlns="" val="10001"/>
                  </a:ext>
                </a:extLst>
              </a:tr>
            </a:tbl>
          </a:graphicData>
        </a:graphic>
      </p:graphicFrame>
      <p:graphicFrame>
        <p:nvGraphicFramePr>
          <p:cNvPr id="9" name="对象 8"/>
          <p:cNvGraphicFramePr>
            <a:graphicFrameLocks noChangeAspect="1"/>
          </p:cNvGraphicFramePr>
          <p:nvPr/>
        </p:nvGraphicFramePr>
        <p:xfrm>
          <a:off x="4856527" y="2995763"/>
          <a:ext cx="152789" cy="296029"/>
        </p:xfrm>
        <a:graphic>
          <a:graphicData uri="http://schemas.openxmlformats.org/presentationml/2006/ole">
            <p:oleObj spid="_x0000_s7185" name="Equation" r:id="rId8" imgW="3962400" imgH="7924800" progId="Equation.DSMT4">
              <p:embed/>
            </p:oleObj>
          </a:graphicData>
        </a:graphic>
      </p:graphicFrame>
      <p:graphicFrame>
        <p:nvGraphicFramePr>
          <p:cNvPr id="10" name="对象 9"/>
          <p:cNvGraphicFramePr>
            <a:graphicFrameLocks noChangeAspect="1"/>
          </p:cNvGraphicFramePr>
          <p:nvPr/>
        </p:nvGraphicFramePr>
        <p:xfrm>
          <a:off x="6796467" y="2995763"/>
          <a:ext cx="152788" cy="296028"/>
        </p:xfrm>
        <a:graphic>
          <a:graphicData uri="http://schemas.openxmlformats.org/presentationml/2006/ole">
            <p:oleObj spid="_x0000_s7186" name="Equation" r:id="rId9" imgW="3962400" imgH="7924800" progId="Equation.DSMT4">
              <p:embed/>
            </p:oleObj>
          </a:graphicData>
        </a:graphic>
      </p:graphicFrame>
      <p:graphicFrame>
        <p:nvGraphicFramePr>
          <p:cNvPr id="11" name="对象 10"/>
          <p:cNvGraphicFramePr>
            <a:graphicFrameLocks noChangeAspect="1"/>
          </p:cNvGraphicFramePr>
          <p:nvPr/>
        </p:nvGraphicFramePr>
        <p:xfrm>
          <a:off x="8736407" y="2995763"/>
          <a:ext cx="152788" cy="296028"/>
        </p:xfrm>
        <a:graphic>
          <a:graphicData uri="http://schemas.openxmlformats.org/presentationml/2006/ole">
            <p:oleObj spid="_x0000_s7187" name="Equation" r:id="rId10" imgW="3962400" imgH="7924800" progId="Equation.DSMT4">
              <p:embed/>
            </p:oleObj>
          </a:graphicData>
        </a:graphic>
      </p:graphicFrame>
      <p:sp>
        <p:nvSpPr>
          <p:cNvPr id="12" name="TextBox 2"/>
          <p:cNvSpPr txBox="1"/>
          <p:nvPr/>
        </p:nvSpPr>
        <p:spPr>
          <a:xfrm>
            <a:off x="1655537" y="3715482"/>
            <a:ext cx="8147747" cy="529120"/>
          </a:xfrm>
          <a:prstGeom prst="rect">
            <a:avLst/>
          </a:prstGeom>
          <a:noFill/>
        </p:spPr>
        <p:txBody>
          <a:bodyPr wrap="square" lIns="0" tIns="0" rIns="0" bIns="0" rtlCol="0">
            <a:spAutoFit/>
          </a:bodyPr>
          <a:lstStyle/>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　　所以数学期望</a:t>
            </a:r>
            <a:r>
              <a:rPr lang="zh-CN" altLang="en-US" sz="2015" i="1" kern="0" dirty="0">
                <a:solidFill>
                  <a:srgbClr val="000000"/>
                </a:solidFill>
                <a:latin typeface="Times New Roman" panose="02020603050405020304" pitchFamily="65" charset="-122"/>
                <a:ea typeface="宋体" panose="02010600030101010101" pitchFamily="2" charset="-122"/>
              </a:rPr>
              <a:t>Eξ</a:t>
            </a:r>
            <a:r>
              <a:rPr lang="zh-CN" altLang="en-US" sz="2015" kern="0" dirty="0">
                <a:solidFill>
                  <a:srgbClr val="000000"/>
                </a:solidFill>
                <a:latin typeface="Times New Roman" panose="02020603050405020304" pitchFamily="65" charset="-122"/>
                <a:ea typeface="宋体" panose="02010600030101010101" pitchFamily="2" charset="-122"/>
              </a:rPr>
              <a:t>=0</a:t>
            </a:r>
            <a:r>
              <a:rPr lang="zh-CN" altLang="en-US" sz="2015" kern="0" dirty="0">
                <a:solidFill>
                  <a:srgbClr val="000000"/>
                </a:solidFill>
                <a:latin typeface="Arial Narrow" panose="020B0606020202030204" pitchFamily="65" charset="-122"/>
                <a:ea typeface="Arial Unicode MS" pitchFamily="65" charset="-122"/>
              </a:rPr>
              <a:t>×</a:t>
            </a:r>
            <a:r>
              <a:rPr lang="zh-CN" altLang="en-US" sz="2597" kern="0" spc="-493"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+1</a:t>
            </a:r>
            <a:r>
              <a:rPr lang="zh-CN" altLang="en-US" sz="2015" kern="0" dirty="0">
                <a:solidFill>
                  <a:srgbClr val="000000"/>
                </a:solidFill>
                <a:latin typeface="Arial Narrow" panose="020B0606020202030204" pitchFamily="65" charset="-122"/>
                <a:ea typeface="Arial Unicode MS" pitchFamily="65" charset="-122"/>
              </a:rPr>
              <a:t>×</a:t>
            </a:r>
            <a:r>
              <a:rPr lang="zh-CN" altLang="en-US" sz="2597" kern="0" spc="-493"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+2</a:t>
            </a:r>
            <a:r>
              <a:rPr lang="zh-CN" altLang="en-US" sz="2015" kern="0" dirty="0">
                <a:solidFill>
                  <a:srgbClr val="000000"/>
                </a:solidFill>
                <a:latin typeface="Arial Narrow" panose="020B0606020202030204" pitchFamily="65" charset="-122"/>
                <a:ea typeface="Arial Unicode MS" pitchFamily="65" charset="-122"/>
              </a:rPr>
              <a:t>×</a:t>
            </a:r>
            <a:r>
              <a:rPr lang="zh-CN" altLang="en-US" sz="2597" kern="0" spc="-493"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   </a:t>
            </a:r>
            <a:r>
              <a:rPr lang="zh-CN" altLang="en-US" sz="2597" kern="0" spc="-418"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a:t>
            </a:r>
            <a:endParaRPr lang="zh-CN" altLang="en-US" sz="1805" dirty="0"/>
          </a:p>
        </p:txBody>
      </p:sp>
      <p:graphicFrame>
        <p:nvGraphicFramePr>
          <p:cNvPr id="13" name="对象 12"/>
          <p:cNvGraphicFramePr>
            <a:graphicFrameLocks noChangeAspect="1"/>
          </p:cNvGraphicFramePr>
          <p:nvPr/>
        </p:nvGraphicFramePr>
        <p:xfrm>
          <a:off x="4394252" y="3799477"/>
          <a:ext cx="267380" cy="553859"/>
        </p:xfrm>
        <a:graphic>
          <a:graphicData uri="http://schemas.openxmlformats.org/presentationml/2006/ole">
            <p:oleObj spid="_x0000_s7188" name="Equation" r:id="rId11" imgW="7010400" imgH="14630400" progId="Equation.DSMT4">
              <p:embed/>
            </p:oleObj>
          </a:graphicData>
        </a:graphic>
      </p:graphicFrame>
      <p:graphicFrame>
        <p:nvGraphicFramePr>
          <p:cNvPr id="14" name="对象 13"/>
          <p:cNvGraphicFramePr>
            <a:graphicFrameLocks noChangeAspect="1"/>
          </p:cNvGraphicFramePr>
          <p:nvPr/>
        </p:nvGraphicFramePr>
        <p:xfrm>
          <a:off x="5081572" y="3799477"/>
          <a:ext cx="267380" cy="553859"/>
        </p:xfrm>
        <a:graphic>
          <a:graphicData uri="http://schemas.openxmlformats.org/presentationml/2006/ole">
            <p:oleObj spid="_x0000_s7189" name="Equation" r:id="rId12" imgW="7010400" imgH="14630400" progId="Equation.DSMT4">
              <p:embed/>
            </p:oleObj>
          </a:graphicData>
        </a:graphic>
      </p:graphicFrame>
      <p:graphicFrame>
        <p:nvGraphicFramePr>
          <p:cNvPr id="15" name="对象 14"/>
          <p:cNvGraphicFramePr>
            <a:graphicFrameLocks noChangeAspect="1"/>
          </p:cNvGraphicFramePr>
          <p:nvPr/>
        </p:nvGraphicFramePr>
        <p:xfrm>
          <a:off x="5840830" y="3799477"/>
          <a:ext cx="267380" cy="553859"/>
        </p:xfrm>
        <a:graphic>
          <a:graphicData uri="http://schemas.openxmlformats.org/presentationml/2006/ole">
            <p:oleObj spid="_x0000_s7190" name="Equation" r:id="rId13" imgW="7010400" imgH="14630400" progId="Equation.DSMT4">
              <p:embed/>
            </p:oleObj>
          </a:graphicData>
        </a:graphic>
      </p:graphicFrame>
      <p:graphicFrame>
        <p:nvGraphicFramePr>
          <p:cNvPr id="16" name="对象 15"/>
          <p:cNvGraphicFramePr>
            <a:graphicFrameLocks noChangeAspect="1"/>
          </p:cNvGraphicFramePr>
          <p:nvPr/>
        </p:nvGraphicFramePr>
        <p:xfrm>
          <a:off x="6396605" y="3799476"/>
          <a:ext cx="276930" cy="553860"/>
        </p:xfrm>
        <a:graphic>
          <a:graphicData uri="http://schemas.openxmlformats.org/presentationml/2006/ole">
            <p:oleObj spid="_x0000_s7191" name="Equation" r:id="rId14" imgW="7315200" imgH="14630400" progId="Equation.DSMT4">
              <p:embed/>
            </p:oleObj>
          </a:graphicData>
        </a:graphic>
      </p:graphicFrame>
    </p:spTree>
    <p:extLst>
      <p:ext uri="{BB962C8B-B14F-4D97-AF65-F5344CB8AC3E}">
        <p14:creationId xmlns:p14="http://schemas.microsoft.com/office/powerpoint/2010/main" xmlns="" val="2914890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1357786"/>
            <a:ext cx="8147747" cy="2735083"/>
          </a:xfrm>
          <a:prstGeom prst="rect">
            <a:avLst/>
          </a:prstGeom>
          <a:noFill/>
        </p:spPr>
        <p:txBody>
          <a:bodyPr wrap="square" lIns="0" tIns="0" rIns="0" bIns="0" rtlCol="0">
            <a:spAutoFit/>
          </a:bodyPr>
          <a:lstStyle/>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为离散型随机变量</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的概率分布列,简称</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的分布列,具有性质:</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(i)</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1519" i="1" kern="0" baseline="-15000" dirty="0">
                <a:solidFill>
                  <a:srgbClr val="000000"/>
                </a:solidFill>
                <a:latin typeface="Times New Roman" panose="02020603050405020304" pitchFamily="65" charset="-122"/>
                <a:ea typeface="宋体" panose="02010600030101010101" pitchFamily="2" charset="-122"/>
              </a:rPr>
              <a:t>i</a:t>
            </a:r>
            <a:r>
              <a:rPr lang="zh-CN" altLang="en-US" sz="2015" kern="0" dirty="0">
                <a:solidFill>
                  <a:srgbClr val="000000"/>
                </a:solidFill>
                <a:latin typeface="黑体" panose="02010609060101010101" pitchFamily="49" charset="-122"/>
                <a:ea typeface="宋体" panose="02010600030101010101" pitchFamily="2" charset="-122"/>
              </a:rPr>
              <a:t>≥</a:t>
            </a:r>
            <a:r>
              <a:rPr lang="zh-CN" altLang="en-US" sz="2015" kern="0" dirty="0">
                <a:solidFill>
                  <a:srgbClr val="000000"/>
                </a:solidFill>
                <a:latin typeface="Times New Roman" panose="02020603050405020304" pitchFamily="65" charset="-122"/>
                <a:ea typeface="宋体" panose="02010600030101010101" pitchFamily="2" charset="-122"/>
              </a:rPr>
              <a:t>0,</a:t>
            </a:r>
            <a:r>
              <a:rPr lang="zh-CN" altLang="en-US" sz="2015" i="1" kern="0" dirty="0">
                <a:solidFill>
                  <a:srgbClr val="000000"/>
                </a:solidFill>
                <a:latin typeface="Times New Roman" panose="02020603050405020304" pitchFamily="65" charset="-122"/>
                <a:ea typeface="宋体" panose="02010600030101010101" pitchFamily="2" charset="-122"/>
              </a:rPr>
              <a:t>i</a:t>
            </a:r>
            <a:r>
              <a:rPr lang="zh-CN" altLang="en-US" sz="2015" kern="0" dirty="0">
                <a:solidFill>
                  <a:srgbClr val="000000"/>
                </a:solidFill>
                <a:latin typeface="Times New Roman" panose="02020603050405020304" pitchFamily="65" charset="-122"/>
                <a:ea typeface="宋体" panose="02010600030101010101" pitchFamily="2" charset="-122"/>
              </a:rPr>
              <a:t>=1,2,</a:t>
            </a:r>
            <a:r>
              <a:rPr lang="zh-CN" altLang="en-US" sz="2015" kern="0" dirty="0">
                <a:solidFill>
                  <a:srgbClr val="000000"/>
                </a:solidFill>
                <a:latin typeface="黑体" panose="02010609060101010101" pitchFamily="49" charset="-122"/>
                <a:ea typeface="宋体" panose="02010600030101010101" pitchFamily="2" charset="-122"/>
              </a:rPr>
              <a:t>…</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Times New Roman" panose="02020603050405020304" pitchFamily="65" charset="-122"/>
                <a:ea typeface="宋体" panose="02010600030101010101" pitchFamily="2" charset="-122"/>
              </a:rPr>
              <a:t>;(ii)</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1519" kern="0" baseline="-15000" dirty="0">
                <a:solidFill>
                  <a:srgbClr val="000000"/>
                </a:solidFill>
                <a:latin typeface="Times New Roman" panose="02020603050405020304" pitchFamily="65" charset="-122"/>
                <a:ea typeface="宋体" panose="02010600030101010101" pitchFamily="2" charset="-122"/>
              </a:rPr>
              <a:t>1</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1519" kern="0" baseline="-15000" dirty="0">
                <a:solidFill>
                  <a:srgbClr val="000000"/>
                </a:solidFill>
                <a:latin typeface="Times New Roman" panose="02020603050405020304" pitchFamily="65" charset="-122"/>
                <a:ea typeface="宋体" panose="02010600030101010101" pitchFamily="2" charset="-122"/>
              </a:rPr>
              <a:t>2</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kern="0" dirty="0">
                <a:solidFill>
                  <a:srgbClr val="000000"/>
                </a:solidFill>
                <a:latin typeface="黑体" panose="02010609060101010101" pitchFamily="49" charset="-122"/>
                <a:ea typeface="宋体" panose="02010600030101010101" pitchFamily="2" charset="-122"/>
              </a:rPr>
              <a:t>…</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1519" i="1" kern="0" baseline="-15000" dirty="0">
                <a:solidFill>
                  <a:srgbClr val="000000"/>
                </a:solidFill>
                <a:latin typeface="Times New Roman" panose="02020603050405020304" pitchFamily="65" charset="-122"/>
                <a:ea typeface="宋体" panose="02010600030101010101" pitchFamily="2" charset="-122"/>
              </a:rPr>
              <a:t>i</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kern="0" dirty="0">
                <a:solidFill>
                  <a:srgbClr val="000000"/>
                </a:solidFill>
                <a:latin typeface="黑体" panose="02010609060101010101" pitchFamily="49" charset="-122"/>
                <a:ea typeface="宋体" panose="02010600030101010101" pitchFamily="2" charset="-122"/>
              </a:rPr>
              <a:t>…</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1519" i="1" kern="0" baseline="-1500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Times New Roman" panose="02020603050405020304" pitchFamily="65" charset="-122"/>
                <a:ea typeface="宋体" panose="02010600030101010101" pitchFamily="2" charset="-122"/>
              </a:rPr>
              <a:t>=1.</a:t>
            </a:r>
            <a:endParaRPr lang="zh-CN" altLang="en-US" sz="1805" dirty="0"/>
          </a:p>
          <a:p>
            <a:pPr eaLnBrk="0" latinLnBrk="1" hangingPunct="0">
              <a:lnSpc>
                <a:spcPct val="150000"/>
              </a:lnSpc>
            </a:pPr>
            <a:r>
              <a:rPr lang="zh-CN" altLang="en-US" sz="2015" u="sng" kern="0" dirty="0">
                <a:solidFill>
                  <a:srgbClr val="000000"/>
                </a:solidFill>
                <a:latin typeface="Times New Roman" panose="02020603050405020304" pitchFamily="65" charset="-122"/>
                <a:ea typeface="宋体" panose="02010600030101010101" pitchFamily="2" charset="-122"/>
              </a:rPr>
              <a:t>离散型随机变量在某一范围内取值的概率等于它取这个范围内各个值</a:t>
            </a:r>
            <a:r>
              <a:rPr sz="1805" dirty="0"/>
              <a:t/>
            </a:r>
            <a:br>
              <a:rPr sz="1805" dirty="0"/>
            </a:br>
            <a:r>
              <a:rPr lang="zh-CN" altLang="en-US" sz="2015" u="sng" kern="0" dirty="0">
                <a:solidFill>
                  <a:srgbClr val="000000"/>
                </a:solidFill>
                <a:latin typeface="Times New Roman" panose="02020603050405020304" pitchFamily="65" charset="-122"/>
                <a:ea typeface="宋体" panose="02010600030101010101" pitchFamily="2" charset="-122"/>
              </a:rPr>
              <a:t>的概率之和.</a:t>
            </a:r>
            <a:endParaRPr lang="zh-CN" altLang="en-US" sz="1805" dirty="0"/>
          </a:p>
          <a:p>
            <a:pPr eaLnBrk="0" latinLnBrk="1" hangingPunct="0">
              <a:lnSpc>
                <a:spcPct val="150000"/>
              </a:lnSpc>
            </a:pPr>
            <a:r>
              <a:rPr lang="zh-CN" altLang="en-US" sz="2015" b="1" kern="0" dirty="0">
                <a:solidFill>
                  <a:srgbClr val="000000"/>
                </a:solidFill>
                <a:latin typeface="Times New Roman" panose="02020603050405020304" pitchFamily="65" charset="-122"/>
                <a:ea typeface="宋体" panose="02010600030101010101" pitchFamily="2" charset="-122"/>
              </a:rPr>
              <a:t>2.两点分布</a:t>
            </a:r>
            <a:endParaRPr lang="zh-CN" altLang="en-US" sz="1805" b="1"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如果随机变量</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的分布列为</a:t>
            </a:r>
            <a:endParaRPr lang="zh-CN" altLang="en-US" sz="1805" dirty="0"/>
          </a:p>
        </p:txBody>
      </p:sp>
      <p:graphicFrame>
        <p:nvGraphicFramePr>
          <p:cNvPr id="3" name="表格 2"/>
          <p:cNvGraphicFramePr>
            <a:graphicFrameLocks noGrp="1"/>
          </p:cNvGraphicFramePr>
          <p:nvPr/>
        </p:nvGraphicFramePr>
        <p:xfrm>
          <a:off x="2085259" y="4348611"/>
          <a:ext cx="7759758" cy="869148"/>
        </p:xfrm>
        <a:graphic>
          <a:graphicData uri="http://schemas.openxmlformats.org/drawingml/2006/table">
            <a:tbl>
              <a:tblPr/>
              <a:tblGrid>
                <a:gridCol w="2586586">
                  <a:extLst>
                    <a:ext uri="{9D8B030D-6E8A-4147-A177-3AD203B41FA5}">
                      <a16:colId xmlns:a16="http://schemas.microsoft.com/office/drawing/2014/main" xmlns="" val="20000"/>
                    </a:ext>
                  </a:extLst>
                </a:gridCol>
                <a:gridCol w="2586586">
                  <a:extLst>
                    <a:ext uri="{9D8B030D-6E8A-4147-A177-3AD203B41FA5}">
                      <a16:colId xmlns:a16="http://schemas.microsoft.com/office/drawing/2014/main" xmlns="" val="20001"/>
                    </a:ext>
                  </a:extLst>
                </a:gridCol>
                <a:gridCol w="2586586">
                  <a:extLst>
                    <a:ext uri="{9D8B030D-6E8A-4147-A177-3AD203B41FA5}">
                      <a16:colId xmlns:a16="http://schemas.microsoft.com/office/drawing/2014/main" xmlns="" val="20002"/>
                    </a:ext>
                  </a:extLst>
                </a:gridCol>
              </a:tblGrid>
              <a:tr h="394260">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X</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1</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0</a:t>
                      </a:r>
                    </a:p>
                  </a:txBody>
                  <a:tcPr marL="45837" marR="45837" marT="45837" marB="45837"/>
                </a:tc>
                <a:extLst>
                  <a:ext uri="{0D108BD9-81ED-4DB2-BD59-A6C34878D82A}">
                    <a16:rowId xmlns:a16="http://schemas.microsoft.com/office/drawing/2014/main" xmlns="" val="10000"/>
                  </a:ext>
                </a:extLst>
              </a:tr>
              <a:tr h="394260">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P</a:t>
                      </a:r>
                    </a:p>
                  </a:txBody>
                  <a:tcPr marL="45837" marR="45837" marT="45837" marB="45837"/>
                </a:tc>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p</a:t>
                      </a:r>
                    </a:p>
                  </a:txBody>
                  <a:tcPr marL="45837" marR="45837" marT="45837" marB="45837"/>
                </a:tc>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q</a:t>
                      </a:r>
                    </a:p>
                  </a:txBody>
                  <a:tcPr marL="45837" marR="45837" marT="45837" marB="45837"/>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6296305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1245506"/>
            <a:ext cx="8147747" cy="3042938"/>
          </a:xfrm>
          <a:prstGeom prst="rect">
            <a:avLst/>
          </a:prstGeom>
          <a:noFill/>
        </p:spPr>
        <p:txBody>
          <a:bodyPr wrap="square" lIns="0" tIns="0" rIns="0" bIns="0" rtlCol="0">
            <a:spAutoFit/>
          </a:bodyPr>
          <a:lstStyle/>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其中0&lt;</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&lt;1,</a:t>
            </a:r>
            <a:r>
              <a:rPr lang="zh-CN" altLang="en-US" sz="2015" i="1" kern="0" dirty="0">
                <a:solidFill>
                  <a:srgbClr val="000000"/>
                </a:solidFill>
                <a:latin typeface="Times New Roman" panose="02020603050405020304" pitchFamily="65" charset="-122"/>
                <a:ea typeface="宋体" panose="02010600030101010101" pitchFamily="2" charset="-122"/>
              </a:rPr>
              <a:t>q</a:t>
            </a:r>
            <a:r>
              <a:rPr lang="zh-CN" altLang="en-US" sz="2015" kern="0" dirty="0">
                <a:solidFill>
                  <a:srgbClr val="000000"/>
                </a:solidFill>
                <a:latin typeface="Times New Roman" panose="02020603050405020304" pitchFamily="65" charset="-122"/>
                <a:ea typeface="宋体" panose="02010600030101010101" pitchFamily="2" charset="-122"/>
              </a:rPr>
              <a:t>=1-</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,则称离散型随机变量</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服从参数为</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的③</a:t>
            </a:r>
            <a:r>
              <a:rPr lang="zh-CN" altLang="en-US" sz="2015" u="sng" kern="0" dirty="0">
                <a:solidFill>
                  <a:srgbClr val="FF0000"/>
                </a:solidFill>
                <a:latin typeface="Times New Roman" panose="02020603050405020304" pitchFamily="65" charset="-122"/>
                <a:ea typeface="宋体" panose="02010600030101010101" pitchFamily="2" charset="-122"/>
              </a:rPr>
              <a:t>　两点分布  </a:t>
            </a:r>
            <a:r>
              <a:rPr lang="zh-CN" altLang="en-US" sz="2015" u="sng" kern="0"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a:t>
            </a:r>
            <a:endParaRPr lang="zh-CN" altLang="en-US" sz="1805" dirty="0"/>
          </a:p>
          <a:p>
            <a:pPr eaLnBrk="0" latinLnBrk="1" hangingPunct="0">
              <a:lnSpc>
                <a:spcPct val="150000"/>
              </a:lnSpc>
            </a:pPr>
            <a:r>
              <a:rPr lang="zh-CN" altLang="en-US" sz="2015" b="1" kern="0" dirty="0">
                <a:solidFill>
                  <a:srgbClr val="000000"/>
                </a:solidFill>
                <a:latin typeface="Times New Roman" panose="02020603050405020304" pitchFamily="65" charset="-122"/>
                <a:ea typeface="宋体" panose="02010600030101010101" pitchFamily="2" charset="-122"/>
              </a:rPr>
              <a:t>3.超几何分布列</a:t>
            </a:r>
            <a:endParaRPr lang="zh-CN" altLang="en-US" sz="1805" b="1"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一般地,在含有</a:t>
            </a:r>
            <a:r>
              <a:rPr lang="zh-CN" altLang="en-US" sz="2015" i="1" kern="0" dirty="0">
                <a:solidFill>
                  <a:srgbClr val="000000"/>
                </a:solidFill>
                <a:latin typeface="Times New Roman" panose="02020603050405020304" pitchFamily="65" charset="-122"/>
                <a:ea typeface="宋体" panose="02010600030101010101" pitchFamily="2" charset="-122"/>
              </a:rPr>
              <a:t>M</a:t>
            </a:r>
            <a:r>
              <a:rPr lang="zh-CN" altLang="en-US" sz="2015" kern="0" dirty="0">
                <a:solidFill>
                  <a:srgbClr val="000000"/>
                </a:solidFill>
                <a:latin typeface="Times New Roman" panose="02020603050405020304" pitchFamily="65" charset="-122"/>
                <a:ea typeface="宋体" panose="02010600030101010101" pitchFamily="2" charset="-122"/>
              </a:rPr>
              <a:t>件次品的</a:t>
            </a:r>
            <a:r>
              <a:rPr lang="zh-CN" altLang="en-US" sz="2015" i="1" kern="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Times New Roman" panose="02020603050405020304" pitchFamily="65" charset="-122"/>
                <a:ea typeface="宋体" panose="02010600030101010101" pitchFamily="2" charset="-122"/>
              </a:rPr>
              <a:t>件产品中,任取</a:t>
            </a:r>
            <a:r>
              <a:rPr lang="zh-CN" altLang="en-US" sz="2015" i="1" kern="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Times New Roman" panose="02020603050405020304" pitchFamily="65" charset="-122"/>
                <a:ea typeface="宋体" panose="02010600030101010101" pitchFamily="2" charset="-122"/>
              </a:rPr>
              <a:t>件,其中恰有</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件次品,则事</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件“</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k</a:t>
            </a:r>
            <a:r>
              <a:rPr lang="zh-CN" altLang="en-US" sz="2015" kern="0" dirty="0">
                <a:solidFill>
                  <a:srgbClr val="000000"/>
                </a:solidFill>
                <a:latin typeface="Times New Roman" panose="02020603050405020304" pitchFamily="65" charset="-122"/>
                <a:ea typeface="宋体" panose="02010600030101010101" pitchFamily="2" charset="-122"/>
              </a:rPr>
              <a:t>”发生的概率为</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k</a:t>
            </a:r>
            <a:r>
              <a:rPr lang="zh-CN" altLang="en-US" sz="2015" kern="0" dirty="0">
                <a:solidFill>
                  <a:srgbClr val="000000"/>
                </a:solidFill>
                <a:latin typeface="Times New Roman" panose="02020603050405020304" pitchFamily="65" charset="-122"/>
                <a:ea typeface="宋体" panose="02010600030101010101" pitchFamily="2" charset="-122"/>
              </a:rPr>
              <a:t>)=④</a:t>
            </a:r>
            <a:r>
              <a:rPr lang="zh-CN" altLang="en-US" sz="2015" u="sng" kern="0" dirty="0">
                <a:solidFill>
                  <a:srgbClr val="FF0000"/>
                </a:solidFill>
                <a:latin typeface="Times New Roman" panose="02020603050405020304" pitchFamily="65" charset="-122"/>
                <a:ea typeface="宋体" panose="02010600030101010101" pitchFamily="2" charset="-122"/>
              </a:rPr>
              <a:t>    </a:t>
            </a:r>
            <a:r>
              <a:rPr lang="zh-CN" altLang="en-US" sz="5113" u="sng" kern="0" spc="2857" dirty="0">
                <a:solidFill>
                  <a:srgbClr val="FF0000"/>
                </a:solidFill>
                <a:latin typeface="Times New Roman" panose="02020603050405020304" pitchFamily="65" charset="-122"/>
                <a:ea typeface="宋体" panose="02010600030101010101" pitchFamily="2" charset="-122"/>
              </a:rPr>
              <a:t> </a:t>
            </a:r>
            <a:r>
              <a:rPr lang="zh-CN" altLang="en-US" sz="2015" u="sng" kern="0" dirty="0">
                <a:solidFill>
                  <a:srgbClr val="FF0000"/>
                </a:solidFill>
                <a:latin typeface="Times New Roman" panose="02020603050405020304" pitchFamily="65" charset="-122"/>
                <a:ea typeface="宋体" panose="02010600030101010101" pitchFamily="2" charset="-122"/>
              </a:rPr>
              <a:t>(</a:t>
            </a:r>
            <a:r>
              <a:rPr lang="zh-CN" altLang="en-US" sz="2015" i="1" u="sng" kern="0" dirty="0">
                <a:solidFill>
                  <a:srgbClr val="FF0000"/>
                </a:solidFill>
                <a:latin typeface="Times New Roman" panose="02020603050405020304" pitchFamily="65" charset="-122"/>
                <a:ea typeface="宋体" panose="02010600030101010101" pitchFamily="2" charset="-122"/>
              </a:rPr>
              <a:t>k</a:t>
            </a:r>
            <a:r>
              <a:rPr lang="zh-CN" altLang="en-US" sz="2015" u="sng" kern="0" dirty="0">
                <a:solidFill>
                  <a:srgbClr val="FF0000"/>
                </a:solidFill>
                <a:latin typeface="Times New Roman" panose="02020603050405020304" pitchFamily="65" charset="-122"/>
                <a:ea typeface="宋体" panose="02010600030101010101" pitchFamily="2" charset="-122"/>
              </a:rPr>
              <a:t>=0,1,2,</a:t>
            </a:r>
            <a:r>
              <a:rPr lang="zh-CN" altLang="en-US" sz="2015" u="sng" kern="0" dirty="0">
                <a:solidFill>
                  <a:srgbClr val="FF0000"/>
                </a:solidFill>
                <a:latin typeface="黑体" panose="02010609060101010101" pitchFamily="49" charset="-122"/>
                <a:ea typeface="宋体" panose="02010600030101010101" pitchFamily="2" charset="-122"/>
              </a:rPr>
              <a:t>…</a:t>
            </a:r>
            <a:r>
              <a:rPr lang="zh-CN" altLang="en-US" sz="2015" u="sng" kern="0" dirty="0">
                <a:solidFill>
                  <a:srgbClr val="FF0000"/>
                </a:solidFill>
                <a:latin typeface="Times New Roman" panose="02020603050405020304" pitchFamily="65" charset="-122"/>
                <a:ea typeface="宋体" panose="02010600030101010101" pitchFamily="2" charset="-122"/>
              </a:rPr>
              <a:t>,</a:t>
            </a:r>
            <a:r>
              <a:rPr lang="zh-CN" altLang="en-US" sz="2015" i="1" u="sng" kern="0" dirty="0">
                <a:solidFill>
                  <a:srgbClr val="FF0000"/>
                </a:solidFill>
                <a:latin typeface="Times New Roman" panose="02020603050405020304" pitchFamily="65" charset="-122"/>
                <a:ea typeface="宋体" panose="02010600030101010101" pitchFamily="2" charset="-122"/>
              </a:rPr>
              <a:t>m</a:t>
            </a:r>
            <a:r>
              <a:rPr lang="zh-CN" altLang="en-US" sz="2015" u="sng" kern="0" dirty="0">
                <a:solidFill>
                  <a:srgbClr val="FF0000"/>
                </a:solidFill>
                <a:latin typeface="Times New Roman" panose="02020603050405020304" pitchFamily="65" charset="-122"/>
                <a:ea typeface="宋体" panose="02010600030101010101" pitchFamily="2" charset="-122"/>
              </a:rPr>
              <a:t>)   </a:t>
            </a:r>
            <a:r>
              <a:rPr lang="zh-CN" altLang="en-US" sz="2015" u="sng" kern="0"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,其中</a:t>
            </a:r>
            <a:r>
              <a:rPr lang="zh-CN" altLang="en-US" sz="2015" i="1" kern="0" dirty="0">
                <a:solidFill>
                  <a:srgbClr val="000000"/>
                </a:solidFill>
                <a:latin typeface="Times New Roman" panose="02020603050405020304" pitchFamily="65" charset="-122"/>
                <a:ea typeface="宋体" panose="02010600030101010101" pitchFamily="2" charset="-122"/>
              </a:rPr>
              <a:t>m</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=min{</a:t>
            </a:r>
            <a:r>
              <a:rPr lang="zh-CN" altLang="en-US" sz="2015" i="1" kern="0" dirty="0">
                <a:solidFill>
                  <a:srgbClr val="000000"/>
                </a:solidFill>
                <a:latin typeface="Times New Roman" panose="02020603050405020304" pitchFamily="65" charset="-122"/>
                <a:ea typeface="宋体" panose="02010600030101010101" pitchFamily="2" charset="-122"/>
              </a:rPr>
              <a:t>M</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Times New Roman" panose="02020603050405020304" pitchFamily="65" charset="-122"/>
                <a:ea typeface="宋体" panose="02010600030101010101" pitchFamily="2" charset="-122"/>
              </a:rPr>
              <a:t>},且</a:t>
            </a:r>
            <a:r>
              <a:rPr lang="zh-CN" altLang="en-US" sz="2015" i="1" kern="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黑体" panose="02010609060101010101" pitchFamily="49"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M</a:t>
            </a:r>
            <a:r>
              <a:rPr lang="zh-CN" altLang="en-US" sz="2015" kern="0" dirty="0">
                <a:solidFill>
                  <a:srgbClr val="000000"/>
                </a:solidFill>
                <a:latin typeface="黑体" panose="02010609060101010101" pitchFamily="49"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M</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Times New Roman" panose="02020603050405020304" pitchFamily="65" charset="-122"/>
                <a:ea typeface="宋体" panose="02010600030101010101" pitchFamily="2" charset="-122"/>
              </a:rPr>
              <a:t>∈N</a:t>
            </a:r>
            <a:r>
              <a:rPr lang="zh-CN" altLang="en-US" sz="1519" kern="0" baseline="59000" dirty="0">
                <a:solidFill>
                  <a:srgbClr val="000000"/>
                </a:solidFill>
                <a:latin typeface="Times New Roman" panose="02020603050405020304" pitchFamily="65" charset="-122"/>
                <a:ea typeface="宋体" panose="02010600030101010101" pitchFamily="2" charset="-122"/>
              </a:rPr>
              <a:t>*</a:t>
            </a:r>
            <a:r>
              <a:rPr lang="zh-CN" altLang="en-US" sz="2015" kern="0" dirty="0">
                <a:solidFill>
                  <a:srgbClr val="000000"/>
                </a:solidFill>
                <a:latin typeface="Times New Roman" panose="02020603050405020304" pitchFamily="65" charset="-122"/>
                <a:ea typeface="宋体" panose="02010600030101010101" pitchFamily="2" charset="-122"/>
              </a:rPr>
              <a:t>,称分布列</a:t>
            </a:r>
            <a:endParaRPr lang="zh-CN" altLang="en-US" sz="1805" dirty="0"/>
          </a:p>
        </p:txBody>
      </p:sp>
      <p:graphicFrame>
        <p:nvGraphicFramePr>
          <p:cNvPr id="4" name="对象 3"/>
          <p:cNvGraphicFramePr>
            <a:graphicFrameLocks noChangeAspect="1"/>
          </p:cNvGraphicFramePr>
          <p:nvPr/>
        </p:nvGraphicFramePr>
        <p:xfrm>
          <a:off x="6209981" y="2875546"/>
          <a:ext cx="961616" cy="616886"/>
        </p:xfrm>
        <a:graphic>
          <a:graphicData uri="http://schemas.openxmlformats.org/presentationml/2006/ole">
            <p:oleObj spid="_x0000_s1030" name="Equation" r:id="rId4" imgW="26822400" imgH="17068800" progId="Equation.DSMT4">
              <p:embed/>
            </p:oleObj>
          </a:graphicData>
        </a:graphic>
      </p:graphicFrame>
      <p:grpSp>
        <p:nvGrpSpPr>
          <p:cNvPr id="5" name="组合 16"/>
          <p:cNvGrpSpPr/>
          <p:nvPr/>
        </p:nvGrpSpPr>
        <p:grpSpPr bwMode="auto">
          <a:xfrm>
            <a:off x="8310164" y="1259352"/>
            <a:ext cx="1581716" cy="398647"/>
            <a:chOff x="4881563" y="2969419"/>
            <a:chExt cx="783431" cy="219075"/>
          </a:xfrm>
        </p:grpSpPr>
        <p:sp>
          <p:nvSpPr>
            <p:cNvPr id="6"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sz="1805"/>
            </a:p>
          </p:txBody>
        </p:sp>
        <p:cxnSp>
          <p:nvCxnSpPr>
            <p:cNvPr id="7" name="直接连接符 15"/>
            <p:cNvCxnSpPr>
              <a:cxnSpLocks noChangeShapeType="1"/>
            </p:cNvCxnSpPr>
            <p:nvPr/>
          </p:nvCxnSpPr>
          <p:spPr bwMode="auto">
            <a:xfrm rot="10800000" flipH="1">
              <a:off x="4881563" y="3159539"/>
              <a:ext cx="783431" cy="1588"/>
            </a:xfrm>
            <a:prstGeom prst="line">
              <a:avLst/>
            </a:prstGeom>
            <a:noFill/>
            <a:ln w="9525" algn="ctr">
              <a:solidFill>
                <a:srgbClr val="CF000E"/>
              </a:solidFill>
              <a:round/>
            </a:ln>
          </p:spPr>
        </p:cxnSp>
      </p:grpSp>
      <p:grpSp>
        <p:nvGrpSpPr>
          <p:cNvPr id="8" name="组合 16"/>
          <p:cNvGrpSpPr/>
          <p:nvPr/>
        </p:nvGrpSpPr>
        <p:grpSpPr bwMode="auto">
          <a:xfrm>
            <a:off x="5878474" y="2803926"/>
            <a:ext cx="2939100" cy="796577"/>
            <a:chOff x="4881563" y="2969419"/>
            <a:chExt cx="783431" cy="219075"/>
          </a:xfrm>
        </p:grpSpPr>
        <p:sp>
          <p:nvSpPr>
            <p:cNvPr id="9"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sz="1805"/>
            </a:p>
          </p:txBody>
        </p:sp>
        <p:cxnSp>
          <p:nvCxnSpPr>
            <p:cNvPr id="10" name="直接连接符 15"/>
            <p:cNvCxnSpPr>
              <a:cxnSpLocks noChangeShapeType="1"/>
            </p:cNvCxnSpPr>
            <p:nvPr/>
          </p:nvCxnSpPr>
          <p:spPr bwMode="auto">
            <a:xfrm rot="10800000" flipH="1">
              <a:off x="4881563" y="3159539"/>
              <a:ext cx="783431" cy="1588"/>
            </a:xfrm>
            <a:prstGeom prst="line">
              <a:avLst/>
            </a:prstGeom>
            <a:noFill/>
            <a:ln w="9525" algn="ctr">
              <a:solidFill>
                <a:srgbClr val="CF000E"/>
              </a:solidFill>
              <a:round/>
            </a:ln>
          </p:spPr>
        </p:cxnSp>
      </p:grpSp>
      <p:graphicFrame>
        <p:nvGraphicFramePr>
          <p:cNvPr id="11" name="表格 2"/>
          <p:cNvGraphicFramePr>
            <a:graphicFrameLocks noGrp="1"/>
          </p:cNvGraphicFramePr>
          <p:nvPr/>
        </p:nvGraphicFramePr>
        <p:xfrm>
          <a:off x="2085259" y="4431686"/>
          <a:ext cx="7759760" cy="972689"/>
        </p:xfrm>
        <a:graphic>
          <a:graphicData uri="http://schemas.openxmlformats.org/drawingml/2006/table">
            <a:tbl>
              <a:tblPr/>
              <a:tblGrid>
                <a:gridCol w="1551952">
                  <a:extLst>
                    <a:ext uri="{9D8B030D-6E8A-4147-A177-3AD203B41FA5}">
                      <a16:colId xmlns:a16="http://schemas.microsoft.com/office/drawing/2014/main" xmlns="" val="20000"/>
                    </a:ext>
                  </a:extLst>
                </a:gridCol>
                <a:gridCol w="1551952">
                  <a:extLst>
                    <a:ext uri="{9D8B030D-6E8A-4147-A177-3AD203B41FA5}">
                      <a16:colId xmlns:a16="http://schemas.microsoft.com/office/drawing/2014/main" xmlns="" val="20001"/>
                    </a:ext>
                  </a:extLst>
                </a:gridCol>
                <a:gridCol w="1551952">
                  <a:extLst>
                    <a:ext uri="{9D8B030D-6E8A-4147-A177-3AD203B41FA5}">
                      <a16:colId xmlns:a16="http://schemas.microsoft.com/office/drawing/2014/main" xmlns="" val="20002"/>
                    </a:ext>
                  </a:extLst>
                </a:gridCol>
                <a:gridCol w="1551952">
                  <a:extLst>
                    <a:ext uri="{9D8B030D-6E8A-4147-A177-3AD203B41FA5}">
                      <a16:colId xmlns:a16="http://schemas.microsoft.com/office/drawing/2014/main" xmlns="" val="20003"/>
                    </a:ext>
                  </a:extLst>
                </a:gridCol>
                <a:gridCol w="1551952">
                  <a:extLst>
                    <a:ext uri="{9D8B030D-6E8A-4147-A177-3AD203B41FA5}">
                      <a16:colId xmlns:a16="http://schemas.microsoft.com/office/drawing/2014/main" xmlns="" val="20004"/>
                    </a:ext>
                  </a:extLst>
                </a:gridCol>
              </a:tblGrid>
              <a:tr h="394260">
                <a:tc>
                  <a:txBody>
                    <a:bodyPr/>
                    <a:lstStyle/>
                    <a:p>
                      <a:pP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X</a:t>
                      </a:r>
                    </a:p>
                  </a:txBody>
                  <a:tcPr marL="45837" marR="45837" marT="45837" marB="45837"/>
                </a:tc>
                <a:tc>
                  <a:txBody>
                    <a:bodyPr/>
                    <a:lstStyle/>
                    <a:p>
                      <a:pP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0</a:t>
                      </a:r>
                    </a:p>
                  </a:txBody>
                  <a:tcPr marL="45837" marR="45837" marT="45837" marB="45837"/>
                </a:tc>
                <a:tc>
                  <a:txBody>
                    <a:bodyPr/>
                    <a:lstStyle/>
                    <a:p>
                      <a:pP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1</a:t>
                      </a:r>
                    </a:p>
                  </a:txBody>
                  <a:tcPr marL="45837" marR="45837" marT="45837" marB="45837"/>
                </a:tc>
                <a:tc>
                  <a:txBody>
                    <a:bodyPr/>
                    <a:lstStyle/>
                    <a:p>
                      <a:pPr eaLnBrk="0" latinLnBrk="1" hangingPunct="0">
                        <a:lnSpc>
                          <a:spcPct val="150000"/>
                        </a:lnSpc>
                        <a:spcBef>
                          <a:spcPts val="0"/>
                        </a:spcBef>
                      </a:pPr>
                      <a:r>
                        <a:rPr lang="zh-CN" altLang="en-US" sz="1500" kern="0" dirty="0">
                          <a:solidFill>
                            <a:srgbClr val="000000"/>
                          </a:solidFill>
                          <a:latin typeface="黑体" panose="02010609060101010101" pitchFamily="49" charset="-122"/>
                          <a:ea typeface="宋体" panose="02010600030101010101" pitchFamily="2" charset="-122"/>
                        </a:rPr>
                        <a:t>…</a:t>
                      </a:r>
                    </a:p>
                  </a:txBody>
                  <a:tcPr marL="45837" marR="45837" marT="45837" marB="45837"/>
                </a:tc>
                <a:tc>
                  <a:txBody>
                    <a:bodyPr/>
                    <a:lstStyle/>
                    <a:p>
                      <a:pP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m</a:t>
                      </a:r>
                    </a:p>
                  </a:txBody>
                  <a:tcPr marL="45837" marR="45837" marT="45837" marB="45837"/>
                </a:tc>
                <a:extLst>
                  <a:ext uri="{0D108BD9-81ED-4DB2-BD59-A6C34878D82A}">
                    <a16:rowId xmlns:a16="http://schemas.microsoft.com/office/drawing/2014/main" xmlns="" val="10000"/>
                  </a:ext>
                </a:extLst>
              </a:tr>
              <a:tr h="538115">
                <a:tc>
                  <a:txBody>
                    <a:bodyPr/>
                    <a:lstStyle/>
                    <a:p>
                      <a:pP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P</a:t>
                      </a:r>
                    </a:p>
                  </a:txBody>
                  <a:tcPr marL="45837" marR="45837" marT="45837" marB="45837"/>
                </a:tc>
                <a:tc>
                  <a:txBody>
                    <a:bodyPr/>
                    <a:lstStyle/>
                    <a:p>
                      <a:pPr eaLnBrk="0" latinLnBrk="1" hangingPunct="0">
                        <a:lnSpc>
                          <a:spcPct val="150000"/>
                        </a:lnSpc>
                        <a:spcBef>
                          <a:spcPts val="0"/>
                        </a:spcBef>
                      </a:pPr>
                      <a:r>
                        <a:rPr lang="zh-CN" altLang="en-US" sz="1500" kern="0" spc="2766" dirty="0">
                          <a:solidFill>
                            <a:srgbClr val="000000"/>
                          </a:solidFill>
                          <a:latin typeface="Times New Roman" panose="02020603050405020304" pitchFamily="65" charset="-122"/>
                          <a:ea typeface="宋体" panose="02010600030101010101" pitchFamily="2" charset="-122"/>
                        </a:rPr>
                        <a:t> </a:t>
                      </a:r>
                    </a:p>
                  </a:txBody>
                  <a:tcPr marL="45837" marR="45837" marT="45837" marB="45837"/>
                </a:tc>
                <a:tc>
                  <a:txBody>
                    <a:bodyPr/>
                    <a:lstStyle/>
                    <a:p>
                      <a:pPr eaLnBrk="0" latinLnBrk="1" hangingPunct="0">
                        <a:lnSpc>
                          <a:spcPct val="150000"/>
                        </a:lnSpc>
                        <a:spcBef>
                          <a:spcPts val="0"/>
                        </a:spcBef>
                      </a:pPr>
                      <a:r>
                        <a:rPr lang="zh-CN" altLang="en-US" sz="1500" kern="0" spc="2316" dirty="0">
                          <a:solidFill>
                            <a:srgbClr val="000000"/>
                          </a:solidFill>
                          <a:latin typeface="Times New Roman" panose="02020603050405020304" pitchFamily="65" charset="-122"/>
                          <a:ea typeface="宋体" panose="02010600030101010101" pitchFamily="2" charset="-122"/>
                        </a:rPr>
                        <a:t> </a:t>
                      </a:r>
                    </a:p>
                  </a:txBody>
                  <a:tcPr marL="45837" marR="45837" marT="45837" marB="45837"/>
                </a:tc>
                <a:tc>
                  <a:txBody>
                    <a:bodyPr/>
                    <a:lstStyle/>
                    <a:p>
                      <a:pPr eaLnBrk="0" latinLnBrk="1" hangingPunct="0">
                        <a:lnSpc>
                          <a:spcPct val="150000"/>
                        </a:lnSpc>
                        <a:spcBef>
                          <a:spcPts val="0"/>
                        </a:spcBef>
                      </a:pPr>
                      <a:r>
                        <a:rPr lang="zh-CN" altLang="en-US" sz="1500" kern="0" dirty="0">
                          <a:solidFill>
                            <a:srgbClr val="000000"/>
                          </a:solidFill>
                          <a:latin typeface="黑体" panose="02010609060101010101" pitchFamily="49" charset="-122"/>
                          <a:ea typeface="宋体" panose="02010600030101010101" pitchFamily="2" charset="-122"/>
                        </a:rPr>
                        <a:t>…</a:t>
                      </a:r>
                    </a:p>
                  </a:txBody>
                  <a:tcPr marL="45837" marR="45837" marT="45837" marB="45837"/>
                </a:tc>
                <a:tc>
                  <a:txBody>
                    <a:bodyPr/>
                    <a:lstStyle/>
                    <a:p>
                      <a:pPr eaLnBrk="0" latinLnBrk="1" hangingPunct="0">
                        <a:lnSpc>
                          <a:spcPct val="150000"/>
                        </a:lnSpc>
                        <a:spcBef>
                          <a:spcPts val="0"/>
                        </a:spcBef>
                      </a:pPr>
                      <a:r>
                        <a:rPr lang="zh-CN" altLang="en-US" sz="1500" kern="0" spc="2316" dirty="0">
                          <a:solidFill>
                            <a:srgbClr val="000000"/>
                          </a:solidFill>
                          <a:latin typeface="Times New Roman" panose="02020603050405020304" pitchFamily="65" charset="-122"/>
                          <a:ea typeface="宋体" panose="02010600030101010101" pitchFamily="2" charset="-122"/>
                        </a:rPr>
                        <a:t> </a:t>
                      </a:r>
                    </a:p>
                  </a:txBody>
                  <a:tcPr marL="45837" marR="45837" marT="45837" marB="45837"/>
                </a:tc>
                <a:extLst>
                  <a:ext uri="{0D108BD9-81ED-4DB2-BD59-A6C34878D82A}">
                    <a16:rowId xmlns:a16="http://schemas.microsoft.com/office/drawing/2014/main" xmlns="" val="10001"/>
                  </a:ext>
                </a:extLst>
              </a:tr>
            </a:tbl>
          </a:graphicData>
        </a:graphic>
      </p:graphicFrame>
      <p:graphicFrame>
        <p:nvGraphicFramePr>
          <p:cNvPr id="12" name="对象 11"/>
          <p:cNvGraphicFramePr>
            <a:graphicFrameLocks noChangeAspect="1"/>
          </p:cNvGraphicFramePr>
          <p:nvPr/>
        </p:nvGraphicFramePr>
        <p:xfrm>
          <a:off x="3709395" y="4941212"/>
          <a:ext cx="506114" cy="353325"/>
        </p:xfrm>
        <a:graphic>
          <a:graphicData uri="http://schemas.openxmlformats.org/presentationml/2006/ole">
            <p:oleObj spid="_x0000_s1031" name="Equation" r:id="rId5" imgW="13411200" imgH="9448800" progId="Equation.DSMT4">
              <p:embed/>
            </p:oleObj>
          </a:graphicData>
        </a:graphic>
      </p:graphicFrame>
      <p:graphicFrame>
        <p:nvGraphicFramePr>
          <p:cNvPr id="13" name="对象 12"/>
          <p:cNvGraphicFramePr>
            <a:graphicFrameLocks noChangeAspect="1"/>
          </p:cNvGraphicFramePr>
          <p:nvPr/>
        </p:nvGraphicFramePr>
        <p:xfrm>
          <a:off x="5261347" y="4941212"/>
          <a:ext cx="448818" cy="353325"/>
        </p:xfrm>
        <a:graphic>
          <a:graphicData uri="http://schemas.openxmlformats.org/presentationml/2006/ole">
            <p:oleObj spid="_x0000_s1032" name="Equation" r:id="rId6" imgW="11887200" imgH="9448800" progId="Equation.DSMT4">
              <p:embed/>
            </p:oleObj>
          </a:graphicData>
        </a:graphic>
      </p:graphicFrame>
      <p:graphicFrame>
        <p:nvGraphicFramePr>
          <p:cNvPr id="14" name="对象 13"/>
          <p:cNvGraphicFramePr>
            <a:graphicFrameLocks noChangeAspect="1"/>
          </p:cNvGraphicFramePr>
          <p:nvPr/>
        </p:nvGraphicFramePr>
        <p:xfrm>
          <a:off x="8365251" y="4941212"/>
          <a:ext cx="448818" cy="353325"/>
        </p:xfrm>
        <a:graphic>
          <a:graphicData uri="http://schemas.openxmlformats.org/presentationml/2006/ole">
            <p:oleObj spid="_x0000_s1033" name="Equation" r:id="rId7" imgW="11887200" imgH="9448800" progId="Equation.DSMT4">
              <p:embed/>
            </p:oleObj>
          </a:graphicData>
        </a:graphic>
      </p:graphicFrame>
      <p:sp>
        <p:nvSpPr>
          <p:cNvPr id="15" name="TextBox 2"/>
          <p:cNvSpPr txBox="1"/>
          <p:nvPr/>
        </p:nvSpPr>
        <p:spPr>
          <a:xfrm>
            <a:off x="2022127" y="5649232"/>
            <a:ext cx="8147747" cy="413730"/>
          </a:xfrm>
          <a:prstGeom prst="rect">
            <a:avLst/>
          </a:prstGeom>
          <a:noFill/>
        </p:spPr>
        <p:txBody>
          <a:bodyPr wrap="square" lIns="0" tIns="0" rIns="0" bIns="0" rtlCol="0">
            <a:spAutoFit/>
          </a:bodyPr>
          <a:lstStyle/>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为超几何分布列,且称随机变量</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服从超几何分布.</a:t>
            </a:r>
            <a:endParaRPr lang="zh-CN" altLang="en-US" sz="1805" dirty="0"/>
          </a:p>
        </p:txBody>
      </p:sp>
    </p:spTree>
    <p:extLst>
      <p:ext uri="{BB962C8B-B14F-4D97-AF65-F5344CB8AC3E}">
        <p14:creationId xmlns:p14="http://schemas.microsoft.com/office/powerpoint/2010/main" xmlns="" val="3802401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1011137"/>
            <a:ext cx="8147747" cy="413730"/>
          </a:xfrm>
          <a:prstGeom prst="rect">
            <a:avLst/>
          </a:prstGeom>
          <a:noFill/>
        </p:spPr>
        <p:txBody>
          <a:bodyPr wrap="square" lIns="0" tIns="0" rIns="0" bIns="0" rtlCol="0">
            <a:spAutoFit/>
          </a:bodyPr>
          <a:lstStyle/>
          <a:p>
            <a:pPr eaLnBrk="0" latinLnBrk="1" hangingPunct="0">
              <a:lnSpc>
                <a:spcPct val="150000"/>
              </a:lnSpc>
            </a:pPr>
            <a:r>
              <a:rPr lang="zh-CN" altLang="en-US" sz="2015" b="1" kern="0" dirty="0">
                <a:solidFill>
                  <a:srgbClr val="000000"/>
                </a:solidFill>
                <a:latin typeface="Times New Roman" panose="02020603050405020304" pitchFamily="65" charset="-122"/>
                <a:ea typeface="宋体" panose="02010600030101010101" pitchFamily="2" charset="-122"/>
              </a:rPr>
              <a:t>考向突破</a:t>
            </a:r>
            <a:endParaRPr lang="zh-CN" altLang="en-US" sz="1805" b="1" dirty="0"/>
          </a:p>
        </p:txBody>
      </p:sp>
      <p:sp>
        <p:nvSpPr>
          <p:cNvPr id="3" name="TextBox 2"/>
          <p:cNvSpPr txBox="1"/>
          <p:nvPr/>
        </p:nvSpPr>
        <p:spPr>
          <a:xfrm>
            <a:off x="2053707" y="1446629"/>
            <a:ext cx="8147747" cy="413730"/>
          </a:xfrm>
          <a:prstGeom prst="rect">
            <a:avLst/>
          </a:prstGeom>
          <a:noFill/>
        </p:spPr>
        <p:txBody>
          <a:bodyPr wrap="square" lIns="0" tIns="0" rIns="0" bIns="0" rtlCol="0">
            <a:spAutoFit/>
          </a:bodyPr>
          <a:lstStyle/>
          <a:p>
            <a:pPr eaLnBrk="0" latinLnBrk="1" hangingPunct="0">
              <a:lnSpc>
                <a:spcPct val="150000"/>
              </a:lnSpc>
            </a:pPr>
            <a:r>
              <a:rPr lang="zh-CN" altLang="en-US" sz="2015" b="1" kern="0" dirty="0">
                <a:solidFill>
                  <a:srgbClr val="000000"/>
                </a:solidFill>
                <a:latin typeface="Times New Roman" panose="02020603050405020304" pitchFamily="65" charset="-122"/>
                <a:ea typeface="宋体" panose="02010600030101010101" pitchFamily="2" charset="-122"/>
              </a:rPr>
              <a:t>考向    离散型随机变量的分布列的概念</a:t>
            </a:r>
            <a:endParaRPr lang="zh-CN" altLang="en-US" sz="1805" b="1" dirty="0"/>
          </a:p>
        </p:txBody>
      </p:sp>
      <p:sp>
        <p:nvSpPr>
          <p:cNvPr id="4" name="TextBox 2"/>
          <p:cNvSpPr txBox="1"/>
          <p:nvPr/>
        </p:nvSpPr>
        <p:spPr>
          <a:xfrm>
            <a:off x="2053707" y="1865811"/>
            <a:ext cx="8147747" cy="4983859"/>
          </a:xfrm>
          <a:prstGeom prst="rect">
            <a:avLst/>
          </a:prstGeom>
          <a:noFill/>
        </p:spPr>
        <p:txBody>
          <a:bodyPr wrap="square" lIns="0" tIns="0" rIns="0" bIns="0" rtlCol="0">
            <a:spAutoFit/>
          </a:bodyPr>
          <a:lstStyle/>
          <a:p>
            <a:pPr eaLnBrk="0" latinLnBrk="1" hangingPunct="0">
              <a:lnSpc>
                <a:spcPct val="150000"/>
              </a:lnSpc>
            </a:pPr>
            <a:r>
              <a:rPr lang="zh-CN" altLang="en-US" sz="2015" b="1" kern="0" dirty="0">
                <a:solidFill>
                  <a:srgbClr val="000000"/>
                </a:solidFill>
                <a:latin typeface="Times New Roman" panose="02020603050405020304" pitchFamily="65" charset="-122"/>
                <a:ea typeface="宋体" panose="02010600030101010101" pitchFamily="2" charset="-122"/>
              </a:rPr>
              <a:t>例  </a:t>
            </a:r>
            <a:r>
              <a:rPr lang="zh-CN" altLang="en-US" sz="2015" kern="0" dirty="0">
                <a:solidFill>
                  <a:srgbClr val="000000"/>
                </a:solidFill>
                <a:latin typeface="Times New Roman" panose="02020603050405020304" pitchFamily="65" charset="-122"/>
                <a:ea typeface="宋体" panose="02010600030101010101" pitchFamily="2" charset="-122"/>
              </a:rPr>
              <a:t>  (2016课标Ⅰ,19,12分)某公司计划购买2台机器,该种机器使用三年</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后即被淘汰.机器有一易损零件,在购进机器时,可以额外购买这种零件</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作为备件,每个200元.在机器使用期间,如果备件不足再购买,则每个500</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元.现需决策在购买机器时应同时购买几个易损零件,为此搜集并整理</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了100台这种机器在三年使用期内更换的易损零件数,得下面柱状图:</a:t>
            </a:r>
            <a:endParaRPr lang="zh-CN" altLang="en-US" sz="1805" dirty="0"/>
          </a:p>
          <a:p>
            <a:pPr eaLnBrk="0" latinLnBrk="1" hangingPunct="0">
              <a:lnSpc>
                <a:spcPct val="150000"/>
              </a:lnSpc>
            </a:pPr>
            <a:r>
              <a:rPr lang="zh-CN" altLang="en-US" sz="12813" kern="0" spc="23656" dirty="0">
                <a:solidFill>
                  <a:srgbClr val="000000"/>
                </a:solidFill>
                <a:latin typeface="Times New Roman" panose="02020603050405020304" pitchFamily="65" charset="-122"/>
                <a:ea typeface="宋体" panose="02010600030101010101" pitchFamily="2" charset="-122"/>
              </a:rPr>
              <a:t> </a:t>
            </a:r>
            <a:endParaRPr lang="zh-CN" altLang="en-US" sz="1805" dirty="0"/>
          </a:p>
        </p:txBody>
      </p:sp>
      <p:pic>
        <p:nvPicPr>
          <p:cNvPr id="5" name="图片 3" descr="textimage0.jpeg"/>
          <p:cNvPicPr>
            <a:picLocks noChangeAspect="1"/>
          </p:cNvPicPr>
          <p:nvPr/>
        </p:nvPicPr>
        <p:blipFill>
          <a:blip r:embed="rId3" cstate="print"/>
          <a:stretch>
            <a:fillRect/>
          </a:stretch>
        </p:blipFill>
        <p:spPr>
          <a:xfrm>
            <a:off x="4162250" y="4234053"/>
            <a:ext cx="2506713" cy="1912337"/>
          </a:xfrm>
          <a:prstGeom prst="rect">
            <a:avLst/>
          </a:prstGeom>
        </p:spPr>
      </p:pic>
    </p:spTree>
    <p:extLst>
      <p:ext uri="{BB962C8B-B14F-4D97-AF65-F5344CB8AC3E}">
        <p14:creationId xmlns:p14="http://schemas.microsoft.com/office/powerpoint/2010/main" xmlns="" val="34762809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1082757"/>
            <a:ext cx="8147747" cy="3259703"/>
          </a:xfrm>
          <a:prstGeom prst="rect">
            <a:avLst/>
          </a:prstGeom>
          <a:noFill/>
        </p:spPr>
        <p:txBody>
          <a:bodyPr wrap="square" lIns="0" tIns="0" rIns="0" bIns="0" rtlCol="0">
            <a:spAutoFit/>
          </a:bodyPr>
          <a:lstStyle/>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以这100台机器更换的易损零件数的频率代替1台机器更换的易损零件</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数发生的概率,记</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表示2台机器三年内共需更换的易损零件数,</a:t>
            </a:r>
            <a:r>
              <a:rPr lang="zh-CN" altLang="en-US" sz="2015" i="1" kern="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Times New Roman" panose="02020603050405020304" pitchFamily="65" charset="-122"/>
                <a:ea typeface="宋体" panose="02010600030101010101" pitchFamily="2" charset="-122"/>
              </a:rPr>
              <a:t>表示购</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买2台机器的同时购买的易损零件数.</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(1)求</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的分布列;</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(2)若要求</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黑体" panose="02010609060101010101" pitchFamily="49"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kern="0" dirty="0">
                <a:solidFill>
                  <a:srgbClr val="000000"/>
                </a:solidFill>
                <a:latin typeface="黑体" panose="02010609060101010101" pitchFamily="49" charset="-122"/>
                <a:ea typeface="宋体" panose="02010600030101010101" pitchFamily="2" charset="-122"/>
              </a:rPr>
              <a:t>≥</a:t>
            </a:r>
            <a:r>
              <a:rPr lang="zh-CN" altLang="en-US" sz="2015" kern="0" dirty="0">
                <a:solidFill>
                  <a:srgbClr val="000000"/>
                </a:solidFill>
                <a:latin typeface="Times New Roman" panose="02020603050405020304" pitchFamily="65" charset="-122"/>
                <a:ea typeface="宋体" panose="02010600030101010101" pitchFamily="2" charset="-122"/>
              </a:rPr>
              <a:t>0.5,确定</a:t>
            </a:r>
            <a:r>
              <a:rPr lang="zh-CN" altLang="en-US" sz="2015" i="1" kern="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Times New Roman" panose="02020603050405020304" pitchFamily="65" charset="-122"/>
                <a:ea typeface="宋体" panose="02010600030101010101" pitchFamily="2" charset="-122"/>
              </a:rPr>
              <a:t>的最小值;</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(3)以购买易损零件所需费用的期望值为决策依据,在</a:t>
            </a:r>
            <a:r>
              <a:rPr lang="zh-CN" altLang="en-US" sz="2015" i="1" kern="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Times New Roman" panose="02020603050405020304" pitchFamily="65" charset="-122"/>
                <a:ea typeface="宋体" panose="02010600030101010101" pitchFamily="2" charset="-122"/>
              </a:rPr>
              <a:t>=19与</a:t>
            </a:r>
            <a:r>
              <a:rPr lang="zh-CN" altLang="en-US" sz="2015" i="1" kern="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Times New Roman" panose="02020603050405020304" pitchFamily="65" charset="-122"/>
                <a:ea typeface="宋体" panose="02010600030101010101" pitchFamily="2" charset="-122"/>
              </a:rPr>
              <a:t>=20之中</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选其一,应选用哪个?</a:t>
            </a:r>
            <a:endParaRPr lang="zh-CN" altLang="en-US" sz="1805" dirty="0"/>
          </a:p>
        </p:txBody>
      </p:sp>
    </p:spTree>
    <p:extLst>
      <p:ext uri="{BB962C8B-B14F-4D97-AF65-F5344CB8AC3E}">
        <p14:creationId xmlns:p14="http://schemas.microsoft.com/office/powerpoint/2010/main" xmlns="" val="32222839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939516"/>
            <a:ext cx="8147747" cy="4191047"/>
          </a:xfrm>
          <a:prstGeom prst="rect">
            <a:avLst/>
          </a:prstGeom>
          <a:noFill/>
        </p:spPr>
        <p:txBody>
          <a:bodyPr wrap="square" lIns="0" tIns="0" rIns="0" bIns="0" rtlCol="0">
            <a:spAutoFit/>
          </a:bodyPr>
          <a:lstStyle/>
          <a:p>
            <a:pPr eaLnBrk="0" latinLnBrk="1" hangingPunct="0">
              <a:lnSpc>
                <a:spcPct val="150000"/>
              </a:lnSpc>
            </a:pPr>
            <a:r>
              <a:rPr lang="zh-CN" altLang="en-US" sz="2015" b="1" kern="0" dirty="0">
                <a:solidFill>
                  <a:srgbClr val="000000"/>
                </a:solidFill>
                <a:latin typeface="Times New Roman" panose="02020603050405020304" pitchFamily="65" charset="-122"/>
                <a:ea typeface="宋体" panose="02010600030101010101" pitchFamily="2" charset="-122"/>
              </a:rPr>
              <a:t>解析</a:t>
            </a:r>
            <a:r>
              <a:rPr lang="zh-CN" altLang="en-US" sz="2015" kern="0" dirty="0">
                <a:solidFill>
                  <a:srgbClr val="000000"/>
                </a:solidFill>
                <a:latin typeface="Times New Roman" panose="02020603050405020304" pitchFamily="65" charset="-122"/>
                <a:ea typeface="宋体" panose="02010600030101010101" pitchFamily="2" charset="-122"/>
              </a:rPr>
              <a:t>　(1)由柱状图并以频率代替概率可得,一台机器在三年内需更换</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的易损零件数为8,9,10,11的概率分别为0.2,0.4,0.2,0.2.</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可知</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的所有可能取值为16、17、18、19、20、21、22,</a:t>
            </a:r>
            <a:endParaRPr lang="zh-CN" altLang="en-US" sz="1805" dirty="0"/>
          </a:p>
          <a:p>
            <a:pPr eaLnBrk="0" latinLnBrk="1" hangingPunct="0">
              <a:lnSpc>
                <a:spcPct val="150000"/>
              </a:lnSpc>
            </a:pP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=16)=0.2</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0.2=0.04;</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=17)=2</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0.2</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0.4=0.16;</a:t>
            </a:r>
            <a:endParaRPr lang="zh-CN" altLang="en-US" sz="1805" dirty="0"/>
          </a:p>
          <a:p>
            <a:pPr eaLnBrk="0" latinLnBrk="1" hangingPunct="0">
              <a:lnSpc>
                <a:spcPct val="150000"/>
              </a:lnSpc>
            </a:pP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=18)=2</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0.2</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0.2+0.4</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0.4=0.24;</a:t>
            </a:r>
            <a:endParaRPr lang="zh-CN" altLang="en-US" sz="1805" dirty="0"/>
          </a:p>
          <a:p>
            <a:pPr eaLnBrk="0" latinLnBrk="1" hangingPunct="0">
              <a:lnSpc>
                <a:spcPct val="150000"/>
              </a:lnSpc>
            </a:pP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=19)=2</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0.2</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0.2+2</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0.4</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0.2=0.24;</a:t>
            </a:r>
            <a:endParaRPr lang="zh-CN" altLang="en-US" sz="1805" dirty="0"/>
          </a:p>
          <a:p>
            <a:pPr eaLnBrk="0" latinLnBrk="1" hangingPunct="0">
              <a:lnSpc>
                <a:spcPct val="150000"/>
              </a:lnSpc>
            </a:pP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=20)=2</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0.2</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0.4+0.2</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0.2=0.2;</a:t>
            </a:r>
            <a:endParaRPr lang="zh-CN" altLang="en-US" sz="1805" dirty="0"/>
          </a:p>
          <a:p>
            <a:pPr eaLnBrk="0" latinLnBrk="1" hangingPunct="0">
              <a:lnSpc>
                <a:spcPct val="150000"/>
              </a:lnSpc>
            </a:pP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=21)=2</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0.2</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0.2=0.08;</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=22)=0.2</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0.2=0.04.</a:t>
            </a:r>
            <a:r>
              <a:rPr lang="zh-CN" altLang="en-US" sz="1579" kern="0" spc="439"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(4分)</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所以</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的分布列为</a:t>
            </a:r>
            <a:endParaRPr lang="zh-CN" altLang="en-US" sz="1805" dirty="0"/>
          </a:p>
        </p:txBody>
      </p:sp>
      <p:graphicFrame>
        <p:nvGraphicFramePr>
          <p:cNvPr id="3" name="表格 2"/>
          <p:cNvGraphicFramePr>
            <a:graphicFrameLocks noGrp="1"/>
          </p:cNvGraphicFramePr>
          <p:nvPr/>
        </p:nvGraphicFramePr>
        <p:xfrm>
          <a:off x="2085259" y="5219509"/>
          <a:ext cx="7759760" cy="869148"/>
        </p:xfrm>
        <a:graphic>
          <a:graphicData uri="http://schemas.openxmlformats.org/drawingml/2006/table">
            <a:tbl>
              <a:tblPr/>
              <a:tblGrid>
                <a:gridCol w="969970">
                  <a:extLst>
                    <a:ext uri="{9D8B030D-6E8A-4147-A177-3AD203B41FA5}">
                      <a16:colId xmlns:a16="http://schemas.microsoft.com/office/drawing/2014/main" xmlns="" val="20000"/>
                    </a:ext>
                  </a:extLst>
                </a:gridCol>
                <a:gridCol w="969970">
                  <a:extLst>
                    <a:ext uri="{9D8B030D-6E8A-4147-A177-3AD203B41FA5}">
                      <a16:colId xmlns:a16="http://schemas.microsoft.com/office/drawing/2014/main" xmlns="" val="20001"/>
                    </a:ext>
                  </a:extLst>
                </a:gridCol>
                <a:gridCol w="969970">
                  <a:extLst>
                    <a:ext uri="{9D8B030D-6E8A-4147-A177-3AD203B41FA5}">
                      <a16:colId xmlns:a16="http://schemas.microsoft.com/office/drawing/2014/main" xmlns="" val="20002"/>
                    </a:ext>
                  </a:extLst>
                </a:gridCol>
                <a:gridCol w="969970">
                  <a:extLst>
                    <a:ext uri="{9D8B030D-6E8A-4147-A177-3AD203B41FA5}">
                      <a16:colId xmlns:a16="http://schemas.microsoft.com/office/drawing/2014/main" xmlns="" val="20003"/>
                    </a:ext>
                  </a:extLst>
                </a:gridCol>
                <a:gridCol w="969970">
                  <a:extLst>
                    <a:ext uri="{9D8B030D-6E8A-4147-A177-3AD203B41FA5}">
                      <a16:colId xmlns:a16="http://schemas.microsoft.com/office/drawing/2014/main" xmlns="" val="20004"/>
                    </a:ext>
                  </a:extLst>
                </a:gridCol>
                <a:gridCol w="969970">
                  <a:extLst>
                    <a:ext uri="{9D8B030D-6E8A-4147-A177-3AD203B41FA5}">
                      <a16:colId xmlns:a16="http://schemas.microsoft.com/office/drawing/2014/main" xmlns="" val="20005"/>
                    </a:ext>
                  </a:extLst>
                </a:gridCol>
                <a:gridCol w="969970">
                  <a:extLst>
                    <a:ext uri="{9D8B030D-6E8A-4147-A177-3AD203B41FA5}">
                      <a16:colId xmlns:a16="http://schemas.microsoft.com/office/drawing/2014/main" xmlns="" val="20006"/>
                    </a:ext>
                  </a:extLst>
                </a:gridCol>
                <a:gridCol w="969970">
                  <a:extLst>
                    <a:ext uri="{9D8B030D-6E8A-4147-A177-3AD203B41FA5}">
                      <a16:colId xmlns:a16="http://schemas.microsoft.com/office/drawing/2014/main" xmlns="" val="20007"/>
                    </a:ext>
                  </a:extLst>
                </a:gridCol>
              </a:tblGrid>
              <a:tr h="394260">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X</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16</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17</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18</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19</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20</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21</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22</a:t>
                      </a:r>
                    </a:p>
                  </a:txBody>
                  <a:tcPr marL="45837" marR="45837" marT="45837" marB="45837"/>
                </a:tc>
                <a:extLst>
                  <a:ext uri="{0D108BD9-81ED-4DB2-BD59-A6C34878D82A}">
                    <a16:rowId xmlns:a16="http://schemas.microsoft.com/office/drawing/2014/main" xmlns="" val="10000"/>
                  </a:ext>
                </a:extLst>
              </a:tr>
              <a:tr h="394260">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P</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0.04</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0.16</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0.24</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0.24</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0.2</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0.08</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Times New Roman" panose="02020603050405020304" pitchFamily="65" charset="-122"/>
                          <a:ea typeface="宋体" panose="02010600030101010101" pitchFamily="2" charset="-122"/>
                        </a:rPr>
                        <a:t>0.04</a:t>
                      </a:r>
                    </a:p>
                  </a:txBody>
                  <a:tcPr marL="45837" marR="45837" marT="45837" marB="45837"/>
                </a:tc>
                <a:extLst>
                  <a:ext uri="{0D108BD9-81ED-4DB2-BD59-A6C34878D82A}">
                    <a16:rowId xmlns:a16="http://schemas.microsoft.com/office/drawing/2014/main" xmlns="" val="10001"/>
                  </a:ext>
                </a:extLst>
              </a:tr>
            </a:tbl>
          </a:graphicData>
        </a:graphic>
      </p:graphicFrame>
      <p:sp>
        <p:nvSpPr>
          <p:cNvPr id="4" name="矩形 3"/>
          <p:cNvSpPr/>
          <p:nvPr/>
        </p:nvSpPr>
        <p:spPr>
          <a:xfrm>
            <a:off x="9360727" y="6009768"/>
            <a:ext cx="747621" cy="506299"/>
          </a:xfrm>
          <a:prstGeom prst="rect">
            <a:avLst/>
          </a:prstGeom>
        </p:spPr>
        <p:txBody>
          <a:bodyPr wrap="none">
            <a:spAutoFit/>
          </a:bodyPr>
          <a:lstStyle/>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(6分)</a:t>
            </a:r>
            <a:endParaRPr lang="zh-CN" altLang="en-US" sz="2015" dirty="0"/>
          </a:p>
        </p:txBody>
      </p:sp>
    </p:spTree>
    <p:extLst>
      <p:ext uri="{BB962C8B-B14F-4D97-AF65-F5344CB8AC3E}">
        <p14:creationId xmlns:p14="http://schemas.microsoft.com/office/powerpoint/2010/main" xmlns="" val="24523948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957679"/>
            <a:ext cx="8625964" cy="4607606"/>
          </a:xfrm>
          <a:prstGeom prst="rect">
            <a:avLst/>
          </a:prstGeom>
          <a:noFill/>
        </p:spPr>
        <p:txBody>
          <a:bodyPr wrap="square" lIns="0" tIns="0" rIns="0" bIns="0" rtlCol="0">
            <a:spAutoFit/>
          </a:bodyPr>
          <a:lstStyle/>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(2)由(1)知</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黑体" panose="02010609060101010101" pitchFamily="49" charset="-122"/>
                <a:ea typeface="宋体" panose="02010600030101010101" pitchFamily="2" charset="-122"/>
              </a:rPr>
              <a:t>≤</a:t>
            </a:r>
            <a:r>
              <a:rPr lang="zh-CN" altLang="en-US" sz="2015" kern="0" dirty="0">
                <a:solidFill>
                  <a:srgbClr val="000000"/>
                </a:solidFill>
                <a:latin typeface="Times New Roman" panose="02020603050405020304" pitchFamily="65" charset="-122"/>
                <a:ea typeface="宋体" panose="02010600030101010101" pitchFamily="2" charset="-122"/>
              </a:rPr>
              <a:t>18)=0.44,</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黑体" panose="02010609060101010101" pitchFamily="49" charset="-122"/>
                <a:ea typeface="宋体" panose="02010600030101010101" pitchFamily="2" charset="-122"/>
              </a:rPr>
              <a:t>≤</a:t>
            </a:r>
            <a:r>
              <a:rPr lang="zh-CN" altLang="en-US" sz="2015" kern="0" dirty="0">
                <a:solidFill>
                  <a:srgbClr val="000000"/>
                </a:solidFill>
                <a:latin typeface="Times New Roman" panose="02020603050405020304" pitchFamily="65" charset="-122"/>
                <a:ea typeface="宋体" panose="02010600030101010101" pitchFamily="2" charset="-122"/>
              </a:rPr>
              <a:t>19)=0.68,故</a:t>
            </a:r>
            <a:r>
              <a:rPr lang="zh-CN" altLang="en-US" sz="2015" i="1" kern="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Times New Roman" panose="02020603050405020304" pitchFamily="65" charset="-122"/>
                <a:ea typeface="宋体" panose="02010600030101010101" pitchFamily="2" charset="-122"/>
              </a:rPr>
              <a:t>的最小值为19.</a:t>
            </a:r>
            <a:r>
              <a:rPr lang="zh-CN" altLang="en-US" sz="1579" kern="0" spc="439"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(8分)</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(3)记</a:t>
            </a:r>
            <a:r>
              <a:rPr lang="zh-CN" altLang="en-US" sz="2015" i="1" kern="0" dirty="0">
                <a:solidFill>
                  <a:srgbClr val="000000"/>
                </a:solidFill>
                <a:latin typeface="Times New Roman" panose="02020603050405020304" pitchFamily="65" charset="-122"/>
                <a:ea typeface="宋体" panose="02010600030101010101" pitchFamily="2" charset="-122"/>
              </a:rPr>
              <a:t>Y</a:t>
            </a:r>
            <a:r>
              <a:rPr lang="zh-CN" altLang="en-US" sz="2015" kern="0" dirty="0">
                <a:solidFill>
                  <a:srgbClr val="000000"/>
                </a:solidFill>
                <a:latin typeface="Times New Roman" panose="02020603050405020304" pitchFamily="65" charset="-122"/>
                <a:ea typeface="宋体" panose="02010600030101010101" pitchFamily="2" charset="-122"/>
              </a:rPr>
              <a:t>表示2台机器在购买易损零件上所需的费用(单位:元).</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当</a:t>
            </a:r>
            <a:r>
              <a:rPr lang="zh-CN" altLang="en-US" sz="2015" i="1" kern="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Times New Roman" panose="02020603050405020304" pitchFamily="65" charset="-122"/>
                <a:ea typeface="宋体" panose="02010600030101010101" pitchFamily="2" charset="-122"/>
              </a:rPr>
              <a:t>=19时,</a:t>
            </a:r>
            <a:endParaRPr lang="zh-CN" altLang="en-US" sz="1805" dirty="0"/>
          </a:p>
          <a:p>
            <a:pPr eaLnBrk="0" latinLnBrk="1" hangingPunct="0">
              <a:lnSpc>
                <a:spcPct val="150000"/>
              </a:lnSpc>
            </a:pPr>
            <a:r>
              <a:rPr lang="zh-CN" altLang="en-US" sz="2015" i="1" kern="0" dirty="0">
                <a:solidFill>
                  <a:srgbClr val="000000"/>
                </a:solidFill>
                <a:latin typeface="Times New Roman" panose="02020603050405020304" pitchFamily="65" charset="-122"/>
                <a:ea typeface="宋体" panose="02010600030101010101" pitchFamily="2" charset="-122"/>
              </a:rPr>
              <a:t>EY</a:t>
            </a:r>
            <a:r>
              <a:rPr lang="zh-CN" altLang="en-US" sz="2015" kern="0" dirty="0">
                <a:solidFill>
                  <a:srgbClr val="000000"/>
                </a:solidFill>
                <a:latin typeface="Times New Roman" panose="02020603050405020304" pitchFamily="65" charset="-122"/>
                <a:ea typeface="宋体" panose="02010600030101010101" pitchFamily="2" charset="-122"/>
              </a:rPr>
              <a:t>=19</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200</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0.68+(19</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200+500)</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0.2+(19</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200+2</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500)</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0.08+(19</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200+3</a:t>
            </a:r>
            <a:r>
              <a:rPr sz="1805" dirty="0"/>
              <a:t/>
            </a:r>
            <a:br>
              <a:rPr sz="1805" dirty="0"/>
            </a:b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500)</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0.04=4 040.</a:t>
            </a:r>
            <a:r>
              <a:rPr lang="zh-CN" altLang="en-US" sz="1579" kern="0" spc="439"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(10分)</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当</a:t>
            </a:r>
            <a:r>
              <a:rPr lang="zh-CN" altLang="en-US" sz="2015" i="1" kern="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Times New Roman" panose="02020603050405020304" pitchFamily="65" charset="-122"/>
                <a:ea typeface="宋体" panose="02010600030101010101" pitchFamily="2" charset="-122"/>
              </a:rPr>
              <a:t>=20时,</a:t>
            </a:r>
            <a:r>
              <a:rPr lang="zh-CN" altLang="en-US" sz="2015" i="1" kern="0" dirty="0">
                <a:solidFill>
                  <a:srgbClr val="000000"/>
                </a:solidFill>
                <a:latin typeface="Times New Roman" panose="02020603050405020304" pitchFamily="65" charset="-122"/>
                <a:ea typeface="宋体" panose="02010600030101010101" pitchFamily="2" charset="-122"/>
              </a:rPr>
              <a:t>EY</a:t>
            </a:r>
            <a:r>
              <a:rPr lang="zh-CN" altLang="en-US" sz="2015" kern="0" dirty="0">
                <a:solidFill>
                  <a:srgbClr val="000000"/>
                </a:solidFill>
                <a:latin typeface="Times New Roman" panose="02020603050405020304" pitchFamily="65" charset="-122"/>
                <a:ea typeface="宋体" panose="02010600030101010101" pitchFamily="2" charset="-122"/>
              </a:rPr>
              <a:t>=20</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200</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0.88+(20</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200+500)</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0.08+(20</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200+2</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500)</a:t>
            </a:r>
            <a:r>
              <a:rPr lang="zh-CN" altLang="en-US" sz="2015" kern="0" dirty="0">
                <a:solidFill>
                  <a:srgbClr val="000000"/>
                </a:solidFill>
                <a:latin typeface="Arial Narrow" panose="020B0606020202030204" pitchFamily="65" charset="-122"/>
                <a:ea typeface="Arial Unicode MS" pitchFamily="65" charset="-122"/>
              </a:rPr>
              <a:t>×</a:t>
            </a:r>
            <a:r>
              <a:rPr lang="zh-CN" altLang="en-US" sz="2015" kern="0" dirty="0">
                <a:solidFill>
                  <a:srgbClr val="000000"/>
                </a:solidFill>
                <a:latin typeface="Times New Roman" panose="02020603050405020304" pitchFamily="65" charset="-122"/>
                <a:ea typeface="宋体" panose="02010600030101010101" pitchFamily="2" charset="-122"/>
              </a:rPr>
              <a:t>0.04=4 080.可知当</a:t>
            </a:r>
            <a:r>
              <a:rPr lang="zh-CN" altLang="en-US" sz="2015" i="1" kern="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Times New Roman" panose="02020603050405020304" pitchFamily="65" charset="-122"/>
                <a:ea typeface="宋体" panose="02010600030101010101" pitchFamily="2" charset="-122"/>
              </a:rPr>
              <a:t>=19时所需费用的期望值小于</a:t>
            </a:r>
            <a:r>
              <a:rPr lang="zh-CN" altLang="en-US" sz="2015" i="1" kern="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Times New Roman" panose="02020603050405020304" pitchFamily="65" charset="-122"/>
                <a:ea typeface="宋体" panose="02010600030101010101" pitchFamily="2" charset="-122"/>
              </a:rPr>
              <a:t>=20时所需费用的期望值,故应</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选</a:t>
            </a:r>
            <a:r>
              <a:rPr lang="zh-CN" altLang="en-US" sz="2015" i="1" kern="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Times New Roman" panose="02020603050405020304" pitchFamily="65" charset="-122"/>
                <a:ea typeface="宋体" panose="02010600030101010101" pitchFamily="2" charset="-122"/>
              </a:rPr>
              <a:t>=19.</a:t>
            </a:r>
            <a:r>
              <a:rPr lang="zh-CN" altLang="en-US" sz="1579" kern="0" spc="439"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(12分)</a:t>
            </a:r>
            <a:endParaRPr lang="zh-CN" altLang="en-US" sz="1805" dirty="0"/>
          </a:p>
          <a:p>
            <a:pPr eaLnBrk="0" latinLnBrk="1" hangingPunct="0">
              <a:lnSpc>
                <a:spcPct val="150000"/>
              </a:lnSpc>
            </a:pPr>
            <a:r>
              <a:rPr lang="zh-CN" altLang="en-US" sz="2015" b="1" kern="0" dirty="0">
                <a:solidFill>
                  <a:srgbClr val="000000"/>
                </a:solidFill>
                <a:latin typeface="Times New Roman" panose="02020603050405020304" pitchFamily="65" charset="-122"/>
                <a:ea typeface="宋体" panose="02010600030101010101" pitchFamily="2" charset="-122"/>
              </a:rPr>
              <a:t>思路分析</a:t>
            </a:r>
            <a:r>
              <a:rPr lang="zh-CN" altLang="en-US" sz="2015" kern="0" dirty="0">
                <a:solidFill>
                  <a:srgbClr val="000000"/>
                </a:solidFill>
                <a:latin typeface="Times New Roman" panose="02020603050405020304" pitchFamily="65" charset="-122"/>
                <a:ea typeface="宋体" panose="02010600030101010101" pitchFamily="2" charset="-122"/>
              </a:rPr>
              <a:t>　(1)确定</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的可能取值,分别求其对应的概率,进而可列出分布列.</a:t>
            </a:r>
            <a:endParaRPr lang="zh-CN" altLang="en-US" sz="2015" dirty="0"/>
          </a:p>
          <a:p>
            <a:pPr eaLnBrk="0" latinLnBrk="1" hangingPunct="0">
              <a:lnSpc>
                <a:spcPct val="150000"/>
              </a:lnSpc>
            </a:pPr>
            <a:endParaRPr lang="zh-CN" altLang="en-US" sz="1805" dirty="0"/>
          </a:p>
        </p:txBody>
      </p:sp>
      <p:sp>
        <p:nvSpPr>
          <p:cNvPr id="3" name="TextBox 2"/>
          <p:cNvSpPr txBox="1"/>
          <p:nvPr/>
        </p:nvSpPr>
        <p:spPr>
          <a:xfrm>
            <a:off x="2022127" y="5040040"/>
            <a:ext cx="8147747" cy="1342932"/>
          </a:xfrm>
          <a:prstGeom prst="rect">
            <a:avLst/>
          </a:prstGeom>
          <a:noFill/>
        </p:spPr>
        <p:txBody>
          <a:bodyPr wrap="square" lIns="0" tIns="0" rIns="0" bIns="0" rtlCol="0">
            <a:spAutoFit/>
          </a:bodyPr>
          <a:lstStyle/>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(2)根据(1)中求得的概率可得</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黑体" panose="02010609060101010101" pitchFamily="49" charset="-122"/>
                <a:ea typeface="宋体" panose="02010600030101010101" pitchFamily="2" charset="-122"/>
              </a:rPr>
              <a:t>≤</a:t>
            </a:r>
            <a:r>
              <a:rPr lang="zh-CN" altLang="en-US" sz="2015" kern="0" dirty="0">
                <a:solidFill>
                  <a:srgbClr val="000000"/>
                </a:solidFill>
                <a:latin typeface="Times New Roman" panose="02020603050405020304" pitchFamily="65" charset="-122"/>
                <a:ea typeface="宋体" panose="02010600030101010101" pitchFamily="2" charset="-122"/>
              </a:rPr>
              <a:t>18)以及</a:t>
            </a:r>
            <a:r>
              <a:rPr lang="zh-CN" altLang="en-US" sz="2015" i="1" kern="0" dirty="0">
                <a:solidFill>
                  <a:srgbClr val="000000"/>
                </a:solidFill>
                <a:latin typeface="Times New Roman" panose="02020603050405020304" pitchFamily="65" charset="-122"/>
                <a:ea typeface="宋体" panose="02010600030101010101" pitchFamily="2" charset="-122"/>
              </a:rPr>
              <a:t>P</a:t>
            </a:r>
            <a:r>
              <a:rPr lang="zh-CN" altLang="en-US" sz="2015" kern="0" dirty="0">
                <a:solidFill>
                  <a:srgbClr val="000000"/>
                </a:solidFill>
                <a:latin typeface="Times New Roman" panose="02020603050405020304" pitchFamily="65" charset="-122"/>
                <a:ea typeface="宋体" panose="02010600030101010101" pitchFamily="2" charset="-122"/>
              </a:rPr>
              <a:t>(</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黑体" panose="02010609060101010101" pitchFamily="49" charset="-122"/>
                <a:ea typeface="宋体" panose="02010600030101010101" pitchFamily="2" charset="-122"/>
              </a:rPr>
              <a:t>≤</a:t>
            </a:r>
            <a:r>
              <a:rPr lang="zh-CN" altLang="en-US" sz="2015" kern="0" dirty="0">
                <a:solidFill>
                  <a:srgbClr val="000000"/>
                </a:solidFill>
                <a:latin typeface="Times New Roman" panose="02020603050405020304" pitchFamily="65" charset="-122"/>
                <a:ea typeface="宋体" panose="02010600030101010101" pitchFamily="2" charset="-122"/>
              </a:rPr>
              <a:t>19)的值,由此即可确</a:t>
            </a:r>
            <a:r>
              <a:rPr sz="1805" dirty="0"/>
              <a:t/>
            </a:r>
            <a:br>
              <a:rPr sz="1805" dirty="0"/>
            </a:br>
            <a:r>
              <a:rPr lang="zh-CN" altLang="en-US" sz="2015" kern="0" dirty="0">
                <a:solidFill>
                  <a:srgbClr val="000000"/>
                </a:solidFill>
                <a:latin typeface="Times New Roman" panose="02020603050405020304" pitchFamily="65" charset="-122"/>
                <a:ea typeface="宋体" panose="02010600030101010101" pitchFamily="2" charset="-122"/>
              </a:rPr>
              <a:t>定</a:t>
            </a:r>
            <a:r>
              <a:rPr lang="zh-CN" altLang="en-US" sz="2015" i="1" kern="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Times New Roman" panose="02020603050405020304" pitchFamily="65" charset="-122"/>
                <a:ea typeface="宋体" panose="02010600030101010101" pitchFamily="2" charset="-122"/>
              </a:rPr>
              <a:t>的最小值.</a:t>
            </a:r>
            <a:endParaRPr lang="zh-CN" altLang="en-US" sz="180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(3)求出</a:t>
            </a:r>
            <a:r>
              <a:rPr lang="zh-CN" altLang="en-US" sz="2015" i="1" kern="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Times New Roman" panose="02020603050405020304" pitchFamily="65" charset="-122"/>
                <a:ea typeface="宋体" panose="02010600030101010101" pitchFamily="2" charset="-122"/>
              </a:rPr>
              <a:t>=19,</a:t>
            </a:r>
            <a:r>
              <a:rPr lang="zh-CN" altLang="en-US" sz="2015" i="1" kern="0" dirty="0">
                <a:solidFill>
                  <a:srgbClr val="000000"/>
                </a:solidFill>
                <a:latin typeface="Times New Roman" panose="02020603050405020304" pitchFamily="65" charset="-122"/>
                <a:ea typeface="宋体" panose="02010600030101010101" pitchFamily="2" charset="-122"/>
              </a:rPr>
              <a:t>n</a:t>
            </a:r>
            <a:r>
              <a:rPr lang="zh-CN" altLang="en-US" sz="2015" kern="0" dirty="0">
                <a:solidFill>
                  <a:srgbClr val="000000"/>
                </a:solidFill>
                <a:latin typeface="Times New Roman" panose="02020603050405020304" pitchFamily="65" charset="-122"/>
                <a:ea typeface="宋体" panose="02010600030101010101" pitchFamily="2" charset="-122"/>
              </a:rPr>
              <a:t>=20时的期望值,比较大小即可作出决策.</a:t>
            </a:r>
            <a:endParaRPr lang="zh-CN" altLang="en-US" sz="1805" dirty="0"/>
          </a:p>
        </p:txBody>
      </p:sp>
    </p:spTree>
    <p:extLst>
      <p:ext uri="{BB962C8B-B14F-4D97-AF65-F5344CB8AC3E}">
        <p14:creationId xmlns:p14="http://schemas.microsoft.com/office/powerpoint/2010/main" xmlns="" val="23120088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1082757"/>
            <a:ext cx="8147747" cy="452238"/>
          </a:xfrm>
          <a:prstGeom prst="rect">
            <a:avLst/>
          </a:prstGeom>
          <a:noFill/>
        </p:spPr>
        <p:txBody>
          <a:bodyPr wrap="square" lIns="0" tIns="0" rIns="0" bIns="0" rtlCol="0">
            <a:spAutoFit/>
          </a:bodyPr>
          <a:lstStyle/>
          <a:p>
            <a:pPr algn="ctr" eaLnBrk="0" latinLnBrk="1" hangingPunct="0">
              <a:lnSpc>
                <a:spcPct val="150000"/>
              </a:lnSpc>
            </a:pPr>
            <a:r>
              <a:rPr lang="zh-CN" altLang="en-US" sz="2206" b="1" kern="0" dirty="0">
                <a:solidFill>
                  <a:srgbClr val="000000"/>
                </a:solidFill>
                <a:latin typeface="黑体" panose="02010609060101010101" pitchFamily="49" charset="-122"/>
                <a:ea typeface="黑体" panose="02010609060101010101" pitchFamily="49" charset="-122"/>
              </a:rPr>
              <a:t>考点二  离散型随机变量的均值与方差</a:t>
            </a:r>
          </a:p>
        </p:txBody>
      </p:sp>
      <p:sp>
        <p:nvSpPr>
          <p:cNvPr id="3" name="TextBox 2"/>
          <p:cNvSpPr txBox="1"/>
          <p:nvPr/>
        </p:nvSpPr>
        <p:spPr>
          <a:xfrm>
            <a:off x="2053707" y="1589590"/>
            <a:ext cx="8147747" cy="1338068"/>
          </a:xfrm>
          <a:prstGeom prst="rect">
            <a:avLst/>
          </a:prstGeom>
          <a:noFill/>
        </p:spPr>
        <p:txBody>
          <a:bodyPr wrap="square" lIns="0" tIns="0" rIns="0" bIns="0" rtlCol="0">
            <a:spAutoFit/>
          </a:bodyPr>
          <a:lstStyle/>
          <a:p>
            <a:pPr eaLnBrk="0" latinLnBrk="1" hangingPunct="0">
              <a:lnSpc>
                <a:spcPct val="150000"/>
              </a:lnSpc>
            </a:pPr>
            <a:r>
              <a:rPr lang="zh-CN" altLang="en-US" sz="2015" b="1" kern="0" dirty="0">
                <a:solidFill>
                  <a:srgbClr val="000000"/>
                </a:solidFill>
                <a:latin typeface="Times New Roman" panose="02020603050405020304" pitchFamily="65" charset="-122"/>
                <a:ea typeface="宋体" panose="02010600030101010101" pitchFamily="2" charset="-122"/>
              </a:rPr>
              <a:t>考向基础</a:t>
            </a:r>
            <a:endParaRPr lang="zh-CN" altLang="en-US" sz="1805" b="1" dirty="0"/>
          </a:p>
          <a:p>
            <a:pPr eaLnBrk="0" latinLnBrk="1" hangingPunct="0">
              <a:lnSpc>
                <a:spcPct val="150000"/>
              </a:lnSpc>
            </a:pPr>
            <a:r>
              <a:rPr lang="zh-CN" altLang="en-US" sz="2015" b="1" kern="0" dirty="0">
                <a:solidFill>
                  <a:srgbClr val="000000"/>
                </a:solidFill>
                <a:latin typeface="Times New Roman" panose="02020603050405020304" pitchFamily="65" charset="-122"/>
                <a:ea typeface="宋体" panose="02010600030101010101" pitchFamily="2" charset="-122"/>
              </a:rPr>
              <a:t>1.离散型随机变量的均值与方差</a:t>
            </a:r>
            <a:endParaRPr lang="zh-CN" altLang="en-US" sz="1805" b="1"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若离散型随机变量</a:t>
            </a:r>
            <a:r>
              <a:rPr lang="zh-CN" altLang="en-US"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的分布列为</a:t>
            </a:r>
            <a:endParaRPr lang="zh-CN" altLang="en-US" sz="1805" dirty="0"/>
          </a:p>
        </p:txBody>
      </p:sp>
      <p:graphicFrame>
        <p:nvGraphicFramePr>
          <p:cNvPr id="4" name="表格 2"/>
          <p:cNvGraphicFramePr>
            <a:graphicFrameLocks noGrp="1"/>
          </p:cNvGraphicFramePr>
          <p:nvPr/>
        </p:nvGraphicFramePr>
        <p:xfrm>
          <a:off x="2053707" y="3202686"/>
          <a:ext cx="7759759" cy="869148"/>
        </p:xfrm>
        <a:graphic>
          <a:graphicData uri="http://schemas.openxmlformats.org/drawingml/2006/table">
            <a:tbl>
              <a:tblPr/>
              <a:tblGrid>
                <a:gridCol w="1108537">
                  <a:extLst>
                    <a:ext uri="{9D8B030D-6E8A-4147-A177-3AD203B41FA5}">
                      <a16:colId xmlns:a16="http://schemas.microsoft.com/office/drawing/2014/main" xmlns="" val="20000"/>
                    </a:ext>
                  </a:extLst>
                </a:gridCol>
                <a:gridCol w="1108537">
                  <a:extLst>
                    <a:ext uri="{9D8B030D-6E8A-4147-A177-3AD203B41FA5}">
                      <a16:colId xmlns:a16="http://schemas.microsoft.com/office/drawing/2014/main" xmlns="" val="20001"/>
                    </a:ext>
                  </a:extLst>
                </a:gridCol>
                <a:gridCol w="1108537">
                  <a:extLst>
                    <a:ext uri="{9D8B030D-6E8A-4147-A177-3AD203B41FA5}">
                      <a16:colId xmlns:a16="http://schemas.microsoft.com/office/drawing/2014/main" xmlns="" val="20002"/>
                    </a:ext>
                  </a:extLst>
                </a:gridCol>
                <a:gridCol w="1108537">
                  <a:extLst>
                    <a:ext uri="{9D8B030D-6E8A-4147-A177-3AD203B41FA5}">
                      <a16:colId xmlns:a16="http://schemas.microsoft.com/office/drawing/2014/main" xmlns="" val="20003"/>
                    </a:ext>
                  </a:extLst>
                </a:gridCol>
                <a:gridCol w="1108537">
                  <a:extLst>
                    <a:ext uri="{9D8B030D-6E8A-4147-A177-3AD203B41FA5}">
                      <a16:colId xmlns:a16="http://schemas.microsoft.com/office/drawing/2014/main" xmlns="" val="20004"/>
                    </a:ext>
                  </a:extLst>
                </a:gridCol>
                <a:gridCol w="1108537">
                  <a:extLst>
                    <a:ext uri="{9D8B030D-6E8A-4147-A177-3AD203B41FA5}">
                      <a16:colId xmlns:a16="http://schemas.microsoft.com/office/drawing/2014/main" xmlns="" val="20005"/>
                    </a:ext>
                  </a:extLst>
                </a:gridCol>
                <a:gridCol w="1108537">
                  <a:extLst>
                    <a:ext uri="{9D8B030D-6E8A-4147-A177-3AD203B41FA5}">
                      <a16:colId xmlns:a16="http://schemas.microsoft.com/office/drawing/2014/main" xmlns="" val="20006"/>
                    </a:ext>
                  </a:extLst>
                </a:gridCol>
              </a:tblGrid>
              <a:tr h="394260">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X</a:t>
                      </a:r>
                    </a:p>
                  </a:txBody>
                  <a:tcPr marL="45837" marR="45837" marT="45837" marB="45837"/>
                </a:tc>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x</a:t>
                      </a:r>
                      <a:r>
                        <a:rPr lang="zh-CN" altLang="en-US" sz="1500" kern="0" baseline="-15000" dirty="0">
                          <a:solidFill>
                            <a:srgbClr val="000000"/>
                          </a:solidFill>
                          <a:latin typeface="Times New Roman" panose="02020603050405020304" pitchFamily="65" charset="-122"/>
                          <a:ea typeface="宋体" panose="02010600030101010101" pitchFamily="2" charset="-122"/>
                        </a:rPr>
                        <a:t>1</a:t>
                      </a:r>
                    </a:p>
                  </a:txBody>
                  <a:tcPr marL="45837" marR="45837" marT="45837" marB="45837"/>
                </a:tc>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x</a:t>
                      </a:r>
                      <a:r>
                        <a:rPr lang="zh-CN" altLang="en-US" sz="1500" kern="0" baseline="-15000" dirty="0">
                          <a:solidFill>
                            <a:srgbClr val="000000"/>
                          </a:solidFill>
                          <a:latin typeface="Times New Roman" panose="02020603050405020304" pitchFamily="65" charset="-122"/>
                          <a:ea typeface="宋体" panose="02010600030101010101" pitchFamily="2" charset="-122"/>
                        </a:rPr>
                        <a:t>2</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黑体" panose="02010609060101010101" pitchFamily="49" charset="-122"/>
                          <a:ea typeface="宋体" panose="02010600030101010101" pitchFamily="2" charset="-122"/>
                        </a:rPr>
                        <a:t>…</a:t>
                      </a:r>
                    </a:p>
                  </a:txBody>
                  <a:tcPr marL="45837" marR="45837" marT="45837" marB="45837"/>
                </a:tc>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x</a:t>
                      </a:r>
                      <a:r>
                        <a:rPr lang="zh-CN" altLang="en-US" sz="1500" i="1" kern="0" baseline="-15000" dirty="0">
                          <a:solidFill>
                            <a:srgbClr val="000000"/>
                          </a:solidFill>
                          <a:latin typeface="Times New Roman" panose="02020603050405020304" pitchFamily="65" charset="-122"/>
                          <a:ea typeface="宋体" panose="02010600030101010101" pitchFamily="2" charset="-122"/>
                        </a:rPr>
                        <a:t>i</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黑体" panose="02010609060101010101" pitchFamily="49" charset="-122"/>
                          <a:ea typeface="宋体" panose="02010600030101010101" pitchFamily="2" charset="-122"/>
                        </a:rPr>
                        <a:t>…</a:t>
                      </a:r>
                    </a:p>
                  </a:txBody>
                  <a:tcPr marL="45837" marR="45837" marT="45837" marB="45837"/>
                </a:tc>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x</a:t>
                      </a:r>
                      <a:r>
                        <a:rPr lang="zh-CN" altLang="en-US" sz="1500" i="1" kern="0" baseline="-15000" dirty="0">
                          <a:solidFill>
                            <a:srgbClr val="000000"/>
                          </a:solidFill>
                          <a:latin typeface="Times New Roman" panose="02020603050405020304" pitchFamily="65" charset="-122"/>
                          <a:ea typeface="宋体" panose="02010600030101010101" pitchFamily="2" charset="-122"/>
                        </a:rPr>
                        <a:t>n</a:t>
                      </a:r>
                    </a:p>
                  </a:txBody>
                  <a:tcPr marL="45837" marR="45837" marT="45837" marB="45837"/>
                </a:tc>
                <a:extLst>
                  <a:ext uri="{0D108BD9-81ED-4DB2-BD59-A6C34878D82A}">
                    <a16:rowId xmlns:a16="http://schemas.microsoft.com/office/drawing/2014/main" xmlns="" val="10000"/>
                  </a:ext>
                </a:extLst>
              </a:tr>
              <a:tr h="394260">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P</a:t>
                      </a:r>
                    </a:p>
                  </a:txBody>
                  <a:tcPr marL="45837" marR="45837" marT="45837" marB="45837"/>
                </a:tc>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p</a:t>
                      </a:r>
                      <a:r>
                        <a:rPr lang="zh-CN" altLang="en-US" sz="1500" kern="0" baseline="-15000" dirty="0">
                          <a:solidFill>
                            <a:srgbClr val="000000"/>
                          </a:solidFill>
                          <a:latin typeface="Times New Roman" panose="02020603050405020304" pitchFamily="65" charset="-122"/>
                          <a:ea typeface="宋体" panose="02010600030101010101" pitchFamily="2" charset="-122"/>
                        </a:rPr>
                        <a:t>1</a:t>
                      </a:r>
                    </a:p>
                  </a:txBody>
                  <a:tcPr marL="45837" marR="45837" marT="45837" marB="45837"/>
                </a:tc>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p</a:t>
                      </a:r>
                      <a:r>
                        <a:rPr lang="zh-CN" altLang="en-US" sz="1500" kern="0" baseline="-15000" dirty="0">
                          <a:solidFill>
                            <a:srgbClr val="000000"/>
                          </a:solidFill>
                          <a:latin typeface="Times New Roman" panose="02020603050405020304" pitchFamily="65" charset="-122"/>
                          <a:ea typeface="宋体" panose="02010600030101010101" pitchFamily="2" charset="-122"/>
                        </a:rPr>
                        <a:t>2</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黑体" panose="02010609060101010101" pitchFamily="49" charset="-122"/>
                          <a:ea typeface="宋体" panose="02010600030101010101" pitchFamily="2" charset="-122"/>
                        </a:rPr>
                        <a:t>…</a:t>
                      </a:r>
                    </a:p>
                  </a:txBody>
                  <a:tcPr marL="45837" marR="45837" marT="45837" marB="45837"/>
                </a:tc>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p</a:t>
                      </a:r>
                      <a:r>
                        <a:rPr lang="zh-CN" altLang="en-US" sz="1500" i="1" kern="0" baseline="-15000" dirty="0">
                          <a:solidFill>
                            <a:srgbClr val="000000"/>
                          </a:solidFill>
                          <a:latin typeface="Times New Roman" panose="02020603050405020304" pitchFamily="65" charset="-122"/>
                          <a:ea typeface="宋体" panose="02010600030101010101" pitchFamily="2" charset="-122"/>
                        </a:rPr>
                        <a:t>i</a:t>
                      </a:r>
                    </a:p>
                  </a:txBody>
                  <a:tcPr marL="45837" marR="45837" marT="45837" marB="45837"/>
                </a:tc>
                <a:tc>
                  <a:txBody>
                    <a:bodyPr/>
                    <a:lstStyle/>
                    <a:p>
                      <a:pPr algn="ctr" eaLnBrk="0" latinLnBrk="1" hangingPunct="0">
                        <a:lnSpc>
                          <a:spcPct val="150000"/>
                        </a:lnSpc>
                        <a:spcBef>
                          <a:spcPts val="0"/>
                        </a:spcBef>
                      </a:pPr>
                      <a:r>
                        <a:rPr lang="zh-CN" altLang="en-US" sz="1500" kern="0" dirty="0">
                          <a:solidFill>
                            <a:srgbClr val="000000"/>
                          </a:solidFill>
                          <a:latin typeface="黑体" panose="02010609060101010101" pitchFamily="49" charset="-122"/>
                          <a:ea typeface="宋体" panose="02010600030101010101" pitchFamily="2" charset="-122"/>
                        </a:rPr>
                        <a:t>…</a:t>
                      </a:r>
                    </a:p>
                  </a:txBody>
                  <a:tcPr marL="45837" marR="45837" marT="45837" marB="45837"/>
                </a:tc>
                <a:tc>
                  <a:txBody>
                    <a:bodyPr/>
                    <a:lstStyle/>
                    <a:p>
                      <a:pPr algn="ctr" eaLnBrk="0" latinLnBrk="1" hangingPunct="0">
                        <a:lnSpc>
                          <a:spcPct val="150000"/>
                        </a:lnSpc>
                        <a:spcBef>
                          <a:spcPts val="0"/>
                        </a:spcBef>
                      </a:pPr>
                      <a:r>
                        <a:rPr lang="zh-CN" altLang="en-US" sz="1500" i="1" kern="0" dirty="0">
                          <a:solidFill>
                            <a:srgbClr val="000000"/>
                          </a:solidFill>
                          <a:latin typeface="Times New Roman" panose="02020603050405020304" pitchFamily="65" charset="-122"/>
                          <a:ea typeface="宋体" panose="02010600030101010101" pitchFamily="2" charset="-122"/>
                        </a:rPr>
                        <a:t>p</a:t>
                      </a:r>
                      <a:r>
                        <a:rPr lang="zh-CN" altLang="en-US" sz="1500" i="1" kern="0" baseline="-15000" dirty="0">
                          <a:solidFill>
                            <a:srgbClr val="000000"/>
                          </a:solidFill>
                          <a:latin typeface="Times New Roman" panose="02020603050405020304" pitchFamily="65" charset="-122"/>
                          <a:ea typeface="宋体" panose="02010600030101010101" pitchFamily="2" charset="-122"/>
                        </a:rPr>
                        <a:t>n</a:t>
                      </a:r>
                    </a:p>
                  </a:txBody>
                  <a:tcPr marL="45837" marR="45837" marT="45837" marB="45837"/>
                </a:tc>
                <a:extLst>
                  <a:ext uri="{0D108BD9-81ED-4DB2-BD59-A6C34878D82A}">
                    <a16:rowId xmlns:a16="http://schemas.microsoft.com/office/drawing/2014/main" xmlns="" val="10001"/>
                  </a:ext>
                </a:extLst>
              </a:tr>
            </a:tbl>
          </a:graphicData>
        </a:graphic>
      </p:graphicFrame>
      <p:sp>
        <p:nvSpPr>
          <p:cNvPr id="5" name="矩形 4"/>
          <p:cNvSpPr/>
          <p:nvPr/>
        </p:nvSpPr>
        <p:spPr>
          <a:xfrm>
            <a:off x="1942019" y="4161190"/>
            <a:ext cx="8451171" cy="1488041"/>
          </a:xfrm>
          <a:prstGeom prst="rect">
            <a:avLst/>
          </a:prstGeom>
        </p:spPr>
        <p:txBody>
          <a:bodyPr wrap="square">
            <a:spAutoFit/>
          </a:bodyPr>
          <a:lstStyle/>
          <a:p>
            <a:pPr eaLnBrk="0" latinLnBrk="1" hangingPunct="0">
              <a:lnSpc>
                <a:spcPct val="150000"/>
              </a:lnSpc>
            </a:pPr>
            <a:r>
              <a:rPr lang="en-US" altLang="zh-CN" sz="2015" kern="0" dirty="0">
                <a:solidFill>
                  <a:srgbClr val="000000"/>
                </a:solidFill>
                <a:latin typeface="Times New Roman" panose="02020603050405020304" pitchFamily="65" charset="-122"/>
                <a:ea typeface="宋体" panose="02010600030101010101" pitchFamily="2" charset="-122"/>
              </a:rPr>
              <a:t>(1)</a:t>
            </a:r>
            <a:r>
              <a:rPr lang="zh-CN" altLang="en-US" sz="2015" kern="0" dirty="0">
                <a:solidFill>
                  <a:srgbClr val="000000"/>
                </a:solidFill>
                <a:latin typeface="Times New Roman" panose="02020603050405020304" pitchFamily="65" charset="-122"/>
                <a:ea typeface="宋体" panose="02010600030101010101" pitchFamily="2" charset="-122"/>
              </a:rPr>
              <a:t>均值</a:t>
            </a:r>
            <a:endParaRPr lang="zh-CN" altLang="en-US" sz="2015" dirty="0"/>
          </a:p>
          <a:p>
            <a:pPr eaLnBrk="0" latinLnBrk="1" hangingPunct="0">
              <a:lnSpc>
                <a:spcPct val="150000"/>
              </a:lnSpc>
            </a:pPr>
            <a:r>
              <a:rPr lang="zh-CN" altLang="en-US" sz="2015" kern="0" dirty="0">
                <a:solidFill>
                  <a:srgbClr val="000000"/>
                </a:solidFill>
                <a:latin typeface="Times New Roman" panose="02020603050405020304" pitchFamily="65" charset="-122"/>
                <a:ea typeface="宋体" panose="02010600030101010101" pitchFamily="2" charset="-122"/>
              </a:rPr>
              <a:t>称</a:t>
            </a:r>
            <a:r>
              <a:rPr lang="en-US" altLang="zh-CN" sz="2015" i="1" kern="0" dirty="0">
                <a:solidFill>
                  <a:srgbClr val="000000"/>
                </a:solidFill>
                <a:latin typeface="Times New Roman" panose="02020603050405020304" pitchFamily="65" charset="-122"/>
                <a:ea typeface="宋体" panose="02010600030101010101" pitchFamily="2" charset="-122"/>
              </a:rPr>
              <a:t>EX</a:t>
            </a:r>
            <a:r>
              <a:rPr lang="en-US" altLang="zh-CN" sz="2015" kern="0" dirty="0">
                <a:solidFill>
                  <a:srgbClr val="000000"/>
                </a:solidFill>
                <a:latin typeface="Times New Roman" panose="02020603050405020304" pitchFamily="65" charset="-122"/>
                <a:ea typeface="宋体" panose="02010600030101010101" pitchFamily="2" charset="-122"/>
              </a:rPr>
              <a:t>=①</a:t>
            </a:r>
            <a:r>
              <a:rPr lang="zh-CN" altLang="en-US" sz="2015" u="sng" kern="0" dirty="0">
                <a:solidFill>
                  <a:srgbClr val="FF0000"/>
                </a:solidFill>
                <a:latin typeface="Times New Roman" panose="02020603050405020304" pitchFamily="65" charset="-122"/>
                <a:ea typeface="宋体" panose="02010600030101010101" pitchFamily="2" charset="-122"/>
              </a:rPr>
              <a:t>    </a:t>
            </a:r>
            <a:r>
              <a:rPr lang="en-US" altLang="zh-CN" sz="2015" i="1" u="sng" kern="0" dirty="0">
                <a:solidFill>
                  <a:srgbClr val="FF0000"/>
                </a:solidFill>
                <a:latin typeface="Times New Roman" panose="02020603050405020304" pitchFamily="65" charset="-122"/>
                <a:ea typeface="宋体" panose="02010600030101010101" pitchFamily="2" charset="-122"/>
              </a:rPr>
              <a:t>x</a:t>
            </a:r>
            <a:r>
              <a:rPr lang="en-US" altLang="zh-CN" sz="2015" u="sng" kern="0" baseline="-15000" dirty="0">
                <a:solidFill>
                  <a:srgbClr val="FF0000"/>
                </a:solidFill>
                <a:latin typeface="Times New Roman" panose="02020603050405020304" pitchFamily="65" charset="-122"/>
                <a:ea typeface="宋体" panose="02010600030101010101" pitchFamily="2" charset="-122"/>
              </a:rPr>
              <a:t>1</a:t>
            </a:r>
            <a:r>
              <a:rPr lang="en-US" altLang="zh-CN" sz="2015" i="1" u="sng" kern="0" dirty="0">
                <a:solidFill>
                  <a:srgbClr val="FF0000"/>
                </a:solidFill>
                <a:latin typeface="Times New Roman" panose="02020603050405020304" pitchFamily="65" charset="-122"/>
                <a:ea typeface="宋体" panose="02010600030101010101" pitchFamily="2" charset="-122"/>
              </a:rPr>
              <a:t>p</a:t>
            </a:r>
            <a:r>
              <a:rPr lang="en-US" altLang="zh-CN" sz="2015" u="sng" kern="0" baseline="-15000" dirty="0">
                <a:solidFill>
                  <a:srgbClr val="FF0000"/>
                </a:solidFill>
                <a:latin typeface="Times New Roman" panose="02020603050405020304" pitchFamily="65" charset="-122"/>
                <a:ea typeface="宋体" panose="02010600030101010101" pitchFamily="2" charset="-122"/>
              </a:rPr>
              <a:t>1</a:t>
            </a:r>
            <a:r>
              <a:rPr lang="en-US" altLang="zh-CN" sz="2015" u="sng" kern="0" dirty="0">
                <a:solidFill>
                  <a:srgbClr val="FF0000"/>
                </a:solidFill>
                <a:latin typeface="Times New Roman" panose="02020603050405020304" pitchFamily="65" charset="-122"/>
                <a:ea typeface="宋体" panose="02010600030101010101" pitchFamily="2" charset="-122"/>
              </a:rPr>
              <a:t>+</a:t>
            </a:r>
            <a:r>
              <a:rPr lang="en-US" altLang="zh-CN" sz="2015" i="1" u="sng" kern="0" dirty="0">
                <a:solidFill>
                  <a:srgbClr val="FF0000"/>
                </a:solidFill>
                <a:latin typeface="Times New Roman" panose="02020603050405020304" pitchFamily="65" charset="-122"/>
                <a:ea typeface="宋体" panose="02010600030101010101" pitchFamily="2" charset="-122"/>
              </a:rPr>
              <a:t>x</a:t>
            </a:r>
            <a:r>
              <a:rPr lang="en-US" altLang="zh-CN" sz="2015" u="sng" kern="0" baseline="-15000" dirty="0">
                <a:solidFill>
                  <a:srgbClr val="FF0000"/>
                </a:solidFill>
                <a:latin typeface="Times New Roman" panose="02020603050405020304" pitchFamily="65" charset="-122"/>
                <a:ea typeface="宋体" panose="02010600030101010101" pitchFamily="2" charset="-122"/>
              </a:rPr>
              <a:t>2</a:t>
            </a:r>
            <a:r>
              <a:rPr lang="en-US" altLang="zh-CN" sz="2015" i="1" u="sng" kern="0" dirty="0">
                <a:solidFill>
                  <a:srgbClr val="FF0000"/>
                </a:solidFill>
                <a:latin typeface="Times New Roman" panose="02020603050405020304" pitchFamily="65" charset="-122"/>
                <a:ea typeface="宋体" panose="02010600030101010101" pitchFamily="2" charset="-122"/>
              </a:rPr>
              <a:t>p</a:t>
            </a:r>
            <a:r>
              <a:rPr lang="en-US" altLang="zh-CN" sz="2015" u="sng" kern="0" baseline="-15000" dirty="0">
                <a:solidFill>
                  <a:srgbClr val="FF0000"/>
                </a:solidFill>
                <a:latin typeface="Times New Roman" panose="02020603050405020304" pitchFamily="65" charset="-122"/>
                <a:ea typeface="宋体" panose="02010600030101010101" pitchFamily="2" charset="-122"/>
              </a:rPr>
              <a:t>2</a:t>
            </a:r>
            <a:r>
              <a:rPr lang="en-US" altLang="zh-CN" sz="2015" u="sng" kern="0" dirty="0">
                <a:solidFill>
                  <a:srgbClr val="FF0000"/>
                </a:solidFill>
                <a:latin typeface="Times New Roman" panose="02020603050405020304" pitchFamily="65" charset="-122"/>
                <a:ea typeface="宋体" panose="02010600030101010101" pitchFamily="2" charset="-122"/>
              </a:rPr>
              <a:t>+</a:t>
            </a:r>
            <a:r>
              <a:rPr lang="en-US" altLang="zh-CN" sz="2015" u="sng" kern="0" dirty="0">
                <a:solidFill>
                  <a:srgbClr val="FF0000"/>
                </a:solidFill>
                <a:latin typeface="黑体" panose="02010609060101010101" pitchFamily="49" charset="-122"/>
                <a:ea typeface="宋体" panose="02010600030101010101" pitchFamily="2" charset="-122"/>
              </a:rPr>
              <a:t>…</a:t>
            </a:r>
            <a:r>
              <a:rPr lang="en-US" altLang="zh-CN" sz="2015" u="sng" kern="0" dirty="0">
                <a:solidFill>
                  <a:srgbClr val="FF0000"/>
                </a:solidFill>
                <a:latin typeface="Times New Roman" panose="02020603050405020304" pitchFamily="65" charset="-122"/>
                <a:ea typeface="宋体" panose="02010600030101010101" pitchFamily="2" charset="-122"/>
              </a:rPr>
              <a:t>+</a:t>
            </a:r>
            <a:r>
              <a:rPr lang="en-US" altLang="zh-CN" sz="2015" i="1" u="sng" kern="0" dirty="0" err="1">
                <a:solidFill>
                  <a:srgbClr val="FF0000"/>
                </a:solidFill>
                <a:latin typeface="Times New Roman" panose="02020603050405020304" pitchFamily="65" charset="-122"/>
                <a:ea typeface="宋体" panose="02010600030101010101" pitchFamily="2" charset="-122"/>
              </a:rPr>
              <a:t>x</a:t>
            </a:r>
            <a:r>
              <a:rPr lang="en-US" altLang="zh-CN" sz="2015" i="1" u="sng" kern="0" baseline="-15000" dirty="0" err="1">
                <a:solidFill>
                  <a:srgbClr val="FF0000"/>
                </a:solidFill>
                <a:latin typeface="Times New Roman" panose="02020603050405020304" pitchFamily="65" charset="-122"/>
                <a:ea typeface="宋体" panose="02010600030101010101" pitchFamily="2" charset="-122"/>
              </a:rPr>
              <a:t>i</a:t>
            </a:r>
            <a:r>
              <a:rPr lang="en-US" altLang="zh-CN" sz="2015" i="1" u="sng" kern="0" dirty="0" err="1">
                <a:solidFill>
                  <a:srgbClr val="FF0000"/>
                </a:solidFill>
                <a:latin typeface="Times New Roman" panose="02020603050405020304" pitchFamily="65" charset="-122"/>
                <a:ea typeface="宋体" panose="02010600030101010101" pitchFamily="2" charset="-122"/>
              </a:rPr>
              <a:t>p</a:t>
            </a:r>
            <a:r>
              <a:rPr lang="en-US" altLang="zh-CN" sz="2015" i="1" u="sng" kern="0" baseline="-15000" dirty="0" err="1">
                <a:solidFill>
                  <a:srgbClr val="FF0000"/>
                </a:solidFill>
                <a:latin typeface="Times New Roman" panose="02020603050405020304" pitchFamily="65" charset="-122"/>
                <a:ea typeface="宋体" panose="02010600030101010101" pitchFamily="2" charset="-122"/>
              </a:rPr>
              <a:t>i</a:t>
            </a:r>
            <a:r>
              <a:rPr lang="en-US" altLang="zh-CN" sz="2015" u="sng" kern="0" dirty="0">
                <a:solidFill>
                  <a:srgbClr val="FF0000"/>
                </a:solidFill>
                <a:latin typeface="Times New Roman" panose="02020603050405020304" pitchFamily="65" charset="-122"/>
                <a:ea typeface="宋体" panose="02010600030101010101" pitchFamily="2" charset="-122"/>
              </a:rPr>
              <a:t>+</a:t>
            </a:r>
            <a:r>
              <a:rPr lang="en-US" altLang="zh-CN" sz="2015" u="sng" kern="0" dirty="0">
                <a:solidFill>
                  <a:srgbClr val="FF0000"/>
                </a:solidFill>
                <a:latin typeface="黑体" panose="02010609060101010101" pitchFamily="49" charset="-122"/>
                <a:ea typeface="宋体" panose="02010600030101010101" pitchFamily="2" charset="-122"/>
              </a:rPr>
              <a:t>…</a:t>
            </a:r>
            <a:r>
              <a:rPr lang="en-US" altLang="zh-CN" sz="2015" u="sng" kern="0" dirty="0">
                <a:solidFill>
                  <a:srgbClr val="FF0000"/>
                </a:solidFill>
                <a:latin typeface="Times New Roman" panose="02020603050405020304" pitchFamily="65" charset="-122"/>
                <a:ea typeface="宋体" panose="02010600030101010101" pitchFamily="2" charset="-122"/>
              </a:rPr>
              <a:t>+</a:t>
            </a:r>
            <a:r>
              <a:rPr lang="en-US" altLang="zh-CN" sz="2015" i="1" u="sng" kern="0" dirty="0" err="1">
                <a:solidFill>
                  <a:srgbClr val="FF0000"/>
                </a:solidFill>
                <a:latin typeface="Times New Roman" panose="02020603050405020304" pitchFamily="65" charset="-122"/>
                <a:ea typeface="宋体" panose="02010600030101010101" pitchFamily="2" charset="-122"/>
              </a:rPr>
              <a:t>x</a:t>
            </a:r>
            <a:r>
              <a:rPr lang="en-US" altLang="zh-CN" sz="2015" i="1" u="sng" kern="0" baseline="-15000" dirty="0" err="1">
                <a:solidFill>
                  <a:srgbClr val="FF0000"/>
                </a:solidFill>
                <a:latin typeface="Times New Roman" panose="02020603050405020304" pitchFamily="65" charset="-122"/>
                <a:ea typeface="宋体" panose="02010600030101010101" pitchFamily="2" charset="-122"/>
              </a:rPr>
              <a:t>n</a:t>
            </a:r>
            <a:r>
              <a:rPr lang="en-US" altLang="zh-CN" sz="2015" i="1" u="sng" kern="0" dirty="0" err="1">
                <a:solidFill>
                  <a:srgbClr val="FF0000"/>
                </a:solidFill>
                <a:latin typeface="Times New Roman" panose="02020603050405020304" pitchFamily="65" charset="-122"/>
                <a:ea typeface="宋体" panose="02010600030101010101" pitchFamily="2" charset="-122"/>
              </a:rPr>
              <a:t>p</a:t>
            </a:r>
            <a:r>
              <a:rPr lang="en-US" altLang="zh-CN" sz="2015" i="1" u="sng" kern="0" baseline="-15000" dirty="0" err="1">
                <a:solidFill>
                  <a:srgbClr val="FF0000"/>
                </a:solidFill>
                <a:latin typeface="Times New Roman" panose="02020603050405020304" pitchFamily="65" charset="-122"/>
                <a:ea typeface="宋体" panose="02010600030101010101" pitchFamily="2" charset="-122"/>
              </a:rPr>
              <a:t>n</a:t>
            </a:r>
            <a:r>
              <a:rPr lang="zh-CN" altLang="en-US" sz="2015" u="sng" kern="0" dirty="0">
                <a:solidFill>
                  <a:srgbClr val="FF0000"/>
                </a:solidFill>
                <a:latin typeface="Times New Roman" panose="02020603050405020304" pitchFamily="65" charset="-122"/>
                <a:ea typeface="宋体" panose="02010600030101010101" pitchFamily="2" charset="-122"/>
              </a:rPr>
              <a:t>  </a:t>
            </a:r>
            <a:r>
              <a:rPr lang="zh-CN" altLang="en-US" sz="2015" u="sng" kern="0" dirty="0">
                <a:solidFill>
                  <a:srgbClr val="000000"/>
                </a:solidFill>
                <a:latin typeface="Times New Roman" panose="02020603050405020304" pitchFamily="65" charset="-122"/>
                <a:ea typeface="宋体" panose="02010600030101010101" pitchFamily="2" charset="-122"/>
              </a:rPr>
              <a:t>  </a:t>
            </a:r>
            <a:r>
              <a:rPr lang="zh-CN" altLang="en-US" sz="2015" kern="0" dirty="0">
                <a:solidFill>
                  <a:srgbClr val="000000"/>
                </a:solidFill>
                <a:latin typeface="Times New Roman" panose="02020603050405020304" pitchFamily="65" charset="-122"/>
                <a:ea typeface="宋体" panose="02010600030101010101" pitchFamily="2" charset="-122"/>
              </a:rPr>
              <a:t>为随机变量</a:t>
            </a:r>
            <a:r>
              <a:rPr lang="en-US" altLang="zh-CN" sz="2015" i="1" kern="0" dirty="0">
                <a:solidFill>
                  <a:srgbClr val="000000"/>
                </a:solidFill>
                <a:latin typeface="Times New Roman" panose="02020603050405020304" pitchFamily="65" charset="-122"/>
                <a:ea typeface="宋体" panose="02010600030101010101" pitchFamily="2" charset="-122"/>
              </a:rPr>
              <a:t>X</a:t>
            </a:r>
            <a:r>
              <a:rPr lang="zh-CN" altLang="en-US" sz="2015" kern="0" dirty="0">
                <a:solidFill>
                  <a:srgbClr val="000000"/>
                </a:solidFill>
                <a:latin typeface="Times New Roman" panose="02020603050405020304" pitchFamily="65" charset="-122"/>
                <a:ea typeface="宋体" panose="02010600030101010101" pitchFamily="2" charset="-122"/>
              </a:rPr>
              <a:t>的均值或数学期望</a:t>
            </a:r>
            <a:r>
              <a:rPr lang="en-US" altLang="zh-CN" sz="2015" kern="0" dirty="0">
                <a:solidFill>
                  <a:srgbClr val="000000"/>
                </a:solidFill>
                <a:latin typeface="Times New Roman" panose="02020603050405020304" pitchFamily="65" charset="-122"/>
                <a:ea typeface="宋体" panose="02010600030101010101" pitchFamily="2" charset="-122"/>
              </a:rPr>
              <a:t>,</a:t>
            </a:r>
            <a:r>
              <a:rPr lang="zh-CN" altLang="en-US" sz="2015" dirty="0"/>
              <a:t/>
            </a:r>
            <a:br>
              <a:rPr lang="zh-CN" altLang="en-US" sz="2015" dirty="0"/>
            </a:br>
            <a:r>
              <a:rPr lang="zh-CN" altLang="en-US" sz="2015" kern="0" dirty="0">
                <a:solidFill>
                  <a:srgbClr val="000000"/>
                </a:solidFill>
                <a:latin typeface="Times New Roman" panose="02020603050405020304" pitchFamily="65" charset="-122"/>
                <a:ea typeface="宋体" panose="02010600030101010101" pitchFamily="2" charset="-122"/>
              </a:rPr>
              <a:t>它反映了离散型随机变量取值的平均水平</a:t>
            </a:r>
            <a:r>
              <a:rPr lang="en-US" altLang="zh-CN" sz="2015" kern="0" dirty="0">
                <a:solidFill>
                  <a:srgbClr val="000000"/>
                </a:solidFill>
                <a:latin typeface="Times New Roman" panose="02020603050405020304" pitchFamily="65" charset="-122"/>
                <a:ea typeface="宋体" panose="02010600030101010101" pitchFamily="2" charset="-122"/>
              </a:rPr>
              <a:t>.</a:t>
            </a:r>
            <a:endParaRPr lang="zh-CN" altLang="en-US" sz="2015" dirty="0"/>
          </a:p>
        </p:txBody>
      </p:sp>
      <p:grpSp>
        <p:nvGrpSpPr>
          <p:cNvPr id="6" name="组合 16"/>
          <p:cNvGrpSpPr/>
          <p:nvPr/>
        </p:nvGrpSpPr>
        <p:grpSpPr bwMode="auto">
          <a:xfrm>
            <a:off x="3016324" y="4718167"/>
            <a:ext cx="3294537" cy="358102"/>
            <a:chOff x="4881563" y="2969419"/>
            <a:chExt cx="783431" cy="219075"/>
          </a:xfrm>
        </p:grpSpPr>
        <p:sp>
          <p:nvSpPr>
            <p:cNvPr id="7"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sz="1805"/>
            </a:p>
          </p:txBody>
        </p:sp>
        <p:cxnSp>
          <p:nvCxnSpPr>
            <p:cNvPr id="8" name="直接连接符 15"/>
            <p:cNvCxnSpPr>
              <a:cxnSpLocks noChangeShapeType="1"/>
            </p:cNvCxnSpPr>
            <p:nvPr/>
          </p:nvCxnSpPr>
          <p:spPr bwMode="auto">
            <a:xfrm rot="10800000" flipH="1">
              <a:off x="4881563" y="3159539"/>
              <a:ext cx="783431" cy="1588"/>
            </a:xfrm>
            <a:prstGeom prst="line">
              <a:avLst/>
            </a:prstGeom>
            <a:noFill/>
            <a:ln w="9525" algn="ctr">
              <a:solidFill>
                <a:srgbClr val="CF000E"/>
              </a:solidFill>
              <a:round/>
            </a:ln>
          </p:spPr>
        </p:cxnSp>
      </p:grpSp>
    </p:spTree>
    <p:extLst>
      <p:ext uri="{BB962C8B-B14F-4D97-AF65-F5344CB8AC3E}">
        <p14:creationId xmlns:p14="http://schemas.microsoft.com/office/powerpoint/2010/main" xmlns="" val="2776606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687</Words>
  <Application>Microsoft Office PowerPoint</Application>
  <PresentationFormat>自定义</PresentationFormat>
  <Paragraphs>196</Paragraphs>
  <Slides>21</Slides>
  <Notes>20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21</vt:i4>
      </vt:variant>
    </vt:vector>
  </HeadingPairs>
  <TitlesOfParts>
    <vt:vector size="23" baseType="lpstr">
      <vt:lpstr>Office 主题​​</vt:lpstr>
      <vt:lpstr>Equation</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4</cp:revision>
  <dcterms:created xsi:type="dcterms:W3CDTF">2018-12-18T11:00:13Z</dcterms:created>
  <dcterms:modified xsi:type="dcterms:W3CDTF">2019-11-14T00:02:14Z</dcterms:modified>
  <cp:contentType>阳光数学网【http://www.eduy.net】搜集，仅供学习和研究使用！</cp:contentType>
  <cp:contentStatus>阳光数学网【http://www.eduy.net】搜集，仅供学习和研究使用！</cp:contentStatus>
</cp:coreProperties>
</file>