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4"/>
  </p:sldMasterIdLst>
  <p:notesMasterIdLst>
    <p:notesMasterId r:id="rId29"/>
  </p:notesMasterIdLst>
  <p:sldIdLst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5" Type="http://schemas.openxmlformats.org/officeDocument/2006/relationships/image" Target="../media/image5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Relationship Id="rId14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0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28.bin"/><Relationship Id="rId10" Type="http://schemas.openxmlformats.org/officeDocument/2006/relationships/oleObject" Target="../embeddings/oleObject33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3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7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oleObject" Target="../embeddings/oleObject46.bin"/><Relationship Id="rId18" Type="http://schemas.openxmlformats.org/officeDocument/2006/relationships/oleObject" Target="../embeddings/oleObject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0.bin"/><Relationship Id="rId12" Type="http://schemas.openxmlformats.org/officeDocument/2006/relationships/oleObject" Target="../embeddings/oleObject45.bin"/><Relationship Id="rId17" Type="http://schemas.openxmlformats.org/officeDocument/2006/relationships/oleObject" Target="../embeddings/oleObject50.bin"/><Relationship Id="rId2" Type="http://schemas.openxmlformats.org/officeDocument/2006/relationships/customXml" Target="../../customXml/item2.xml"/><Relationship Id="rId16" Type="http://schemas.openxmlformats.org/officeDocument/2006/relationships/oleObject" Target="../embeddings/oleObject4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8.bin"/><Relationship Id="rId10" Type="http://schemas.openxmlformats.org/officeDocument/2006/relationships/oleObject" Target="../embeddings/oleObject43.bin"/><Relationship Id="rId19" Type="http://schemas.openxmlformats.org/officeDocument/2006/relationships/oleObject" Target="../embeddings/oleObject52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42.bin"/><Relationship Id="rId14" Type="http://schemas.openxmlformats.org/officeDocument/2006/relationships/oleObject" Target="../embeddings/oleObject4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17" Type="http://schemas.openxmlformats.org/officeDocument/2006/relationships/oleObject" Target="../embeddings/oleObject16.bin"/><Relationship Id="rId2" Type="http://schemas.openxmlformats.org/officeDocument/2006/relationships/customXml" Target="../../customXml/item3.xml"/><Relationship Id="rId16" Type="http://schemas.openxmlformats.org/officeDocument/2006/relationships/oleObject" Target="../embeddings/oleObject1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4.bin"/><Relationship Id="rId10" Type="http://schemas.openxmlformats.org/officeDocument/2006/relationships/oleObject" Target="../embeddings/oleObject9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8.bin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3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10.6　圆锥曲线的综合问题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我们将5位老师看成5个不同的盒子,其中数学老师分别为1,2号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盒子,英语老师分别为3,4号盒子,化学老师为5号盒子,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看成5个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不同的小球.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先将5个球放入5个盒子中,满足盒子非空,且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不能放入1,2号盒子,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放入3,4号盒子,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不能放入5号盒子.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为了方便起见,我们对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分类讨论: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恰好放入1,2号盒子(有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种放法),此时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可放入5号盒子(有1种放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法),剩余的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任意放置(有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种放法),由分步乘法计数原理知,共有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=4种放法;若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恰好放入3,4号盒子,同样也有4种放法;若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恰有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一个放入1,2号盒子(不妨设放入1号),一个放入3,4号盒子(不妨设放入3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号)(有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种放法),此时考虑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放入4号,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有2种选择,若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放入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63986" y="3971890"/>
          <a:ext cx="285750" cy="323850"/>
        </p:xfrm>
        <a:graphic>
          <a:graphicData uri="http://schemas.openxmlformats.org/presentationml/2006/ole">
            <p:oleObj spid="_x0000_s15362" name="Equation" r:id="rId5" imgW="76200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57000" y="4437082"/>
          <a:ext cx="285750" cy="323849"/>
        </p:xfrm>
        <a:graphic>
          <a:graphicData uri="http://schemas.openxmlformats.org/presentationml/2006/ole">
            <p:oleObj spid="_x0000_s15363" name="Equation" r:id="rId6" imgW="76200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789666" y="4437082"/>
          <a:ext cx="285750" cy="323849"/>
        </p:xfrm>
        <a:graphic>
          <a:graphicData uri="http://schemas.openxmlformats.org/presentationml/2006/ole">
            <p:oleObj spid="_x0000_s15364" name="Equation" r:id="rId7" imgW="76200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14720" y="4902274"/>
          <a:ext cx="285750" cy="323850"/>
        </p:xfrm>
        <a:graphic>
          <a:graphicData uri="http://schemas.openxmlformats.org/presentationml/2006/ole">
            <p:oleObj spid="_x0000_s15365" name="Equation" r:id="rId8" imgW="76200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221433" y="5832658"/>
          <a:ext cx="266699" cy="323850"/>
        </p:xfrm>
        <a:graphic>
          <a:graphicData uri="http://schemas.openxmlformats.org/presentationml/2006/ole">
            <p:oleObj spid="_x0000_s15366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35053" y="5832658"/>
          <a:ext cx="266699" cy="323850"/>
        </p:xfrm>
        <a:graphic>
          <a:graphicData uri="http://schemas.openxmlformats.org/presentationml/2006/ole">
            <p:oleObj spid="_x0000_s15367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48673" y="5832658"/>
          <a:ext cx="285750" cy="323850"/>
        </p:xfrm>
        <a:graphic>
          <a:graphicData uri="http://schemas.openxmlformats.org/presentationml/2006/ole">
            <p:oleObj spid="_x0000_s15368" name="Equation" r:id="rId11" imgW="7620000" imgH="8534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5号,则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只能放入2号,有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(2+1)=24种放法.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综上,由分类加法计数原理知,共有32种满足条件的安排方法.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21634" y="1180738"/>
          <a:ext cx="266699" cy="323849"/>
        </p:xfrm>
        <a:graphic>
          <a:graphicData uri="http://schemas.openxmlformats.org/presentationml/2006/ole">
            <p:oleObj spid="_x0000_s16386" name="Equation" r:id="rId5" imgW="70104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35254" y="1180738"/>
          <a:ext cx="266699" cy="323849"/>
        </p:xfrm>
        <a:graphic>
          <a:graphicData uri="http://schemas.openxmlformats.org/presentationml/2006/ole">
            <p:oleObj spid="_x0000_s16387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48875" y="1180738"/>
          <a:ext cx="285750" cy="323849"/>
        </p:xfrm>
        <a:graphic>
          <a:graphicData uri="http://schemas.openxmlformats.org/presentationml/2006/ole">
            <p:oleObj spid="_x0000_s16388" name="Equation" r:id="rId7" imgW="7620000" imgH="8534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2008694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对于人员安排问题,我们总是可以抽象成取球模型,在具体的处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理过程中,我们一定要优先考虑特殊元素或特殊位置.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0000" y="3063079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32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6013"/>
            <a:ext cx="5832200" cy="5203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　排列组合综合问题的解题方法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(1)特殊元素优先安排的策略;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(2)合理分类与准确分步的策略;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(3)排列、组合混合问题先选后排的策略;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(4)正难则反、等价转化的策略;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(5)相邻问题捆绑处理的策略;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(6)不相邻问题插空处理的策略;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(7)定序问题除法处理的策略;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(8)分排问题直排处理的策略;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74305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9135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(9)“小集团”排列问题中先整体后局部的策略;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(10)构造模型的策略.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062947"/>
            <a:ext cx="8127000" cy="1799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(2018浙江新高考调研卷二(镇海中学),16)现安排甲、乙等5人参加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3个运动项目,要求甲、乙两人不能参加同一个项目,每个项目都必须有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人参加,每人只参加一个项目,则满足上述要求的不同安排方法种数为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8631"/>
            <a:ext cx="8127000" cy="2989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解法一:按(3,1,1)分组,有</a:t>
            </a:r>
            <a:r>
              <a:rPr lang="zh-CN" altLang="en-US" sz="1808" kern="0" spc="21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808" kern="0" spc="3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808" kern="0" spc="21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808" kern="0" spc="3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=42种方法;按(2,2,1)分组,有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722" kern="0" spc="16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93" kern="0" spc="6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493" kern="0" spc="60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93" kern="0" spc="6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=72种方法,故共有114种安排方法.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解法二:甲参加的项目有3人,则方法种数为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808" kern="0" spc="3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=18;甲参加的项目有2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人,这时乙参加的项目组合有3种,则方法种数为</a:t>
            </a:r>
            <a:r>
              <a:rPr lang="zh-CN" altLang="en-US" sz="1808" kern="0" spc="21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  </a:t>
            </a:r>
            <a:r>
              <a:rPr lang="zh-CN" altLang="en-US" sz="1808" kern="0" spc="3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=54;甲参加的项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目只有1人,这时乙参加的项目组合有7种,则方法种数为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808" kern="0" spc="3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=42.综上,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由分类加法计数原理知,共有114种安排方法满足上述要求.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12347" y="1346554"/>
          <a:ext cx="257174" cy="323849"/>
        </p:xfrm>
        <a:graphic>
          <a:graphicData uri="http://schemas.openxmlformats.org/presentationml/2006/ole">
            <p:oleObj spid="_x0000_s17410" name="Equation" r:id="rId5" imgW="67056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69522" y="1346554"/>
          <a:ext cx="276224" cy="323849"/>
        </p:xfrm>
        <a:graphic>
          <a:graphicData uri="http://schemas.openxmlformats.org/presentationml/2006/ole">
            <p:oleObj spid="_x0000_s17411" name="Equation" r:id="rId6" imgW="73152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30864" y="1346554"/>
          <a:ext cx="257175" cy="323850"/>
        </p:xfrm>
        <a:graphic>
          <a:graphicData uri="http://schemas.openxmlformats.org/presentationml/2006/ole">
            <p:oleObj spid="_x0000_s17412" name="Equation" r:id="rId7" imgW="67056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88039" y="1346554"/>
          <a:ext cx="276225" cy="323850"/>
        </p:xfrm>
        <a:graphic>
          <a:graphicData uri="http://schemas.openxmlformats.org/presentationml/2006/ole">
            <p:oleObj spid="_x0000_s17413" name="Equation" r:id="rId8" imgW="73152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1810651"/>
          <a:ext cx="552450" cy="590550"/>
        </p:xfrm>
        <a:graphic>
          <a:graphicData uri="http://schemas.openxmlformats.org/presentationml/2006/ole">
            <p:oleObj spid="_x0000_s17414" name="Equation" r:id="rId9" imgW="146304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92450" y="1963572"/>
          <a:ext cx="276225" cy="323850"/>
        </p:xfrm>
        <a:graphic>
          <a:graphicData uri="http://schemas.openxmlformats.org/presentationml/2006/ole">
            <p:oleObj spid="_x0000_s17415" name="Equation" r:id="rId10" imgW="73152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453791" y="1963572"/>
          <a:ext cx="266699" cy="323849"/>
        </p:xfrm>
        <a:graphic>
          <a:graphicData uri="http://schemas.openxmlformats.org/presentationml/2006/ole">
            <p:oleObj spid="_x0000_s17416" name="Equation" r:id="rId11" imgW="70104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720491" y="1963572"/>
          <a:ext cx="276224" cy="323849"/>
        </p:xfrm>
        <a:graphic>
          <a:graphicData uri="http://schemas.openxmlformats.org/presentationml/2006/ole">
            <p:oleObj spid="_x0000_s17417" name="Equation" r:id="rId12" imgW="7315200" imgH="853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7913" y="2475159"/>
          <a:ext cx="266699" cy="323850"/>
        </p:xfrm>
        <a:graphic>
          <a:graphicData uri="http://schemas.openxmlformats.org/presentationml/2006/ole">
            <p:oleObj spid="_x0000_s17418" name="Equation" r:id="rId13" imgW="7010400" imgH="853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414613" y="2475159"/>
          <a:ext cx="276225" cy="323850"/>
        </p:xfrm>
        <a:graphic>
          <a:graphicData uri="http://schemas.openxmlformats.org/presentationml/2006/ole">
            <p:oleObj spid="_x0000_s17419" name="Equation" r:id="rId14" imgW="7315200" imgH="853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51999" y="2940351"/>
          <a:ext cx="257175" cy="323850"/>
        </p:xfrm>
        <a:graphic>
          <a:graphicData uri="http://schemas.openxmlformats.org/presentationml/2006/ole">
            <p:oleObj spid="_x0000_s17420" name="Equation" r:id="rId15" imgW="6705600" imgH="8534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909174" y="2940351"/>
          <a:ext cx="257175" cy="323850"/>
        </p:xfrm>
        <a:graphic>
          <a:graphicData uri="http://schemas.openxmlformats.org/presentationml/2006/ole">
            <p:oleObj spid="_x0000_s17421" name="Equation" r:id="rId16" imgW="6705600" imgH="8534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166349" y="2940351"/>
          <a:ext cx="276225" cy="323850"/>
        </p:xfrm>
        <a:graphic>
          <a:graphicData uri="http://schemas.openxmlformats.org/presentationml/2006/ole">
            <p:oleObj spid="_x0000_s17422" name="Equation" r:id="rId17" imgW="7315200" imgH="8534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546599" y="3405543"/>
          <a:ext cx="266699" cy="323850"/>
        </p:xfrm>
        <a:graphic>
          <a:graphicData uri="http://schemas.openxmlformats.org/presentationml/2006/ole">
            <p:oleObj spid="_x0000_s17423" name="Equation" r:id="rId18" imgW="7010400" imgH="8534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813299" y="3405543"/>
          <a:ext cx="276225" cy="323850"/>
        </p:xfrm>
        <a:graphic>
          <a:graphicData uri="http://schemas.openxmlformats.org/presentationml/2006/ole">
            <p:oleObj spid="_x0000_s17424" name="Equation" r:id="rId19" imgW="7315200" imgH="8534400" progId="Equation.DSMT4">
              <p:embed/>
            </p:oleObj>
          </a:graphicData>
        </a:graphic>
      </p:graphicFrame>
      <p:sp>
        <p:nvSpPr>
          <p:cNvPr id="20" name="TextBox 2"/>
          <p:cNvSpPr txBox="1"/>
          <p:nvPr/>
        </p:nvSpPr>
        <p:spPr>
          <a:xfrm>
            <a:off x="540000" y="430046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114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6336256" cy="1465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考点    排列、组合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919939"/>
            <a:ext cx="2770187" cy="414337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540000" y="2272235"/>
            <a:ext cx="81270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1.分类计数原理、分步计数原理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(1)完成一件事有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类办法,各类办法相互独立,每类办法中又有多种不同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的方法,则完成这件事的不同方法数是各类不同方法种数的和,这就是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分类计数原理.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(2)完成一件事,需要分成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个步骤,每一步的完成有多种不同的方法,则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完成这件事的不同方法种数是各步骤的不同方法数的乘积,这就是分步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计数原理.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2.分类计数原理与分步计数原理都涉及完成一件事的不同方法的种数.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它们的区别在于:分类计数原理与分类有关,各种方法相互独立,用其中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任一种方法都可以完成这件事;分步计数原理与分步有关,各个步骤相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986483"/>
            <a:ext cx="8127000" cy="4304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互依存,只有各个步骤都完成了,这件事才算完成了.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3.排列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(1)定义:从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)个元素,按照一定的顺序排成一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列,叫做从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个元素的一个排列.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(2)排列数定义:从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)个元素的所有排列的个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数,叫做从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个元素的排列数,用①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550" u="sng" kern="0" spc="-7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(3)排列数公式:</a:t>
            </a:r>
            <a:r>
              <a:rPr lang="zh-CN" altLang="en-US" sz="1808" kern="0" spc="6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=②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012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    </a:t>
            </a:r>
            <a:r>
              <a:rPr lang="zh-CN" altLang="en-US" sz="2012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(4)全排列: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个不同元素全部取出的一个排列,叫做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个不同元素的一个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全排列,</a:t>
            </a:r>
            <a:r>
              <a:rPr lang="zh-CN" altLang="en-US" sz="1808" kern="0" spc="4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-1)·(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-2)·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·3·2·1=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!.于是排列数公式写成阶乘形式为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01614" y="4453317"/>
          <a:ext cx="298608" cy="307657"/>
        </p:xfrm>
        <a:graphic>
          <a:graphicData uri="http://schemas.openxmlformats.org/presentationml/2006/ole">
            <p:oleObj spid="_x0000_s11266" name="Equation" r:id="rId5" imgW="82296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87047" y="5002588"/>
          <a:ext cx="314324" cy="323849"/>
        </p:xfrm>
        <a:graphic>
          <a:graphicData uri="http://schemas.openxmlformats.org/presentationml/2006/ole">
            <p:oleObj spid="_x0000_s11267" name="Equation" r:id="rId6" imgW="82296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70699" y="5932972"/>
          <a:ext cx="285750" cy="323850"/>
        </p:xfrm>
        <a:graphic>
          <a:graphicData uri="http://schemas.openxmlformats.org/presentationml/2006/ole">
            <p:oleObj spid="_x0000_s11268" name="Equation" r:id="rId7" imgW="7620000" imgH="85344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 bwMode="auto">
          <a:xfrm>
            <a:off x="6286512" y="4415640"/>
            <a:ext cx="857256" cy="433389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0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1"/>
          <p:cNvGrpSpPr/>
          <p:nvPr/>
        </p:nvGrpSpPr>
        <p:grpSpPr bwMode="auto">
          <a:xfrm>
            <a:off x="2857488" y="4849029"/>
            <a:ext cx="2286016" cy="433389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3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419873"/>
            <a:ext cx="8127000" cy="6248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325" kern="0" spc="11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=③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725" u="sng" kern="0" spc="14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.规定0!=1.</a:t>
            </a:r>
            <a:endParaRPr lang="zh-CN" altLang="en-US" sz="24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4.组合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(1)定义:从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)个元素并成一组,叫做从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个元素的一个组合.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(2)组合数定义:从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)个元素的所有不同组合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的个数,叫做从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个不同元素中取出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个元素的组合数,用④</a:t>
            </a:r>
            <a:r>
              <a:rPr lang="zh-CN" altLang="en-US" sz="2012" b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550" b="1" u="sng" kern="0" spc="-2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b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(3)计算公式:</a:t>
            </a:r>
            <a:r>
              <a:rPr lang="zh-CN" altLang="en-US" sz="1325" kern="0" spc="99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50" kern="0" spc="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=⑤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725" u="sng" kern="0" spc="103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55" kern="0" spc="56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.由于0!=1,所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5.组合数的性质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22" kern="0" spc="80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=⑥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550" u="sng" kern="0" spc="97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;(2)</a:t>
            </a:r>
            <a:r>
              <a:rPr lang="zh-CN" altLang="en-US" sz="1522" kern="0" spc="15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22" kern="0" spc="80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22" kern="0" spc="17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12338" y="3438832"/>
          <a:ext cx="280511" cy="307657"/>
        </p:xfrm>
        <a:graphic>
          <a:graphicData uri="http://schemas.openxmlformats.org/presentationml/2006/ole">
            <p:oleObj spid="_x0000_s12290" name="Equation" r:id="rId5" imgW="79248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31447" y="4434887"/>
          <a:ext cx="295275" cy="323850"/>
        </p:xfrm>
        <a:graphic>
          <a:graphicData uri="http://schemas.openxmlformats.org/presentationml/2006/ole">
            <p:oleObj spid="_x0000_s12291" name="Equation" r:id="rId6" imgW="79248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70871" y="4280456"/>
          <a:ext cx="371474" cy="647699"/>
        </p:xfrm>
        <a:graphic>
          <a:graphicData uri="http://schemas.openxmlformats.org/presentationml/2006/ole">
            <p:oleObj spid="_x0000_s12292" name="Equation" r:id="rId7" imgW="9753600" imgH="1706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45559" y="4148397"/>
          <a:ext cx="1818798" cy="570071"/>
        </p:xfrm>
        <a:graphic>
          <a:graphicData uri="http://schemas.openxmlformats.org/presentationml/2006/ole">
            <p:oleObj spid="_x0000_s12293" name="Equation" r:id="rId8" imgW="505968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11970" y="4318383"/>
          <a:ext cx="1028699" cy="600075"/>
        </p:xfrm>
        <a:graphic>
          <a:graphicData uri="http://schemas.openxmlformats.org/presentationml/2006/ole">
            <p:oleObj spid="_x0000_s12294" name="Equation" r:id="rId9" imgW="271272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95600" y="5177798"/>
          <a:ext cx="266699" cy="323850"/>
        </p:xfrm>
        <a:graphic>
          <a:graphicData uri="http://schemas.openxmlformats.org/presentationml/2006/ole">
            <p:oleObj spid="_x0000_s12295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38033" y="6198460"/>
          <a:ext cx="295275" cy="323850"/>
        </p:xfrm>
        <a:graphic>
          <a:graphicData uri="http://schemas.openxmlformats.org/presentationml/2006/ole">
            <p:oleObj spid="_x0000_s12296" name="Equation" r:id="rId11" imgW="79248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799849" y="6148317"/>
          <a:ext cx="425291" cy="307657"/>
        </p:xfrm>
        <a:graphic>
          <a:graphicData uri="http://schemas.openxmlformats.org/presentationml/2006/ole">
            <p:oleObj spid="_x0000_s12297" name="Equation" r:id="rId12" imgW="11887200" imgH="853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60980" y="6198460"/>
          <a:ext cx="390524" cy="323850"/>
        </p:xfrm>
        <a:graphic>
          <a:graphicData uri="http://schemas.openxmlformats.org/presentationml/2006/ole">
            <p:oleObj spid="_x0000_s12298" name="Equation" r:id="rId13" imgW="10363200" imgH="853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95654" y="6198460"/>
          <a:ext cx="295275" cy="323850"/>
        </p:xfrm>
        <a:graphic>
          <a:graphicData uri="http://schemas.openxmlformats.org/presentationml/2006/ole">
            <p:oleObj spid="_x0000_s12299" name="Equation" r:id="rId14" imgW="7924800" imgH="853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835079" y="6198460"/>
          <a:ext cx="419099" cy="323850"/>
        </p:xfrm>
        <a:graphic>
          <a:graphicData uri="http://schemas.openxmlformats.org/presentationml/2006/ole">
            <p:oleObj spid="_x0000_s12300" name="Equation" r:id="rId15" imgW="10972800" imgH="8534400" progId="Equation.DSMT4">
              <p:embed/>
            </p:oleObj>
          </a:graphicData>
        </a:graphic>
      </p:graphicFrame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539750" y="959625"/>
          <a:ext cx="314325" cy="323850"/>
        </p:xfrm>
        <a:graphic>
          <a:graphicData uri="http://schemas.openxmlformats.org/presentationml/2006/ole">
            <p:oleObj spid="_x0000_s12301" name="Equation" r:id="rId16" imgW="8229600" imgH="8534400" progId="Equation.DSMT4">
              <p:embed/>
            </p:oleObj>
          </a:graphicData>
        </a:graphic>
      </p:graphicFrame>
      <p:graphicFrame>
        <p:nvGraphicFramePr>
          <p:cNvPr id="2062" name="Object 14"/>
          <p:cNvGraphicFramePr>
            <a:graphicFrameLocks noChangeAspect="1"/>
          </p:cNvGraphicFramePr>
          <p:nvPr/>
        </p:nvGraphicFramePr>
        <p:xfrm>
          <a:off x="1528763" y="705625"/>
          <a:ext cx="742950" cy="569912"/>
        </p:xfrm>
        <a:graphic>
          <a:graphicData uri="http://schemas.openxmlformats.org/presentationml/2006/ole">
            <p:oleObj spid="_x0000_s12302" name="Equation" r:id="rId17" imgW="20726400" imgH="15849600" progId="Equation.DSMT4">
              <p:embed/>
            </p:oleObj>
          </a:graphicData>
        </a:graphic>
      </p:graphicFrame>
      <p:grpSp>
        <p:nvGrpSpPr>
          <p:cNvPr id="16" name="组合 15"/>
          <p:cNvGrpSpPr/>
          <p:nvPr/>
        </p:nvGrpSpPr>
        <p:grpSpPr bwMode="auto">
          <a:xfrm>
            <a:off x="1285852" y="777063"/>
            <a:ext cx="1285884" cy="576265"/>
            <a:chOff x="4881562" y="2969419"/>
            <a:chExt cx="783432" cy="219075"/>
          </a:xfrm>
        </p:grpSpPr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8" name="直接连接符 17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2" name="组合 21"/>
          <p:cNvGrpSpPr/>
          <p:nvPr/>
        </p:nvGrpSpPr>
        <p:grpSpPr bwMode="auto">
          <a:xfrm>
            <a:off x="6786578" y="3491707"/>
            <a:ext cx="857256" cy="433389"/>
            <a:chOff x="4881562" y="2969419"/>
            <a:chExt cx="783432" cy="219075"/>
          </a:xfrm>
        </p:grpSpPr>
        <p:sp>
          <p:nvSpPr>
            <p:cNvPr id="2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4" name="直接连接符 23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5" name="组合 24"/>
          <p:cNvGrpSpPr/>
          <p:nvPr/>
        </p:nvGrpSpPr>
        <p:grpSpPr bwMode="auto">
          <a:xfrm>
            <a:off x="3143240" y="4134649"/>
            <a:ext cx="2500330" cy="790579"/>
            <a:chOff x="4881562" y="2969419"/>
            <a:chExt cx="783432" cy="219075"/>
          </a:xfrm>
        </p:grpSpPr>
        <p:sp>
          <p:nvSpPr>
            <p:cNvPr id="2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7" name="直接连接符 26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8" name="组合 27"/>
          <p:cNvGrpSpPr/>
          <p:nvPr/>
        </p:nvGrpSpPr>
        <p:grpSpPr bwMode="auto">
          <a:xfrm>
            <a:off x="1571604" y="6134913"/>
            <a:ext cx="857256" cy="433389"/>
            <a:chOff x="4881562" y="2969419"/>
            <a:chExt cx="783432" cy="219075"/>
          </a:xfrm>
        </p:grpSpPr>
        <p:sp>
          <p:nvSpPr>
            <p:cNvPr id="2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0" name="直接连接符 29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34319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排列问题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2068423"/>
            <a:ext cx="8127000" cy="1334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(2018浙江9+1高中联盟期中,14)4支足球队两两比赛,若每场比赛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都分出胜负,每队赢的概率都为0.5,并且每队赢的场数各不相同,则不同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结果的种数为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;其概率为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40000" y="3563145"/>
            <a:ext cx="8127000" cy="2031807"/>
            <a:chOff x="540000" y="1080000"/>
            <a:chExt cx="8127000" cy="2031807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9037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∵4支足球队两两比赛,每场比赛都分出胜负,每队赢的概率都为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0.5,并且每队赢的场数各不相同,∴4队比6场,只考虑胜场,且各不相同,4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支球队赢的场数分别为0,1,2,3,∴共有</a:t>
              </a:r>
              <a:r>
                <a:rPr lang="zh-CN" altLang="en-US" sz="1808" kern="0" spc="4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012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2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1=24种结果.其概率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519" kern="0" spc="73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0.5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629600" y="2111122"/>
            <a:ext cx="285750" cy="323849"/>
          </p:xfrm>
          <a:graphic>
            <a:graphicData uri="http://schemas.openxmlformats.org/presentationml/2006/ole">
              <p:oleObj spid="_x0000_s13314" name="Equation" r:id="rId5" imgW="7620000" imgH="8534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84149" y="2672615"/>
            <a:ext cx="285750" cy="323850"/>
          </p:xfrm>
          <a:graphic>
            <a:graphicData uri="http://schemas.openxmlformats.org/presentationml/2006/ole">
              <p:oleObj spid="_x0000_s13315" name="Equation" r:id="rId6" imgW="7620000" imgH="8534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644368" y="2559357"/>
            <a:ext cx="171450" cy="552450"/>
          </p:xfrm>
          <a:graphic>
            <a:graphicData uri="http://schemas.openxmlformats.org/presentationml/2006/ole">
              <p:oleObj spid="_x0000_s13316" name="Equation" r:id="rId7" imgW="4572000" imgH="14630400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40000" y="5689100"/>
            <a:ext cx="8127000" cy="636231"/>
            <a:chOff x="540000" y="1080000"/>
            <a:chExt cx="8127000" cy="636231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5086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24;</a:t>
              </a:r>
              <a:r>
                <a:rPr lang="zh-CN" altLang="en-US" sz="2592" kern="0" spc="-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633413" y="1163781"/>
            <a:ext cx="171450" cy="552450"/>
          </p:xfrm>
          <a:graphic>
            <a:graphicData uri="http://schemas.openxmlformats.org/presentationml/2006/ole">
              <p:oleObj spid="_x0000_s13317" name="Equation" r:id="rId8" imgW="45720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组合问题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14104"/>
            <a:ext cx="8127000" cy="1334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(2018浙江“七彩阳光”联盟期中,17)设集合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},其中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∈{1,2,3,4,5,6,7,8,9},若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,且2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 ∵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6,∴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∈{1,2,3},则集合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∈{1,2,3,4},则集合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∈{1,2,3,4,5},则集合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=10;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∈{1,2,3,4,5,6},则集合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=15;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∈{1,2,3,4,5,6,7},且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=2时,不符合,则集合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1=20.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故总共有1+3+6+10+15+20=55.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解法二:从集合{1,2,3,4,5,6,7,8,9}中任取三个不同的数组成集合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,共有</a:t>
            </a:r>
            <a:r>
              <a:rPr dirty="0"/>
              <a:t/>
            </a:r>
            <a:br>
              <a:rPr dirty="0"/>
            </a:br>
            <a:r>
              <a:rPr lang="zh-CN" altLang="en-US" sz="1808" kern="0" spc="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=84个.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78692" y="1645930"/>
          <a:ext cx="266699" cy="323849"/>
        </p:xfrm>
        <a:graphic>
          <a:graphicData uri="http://schemas.openxmlformats.org/presentationml/2006/ole">
            <p:oleObj spid="_x0000_s14338" name="Equation" r:id="rId5" imgW="70104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46959" y="2111122"/>
          <a:ext cx="266699" cy="323849"/>
        </p:xfrm>
        <a:graphic>
          <a:graphicData uri="http://schemas.openxmlformats.org/presentationml/2006/ole">
            <p:oleObj spid="_x0000_s14339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38659" y="2576314"/>
          <a:ext cx="266699" cy="323850"/>
        </p:xfrm>
        <a:graphic>
          <a:graphicData uri="http://schemas.openxmlformats.org/presentationml/2006/ole">
            <p:oleObj spid="_x0000_s14340" name="Equation" r:id="rId7" imgW="70104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30359" y="3041506"/>
          <a:ext cx="266699" cy="323849"/>
        </p:xfrm>
        <a:graphic>
          <a:graphicData uri="http://schemas.openxmlformats.org/presentationml/2006/ole">
            <p:oleObj spid="_x0000_s14341" name="Equation" r:id="rId8" imgW="70104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22059" y="3506698"/>
          <a:ext cx="266699" cy="323849"/>
        </p:xfrm>
        <a:graphic>
          <a:graphicData uri="http://schemas.openxmlformats.org/presentationml/2006/ole">
            <p:oleObj spid="_x0000_s14342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882219" y="3971890"/>
          <a:ext cx="266699" cy="323849"/>
        </p:xfrm>
        <a:graphic>
          <a:graphicData uri="http://schemas.openxmlformats.org/presentationml/2006/ole">
            <p:oleObj spid="_x0000_s14343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5832658"/>
          <a:ext cx="266699" cy="323850"/>
        </p:xfrm>
        <a:graphic>
          <a:graphicData uri="http://schemas.openxmlformats.org/presentationml/2006/ole">
            <p:oleObj spid="_x0000_s14344" name="Equation" r:id="rId11" imgW="7010400" imgH="8534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而2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6,故需减去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=1和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=7的集合的个数.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=1,则有以下情形: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=3时,集合的个数为1;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=4时,集合的个数为2;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=5时,集合的个数为3;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=6时,集合的个数为4;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=7时,集合的个数为5;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=8时,集合的个数为6;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=9时,集合的个数为7.集合的总个数为1+2+3+4+5+6+7=28.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=7,则只有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=9,集合的个数为1.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所以集合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的个数为84-28-1=55.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849029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55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考向三    排列组合综合问题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62881"/>
            <a:ext cx="8127000" cy="2263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(2018浙江嵊州第一学期期末质检,16)某学校要安排2位数学老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师、2位英语老师和1位化学老师分别担任高三年级中5个不同班级的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班主任,每个班级安排1个班主任.由于某种原因,数学老师不担任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班的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班主任,英语老师不担任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班的班主任,化学老师不担任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班和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班的班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主任,则共有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种不同的安排方法.(用数字作答)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FAA1E2ED-B999-4E19-B33D-7B06240E7F3A}">
  <ds:schemaRefs/>
</ds:datastoreItem>
</file>

<file path=customXml/itemProps10.xml><?xml version="1.0" encoding="utf-8"?>
<ds:datastoreItem xmlns:ds="http://schemas.openxmlformats.org/officeDocument/2006/customXml" ds:itemID="{E40216B3-1A8E-446C-AEE7-EA2C974BFA31}">
  <ds:schemaRefs/>
</ds:datastoreItem>
</file>

<file path=customXml/itemProps11.xml><?xml version="1.0" encoding="utf-8"?>
<ds:datastoreItem xmlns:ds="http://schemas.openxmlformats.org/officeDocument/2006/customXml" ds:itemID="{14F0877D-032A-4530-A5C9-F58CE3A64B79}">
  <ds:schemaRefs/>
</ds:datastoreItem>
</file>

<file path=customXml/itemProps12.xml><?xml version="1.0" encoding="utf-8"?>
<ds:datastoreItem xmlns:ds="http://schemas.openxmlformats.org/officeDocument/2006/customXml" ds:itemID="{26778DE1-D5B6-4022-99EC-664DD881033A}">
  <ds:schemaRefs/>
</ds:datastoreItem>
</file>

<file path=customXml/itemProps13.xml><?xml version="1.0" encoding="utf-8"?>
<ds:datastoreItem xmlns:ds="http://schemas.openxmlformats.org/officeDocument/2006/customXml" ds:itemID="{098920AA-447B-4A15-AC0D-48AA4718A56F}">
  <ds:schemaRefs/>
</ds:datastoreItem>
</file>

<file path=customXml/itemProps2.xml><?xml version="1.0" encoding="utf-8"?>
<ds:datastoreItem xmlns:ds="http://schemas.openxmlformats.org/officeDocument/2006/customXml" ds:itemID="{998EF053-184C-4560-81F8-FAB30FE5A782}">
  <ds:schemaRefs/>
</ds:datastoreItem>
</file>

<file path=customXml/itemProps3.xml><?xml version="1.0" encoding="utf-8"?>
<ds:datastoreItem xmlns:ds="http://schemas.openxmlformats.org/officeDocument/2006/customXml" ds:itemID="{4879BB9F-0362-4297-9E35-2EC7491A3EA5}">
  <ds:schemaRefs/>
</ds:datastoreItem>
</file>

<file path=customXml/itemProps4.xml><?xml version="1.0" encoding="utf-8"?>
<ds:datastoreItem xmlns:ds="http://schemas.openxmlformats.org/officeDocument/2006/customXml" ds:itemID="{9668995B-94DD-4101-90E3-3E9CDEECBD9D}">
  <ds:schemaRefs/>
</ds:datastoreItem>
</file>

<file path=customXml/itemProps5.xml><?xml version="1.0" encoding="utf-8"?>
<ds:datastoreItem xmlns:ds="http://schemas.openxmlformats.org/officeDocument/2006/customXml" ds:itemID="{8638B4B5-D0A0-4327-A8F5-93CE438D618F}">
  <ds:schemaRefs/>
</ds:datastoreItem>
</file>

<file path=customXml/itemProps6.xml><?xml version="1.0" encoding="utf-8"?>
<ds:datastoreItem xmlns:ds="http://schemas.openxmlformats.org/officeDocument/2006/customXml" ds:itemID="{74EC1AB2-4D8C-46DF-B044-9F2EF8CDE204}">
  <ds:schemaRefs/>
</ds:datastoreItem>
</file>

<file path=customXml/itemProps7.xml><?xml version="1.0" encoding="utf-8"?>
<ds:datastoreItem xmlns:ds="http://schemas.openxmlformats.org/officeDocument/2006/customXml" ds:itemID="{D9291EEF-35FA-4FB5-BF3F-D0A7F0E248EE}">
  <ds:schemaRefs/>
</ds:datastoreItem>
</file>

<file path=customXml/itemProps8.xml><?xml version="1.0" encoding="utf-8"?>
<ds:datastoreItem xmlns:ds="http://schemas.openxmlformats.org/officeDocument/2006/customXml" ds:itemID="{E7D8F552-AB6C-4CED-8BC8-0B3D8C1DB35A}">
  <ds:schemaRefs/>
</ds:datastoreItem>
</file>

<file path=customXml/itemProps9.xml><?xml version="1.0" encoding="utf-8"?>
<ds:datastoreItem xmlns:ds="http://schemas.openxmlformats.org/officeDocument/2006/customXml" ds:itemID="{B89B8AFE-9EC8-49E0-99F3-EC8E1E8D8E2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</TotalTime>
  <Words>386</Words>
  <Application>Microsoft Office PowerPoint</Application>
  <PresentationFormat>自定义</PresentationFormat>
  <Paragraphs>89</Paragraphs>
  <Slides>14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2019-11-14T10:18:12Z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