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60"/>
  </p:notesMasterIdLst>
  <p:sldIdLst>
    <p:sldId id="600" r:id="rId2"/>
    <p:sldId id="601" r:id="rId3"/>
    <p:sldId id="602" r:id="rId4"/>
    <p:sldId id="603" r:id="rId5"/>
    <p:sldId id="604" r:id="rId6"/>
    <p:sldId id="605" r:id="rId7"/>
    <p:sldId id="606" r:id="rId8"/>
    <p:sldId id="607" r:id="rId9"/>
    <p:sldId id="608" r:id="rId10"/>
    <p:sldId id="609" r:id="rId11"/>
    <p:sldId id="610" r:id="rId12"/>
    <p:sldId id="611" r:id="rId13"/>
    <p:sldId id="612" r:id="rId14"/>
    <p:sldId id="613" r:id="rId15"/>
    <p:sldId id="614" r:id="rId16"/>
    <p:sldId id="615" r:id="rId17"/>
    <p:sldId id="616" r:id="rId18"/>
    <p:sldId id="617" r:id="rId19"/>
    <p:sldId id="618" r:id="rId20"/>
    <p:sldId id="619" r:id="rId21"/>
    <p:sldId id="620" r:id="rId22"/>
    <p:sldId id="621" r:id="rId23"/>
    <p:sldId id="622" r:id="rId24"/>
    <p:sldId id="623" r:id="rId25"/>
    <p:sldId id="624" r:id="rId26"/>
    <p:sldId id="625" r:id="rId27"/>
    <p:sldId id="626" r:id="rId28"/>
    <p:sldId id="627" r:id="rId29"/>
    <p:sldId id="628" r:id="rId30"/>
    <p:sldId id="629" r:id="rId31"/>
    <p:sldId id="630" r:id="rId32"/>
    <p:sldId id="631" r:id="rId33"/>
    <p:sldId id="632" r:id="rId34"/>
    <p:sldId id="633" r:id="rId35"/>
    <p:sldId id="634" r:id="rId36"/>
    <p:sldId id="635" r:id="rId37"/>
    <p:sldId id="636" r:id="rId38"/>
    <p:sldId id="637" r:id="rId39"/>
    <p:sldId id="638" r:id="rId40"/>
    <p:sldId id="639" r:id="rId41"/>
    <p:sldId id="640" r:id="rId42"/>
    <p:sldId id="641" r:id="rId43"/>
    <p:sldId id="642" r:id="rId44"/>
    <p:sldId id="643" r:id="rId45"/>
    <p:sldId id="644" r:id="rId46"/>
    <p:sldId id="645" r:id="rId47"/>
    <p:sldId id="646" r:id="rId48"/>
    <p:sldId id="647" r:id="rId49"/>
    <p:sldId id="648" r:id="rId50"/>
    <p:sldId id="649" r:id="rId51"/>
    <p:sldId id="650" r:id="rId52"/>
    <p:sldId id="651" r:id="rId53"/>
    <p:sldId id="652" r:id="rId54"/>
    <p:sldId id="653" r:id="rId55"/>
    <p:sldId id="654" r:id="rId56"/>
    <p:sldId id="655" r:id="rId57"/>
    <p:sldId id="656" r:id="rId58"/>
    <p:sldId id="657" r:id="rId5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E20000"/>
    <a:srgbClr val="FFE389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77" autoAdjust="0"/>
    <p:restoredTop sz="95550" autoAdjust="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Relationship Id="rId4" Type="http://schemas.openxmlformats.org/officeDocument/2006/relationships/image" Target="../media/image2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4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pPr/>
              <a:t>11/12/2019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9267072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74978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701989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31641" y="538157"/>
            <a:ext cx="144555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核心考点分层突破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35822" y="864432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9234249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646390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157347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181211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059974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947755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477895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826310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4986D-6BE9-4264-908F-02DB36FD8D6C}" type="datetime1">
              <a:rPr lang="en-US" smtClean="0"/>
              <a:pPr/>
              <a:t>11/12/2019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40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9" r:id="rId12"/>
    <p:sldLayoutId id="2147483661" r:id="rId13"/>
    <p:sldLayoutId id="2147483665" r:id="rId14"/>
    <p:sldLayoutId id="2147483666" r:id="rId15"/>
    <p:sldLayoutId id="2147483667" r:id="rId16"/>
    <p:sldLayoutId id="2147483654" r:id="rId17"/>
    <p:sldLayoutId id="2147483656" r:id="rId18"/>
    <p:sldLayoutId id="2147483657" r:id="rId19"/>
    <p:sldLayoutId id="2147483658" r:id="rId20"/>
    <p:sldLayoutId id="2147483659" r:id="rId2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4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11" Type="http://schemas.openxmlformats.org/officeDocument/2006/relationships/package" Target="../embeddings/Microsoft_Office_Word___14.docx"/><Relationship Id="rId5" Type="http://schemas.openxmlformats.org/officeDocument/2006/relationships/slide" Target="slide43.xml"/><Relationship Id="rId10" Type="http://schemas.openxmlformats.org/officeDocument/2006/relationships/package" Target="../embeddings/Microsoft_Office_Word___13.docx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12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8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9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0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18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1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20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4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2.vml"/><Relationship Id="rId6" Type="http://schemas.openxmlformats.org/officeDocument/2006/relationships/slide" Target="slide10.xml"/><Relationship Id="rId11" Type="http://schemas.openxmlformats.org/officeDocument/2006/relationships/package" Target="../embeddings/Microsoft_Office_Word___24.docx"/><Relationship Id="rId5" Type="http://schemas.openxmlformats.org/officeDocument/2006/relationships/slide" Target="slide43.xml"/><Relationship Id="rId10" Type="http://schemas.openxmlformats.org/officeDocument/2006/relationships/package" Target="../embeddings/Microsoft_Office_Word___23.docx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22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3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4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5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28.docx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6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0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7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8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9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33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0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35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1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37.docx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8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2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9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3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34.xml"/><Relationship Id="rId5" Type="http://schemas.openxmlformats.org/officeDocument/2006/relationships/slide" Target="slide29.xml"/><Relationship Id="rId4" Type="http://schemas.openxmlformats.org/officeDocument/2006/relationships/slide" Target="slide4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0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4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1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5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42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34.xml"/><Relationship Id="rId5" Type="http://schemas.openxmlformats.org/officeDocument/2006/relationships/slide" Target="slide29.xml"/><Relationship Id="rId4" Type="http://schemas.openxmlformats.org/officeDocument/2006/relationships/slide" Target="slide4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3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6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34.xml"/><Relationship Id="rId5" Type="http://schemas.openxmlformats.org/officeDocument/2006/relationships/slide" Target="slide29.xml"/><Relationship Id="rId4" Type="http://schemas.openxmlformats.org/officeDocument/2006/relationships/slide" Target="slide4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4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7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5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8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6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9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47.docx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8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0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9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1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10" Type="http://schemas.openxmlformats.org/officeDocument/2006/relationships/package" Target="../embeddings/Microsoft_Office_Word___4.docx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3.docx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0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2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51.docx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2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3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3.docx"/><Relationship Id="rId3" Type="http://schemas.openxmlformats.org/officeDocument/2006/relationships/slide" Target="slide3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4.vml"/><Relationship Id="rId6" Type="http://schemas.openxmlformats.org/officeDocument/2006/relationships/slide" Target="slide29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5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6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7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8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5" Type="http://schemas.openxmlformats.org/officeDocument/2006/relationships/slide" Target="slide48.xml"/><Relationship Id="rId4" Type="http://schemas.openxmlformats.org/officeDocument/2006/relationships/slide" Target="slide4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5" Type="http://schemas.openxmlformats.org/officeDocument/2006/relationships/slide" Target="slide48.xml"/><Relationship Id="rId4" Type="http://schemas.openxmlformats.org/officeDocument/2006/relationships/slide" Target="slide4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9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6.docx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0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1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1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2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4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3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4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5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6.vml"/><Relationship Id="rId6" Type="http://schemas.openxmlformats.org/officeDocument/2006/relationships/slide" Target="slide48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4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5" Type="http://schemas.openxmlformats.org/officeDocument/2006/relationships/slide" Target="slide43.xml"/><Relationship Id="rId4" Type="http://schemas.openxmlformats.org/officeDocument/2006/relationships/slide" Target="slide23.xml"/><Relationship Id="rId9" Type="http://schemas.openxmlformats.org/officeDocument/2006/relationships/package" Target="../embeddings/Microsoft_Office_Word___10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3281752" y="2789301"/>
            <a:ext cx="5898760" cy="999739"/>
          </a:xfrm>
        </p:spPr>
        <p:txBody>
          <a:bodyPr/>
          <a:lstStyle/>
          <a:p>
            <a:r>
              <a:rPr lang="zh-CN" altLang="zh-CN" sz="3200" dirty="0"/>
              <a:t>高考大题增分专项一　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zh-CN" sz="3200" dirty="0" smtClean="0"/>
              <a:t>高考</a:t>
            </a:r>
            <a:r>
              <a:rPr lang="zh-CN" altLang="zh-CN" sz="3200" dirty="0"/>
              <a:t>中的函数与导数 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186584"/>
            <a:ext cx="7121522" cy="22428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749080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2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5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6" name="TextBox 8">
            <a:hlinkClick r:id="rId6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突破策略二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求最值法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求最值法证明函数不等式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一般依据表达式的组成及结构有两种不同的证明方法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只需证明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可将该不等式转化为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选用哪种方式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要看哪种方式构造出的函数的最值易求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0492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8792979"/>
              </p:ext>
            </p:extLst>
          </p:nvPr>
        </p:nvGraphicFramePr>
        <p:xfrm>
          <a:off x="313137" y="1556792"/>
          <a:ext cx="8128000" cy="492912"/>
        </p:xfrm>
        <a:graphic>
          <a:graphicData uri="http://schemas.openxmlformats.org/presentationml/2006/ole">
            <p:oleObj spid="_x0000_s82946" name="文档" r:id="rId8" imgW="3847376" imgH="233185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2049704"/>
            <a:ext cx="476765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上的最值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8431144"/>
              </p:ext>
            </p:extLst>
          </p:nvPr>
        </p:nvGraphicFramePr>
        <p:xfrm>
          <a:off x="599682" y="2526912"/>
          <a:ext cx="8128000" cy="908701"/>
        </p:xfrm>
        <a:graphic>
          <a:graphicData uri="http://schemas.openxmlformats.org/presentationml/2006/ole">
            <p:oleObj spid="_x0000_s82947" name="文档" r:id="rId9" imgW="3847376" imgH="429665" progId="Word.Document.12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95653377"/>
              </p:ext>
            </p:extLst>
          </p:nvPr>
        </p:nvGraphicFramePr>
        <p:xfrm>
          <a:off x="313137" y="3466057"/>
          <a:ext cx="8128000" cy="536502"/>
        </p:xfrm>
        <a:graphic>
          <a:graphicData uri="http://schemas.openxmlformats.org/presentationml/2006/ole">
            <p:oleObj spid="_x0000_s82948" name="文档" r:id="rId10" imgW="3847376" imgH="254417" progId="Word.Document.12">
              <p:embed/>
            </p:oleObj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508000" y="400342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0107379"/>
              </p:ext>
            </p:extLst>
          </p:nvPr>
        </p:nvGraphicFramePr>
        <p:xfrm>
          <a:off x="313137" y="4883418"/>
          <a:ext cx="8128000" cy="952290"/>
        </p:xfrm>
        <a:graphic>
          <a:graphicData uri="http://schemas.openxmlformats.org/presentationml/2006/ole">
            <p:oleObj spid="_x0000_s82949" name="文档" r:id="rId11" imgW="3847376" imgH="4512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6357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3865657"/>
              </p:ext>
            </p:extLst>
          </p:nvPr>
        </p:nvGraphicFramePr>
        <p:xfrm>
          <a:off x="599682" y="2125888"/>
          <a:ext cx="8128000" cy="2860223"/>
        </p:xfrm>
        <a:graphic>
          <a:graphicData uri="http://schemas.openxmlformats.org/presentationml/2006/ole">
            <p:oleObj spid="_x0000_s83970" name="文档" r:id="rId8" imgW="3847376" imgH="13544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84267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5115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山东威海二模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x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+ax-a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的导函数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上存在最大值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6562693"/>
              </p:ext>
            </p:extLst>
          </p:nvPr>
        </p:nvGraphicFramePr>
        <p:xfrm>
          <a:off x="6040799" y="1407757"/>
          <a:ext cx="649877" cy="392883"/>
        </p:xfrm>
        <a:graphic>
          <a:graphicData uri="http://schemas.openxmlformats.org/presentationml/2006/ole">
            <p:oleObj spid="_x0000_s84994" name="文档" r:id="rId8" imgW="509974" imgH="299934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474817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x+a-a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的单调递增区间为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无递减区间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的单调递增区间为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单调递减区间为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5459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399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处取得最大值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8269345"/>
              </p:ext>
            </p:extLst>
          </p:nvPr>
        </p:nvGraphicFramePr>
        <p:xfrm>
          <a:off x="313137" y="1991104"/>
          <a:ext cx="8128000" cy="1374785"/>
        </p:xfrm>
        <a:graphic>
          <a:graphicData uri="http://schemas.openxmlformats.org/presentationml/2006/ole">
            <p:oleObj spid="_x0000_s86018" name="文档" r:id="rId8" imgW="3847376" imgH="65097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37098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当且仅当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4203330"/>
              </p:ext>
            </p:extLst>
          </p:nvPr>
        </p:nvGraphicFramePr>
        <p:xfrm>
          <a:off x="313137" y="4651318"/>
          <a:ext cx="8128000" cy="472791"/>
        </p:xfrm>
        <a:graphic>
          <a:graphicData uri="http://schemas.openxmlformats.org/presentationml/2006/ole">
            <p:oleObj spid="_x0000_s86019" name="文档" r:id="rId9" imgW="3847376" imgH="224549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512410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处取得最大值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672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51159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178979"/>
              </p:ext>
            </p:extLst>
          </p:nvPr>
        </p:nvGraphicFramePr>
        <p:xfrm>
          <a:off x="313137" y="1834943"/>
          <a:ext cx="8128000" cy="472791"/>
        </p:xfrm>
        <a:graphic>
          <a:graphicData uri="http://schemas.openxmlformats.org/presentationml/2006/ole">
            <p:oleObj spid="_x0000_s87042" name="文档" r:id="rId8" imgW="3847376" imgH="224549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232315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2725245"/>
              </p:ext>
            </p:extLst>
          </p:nvPr>
        </p:nvGraphicFramePr>
        <p:xfrm>
          <a:off x="313137" y="3569567"/>
          <a:ext cx="8128000" cy="1515617"/>
        </p:xfrm>
        <a:graphic>
          <a:graphicData uri="http://schemas.openxmlformats.org/presentationml/2006/ole">
            <p:oleObj spid="_x0000_s87043" name="文档" r:id="rId9" imgW="3847376" imgH="718268" progId="Word.Document.12">
              <p:embed/>
            </p:oleObj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508000" y="50851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当且仅当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时等号成立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2157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2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5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6" name="TextBox 8">
            <a:hlinkClick r:id="rId6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突破策略三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寻求导函数零点法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若使用策略一或策略二解答时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但无法解出导函数的零点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可利用函数零点存在性定理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试出导函数在区间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内的零点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再判断导函数在区间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的正负情况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处取得最值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求出最值并通过对最值的处理消去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使问题得到解决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516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8577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的导函数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零点的个数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7159479"/>
              </p:ext>
            </p:extLst>
          </p:nvPr>
        </p:nvGraphicFramePr>
        <p:xfrm>
          <a:off x="312642" y="2367679"/>
          <a:ext cx="8128000" cy="504218"/>
        </p:xfrm>
        <a:graphic>
          <a:graphicData uri="http://schemas.openxmlformats.org/presentationml/2006/ole">
            <p:oleObj spid="_x0000_s88066" name="文档" r:id="rId8" imgW="3839157" imgH="238363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8958758"/>
              </p:ext>
            </p:extLst>
          </p:nvPr>
        </p:nvGraphicFramePr>
        <p:xfrm>
          <a:off x="312642" y="2930122"/>
          <a:ext cx="8128000" cy="460518"/>
        </p:xfrm>
        <a:graphic>
          <a:graphicData uri="http://schemas.openxmlformats.org/presentationml/2006/ole">
            <p:oleObj spid="_x0000_s88067" name="文档" r:id="rId9" imgW="3839157" imgH="216759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448865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   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5461992"/>
              </p:ext>
            </p:extLst>
          </p:nvPr>
        </p:nvGraphicFramePr>
        <p:xfrm>
          <a:off x="4093804" y="3904425"/>
          <a:ext cx="5298644" cy="392250"/>
        </p:xfrm>
        <a:graphic>
          <a:graphicData uri="http://schemas.openxmlformats.org/presentationml/2006/ole">
            <p:oleObj spid="_x0000_s88068" name="文档" r:id="rId10" imgW="3839157" imgH="283371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7406602"/>
              </p:ext>
            </p:extLst>
          </p:nvPr>
        </p:nvGraphicFramePr>
        <p:xfrm>
          <a:off x="312642" y="5129888"/>
          <a:ext cx="8128000" cy="870618"/>
        </p:xfrm>
        <a:graphic>
          <a:graphicData uri="http://schemas.openxmlformats.org/presentationml/2006/ole">
            <p:oleObj spid="_x0000_s88069" name="文档" r:id="rId11" imgW="3839157" imgH="4104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00286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06084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内的唯一零点为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取得最小值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最小值为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7525665"/>
              </p:ext>
            </p:extLst>
          </p:nvPr>
        </p:nvGraphicFramePr>
        <p:xfrm>
          <a:off x="312642" y="3788242"/>
          <a:ext cx="8128000" cy="1062220"/>
        </p:xfrm>
        <a:graphic>
          <a:graphicData uri="http://schemas.openxmlformats.org/presentationml/2006/ole">
            <p:oleObj spid="_x0000_s89090" name="文档" r:id="rId8" imgW="3839157" imgH="5012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01110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56162" y="149567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(e))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处的切线为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41210803"/>
              </p:ext>
            </p:extLst>
          </p:nvPr>
        </p:nvGraphicFramePr>
        <p:xfrm>
          <a:off x="762204" y="3295870"/>
          <a:ext cx="8128000" cy="2729452"/>
        </p:xfrm>
        <a:graphic>
          <a:graphicData uri="http://schemas.openxmlformats.org/presentationml/2006/ole">
            <p:oleObj spid="_x0000_s90114" name="文档" r:id="rId8" imgW="3847376" imgH="12922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00707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从近五年的高考试题来看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高考对函数与导数的考查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已经从直接利用导数的正负讨论函数的单调区间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或利用函数单调性求函数的极值、最值问题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转变成利用求导的方法证明不等式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探求参数的取值范围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解决函数的零点、方程根的问题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以及在某不等式成立的条件下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求某一参数或某两个参数构成的代数式的最值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9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7008165"/>
              </p:ext>
            </p:extLst>
          </p:nvPr>
        </p:nvGraphicFramePr>
        <p:xfrm>
          <a:off x="611560" y="1628800"/>
          <a:ext cx="8128000" cy="2534970"/>
        </p:xfrm>
        <a:graphic>
          <a:graphicData uri="http://schemas.openxmlformats.org/presentationml/2006/ole">
            <p:oleObj spid="_x0000_s91138" name="文档" r:id="rId8" imgW="3847376" imgH="1199393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9892925"/>
              </p:ext>
            </p:extLst>
          </p:nvPr>
        </p:nvGraphicFramePr>
        <p:xfrm>
          <a:off x="384100" y="4293096"/>
          <a:ext cx="8128000" cy="2183986"/>
        </p:xfrm>
        <a:graphic>
          <a:graphicData uri="http://schemas.openxmlformats.org/presentationml/2006/ole">
            <p:oleObj spid="_x0000_s91139" name="文档" r:id="rId9" imgW="3904756" imgH="10486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410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6759861"/>
              </p:ext>
            </p:extLst>
          </p:nvPr>
        </p:nvGraphicFramePr>
        <p:xfrm>
          <a:off x="530199" y="1772816"/>
          <a:ext cx="8128000" cy="4094177"/>
        </p:xfrm>
        <a:graphic>
          <a:graphicData uri="http://schemas.openxmlformats.org/presentationml/2006/ole">
            <p:oleObj spid="_x0000_s92162" name="文档" r:id="rId8" imgW="3847376" imgH="19378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06862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4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5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6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82545255"/>
              </p:ext>
            </p:extLst>
          </p:nvPr>
        </p:nvGraphicFramePr>
        <p:xfrm>
          <a:off x="508000" y="1391994"/>
          <a:ext cx="8128000" cy="5218429"/>
        </p:xfrm>
        <a:graphic>
          <a:graphicData uri="http://schemas.openxmlformats.org/presentationml/2006/ole">
            <p:oleObj spid="_x0000_s93186" name="文档" r:id="rId8" imgW="3847376" imgH="2468957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716016" y="5949280"/>
            <a:ext cx="30460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99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49468340"/>
              </p:ext>
            </p:extLst>
          </p:nvPr>
        </p:nvGraphicFramePr>
        <p:xfrm>
          <a:off x="469661" y="2204864"/>
          <a:ext cx="8128000" cy="1004181"/>
        </p:xfrm>
        <a:graphic>
          <a:graphicData uri="http://schemas.openxmlformats.org/presentationml/2006/ole">
            <p:oleObj spid="_x0000_s94210" name="文档" r:id="rId8" imgW="3957084" imgH="488322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7585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突破策略一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分离参数法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已知不等式在某一区间上恒成立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求参数的取值范围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一般先分离参数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再转化为求函数在给定区间上的最值问题求解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291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0087697"/>
              </p:ext>
            </p:extLst>
          </p:nvPr>
        </p:nvGraphicFramePr>
        <p:xfrm>
          <a:off x="313137" y="1556792"/>
          <a:ext cx="8128000" cy="536502"/>
        </p:xfrm>
        <a:graphic>
          <a:graphicData uri="http://schemas.openxmlformats.org/presentationml/2006/ole">
            <p:oleObj spid="_x0000_s95234" name="文档" r:id="rId8" imgW="3847376" imgH="254417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209329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2974245"/>
              </p:ext>
            </p:extLst>
          </p:nvPr>
        </p:nvGraphicFramePr>
        <p:xfrm>
          <a:off x="313137" y="2998261"/>
          <a:ext cx="8128000" cy="2622152"/>
        </p:xfrm>
        <a:graphic>
          <a:graphicData uri="http://schemas.openxmlformats.org/presentationml/2006/ole">
            <p:oleObj spid="_x0000_s95235" name="文档" r:id="rId9" imgW="3847376" imgH="12414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72286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9972507"/>
              </p:ext>
            </p:extLst>
          </p:nvPr>
        </p:nvGraphicFramePr>
        <p:xfrm>
          <a:off x="313137" y="1418185"/>
          <a:ext cx="8128000" cy="536502"/>
        </p:xfrm>
        <a:graphic>
          <a:graphicData uri="http://schemas.openxmlformats.org/presentationml/2006/ole">
            <p:oleObj spid="_x0000_s96258" name="文档" r:id="rId8" imgW="3847376" imgH="254417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1951386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由条件知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0798748"/>
              </p:ext>
            </p:extLst>
          </p:nvPr>
        </p:nvGraphicFramePr>
        <p:xfrm>
          <a:off x="313137" y="5662705"/>
          <a:ext cx="8128000" cy="546562"/>
        </p:xfrm>
        <a:graphic>
          <a:graphicData uri="http://schemas.openxmlformats.org/presentationml/2006/ole">
            <p:oleObj spid="_x0000_s96259" name="文档" r:id="rId9" imgW="3847376" imgH="2583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77193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9573" y="135115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处的切线方程为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2225022"/>
              </p:ext>
            </p:extLst>
          </p:nvPr>
        </p:nvGraphicFramePr>
        <p:xfrm>
          <a:off x="251520" y="2707706"/>
          <a:ext cx="8128000" cy="563327"/>
        </p:xfrm>
        <a:graphic>
          <a:graphicData uri="http://schemas.openxmlformats.org/presentationml/2006/ole">
            <p:oleObj spid="_x0000_s97282" name="文档" r:id="rId8" imgW="3847376" imgH="266652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5126074"/>
              </p:ext>
            </p:extLst>
          </p:nvPr>
        </p:nvGraphicFramePr>
        <p:xfrm>
          <a:off x="439573" y="3271033"/>
          <a:ext cx="8128000" cy="3322958"/>
        </p:xfrm>
        <a:graphic>
          <a:graphicData uri="http://schemas.openxmlformats.org/presentationml/2006/ole">
            <p:oleObj spid="_x0000_s97283" name="文档" r:id="rId9" imgW="3847376" imgH="157256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34514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90145020"/>
              </p:ext>
            </p:extLst>
          </p:nvPr>
        </p:nvGraphicFramePr>
        <p:xfrm>
          <a:off x="530199" y="1700808"/>
          <a:ext cx="8128000" cy="4265188"/>
        </p:xfrm>
        <a:graphic>
          <a:graphicData uri="http://schemas.openxmlformats.org/presentationml/2006/ole">
            <p:oleObj spid="_x0000_s98306" name="文档" r:id="rId8" imgW="3847376" imgH="20198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83153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8230278"/>
              </p:ext>
            </p:extLst>
          </p:nvPr>
        </p:nvGraphicFramePr>
        <p:xfrm>
          <a:off x="508000" y="2949082"/>
          <a:ext cx="8128000" cy="1213835"/>
        </p:xfrm>
        <a:graphic>
          <a:graphicData uri="http://schemas.openxmlformats.org/presentationml/2006/ole">
            <p:oleObj spid="_x0000_s99330" name="文档" r:id="rId8" imgW="3847376" imgH="5746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0749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5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3" name="TextBox 8">
            <a:hlinkClick r:id="rId6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突破策略二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分类讨论法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当不等式中的参数无法分离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或含参不等式中左、右两边的函数具有某些不确定因素时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应用分类讨论的方法来处理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分类讨论可使原问题中的不确定因素变成确定因素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为问题的解决提供新的条件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求参数的范围转换成了讨论参数在哪些范围能使不等式成立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6505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1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6545931"/>
              </p:ext>
            </p:extLst>
          </p:nvPr>
        </p:nvGraphicFramePr>
        <p:xfrm>
          <a:off x="683568" y="1988840"/>
          <a:ext cx="8128000" cy="1004181"/>
        </p:xfrm>
        <a:graphic>
          <a:graphicData uri="http://schemas.openxmlformats.org/presentationml/2006/ole">
            <p:oleObj spid="_x0000_s76802" name="文档" r:id="rId8" imgW="3957084" imgH="488322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52256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突破策略一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差函数法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证明函数不等式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表达式的某一部分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利用导数证明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那么可利用导数确定出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上是增函数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147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处的切线方程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的定义域为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处的切线方程为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1776337"/>
              </p:ext>
            </p:extLst>
          </p:nvPr>
        </p:nvGraphicFramePr>
        <p:xfrm>
          <a:off x="4211960" y="3906100"/>
          <a:ext cx="943017" cy="459004"/>
        </p:xfrm>
        <a:graphic>
          <a:graphicData uri="http://schemas.openxmlformats.org/presentationml/2006/ole">
            <p:oleObj spid="_x0000_s100354" name="文档" r:id="rId8" imgW="661047" imgH="3172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5081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51159"/>
            <a:ext cx="268855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24957623"/>
              </p:ext>
            </p:extLst>
          </p:nvPr>
        </p:nvGraphicFramePr>
        <p:xfrm>
          <a:off x="313137" y="1829341"/>
          <a:ext cx="8128000" cy="1116593"/>
        </p:xfrm>
        <a:graphic>
          <a:graphicData uri="http://schemas.openxmlformats.org/presentationml/2006/ole">
            <p:oleObj spid="_x0000_s101378" name="文档" r:id="rId8" imgW="3847376" imgH="528265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296360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6887643"/>
              </p:ext>
            </p:extLst>
          </p:nvPr>
        </p:nvGraphicFramePr>
        <p:xfrm>
          <a:off x="313137" y="4634598"/>
          <a:ext cx="8128000" cy="687392"/>
        </p:xfrm>
        <a:graphic>
          <a:graphicData uri="http://schemas.openxmlformats.org/presentationml/2006/ole">
            <p:oleObj spid="_x0000_s101379" name="文档" r:id="rId9" imgW="3847376" imgH="325668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532199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104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5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3" name="TextBox 8">
            <a:hlinkClick r:id="rId6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7616" y="162880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若对任意的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0287" y="335119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的单调递增区间为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单调递减区间为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809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5827891"/>
              </p:ext>
            </p:extLst>
          </p:nvPr>
        </p:nvGraphicFramePr>
        <p:xfrm>
          <a:off x="404414" y="1700808"/>
          <a:ext cx="8128000" cy="586800"/>
        </p:xfrm>
        <a:graphic>
          <a:graphicData uri="http://schemas.openxmlformats.org/presentationml/2006/ole">
            <p:oleObj spid="_x0000_s102402" name="文档" r:id="rId8" imgW="3847376" imgH="278167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61031" y="220125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-x-m&gt;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-x-m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059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5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6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突破策略三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分别求函数最值法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若两边变量不同的函数不等式恒成立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求不等式中的参数范围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常用分别求函数最值求解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80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7667570"/>
              </p:ext>
            </p:extLst>
          </p:nvPr>
        </p:nvGraphicFramePr>
        <p:xfrm>
          <a:off x="508000" y="2104092"/>
          <a:ext cx="8128000" cy="2903815"/>
        </p:xfrm>
        <a:graphic>
          <a:graphicData uri="http://schemas.openxmlformats.org/presentationml/2006/ole">
            <p:oleObj spid="_x0000_s103426" name="文档" r:id="rId8" imgW="3847376" imgH="13742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6778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0876552"/>
              </p:ext>
            </p:extLst>
          </p:nvPr>
        </p:nvGraphicFramePr>
        <p:xfrm>
          <a:off x="508000" y="1894521"/>
          <a:ext cx="8128000" cy="3322958"/>
        </p:xfrm>
        <a:graphic>
          <a:graphicData uri="http://schemas.openxmlformats.org/presentationml/2006/ole">
            <p:oleObj spid="_x0000_s104450" name="文档" r:id="rId8" imgW="3839157" imgH="15734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12484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73068372"/>
              </p:ext>
            </p:extLst>
          </p:nvPr>
        </p:nvGraphicFramePr>
        <p:xfrm>
          <a:off x="530199" y="1509185"/>
          <a:ext cx="8128000" cy="2528264"/>
        </p:xfrm>
        <a:graphic>
          <a:graphicData uri="http://schemas.openxmlformats.org/presentationml/2006/ole">
            <p:oleObj spid="_x0000_s105474" name="文档" r:id="rId8" imgW="3847376" imgH="1197594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4259245"/>
              </p:ext>
            </p:extLst>
          </p:nvPr>
        </p:nvGraphicFramePr>
        <p:xfrm>
          <a:off x="460533" y="4183284"/>
          <a:ext cx="8128000" cy="2415273"/>
        </p:xfrm>
        <a:graphic>
          <a:graphicData uri="http://schemas.openxmlformats.org/presentationml/2006/ole">
            <p:oleObj spid="_x0000_s105475" name="文档" r:id="rId9" imgW="3904756" imgH="11598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75270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1779788"/>
              </p:ext>
            </p:extLst>
          </p:nvPr>
        </p:nvGraphicFramePr>
        <p:xfrm>
          <a:off x="523875" y="1700808"/>
          <a:ext cx="8096250" cy="3889375"/>
        </p:xfrm>
        <a:graphic>
          <a:graphicData uri="http://schemas.openxmlformats.org/presentationml/2006/ole">
            <p:oleObj spid="_x0000_s106498" name="文档" r:id="rId8" imgW="3839157" imgH="18417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75351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9214138"/>
              </p:ext>
            </p:extLst>
          </p:nvPr>
        </p:nvGraphicFramePr>
        <p:xfrm>
          <a:off x="508000" y="1939789"/>
          <a:ext cx="8128000" cy="3232422"/>
        </p:xfrm>
        <a:graphic>
          <a:graphicData uri="http://schemas.openxmlformats.org/presentationml/2006/ole">
            <p:oleObj spid="_x0000_s107522" name="文档" r:id="rId8" imgW="3847376" imgH="15304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060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1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4274689"/>
              </p:ext>
            </p:extLst>
          </p:nvPr>
        </p:nvGraphicFramePr>
        <p:xfrm>
          <a:off x="313137" y="2179998"/>
          <a:ext cx="8128000" cy="536502"/>
        </p:xfrm>
        <a:graphic>
          <a:graphicData uri="http://schemas.openxmlformats.org/presentationml/2006/ole">
            <p:oleObj spid="_x0000_s77826" name="文档" r:id="rId8" imgW="3847376" imgH="254417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2720897"/>
            <a:ext cx="52886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x&gt;c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198713"/>
            <a:ext cx="394370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导数与函数的单调性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5773075"/>
              </p:ext>
            </p:extLst>
          </p:nvPr>
        </p:nvGraphicFramePr>
        <p:xfrm>
          <a:off x="313137" y="3672206"/>
          <a:ext cx="8128000" cy="476145"/>
        </p:xfrm>
        <a:graphic>
          <a:graphicData uri="http://schemas.openxmlformats.org/presentationml/2006/ole">
            <p:oleObj spid="_x0000_s77827" name="文档" r:id="rId9" imgW="3847376" imgH="225269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508000" y="414835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处取得最大值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最大值为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31649037"/>
              </p:ext>
            </p:extLst>
          </p:nvPr>
        </p:nvGraphicFramePr>
        <p:xfrm>
          <a:off x="313137" y="6163302"/>
          <a:ext cx="8128000" cy="536502"/>
        </p:xfrm>
        <a:graphic>
          <a:graphicData uri="http://schemas.openxmlformats.org/presentationml/2006/ole">
            <p:oleObj spid="_x0000_s77828" name="文档" r:id="rId10" imgW="3847376" imgH="2544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51844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101751"/>
              </p:ext>
            </p:extLst>
          </p:nvPr>
        </p:nvGraphicFramePr>
        <p:xfrm>
          <a:off x="384100" y="1520441"/>
          <a:ext cx="8128000" cy="1961583"/>
        </p:xfrm>
        <a:graphic>
          <a:graphicData uri="http://schemas.openxmlformats.org/presentationml/2006/ole">
            <p:oleObj spid="_x0000_s108546" name="文档" r:id="rId8" imgW="3847376" imgH="928423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5275727"/>
              </p:ext>
            </p:extLst>
          </p:nvPr>
        </p:nvGraphicFramePr>
        <p:xfrm>
          <a:off x="251520" y="3658889"/>
          <a:ext cx="8128000" cy="637096"/>
        </p:xfrm>
        <a:graphic>
          <a:graphicData uri="http://schemas.openxmlformats.org/presentationml/2006/ole">
            <p:oleObj spid="_x0000_s108547" name="文档" r:id="rId9" imgW="3847376" imgH="301198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30199" y="429598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内单调递减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m&lt;x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的单调递增区间为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单调递减区间为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2003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0694479"/>
              </p:ext>
            </p:extLst>
          </p:nvPr>
        </p:nvGraphicFramePr>
        <p:xfrm>
          <a:off x="555351" y="1628800"/>
          <a:ext cx="8128000" cy="4825163"/>
        </p:xfrm>
        <a:graphic>
          <a:graphicData uri="http://schemas.openxmlformats.org/presentationml/2006/ole">
            <p:oleObj spid="_x0000_s109570" name="文档" r:id="rId8" imgW="3847376" imgH="22843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58733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11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2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3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6956808"/>
              </p:ext>
            </p:extLst>
          </p:nvPr>
        </p:nvGraphicFramePr>
        <p:xfrm>
          <a:off x="508000" y="2685861"/>
          <a:ext cx="8128000" cy="1740278"/>
        </p:xfrm>
        <a:graphic>
          <a:graphicData uri="http://schemas.openxmlformats.org/presentationml/2006/ole">
            <p:oleObj spid="_x0000_s110594" name="文档" r:id="rId8" imgW="3847376" imgH="8244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59888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5466788"/>
              </p:ext>
            </p:extLst>
          </p:nvPr>
        </p:nvGraphicFramePr>
        <p:xfrm>
          <a:off x="384100" y="2085679"/>
          <a:ext cx="8128000" cy="1004181"/>
        </p:xfrm>
        <a:graphic>
          <a:graphicData uri="http://schemas.openxmlformats.org/presentationml/2006/ole">
            <p:oleObj spid="_x0000_s111618" name="文档" r:id="rId7" imgW="3957084" imgH="488322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266612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突破策略一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求导与数形结合法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研究函数零点或方程根的情况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可以通过导数研究函数的单调性、最大值、最小值、变化趋势等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并借助函数的大致图象判断函数零点或方程根的情况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其基本的思路为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构造函数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并求其定义域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求导数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得单调区间和极值点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通过数形结合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挖掘隐含条件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确定函数图象与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轴的交点情况进而求解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180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2967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是自然对数的底数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求整数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的所有值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上有解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等价于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7977952"/>
              </p:ext>
            </p:extLst>
          </p:nvPr>
        </p:nvGraphicFramePr>
        <p:xfrm>
          <a:off x="313137" y="4147899"/>
          <a:ext cx="8128000" cy="1009293"/>
        </p:xfrm>
        <a:graphic>
          <a:graphicData uri="http://schemas.openxmlformats.org/presentationml/2006/ole">
            <p:oleObj spid="_x0000_s112642" name="文档" r:id="rId7" imgW="3847376" imgH="4775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2465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不是方程的解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82880154"/>
              </p:ext>
            </p:extLst>
          </p:nvPr>
        </p:nvGraphicFramePr>
        <p:xfrm>
          <a:off x="313137" y="2351891"/>
          <a:ext cx="8128000" cy="2270072"/>
        </p:xfrm>
        <a:graphic>
          <a:graphicData uri="http://schemas.openxmlformats.org/presentationml/2006/ole">
            <p:oleObj spid="_x0000_s113666" name="文档" r:id="rId7" imgW="3847376" imgH="1075243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462706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有且只有两个实数根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且分别在区间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所以整数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的所有值为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51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5919" y="14847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处的切线与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轴交点的横坐标为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y=kx-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只有一个交点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0914932"/>
              </p:ext>
            </p:extLst>
          </p:nvPr>
        </p:nvGraphicFramePr>
        <p:xfrm>
          <a:off x="530199" y="3318593"/>
          <a:ext cx="8128000" cy="1016001"/>
        </p:xfrm>
        <a:graphic>
          <a:graphicData uri="http://schemas.openxmlformats.org/presentationml/2006/ole">
            <p:oleObj spid="_x0000_s114690" name="文档" r:id="rId7" imgW="3847376" imgH="481484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1599" y="4308563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-kx+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由题设知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-k&gt;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-k&gt;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有唯一实根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29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5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内没有实根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有唯一实根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y=kx-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只有一个交点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54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4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5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突破策略二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正黑简体"/>
                <a:cs typeface="Times New Roman" panose="02020603050405020304" pitchFamily="18" charset="0"/>
              </a:rPr>
              <a:t>分类讨论法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如果函数中没有参数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那么可以直接一阶求导得出函数的极值点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判断极值点大于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进而判断函数零点的个数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如果函数中含有参数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那么一阶导数的正负往往不好判断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这时要对参数进行分类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在参数小的范围内判断导数的符号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如果分类也不好判断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那么需要对一阶导函数进行再次求导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在判断二阶导数的正负时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也可能需要分类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分类讨论可使原问题中的不确定因素变成确定因素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为问题的解决提供新的条件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30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3405177"/>
              </p:ext>
            </p:extLst>
          </p:nvPr>
        </p:nvGraphicFramePr>
        <p:xfrm>
          <a:off x="530199" y="1375182"/>
          <a:ext cx="8128000" cy="5318073"/>
        </p:xfrm>
        <a:graphic>
          <a:graphicData uri="http://schemas.openxmlformats.org/presentationml/2006/ole">
            <p:oleObj spid="_x0000_s115714" name="文档" r:id="rId7" imgW="3847376" imgH="2517897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60622" y="2780927"/>
            <a:ext cx="8183446" cy="3912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314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1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构造函数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x-c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-c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3120837"/>
              </p:ext>
            </p:extLst>
          </p:nvPr>
        </p:nvGraphicFramePr>
        <p:xfrm>
          <a:off x="313137" y="2556635"/>
          <a:ext cx="8128000" cy="663921"/>
        </p:xfrm>
        <a:graphic>
          <a:graphicData uri="http://schemas.openxmlformats.org/presentationml/2006/ole">
            <p:oleObj spid="_x0000_s78850" name="文档" r:id="rId8" imgW="3847376" imgH="314152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23667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5491228"/>
              </p:ext>
            </p:extLst>
          </p:nvPr>
        </p:nvGraphicFramePr>
        <p:xfrm>
          <a:off x="313137" y="4113823"/>
          <a:ext cx="8128000" cy="536502"/>
        </p:xfrm>
        <a:graphic>
          <a:graphicData uri="http://schemas.openxmlformats.org/presentationml/2006/ole">
            <p:oleObj spid="_x0000_s78851" name="文档" r:id="rId9" imgW="3847376" imgH="254417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466147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x&gt;c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8307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1940471"/>
              </p:ext>
            </p:extLst>
          </p:nvPr>
        </p:nvGraphicFramePr>
        <p:xfrm>
          <a:off x="508000" y="1695434"/>
          <a:ext cx="8128000" cy="3721133"/>
        </p:xfrm>
        <a:graphic>
          <a:graphicData uri="http://schemas.openxmlformats.org/presentationml/2006/ole">
            <p:oleObj spid="_x0000_s116738" name="文档" r:id="rId7" imgW="3839157" imgH="17574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52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155148"/>
              </p:ext>
            </p:extLst>
          </p:nvPr>
        </p:nvGraphicFramePr>
        <p:xfrm>
          <a:off x="312642" y="1556792"/>
          <a:ext cx="8128000" cy="504218"/>
        </p:xfrm>
        <a:graphic>
          <a:graphicData uri="http://schemas.openxmlformats.org/presentationml/2006/ole">
            <p:oleObj spid="_x0000_s117762" name="文档" r:id="rId7" imgW="3839157" imgH="237642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206101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从右侧趋近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为减函数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为增函数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处取到极大值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处取到极小值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5897399"/>
              </p:ext>
            </p:extLst>
          </p:nvPr>
        </p:nvGraphicFramePr>
        <p:xfrm>
          <a:off x="312642" y="4159804"/>
          <a:ext cx="8128000" cy="504218"/>
        </p:xfrm>
        <a:graphic>
          <a:graphicData uri="http://schemas.openxmlformats.org/presentationml/2006/ole">
            <p:oleObj spid="_x0000_s117763" name="文档" r:id="rId8" imgW="3839157" imgH="237642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467801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所以此时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588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5934842"/>
              </p:ext>
            </p:extLst>
          </p:nvPr>
        </p:nvGraphicFramePr>
        <p:xfrm>
          <a:off x="508000" y="2208056"/>
          <a:ext cx="8128000" cy="2695888"/>
        </p:xfrm>
        <a:graphic>
          <a:graphicData uri="http://schemas.openxmlformats.org/presentationml/2006/ole">
            <p:oleObj spid="_x0000_s118786" name="文档" r:id="rId7" imgW="3839157" imgH="12731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1107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为何值时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轴为曲线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的切线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)}(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零点的个数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064042"/>
              </p:ext>
            </p:extLst>
          </p:nvPr>
        </p:nvGraphicFramePr>
        <p:xfrm>
          <a:off x="4438375" y="1596235"/>
          <a:ext cx="720835" cy="417276"/>
        </p:xfrm>
        <a:graphic>
          <a:graphicData uri="http://schemas.openxmlformats.org/presentationml/2006/ole">
            <p:oleObj spid="_x0000_s119810" name="文档" r:id="rId7" imgW="557779" imgH="317217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27418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轴相切于点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01068488"/>
              </p:ext>
            </p:extLst>
          </p:nvPr>
        </p:nvGraphicFramePr>
        <p:xfrm>
          <a:off x="313137" y="4201535"/>
          <a:ext cx="8128000" cy="1552503"/>
        </p:xfrm>
        <a:graphic>
          <a:graphicData uri="http://schemas.openxmlformats.org/presentationml/2006/ole">
            <p:oleObj spid="_x0000_s119811" name="文档" r:id="rId8" imgW="3847376" imgH="7355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086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11691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)}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内无零点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6529149"/>
              </p:ext>
            </p:extLst>
          </p:nvPr>
        </p:nvGraphicFramePr>
        <p:xfrm>
          <a:off x="313137" y="3032979"/>
          <a:ext cx="8128000" cy="1324490"/>
        </p:xfrm>
        <a:graphic>
          <a:graphicData uri="http://schemas.openxmlformats.org/presentationml/2006/ole">
            <p:oleObj spid="_x0000_s120834" name="文档" r:id="rId7" imgW="3847376" imgH="627225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36319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所以只需考虑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的零点个数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624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1119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内无零点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内单调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27267832"/>
              </p:ext>
            </p:extLst>
          </p:nvPr>
        </p:nvGraphicFramePr>
        <p:xfrm>
          <a:off x="599682" y="2589281"/>
          <a:ext cx="8128000" cy="2907169"/>
        </p:xfrm>
        <a:graphic>
          <a:graphicData uri="http://schemas.openxmlformats.org/presentationml/2006/ole">
            <p:oleObj spid="_x0000_s121858" name="文档" r:id="rId7" imgW="3847376" imgH="13764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4526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5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策略二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3349586"/>
              </p:ext>
            </p:extLst>
          </p:nvPr>
        </p:nvGraphicFramePr>
        <p:xfrm>
          <a:off x="313137" y="1489610"/>
          <a:ext cx="8128000" cy="4459670"/>
        </p:xfrm>
        <a:graphic>
          <a:graphicData uri="http://schemas.openxmlformats.org/presentationml/2006/ole">
            <p:oleObj spid="_x0000_s122882" name="文档" r:id="rId7" imgW="3847376" imgH="21119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1927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常常将不等式的恒成立问题转化为函数的最值问题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将证明不等式问题转化为函数的单调性与最值问题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将方程的求解问题转化为函数的零点问题、两个函数图象的交点问题等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关于二次求导问题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在讨论函数单调性时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如果导函数值的符号不容易确定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那么一般是对导函数再次求导判断出导函数的单调性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通过导函数的零点来确定导函数值的符号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从而判断出原函数的单调性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利用求导的方法可求出某一函数的最值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如果求出的最值仍然是含有变量的表达式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那么再确定这一表达式的最值时仍然需要求导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37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存在性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问题的求解是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的最大值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所求问题如何转化成能利用导数解决的问题是关键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直接利用导数解决的问题一个是函数的单调性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一个是函数的极值或最值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所以应将具体问题通过等价转换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或构造函数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使所求问题转化成与单调性或函数的极值、最值有关的问题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255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1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40821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的导函数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为自然对数的底数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3062463"/>
              </p:ext>
            </p:extLst>
          </p:nvPr>
        </p:nvGraphicFramePr>
        <p:xfrm>
          <a:off x="2237300" y="3185010"/>
          <a:ext cx="6401338" cy="549291"/>
        </p:xfrm>
        <a:graphic>
          <a:graphicData uri="http://schemas.openxmlformats.org/presentationml/2006/ole">
            <p:oleObj spid="_x0000_s79874" name="文档" r:id="rId8" imgW="3847376" imgH="3303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10275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1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的导函数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0264922"/>
              </p:ext>
            </p:extLst>
          </p:nvPr>
        </p:nvGraphicFramePr>
        <p:xfrm>
          <a:off x="313137" y="2615192"/>
          <a:ext cx="8128000" cy="3919814"/>
        </p:xfrm>
        <a:graphic>
          <a:graphicData uri="http://schemas.openxmlformats.org/presentationml/2006/ole">
            <p:oleObj spid="_x0000_s80898" name="文档" r:id="rId8" imgW="3847376" imgH="18557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61208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2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策略一</a:t>
            </a:r>
          </a:p>
        </p:txBody>
      </p:sp>
      <p:sp>
        <p:nvSpPr>
          <p:cNvPr id="10" name="TextBox 27">
            <a:hlinkClick r:id="rId5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1" name="TextBox 8">
            <a:hlinkClick r:id="rId6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上为减函数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9155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8410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98609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13118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9" name="TextBox 26">
            <a:hlinkClick r:id="rId3" action="ppaction://hlinksldjump"/>
          </p:cNvPr>
          <p:cNvSpPr txBox="1"/>
          <p:nvPr/>
        </p:nvSpPr>
        <p:spPr>
          <a:xfrm>
            <a:off x="6732240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策略一</a:t>
            </a:r>
          </a:p>
        </p:txBody>
      </p:sp>
      <p:sp>
        <p:nvSpPr>
          <p:cNvPr id="10" name="TextBox 27">
            <a:hlinkClick r:id="rId6" action="ppaction://hlinksldjump"/>
          </p:cNvPr>
          <p:cNvSpPr txBox="1"/>
          <p:nvPr/>
        </p:nvSpPr>
        <p:spPr>
          <a:xfrm>
            <a:off x="7488324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策略二</a:t>
            </a:r>
          </a:p>
        </p:txBody>
      </p:sp>
      <p:sp>
        <p:nvSpPr>
          <p:cNvPr id="11" name="TextBox 8">
            <a:hlinkClick r:id="rId7" action="ppaction://hlinksldjump"/>
          </p:cNvPr>
          <p:cNvSpPr txBox="1"/>
          <p:nvPr/>
        </p:nvSpPr>
        <p:spPr>
          <a:xfrm>
            <a:off x="8244408" y="105251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策略三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058916"/>
              </p:ext>
            </p:extLst>
          </p:nvPr>
        </p:nvGraphicFramePr>
        <p:xfrm>
          <a:off x="313137" y="2225646"/>
          <a:ext cx="8128000" cy="952290"/>
        </p:xfrm>
        <a:graphic>
          <a:graphicData uri="http://schemas.openxmlformats.org/presentationml/2006/ole">
            <p:oleObj spid="_x0000_s81922" name="文档" r:id="rId8" imgW="3847376" imgH="450897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15064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内为减函数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内为增函数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+t-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3280395"/>
              </p:ext>
            </p:extLst>
          </p:nvPr>
        </p:nvGraphicFramePr>
        <p:xfrm>
          <a:off x="313137" y="4432560"/>
          <a:ext cx="8128000" cy="1907933"/>
        </p:xfrm>
        <a:graphic>
          <a:graphicData uri="http://schemas.openxmlformats.org/presentationml/2006/ole">
            <p:oleObj spid="_x0000_s81923" name="文档" r:id="rId9" imgW="3847376" imgH="9032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4536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624</TotalTime>
  <Words>3932</Words>
  <Application>Microsoft Office PowerPoint</Application>
  <PresentationFormat>全屏显示(4:3)</PresentationFormat>
  <Paragraphs>541</Paragraphs>
  <Slides>58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0" baseType="lpstr">
      <vt:lpstr>Office 主题​​</vt:lpstr>
      <vt:lpstr>文档</vt:lpstr>
      <vt:lpstr>高考大题增分专项一　 高考中的函数与导数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</cp:revision>
  <dcterms:created xsi:type="dcterms:W3CDTF">2014-12-26T02:01:49Z</dcterms:created>
  <dcterms:modified xsi:type="dcterms:W3CDTF">2019-11-12T11:30:20Z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