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1"/>
  </p:notesMasterIdLst>
  <p:sldIdLst>
    <p:sldId id="600" r:id="rId2"/>
    <p:sldId id="601" r:id="rId3"/>
    <p:sldId id="602"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6" r:id="rId18"/>
    <p:sldId id="617" r:id="rId19"/>
    <p:sldId id="618" r:id="rId20"/>
    <p:sldId id="619" r:id="rId21"/>
    <p:sldId id="620" r:id="rId22"/>
    <p:sldId id="621" r:id="rId23"/>
    <p:sldId id="622" r:id="rId24"/>
    <p:sldId id="623" r:id="rId25"/>
    <p:sldId id="624" r:id="rId26"/>
    <p:sldId id="625" r:id="rId27"/>
    <p:sldId id="626" r:id="rId28"/>
    <p:sldId id="627" r:id="rId29"/>
    <p:sldId id="628" r:id="rId30"/>
    <p:sldId id="629" r:id="rId31"/>
    <p:sldId id="630" r:id="rId32"/>
    <p:sldId id="631" r:id="rId33"/>
    <p:sldId id="632" r:id="rId34"/>
    <p:sldId id="633" r:id="rId35"/>
    <p:sldId id="634" r:id="rId36"/>
    <p:sldId id="635" r:id="rId37"/>
    <p:sldId id="636" r:id="rId38"/>
    <p:sldId id="637" r:id="rId39"/>
    <p:sldId id="638"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89" d="100"/>
          <a:sy n="89" d="100"/>
        </p:scale>
        <p:origin x="-1428"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5" Type="http://schemas.openxmlformats.org/officeDocument/2006/relationships/image" Target="../media/image40.emf"/><Relationship Id="rId4" Type="http://schemas.openxmlformats.org/officeDocument/2006/relationships/image" Target="../media/image39.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4" Type="http://schemas.openxmlformats.org/officeDocument/2006/relationships/image" Target="../media/image47.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image" Target="../media/image6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image" Target="../media/image72.e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image" Target="../media/image7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6C5678-EE20-4FA5-88E2-6E0BD67A2E26}" type="datetime1">
              <a:rPr lang="en-US" smtClean="0"/>
              <a:pPr/>
              <a:t>11/12/2019</a:t>
            </a:fld>
            <a:endParaRPr lang="en-US" dirty="0"/>
          </a:p>
        </p:txBody>
      </p:sp>
      <p:sp>
        <p:nvSpPr>
          <p:cNvPr id="5" name="页脚占位符 4"/>
          <p:cNvSpPr>
            <a:spLocks noGrp="1"/>
          </p:cNvSpPr>
          <p:nvPr>
            <p:ph type="ftr" sz="quarter" idx="11"/>
          </p:nvPr>
        </p:nvSpPr>
        <p:spPr/>
        <p:txBody>
          <a:bodyPr/>
          <a:lstStyle/>
          <a:p>
            <a:r>
              <a:rPr lang="en-US" smtClean="0"/>
              <a:t>Footer Text</a:t>
            </a:r>
            <a:endParaRPr lang="en-US" dirty="0"/>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339267072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051B39-B140-43FE-96DB-472A2B59CE7C}"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847497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600BB2-27C5-458B-ABCE-839C88CF47CE}"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8670198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1D738E-8962-435F-8C43-147B8DD7E819}"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85923424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CAEA93-55E7-4DA9-90C2-089A26EEFEC4}"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3164639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4CF3C7-6809-4F39-BD67-A75817BDDE0A}"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159157347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AEB24-CE78-465C-A726-91D0868FA48F}" type="datetime1">
              <a:rPr lang="en-US" smtClean="0"/>
              <a:pPr/>
              <a:t>11/12/2019</a:t>
            </a:fld>
            <a:endParaRPr lang="en-US"/>
          </a:p>
        </p:txBody>
      </p:sp>
      <p:sp>
        <p:nvSpPr>
          <p:cNvPr id="8" name="页脚占位符 7"/>
          <p:cNvSpPr>
            <a:spLocks noGrp="1"/>
          </p:cNvSpPr>
          <p:nvPr>
            <p:ph type="ftr" sz="quarter" idx="11"/>
          </p:nvPr>
        </p:nvSpPr>
        <p:spPr/>
        <p:txBody>
          <a:bodyPr/>
          <a:lstStyle/>
          <a:p>
            <a:r>
              <a:rPr lang="en-US" smtClean="0"/>
              <a:t>Footer Text</a:t>
            </a:r>
            <a:endParaRPr lang="en-US"/>
          </a:p>
        </p:txBody>
      </p:sp>
      <p:sp>
        <p:nvSpPr>
          <p:cNvPr id="9" name="灯片编号占位符 8"/>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731812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AADF0-1749-4E8B-9691-B44A5F8C0895}" type="datetime1">
              <a:rPr lang="en-US" smtClean="0"/>
              <a:pPr/>
              <a:t>11/12/2019</a:t>
            </a:fld>
            <a:endParaRPr lang="en-US"/>
          </a:p>
        </p:txBody>
      </p:sp>
      <p:sp>
        <p:nvSpPr>
          <p:cNvPr id="4" name="页脚占位符 3"/>
          <p:cNvSpPr>
            <a:spLocks noGrp="1"/>
          </p:cNvSpPr>
          <p:nvPr>
            <p:ph type="ftr" sz="quarter" idx="11"/>
          </p:nvPr>
        </p:nvSpPr>
        <p:spPr/>
        <p:txBody>
          <a:bodyPr/>
          <a:lstStyle/>
          <a:p>
            <a:r>
              <a:rPr lang="en-US" smtClean="0"/>
              <a:t>Footer Text</a:t>
            </a:r>
            <a:endParaRPr lang="en-US"/>
          </a:p>
        </p:txBody>
      </p:sp>
      <p:sp>
        <p:nvSpPr>
          <p:cNvPr id="5" name="灯片编号占位符 4"/>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5605997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F628A-A867-4937-BBE5-207DB6F9C51A}" type="datetime1">
              <a:rPr lang="en-US" smtClean="0"/>
              <a:pPr/>
              <a:t>11/12/2019</a:t>
            </a:fld>
            <a:endParaRPr lang="en-US"/>
          </a:p>
        </p:txBody>
      </p:sp>
      <p:sp>
        <p:nvSpPr>
          <p:cNvPr id="3" name="页脚占位符 2"/>
          <p:cNvSpPr>
            <a:spLocks noGrp="1"/>
          </p:cNvSpPr>
          <p:nvPr>
            <p:ph type="ftr" sz="quarter" idx="11"/>
          </p:nvPr>
        </p:nvSpPr>
        <p:spPr/>
        <p:txBody>
          <a:bodyPr/>
          <a:lstStyle/>
          <a:p>
            <a:r>
              <a:rPr lang="en-US" smtClean="0"/>
              <a:t>Footer Text</a:t>
            </a:r>
            <a:endParaRPr lang="en-US"/>
          </a:p>
        </p:txBody>
      </p:sp>
      <p:sp>
        <p:nvSpPr>
          <p:cNvPr id="4" name="灯片编号占位符 3"/>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07947755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8BBB94-68E6-4675-A946-F1C5994EDBD7}"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1247789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3B8377-21E3-4835-B75D-4E2847E2750F}"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1982631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4986D-6BE9-4264-908F-02DB36FD8D6C}" type="datetime1">
              <a:rPr lang="en-US" smtClean="0"/>
              <a:pPr/>
              <a:t>11/12/2019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a:t>
            </a: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2814027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61" r:id="rId13"/>
    <p:sldLayoutId id="2147483665" r:id="rId14"/>
    <p:sldLayoutId id="2147483666" r:id="rId15"/>
    <p:sldLayoutId id="2147483667" r:id="rId16"/>
    <p:sldLayoutId id="2147483654" r:id="rId17"/>
    <p:sldLayoutId id="2147483656" r:id="rId18"/>
    <p:sldLayoutId id="2147483657" r:id="rId19"/>
    <p:sldLayoutId id="2147483658" r:id="rId20"/>
    <p:sldLayoutId id="2147483659"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2.xml"/><Relationship Id="rId7" Type="http://schemas.openxmlformats.org/officeDocument/2006/relationships/slide" Target="slide10.xml"/><Relationship Id="rId2" Type="http://schemas.openxmlformats.org/officeDocument/2006/relationships/slideLayout" Target="../slideLayouts/slideLayout17.xml"/><Relationship Id="rId1" Type="http://schemas.openxmlformats.org/officeDocument/2006/relationships/vmlDrawing" Target="../drawings/vmlDrawing8.vml"/><Relationship Id="rId6" Type="http://schemas.openxmlformats.org/officeDocument/2006/relationships/slide" Target="slide9.xml"/><Relationship Id="rId11" Type="http://schemas.openxmlformats.org/officeDocument/2006/relationships/package" Target="../embeddings/Microsoft_Office_Word___18.docx"/><Relationship Id="rId5" Type="http://schemas.openxmlformats.org/officeDocument/2006/relationships/slide" Target="slide8.xml"/><Relationship Id="rId10" Type="http://schemas.openxmlformats.org/officeDocument/2006/relationships/package" Target="../embeddings/Microsoft_Office_Word___17.docx"/><Relationship Id="rId4" Type="http://schemas.openxmlformats.org/officeDocument/2006/relationships/slide" Target="slide7.xml"/><Relationship Id="rId9" Type="http://schemas.openxmlformats.org/officeDocument/2006/relationships/package" Target="../embeddings/Microsoft_Office_Word___16.docx"/></Relationships>
</file>

<file path=ppt/slides/_rels/slide11.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2.xml"/><Relationship Id="rId7" Type="http://schemas.openxmlformats.org/officeDocument/2006/relationships/slide" Target="slide10.xml"/><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slide" Target="slide9.xml"/><Relationship Id="rId11" Type="http://schemas.openxmlformats.org/officeDocument/2006/relationships/package" Target="../embeddings/Microsoft_Office_Word___21.docx"/><Relationship Id="rId5" Type="http://schemas.openxmlformats.org/officeDocument/2006/relationships/slide" Target="slide8.xml"/><Relationship Id="rId10" Type="http://schemas.openxmlformats.org/officeDocument/2006/relationships/package" Target="../embeddings/Microsoft_Office_Word___20.docx"/><Relationship Id="rId4" Type="http://schemas.openxmlformats.org/officeDocument/2006/relationships/slide" Target="slide7.xml"/><Relationship Id="rId9" Type="http://schemas.openxmlformats.org/officeDocument/2006/relationships/package" Target="../embeddings/Microsoft_Office_Word___19.docx"/></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3.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22.docx"/><Relationship Id="rId5" Type="http://schemas.openxmlformats.org/officeDocument/2006/relationships/slide" Target="slide27.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slide" Target="slide12.xml"/><Relationship Id="rId7" Type="http://schemas.openxmlformats.org/officeDocument/2006/relationships/image" Target="../media/image29.jpe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4.docx"/><Relationship Id="rId5" Type="http://schemas.openxmlformats.org/officeDocument/2006/relationships/slide" Target="slide27.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7.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6.docx"/><Relationship Id="rId5" Type="http://schemas.openxmlformats.org/officeDocument/2006/relationships/slide" Target="slide27.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9.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8.docx"/><Relationship Id="rId5" Type="http://schemas.openxmlformats.org/officeDocument/2006/relationships/slide" Target="slide27.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1.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30.docx"/><Relationship Id="rId5" Type="http://schemas.openxmlformats.org/officeDocument/2006/relationships/slide" Target="slide2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slide" Target="slide12.xml"/><Relationship Id="rId7" Type="http://schemas.openxmlformats.org/officeDocument/2006/relationships/package" Target="../embeddings/Microsoft_Office_Word___33.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2.docx"/><Relationship Id="rId5" Type="http://schemas.openxmlformats.org/officeDocument/2006/relationships/slide" Target="slide27.xml"/><Relationship Id="rId10" Type="http://schemas.openxmlformats.org/officeDocument/2006/relationships/package" Target="../embeddings/Microsoft_Office_Word___36.docx"/><Relationship Id="rId4" Type="http://schemas.openxmlformats.org/officeDocument/2006/relationships/slide" Target="slide19.xml"/><Relationship Id="rId9" Type="http://schemas.openxmlformats.org/officeDocument/2006/relationships/package" Target="../embeddings/Microsoft_Office_Word___35.docx"/></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7.xml"/><Relationship Id="rId5" Type="http://schemas.openxmlformats.org/officeDocument/2006/relationships/slide" Target="slide6.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slide" Target="slide12.xml"/><Relationship Id="rId7" Type="http://schemas.openxmlformats.org/officeDocument/2006/relationships/package" Target="../embeddings/Microsoft_Office_Word___38.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7.docx"/><Relationship Id="rId5" Type="http://schemas.openxmlformats.org/officeDocument/2006/relationships/slide" Target="slide27.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42.docx"/><Relationship Id="rId3" Type="http://schemas.openxmlformats.org/officeDocument/2006/relationships/slide" Target="slide12.xml"/><Relationship Id="rId7" Type="http://schemas.openxmlformats.org/officeDocument/2006/relationships/package" Target="../embeddings/Microsoft_Office_Word___41.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40.docx"/><Relationship Id="rId5" Type="http://schemas.openxmlformats.org/officeDocument/2006/relationships/slide" Target="slide27.xml"/><Relationship Id="rId4" Type="http://schemas.openxmlformats.org/officeDocument/2006/relationships/slide" Target="slide19.xml"/><Relationship Id="rId9" Type="http://schemas.openxmlformats.org/officeDocument/2006/relationships/package" Target="../embeddings/Microsoft_Office_Word___43.docx"/></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46.docx"/><Relationship Id="rId3" Type="http://schemas.openxmlformats.org/officeDocument/2006/relationships/slide" Target="slide12.xml"/><Relationship Id="rId7" Type="http://schemas.openxmlformats.org/officeDocument/2006/relationships/package" Target="../embeddings/Microsoft_Office_Word___45.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44.docx"/><Relationship Id="rId5" Type="http://schemas.openxmlformats.org/officeDocument/2006/relationships/slide" Target="slide27.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47.docx"/><Relationship Id="rId5" Type="http://schemas.openxmlformats.org/officeDocument/2006/relationships/slide" Target="slide27.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50.docx"/><Relationship Id="rId3" Type="http://schemas.openxmlformats.org/officeDocument/2006/relationships/slide" Target="slide12.xml"/><Relationship Id="rId7" Type="http://schemas.openxmlformats.org/officeDocument/2006/relationships/package" Target="../embeddings/Microsoft_Office_Word___49.docx"/><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48.docx"/><Relationship Id="rId5" Type="http://schemas.openxmlformats.org/officeDocument/2006/relationships/slide" Target="slide27.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56.jpeg"/><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51.docx"/><Relationship Id="rId5" Type="http://schemas.openxmlformats.org/officeDocument/2006/relationships/slide" Target="slide27.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52.docx"/><Relationship Id="rId5" Type="http://schemas.openxmlformats.org/officeDocument/2006/relationships/slide" Target="slide27.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4.docx"/><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53.docx"/><Relationship Id="rId5" Type="http://schemas.openxmlformats.org/officeDocument/2006/relationships/slide" Target="slide27.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package" Target="../embeddings/Microsoft_Office_Word___55.docx"/><Relationship Id="rId5" Type="http://schemas.openxmlformats.org/officeDocument/2006/relationships/slide" Target="slide27.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package" Target="../embeddings/Microsoft_Office_Word___56.docx"/><Relationship Id="rId5" Type="http://schemas.openxmlformats.org/officeDocument/2006/relationships/slide" Target="slide27.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6.xml"/><Relationship Id="rId5" Type="http://schemas.openxmlformats.org/officeDocument/2006/relationships/slide" Target="slide3.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package" Target="../embeddings/Microsoft_Office_Word___57.docx"/><Relationship Id="rId5" Type="http://schemas.openxmlformats.org/officeDocument/2006/relationships/slide" Target="slide27.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9.docx"/><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package" Target="../embeddings/Microsoft_Office_Word___58.docx"/><Relationship Id="rId5" Type="http://schemas.openxmlformats.org/officeDocument/2006/relationships/slide" Target="slide27.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package" Target="../embeddings/Microsoft_Office_Word___60.docx"/><Relationship Id="rId5" Type="http://schemas.openxmlformats.org/officeDocument/2006/relationships/slide" Target="slide27.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62.docx"/><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package" Target="../embeddings/Microsoft_Office_Word___61.docx"/><Relationship Id="rId5" Type="http://schemas.openxmlformats.org/officeDocument/2006/relationships/slide" Target="slide27.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64.docx"/><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package" Target="../embeddings/Microsoft_Office_Word___63.docx"/><Relationship Id="rId5" Type="http://schemas.openxmlformats.org/officeDocument/2006/relationships/slide" Target="slide27.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65.docx"/><Relationship Id="rId2" Type="http://schemas.openxmlformats.org/officeDocument/2006/relationships/slideLayout" Target="../slideLayouts/slideLayout18.xml"/><Relationship Id="rId1" Type="http://schemas.openxmlformats.org/officeDocument/2006/relationships/vmlDrawing" Target="../drawings/vmlDrawing31.v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66.docx"/><Relationship Id="rId2" Type="http://schemas.openxmlformats.org/officeDocument/2006/relationships/slideLayout" Target="../slideLayouts/slideLayout18.xml"/><Relationship Id="rId1" Type="http://schemas.openxmlformats.org/officeDocument/2006/relationships/vmlDrawing" Target="../drawings/vmlDrawing32.v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67.docx"/><Relationship Id="rId2" Type="http://schemas.openxmlformats.org/officeDocument/2006/relationships/slideLayout" Target="../slideLayouts/slideLayout18.xml"/><Relationship Id="rId1" Type="http://schemas.openxmlformats.org/officeDocument/2006/relationships/vmlDrawing" Target="../drawings/vmlDrawing33.vml"/><Relationship Id="rId4" Type="http://schemas.openxmlformats.org/officeDocument/2006/relationships/package" Target="../embeddings/Microsoft_Office_Word___68.docx"/></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69.docx"/><Relationship Id="rId2" Type="http://schemas.openxmlformats.org/officeDocument/2006/relationships/slideLayout" Target="../slideLayouts/slideLayout18.xml"/><Relationship Id="rId1" Type="http://schemas.openxmlformats.org/officeDocument/2006/relationships/vmlDrawing" Target="../drawings/vmlDrawing34.vml"/><Relationship Id="rId5" Type="http://schemas.openxmlformats.org/officeDocument/2006/relationships/package" Target="../embeddings/Microsoft_Office_Word___71.docx"/><Relationship Id="rId4" Type="http://schemas.openxmlformats.org/officeDocument/2006/relationships/package" Target="../embeddings/Microsoft_Office_Word___70.docx"/></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6.xml"/><Relationship Id="rId5" Type="http://schemas.openxmlformats.org/officeDocument/2006/relationships/slide" Target="slide3.xml"/><Relationship Id="rId4" Type="http://schemas.openxmlformats.org/officeDocument/2006/relationships/slide" Target="slide7.xml"/><Relationship Id="rId9" Type="http://schemas.openxmlformats.org/officeDocument/2006/relationships/package" Target="../embeddings/Microsoft_Office_Word___4.docx"/></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6.xml"/><Relationship Id="rId5" Type="http://schemas.openxmlformats.org/officeDocument/2006/relationships/slide" Target="slide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slide" Target="slide6.xml"/><Relationship Id="rId5" Type="http://schemas.openxmlformats.org/officeDocument/2006/relationships/slide" Target="slide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8.xml"/><Relationship Id="rId7" Type="http://schemas.openxmlformats.org/officeDocument/2006/relationships/slide" Target="slide10.xml"/><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2.xml"/><Relationship Id="rId9" Type="http://schemas.openxmlformats.org/officeDocument/2006/relationships/package" Target="../embeddings/Microsoft_Office_Word___7.docx"/></Relationships>
</file>

<file path=ppt/slides/_rels/slide8.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2.xml"/><Relationship Id="rId7" Type="http://schemas.openxmlformats.org/officeDocument/2006/relationships/slide" Target="slide10.xml"/><Relationship Id="rId12" Type="http://schemas.openxmlformats.org/officeDocument/2006/relationships/package" Target="../embeddings/Microsoft_Office_Word___11.docx"/><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slide" Target="slide9.xml"/><Relationship Id="rId11" Type="http://schemas.openxmlformats.org/officeDocument/2006/relationships/package" Target="../embeddings/Microsoft_Office_Word___10.docx"/><Relationship Id="rId5" Type="http://schemas.openxmlformats.org/officeDocument/2006/relationships/slide" Target="slide8.xml"/><Relationship Id="rId10" Type="http://schemas.openxmlformats.org/officeDocument/2006/relationships/package" Target="../embeddings/Microsoft_Office_Word___9.docx"/><Relationship Id="rId4" Type="http://schemas.openxmlformats.org/officeDocument/2006/relationships/slide" Target="slide7.xml"/><Relationship Id="rId9" Type="http://schemas.openxmlformats.org/officeDocument/2006/relationships/package" Target="../embeddings/Microsoft_Office_Word___8.docx"/></Relationships>
</file>

<file path=ppt/slides/_rels/slide9.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2.xml"/><Relationship Id="rId7" Type="http://schemas.openxmlformats.org/officeDocument/2006/relationships/slide" Target="slide10.xml"/><Relationship Id="rId12" Type="http://schemas.openxmlformats.org/officeDocument/2006/relationships/package" Target="../embeddings/Microsoft_Office_Word___15.docx"/><Relationship Id="rId2" Type="http://schemas.openxmlformats.org/officeDocument/2006/relationships/slideLayout" Target="../slideLayouts/slideLayout17.xml"/><Relationship Id="rId1" Type="http://schemas.openxmlformats.org/officeDocument/2006/relationships/vmlDrawing" Target="../drawings/vmlDrawing7.vml"/><Relationship Id="rId6" Type="http://schemas.openxmlformats.org/officeDocument/2006/relationships/slide" Target="slide9.xml"/><Relationship Id="rId11" Type="http://schemas.openxmlformats.org/officeDocument/2006/relationships/package" Target="../embeddings/Microsoft_Office_Word___14.docx"/><Relationship Id="rId5" Type="http://schemas.openxmlformats.org/officeDocument/2006/relationships/slide" Target="slide8.xml"/><Relationship Id="rId10" Type="http://schemas.openxmlformats.org/officeDocument/2006/relationships/package" Target="../embeddings/Microsoft_Office_Word___13.docx"/><Relationship Id="rId4" Type="http://schemas.openxmlformats.org/officeDocument/2006/relationships/slide" Target="slide7.xml"/><Relationship Id="rId9" Type="http://schemas.openxmlformats.org/officeDocument/2006/relationships/package" Target="../embeddings/Microsoft_Office_Word___12.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83768" y="3039095"/>
            <a:ext cx="6258800" cy="893961"/>
          </a:xfrm>
        </p:spPr>
        <p:txBody>
          <a:bodyPr/>
          <a:lstStyle/>
          <a:p>
            <a:r>
              <a:rPr lang="en-US" altLang="zh-CN" dirty="0"/>
              <a:t>9</a:t>
            </a:r>
            <a:r>
              <a:rPr lang="en-US" altLang="zh-CN" i="1" dirty="0"/>
              <a:t>.</a:t>
            </a:r>
            <a:r>
              <a:rPr lang="en-US" altLang="zh-CN" dirty="0"/>
              <a:t>6</a:t>
            </a:r>
            <a:r>
              <a:rPr lang="zh-CN" altLang="zh-CN" i="1" dirty="0"/>
              <a:t>　</a:t>
            </a:r>
            <a:r>
              <a:rPr lang="zh-CN" altLang="zh-CN" dirty="0"/>
              <a:t>双曲线</a:t>
            </a:r>
          </a:p>
        </p:txBody>
      </p:sp>
      <p:pic>
        <p:nvPicPr>
          <p:cNvPr id="3" name="Picture 1"/>
          <p:cNvPicPr>
            <a:picLocks noChangeAspect="1" noChangeArrowheads="1"/>
          </p:cNvPicPr>
          <p:nvPr/>
        </p:nvPicPr>
        <p:blipFill>
          <a:blip r:embed="rId2"/>
          <a:srcRect/>
          <a:stretch>
            <a:fillRect/>
          </a:stretch>
        </p:blipFill>
        <p:spPr bwMode="auto">
          <a:xfrm>
            <a:off x="1142976" y="4186584"/>
            <a:ext cx="7121522" cy="2242812"/>
          </a:xfrm>
          <a:prstGeom prst="rect">
            <a:avLst/>
          </a:prstGeom>
          <a:noFill/>
        </p:spPr>
      </p:pic>
    </p:spTree>
    <p:extLst>
      <p:ext uri="{BB962C8B-B14F-4D97-AF65-F5344CB8AC3E}">
        <p14:creationId xmlns:p14="http://schemas.microsoft.com/office/powerpoint/2010/main" xmlns="" val="3608327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883624061"/>
              </p:ext>
            </p:extLst>
          </p:nvPr>
        </p:nvGraphicFramePr>
        <p:xfrm>
          <a:off x="599682" y="1524672"/>
          <a:ext cx="8128000" cy="844990"/>
        </p:xfrm>
        <a:graphic>
          <a:graphicData uri="http://schemas.openxmlformats.org/presentationml/2006/ole">
            <p:oleObj spid="_x0000_s83970" name="文档" r:id="rId9" imgW="3847376" imgH="399798" progId="Word.Document.12">
              <p:embed/>
            </p:oleObj>
          </a:graphicData>
        </a:graphic>
      </p:graphicFrame>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581127"/>
            <a:ext cx="8640960" cy="2088233"/>
            <a:chOff x="251520" y="3428999"/>
            <a:chExt cx="8640960" cy="2088233"/>
          </a:xfrm>
        </p:grpSpPr>
        <p:grpSp>
          <p:nvGrpSpPr>
            <p:cNvPr id="19" name="组合 18"/>
            <p:cNvGrpSpPr/>
            <p:nvPr/>
          </p:nvGrpSpPr>
          <p:grpSpPr>
            <a:xfrm>
              <a:off x="251520" y="3428999"/>
              <a:ext cx="8640960" cy="2088233"/>
              <a:chOff x="251520" y="869932"/>
              <a:chExt cx="8640960" cy="2088233"/>
            </a:xfrm>
          </p:grpSpPr>
          <p:sp>
            <p:nvSpPr>
              <p:cNvPr id="21" name="五边形 2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869932"/>
                <a:ext cx="8640960" cy="1773945"/>
                <a:chOff x="251520" y="869932"/>
                <a:chExt cx="8640960" cy="1773945"/>
              </a:xfrm>
            </p:grpSpPr>
            <p:sp>
              <p:nvSpPr>
                <p:cNvPr id="24" name="矩形 23"/>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2"/>
                <p:cNvSpPr txBox="1"/>
                <p:nvPr/>
              </p:nvSpPr>
              <p:spPr>
                <a:xfrm>
                  <a:off x="8360077" y="9757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0" name="对象 19"/>
            <p:cNvGraphicFramePr>
              <a:graphicFrameLocks noChangeAspect="1"/>
            </p:cNvGraphicFramePr>
            <p:nvPr>
              <p:extLst>
                <p:ext uri="{D42A27DB-BD31-4B8C-83A1-F6EECF244321}">
                  <p14:modId xmlns:p14="http://schemas.microsoft.com/office/powerpoint/2010/main" xmlns="" val="1022753585"/>
                </p:ext>
              </p:extLst>
            </p:nvPr>
          </p:nvGraphicFramePr>
          <p:xfrm>
            <a:off x="528638" y="3821279"/>
            <a:ext cx="8031162" cy="935038"/>
          </p:xfrm>
          <a:graphic>
            <a:graphicData uri="http://schemas.openxmlformats.org/presentationml/2006/ole">
              <p:oleObj spid="_x0000_s83971" name="文档" r:id="rId10" imgW="3847376" imgH="451617" progId="Word.Document.12">
                <p:embed/>
              </p:oleObj>
            </a:graphicData>
          </a:graphic>
        </p:graphicFrame>
      </p:grpSp>
      <p:grpSp>
        <p:nvGrpSpPr>
          <p:cNvPr id="26" name="组合 25"/>
          <p:cNvGrpSpPr/>
          <p:nvPr/>
        </p:nvGrpSpPr>
        <p:grpSpPr>
          <a:xfrm>
            <a:off x="251520" y="5523885"/>
            <a:ext cx="8640960" cy="1145475"/>
            <a:chOff x="251520" y="5379869"/>
            <a:chExt cx="8640960" cy="1145475"/>
          </a:xfrm>
        </p:grpSpPr>
        <p:grpSp>
          <p:nvGrpSpPr>
            <p:cNvPr id="27" name="组合 26"/>
            <p:cNvGrpSpPr/>
            <p:nvPr/>
          </p:nvGrpSpPr>
          <p:grpSpPr>
            <a:xfrm>
              <a:off x="251520" y="5379869"/>
              <a:ext cx="8640960" cy="1145475"/>
              <a:chOff x="251520" y="3762122"/>
              <a:chExt cx="8640960" cy="1145475"/>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8" name="对象 27"/>
            <p:cNvGraphicFramePr>
              <a:graphicFrameLocks noChangeAspect="1"/>
            </p:cNvGraphicFramePr>
            <p:nvPr>
              <p:extLst>
                <p:ext uri="{D42A27DB-BD31-4B8C-83A1-F6EECF244321}">
                  <p14:modId xmlns:p14="http://schemas.microsoft.com/office/powerpoint/2010/main" xmlns="" val="2320396015"/>
                </p:ext>
              </p:extLst>
            </p:nvPr>
          </p:nvGraphicFramePr>
          <p:xfrm>
            <a:off x="561975" y="5717034"/>
            <a:ext cx="7986713" cy="441325"/>
          </p:xfrm>
          <a:graphic>
            <a:graphicData uri="http://schemas.openxmlformats.org/presentationml/2006/ole">
              <p:oleObj spid="_x0000_s83972" name="文档" r:id="rId11" imgW="3872277" imgH="215912" progId="Word.Document.12">
                <p:embed/>
              </p:oleObj>
            </a:graphicData>
          </a:graphic>
        </p:graphicFrame>
      </p:grpSp>
    </p:spTree>
    <p:extLst>
      <p:ext uri="{BB962C8B-B14F-4D97-AF65-F5344CB8AC3E}">
        <p14:creationId xmlns:p14="http://schemas.microsoft.com/office/powerpoint/2010/main" xmlns="" val="3109238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2804746"/>
              </p:ext>
            </p:extLst>
          </p:nvPr>
        </p:nvGraphicFramePr>
        <p:xfrm>
          <a:off x="599682" y="1525619"/>
          <a:ext cx="8128000" cy="885228"/>
        </p:xfrm>
        <a:graphic>
          <a:graphicData uri="http://schemas.openxmlformats.org/presentationml/2006/ole">
            <p:oleObj spid="_x0000_s84994" name="文档" r:id="rId9" imgW="3847376" imgH="419230" progId="Word.Document.12">
              <p:embed/>
            </p:oleObj>
          </a:graphicData>
        </a:graphic>
      </p:graphicFrame>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581127"/>
            <a:ext cx="8640960" cy="2088233"/>
            <a:chOff x="251520" y="3428999"/>
            <a:chExt cx="8640960" cy="2088233"/>
          </a:xfrm>
        </p:grpSpPr>
        <p:grpSp>
          <p:nvGrpSpPr>
            <p:cNvPr id="37" name="组合 36"/>
            <p:cNvGrpSpPr/>
            <p:nvPr/>
          </p:nvGrpSpPr>
          <p:grpSpPr>
            <a:xfrm>
              <a:off x="251520" y="3428999"/>
              <a:ext cx="8640960" cy="2088233"/>
              <a:chOff x="251520" y="869932"/>
              <a:chExt cx="8640960" cy="2088233"/>
            </a:xfrm>
          </p:grpSpPr>
          <p:sp>
            <p:nvSpPr>
              <p:cNvPr id="39" name="五边形 38"/>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0" name="燕尾形 39"/>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1" name="组合 40"/>
              <p:cNvGrpSpPr/>
              <p:nvPr/>
            </p:nvGrpSpPr>
            <p:grpSpPr>
              <a:xfrm>
                <a:off x="251520" y="869932"/>
                <a:ext cx="8640960" cy="1773945"/>
                <a:chOff x="251520" y="869932"/>
                <a:chExt cx="8640960" cy="1773945"/>
              </a:xfrm>
            </p:grpSpPr>
            <p:sp>
              <p:nvSpPr>
                <p:cNvPr id="42" name="矩形 41"/>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22"/>
                <p:cNvSpPr txBox="1"/>
                <p:nvPr/>
              </p:nvSpPr>
              <p:spPr>
                <a:xfrm>
                  <a:off x="8360077" y="9757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38" name="对象 37"/>
            <p:cNvGraphicFramePr>
              <a:graphicFrameLocks noChangeAspect="1"/>
            </p:cNvGraphicFramePr>
            <p:nvPr>
              <p:extLst>
                <p:ext uri="{D42A27DB-BD31-4B8C-83A1-F6EECF244321}">
                  <p14:modId xmlns:p14="http://schemas.microsoft.com/office/powerpoint/2010/main" xmlns="" val="902988110"/>
                </p:ext>
              </p:extLst>
            </p:nvPr>
          </p:nvGraphicFramePr>
          <p:xfrm>
            <a:off x="528638" y="3821279"/>
            <a:ext cx="8031162" cy="935038"/>
          </p:xfrm>
          <a:graphic>
            <a:graphicData uri="http://schemas.openxmlformats.org/presentationml/2006/ole">
              <p:oleObj spid="_x0000_s84995" name="文档" r:id="rId10" imgW="3847376" imgH="450537" progId="Word.Document.12">
                <p:embed/>
              </p:oleObj>
            </a:graphicData>
          </a:graphic>
        </p:graphicFrame>
      </p:grpSp>
      <p:grpSp>
        <p:nvGrpSpPr>
          <p:cNvPr id="44" name="组合 43"/>
          <p:cNvGrpSpPr/>
          <p:nvPr/>
        </p:nvGrpSpPr>
        <p:grpSpPr>
          <a:xfrm>
            <a:off x="251520" y="5523885"/>
            <a:ext cx="8640960" cy="1145475"/>
            <a:chOff x="251520" y="5379869"/>
            <a:chExt cx="8640960" cy="1145475"/>
          </a:xfrm>
        </p:grpSpPr>
        <p:grpSp>
          <p:nvGrpSpPr>
            <p:cNvPr id="45" name="组合 44"/>
            <p:cNvGrpSpPr/>
            <p:nvPr/>
          </p:nvGrpSpPr>
          <p:grpSpPr>
            <a:xfrm>
              <a:off x="251520" y="5379869"/>
              <a:ext cx="8640960" cy="1145475"/>
              <a:chOff x="251520" y="3762122"/>
              <a:chExt cx="8640960" cy="1145475"/>
            </a:xfrm>
          </p:grpSpPr>
          <p:sp>
            <p:nvSpPr>
              <p:cNvPr id="47" name="五边形 4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8" name="五边形 4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9" name="燕尾形 4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矩形 49"/>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46" name="对象 45"/>
            <p:cNvGraphicFramePr>
              <a:graphicFrameLocks noChangeAspect="1"/>
            </p:cNvGraphicFramePr>
            <p:nvPr>
              <p:extLst>
                <p:ext uri="{D42A27DB-BD31-4B8C-83A1-F6EECF244321}">
                  <p14:modId xmlns:p14="http://schemas.microsoft.com/office/powerpoint/2010/main" xmlns="" val="2496781841"/>
                </p:ext>
              </p:extLst>
            </p:nvPr>
          </p:nvGraphicFramePr>
          <p:xfrm>
            <a:off x="561975" y="5717034"/>
            <a:ext cx="7986713" cy="441325"/>
          </p:xfrm>
          <a:graphic>
            <a:graphicData uri="http://schemas.openxmlformats.org/presentationml/2006/ole">
              <p:oleObj spid="_x0000_s84996" name="文档" r:id="rId11" imgW="3872277" imgH="215912" progId="Word.Document.12">
                <p:embed/>
              </p:oleObj>
            </a:graphicData>
          </a:graphic>
        </p:graphicFrame>
      </p:grpSp>
    </p:spTree>
    <p:extLst>
      <p:ext uri="{BB962C8B-B14F-4D97-AF65-F5344CB8AC3E}">
        <p14:creationId xmlns:p14="http://schemas.microsoft.com/office/powerpoint/2010/main" xmlns="" val="20357645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71092429"/>
              </p:ext>
            </p:extLst>
          </p:nvPr>
        </p:nvGraphicFramePr>
        <p:xfrm>
          <a:off x="508000" y="1670201"/>
          <a:ext cx="8128000" cy="948158"/>
        </p:xfrm>
        <a:graphic>
          <a:graphicData uri="http://schemas.openxmlformats.org/presentationml/2006/ole">
            <p:oleObj spid="_x0000_s86018" name="文档" r:id="rId6" imgW="3946416" imgH="460814" progId="Word.Document.12">
              <p:embed/>
            </p:oleObj>
          </a:graphicData>
        </a:graphic>
      </p:graphicFrame>
      <p:sp>
        <p:nvSpPr>
          <p:cNvPr id="4" name="矩形 3"/>
          <p:cNvSpPr>
            <a:spLocks noChangeAspect="1"/>
          </p:cNvSpPr>
          <p:nvPr/>
        </p:nvSpPr>
        <p:spPr>
          <a:xfrm>
            <a:off x="508000" y="213813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动圆</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同时与圆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及圆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则动圆圆心</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的左、右焦点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266887"/>
            <a:ext cx="8128000" cy="13119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是双曲线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的右焦点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的左支上一点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APF</a:t>
            </a:r>
            <a:r>
              <a:rPr lang="zh-CN" altLang="zh-CN" sz="2200" dirty="0">
                <a:solidFill>
                  <a:srgbClr val="000000"/>
                </a:solidFill>
                <a:latin typeface="Times New Roman" panose="02020603050405020304" pitchFamily="18" charset="0"/>
                <a:cs typeface="Times New Roman" panose="02020603050405020304" pitchFamily="18" charset="0"/>
              </a:rPr>
              <a:t>周长的最小值为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如何灵活运用双曲线的定义求方程或者解焦点三角形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302642488"/>
              </p:ext>
            </p:extLst>
          </p:nvPr>
        </p:nvGraphicFramePr>
        <p:xfrm>
          <a:off x="651746" y="4739380"/>
          <a:ext cx="1243012" cy="377825"/>
        </p:xfrm>
        <a:graphic>
          <a:graphicData uri="http://schemas.openxmlformats.org/presentationml/2006/ole">
            <p:oleObj spid="_x0000_s86019" name="文档" r:id="rId7" imgW="599475" imgH="178952" progId="Word.Document.12">
              <p:embed/>
            </p:oleObj>
          </a:graphicData>
        </a:graphic>
      </p:graphicFrame>
    </p:spTree>
    <p:extLst>
      <p:ext uri="{BB962C8B-B14F-4D97-AF65-F5344CB8AC3E}">
        <p14:creationId xmlns:p14="http://schemas.microsoft.com/office/powerpoint/2010/main" xmlns="" val="1636374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40678875"/>
              </p:ext>
            </p:extLst>
          </p:nvPr>
        </p:nvGraphicFramePr>
        <p:xfrm>
          <a:off x="827584" y="1383865"/>
          <a:ext cx="8128000" cy="575048"/>
        </p:xfrm>
        <a:graphic>
          <a:graphicData uri="http://schemas.openxmlformats.org/presentationml/2006/ole">
            <p:oleObj spid="_x0000_s87042" name="文档" r:id="rId6" imgW="3847376" imgH="271330" progId="Word.Document.12">
              <p:embed/>
            </p:oleObj>
          </a:graphicData>
        </a:graphic>
      </p:graphicFrame>
      <p:sp>
        <p:nvSpPr>
          <p:cNvPr id="7" name="矩形 6"/>
          <p:cNvSpPr>
            <a:spLocks noChangeAspect="1"/>
          </p:cNvSpPr>
          <p:nvPr/>
        </p:nvSpPr>
        <p:spPr>
          <a:xfrm>
            <a:off x="508000" y="1952678"/>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设动圆</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及圆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分别外切于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根据两圆外切的条件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|MA|=|MB|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到两定点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的距离的差是常数且小于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根据双曲线的定义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得动点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的轨迹为</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双曲线</a:t>
            </a: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左支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的距离大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的距离小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R156.eps" descr="id:2147499071;FounderCES"/>
          <p:cNvPicPr/>
          <p:nvPr/>
        </p:nvPicPr>
        <p:blipFill>
          <a:blip r:embed="rId7"/>
          <a:stretch>
            <a:fillRect/>
          </a:stretch>
        </p:blipFill>
        <p:spPr>
          <a:xfrm>
            <a:off x="6289434" y="4437112"/>
            <a:ext cx="1800200" cy="1780974"/>
          </a:xfrm>
          <a:prstGeom prst="rect">
            <a:avLst/>
          </a:prstGeom>
        </p:spPr>
      </p:pic>
      <p:graphicFrame>
        <p:nvGraphicFramePr>
          <p:cNvPr id="8" name="对象 7"/>
          <p:cNvGraphicFramePr>
            <a:graphicFrameLocks noChangeAspect="1"/>
          </p:cNvGraphicFramePr>
          <p:nvPr>
            <p:extLst>
              <p:ext uri="{D42A27DB-BD31-4B8C-83A1-F6EECF244321}">
                <p14:modId xmlns:p14="http://schemas.microsoft.com/office/powerpoint/2010/main" xmlns="" val="1066649809"/>
              </p:ext>
            </p:extLst>
          </p:nvPr>
        </p:nvGraphicFramePr>
        <p:xfrm>
          <a:off x="323528" y="5596629"/>
          <a:ext cx="8128000" cy="632215"/>
        </p:xfrm>
        <a:graphic>
          <a:graphicData uri="http://schemas.openxmlformats.org/presentationml/2006/ole">
            <p:oleObj spid="_x0000_s87043" name="文档" r:id="rId8" imgW="3837004" imgH="298195" progId="Word.Document.12">
              <p:embed/>
            </p:oleObj>
          </a:graphicData>
        </a:graphic>
      </p:graphicFrame>
    </p:spTree>
    <p:extLst>
      <p:ext uri="{BB962C8B-B14F-4D97-AF65-F5344CB8AC3E}">
        <p14:creationId xmlns:p14="http://schemas.microsoft.com/office/powerpoint/2010/main" xmlns="" val="29340532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58796881"/>
              </p:ext>
            </p:extLst>
          </p:nvPr>
        </p:nvGraphicFramePr>
        <p:xfrm>
          <a:off x="313137" y="1544082"/>
          <a:ext cx="8128000" cy="1921345"/>
        </p:xfrm>
        <a:graphic>
          <a:graphicData uri="http://schemas.openxmlformats.org/presentationml/2006/ole">
            <p:oleObj spid="_x0000_s88066" name="文档" r:id="rId6" imgW="3847376" imgH="909711"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442434480"/>
              </p:ext>
            </p:extLst>
          </p:nvPr>
        </p:nvGraphicFramePr>
        <p:xfrm>
          <a:off x="599682" y="3567516"/>
          <a:ext cx="8128000" cy="754454"/>
        </p:xfrm>
        <a:graphic>
          <a:graphicData uri="http://schemas.openxmlformats.org/presentationml/2006/ole">
            <p:oleObj spid="_x0000_s88067" name="文档" r:id="rId7" imgW="3847376" imgH="357335" progId="Word.Document.12">
              <p:embed/>
            </p:oleObj>
          </a:graphicData>
        </a:graphic>
      </p:graphicFrame>
      <p:sp>
        <p:nvSpPr>
          <p:cNvPr id="6" name="矩形 5"/>
          <p:cNvSpPr>
            <a:spLocks noChangeAspect="1"/>
          </p:cNvSpPr>
          <p:nvPr/>
        </p:nvSpPr>
        <p:spPr>
          <a:xfrm>
            <a:off x="508000" y="434275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APF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周长为</a:t>
            </a:r>
            <a:r>
              <a:rPr lang="en-US" altLang="zh-CN" sz="2200" i="1" dirty="0">
                <a:solidFill>
                  <a:srgbClr val="000000"/>
                </a:solidFill>
                <a:latin typeface="Times New Roman" panose="02020603050405020304" pitchFamily="18" charset="0"/>
                <a:cs typeface="Times New Roman" panose="02020603050405020304" pitchFamily="18" charset="0"/>
              </a:rPr>
              <a:t>|PA|+|PF|+|AF|=|PA|+|PF|+</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由双曲线的定义可得</a:t>
            </a:r>
            <a:r>
              <a:rPr lang="en-US" altLang="zh-CN" sz="2200" i="1" dirty="0">
                <a:solidFill>
                  <a:srgbClr val="000000"/>
                </a:solidFill>
                <a:latin typeface="Times New Roman" panose="02020603050405020304" pitchFamily="18" charset="0"/>
                <a:cs typeface="Times New Roman" panose="02020603050405020304" pitchFamily="18" charset="0"/>
              </a:rPr>
              <a:t>|PF|-|PF'|=</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即有</a:t>
            </a:r>
            <a:r>
              <a:rPr lang="en-US" altLang="zh-CN" sz="2200" i="1" dirty="0">
                <a:solidFill>
                  <a:srgbClr val="000000"/>
                </a:solidFill>
                <a:latin typeface="Times New Roman" panose="02020603050405020304" pitchFamily="18" charset="0"/>
                <a:cs typeface="Times New Roman" panose="02020603050405020304" pitchFamily="18" charset="0"/>
              </a:rPr>
              <a:t>|PA|+|PF|=|PA|+|PF'|+</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在左支上运动到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|PA|+|PF'|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取得最小值</a:t>
            </a:r>
            <a:r>
              <a:rPr lang="en-US" altLang="zh-CN" sz="2200" i="1" dirty="0">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APF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周长的最小值为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2025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9" name="圆角矩形 48">
            <a:hlinkClick r:id="rId2"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双曲线定义的应用主要有两个方面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一是判定平面内动点与两定点的轨迹是否为双曲线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进而根据要求可求出曲线方程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焦点三角形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常利用正弦定理、余弦定理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经常结合</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运用平方的方法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建立与</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的联系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815284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32856"/>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分别为双曲线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的左、右焦点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	B.4	C.6	</a:t>
            </a:r>
            <a:r>
              <a:rPr lang="en-US" altLang="zh-CN" sz="2200" dirty="0" smtClean="0">
                <a:solidFill>
                  <a:srgbClr val="000000"/>
                </a:solidFill>
                <a:latin typeface="Times New Roman" panose="02020603050405020304" pitchFamily="18" charset="0"/>
                <a:cs typeface="Times New Roman" panose="02020603050405020304" pitchFamily="18" charset="0"/>
              </a:rPr>
              <a:t>D.8</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16328420"/>
              </p:ext>
            </p:extLst>
          </p:nvPr>
        </p:nvGraphicFramePr>
        <p:xfrm>
          <a:off x="599682" y="3392702"/>
          <a:ext cx="8128000" cy="908701"/>
        </p:xfrm>
        <a:graphic>
          <a:graphicData uri="http://schemas.openxmlformats.org/presentationml/2006/ole">
            <p:oleObj spid="_x0000_s89090" name="文档" r:id="rId6" imgW="3847376" imgH="430025"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240275837"/>
              </p:ext>
            </p:extLst>
          </p:nvPr>
        </p:nvGraphicFramePr>
        <p:xfrm>
          <a:off x="313137" y="4365269"/>
          <a:ext cx="8128000" cy="388964"/>
        </p:xfrm>
        <a:graphic>
          <a:graphicData uri="http://schemas.openxmlformats.org/presentationml/2006/ole">
            <p:oleObj spid="_x0000_s89091" name="文档" r:id="rId7" imgW="3847376" imgH="184605" progId="Word.Document.12">
              <p:embed/>
            </p:oleObj>
          </a:graphicData>
        </a:graphic>
      </p:graphicFrame>
    </p:spTree>
    <p:extLst>
      <p:ext uri="{BB962C8B-B14F-4D97-AF65-F5344CB8AC3E}">
        <p14:creationId xmlns:p14="http://schemas.microsoft.com/office/powerpoint/2010/main" xmlns="" val="20770818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49" name="圆角矩形 48">
            <a:hlinkClick r:id="rId2"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lvl="0" indent="254000" eaLnBrk="0" fontAlgn="base" hangingPunct="0">
              <a:lnSpc>
                <a:spcPct val="120000"/>
              </a:lnSpc>
              <a:spcBef>
                <a:spcPct val="0"/>
              </a:spcBef>
              <a:spcAft>
                <a:spcPct val="0"/>
              </a:spcAft>
              <a:tabLst>
                <a:tab pos="1028700" algn="l"/>
                <a:tab pos="1851025" algn="l"/>
                <a:tab pos="2538413" algn="l"/>
                <a:tab pos="3222625" algn="l"/>
              </a:tabLst>
            </a:pPr>
            <a:r>
              <a:rPr lang="zh-CN" altLang="zh-CN" sz="22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rgbClr val="FF0000"/>
                </a:solidFill>
                <a:ea typeface="黑体" panose="02010609060101010101" pitchFamily="49" charset="-122"/>
                <a:cs typeface="Arial" panose="020B0604020202020204" pitchFamily="34" charset="0"/>
              </a:rPr>
              <a:t>:</a:t>
            </a:r>
            <a:r>
              <a:rPr lang="en-US" altLang="zh-CN" sz="2200" dirty="0">
                <a:solidFill>
                  <a:srgbClr val="000000"/>
                </a:solidFill>
                <a:ea typeface="黑体" panose="02010609060101010101" pitchFamily="49" charset="-122"/>
                <a:cs typeface="Arial" panose="020B0604020202020204" pitchFamily="34" charset="0"/>
              </a:rPr>
              <a:t> </a:t>
            </a:r>
            <a:r>
              <a:rPr lang="en-US" altLang="zh-CN" sz="2200" dirty="0">
                <a:solidFill>
                  <a:srgbClr val="000000"/>
                </a:solidFill>
                <a:cs typeface="Times New Roman" panose="02020603050405020304" pitchFamily="18" charset="0"/>
              </a:rPr>
              <a:t>(1)</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由题意知</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b=</a:t>
            </a:r>
            <a:r>
              <a:rPr lang="en-US" altLang="zh-CN" sz="22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c=</a:t>
            </a:r>
            <a:r>
              <a:rPr lang="en-US" altLang="zh-CN" sz="2200" dirty="0">
                <a:solidFill>
                  <a:srgbClr val="000000"/>
                </a:solidFill>
                <a:latin typeface="Cambria Math" panose="02040503050406030204" pitchFamily="18" charset="0"/>
                <a:cs typeface="Times New Roman" panose="02020603050405020304" pitchFamily="18" charset="0"/>
              </a:rPr>
              <a:t>2</a:t>
            </a:r>
            <a:r>
              <a:rPr lang="en-US" altLang="zh-CN" sz="2200" dirty="0">
                <a:solidFill>
                  <a:srgbClr val="000000"/>
                </a:solidFill>
                <a:cs typeface="Times New Roman" panose="02020603050405020304" pitchFamily="18" charset="0"/>
              </a:rPr>
              <a:t>,</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故</a:t>
            </a:r>
            <a:r>
              <a:rPr lang="en-US" altLang="zh-CN" sz="2200" i="1" dirty="0">
                <a:solidFill>
                  <a:srgbClr val="000000"/>
                </a:solidFill>
                <a:cs typeface="Times New Roman" panose="02020603050405020304" pitchFamily="18" charset="0"/>
              </a:rPr>
              <a:t>|F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dirty="0">
                <a:solidFill>
                  <a:srgbClr val="000000"/>
                </a:solidFill>
                <a:latin typeface="Cambria Math" panose="02040503050406030204" pitchFamily="18" charset="0"/>
                <a:cs typeface="Times New Roman" panose="02020603050405020304" pitchFamily="18" charset="0"/>
              </a:rPr>
              <a:t>2</a:t>
            </a:r>
            <a:r>
              <a:rPr lang="en-US" altLang="zh-CN" sz="2200" i="1" dirty="0">
                <a:solidFill>
                  <a:srgbClr val="000000"/>
                </a:solidFill>
                <a:cs typeface="Times New Roman" panose="02020603050405020304" pitchFamily="18" charset="0"/>
              </a:rPr>
              <a:t>.</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在</a:t>
            </a:r>
            <a:r>
              <a:rPr lang="zh-CN" altLang="en-US" sz="2200" dirty="0">
                <a:solidFill>
                  <a:srgbClr val="000000"/>
                </a:solidFill>
                <a:cs typeface="Cambria Math" panose="02040503050406030204" pitchFamily="18" charset="0"/>
              </a:rPr>
              <a:t>△</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F</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中</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由余弦定理得</a:t>
            </a:r>
            <a:endParaRPr lang="zh-CN" altLang="en-US"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cos</a:t>
            </a:r>
            <a:r>
              <a:rPr lang="en-US" altLang="zh-CN" sz="2200" dirty="0">
                <a:solidFill>
                  <a:srgbClr val="000000"/>
                </a:solidFill>
                <a:ea typeface="仿宋" panose="02010609060101010101" pitchFamily="49" charset="-122"/>
                <a:cs typeface="Times New Roman" panose="02020603050405020304" pitchFamily="18" charset="0"/>
              </a:rPr>
              <a:t> </a:t>
            </a:r>
            <a:r>
              <a:rPr lang="en-US" altLang="zh-CN" sz="2200" dirty="0">
                <a:solidFill>
                  <a:srgbClr val="000000"/>
                </a:solidFill>
                <a:cs typeface="Times New Roman" panose="02020603050405020304" pitchFamily="18" charset="0"/>
              </a:rPr>
              <a:t>60</a:t>
            </a:r>
            <a:r>
              <a:rPr lang="en-US" altLang="zh-CN" sz="2200" dirty="0">
                <a:solidFill>
                  <a:srgbClr val="000000"/>
                </a:solidFill>
                <a:latin typeface="Times New Roman" panose="02020603050405020304" pitchFamily="18" charset="0"/>
                <a:cs typeface="Times New Roman" panose="02020603050405020304" pitchFamily="18" charset="0"/>
              </a:rPr>
              <a:t>°</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en-US" altLang="zh-CN" sz="2200" i="1" dirty="0">
                <a:solidFill>
                  <a:srgbClr val="000000"/>
                </a:solidFill>
                <a:cs typeface="Times New Roman" panose="02020603050405020304" pitchFamily="18" charset="0"/>
              </a:rPr>
              <a:t>=|F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8,</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即</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8,</a:t>
            </a:r>
            <a:r>
              <a:rPr lang="en-US" altLang="zh-CN" sz="2200" i="1" dirty="0">
                <a:solidFill>
                  <a:srgbClr val="000000"/>
                </a:solidFill>
                <a:ea typeface="NEU-BZ-S92"/>
                <a:cs typeface="宋体" panose="02010600030101010101" pitchFamily="2" charset="-122"/>
              </a:rPr>
              <a:t>①</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由双曲线定义得</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2,</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两边平方得</a:t>
            </a:r>
            <a:endParaRPr lang="zh-CN" altLang="en-US"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4,</a:t>
            </a:r>
            <a:r>
              <a:rPr lang="en-US" altLang="zh-CN" sz="2200" i="1" dirty="0">
                <a:solidFill>
                  <a:srgbClr val="000000"/>
                </a:solidFill>
                <a:ea typeface="NEU-BZ-S92"/>
                <a:cs typeface="宋体" panose="02010600030101010101" pitchFamily="2" charset="-122"/>
              </a:rPr>
              <a:t>②</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en-US" altLang="zh-CN" sz="2200" i="1" dirty="0">
                <a:solidFill>
                  <a:srgbClr val="000000"/>
                </a:solidFill>
                <a:ea typeface="NEU-BZ-S92"/>
                <a:cs typeface="宋体" panose="02010600030101010101" pitchFamily="2" charset="-122"/>
              </a:rPr>
              <a:t>①</a:t>
            </a:r>
            <a:r>
              <a:rPr lang="en-US" altLang="zh-CN" sz="2200" i="1" dirty="0">
                <a:solidFill>
                  <a:srgbClr val="000000"/>
                </a:solidFill>
                <a:cs typeface="Times New Roman" panose="02020603050405020304" pitchFamily="18" charset="0"/>
              </a:rPr>
              <a:t>-</a:t>
            </a:r>
            <a:r>
              <a:rPr lang="en-US" altLang="zh-CN" sz="2200" i="1" dirty="0">
                <a:solidFill>
                  <a:srgbClr val="000000"/>
                </a:solidFill>
                <a:ea typeface="NEU-BZ-S92"/>
                <a:cs typeface="宋体" panose="02010600030101010101" pitchFamily="2" charset="-122"/>
              </a:rPr>
              <a:t>②</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得</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||PF</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4</a:t>
            </a:r>
            <a:r>
              <a:rPr lang="en-US" altLang="zh-CN" sz="2200" i="1" dirty="0">
                <a:solidFill>
                  <a:srgbClr val="000000"/>
                </a:solidFill>
                <a:cs typeface="Times New Roman" panose="02020603050405020304" pitchFamily="18" charset="0"/>
              </a:rPr>
              <a:t>.</a:t>
            </a:r>
            <a:endParaRPr lang="en-US" altLang="zh-CN" sz="2200" dirty="0"/>
          </a:p>
        </p:txBody>
      </p:sp>
    </p:spTree>
    <p:extLst>
      <p:ext uri="{BB962C8B-B14F-4D97-AF65-F5344CB8AC3E}">
        <p14:creationId xmlns:p14="http://schemas.microsoft.com/office/powerpoint/2010/main" xmlns="" val="11796247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85910526"/>
              </p:ext>
            </p:extLst>
          </p:nvPr>
        </p:nvGraphicFramePr>
        <p:xfrm>
          <a:off x="599682" y="1988840"/>
          <a:ext cx="8128000" cy="1508911"/>
        </p:xfrm>
        <a:graphic>
          <a:graphicData uri="http://schemas.openxmlformats.org/presentationml/2006/ole">
            <p:oleObj spid="_x0000_s90114" name="文档" r:id="rId6" imgW="3847376" imgH="713950"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849618680"/>
              </p:ext>
            </p:extLst>
          </p:nvPr>
        </p:nvGraphicFramePr>
        <p:xfrm>
          <a:off x="508000" y="3701263"/>
          <a:ext cx="8128000" cy="1579328"/>
        </p:xfrm>
        <a:graphic>
          <a:graphicData uri="http://schemas.openxmlformats.org/presentationml/2006/ole">
            <p:oleObj spid="_x0000_s90115" name="文档" r:id="rId7" imgW="3847376" imgH="748496" progId="Word.Document.12">
              <p:embed/>
            </p:oleObj>
          </a:graphicData>
        </a:graphic>
      </p:graphicFrame>
    </p:spTree>
    <p:extLst>
      <p:ext uri="{BB962C8B-B14F-4D97-AF65-F5344CB8AC3E}">
        <p14:creationId xmlns:p14="http://schemas.microsoft.com/office/powerpoint/2010/main" xmlns="" val="33170311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283784596"/>
              </p:ext>
            </p:extLst>
          </p:nvPr>
        </p:nvGraphicFramePr>
        <p:xfrm>
          <a:off x="508000" y="1412776"/>
          <a:ext cx="8128000" cy="951046"/>
        </p:xfrm>
        <a:graphic>
          <a:graphicData uri="http://schemas.openxmlformats.org/presentationml/2006/ole">
            <p:oleObj spid="_x0000_s91138" name="文档" r:id="rId6" imgW="3948631" imgH="462322" progId="Word.Document.12">
              <p:embed/>
            </p:oleObj>
          </a:graphicData>
        </a:graphic>
      </p:graphicFrame>
      <p:sp>
        <p:nvSpPr>
          <p:cNvPr id="6" name="矩形 5"/>
          <p:cNvSpPr>
            <a:spLocks noChangeAspect="1"/>
          </p:cNvSpPr>
          <p:nvPr/>
        </p:nvSpPr>
        <p:spPr>
          <a:xfrm>
            <a:off x="508000" y="1922646"/>
            <a:ext cx="48029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i="1"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已知离心率求渐近线方程</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84352848"/>
              </p:ext>
            </p:extLst>
          </p:nvPr>
        </p:nvGraphicFramePr>
        <p:xfrm>
          <a:off x="599682" y="2410473"/>
          <a:ext cx="8128000" cy="1056239"/>
        </p:xfrm>
        <a:graphic>
          <a:graphicData uri="http://schemas.openxmlformats.org/presentationml/2006/ole">
            <p:oleObj spid="_x0000_s91139" name="文档" r:id="rId7" imgW="3847376" imgH="49983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3403396498"/>
              </p:ext>
            </p:extLst>
          </p:nvPr>
        </p:nvGraphicFramePr>
        <p:xfrm>
          <a:off x="313137" y="3547746"/>
          <a:ext cx="8128000" cy="694100"/>
        </p:xfrm>
        <a:graphic>
          <a:graphicData uri="http://schemas.openxmlformats.org/presentationml/2006/ole">
            <p:oleObj spid="_x0000_s91140" name="文档" r:id="rId8" imgW="3847376" imgH="328906" progId="Word.Document.12">
              <p:embed/>
            </p:oleObj>
          </a:graphicData>
        </a:graphic>
      </p:graphicFrame>
      <p:sp>
        <p:nvSpPr>
          <p:cNvPr id="11" name="矩形 10"/>
          <p:cNvSpPr>
            <a:spLocks noChangeAspect="1"/>
          </p:cNvSpPr>
          <p:nvPr/>
        </p:nvSpPr>
        <p:spPr>
          <a:xfrm>
            <a:off x="508000" y="4243303"/>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双曲线的离心率与渐近线的方程有怎样的关系</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3919721"/>
            <a:ext cx="8640960" cy="2749639"/>
            <a:chOff x="251520" y="2767593"/>
            <a:chExt cx="8640960" cy="2749639"/>
          </a:xfrm>
        </p:grpSpPr>
        <p:grpSp>
          <p:nvGrpSpPr>
            <p:cNvPr id="15" name="组合 14"/>
            <p:cNvGrpSpPr/>
            <p:nvPr/>
          </p:nvGrpSpPr>
          <p:grpSpPr>
            <a:xfrm>
              <a:off x="251520" y="2767593"/>
              <a:ext cx="8640960" cy="2749639"/>
              <a:chOff x="251520" y="208526"/>
              <a:chExt cx="8640960" cy="2749639"/>
            </a:xfrm>
          </p:grpSpPr>
          <p:sp>
            <p:nvSpPr>
              <p:cNvPr id="17" name="五边形 16"/>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208526"/>
                <a:ext cx="8640960" cy="2435352"/>
                <a:chOff x="251520" y="208526"/>
                <a:chExt cx="8640960" cy="2435352"/>
              </a:xfrm>
            </p:grpSpPr>
            <p:sp>
              <p:nvSpPr>
                <p:cNvPr id="20" name="矩形 19"/>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p:cNvSpPr txBox="1"/>
                <p:nvPr/>
              </p:nvSpPr>
              <p:spPr>
                <a:xfrm>
                  <a:off x="8360077" y="28862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6" name="对象 15"/>
            <p:cNvGraphicFramePr>
              <a:graphicFrameLocks noChangeAspect="1"/>
            </p:cNvGraphicFramePr>
            <p:nvPr>
              <p:extLst>
                <p:ext uri="{D42A27DB-BD31-4B8C-83A1-F6EECF244321}">
                  <p14:modId xmlns:p14="http://schemas.microsoft.com/office/powerpoint/2010/main" xmlns="" val="1576465200"/>
                </p:ext>
              </p:extLst>
            </p:nvPr>
          </p:nvGraphicFramePr>
          <p:xfrm>
            <a:off x="528638" y="3134122"/>
            <a:ext cx="8031162" cy="1806575"/>
          </p:xfrm>
          <a:graphic>
            <a:graphicData uri="http://schemas.openxmlformats.org/presentationml/2006/ole">
              <p:oleObj spid="_x0000_s91141" name="文档" r:id="rId9" imgW="3847376" imgH="864729" progId="Word.Document.12">
                <p:embed/>
              </p:oleObj>
            </a:graphicData>
          </a:graphic>
        </p:graphicFrame>
      </p:grpSp>
      <p:grpSp>
        <p:nvGrpSpPr>
          <p:cNvPr id="22" name="组合 21"/>
          <p:cNvGrpSpPr/>
          <p:nvPr/>
        </p:nvGrpSpPr>
        <p:grpSpPr>
          <a:xfrm>
            <a:off x="251520" y="5523885"/>
            <a:ext cx="8640960" cy="1145475"/>
            <a:chOff x="251520" y="5379869"/>
            <a:chExt cx="8640960" cy="1145475"/>
          </a:xfrm>
        </p:grpSpPr>
        <p:grpSp>
          <p:nvGrpSpPr>
            <p:cNvPr id="23" name="组合 22"/>
            <p:cNvGrpSpPr/>
            <p:nvPr/>
          </p:nvGrpSpPr>
          <p:grpSpPr>
            <a:xfrm>
              <a:off x="251520" y="5379869"/>
              <a:ext cx="8640960" cy="1145475"/>
              <a:chOff x="251520" y="3762122"/>
              <a:chExt cx="8640960" cy="1145475"/>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4" name="对象 23"/>
            <p:cNvGraphicFramePr>
              <a:graphicFrameLocks noChangeAspect="1"/>
            </p:cNvGraphicFramePr>
            <p:nvPr>
              <p:extLst>
                <p:ext uri="{D42A27DB-BD31-4B8C-83A1-F6EECF244321}">
                  <p14:modId xmlns:p14="http://schemas.microsoft.com/office/powerpoint/2010/main" xmlns="" val="1334688495"/>
                </p:ext>
              </p:extLst>
            </p:nvPr>
          </p:nvGraphicFramePr>
          <p:xfrm>
            <a:off x="560388" y="5720209"/>
            <a:ext cx="7997825" cy="439738"/>
          </p:xfrm>
          <a:graphic>
            <a:graphicData uri="http://schemas.openxmlformats.org/presentationml/2006/ole">
              <p:oleObj spid="_x0000_s91142" name="文档" r:id="rId10" imgW="3872277" imgH="215912" progId="Word.Document.12">
                <p:embed/>
              </p:oleObj>
            </a:graphicData>
          </a:graphic>
        </p:graphicFrame>
      </p:grpSp>
    </p:spTree>
    <p:extLst>
      <p:ext uri="{BB962C8B-B14F-4D97-AF65-F5344CB8AC3E}">
        <p14:creationId xmlns:p14="http://schemas.microsoft.com/office/powerpoint/2010/main" xmlns="" val="1010881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a:t>
            </a:fld>
            <a:r>
              <a:rPr lang="en-US" altLang="zh-CN" smtClean="0"/>
              <a:t>-</a:t>
            </a:r>
            <a:endParaRPr lang="zh-CN" altLang="en-US" dirty="0"/>
          </a:p>
        </p:txBody>
      </p:sp>
      <p:sp>
        <p:nvSpPr>
          <p:cNvPr id="12" name="圆角矩形 11">
            <a:hlinkClick r:id="rId2"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4" name="椭圆 13">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5" name="椭圆 14">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2"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双曲线的定义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平面内与两个定点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等于常数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小于</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的点的轨迹叫做双曲线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这两个定点叫做</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两焦点间的距离叫做</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||MF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的轨迹是双曲线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的轨迹是两条射线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的轨迹不存在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102864" y="1873800"/>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距离的差的绝对值</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118050" y="2676646"/>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双曲线的</a:t>
            </a:r>
            <a:r>
              <a:rPr lang="zh-CN" altLang="zh-CN" sz="2200" dirty="0" smtClean="0">
                <a:solidFill>
                  <a:srgbClr val="FF0000"/>
                </a:solidFill>
                <a:latin typeface="Times New Roman" panose="02020603050405020304" pitchFamily="18" charset="0"/>
                <a:cs typeface="Times New Roman" panose="02020603050405020304" pitchFamily="18" charset="0"/>
              </a:rPr>
              <a:t>焦点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76985" y="3066151"/>
            <a:ext cx="2230098"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双曲线的</a:t>
            </a:r>
            <a:r>
              <a:rPr lang="zh-CN" altLang="zh-CN" sz="2200" dirty="0" smtClean="0">
                <a:solidFill>
                  <a:srgbClr val="FF0000"/>
                </a:solidFill>
                <a:latin typeface="Times New Roman" panose="02020603050405020304" pitchFamily="18" charset="0"/>
                <a:cs typeface="Times New Roman" panose="02020603050405020304" pitchFamily="18" charset="0"/>
              </a:rPr>
              <a:t>焦距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979712" y="4317730"/>
            <a:ext cx="994183"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a&lt;c</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979712" y="4716597"/>
            <a:ext cx="712054"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a=c </a:t>
            </a:r>
            <a:endParaRPr lang="zh-CN" altLang="en-US" sz="2200" dirty="0"/>
          </a:p>
        </p:txBody>
      </p:sp>
      <p:sp>
        <p:nvSpPr>
          <p:cNvPr id="9" name="矩形 8"/>
          <p:cNvSpPr>
            <a:spLocks noChangeAspect="1"/>
          </p:cNvSpPr>
          <p:nvPr/>
        </p:nvSpPr>
        <p:spPr>
          <a:xfrm>
            <a:off x="1948515" y="5115464"/>
            <a:ext cx="71205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i="1" dirty="0" smtClean="0">
                <a:solidFill>
                  <a:srgbClr val="FF0000"/>
                </a:solidFill>
                <a:latin typeface="Times New Roman" panose="02020603050405020304" pitchFamily="18" charset="0"/>
                <a:cs typeface="Times New Roman" panose="02020603050405020304" pitchFamily="18" charset="0"/>
              </a:rPr>
              <a:t>a&gt;c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21473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10712702"/>
              </p:ext>
            </p:extLst>
          </p:nvPr>
        </p:nvGraphicFramePr>
        <p:xfrm>
          <a:off x="508000" y="1412776"/>
          <a:ext cx="8128000" cy="2538951"/>
        </p:xfrm>
        <a:graphic>
          <a:graphicData uri="http://schemas.openxmlformats.org/presentationml/2006/ole">
            <p:oleObj spid="_x0000_s92162" name="文档" r:id="rId6" imgW="3837004" imgH="1198549" progId="Word.Document.12">
              <p:embed/>
            </p:oleObj>
          </a:graphicData>
        </a:graphic>
      </p:graphicFrame>
      <p:sp>
        <p:nvSpPr>
          <p:cNvPr id="5" name="矩形 4"/>
          <p:cNvSpPr>
            <a:spLocks noChangeAspect="1"/>
          </p:cNvSpPr>
          <p:nvPr/>
        </p:nvSpPr>
        <p:spPr>
          <a:xfrm>
            <a:off x="629624" y="3951727"/>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求双曲线的离心率需要建立谁与谁的关系</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2060848"/>
            <a:ext cx="8640960" cy="4608512"/>
            <a:chOff x="251520" y="908720"/>
            <a:chExt cx="8640960" cy="4608512"/>
          </a:xfrm>
        </p:grpSpPr>
        <p:grpSp>
          <p:nvGrpSpPr>
            <p:cNvPr id="14" name="组合 13"/>
            <p:cNvGrpSpPr/>
            <p:nvPr/>
          </p:nvGrpSpPr>
          <p:grpSpPr>
            <a:xfrm>
              <a:off x="251520" y="908720"/>
              <a:ext cx="8640960" cy="4608512"/>
              <a:chOff x="251520" y="-1650347"/>
              <a:chExt cx="8640960" cy="4608512"/>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1650347"/>
                <a:ext cx="8640960" cy="4294225"/>
                <a:chOff x="251520" y="-1650347"/>
                <a:chExt cx="8640960" cy="4294225"/>
              </a:xfrm>
            </p:grpSpPr>
            <p:sp>
              <p:nvSpPr>
                <p:cNvPr id="19" name="矩形 18"/>
                <p:cNvSpPr/>
                <p:nvPr/>
              </p:nvSpPr>
              <p:spPr>
                <a:xfrm>
                  <a:off x="251520" y="-1650347"/>
                  <a:ext cx="8640960" cy="42942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146623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2459692269"/>
                </p:ext>
              </p:extLst>
            </p:nvPr>
          </p:nvGraphicFramePr>
          <p:xfrm>
            <a:off x="522288" y="1510134"/>
            <a:ext cx="8027987" cy="3575050"/>
          </p:xfrm>
          <a:graphic>
            <a:graphicData uri="http://schemas.openxmlformats.org/presentationml/2006/ole">
              <p:oleObj spid="_x0000_s92163" name="文档" r:id="rId7" imgW="3837004" imgH="1711285" progId="Word.Document.12">
                <p:embed/>
              </p:oleObj>
            </a:graphicData>
          </a:graphic>
        </p:graphicFrame>
      </p:grpSp>
      <p:grpSp>
        <p:nvGrpSpPr>
          <p:cNvPr id="21" name="组合 20"/>
          <p:cNvGrpSpPr/>
          <p:nvPr/>
        </p:nvGrpSpPr>
        <p:grpSpPr>
          <a:xfrm>
            <a:off x="251520" y="5482183"/>
            <a:ext cx="8640960" cy="1187177"/>
            <a:chOff x="251520" y="5338167"/>
            <a:chExt cx="8640960" cy="1187177"/>
          </a:xfrm>
        </p:grpSpPr>
        <p:grpSp>
          <p:nvGrpSpPr>
            <p:cNvPr id="22" name="组合 21"/>
            <p:cNvGrpSpPr/>
            <p:nvPr/>
          </p:nvGrpSpPr>
          <p:grpSpPr>
            <a:xfrm>
              <a:off x="251520" y="5338167"/>
              <a:ext cx="8640960" cy="1187177"/>
              <a:chOff x="251520" y="3720420"/>
              <a:chExt cx="8640960" cy="1187177"/>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7924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3" name="对象 22"/>
            <p:cNvGraphicFramePr>
              <a:graphicFrameLocks noChangeAspect="1"/>
            </p:cNvGraphicFramePr>
            <p:nvPr>
              <p:extLst/>
            </p:nvPr>
          </p:nvGraphicFramePr>
          <p:xfrm>
            <a:off x="561975" y="5717034"/>
            <a:ext cx="8031163" cy="441325"/>
          </p:xfrm>
          <a:graphic>
            <a:graphicData uri="http://schemas.openxmlformats.org/presentationml/2006/ole">
              <p:oleObj spid="_x0000_s92164" name="文档" r:id="rId8" imgW="3862890" imgH="215930" progId="Word.Document.12">
                <p:embed/>
              </p:oleObj>
            </a:graphicData>
          </a:graphic>
        </p:graphicFrame>
      </p:grpSp>
    </p:spTree>
    <p:extLst>
      <p:ext uri="{BB962C8B-B14F-4D97-AF65-F5344CB8AC3E}">
        <p14:creationId xmlns:p14="http://schemas.microsoft.com/office/powerpoint/2010/main" xmlns="" val="403594709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51158"/>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由离心率或渐近线方程确定双曲线</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68693473"/>
              </p:ext>
            </p:extLst>
          </p:nvPr>
        </p:nvGraphicFramePr>
        <p:xfrm>
          <a:off x="599682" y="1847020"/>
          <a:ext cx="8128000" cy="885228"/>
        </p:xfrm>
        <a:graphic>
          <a:graphicData uri="http://schemas.openxmlformats.org/presentationml/2006/ole">
            <p:oleObj spid="_x0000_s93186" name="文档" r:id="rId6" imgW="3847376" imgH="419230"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1865279276"/>
              </p:ext>
            </p:extLst>
          </p:nvPr>
        </p:nvGraphicFramePr>
        <p:xfrm>
          <a:off x="313137" y="2793678"/>
          <a:ext cx="8128000" cy="1039472"/>
        </p:xfrm>
        <a:graphic>
          <a:graphicData uri="http://schemas.openxmlformats.org/presentationml/2006/ole">
            <p:oleObj spid="_x0000_s93187" name="文档" r:id="rId7" imgW="3847376" imgH="492280" progId="Word.Document.12">
              <p:embed/>
            </p:oleObj>
          </a:graphicData>
        </a:graphic>
      </p:graphicFrame>
      <p:sp>
        <p:nvSpPr>
          <p:cNvPr id="13" name="矩形 12"/>
          <p:cNvSpPr>
            <a:spLocks noChangeAspect="1"/>
          </p:cNvSpPr>
          <p:nvPr/>
        </p:nvSpPr>
        <p:spPr>
          <a:xfrm>
            <a:off x="508000" y="3894580"/>
            <a:ext cx="544572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求双曲线方程的一般思路是怎样的</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2471474"/>
            <a:ext cx="8640960" cy="4197886"/>
            <a:chOff x="251520" y="1319346"/>
            <a:chExt cx="8640960" cy="4197886"/>
          </a:xfrm>
        </p:grpSpPr>
        <p:grpSp>
          <p:nvGrpSpPr>
            <p:cNvPr id="16" name="组合 15"/>
            <p:cNvGrpSpPr/>
            <p:nvPr/>
          </p:nvGrpSpPr>
          <p:grpSpPr>
            <a:xfrm>
              <a:off x="251520" y="1319346"/>
              <a:ext cx="8640960" cy="4197886"/>
              <a:chOff x="251520" y="-1239721"/>
              <a:chExt cx="8640960" cy="4197886"/>
            </a:xfrm>
          </p:grpSpPr>
          <p:sp>
            <p:nvSpPr>
              <p:cNvPr id="18" name="五边形 17"/>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1239721"/>
                <a:ext cx="8640960" cy="3883599"/>
                <a:chOff x="251520" y="-1239721"/>
                <a:chExt cx="8640960" cy="3883599"/>
              </a:xfrm>
            </p:grpSpPr>
            <p:sp>
              <p:nvSpPr>
                <p:cNvPr id="21" name="矩形 20"/>
                <p:cNvSpPr/>
                <p:nvPr/>
              </p:nvSpPr>
              <p:spPr>
                <a:xfrm>
                  <a:off x="251520" y="-1239721"/>
                  <a:ext cx="8640960" cy="38835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2"/>
                <p:cNvSpPr txBox="1"/>
                <p:nvPr/>
              </p:nvSpPr>
              <p:spPr>
                <a:xfrm>
                  <a:off x="8360077" y="-114629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7" name="对象 16"/>
            <p:cNvGraphicFramePr>
              <a:graphicFrameLocks noChangeAspect="1"/>
            </p:cNvGraphicFramePr>
            <p:nvPr>
              <p:extLst>
                <p:ext uri="{D42A27DB-BD31-4B8C-83A1-F6EECF244321}">
                  <p14:modId xmlns:p14="http://schemas.microsoft.com/office/powerpoint/2010/main" xmlns="" val="626263082"/>
                </p:ext>
              </p:extLst>
            </p:nvPr>
          </p:nvGraphicFramePr>
          <p:xfrm>
            <a:off x="528638" y="1699207"/>
            <a:ext cx="8031162" cy="3336925"/>
          </p:xfrm>
          <a:graphic>
            <a:graphicData uri="http://schemas.openxmlformats.org/presentationml/2006/ole">
              <p:oleObj spid="_x0000_s93188" name="文档" r:id="rId8" imgW="3847376" imgH="1598111" progId="Word.Document.12">
                <p:embed/>
              </p:oleObj>
            </a:graphicData>
          </a:graphic>
        </p:graphicFrame>
      </p:grpSp>
      <p:grpSp>
        <p:nvGrpSpPr>
          <p:cNvPr id="23" name="组合 22"/>
          <p:cNvGrpSpPr/>
          <p:nvPr/>
        </p:nvGrpSpPr>
        <p:grpSpPr>
          <a:xfrm>
            <a:off x="251520" y="5523885"/>
            <a:ext cx="8640960" cy="1145475"/>
            <a:chOff x="251520" y="5379869"/>
            <a:chExt cx="8640960" cy="1145475"/>
          </a:xfrm>
        </p:grpSpPr>
        <p:grpSp>
          <p:nvGrpSpPr>
            <p:cNvPr id="24" name="组合 23"/>
            <p:cNvGrpSpPr/>
            <p:nvPr/>
          </p:nvGrpSpPr>
          <p:grpSpPr>
            <a:xfrm>
              <a:off x="251520" y="5379869"/>
              <a:ext cx="8640960" cy="1145475"/>
              <a:chOff x="251520" y="3762122"/>
              <a:chExt cx="8640960" cy="1145475"/>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5" name="对象 24"/>
            <p:cNvGraphicFramePr>
              <a:graphicFrameLocks noChangeAspect="1"/>
            </p:cNvGraphicFramePr>
            <p:nvPr>
              <p:extLst>
                <p:ext uri="{D42A27DB-BD31-4B8C-83A1-F6EECF244321}">
                  <p14:modId xmlns:p14="http://schemas.microsoft.com/office/powerpoint/2010/main" xmlns="" val="185141040"/>
                </p:ext>
              </p:extLst>
            </p:nvPr>
          </p:nvGraphicFramePr>
          <p:xfrm>
            <a:off x="560388" y="5720209"/>
            <a:ext cx="7997825" cy="439738"/>
          </p:xfrm>
          <a:graphic>
            <a:graphicData uri="http://schemas.openxmlformats.org/presentationml/2006/ole">
              <p:oleObj spid="_x0000_s93189" name="文档" r:id="rId9" imgW="3872277" imgH="215912" progId="Word.Document.12">
                <p:embed/>
              </p:oleObj>
            </a:graphicData>
          </a:graphic>
        </p:graphicFrame>
      </p:grpSp>
    </p:spTree>
    <p:extLst>
      <p:ext uri="{BB962C8B-B14F-4D97-AF65-F5344CB8AC3E}">
        <p14:creationId xmlns:p14="http://schemas.microsoft.com/office/powerpoint/2010/main" xmlns="" val="131523260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28800"/>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考向四</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利用渐近线与已知直线位置关系求离心率范围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如何求双曲线离心率的取值范围</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22161553"/>
              </p:ext>
            </p:extLst>
          </p:nvPr>
        </p:nvGraphicFramePr>
        <p:xfrm>
          <a:off x="508000" y="2060848"/>
          <a:ext cx="8128000" cy="1923548"/>
        </p:xfrm>
        <a:graphic>
          <a:graphicData uri="http://schemas.openxmlformats.org/presentationml/2006/ole">
            <p:oleObj spid="_x0000_s94210" name="文档" r:id="rId6" imgW="3837004" imgH="908647" progId="Word.Document.12">
              <p:embed/>
            </p:oleObj>
          </a:graphicData>
        </a:graphic>
      </p:graphicFrame>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3429001"/>
            <a:ext cx="8640960" cy="3240359"/>
            <a:chOff x="251520" y="2276873"/>
            <a:chExt cx="8640960" cy="3240359"/>
          </a:xfrm>
        </p:grpSpPr>
        <p:grpSp>
          <p:nvGrpSpPr>
            <p:cNvPr id="14" name="组合 13"/>
            <p:cNvGrpSpPr/>
            <p:nvPr/>
          </p:nvGrpSpPr>
          <p:grpSpPr>
            <a:xfrm>
              <a:off x="251520" y="2276873"/>
              <a:ext cx="8640960" cy="3240359"/>
              <a:chOff x="251520" y="-282194"/>
              <a:chExt cx="8640960" cy="3240359"/>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82194"/>
                <a:ext cx="8640960" cy="2926072"/>
                <a:chOff x="251520" y="-282194"/>
                <a:chExt cx="8640960" cy="2926072"/>
              </a:xfrm>
            </p:grpSpPr>
            <p:sp>
              <p:nvSpPr>
                <p:cNvPr id="19" name="矩形 18"/>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17403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2480234672"/>
                </p:ext>
              </p:extLst>
            </p:nvPr>
          </p:nvGraphicFramePr>
          <p:xfrm>
            <a:off x="522288" y="2802335"/>
            <a:ext cx="8027987" cy="1401762"/>
          </p:xfrm>
          <a:graphic>
            <a:graphicData uri="http://schemas.openxmlformats.org/presentationml/2006/ole">
              <p:oleObj spid="_x0000_s94211" name="文档" r:id="rId7" imgW="3837004" imgH="672471" progId="Word.Document.12">
                <p:embed/>
              </p:oleObj>
            </a:graphicData>
          </a:graphic>
        </p:graphicFrame>
      </p:grpSp>
      <p:grpSp>
        <p:nvGrpSpPr>
          <p:cNvPr id="21" name="组合 20"/>
          <p:cNvGrpSpPr/>
          <p:nvPr/>
        </p:nvGrpSpPr>
        <p:grpSpPr>
          <a:xfrm>
            <a:off x="251520" y="5482183"/>
            <a:ext cx="8640960" cy="1187177"/>
            <a:chOff x="251520" y="5338167"/>
            <a:chExt cx="8640960" cy="1187177"/>
          </a:xfrm>
        </p:grpSpPr>
        <p:grpSp>
          <p:nvGrpSpPr>
            <p:cNvPr id="22" name="组合 21"/>
            <p:cNvGrpSpPr/>
            <p:nvPr/>
          </p:nvGrpSpPr>
          <p:grpSpPr>
            <a:xfrm>
              <a:off x="251520" y="5338167"/>
              <a:ext cx="8640960" cy="1187177"/>
              <a:chOff x="251520" y="3720420"/>
              <a:chExt cx="8640960" cy="1187177"/>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7924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1543402929"/>
                </p:ext>
              </p:extLst>
            </p:nvPr>
          </p:nvGraphicFramePr>
          <p:xfrm>
            <a:off x="561975" y="5717034"/>
            <a:ext cx="8031163" cy="441325"/>
          </p:xfrm>
          <a:graphic>
            <a:graphicData uri="http://schemas.openxmlformats.org/presentationml/2006/ole">
              <p:oleObj spid="_x0000_s94212" name="文档" r:id="rId8" imgW="3861838" imgH="216344" progId="Word.Document.12">
                <p:embed/>
              </p:oleObj>
            </a:graphicData>
          </a:graphic>
        </p:graphicFrame>
      </p:grpSp>
    </p:spTree>
    <p:extLst>
      <p:ext uri="{BB962C8B-B14F-4D97-AF65-F5344CB8AC3E}">
        <p14:creationId xmlns:p14="http://schemas.microsoft.com/office/powerpoint/2010/main" xmlns="" val="221032175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724010"/>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求双曲线方程的一般思路是利用方程的思想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把已知条件转化成等式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通过解方程求出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从而求出双曲线的方程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涉及过原点的直线与双曲线的交点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求离心率的范围问题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要充分利用渐近线这个媒介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并且要对双曲线与直线的交点情况进行分析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最后利用三角或不等式解决问题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80832175"/>
              </p:ext>
            </p:extLst>
          </p:nvPr>
        </p:nvGraphicFramePr>
        <p:xfrm>
          <a:off x="508000" y="1700808"/>
          <a:ext cx="8128000" cy="2105142"/>
        </p:xfrm>
        <a:graphic>
          <a:graphicData uri="http://schemas.openxmlformats.org/presentationml/2006/ole">
            <p:oleObj spid="_x0000_s95234" name="文档" r:id="rId6" imgW="3837004" imgH="993742" progId="Word.Document.12">
              <p:embed/>
            </p:oleObj>
          </a:graphicData>
        </a:graphic>
      </p:graphicFrame>
    </p:spTree>
    <p:extLst>
      <p:ext uri="{BB962C8B-B14F-4D97-AF65-F5344CB8AC3E}">
        <p14:creationId xmlns:p14="http://schemas.microsoft.com/office/powerpoint/2010/main" xmlns="" val="122450744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738596792"/>
              </p:ext>
            </p:extLst>
          </p:nvPr>
        </p:nvGraphicFramePr>
        <p:xfrm>
          <a:off x="508000" y="1372069"/>
          <a:ext cx="8128000" cy="5318073"/>
        </p:xfrm>
        <a:graphic>
          <a:graphicData uri="http://schemas.openxmlformats.org/presentationml/2006/ole">
            <p:oleObj spid="_x0000_s96258" name="文档" r:id="rId6" imgW="3847376" imgH="2517897" progId="Word.Document.12">
              <p:embed/>
            </p:oleObj>
          </a:graphicData>
        </a:graphic>
      </p:graphicFrame>
      <p:sp>
        <p:nvSpPr>
          <p:cNvPr id="7" name="矩形 6"/>
          <p:cNvSpPr>
            <a:spLocks noChangeAspect="1"/>
          </p:cNvSpPr>
          <p:nvPr/>
        </p:nvSpPr>
        <p:spPr>
          <a:xfrm>
            <a:off x="8100392" y="1916832"/>
            <a:ext cx="45878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 </a:t>
            </a:r>
            <a:endParaRPr lang="zh-CN" altLang="en-US" sz="2200" dirty="0"/>
          </a:p>
        </p:txBody>
      </p:sp>
      <p:sp>
        <p:nvSpPr>
          <p:cNvPr id="11" name="矩形 10"/>
          <p:cNvSpPr>
            <a:spLocks noChangeAspect="1"/>
          </p:cNvSpPr>
          <p:nvPr/>
        </p:nvSpPr>
        <p:spPr>
          <a:xfrm>
            <a:off x="2705153" y="3799503"/>
            <a:ext cx="45878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880399229"/>
              </p:ext>
            </p:extLst>
          </p:nvPr>
        </p:nvGraphicFramePr>
        <p:xfrm>
          <a:off x="1598890" y="5476397"/>
          <a:ext cx="8128000" cy="378903"/>
        </p:xfrm>
        <a:graphic>
          <a:graphicData uri="http://schemas.openxmlformats.org/presentationml/2006/ole">
            <p:oleObj spid="_x0000_s96259" name="文档" r:id="rId7" imgW="3847376" imgH="17884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829548000"/>
              </p:ext>
            </p:extLst>
          </p:nvPr>
        </p:nvGraphicFramePr>
        <p:xfrm>
          <a:off x="2270507" y="6210162"/>
          <a:ext cx="6863101" cy="438852"/>
        </p:xfrm>
        <a:graphic>
          <a:graphicData uri="http://schemas.openxmlformats.org/presentationml/2006/ole">
            <p:oleObj spid="_x0000_s96260" name="文档" r:id="rId8" imgW="3847376" imgH="245420" progId="Word.Document.12">
              <p:embed/>
            </p:oleObj>
          </a:graphicData>
        </a:graphic>
      </p:graphicFrame>
    </p:spTree>
    <p:extLst>
      <p:ext uri="{BB962C8B-B14F-4D97-AF65-F5344CB8AC3E}">
        <p14:creationId xmlns:p14="http://schemas.microsoft.com/office/powerpoint/2010/main" xmlns="" val="336560794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47229549"/>
              </p:ext>
            </p:extLst>
          </p:nvPr>
        </p:nvGraphicFramePr>
        <p:xfrm>
          <a:off x="313137" y="1484784"/>
          <a:ext cx="8128000" cy="4509966"/>
        </p:xfrm>
        <a:graphic>
          <a:graphicData uri="http://schemas.openxmlformats.org/presentationml/2006/ole">
            <p:oleObj spid="_x0000_s97282" name="文档" r:id="rId6" imgW="3848098" imgH="2134653" progId="Word.Document.12">
              <p:embed/>
            </p:oleObj>
          </a:graphicData>
        </a:graphic>
      </p:graphicFrame>
      <p:pic>
        <p:nvPicPr>
          <p:cNvPr id="7" name="19ZW81.eps" descr="id:2147515925;FounderCES"/>
          <p:cNvPicPr/>
          <p:nvPr/>
        </p:nvPicPr>
        <p:blipFill>
          <a:blip r:embed="rId7"/>
          <a:stretch>
            <a:fillRect/>
          </a:stretch>
        </p:blipFill>
        <p:spPr>
          <a:xfrm>
            <a:off x="5508104" y="3369243"/>
            <a:ext cx="2377869" cy="2625507"/>
          </a:xfrm>
          <a:prstGeom prst="rect">
            <a:avLst/>
          </a:prstGeom>
        </p:spPr>
      </p:pic>
    </p:spTree>
    <p:extLst>
      <p:ext uri="{BB962C8B-B14F-4D97-AF65-F5344CB8AC3E}">
        <p14:creationId xmlns:p14="http://schemas.microsoft.com/office/powerpoint/2010/main" xmlns="" val="32363115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54518374"/>
              </p:ext>
            </p:extLst>
          </p:nvPr>
        </p:nvGraphicFramePr>
        <p:xfrm>
          <a:off x="313137" y="2323722"/>
          <a:ext cx="8128000" cy="2464556"/>
        </p:xfrm>
        <a:graphic>
          <a:graphicData uri="http://schemas.openxmlformats.org/presentationml/2006/ole">
            <p:oleObj spid="_x0000_s98306" name="文档" r:id="rId6" imgW="3847376" imgH="1166286" progId="Word.Document.12">
              <p:embed/>
            </p:oleObj>
          </a:graphicData>
        </a:graphic>
      </p:graphicFrame>
    </p:spTree>
    <p:extLst>
      <p:ext uri="{BB962C8B-B14F-4D97-AF65-F5344CB8AC3E}">
        <p14:creationId xmlns:p14="http://schemas.microsoft.com/office/powerpoint/2010/main" xmlns="" val="39453069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49029145"/>
              </p:ext>
            </p:extLst>
          </p:nvPr>
        </p:nvGraphicFramePr>
        <p:xfrm>
          <a:off x="508000" y="1412776"/>
          <a:ext cx="8128000" cy="948158"/>
        </p:xfrm>
        <a:graphic>
          <a:graphicData uri="http://schemas.openxmlformats.org/presentationml/2006/ole">
            <p:oleObj spid="_x0000_s99330" name="文档" r:id="rId6" imgW="3946416" imgH="460814"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663738278"/>
              </p:ext>
            </p:extLst>
          </p:nvPr>
        </p:nvGraphicFramePr>
        <p:xfrm>
          <a:off x="508000" y="1628344"/>
          <a:ext cx="8128000" cy="3796653"/>
        </p:xfrm>
        <a:graphic>
          <a:graphicData uri="http://schemas.openxmlformats.org/presentationml/2006/ole">
            <p:oleObj spid="_x0000_s99331" name="文档" r:id="rId7" imgW="3837004" imgH="1792775" progId="Word.Document.12">
              <p:embed/>
            </p:oleObj>
          </a:graphicData>
        </a:graphic>
      </p:graphicFrame>
      <p:sp>
        <p:nvSpPr>
          <p:cNvPr id="12" name="矩形 11"/>
          <p:cNvSpPr>
            <a:spLocks noChangeAspect="1"/>
          </p:cNvSpPr>
          <p:nvPr/>
        </p:nvSpPr>
        <p:spPr>
          <a:xfrm>
            <a:off x="508000" y="5424997"/>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直线与双曲线的位置关系的判断的常见方法有哪些</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5817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03259437"/>
              </p:ext>
            </p:extLst>
          </p:nvPr>
        </p:nvGraphicFramePr>
        <p:xfrm>
          <a:off x="511175" y="1628800"/>
          <a:ext cx="8121650" cy="4430712"/>
        </p:xfrm>
        <a:graphic>
          <a:graphicData uri="http://schemas.openxmlformats.org/presentationml/2006/ole">
            <p:oleObj spid="_x0000_s100354" name="文档" r:id="rId6" imgW="3837004" imgH="2092772" progId="Word.Document.12">
              <p:embed/>
            </p:oleObj>
          </a:graphicData>
        </a:graphic>
      </p:graphicFrame>
    </p:spTree>
    <p:extLst>
      <p:ext uri="{BB962C8B-B14F-4D97-AF65-F5344CB8AC3E}">
        <p14:creationId xmlns:p14="http://schemas.microsoft.com/office/powerpoint/2010/main" xmlns="" val="163683832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19380032"/>
              </p:ext>
            </p:extLst>
          </p:nvPr>
        </p:nvGraphicFramePr>
        <p:xfrm>
          <a:off x="508000" y="1491163"/>
          <a:ext cx="8128000" cy="5034181"/>
        </p:xfrm>
        <a:graphic>
          <a:graphicData uri="http://schemas.openxmlformats.org/presentationml/2006/ole">
            <p:oleObj spid="_x0000_s101378" name="文档" r:id="rId6" imgW="3837004" imgH="2376905" progId="Word.Document.12">
              <p:embed/>
            </p:oleObj>
          </a:graphicData>
        </a:graphic>
      </p:graphicFrame>
    </p:spTree>
    <p:extLst>
      <p:ext uri="{BB962C8B-B14F-4D97-AF65-F5344CB8AC3E}">
        <p14:creationId xmlns:p14="http://schemas.microsoft.com/office/powerpoint/2010/main" xmlns="" val="303454055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 name="矩形 2"/>
          <p:cNvSpPr>
            <a:spLocks noChangeAspect="1"/>
          </p:cNvSpPr>
          <p:nvPr/>
        </p:nvSpPr>
        <p:spPr>
          <a:xfrm>
            <a:off x="508000" y="1640321"/>
            <a:ext cx="44130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双曲线的标准方程和几何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32031"/>
              </p:ext>
            </p:extLst>
          </p:nvPr>
        </p:nvGraphicFramePr>
        <p:xfrm>
          <a:off x="508000" y="2204864"/>
          <a:ext cx="8128000" cy="3472542"/>
        </p:xfrm>
        <a:graphic>
          <a:graphicData uri="http://schemas.openxmlformats.org/presentationml/2006/ole">
            <p:oleObj spid="_x0000_s76802" name="文档" r:id="rId7" imgW="3894229" imgH="1663329" progId="Word.Document.12">
              <p:embed/>
            </p:oleObj>
          </a:graphicData>
        </a:graphic>
      </p:graphicFrame>
    </p:spTree>
    <p:extLst>
      <p:ext uri="{BB962C8B-B14F-4D97-AF65-F5344CB8AC3E}">
        <p14:creationId xmlns:p14="http://schemas.microsoft.com/office/powerpoint/2010/main" xmlns="" val="363793480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57813392"/>
              </p:ext>
            </p:extLst>
          </p:nvPr>
        </p:nvGraphicFramePr>
        <p:xfrm>
          <a:off x="508000" y="1858041"/>
          <a:ext cx="8128000" cy="2185851"/>
        </p:xfrm>
        <a:graphic>
          <a:graphicData uri="http://schemas.openxmlformats.org/presentationml/2006/ole">
            <p:oleObj spid="_x0000_s102402" name="文档" r:id="rId6" imgW="3837004" imgH="1031963" progId="Word.Document.12">
              <p:embed/>
            </p:oleObj>
          </a:graphicData>
        </a:graphic>
      </p:graphicFrame>
      <p:sp>
        <p:nvSpPr>
          <p:cNvPr id="7" name="矩形 6"/>
          <p:cNvSpPr>
            <a:spLocks noChangeAspect="1"/>
          </p:cNvSpPr>
          <p:nvPr/>
        </p:nvSpPr>
        <p:spPr>
          <a:xfrm>
            <a:off x="508000" y="402893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直线与双曲线的位置关系的判断和直线与椭圆的位置关系的判断方法类似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但是联立直线方程与双曲线方程消元后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注意二次项系数是否为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对于中点弦问题常用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点差法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73576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29771073"/>
              </p:ext>
            </p:extLst>
          </p:nvPr>
        </p:nvGraphicFramePr>
        <p:xfrm>
          <a:off x="508000" y="1495670"/>
          <a:ext cx="8128000" cy="2454878"/>
        </p:xfrm>
        <a:graphic>
          <a:graphicData uri="http://schemas.openxmlformats.org/presentationml/2006/ole">
            <p:oleObj spid="_x0000_s103426" name="文档" r:id="rId6" imgW="3847376" imgH="1161608"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495069391"/>
              </p:ext>
            </p:extLst>
          </p:nvPr>
        </p:nvGraphicFramePr>
        <p:xfrm>
          <a:off x="508000" y="4005064"/>
          <a:ext cx="8128000" cy="2421250"/>
        </p:xfrm>
        <a:graphic>
          <a:graphicData uri="http://schemas.openxmlformats.org/presentationml/2006/ole">
            <p:oleObj spid="_x0000_s103427" name="文档" r:id="rId7" imgW="3837004" imgH="1143020" progId="Word.Document.12">
              <p:embed/>
            </p:oleObj>
          </a:graphicData>
        </a:graphic>
      </p:graphicFrame>
    </p:spTree>
    <p:extLst>
      <p:ext uri="{BB962C8B-B14F-4D97-AF65-F5344CB8AC3E}">
        <p14:creationId xmlns:p14="http://schemas.microsoft.com/office/powerpoint/2010/main" xmlns="" val="11259605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35115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420471274"/>
              </p:ext>
            </p:extLst>
          </p:nvPr>
        </p:nvGraphicFramePr>
        <p:xfrm>
          <a:off x="313137" y="2243663"/>
          <a:ext cx="8128000" cy="4013702"/>
        </p:xfrm>
        <a:graphic>
          <a:graphicData uri="http://schemas.openxmlformats.org/presentationml/2006/ole">
            <p:oleObj spid="_x0000_s104450" name="文档" r:id="rId6" imgW="3847376" imgH="1900388" progId="Word.Document.12">
              <p:embed/>
            </p:oleObj>
          </a:graphicData>
        </a:graphic>
      </p:graphicFrame>
    </p:spTree>
    <p:extLst>
      <p:ext uri="{BB962C8B-B14F-4D97-AF65-F5344CB8AC3E}">
        <p14:creationId xmlns:p14="http://schemas.microsoft.com/office/powerpoint/2010/main" xmlns="" val="13166151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386554477"/>
              </p:ext>
            </p:extLst>
          </p:nvPr>
        </p:nvGraphicFramePr>
        <p:xfrm>
          <a:off x="508000" y="1412776"/>
          <a:ext cx="8128000" cy="462733"/>
        </p:xfrm>
        <a:graphic>
          <a:graphicData uri="http://schemas.openxmlformats.org/presentationml/2006/ole">
            <p:oleObj spid="_x0000_s105474" name="文档" r:id="rId6" imgW="3847376" imgH="219151" progId="Word.Document.12">
              <p:embed/>
            </p:oleObj>
          </a:graphicData>
        </a:graphic>
      </p:graphicFrame>
      <p:sp>
        <p:nvSpPr>
          <p:cNvPr id="8" name="矩形 7"/>
          <p:cNvSpPr>
            <a:spLocks noChangeAspect="1"/>
          </p:cNvSpPr>
          <p:nvPr/>
        </p:nvSpPr>
        <p:spPr>
          <a:xfrm>
            <a:off x="508000" y="1954648"/>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双曲线中的参数</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三者之间的关系为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823566695"/>
              </p:ext>
            </p:extLst>
          </p:nvPr>
        </p:nvGraphicFramePr>
        <p:xfrm>
          <a:off x="599682" y="2432498"/>
          <a:ext cx="8128000" cy="3835987"/>
        </p:xfrm>
        <a:graphic>
          <a:graphicData uri="http://schemas.openxmlformats.org/presentationml/2006/ole">
            <p:oleObj spid="_x0000_s105475" name="文档" r:id="rId7" imgW="3847376" imgH="1816542" progId="Word.Document.12">
              <p:embed/>
            </p:oleObj>
          </a:graphicData>
        </a:graphic>
      </p:graphicFrame>
    </p:spTree>
    <p:extLst>
      <p:ext uri="{BB962C8B-B14F-4D97-AF65-F5344CB8AC3E}">
        <p14:creationId xmlns:p14="http://schemas.microsoft.com/office/powerpoint/2010/main" xmlns="" val="302181293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79714762"/>
              </p:ext>
            </p:extLst>
          </p:nvPr>
        </p:nvGraphicFramePr>
        <p:xfrm>
          <a:off x="508000" y="1402385"/>
          <a:ext cx="8128000" cy="325253"/>
        </p:xfrm>
        <a:graphic>
          <a:graphicData uri="http://schemas.openxmlformats.org/presentationml/2006/ole">
            <p:oleObj spid="_x0000_s106498" name="文档" r:id="rId6" imgW="3847376" imgH="153298" progId="Word.Document.12">
              <p:embed/>
            </p:oleObj>
          </a:graphicData>
        </a:graphic>
      </p:graphicFrame>
      <p:sp>
        <p:nvSpPr>
          <p:cNvPr id="7" name="矩形 6"/>
          <p:cNvSpPr>
            <a:spLocks noChangeAspect="1"/>
          </p:cNvSpPr>
          <p:nvPr/>
        </p:nvSpPr>
        <p:spPr>
          <a:xfrm>
            <a:off x="508000" y="1745313"/>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双曲线的标准方程的两种形式的区分要结合</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前系数的正负</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关于双曲线离心率的取值范围问题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不要忘记双曲线离心率的取值范围是</a:t>
            </a:r>
            <a:r>
              <a:rPr lang="en-US" altLang="zh-CN" sz="2200" i="1" dirty="0">
                <a:solidFill>
                  <a:srgbClr val="000000"/>
                </a:solidFill>
                <a:latin typeface="Times New Roman" panose="02020603050405020304" pitchFamily="18" charset="0"/>
                <a:cs typeface="Times New Roman" panose="02020603050405020304" pitchFamily="18" charset="0"/>
              </a:rPr>
              <a:t>e&gt;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870510997"/>
              </p:ext>
            </p:extLst>
          </p:nvPr>
        </p:nvGraphicFramePr>
        <p:xfrm>
          <a:off x="599682" y="3435121"/>
          <a:ext cx="8128000" cy="1042826"/>
        </p:xfrm>
        <a:graphic>
          <a:graphicData uri="http://schemas.openxmlformats.org/presentationml/2006/ole">
            <p:oleObj spid="_x0000_s106499" name="文档" r:id="rId7" imgW="3847376" imgH="493000" progId="Word.Document.12">
              <p:embed/>
            </p:oleObj>
          </a:graphicData>
        </a:graphic>
      </p:graphicFrame>
      <p:sp>
        <p:nvSpPr>
          <p:cNvPr id="9" name="矩形 8"/>
          <p:cNvSpPr>
            <a:spLocks noChangeAspect="1"/>
          </p:cNvSpPr>
          <p:nvPr/>
        </p:nvSpPr>
        <p:spPr>
          <a:xfrm>
            <a:off x="508000" y="4516111"/>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若利用弦长公式计算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在设直线斜率时要注意说明斜率不存在的情况</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当直线与双曲线交于一点时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当直线与双曲线的渐近线平行时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直线与双曲线相交于一点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但不是相切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当直线与双曲线相切时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直线与双曲线仅有一个交点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661612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2934451065"/>
              </p:ext>
            </p:extLst>
          </p:nvPr>
        </p:nvGraphicFramePr>
        <p:xfrm>
          <a:off x="508000" y="2801041"/>
          <a:ext cx="8128000" cy="1509917"/>
        </p:xfrm>
        <a:graphic>
          <a:graphicData uri="http://schemas.openxmlformats.org/presentationml/2006/ole">
            <p:oleObj spid="_x0000_s107522" name="文档" r:id="rId3" imgW="3847376" imgH="712511" progId="Word.Document.12">
              <p:embed/>
            </p:oleObj>
          </a:graphicData>
        </a:graphic>
      </p:graphicFrame>
    </p:spTree>
    <p:extLst>
      <p:ext uri="{BB962C8B-B14F-4D97-AF65-F5344CB8AC3E}">
        <p14:creationId xmlns:p14="http://schemas.microsoft.com/office/powerpoint/2010/main" xmlns="" val="119120440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888696832"/>
              </p:ext>
            </p:extLst>
          </p:nvPr>
        </p:nvGraphicFramePr>
        <p:xfrm>
          <a:off x="508000" y="1124744"/>
          <a:ext cx="8128000" cy="5246041"/>
        </p:xfrm>
        <a:graphic>
          <a:graphicData uri="http://schemas.openxmlformats.org/presentationml/2006/ole">
            <p:oleObj spid="_x0000_s108546" name="文档" r:id="rId3" imgW="3837004" imgH="2476784" progId="Word.Document.12">
              <p:embed/>
            </p:oleObj>
          </a:graphicData>
        </a:graphic>
      </p:graphicFrame>
    </p:spTree>
    <p:extLst>
      <p:ext uri="{BB962C8B-B14F-4D97-AF65-F5344CB8AC3E}">
        <p14:creationId xmlns:p14="http://schemas.microsoft.com/office/powerpoint/2010/main" xmlns="" val="164839908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98072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的右支交于不同的两点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使得以线段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为直径的圆经过双曲线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的右焦点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7062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的右支交于不同两点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74647073"/>
              </p:ext>
            </p:extLst>
          </p:nvPr>
        </p:nvGraphicFramePr>
        <p:xfrm>
          <a:off x="313137" y="4336458"/>
          <a:ext cx="8128000" cy="1917993"/>
        </p:xfrm>
        <a:graphic>
          <a:graphicData uri="http://schemas.openxmlformats.org/presentationml/2006/ole">
            <p:oleObj spid="_x0000_s109570" name="文档" r:id="rId3" imgW="3847376" imgH="908631"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67130005"/>
              </p:ext>
            </p:extLst>
          </p:nvPr>
        </p:nvGraphicFramePr>
        <p:xfrm>
          <a:off x="313137" y="6254451"/>
          <a:ext cx="8128000" cy="388964"/>
        </p:xfrm>
        <a:graphic>
          <a:graphicData uri="http://schemas.openxmlformats.org/presentationml/2006/ole">
            <p:oleObj spid="_x0000_s109571" name="文档" r:id="rId4" imgW="3847376" imgH="184605" progId="Word.Document.12">
              <p:embed/>
            </p:oleObj>
          </a:graphicData>
        </a:graphic>
      </p:graphicFrame>
    </p:spTree>
    <p:extLst>
      <p:ext uri="{BB962C8B-B14F-4D97-AF65-F5344CB8AC3E}">
        <p14:creationId xmlns:p14="http://schemas.microsoft.com/office/powerpoint/2010/main" xmlns="" val="11980265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062398"/>
            <a:ext cx="534954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两点的坐标分别为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83445084"/>
              </p:ext>
            </p:extLst>
          </p:nvPr>
        </p:nvGraphicFramePr>
        <p:xfrm>
          <a:off x="313137" y="1574746"/>
          <a:ext cx="8128000" cy="1093122"/>
        </p:xfrm>
        <a:graphic>
          <a:graphicData uri="http://schemas.openxmlformats.org/presentationml/2006/ole">
            <p:oleObj spid="_x0000_s110594" name="文档" r:id="rId3" imgW="3847376" imgH="517110" progId="Word.Document.12">
              <p:embed/>
            </p:oleObj>
          </a:graphicData>
        </a:graphic>
      </p:graphicFrame>
      <p:sp>
        <p:nvSpPr>
          <p:cNvPr id="5" name="矩形 4"/>
          <p:cNvSpPr>
            <a:spLocks noChangeAspect="1"/>
          </p:cNvSpPr>
          <p:nvPr/>
        </p:nvSpPr>
        <p:spPr>
          <a:xfrm>
            <a:off x="508000" y="269374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假设存在实数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使得以线段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为直径的圆经过双曲线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的右焦点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a:t>
            </a:r>
            <a:r>
              <a:rPr lang="en-US" altLang="zh-CN" sz="2200" i="1" dirty="0">
                <a:solidFill>
                  <a:srgbClr val="000000"/>
                </a:solidFill>
                <a:latin typeface="Times New Roman" panose="02020603050405020304" pitchFamily="18" charset="0"/>
                <a:cs typeface="Times New Roman" panose="02020603050405020304" pitchFamily="18" charset="0"/>
              </a:rPr>
              <a:t>FA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612135114"/>
              </p:ext>
            </p:extLst>
          </p:nvPr>
        </p:nvGraphicFramePr>
        <p:xfrm>
          <a:off x="313137" y="4019744"/>
          <a:ext cx="8128000" cy="1435142"/>
        </p:xfrm>
        <a:graphic>
          <a:graphicData uri="http://schemas.openxmlformats.org/presentationml/2006/ole">
            <p:oleObj spid="_x0000_s110595" name="文档" r:id="rId4" imgW="3847376" imgH="679764"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859924077"/>
              </p:ext>
            </p:extLst>
          </p:nvPr>
        </p:nvGraphicFramePr>
        <p:xfrm>
          <a:off x="599682" y="5475668"/>
          <a:ext cx="8128000" cy="901992"/>
        </p:xfrm>
        <a:graphic>
          <a:graphicData uri="http://schemas.openxmlformats.org/presentationml/2006/ole">
            <p:oleObj spid="_x0000_s110596" name="文档" r:id="rId5" imgW="3847376" imgH="426427" progId="Word.Document.12">
              <p:embed/>
            </p:oleObj>
          </a:graphicData>
        </a:graphic>
      </p:graphicFrame>
    </p:spTree>
    <p:extLst>
      <p:ext uri="{BB962C8B-B14F-4D97-AF65-F5344CB8AC3E}">
        <p14:creationId xmlns:p14="http://schemas.microsoft.com/office/powerpoint/2010/main" xmlns="" val="16031791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以双曲线为背景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探究是否存在符合条件的直线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题目难度不大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思路也很清晰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但结论却不一定正确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错误原因是忽视对直线与双曲线是否相交的判断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从而导致错误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因为所求的直线是基于假设存在的情况下所得的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关于这种探索性问题</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可用点差法求出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进而求方程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也可以设斜率</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利用待定系数法求方程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求得的方程是否符合要求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一定要注意检验</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43195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48903702"/>
              </p:ext>
            </p:extLst>
          </p:nvPr>
        </p:nvGraphicFramePr>
        <p:xfrm>
          <a:off x="508000" y="1545143"/>
          <a:ext cx="8128000" cy="5311532"/>
        </p:xfrm>
        <a:graphic>
          <a:graphicData uri="http://schemas.openxmlformats.org/presentationml/2006/ole">
            <p:oleObj spid="_x0000_s77826" name="文档" r:id="rId7" imgW="3894229" imgH="2544572" progId="Word.Document.12">
              <p:embed/>
            </p:oleObj>
          </a:graphicData>
        </a:graphic>
      </p:graphicFrame>
      <p:sp>
        <p:nvSpPr>
          <p:cNvPr id="4" name="矩形 3"/>
          <p:cNvSpPr>
            <a:spLocks noChangeAspect="1"/>
          </p:cNvSpPr>
          <p:nvPr/>
        </p:nvSpPr>
        <p:spPr>
          <a:xfrm>
            <a:off x="2174644" y="4077072"/>
            <a:ext cx="891591"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-a</a:t>
            </a:r>
            <a:r>
              <a:rPr lang="en-US" altLang="zh-CN" sz="2200" dirty="0">
                <a:solidFill>
                  <a:srgbClr val="FF0000"/>
                </a:solidFill>
                <a:latin typeface="Times New Roman" panose="02020603050405020304" pitchFamily="18" charset="0"/>
              </a:rPr>
              <a:t>,0</a:t>
            </a:r>
            <a:r>
              <a:rPr lang="en-US" altLang="zh-CN" sz="2200" dirty="0" smtClean="0">
                <a:solidFill>
                  <a:srgbClr val="FF0000"/>
                </a:solidFill>
                <a:latin typeface="Times New Roman" panose="02020603050405020304" pitchFamily="18" charset="0"/>
              </a:rPr>
              <a:t>) </a:t>
            </a:r>
            <a:endParaRPr lang="zh-CN" altLang="en-US" sz="2200" dirty="0"/>
          </a:p>
        </p:txBody>
      </p:sp>
      <p:sp>
        <p:nvSpPr>
          <p:cNvPr id="5" name="矩形 4"/>
          <p:cNvSpPr>
            <a:spLocks noChangeAspect="1"/>
          </p:cNvSpPr>
          <p:nvPr/>
        </p:nvSpPr>
        <p:spPr>
          <a:xfrm>
            <a:off x="3714127" y="4077072"/>
            <a:ext cx="797013"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a</a:t>
            </a:r>
            <a:r>
              <a:rPr lang="en-US" altLang="zh-CN" sz="2200" dirty="0">
                <a:solidFill>
                  <a:srgbClr val="FF0000"/>
                </a:solidFill>
                <a:latin typeface="Times New Roman" panose="02020603050405020304" pitchFamily="18" charset="0"/>
              </a:rPr>
              <a:t>,0</a:t>
            </a:r>
            <a:r>
              <a:rPr lang="en-US" altLang="zh-CN" sz="2200" dirty="0" smtClean="0">
                <a:solidFill>
                  <a:srgbClr val="FF0000"/>
                </a:solidFill>
                <a:latin typeface="Times New Roman" panose="02020603050405020304" pitchFamily="18" charset="0"/>
              </a:rPr>
              <a:t>) </a:t>
            </a:r>
            <a:endParaRPr lang="zh-CN" altLang="en-US" sz="2200" dirty="0"/>
          </a:p>
        </p:txBody>
      </p:sp>
      <p:sp>
        <p:nvSpPr>
          <p:cNvPr id="6" name="矩形 5"/>
          <p:cNvSpPr>
            <a:spLocks noChangeAspect="1"/>
          </p:cNvSpPr>
          <p:nvPr/>
        </p:nvSpPr>
        <p:spPr>
          <a:xfrm>
            <a:off x="5004048" y="4077072"/>
            <a:ext cx="1173719"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rPr>
              <a:t>(0,</a:t>
            </a:r>
            <a:r>
              <a:rPr lang="en-US" altLang="zh-CN" sz="2200" i="1" dirty="0">
                <a:solidFill>
                  <a:srgbClr val="FF0000"/>
                </a:solidFill>
                <a:latin typeface="Times New Roman" panose="02020603050405020304" pitchFamily="18" charset="0"/>
              </a:rPr>
              <a:t>-a</a:t>
            </a:r>
            <a:r>
              <a:rPr lang="en-US" altLang="zh-CN" sz="2200"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6609870" y="4077072"/>
            <a:ext cx="797013"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(0,</a:t>
            </a:r>
            <a:r>
              <a:rPr lang="en-US" altLang="zh-CN" sz="2200" i="1" dirty="0">
                <a:solidFill>
                  <a:srgbClr val="FF0000"/>
                </a:solidFill>
                <a:latin typeface="Times New Roman" panose="02020603050405020304" pitchFamily="18" charset="0"/>
              </a:rPr>
              <a:t>a</a:t>
            </a:r>
            <a:r>
              <a:rPr lang="en-US" altLang="zh-CN" sz="2200" dirty="0" smtClean="0">
                <a:solidFill>
                  <a:srgbClr val="FF0000"/>
                </a:solidFill>
                <a:latin typeface="Times New Roman" panose="02020603050405020304" pitchFamily="18" charset="0"/>
              </a:rPr>
              <a:t>) </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486745930"/>
              </p:ext>
            </p:extLst>
          </p:nvPr>
        </p:nvGraphicFramePr>
        <p:xfrm>
          <a:off x="2214587" y="4602644"/>
          <a:ext cx="557213" cy="534988"/>
        </p:xfrm>
        <a:graphic>
          <a:graphicData uri="http://schemas.openxmlformats.org/presentationml/2006/ole">
            <p:oleObj spid="_x0000_s77827" name="文档" r:id="rId8" imgW="272452" imgH="252402"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455136625"/>
              </p:ext>
            </p:extLst>
          </p:nvPr>
        </p:nvGraphicFramePr>
        <p:xfrm>
          <a:off x="5331184" y="4577148"/>
          <a:ext cx="962025" cy="534988"/>
        </p:xfrm>
        <a:graphic>
          <a:graphicData uri="http://schemas.openxmlformats.org/presentationml/2006/ole">
            <p:oleObj spid="_x0000_s77828" name="文档" r:id="rId9" imgW="463564" imgH="252402" progId="Word.Document.12">
              <p:embed/>
            </p:oleObj>
          </a:graphicData>
        </a:graphic>
      </p:graphicFrame>
    </p:spTree>
    <p:extLst>
      <p:ext uri="{BB962C8B-B14F-4D97-AF65-F5344CB8AC3E}">
        <p14:creationId xmlns:p14="http://schemas.microsoft.com/office/powerpoint/2010/main" xmlns="" val="5907204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64507246"/>
              </p:ext>
            </p:extLst>
          </p:nvPr>
        </p:nvGraphicFramePr>
        <p:xfrm>
          <a:off x="508000" y="1613912"/>
          <a:ext cx="8128000" cy="3884177"/>
        </p:xfrm>
        <a:graphic>
          <a:graphicData uri="http://schemas.openxmlformats.org/presentationml/2006/ole">
            <p:oleObj spid="_x0000_s78850" name="文档" r:id="rId7" imgW="3946416" imgH="1886524" progId="Word.Document.12">
              <p:embed/>
            </p:oleObj>
          </a:graphicData>
        </a:graphic>
      </p:graphicFrame>
      <p:sp>
        <p:nvSpPr>
          <p:cNvPr id="10" name="矩形 9"/>
          <p:cNvSpPr>
            <a:spLocks noChangeAspect="1"/>
          </p:cNvSpPr>
          <p:nvPr/>
        </p:nvSpPr>
        <p:spPr>
          <a:xfrm>
            <a:off x="4788024" y="2431646"/>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实轴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2640786" y="2869152"/>
            <a:ext cx="1101584"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876256" y="2869152"/>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虚轴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163613" y="3297720"/>
            <a:ext cx="1101584"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b</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778385" y="3249380"/>
            <a:ext cx="396262"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 </a:t>
            </a:r>
            <a:endParaRPr lang="zh-CN" altLang="en-US" sz="2200" dirty="0"/>
          </a:p>
        </p:txBody>
      </p:sp>
      <p:sp>
        <p:nvSpPr>
          <p:cNvPr id="8" name="矩形 7"/>
          <p:cNvSpPr>
            <a:spLocks noChangeAspect="1"/>
          </p:cNvSpPr>
          <p:nvPr/>
        </p:nvSpPr>
        <p:spPr>
          <a:xfrm>
            <a:off x="2473941" y="3676620"/>
            <a:ext cx="39626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i="1" dirty="0" smtClean="0">
                <a:solidFill>
                  <a:srgbClr val="FF0000"/>
                </a:solidFill>
                <a:latin typeface="Times New Roman" panose="02020603050405020304" pitchFamily="18" charset="0"/>
                <a:cs typeface="Times New Roman" panose="02020603050405020304" pitchFamily="18" charset="0"/>
              </a:rPr>
              <a:t>b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188993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 name="矩形 2"/>
          <p:cNvSpPr>
            <a:spLocks noChangeAspect="1"/>
          </p:cNvSpPr>
          <p:nvPr/>
        </p:nvSpPr>
        <p:spPr>
          <a:xfrm>
            <a:off x="508000" y="2196717"/>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常用结论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渐近线的斜率与离心率的关系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为双曲线上一点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为其对应的焦点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|PF|</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区分双曲线中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的关系与椭圆中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在椭圆中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而在双曲线中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77754960"/>
              </p:ext>
            </p:extLst>
          </p:nvPr>
        </p:nvGraphicFramePr>
        <p:xfrm>
          <a:off x="332432" y="3068960"/>
          <a:ext cx="8128000" cy="746552"/>
        </p:xfrm>
        <a:graphic>
          <a:graphicData uri="http://schemas.openxmlformats.org/presentationml/2006/ole">
            <p:oleObj spid="_x0000_s79874" name="文档" r:id="rId7" imgW="3837004" imgH="351920" progId="Word.Document.12">
              <p:embed/>
            </p:oleObj>
          </a:graphicData>
        </a:graphic>
      </p:graphicFrame>
    </p:spTree>
    <p:extLst>
      <p:ext uri="{BB962C8B-B14F-4D97-AF65-F5344CB8AC3E}">
        <p14:creationId xmlns:p14="http://schemas.microsoft.com/office/powerpoint/2010/main" xmlns="" val="33741936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3"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4"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6" name="椭圆 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7" name="椭圆 6">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8" name="椭圆 7">
            <a:hlinkClick r:id="rId5"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0" name="椭圆 9">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2655617644"/>
              </p:ext>
            </p:extLst>
          </p:nvPr>
        </p:nvGraphicFramePr>
        <p:xfrm>
          <a:off x="508000" y="1412776"/>
          <a:ext cx="8128000" cy="5037545"/>
        </p:xfrm>
        <a:graphic>
          <a:graphicData uri="http://schemas.openxmlformats.org/presentationml/2006/ole">
            <p:oleObj spid="_x0000_s80898" name="文档" r:id="rId9" imgW="3837004" imgH="2381953" progId="Word.Document.12">
              <p:embed/>
            </p:oleObj>
          </a:graphicData>
        </a:graphic>
      </p:graphicFrame>
      <p:sp>
        <p:nvSpPr>
          <p:cNvPr id="13" name="五边形 12"/>
          <p:cNvSpPr/>
          <p:nvPr/>
        </p:nvSpPr>
        <p:spPr>
          <a:xfrm>
            <a:off x="7635686"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5" name="组合 14"/>
          <p:cNvGrpSpPr/>
          <p:nvPr/>
        </p:nvGrpSpPr>
        <p:grpSpPr>
          <a:xfrm>
            <a:off x="468428" y="5444679"/>
            <a:ext cx="8247378" cy="1224681"/>
            <a:chOff x="645102" y="4679995"/>
            <a:chExt cx="8247378" cy="1224681"/>
          </a:xfrm>
        </p:grpSpPr>
        <p:grpSp>
          <p:nvGrpSpPr>
            <p:cNvPr id="16" name="组合 15"/>
            <p:cNvGrpSpPr/>
            <p:nvPr/>
          </p:nvGrpSpPr>
          <p:grpSpPr>
            <a:xfrm>
              <a:off x="645102" y="4679995"/>
              <a:ext cx="8247378" cy="1224681"/>
              <a:chOff x="645102" y="3682916"/>
              <a:chExt cx="8247378" cy="1224681"/>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645102" y="3682916"/>
                <a:ext cx="8247377" cy="9092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860242" y="5009401"/>
              <a:ext cx="7881530" cy="400110"/>
            </a:xfrm>
            <a:prstGeom prst="rect">
              <a:avLst/>
            </a:prstGeom>
          </p:spPr>
          <p:txBody>
            <a:bodyPr wrap="square">
              <a:spAutoFit/>
            </a:bodyPr>
            <a:lstStyle/>
            <a:p>
              <a:r>
                <a:rPr lang="en-US" altLang="zh-CN" sz="2000" dirty="0"/>
                <a:t>(1)√</a:t>
              </a:r>
              <a:r>
                <a:rPr lang="zh-CN" altLang="zh-CN" sz="2000" i="1" dirty="0"/>
                <a:t>　</a:t>
              </a:r>
              <a:r>
                <a:rPr lang="en-US" altLang="zh-CN" sz="2000" dirty="0"/>
                <a:t>(2)</a:t>
              </a:r>
              <a:r>
                <a:rPr lang="en-US" altLang="zh-CN" sz="2000" i="1" dirty="0"/>
                <a:t>×</a:t>
              </a:r>
              <a:r>
                <a:rPr lang="zh-CN" altLang="zh-CN" sz="2000" i="1" dirty="0"/>
                <a:t>　</a:t>
              </a:r>
              <a:r>
                <a:rPr lang="en-US" altLang="zh-CN" sz="2000" dirty="0"/>
                <a:t>(3)√</a:t>
              </a:r>
              <a:r>
                <a:rPr lang="zh-CN" altLang="zh-CN" sz="2000" i="1" dirty="0"/>
                <a:t>　</a:t>
              </a:r>
              <a:r>
                <a:rPr lang="en-US" altLang="zh-CN" sz="2000" dirty="0"/>
                <a:t>(4)√</a:t>
              </a:r>
              <a:r>
                <a:rPr lang="zh-CN" altLang="zh-CN" sz="2000" i="1" dirty="0"/>
                <a:t>　</a:t>
              </a:r>
              <a:r>
                <a:rPr lang="en-US" altLang="zh-CN" sz="2000" dirty="0"/>
                <a:t>(5)√</a:t>
              </a:r>
              <a:endParaRPr lang="zh-CN" altLang="zh-CN" sz="2000" dirty="0"/>
            </a:p>
          </p:txBody>
        </p:sp>
      </p:grpSp>
    </p:spTree>
    <p:extLst>
      <p:ext uri="{BB962C8B-B14F-4D97-AF65-F5344CB8AC3E}">
        <p14:creationId xmlns:p14="http://schemas.microsoft.com/office/powerpoint/2010/main" xmlns="" val="375129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586394146"/>
              </p:ext>
            </p:extLst>
          </p:nvPr>
        </p:nvGraphicFramePr>
        <p:xfrm>
          <a:off x="599682" y="1518399"/>
          <a:ext cx="8128000" cy="885228"/>
        </p:xfrm>
        <a:graphic>
          <a:graphicData uri="http://schemas.openxmlformats.org/presentationml/2006/ole">
            <p:oleObj spid="_x0000_s81922" name="文档" r:id="rId9" imgW="3847376" imgH="419230"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609560338"/>
              </p:ext>
            </p:extLst>
          </p:nvPr>
        </p:nvGraphicFramePr>
        <p:xfrm>
          <a:off x="313137" y="2482085"/>
          <a:ext cx="8128000" cy="905347"/>
        </p:xfrm>
        <a:graphic>
          <a:graphicData uri="http://schemas.openxmlformats.org/presentationml/2006/ole">
            <p:oleObj spid="_x0000_s81923" name="文档" r:id="rId10" imgW="3847376" imgH="428586" progId="Word.Document.12">
              <p:embed/>
            </p:oleObj>
          </a:graphicData>
        </a:graphic>
      </p:graphicFrame>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3919721"/>
            <a:ext cx="8640960" cy="2749639"/>
            <a:chOff x="251520" y="2767593"/>
            <a:chExt cx="8640960" cy="2749639"/>
          </a:xfrm>
        </p:grpSpPr>
        <p:grpSp>
          <p:nvGrpSpPr>
            <p:cNvPr id="20" name="组合 19"/>
            <p:cNvGrpSpPr/>
            <p:nvPr/>
          </p:nvGrpSpPr>
          <p:grpSpPr>
            <a:xfrm>
              <a:off x="251520" y="2767593"/>
              <a:ext cx="8640960" cy="2749639"/>
              <a:chOff x="251520" y="208526"/>
              <a:chExt cx="8640960" cy="2749639"/>
            </a:xfrm>
          </p:grpSpPr>
          <p:sp>
            <p:nvSpPr>
              <p:cNvPr id="22" name="五边形 2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208526"/>
                <a:ext cx="8640960" cy="2435352"/>
                <a:chOff x="251520" y="208526"/>
                <a:chExt cx="8640960" cy="2435352"/>
              </a:xfrm>
            </p:grpSpPr>
            <p:sp>
              <p:nvSpPr>
                <p:cNvPr id="25" name="矩形 24"/>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360077" y="28862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1" name="对象 20"/>
            <p:cNvGraphicFramePr>
              <a:graphicFrameLocks noChangeAspect="1"/>
            </p:cNvGraphicFramePr>
            <p:nvPr>
              <p:extLst>
                <p:ext uri="{D42A27DB-BD31-4B8C-83A1-F6EECF244321}">
                  <p14:modId xmlns:p14="http://schemas.microsoft.com/office/powerpoint/2010/main" xmlns="" val="2860096134"/>
                </p:ext>
              </p:extLst>
            </p:nvPr>
          </p:nvGraphicFramePr>
          <p:xfrm>
            <a:off x="528638" y="3134122"/>
            <a:ext cx="8031162" cy="1849438"/>
          </p:xfrm>
          <a:graphic>
            <a:graphicData uri="http://schemas.openxmlformats.org/presentationml/2006/ole">
              <p:oleObj spid="_x0000_s81924" name="文档" r:id="rId11" imgW="3847376" imgH="884881" progId="Word.Document.12">
                <p:embed/>
              </p:oleObj>
            </a:graphicData>
          </a:graphic>
        </p:graphicFrame>
      </p:grpSp>
      <p:grpSp>
        <p:nvGrpSpPr>
          <p:cNvPr id="27" name="组合 26"/>
          <p:cNvGrpSpPr/>
          <p:nvPr/>
        </p:nvGrpSpPr>
        <p:grpSpPr>
          <a:xfrm>
            <a:off x="251520" y="5523885"/>
            <a:ext cx="8640960" cy="1145475"/>
            <a:chOff x="251520" y="5379869"/>
            <a:chExt cx="8640960" cy="1145475"/>
          </a:xfrm>
        </p:grpSpPr>
        <p:grpSp>
          <p:nvGrpSpPr>
            <p:cNvPr id="28" name="组合 27"/>
            <p:cNvGrpSpPr/>
            <p:nvPr/>
          </p:nvGrpSpPr>
          <p:grpSpPr>
            <a:xfrm>
              <a:off x="251520" y="5379869"/>
              <a:ext cx="8640960" cy="1145475"/>
              <a:chOff x="251520" y="3762122"/>
              <a:chExt cx="8640960" cy="1145475"/>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9" name="对象 28"/>
            <p:cNvGraphicFramePr>
              <a:graphicFrameLocks noChangeAspect="1"/>
            </p:cNvGraphicFramePr>
            <p:nvPr>
              <p:extLst>
                <p:ext uri="{D42A27DB-BD31-4B8C-83A1-F6EECF244321}">
                  <p14:modId xmlns:p14="http://schemas.microsoft.com/office/powerpoint/2010/main" xmlns="" val="2305542836"/>
                </p:ext>
              </p:extLst>
            </p:nvPr>
          </p:nvGraphicFramePr>
          <p:xfrm>
            <a:off x="560388" y="5720209"/>
            <a:ext cx="7997825" cy="439738"/>
          </p:xfrm>
          <a:graphic>
            <a:graphicData uri="http://schemas.openxmlformats.org/presentationml/2006/ole">
              <p:oleObj spid="_x0000_s81925" name="文档" r:id="rId12" imgW="3872277" imgH="215912" progId="Word.Document.12">
                <p:embed/>
              </p:oleObj>
            </a:graphicData>
          </a:graphic>
        </p:graphicFrame>
      </p:grpSp>
    </p:spTree>
    <p:extLst>
      <p:ext uri="{BB962C8B-B14F-4D97-AF65-F5344CB8AC3E}">
        <p14:creationId xmlns:p14="http://schemas.microsoft.com/office/powerpoint/2010/main" xmlns="" val="7649948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40184044"/>
              </p:ext>
            </p:extLst>
          </p:nvPr>
        </p:nvGraphicFramePr>
        <p:xfrm>
          <a:off x="599682" y="1525619"/>
          <a:ext cx="8128000" cy="885228"/>
        </p:xfrm>
        <a:graphic>
          <a:graphicData uri="http://schemas.openxmlformats.org/presentationml/2006/ole">
            <p:oleObj spid="_x0000_s82946" name="文档" r:id="rId9" imgW="3847376" imgH="419230"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771570715"/>
              </p:ext>
            </p:extLst>
          </p:nvPr>
        </p:nvGraphicFramePr>
        <p:xfrm>
          <a:off x="313137" y="2473119"/>
          <a:ext cx="8128000" cy="952290"/>
        </p:xfrm>
        <a:graphic>
          <a:graphicData uri="http://schemas.openxmlformats.org/presentationml/2006/ole">
            <p:oleObj spid="_x0000_s82947" name="文档" r:id="rId10" imgW="3847376" imgH="450897" progId="Word.Document.12">
              <p:embed/>
            </p:oleObj>
          </a:graphicData>
        </a:graphic>
      </p:graphicFrame>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4221087"/>
            <a:ext cx="8640960" cy="2448273"/>
            <a:chOff x="251520" y="3068959"/>
            <a:chExt cx="8640960" cy="2448273"/>
          </a:xfrm>
        </p:grpSpPr>
        <p:grpSp>
          <p:nvGrpSpPr>
            <p:cNvPr id="20" name="组合 19"/>
            <p:cNvGrpSpPr/>
            <p:nvPr/>
          </p:nvGrpSpPr>
          <p:grpSpPr>
            <a:xfrm>
              <a:off x="251520" y="3068959"/>
              <a:ext cx="8640960" cy="2448273"/>
              <a:chOff x="251520" y="509892"/>
              <a:chExt cx="8640960" cy="2448273"/>
            </a:xfrm>
          </p:grpSpPr>
          <p:sp>
            <p:nvSpPr>
              <p:cNvPr id="22" name="五边形 2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509892"/>
                <a:ext cx="8640960" cy="2133985"/>
                <a:chOff x="251520" y="509892"/>
                <a:chExt cx="8640960" cy="2133985"/>
              </a:xfrm>
            </p:grpSpPr>
            <p:sp>
              <p:nvSpPr>
                <p:cNvPr id="25" name="矩形 24"/>
                <p:cNvSpPr/>
                <p:nvPr/>
              </p:nvSpPr>
              <p:spPr>
                <a:xfrm>
                  <a:off x="251520" y="509892"/>
                  <a:ext cx="8640960" cy="21339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360077" y="59463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1" name="对象 20"/>
            <p:cNvGraphicFramePr>
              <a:graphicFrameLocks noChangeAspect="1"/>
            </p:cNvGraphicFramePr>
            <p:nvPr>
              <p:extLst>
                <p:ext uri="{D42A27DB-BD31-4B8C-83A1-F6EECF244321}">
                  <p14:modId xmlns:p14="http://schemas.microsoft.com/office/powerpoint/2010/main" xmlns="" val="2235654429"/>
                </p:ext>
              </p:extLst>
            </p:nvPr>
          </p:nvGraphicFramePr>
          <p:xfrm>
            <a:off x="528638" y="3440128"/>
            <a:ext cx="8031162" cy="1398588"/>
          </p:xfrm>
          <a:graphic>
            <a:graphicData uri="http://schemas.openxmlformats.org/presentationml/2006/ole">
              <p:oleObj spid="_x0000_s82948" name="文档" r:id="rId11" imgW="3847376" imgH="667889" progId="Word.Document.12">
                <p:embed/>
              </p:oleObj>
            </a:graphicData>
          </a:graphic>
        </p:graphicFrame>
      </p:grpSp>
      <p:grpSp>
        <p:nvGrpSpPr>
          <p:cNvPr id="27" name="组合 26"/>
          <p:cNvGrpSpPr/>
          <p:nvPr/>
        </p:nvGrpSpPr>
        <p:grpSpPr>
          <a:xfrm>
            <a:off x="251520" y="5523885"/>
            <a:ext cx="8640960" cy="1145475"/>
            <a:chOff x="251520" y="5379869"/>
            <a:chExt cx="8640960" cy="1145475"/>
          </a:xfrm>
        </p:grpSpPr>
        <p:grpSp>
          <p:nvGrpSpPr>
            <p:cNvPr id="28" name="组合 27"/>
            <p:cNvGrpSpPr/>
            <p:nvPr/>
          </p:nvGrpSpPr>
          <p:grpSpPr>
            <a:xfrm>
              <a:off x="251520" y="5379869"/>
              <a:ext cx="8640960" cy="1145475"/>
              <a:chOff x="251520" y="3762122"/>
              <a:chExt cx="8640960" cy="1145475"/>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9" name="对象 28"/>
            <p:cNvGraphicFramePr>
              <a:graphicFrameLocks noChangeAspect="1"/>
            </p:cNvGraphicFramePr>
            <p:nvPr>
              <p:extLst>
                <p:ext uri="{D42A27DB-BD31-4B8C-83A1-F6EECF244321}">
                  <p14:modId xmlns:p14="http://schemas.microsoft.com/office/powerpoint/2010/main" xmlns="" val="830029929"/>
                </p:ext>
              </p:extLst>
            </p:nvPr>
          </p:nvGraphicFramePr>
          <p:xfrm>
            <a:off x="560388" y="5720209"/>
            <a:ext cx="7997825" cy="439738"/>
          </p:xfrm>
          <a:graphic>
            <a:graphicData uri="http://schemas.openxmlformats.org/presentationml/2006/ole">
              <p:oleObj spid="_x0000_s82949" name="文档" r:id="rId12" imgW="3872277" imgH="215912" progId="Word.Document.12">
                <p:embed/>
              </p:oleObj>
            </a:graphicData>
          </a:graphic>
        </p:graphicFrame>
      </p:grpSp>
    </p:spTree>
    <p:extLst>
      <p:ext uri="{BB962C8B-B14F-4D97-AF65-F5344CB8AC3E}">
        <p14:creationId xmlns:p14="http://schemas.microsoft.com/office/powerpoint/2010/main" xmlns="" val="5441729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627</TotalTime>
  <Words>1626</Words>
  <Application>Microsoft Office PowerPoint</Application>
  <PresentationFormat>全屏显示(4:3)</PresentationFormat>
  <Paragraphs>319</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9.6　双曲线</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3</cp:revision>
  <dcterms:created xsi:type="dcterms:W3CDTF">2014-12-26T02:01:49Z</dcterms:created>
  <dcterms:modified xsi:type="dcterms:W3CDTF">2019-11-12T11:33:35Z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