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notesSlides/notesSlide38.xml" ContentType="application/vnd.openxmlformats-officedocument.presentationml.notes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Default Extension="docx" ContentType="application/vnd.openxmlformats-officedocument.wordprocessingml.document"/>
  <Override PartName="/ppt/notesSlides/notesSlide16.xml" ContentType="application/vnd.openxmlformats-officedocument.presentationml.notesSlide+xml"/>
  <Override PartName="/ppt/notesSlides/notesSlide25.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notesSlides/notesSlide3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emf" ContentType="image/x-emf"/>
  <Default Extension="jpeg" ContentType="image/jpeg"/>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3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slideLayouts/slideLayout10.xml" ContentType="application/vnd.openxmlformats-officedocument.presentationml.slideLayout+xml"/>
  <Default Extension="vml" ContentType="application/vnd.openxmlformats-officedocument.vmlDrawing"/>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Layouts/slideLayout15.xml" ContentType="application/vnd.openxmlformats-officedocument.presentationml.slideLayout+xml"/>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3"/>
  </p:notesMasterIdLst>
  <p:sldIdLst>
    <p:sldId id="449" r:id="rId2"/>
    <p:sldId id="450" r:id="rId3"/>
    <p:sldId id="451" r:id="rId4"/>
    <p:sldId id="452" r:id="rId5"/>
    <p:sldId id="453" r:id="rId6"/>
    <p:sldId id="454" r:id="rId7"/>
    <p:sldId id="455" r:id="rId8"/>
    <p:sldId id="456" r:id="rId9"/>
    <p:sldId id="457" r:id="rId10"/>
    <p:sldId id="458" r:id="rId11"/>
    <p:sldId id="459" r:id="rId12"/>
    <p:sldId id="460" r:id="rId13"/>
    <p:sldId id="461" r:id="rId14"/>
    <p:sldId id="462" r:id="rId15"/>
    <p:sldId id="463" r:id="rId16"/>
    <p:sldId id="464" r:id="rId17"/>
    <p:sldId id="465" r:id="rId18"/>
    <p:sldId id="466" r:id="rId19"/>
    <p:sldId id="467" r:id="rId20"/>
    <p:sldId id="468" r:id="rId21"/>
    <p:sldId id="469" r:id="rId22"/>
    <p:sldId id="470" r:id="rId23"/>
    <p:sldId id="471" r:id="rId24"/>
    <p:sldId id="472" r:id="rId25"/>
    <p:sldId id="473" r:id="rId26"/>
    <p:sldId id="474" r:id="rId27"/>
    <p:sldId id="475" r:id="rId28"/>
    <p:sldId id="476" r:id="rId29"/>
    <p:sldId id="477" r:id="rId30"/>
    <p:sldId id="478" r:id="rId31"/>
    <p:sldId id="479" r:id="rId32"/>
    <p:sldId id="480" r:id="rId33"/>
    <p:sldId id="481" r:id="rId34"/>
    <p:sldId id="482" r:id="rId35"/>
    <p:sldId id="483" r:id="rId36"/>
    <p:sldId id="484" r:id="rId37"/>
    <p:sldId id="485" r:id="rId38"/>
    <p:sldId id="486" r:id="rId39"/>
    <p:sldId id="487" r:id="rId40"/>
    <p:sldId id="488" r:id="rId41"/>
    <p:sldId id="489" r:id="rId42"/>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845" userDrawn="1">
          <p15:clr>
            <a:srgbClr val="A4A3A4"/>
          </p15:clr>
        </p15:guide>
        <p15:guide id="2" pos="249"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E75E22"/>
    <a:srgbClr val="FFEDAB"/>
    <a:srgbClr val="E20000"/>
    <a:srgbClr val="FFE389"/>
    <a:srgbClr val="FC922C"/>
    <a:srgbClr val="CD242B"/>
    <a:srgbClr val="DEB203"/>
    <a:srgbClr val="5FBA0F"/>
    <a:srgbClr val="4F81BD"/>
    <a:srgbClr val="FFFFF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5620"/>
    <p:restoredTop sz="95550" autoAdjust="0"/>
  </p:normalViewPr>
  <p:slideViewPr>
    <p:cSldViewPr>
      <p:cViewPr varScale="1">
        <p:scale>
          <a:sx n="89" d="100"/>
          <a:sy n="89" d="100"/>
        </p:scale>
        <p:origin x="-1434" y="-96"/>
      </p:cViewPr>
      <p:guideLst>
        <p:guide orient="horz" pos="845"/>
        <p:guide pos="249"/>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notesMaster" Target="notesMasters/notesMaster1.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image" Target="../media/image3.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27.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29.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30.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31.e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32.e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33.emf"/></Relationships>
</file>

<file path=ppt/drawings/_rels/vmlDrawing16.vml.rels><?xml version="1.0" encoding="UTF-8" standalone="yes"?>
<Relationships xmlns="http://schemas.openxmlformats.org/package/2006/relationships"><Relationship Id="rId2" Type="http://schemas.openxmlformats.org/officeDocument/2006/relationships/image" Target="../media/image35.emf"/><Relationship Id="rId1" Type="http://schemas.openxmlformats.org/officeDocument/2006/relationships/image" Target="../media/image34.emf"/></Relationships>
</file>

<file path=ppt/drawings/_rels/vmlDrawing17.vml.rels><?xml version="1.0" encoding="UTF-8" standalone="yes"?>
<Relationships xmlns="http://schemas.openxmlformats.org/package/2006/relationships"><Relationship Id="rId1" Type="http://schemas.openxmlformats.org/officeDocument/2006/relationships/image" Target="../media/image39.emf"/></Relationships>
</file>

<file path=ppt/drawings/_rels/vmlDrawing18.vml.rels><?xml version="1.0" encoding="UTF-8" standalone="yes"?>
<Relationships xmlns="http://schemas.openxmlformats.org/package/2006/relationships"><Relationship Id="rId1" Type="http://schemas.openxmlformats.org/officeDocument/2006/relationships/image" Target="../media/image42.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4.v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image" Target="../media/image7.emf"/></Relationships>
</file>

<file path=ppt/drawings/_rels/vmlDrawing5.v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image" Target="../media/image10.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7.v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image" Target="../media/image17.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9.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22.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732F2FF-E950-4B22-9A88-7B1E5055B9C3}" type="datetimeFigureOut">
              <a:rPr lang="zh-CN" altLang="en-US" smtClean="0"/>
              <a:pPr/>
              <a:t>2019/11/11</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0F46F20-7861-4E56-87FF-6B60CC2B2FDB}" type="slidenum">
              <a:rPr lang="zh-CN" altLang="en-US" smtClean="0"/>
              <a:pPr/>
              <a:t>‹#›</a:t>
            </a:fld>
            <a:endParaRPr lang="zh-CN" altLang="en-US"/>
          </a:p>
        </p:txBody>
      </p:sp>
    </p:spTree>
    <p:extLst>
      <p:ext uri="{BB962C8B-B14F-4D97-AF65-F5344CB8AC3E}">
        <p14:creationId xmlns:p14="http://schemas.microsoft.com/office/powerpoint/2010/main" xmlns="" val="30378331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a:t>
            </a:fld>
            <a:endParaRPr lang="zh-CN" altLang="en-US"/>
          </a:p>
        </p:txBody>
      </p:sp>
    </p:spTree>
    <p:extLst>
      <p:ext uri="{BB962C8B-B14F-4D97-AF65-F5344CB8AC3E}">
        <p14:creationId xmlns:p14="http://schemas.microsoft.com/office/powerpoint/2010/main" xmlns="" val="9664980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11</a:t>
            </a:fld>
            <a:endParaRPr lang="zh-CN" altLang="en-US"/>
          </a:p>
        </p:txBody>
      </p:sp>
    </p:spTree>
    <p:extLst>
      <p:ext uri="{BB962C8B-B14F-4D97-AF65-F5344CB8AC3E}">
        <p14:creationId xmlns:p14="http://schemas.microsoft.com/office/powerpoint/2010/main" xmlns="" val="24966305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12</a:t>
            </a:fld>
            <a:endParaRPr lang="zh-CN" altLang="en-US"/>
          </a:p>
        </p:txBody>
      </p:sp>
    </p:spTree>
    <p:extLst>
      <p:ext uri="{BB962C8B-B14F-4D97-AF65-F5344CB8AC3E}">
        <p14:creationId xmlns:p14="http://schemas.microsoft.com/office/powerpoint/2010/main" xmlns="" val="29200990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13</a:t>
            </a:fld>
            <a:endParaRPr lang="zh-CN" altLang="en-US"/>
          </a:p>
        </p:txBody>
      </p:sp>
    </p:spTree>
    <p:extLst>
      <p:ext uri="{BB962C8B-B14F-4D97-AF65-F5344CB8AC3E}">
        <p14:creationId xmlns:p14="http://schemas.microsoft.com/office/powerpoint/2010/main" xmlns="" val="96649807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14</a:t>
            </a:fld>
            <a:endParaRPr lang="zh-CN" altLang="en-US"/>
          </a:p>
        </p:txBody>
      </p:sp>
    </p:spTree>
    <p:extLst>
      <p:ext uri="{BB962C8B-B14F-4D97-AF65-F5344CB8AC3E}">
        <p14:creationId xmlns:p14="http://schemas.microsoft.com/office/powerpoint/2010/main" xmlns="" val="389727882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15</a:t>
            </a:fld>
            <a:endParaRPr lang="zh-CN" altLang="en-US"/>
          </a:p>
        </p:txBody>
      </p:sp>
    </p:spTree>
    <p:extLst>
      <p:ext uri="{BB962C8B-B14F-4D97-AF65-F5344CB8AC3E}">
        <p14:creationId xmlns:p14="http://schemas.microsoft.com/office/powerpoint/2010/main" xmlns="" val="184637772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16</a:t>
            </a:fld>
            <a:endParaRPr lang="zh-CN" altLang="en-US"/>
          </a:p>
        </p:txBody>
      </p:sp>
    </p:spTree>
    <p:extLst>
      <p:ext uri="{BB962C8B-B14F-4D97-AF65-F5344CB8AC3E}">
        <p14:creationId xmlns:p14="http://schemas.microsoft.com/office/powerpoint/2010/main" xmlns="" val="217653599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17</a:t>
            </a:fld>
            <a:endParaRPr lang="zh-CN" altLang="en-US"/>
          </a:p>
        </p:txBody>
      </p:sp>
    </p:spTree>
    <p:extLst>
      <p:ext uri="{BB962C8B-B14F-4D97-AF65-F5344CB8AC3E}">
        <p14:creationId xmlns:p14="http://schemas.microsoft.com/office/powerpoint/2010/main" xmlns="" val="110835201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18</a:t>
            </a:fld>
            <a:endParaRPr lang="zh-CN" altLang="en-US"/>
          </a:p>
        </p:txBody>
      </p:sp>
    </p:spTree>
    <p:extLst>
      <p:ext uri="{BB962C8B-B14F-4D97-AF65-F5344CB8AC3E}">
        <p14:creationId xmlns:p14="http://schemas.microsoft.com/office/powerpoint/2010/main" xmlns="" val="109859883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19</a:t>
            </a:fld>
            <a:endParaRPr lang="zh-CN" altLang="en-US"/>
          </a:p>
        </p:txBody>
      </p:sp>
    </p:spTree>
    <p:extLst>
      <p:ext uri="{BB962C8B-B14F-4D97-AF65-F5344CB8AC3E}">
        <p14:creationId xmlns:p14="http://schemas.microsoft.com/office/powerpoint/2010/main" xmlns="" val="415291404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20</a:t>
            </a:fld>
            <a:endParaRPr lang="zh-CN" altLang="en-US"/>
          </a:p>
        </p:txBody>
      </p:sp>
    </p:spTree>
    <p:extLst>
      <p:ext uri="{BB962C8B-B14F-4D97-AF65-F5344CB8AC3E}">
        <p14:creationId xmlns:p14="http://schemas.microsoft.com/office/powerpoint/2010/main" xmlns="" val="33649611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a:t>
            </a:fld>
            <a:endParaRPr lang="zh-CN" altLang="en-US"/>
          </a:p>
        </p:txBody>
      </p:sp>
    </p:spTree>
    <p:extLst>
      <p:ext uri="{BB962C8B-B14F-4D97-AF65-F5344CB8AC3E}">
        <p14:creationId xmlns:p14="http://schemas.microsoft.com/office/powerpoint/2010/main" xmlns="" val="236408256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21</a:t>
            </a:fld>
            <a:endParaRPr lang="zh-CN" altLang="en-US"/>
          </a:p>
        </p:txBody>
      </p:sp>
    </p:spTree>
    <p:extLst>
      <p:ext uri="{BB962C8B-B14F-4D97-AF65-F5344CB8AC3E}">
        <p14:creationId xmlns:p14="http://schemas.microsoft.com/office/powerpoint/2010/main" xmlns="" val="272295612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22</a:t>
            </a:fld>
            <a:endParaRPr lang="zh-CN" altLang="en-US"/>
          </a:p>
        </p:txBody>
      </p:sp>
    </p:spTree>
    <p:extLst>
      <p:ext uri="{BB962C8B-B14F-4D97-AF65-F5344CB8AC3E}">
        <p14:creationId xmlns:p14="http://schemas.microsoft.com/office/powerpoint/2010/main" xmlns="" val="181829019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23</a:t>
            </a:fld>
            <a:endParaRPr lang="zh-CN" altLang="en-US"/>
          </a:p>
        </p:txBody>
      </p:sp>
    </p:spTree>
    <p:extLst>
      <p:ext uri="{BB962C8B-B14F-4D97-AF65-F5344CB8AC3E}">
        <p14:creationId xmlns:p14="http://schemas.microsoft.com/office/powerpoint/2010/main" xmlns="" val="132020100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24</a:t>
            </a:fld>
            <a:endParaRPr lang="zh-CN" altLang="en-US"/>
          </a:p>
        </p:txBody>
      </p:sp>
    </p:spTree>
    <p:extLst>
      <p:ext uri="{BB962C8B-B14F-4D97-AF65-F5344CB8AC3E}">
        <p14:creationId xmlns:p14="http://schemas.microsoft.com/office/powerpoint/2010/main" xmlns="" val="373024432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25</a:t>
            </a:fld>
            <a:endParaRPr lang="zh-CN" altLang="en-US"/>
          </a:p>
        </p:txBody>
      </p:sp>
    </p:spTree>
    <p:extLst>
      <p:ext uri="{BB962C8B-B14F-4D97-AF65-F5344CB8AC3E}">
        <p14:creationId xmlns:p14="http://schemas.microsoft.com/office/powerpoint/2010/main" xmlns="" val="41559071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26</a:t>
            </a:fld>
            <a:endParaRPr lang="zh-CN" altLang="en-US"/>
          </a:p>
        </p:txBody>
      </p:sp>
    </p:spTree>
    <p:extLst>
      <p:ext uri="{BB962C8B-B14F-4D97-AF65-F5344CB8AC3E}">
        <p14:creationId xmlns:p14="http://schemas.microsoft.com/office/powerpoint/2010/main" xmlns="" val="228055579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27</a:t>
            </a:fld>
            <a:endParaRPr lang="zh-CN" altLang="en-US"/>
          </a:p>
        </p:txBody>
      </p:sp>
    </p:spTree>
    <p:extLst>
      <p:ext uri="{BB962C8B-B14F-4D97-AF65-F5344CB8AC3E}">
        <p14:creationId xmlns:p14="http://schemas.microsoft.com/office/powerpoint/2010/main" xmlns="" val="40179941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28</a:t>
            </a:fld>
            <a:endParaRPr lang="zh-CN" altLang="en-US"/>
          </a:p>
        </p:txBody>
      </p:sp>
    </p:spTree>
    <p:extLst>
      <p:ext uri="{BB962C8B-B14F-4D97-AF65-F5344CB8AC3E}">
        <p14:creationId xmlns:p14="http://schemas.microsoft.com/office/powerpoint/2010/main" xmlns="" val="332859380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29</a:t>
            </a:fld>
            <a:endParaRPr lang="zh-CN" altLang="en-US"/>
          </a:p>
        </p:txBody>
      </p:sp>
    </p:spTree>
    <p:extLst>
      <p:ext uri="{BB962C8B-B14F-4D97-AF65-F5344CB8AC3E}">
        <p14:creationId xmlns:p14="http://schemas.microsoft.com/office/powerpoint/2010/main" xmlns="" val="235933010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30</a:t>
            </a:fld>
            <a:endParaRPr lang="zh-CN" altLang="en-US"/>
          </a:p>
        </p:txBody>
      </p:sp>
    </p:spTree>
    <p:extLst>
      <p:ext uri="{BB962C8B-B14F-4D97-AF65-F5344CB8AC3E}">
        <p14:creationId xmlns:p14="http://schemas.microsoft.com/office/powerpoint/2010/main" xmlns="" val="147116018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4</a:t>
            </a:fld>
            <a:endParaRPr lang="zh-CN" altLang="en-US"/>
          </a:p>
        </p:txBody>
      </p:sp>
    </p:spTree>
    <p:extLst>
      <p:ext uri="{BB962C8B-B14F-4D97-AF65-F5344CB8AC3E}">
        <p14:creationId xmlns:p14="http://schemas.microsoft.com/office/powerpoint/2010/main" xmlns="" val="378442818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31</a:t>
            </a:fld>
            <a:endParaRPr lang="zh-CN" altLang="en-US"/>
          </a:p>
        </p:txBody>
      </p:sp>
    </p:spTree>
    <p:extLst>
      <p:ext uri="{BB962C8B-B14F-4D97-AF65-F5344CB8AC3E}">
        <p14:creationId xmlns:p14="http://schemas.microsoft.com/office/powerpoint/2010/main" xmlns="" val="356739844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32</a:t>
            </a:fld>
            <a:endParaRPr lang="zh-CN" altLang="en-US"/>
          </a:p>
        </p:txBody>
      </p:sp>
    </p:spTree>
    <p:extLst>
      <p:ext uri="{BB962C8B-B14F-4D97-AF65-F5344CB8AC3E}">
        <p14:creationId xmlns:p14="http://schemas.microsoft.com/office/powerpoint/2010/main" xmlns="" val="323607851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33</a:t>
            </a:fld>
            <a:endParaRPr lang="zh-CN" altLang="en-US"/>
          </a:p>
        </p:txBody>
      </p:sp>
    </p:spTree>
    <p:extLst>
      <p:ext uri="{BB962C8B-B14F-4D97-AF65-F5344CB8AC3E}">
        <p14:creationId xmlns:p14="http://schemas.microsoft.com/office/powerpoint/2010/main" xmlns="" val="18262090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34</a:t>
            </a:fld>
            <a:endParaRPr lang="zh-CN" altLang="en-US"/>
          </a:p>
        </p:txBody>
      </p:sp>
    </p:spTree>
    <p:extLst>
      <p:ext uri="{BB962C8B-B14F-4D97-AF65-F5344CB8AC3E}">
        <p14:creationId xmlns:p14="http://schemas.microsoft.com/office/powerpoint/2010/main" xmlns="" val="189665691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35</a:t>
            </a:fld>
            <a:endParaRPr lang="zh-CN" altLang="en-US"/>
          </a:p>
        </p:txBody>
      </p:sp>
    </p:spTree>
    <p:extLst>
      <p:ext uri="{BB962C8B-B14F-4D97-AF65-F5344CB8AC3E}">
        <p14:creationId xmlns:p14="http://schemas.microsoft.com/office/powerpoint/2010/main" xmlns="" val="88543155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36</a:t>
            </a:fld>
            <a:endParaRPr lang="zh-CN" altLang="en-US"/>
          </a:p>
        </p:txBody>
      </p:sp>
    </p:spTree>
    <p:extLst>
      <p:ext uri="{BB962C8B-B14F-4D97-AF65-F5344CB8AC3E}">
        <p14:creationId xmlns:p14="http://schemas.microsoft.com/office/powerpoint/2010/main" xmlns="" val="4566798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37</a:t>
            </a:fld>
            <a:endParaRPr lang="zh-CN" altLang="en-US"/>
          </a:p>
        </p:txBody>
      </p:sp>
    </p:spTree>
    <p:extLst>
      <p:ext uri="{BB962C8B-B14F-4D97-AF65-F5344CB8AC3E}">
        <p14:creationId xmlns:p14="http://schemas.microsoft.com/office/powerpoint/2010/main" xmlns="" val="403627896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38</a:t>
            </a:fld>
            <a:endParaRPr lang="zh-CN" altLang="en-US"/>
          </a:p>
        </p:txBody>
      </p:sp>
    </p:spTree>
    <p:extLst>
      <p:ext uri="{BB962C8B-B14F-4D97-AF65-F5344CB8AC3E}">
        <p14:creationId xmlns:p14="http://schemas.microsoft.com/office/powerpoint/2010/main" xmlns="" val="277414893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39</a:t>
            </a:fld>
            <a:endParaRPr lang="zh-CN" altLang="en-US"/>
          </a:p>
        </p:txBody>
      </p:sp>
    </p:spTree>
    <p:extLst>
      <p:ext uri="{BB962C8B-B14F-4D97-AF65-F5344CB8AC3E}">
        <p14:creationId xmlns:p14="http://schemas.microsoft.com/office/powerpoint/2010/main" xmlns="" val="247515726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40</a:t>
            </a:fld>
            <a:endParaRPr lang="zh-CN" altLang="en-US"/>
          </a:p>
        </p:txBody>
      </p:sp>
    </p:spTree>
    <p:extLst>
      <p:ext uri="{BB962C8B-B14F-4D97-AF65-F5344CB8AC3E}">
        <p14:creationId xmlns:p14="http://schemas.microsoft.com/office/powerpoint/2010/main" xmlns="" val="134290743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5</a:t>
            </a:fld>
            <a:endParaRPr lang="zh-CN" altLang="en-US"/>
          </a:p>
        </p:txBody>
      </p:sp>
    </p:spTree>
    <p:extLst>
      <p:ext uri="{BB962C8B-B14F-4D97-AF65-F5344CB8AC3E}">
        <p14:creationId xmlns:p14="http://schemas.microsoft.com/office/powerpoint/2010/main" xmlns="" val="218350709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41</a:t>
            </a:fld>
            <a:endParaRPr lang="zh-CN" altLang="en-US"/>
          </a:p>
        </p:txBody>
      </p:sp>
    </p:spTree>
    <p:extLst>
      <p:ext uri="{BB962C8B-B14F-4D97-AF65-F5344CB8AC3E}">
        <p14:creationId xmlns:p14="http://schemas.microsoft.com/office/powerpoint/2010/main" xmlns="" val="391531006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6</a:t>
            </a:fld>
            <a:endParaRPr lang="zh-CN" altLang="en-US"/>
          </a:p>
        </p:txBody>
      </p:sp>
    </p:spTree>
    <p:extLst>
      <p:ext uri="{BB962C8B-B14F-4D97-AF65-F5344CB8AC3E}">
        <p14:creationId xmlns:p14="http://schemas.microsoft.com/office/powerpoint/2010/main" xmlns="" val="277774167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7</a:t>
            </a:fld>
            <a:endParaRPr lang="zh-CN" altLang="en-US"/>
          </a:p>
        </p:txBody>
      </p:sp>
    </p:spTree>
    <p:extLst>
      <p:ext uri="{BB962C8B-B14F-4D97-AF65-F5344CB8AC3E}">
        <p14:creationId xmlns:p14="http://schemas.microsoft.com/office/powerpoint/2010/main" xmlns="" val="375489203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8</a:t>
            </a:fld>
            <a:endParaRPr lang="zh-CN" altLang="en-US"/>
          </a:p>
        </p:txBody>
      </p:sp>
    </p:spTree>
    <p:extLst>
      <p:ext uri="{BB962C8B-B14F-4D97-AF65-F5344CB8AC3E}">
        <p14:creationId xmlns:p14="http://schemas.microsoft.com/office/powerpoint/2010/main" xmlns="" val="365956706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9</a:t>
            </a:fld>
            <a:endParaRPr lang="zh-CN" altLang="en-US"/>
          </a:p>
        </p:txBody>
      </p:sp>
    </p:spTree>
    <p:extLst>
      <p:ext uri="{BB962C8B-B14F-4D97-AF65-F5344CB8AC3E}">
        <p14:creationId xmlns:p14="http://schemas.microsoft.com/office/powerpoint/2010/main" xmlns="" val="66171120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10</a:t>
            </a:fld>
            <a:endParaRPr lang="zh-CN" altLang="en-US"/>
          </a:p>
        </p:txBody>
      </p:sp>
    </p:spTree>
    <p:extLst>
      <p:ext uri="{BB962C8B-B14F-4D97-AF65-F5344CB8AC3E}">
        <p14:creationId xmlns:p14="http://schemas.microsoft.com/office/powerpoint/2010/main" xmlns="" val="72419370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节标题">
    <p:spTree>
      <p:nvGrpSpPr>
        <p:cNvPr id="1" name=""/>
        <p:cNvGrpSpPr/>
        <p:nvPr/>
      </p:nvGrpSpPr>
      <p:grpSpPr>
        <a:xfrm>
          <a:off x="0" y="0"/>
          <a:ext cx="0" cy="0"/>
          <a:chOff x="0" y="0"/>
          <a:chExt cx="0" cy="0"/>
        </a:xfrm>
      </p:grpSpPr>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2636912"/>
            <a:ext cx="6983760" cy="144016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标题 1"/>
          <p:cNvSpPr>
            <a:spLocks noGrp="1"/>
          </p:cNvSpPr>
          <p:nvPr>
            <p:ph type="ctrTitle"/>
          </p:nvPr>
        </p:nvSpPr>
        <p:spPr>
          <a:xfrm>
            <a:off x="3281752" y="2983026"/>
            <a:ext cx="5898760" cy="725633"/>
          </a:xfrm>
          <a:prstGeom prst="rect">
            <a:avLst/>
          </a:prstGeom>
        </p:spPr>
        <p:txBody>
          <a:bodyPr anchor="ctr">
            <a:noAutofit/>
          </a:bodyPr>
          <a:lstStyle>
            <a:lvl1pPr algn="l">
              <a:defRPr sz="3600" b="1" baseline="0">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3092295814"/>
      </p:ext>
    </p:extLst>
  </p:cSld>
  <p:clrMapOvr>
    <a:masterClrMapping/>
  </p:clrMapOvr>
  <p:transition spd="slow">
    <p:push/>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典题试做">
    <p:spTree>
      <p:nvGrpSpPr>
        <p:cNvPr id="1" name=""/>
        <p:cNvGrpSpPr/>
        <p:nvPr/>
      </p:nvGrpSpPr>
      <p:grpSpPr>
        <a:xfrm>
          <a:off x="0" y="0"/>
          <a:ext cx="0" cy="0"/>
          <a:chOff x="0" y="0"/>
          <a:chExt cx="0" cy="0"/>
        </a:xfrm>
      </p:grpSpPr>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999759404"/>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创新模拟">
    <p:spTree>
      <p:nvGrpSpPr>
        <p:cNvPr id="1" name=""/>
        <p:cNvGrpSpPr/>
        <p:nvPr/>
      </p:nvGrpSpPr>
      <p:grpSpPr>
        <a:xfrm>
          <a:off x="0" y="0"/>
          <a:ext cx="0" cy="0"/>
          <a:chOff x="0" y="0"/>
          <a:chExt cx="0" cy="0"/>
        </a:xfrm>
      </p:grpSpPr>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3538993896"/>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10"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mtClean="0"/>
              <a:t>-</a:t>
            </a:r>
            <a:fld id="{4BF17FCF-D4DA-449D-A468-DDB7E43619E6}" type="slidenum">
              <a:rPr lang="zh-CN" altLang="en-US" smtClean="0"/>
              <a:pPr algn="ctr"/>
              <a:t>‹#›</a:t>
            </a:fld>
            <a:r>
              <a:rPr lang="en-US" altLang="zh-CN" smtClean="0"/>
              <a:t>-</a:t>
            </a:r>
            <a:endParaRPr lang="zh-CN" altLang="en-US" dirty="0"/>
          </a:p>
        </p:txBody>
      </p:sp>
    </p:spTree>
    <p:extLst>
      <p:ext uri="{BB962C8B-B14F-4D97-AF65-F5344CB8AC3E}">
        <p14:creationId xmlns:p14="http://schemas.microsoft.com/office/powerpoint/2010/main" xmlns="" val="4205714988"/>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9"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635590529"/>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垂直排列标题与文本">
    <p:spTree>
      <p:nvGrpSpPr>
        <p:cNvPr id="1" name=""/>
        <p:cNvGrpSpPr/>
        <p:nvPr/>
      </p:nvGrpSpPr>
      <p:grpSpPr>
        <a:xfrm>
          <a:off x="0" y="0"/>
          <a:ext cx="0" cy="0"/>
          <a:chOff x="0" y="0"/>
          <a:chExt cx="0" cy="0"/>
        </a:xfrm>
      </p:grpSpPr>
      <p:sp>
        <p:nvSpPr>
          <p:cNvPr id="9"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mtClean="0"/>
              <a:t>-</a:t>
            </a:r>
            <a:fld id="{4BF17FCF-D4DA-449D-A468-DDB7E43619E6}" type="slidenum">
              <a:rPr lang="zh-CN" altLang="en-US" smtClean="0"/>
              <a:pPr algn="ctr"/>
              <a:t>‹#›</a:t>
            </a:fld>
            <a:r>
              <a:rPr lang="en-US" altLang="zh-CN" smtClean="0"/>
              <a:t>-</a:t>
            </a:r>
            <a:endParaRPr lang="zh-CN" altLang="en-US" dirty="0"/>
          </a:p>
        </p:txBody>
      </p:sp>
    </p:spTree>
    <p:extLst>
      <p:ext uri="{BB962C8B-B14F-4D97-AF65-F5344CB8AC3E}">
        <p14:creationId xmlns:p14="http://schemas.microsoft.com/office/powerpoint/2010/main" xmlns="" val="1071033341"/>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2_节标题">
    <p:spTree>
      <p:nvGrpSpPr>
        <p:cNvPr id="1" name=""/>
        <p:cNvGrpSpPr/>
        <p:nvPr/>
      </p:nvGrpSpPr>
      <p:grpSpPr>
        <a:xfrm>
          <a:off x="0" y="0"/>
          <a:ext cx="0" cy="0"/>
          <a:chOff x="0" y="0"/>
          <a:chExt cx="0" cy="0"/>
        </a:xfrm>
      </p:grpSpPr>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2636912"/>
            <a:ext cx="6983760" cy="144016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标题 1"/>
          <p:cNvSpPr>
            <a:spLocks noGrp="1"/>
          </p:cNvSpPr>
          <p:nvPr>
            <p:ph type="ctrTitle"/>
          </p:nvPr>
        </p:nvSpPr>
        <p:spPr>
          <a:xfrm>
            <a:off x="3281752" y="2910011"/>
            <a:ext cx="5898760" cy="893961"/>
          </a:xfrm>
          <a:prstGeom prst="rect">
            <a:avLst/>
          </a:prstGeom>
        </p:spPr>
        <p:txBody>
          <a:bodyPr>
            <a:noAutofit/>
          </a:bodyPr>
          <a:lstStyle>
            <a:lvl1pPr algn="l">
              <a:defRPr sz="3600" b="1" baseline="0">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1130062492"/>
      </p:ext>
    </p:extLst>
  </p:cSld>
  <p:clrMapOvr>
    <a:masterClrMapping/>
  </p:clrMapOvr>
  <p:transition spd="slow">
    <p:push/>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4"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2736924252"/>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命题调研">
    <p:spTree>
      <p:nvGrpSpPr>
        <p:cNvPr id="1" name=""/>
        <p:cNvGrpSpPr/>
        <p:nvPr/>
      </p:nvGrpSpPr>
      <p:grpSpPr>
        <a:xfrm>
          <a:off x="0" y="0"/>
          <a:ext cx="0" cy="0"/>
          <a:chOff x="0" y="0"/>
          <a:chExt cx="0" cy="0"/>
        </a:xfrm>
      </p:grpSpPr>
      <p:sp>
        <p:nvSpPr>
          <p:cNvPr id="7" name="同侧圆角矩形 6"/>
          <p:cNvSpPr/>
          <p:nvPr userDrawn="1"/>
        </p:nvSpPr>
        <p:spPr>
          <a:xfrm>
            <a:off x="3236902" y="538157"/>
            <a:ext cx="2332936" cy="370871"/>
          </a:xfrm>
          <a:prstGeom prst="round2SameRect">
            <a:avLst/>
          </a:prstGeom>
          <a:gradFill flip="none" rotWithShape="1">
            <a:gsLst>
              <a:gs pos="0">
                <a:srgbClr val="FFD85D"/>
              </a:gs>
              <a:gs pos="100000">
                <a:srgbClr val="FFEDA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C00000"/>
                </a:solidFill>
                <a:latin typeface="微软雅黑" panose="020B0503020204020204" pitchFamily="34" charset="-122"/>
                <a:ea typeface="微软雅黑" panose="020B0503020204020204" pitchFamily="34" charset="-122"/>
              </a:rPr>
              <a:t>核心考点</a:t>
            </a:r>
            <a:endParaRPr lang="zh-CN" altLang="en-US" sz="1400" dirty="0">
              <a:solidFill>
                <a:srgbClr val="C00000"/>
              </a:solidFill>
              <a:latin typeface="微软雅黑" panose="020B0503020204020204" pitchFamily="34" charset="-122"/>
              <a:ea typeface="微软雅黑" panose="020B0503020204020204" pitchFamily="34" charset="-122"/>
            </a:endParaRPr>
          </a:p>
        </p:txBody>
      </p:sp>
      <p:cxnSp>
        <p:nvCxnSpPr>
          <p:cNvPr id="8" name="直接连接符 7"/>
          <p:cNvCxnSpPr/>
          <p:nvPr userDrawn="1"/>
        </p:nvCxnSpPr>
        <p:spPr>
          <a:xfrm>
            <a:off x="4047396" y="862564"/>
            <a:ext cx="749704" cy="0"/>
          </a:xfrm>
          <a:prstGeom prst="line">
            <a:avLst/>
          </a:prstGeom>
          <a:ln w="19050">
            <a:solidFill>
              <a:srgbClr val="FF8534"/>
            </a:solidFill>
          </a:ln>
        </p:spPr>
        <p:style>
          <a:lnRef idx="1">
            <a:schemeClr val="accent1"/>
          </a:lnRef>
          <a:fillRef idx="0">
            <a:schemeClr val="accent1"/>
          </a:fillRef>
          <a:effectRef idx="0">
            <a:schemeClr val="accent1"/>
          </a:effectRef>
          <a:fontRef idx="minor">
            <a:schemeClr val="tx1"/>
          </a:fontRef>
        </p:style>
      </p:cxnSp>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906614398"/>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命题调研">
    <p:spTree>
      <p:nvGrpSpPr>
        <p:cNvPr id="1" name=""/>
        <p:cNvGrpSpPr/>
        <p:nvPr/>
      </p:nvGrpSpPr>
      <p:grpSpPr>
        <a:xfrm>
          <a:off x="0" y="0"/>
          <a:ext cx="0" cy="0"/>
          <a:chOff x="0" y="0"/>
          <a:chExt cx="0" cy="0"/>
        </a:xfrm>
      </p:grpSpPr>
      <p:sp>
        <p:nvSpPr>
          <p:cNvPr id="7" name="同侧圆角矩形 6"/>
          <p:cNvSpPr/>
          <p:nvPr userDrawn="1"/>
        </p:nvSpPr>
        <p:spPr>
          <a:xfrm>
            <a:off x="5631572" y="538157"/>
            <a:ext cx="2458546" cy="370871"/>
          </a:xfrm>
          <a:prstGeom prst="round2SameRect">
            <a:avLst/>
          </a:prstGeom>
          <a:gradFill flip="none" rotWithShape="1">
            <a:gsLst>
              <a:gs pos="0">
                <a:srgbClr val="FFD85D"/>
              </a:gs>
              <a:gs pos="100000">
                <a:srgbClr val="FFEDA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C00000"/>
                </a:solidFill>
                <a:latin typeface="微软雅黑" panose="020B0503020204020204" pitchFamily="34" charset="-122"/>
                <a:ea typeface="微软雅黑" panose="020B0503020204020204" pitchFamily="34" charset="-122"/>
              </a:rPr>
              <a:t>随堂巩固</a:t>
            </a:r>
          </a:p>
        </p:txBody>
      </p:sp>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cxnSp>
        <p:nvCxnSpPr>
          <p:cNvPr id="6" name="直接连接符 5"/>
          <p:cNvCxnSpPr/>
          <p:nvPr userDrawn="1"/>
        </p:nvCxnSpPr>
        <p:spPr>
          <a:xfrm>
            <a:off x="6495668" y="862564"/>
            <a:ext cx="749704" cy="0"/>
          </a:xfrm>
          <a:prstGeom prst="line">
            <a:avLst/>
          </a:prstGeom>
          <a:ln w="19050">
            <a:solidFill>
              <a:srgbClr val="FF8534"/>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2391484586"/>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命题调研">
    <p:spTree>
      <p:nvGrpSpPr>
        <p:cNvPr id="1" name=""/>
        <p:cNvGrpSpPr/>
        <p:nvPr/>
      </p:nvGrpSpPr>
      <p:grpSpPr>
        <a:xfrm>
          <a:off x="0" y="0"/>
          <a:ext cx="0" cy="0"/>
          <a:chOff x="0" y="0"/>
          <a:ch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2391484586"/>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_命题调研">
    <p:spTree>
      <p:nvGrpSpPr>
        <p:cNvPr id="1" name=""/>
        <p:cNvGrpSpPr/>
        <p:nvPr/>
      </p:nvGrpSpPr>
      <p:grpSpPr>
        <a:xfrm>
          <a:off x="0" y="0"/>
          <a:ext cx="0" cy="0"/>
          <a:chOff x="0" y="0"/>
          <a:ch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2391484586"/>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4_命题调研">
    <p:spTree>
      <p:nvGrpSpPr>
        <p:cNvPr id="1" name=""/>
        <p:cNvGrpSpPr/>
        <p:nvPr/>
      </p:nvGrpSpPr>
      <p:grpSpPr>
        <a:xfrm>
          <a:off x="0" y="0"/>
          <a:ext cx="0" cy="0"/>
          <a:chOff x="0" y="0"/>
          <a:ch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2391484586"/>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5_命题调研">
    <p:spTree>
      <p:nvGrpSpPr>
        <p:cNvPr id="1" name=""/>
        <p:cNvGrpSpPr/>
        <p:nvPr/>
      </p:nvGrpSpPr>
      <p:grpSpPr>
        <a:xfrm>
          <a:off x="0" y="0"/>
          <a:ext cx="0" cy="0"/>
          <a:chOff x="0" y="0"/>
          <a:ch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775765436"/>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热点聚焦">
    <p:spTree>
      <p:nvGrpSpPr>
        <p:cNvPr id="1" name=""/>
        <p:cNvGrpSpPr/>
        <p:nvPr/>
      </p:nvGrpSpPr>
      <p:grpSpPr>
        <a:xfrm>
          <a:off x="0" y="0"/>
          <a:ext cx="0" cy="0"/>
          <a:chOff x="0" y="0"/>
          <a:chExt cx="0" cy="0"/>
        </a:xfrm>
      </p:grpSpPr>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73782012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7">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252772607"/>
      </p:ext>
    </p:extLst>
  </p:cSld>
  <p:clrMap bg1="lt1" tx1="dk1" bg2="lt2" tx2="dk2" accent1="accent1" accent2="accent2" accent3="accent3" accent4="accent4" accent5="accent5" accent6="accent6" hlink="hlink" folHlink="folHlink"/>
  <p:sldLayoutIdLst>
    <p:sldLayoutId id="2147483661" r:id="rId1"/>
    <p:sldLayoutId id="2147483652" r:id="rId2"/>
    <p:sldLayoutId id="2147483653" r:id="rId3"/>
    <p:sldLayoutId id="2147483663" r:id="rId4"/>
    <p:sldLayoutId id="2147483664" r:id="rId5"/>
    <p:sldLayoutId id="2147483665" r:id="rId6"/>
    <p:sldLayoutId id="2147483666" r:id="rId7"/>
    <p:sldLayoutId id="2147483667" r:id="rId8"/>
    <p:sldLayoutId id="2147483654" r:id="rId9"/>
    <p:sldLayoutId id="2147483655" r:id="rId10"/>
    <p:sldLayoutId id="2147483656" r:id="rId11"/>
    <p:sldLayoutId id="2147483657" r:id="rId12"/>
    <p:sldLayoutId id="2147483658" r:id="rId13"/>
    <p:sldLayoutId id="2147483659" r:id="rId14"/>
    <p:sldLayoutId id="2147483668" r:id="rId15"/>
  </p:sldLayoutIdLst>
  <p:timing>
    <p:tnLst>
      <p:par>
        <p:cTn id="1" dur="indefinite" restart="never" nodeType="tmRoot"/>
      </p:par>
    </p:tnLst>
  </p:timing>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5.xml"/></Relationships>
</file>

<file path=ppt/slides/_rels/slide10.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9.xml"/><Relationship Id="rId1" Type="http://schemas.openxmlformats.org/officeDocument/2006/relationships/slideLayout" Target="../slideLayouts/slideLayout4.xml"/><Relationship Id="rId4" Type="http://schemas.openxmlformats.org/officeDocument/2006/relationships/slide" Target="slide6.xml"/></Relationships>
</file>

<file path=ppt/slides/_rels/slide11.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10.xml"/><Relationship Id="rId1" Type="http://schemas.openxmlformats.org/officeDocument/2006/relationships/slideLayout" Target="../slideLayouts/slideLayout4.xml"/><Relationship Id="rId5" Type="http://schemas.openxmlformats.org/officeDocument/2006/relationships/image" Target="../media/image13.jpeg"/><Relationship Id="rId4" Type="http://schemas.openxmlformats.org/officeDocument/2006/relationships/slide" Target="slide6.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1.xml"/><Relationship Id="rId7" Type="http://schemas.openxmlformats.org/officeDocument/2006/relationships/package" Target="../embeddings/Microsoft_Office_Word___9.docx"/><Relationship Id="rId2" Type="http://schemas.openxmlformats.org/officeDocument/2006/relationships/slideLayout" Target="../slideLayouts/slideLayout4.xml"/><Relationship Id="rId1" Type="http://schemas.openxmlformats.org/officeDocument/2006/relationships/vmlDrawing" Target="../drawings/vmlDrawing6.vml"/><Relationship Id="rId6" Type="http://schemas.openxmlformats.org/officeDocument/2006/relationships/image" Target="../media/image15.jpeg"/><Relationship Id="rId5" Type="http://schemas.openxmlformats.org/officeDocument/2006/relationships/slide" Target="slide6.xml"/><Relationship Id="rId4" Type="http://schemas.openxmlformats.org/officeDocument/2006/relationships/slide" Target="slide2.xml"/></Relationships>
</file>

<file path=ppt/slides/_rels/slide13.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notesSlide" Target="../notesSlides/notesSlide12.xml"/><Relationship Id="rId1" Type="http://schemas.openxmlformats.org/officeDocument/2006/relationships/slideLayout" Target="../slideLayouts/slideLayout5.xml"/><Relationship Id="rId5" Type="http://schemas.openxmlformats.org/officeDocument/2006/relationships/slide" Target="slide26.xml"/><Relationship Id="rId4" Type="http://schemas.openxmlformats.org/officeDocument/2006/relationships/slide" Target="slide20.xml"/></Relationships>
</file>

<file path=ppt/slides/_rels/slide14.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notesSlide" Target="../notesSlides/notesSlide13.xml"/><Relationship Id="rId1" Type="http://schemas.openxmlformats.org/officeDocument/2006/relationships/slideLayout" Target="../slideLayouts/slideLayout5.xml"/><Relationship Id="rId6" Type="http://schemas.openxmlformats.org/officeDocument/2006/relationships/image" Target="../media/image16.jpeg"/><Relationship Id="rId5" Type="http://schemas.openxmlformats.org/officeDocument/2006/relationships/slide" Target="slide26.xml"/><Relationship Id="rId4" Type="http://schemas.openxmlformats.org/officeDocument/2006/relationships/slide" Target="slide20.xml"/></Relationships>
</file>

<file path=ppt/slides/_rels/slide15.xml.rels><?xml version="1.0" encoding="UTF-8" standalone="yes"?>
<Relationships xmlns="http://schemas.openxmlformats.org/package/2006/relationships"><Relationship Id="rId8" Type="http://schemas.openxmlformats.org/officeDocument/2006/relationships/package" Target="../embeddings/Microsoft_Office_Word___11.docx"/><Relationship Id="rId3" Type="http://schemas.openxmlformats.org/officeDocument/2006/relationships/notesSlide" Target="../notesSlides/notesSlide14.xml"/><Relationship Id="rId7" Type="http://schemas.openxmlformats.org/officeDocument/2006/relationships/package" Target="../embeddings/Microsoft_Office_Word___10.docx"/><Relationship Id="rId2" Type="http://schemas.openxmlformats.org/officeDocument/2006/relationships/slideLayout" Target="../slideLayouts/slideLayout5.xml"/><Relationship Id="rId1" Type="http://schemas.openxmlformats.org/officeDocument/2006/relationships/vmlDrawing" Target="../drawings/vmlDrawing7.vml"/><Relationship Id="rId6" Type="http://schemas.openxmlformats.org/officeDocument/2006/relationships/slide" Target="slide26.xml"/><Relationship Id="rId5" Type="http://schemas.openxmlformats.org/officeDocument/2006/relationships/slide" Target="slide20.xml"/><Relationship Id="rId4" Type="http://schemas.openxmlformats.org/officeDocument/2006/relationships/slide" Target="slide13.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5.xml"/><Relationship Id="rId7" Type="http://schemas.openxmlformats.org/officeDocument/2006/relationships/package" Target="../embeddings/Microsoft_Office_Word___12.docx"/><Relationship Id="rId2" Type="http://schemas.openxmlformats.org/officeDocument/2006/relationships/slideLayout" Target="../slideLayouts/slideLayout5.xml"/><Relationship Id="rId1" Type="http://schemas.openxmlformats.org/officeDocument/2006/relationships/vmlDrawing" Target="../drawings/vmlDrawing8.vml"/><Relationship Id="rId6" Type="http://schemas.openxmlformats.org/officeDocument/2006/relationships/slide" Target="slide26.xml"/><Relationship Id="rId5" Type="http://schemas.openxmlformats.org/officeDocument/2006/relationships/slide" Target="slide20.xml"/><Relationship Id="rId4" Type="http://schemas.openxmlformats.org/officeDocument/2006/relationships/slide" Target="slide13.xml"/></Relationships>
</file>

<file path=ppt/slides/_rels/slide17.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notesSlide" Target="../notesSlides/notesSlide16.xml"/><Relationship Id="rId1" Type="http://schemas.openxmlformats.org/officeDocument/2006/relationships/slideLayout" Target="../slideLayouts/slideLayout5.xml"/><Relationship Id="rId6" Type="http://schemas.openxmlformats.org/officeDocument/2006/relationships/image" Target="../media/image20.jpeg"/><Relationship Id="rId5" Type="http://schemas.openxmlformats.org/officeDocument/2006/relationships/slide" Target="slide26.xml"/><Relationship Id="rId4" Type="http://schemas.openxmlformats.org/officeDocument/2006/relationships/slide" Target="slide20.xml"/></Relationships>
</file>

<file path=ppt/slides/_rels/slide18.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notesSlide" Target="../notesSlides/notesSlide17.xml"/><Relationship Id="rId1" Type="http://schemas.openxmlformats.org/officeDocument/2006/relationships/slideLayout" Target="../slideLayouts/slideLayout5.xml"/><Relationship Id="rId6" Type="http://schemas.openxmlformats.org/officeDocument/2006/relationships/image" Target="../media/image21.jpeg"/><Relationship Id="rId5" Type="http://schemas.openxmlformats.org/officeDocument/2006/relationships/slide" Target="slide26.xml"/><Relationship Id="rId4" Type="http://schemas.openxmlformats.org/officeDocument/2006/relationships/slide" Target="slide20.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8.xml"/><Relationship Id="rId7" Type="http://schemas.openxmlformats.org/officeDocument/2006/relationships/package" Target="../embeddings/Microsoft_Office_Word___13.docx"/><Relationship Id="rId2" Type="http://schemas.openxmlformats.org/officeDocument/2006/relationships/slideLayout" Target="../slideLayouts/slideLayout5.xml"/><Relationship Id="rId1" Type="http://schemas.openxmlformats.org/officeDocument/2006/relationships/vmlDrawing" Target="../drawings/vmlDrawing9.vml"/><Relationship Id="rId6" Type="http://schemas.openxmlformats.org/officeDocument/2006/relationships/slide" Target="slide26.xml"/><Relationship Id="rId5" Type="http://schemas.openxmlformats.org/officeDocument/2006/relationships/slide" Target="slide20.xml"/><Relationship Id="rId4" Type="http://schemas.openxmlformats.org/officeDocument/2006/relationships/slide" Target="slide13.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7" Type="http://schemas.openxmlformats.org/officeDocument/2006/relationships/package" Target="../embeddings/Microsoft_Office_Word___2.docx"/><Relationship Id="rId2" Type="http://schemas.openxmlformats.org/officeDocument/2006/relationships/slideLayout" Target="../slideLayouts/slideLayout4.xml"/><Relationship Id="rId1" Type="http://schemas.openxmlformats.org/officeDocument/2006/relationships/vmlDrawing" Target="../drawings/vmlDrawing1.vml"/><Relationship Id="rId6" Type="http://schemas.openxmlformats.org/officeDocument/2006/relationships/package" Target="../embeddings/Microsoft_Office_Word___1.docx"/><Relationship Id="rId5" Type="http://schemas.openxmlformats.org/officeDocument/2006/relationships/slide" Target="slide6.xml"/><Relationship Id="rId4" Type="http://schemas.openxmlformats.org/officeDocument/2006/relationships/slide" Target="slide2.xml"/></Relationships>
</file>

<file path=ppt/slides/_rels/slide20.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notesSlide" Target="../notesSlides/notesSlide19.xml"/><Relationship Id="rId1" Type="http://schemas.openxmlformats.org/officeDocument/2006/relationships/slideLayout" Target="../slideLayouts/slideLayout5.xml"/><Relationship Id="rId6" Type="http://schemas.openxmlformats.org/officeDocument/2006/relationships/image" Target="../media/image23.jpeg"/><Relationship Id="rId5" Type="http://schemas.openxmlformats.org/officeDocument/2006/relationships/slide" Target="slide26.xml"/><Relationship Id="rId4" Type="http://schemas.openxmlformats.org/officeDocument/2006/relationships/slide" Target="slide20.xml"/></Relationships>
</file>

<file path=ppt/slides/_rels/slide21.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notesSlide" Target="../notesSlides/notesSlide20.xml"/><Relationship Id="rId1" Type="http://schemas.openxmlformats.org/officeDocument/2006/relationships/slideLayout" Target="../slideLayouts/slideLayout5.xml"/><Relationship Id="rId6" Type="http://schemas.openxmlformats.org/officeDocument/2006/relationships/image" Target="../media/image24.jpeg"/><Relationship Id="rId5" Type="http://schemas.openxmlformats.org/officeDocument/2006/relationships/slide" Target="slide26.xml"/><Relationship Id="rId4" Type="http://schemas.openxmlformats.org/officeDocument/2006/relationships/slide" Target="slide20.xml"/></Relationships>
</file>

<file path=ppt/slides/_rels/slide22.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notesSlide" Target="../notesSlides/notesSlide21.xml"/><Relationship Id="rId1" Type="http://schemas.openxmlformats.org/officeDocument/2006/relationships/slideLayout" Target="../slideLayouts/slideLayout5.xml"/><Relationship Id="rId5" Type="http://schemas.openxmlformats.org/officeDocument/2006/relationships/slide" Target="slide26.xml"/><Relationship Id="rId4" Type="http://schemas.openxmlformats.org/officeDocument/2006/relationships/slide" Target="slide20.xml"/></Relationships>
</file>

<file path=ppt/slides/_rels/slide23.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notesSlide" Target="../notesSlides/notesSlide22.xml"/><Relationship Id="rId1" Type="http://schemas.openxmlformats.org/officeDocument/2006/relationships/slideLayout" Target="../slideLayouts/slideLayout5.xml"/><Relationship Id="rId5" Type="http://schemas.openxmlformats.org/officeDocument/2006/relationships/slide" Target="slide26.xml"/><Relationship Id="rId4" Type="http://schemas.openxmlformats.org/officeDocument/2006/relationships/slide" Target="slide20.xml"/></Relationships>
</file>

<file path=ppt/slides/_rels/slide24.xml.rels><?xml version="1.0" encoding="UTF-8" standalone="yes"?>
<Relationships xmlns="http://schemas.openxmlformats.org/package/2006/relationships"><Relationship Id="rId3" Type="http://schemas.openxmlformats.org/officeDocument/2006/relationships/slide" Target="slide13.xml"/><Relationship Id="rId7" Type="http://schemas.openxmlformats.org/officeDocument/2006/relationships/image" Target="../media/image26.jpeg"/><Relationship Id="rId2" Type="http://schemas.openxmlformats.org/officeDocument/2006/relationships/notesSlide" Target="../notesSlides/notesSlide23.xml"/><Relationship Id="rId1" Type="http://schemas.openxmlformats.org/officeDocument/2006/relationships/slideLayout" Target="../slideLayouts/slideLayout5.xml"/><Relationship Id="rId6" Type="http://schemas.openxmlformats.org/officeDocument/2006/relationships/image" Target="../media/image25.jpeg"/><Relationship Id="rId5" Type="http://schemas.openxmlformats.org/officeDocument/2006/relationships/slide" Target="slide26.xml"/><Relationship Id="rId4" Type="http://schemas.openxmlformats.org/officeDocument/2006/relationships/slide" Target="slide20.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4.xml"/><Relationship Id="rId7" Type="http://schemas.openxmlformats.org/officeDocument/2006/relationships/package" Target="../embeddings/Microsoft_Office_Word___14.docx"/><Relationship Id="rId2" Type="http://schemas.openxmlformats.org/officeDocument/2006/relationships/slideLayout" Target="../slideLayouts/slideLayout5.xml"/><Relationship Id="rId1" Type="http://schemas.openxmlformats.org/officeDocument/2006/relationships/vmlDrawing" Target="../drawings/vmlDrawing10.vml"/><Relationship Id="rId6" Type="http://schemas.openxmlformats.org/officeDocument/2006/relationships/slide" Target="slide26.xml"/><Relationship Id="rId5" Type="http://schemas.openxmlformats.org/officeDocument/2006/relationships/slide" Target="slide20.xml"/><Relationship Id="rId4" Type="http://schemas.openxmlformats.org/officeDocument/2006/relationships/slide" Target="slide13.xml"/></Relationships>
</file>

<file path=ppt/slides/_rels/slide26.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notesSlide" Target="../notesSlides/notesSlide25.xml"/><Relationship Id="rId1" Type="http://schemas.openxmlformats.org/officeDocument/2006/relationships/slideLayout" Target="../slideLayouts/slideLayout5.xml"/><Relationship Id="rId6" Type="http://schemas.openxmlformats.org/officeDocument/2006/relationships/image" Target="../media/image28.jpeg"/><Relationship Id="rId5" Type="http://schemas.openxmlformats.org/officeDocument/2006/relationships/slide" Target="slide26.xml"/><Relationship Id="rId4" Type="http://schemas.openxmlformats.org/officeDocument/2006/relationships/slide" Target="slide20.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6.xml"/><Relationship Id="rId7" Type="http://schemas.openxmlformats.org/officeDocument/2006/relationships/package" Target="../embeddings/Microsoft_Office_Word___15.docx"/><Relationship Id="rId2" Type="http://schemas.openxmlformats.org/officeDocument/2006/relationships/slideLayout" Target="../slideLayouts/slideLayout5.xml"/><Relationship Id="rId1" Type="http://schemas.openxmlformats.org/officeDocument/2006/relationships/vmlDrawing" Target="../drawings/vmlDrawing11.vml"/><Relationship Id="rId6" Type="http://schemas.openxmlformats.org/officeDocument/2006/relationships/slide" Target="slide26.xml"/><Relationship Id="rId5" Type="http://schemas.openxmlformats.org/officeDocument/2006/relationships/slide" Target="slide20.xml"/><Relationship Id="rId4" Type="http://schemas.openxmlformats.org/officeDocument/2006/relationships/slide" Target="slide13.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7.xml"/><Relationship Id="rId7" Type="http://schemas.openxmlformats.org/officeDocument/2006/relationships/package" Target="../embeddings/Microsoft_Office_Word___16.docx"/><Relationship Id="rId2" Type="http://schemas.openxmlformats.org/officeDocument/2006/relationships/slideLayout" Target="../slideLayouts/slideLayout5.xml"/><Relationship Id="rId1" Type="http://schemas.openxmlformats.org/officeDocument/2006/relationships/vmlDrawing" Target="../drawings/vmlDrawing12.vml"/><Relationship Id="rId6" Type="http://schemas.openxmlformats.org/officeDocument/2006/relationships/slide" Target="slide26.xml"/><Relationship Id="rId5" Type="http://schemas.openxmlformats.org/officeDocument/2006/relationships/slide" Target="slide20.xml"/><Relationship Id="rId4" Type="http://schemas.openxmlformats.org/officeDocument/2006/relationships/slide" Target="slide13.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8.xml"/><Relationship Id="rId7" Type="http://schemas.openxmlformats.org/officeDocument/2006/relationships/package" Target="../embeddings/Microsoft_Office_Word___17.docx"/><Relationship Id="rId2" Type="http://schemas.openxmlformats.org/officeDocument/2006/relationships/slideLayout" Target="../slideLayouts/slideLayout5.xml"/><Relationship Id="rId1" Type="http://schemas.openxmlformats.org/officeDocument/2006/relationships/vmlDrawing" Target="../drawings/vmlDrawing13.vml"/><Relationship Id="rId6" Type="http://schemas.openxmlformats.org/officeDocument/2006/relationships/slide" Target="slide26.xml"/><Relationship Id="rId5" Type="http://schemas.openxmlformats.org/officeDocument/2006/relationships/slide" Target="slide20.xml"/><Relationship Id="rId4" Type="http://schemas.openxmlformats.org/officeDocument/2006/relationships/slide" Target="slide13.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4.xml"/><Relationship Id="rId1" Type="http://schemas.openxmlformats.org/officeDocument/2006/relationships/vmlDrawing" Target="../drawings/vmlDrawing2.vml"/><Relationship Id="rId6" Type="http://schemas.openxmlformats.org/officeDocument/2006/relationships/package" Target="../embeddings/Microsoft_Office_Word___3.docx"/><Relationship Id="rId5" Type="http://schemas.openxmlformats.org/officeDocument/2006/relationships/slide" Target="slide6.xml"/><Relationship Id="rId4" Type="http://schemas.openxmlformats.org/officeDocument/2006/relationships/slide" Target="slide2.xml"/></Relationships>
</file>

<file path=ppt/slides/_rels/slide30.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notesSlide" Target="../notesSlides/notesSlide29.xml"/><Relationship Id="rId1" Type="http://schemas.openxmlformats.org/officeDocument/2006/relationships/slideLayout" Target="../slideLayouts/slideLayout5.xml"/><Relationship Id="rId5" Type="http://schemas.openxmlformats.org/officeDocument/2006/relationships/slide" Target="slide26.xml"/><Relationship Id="rId4" Type="http://schemas.openxmlformats.org/officeDocument/2006/relationships/slide" Target="slide20.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0.xml"/><Relationship Id="rId7" Type="http://schemas.openxmlformats.org/officeDocument/2006/relationships/package" Target="../embeddings/Microsoft_Office_Word___18.docx"/><Relationship Id="rId2" Type="http://schemas.openxmlformats.org/officeDocument/2006/relationships/slideLayout" Target="../slideLayouts/slideLayout5.xml"/><Relationship Id="rId1" Type="http://schemas.openxmlformats.org/officeDocument/2006/relationships/vmlDrawing" Target="../drawings/vmlDrawing14.vml"/><Relationship Id="rId6" Type="http://schemas.openxmlformats.org/officeDocument/2006/relationships/slide" Target="slide26.xml"/><Relationship Id="rId5" Type="http://schemas.openxmlformats.org/officeDocument/2006/relationships/slide" Target="slide20.xml"/><Relationship Id="rId4" Type="http://schemas.openxmlformats.org/officeDocument/2006/relationships/slide" Target="slide13.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1.xml"/><Relationship Id="rId7" Type="http://schemas.openxmlformats.org/officeDocument/2006/relationships/package" Target="../embeddings/Microsoft_Office_Word___19.docx"/><Relationship Id="rId2" Type="http://schemas.openxmlformats.org/officeDocument/2006/relationships/slideLayout" Target="../slideLayouts/slideLayout5.xml"/><Relationship Id="rId1" Type="http://schemas.openxmlformats.org/officeDocument/2006/relationships/vmlDrawing" Target="../drawings/vmlDrawing15.vml"/><Relationship Id="rId6" Type="http://schemas.openxmlformats.org/officeDocument/2006/relationships/slide" Target="slide26.xml"/><Relationship Id="rId5" Type="http://schemas.openxmlformats.org/officeDocument/2006/relationships/slide" Target="slide20.xml"/><Relationship Id="rId4" Type="http://schemas.openxmlformats.org/officeDocument/2006/relationships/slide" Target="slide13.xml"/></Relationships>
</file>

<file path=ppt/slides/_rels/slide33.xml.rels><?xml version="1.0" encoding="UTF-8" standalone="yes"?>
<Relationships xmlns="http://schemas.openxmlformats.org/package/2006/relationships"><Relationship Id="rId8" Type="http://schemas.openxmlformats.org/officeDocument/2006/relationships/package" Target="../embeddings/Microsoft_Office_Word___20.docx"/><Relationship Id="rId3" Type="http://schemas.openxmlformats.org/officeDocument/2006/relationships/notesSlide" Target="../notesSlides/notesSlide32.xml"/><Relationship Id="rId7" Type="http://schemas.openxmlformats.org/officeDocument/2006/relationships/image" Target="../media/image36.jpeg"/><Relationship Id="rId2" Type="http://schemas.openxmlformats.org/officeDocument/2006/relationships/slideLayout" Target="../slideLayouts/slideLayout5.xml"/><Relationship Id="rId1" Type="http://schemas.openxmlformats.org/officeDocument/2006/relationships/vmlDrawing" Target="../drawings/vmlDrawing16.vml"/><Relationship Id="rId6" Type="http://schemas.openxmlformats.org/officeDocument/2006/relationships/slide" Target="slide26.xml"/><Relationship Id="rId5" Type="http://schemas.openxmlformats.org/officeDocument/2006/relationships/slide" Target="slide20.xml"/><Relationship Id="rId4" Type="http://schemas.openxmlformats.org/officeDocument/2006/relationships/slide" Target="slide13.xml"/><Relationship Id="rId9" Type="http://schemas.openxmlformats.org/officeDocument/2006/relationships/package" Target="../embeddings/Microsoft_Office_Word___21.docx"/></Relationships>
</file>

<file path=ppt/slides/_rels/slide34.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notesSlide" Target="../notesSlides/notesSlide33.xml"/><Relationship Id="rId1" Type="http://schemas.openxmlformats.org/officeDocument/2006/relationships/slideLayout" Target="../slideLayouts/slideLayout5.xml"/><Relationship Id="rId6" Type="http://schemas.openxmlformats.org/officeDocument/2006/relationships/image" Target="../media/image37.png"/><Relationship Id="rId5" Type="http://schemas.openxmlformats.org/officeDocument/2006/relationships/slide" Target="slide26.xml"/><Relationship Id="rId4" Type="http://schemas.openxmlformats.org/officeDocument/2006/relationships/slide" Target="slide20.xml"/></Relationships>
</file>

<file path=ppt/slides/_rels/slide35.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notesSlide" Target="../notesSlides/notesSlide34.xml"/><Relationship Id="rId1" Type="http://schemas.openxmlformats.org/officeDocument/2006/relationships/slideLayout" Target="../slideLayouts/slideLayout5.xml"/><Relationship Id="rId6" Type="http://schemas.openxmlformats.org/officeDocument/2006/relationships/image" Target="../media/image38.jpeg"/><Relationship Id="rId5" Type="http://schemas.openxmlformats.org/officeDocument/2006/relationships/slide" Target="slide26.xml"/><Relationship Id="rId4" Type="http://schemas.openxmlformats.org/officeDocument/2006/relationships/slide" Target="slide20.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6.xml"/><Relationship Id="rId1" Type="http://schemas.openxmlformats.org/officeDocument/2006/relationships/vmlDrawing" Target="../drawings/vmlDrawing17.vml"/><Relationship Id="rId4" Type="http://schemas.openxmlformats.org/officeDocument/2006/relationships/package" Target="../embeddings/Microsoft_Office_Word___22.docx"/></Relationships>
</file>

<file path=ppt/slides/_rels/slide38.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37.xml"/><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38.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4.xml"/><Relationship Id="rId1" Type="http://schemas.openxmlformats.org/officeDocument/2006/relationships/vmlDrawing" Target="../drawings/vmlDrawing3.vml"/><Relationship Id="rId6" Type="http://schemas.openxmlformats.org/officeDocument/2006/relationships/package" Target="../embeddings/Microsoft_Office_Word___4.docx"/><Relationship Id="rId5" Type="http://schemas.openxmlformats.org/officeDocument/2006/relationships/slide" Target="slide6.xml"/><Relationship Id="rId4" Type="http://schemas.openxmlformats.org/officeDocument/2006/relationships/slide" Target="slide2.xm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6.xml"/><Relationship Id="rId1" Type="http://schemas.openxmlformats.org/officeDocument/2006/relationships/vmlDrawing" Target="../drawings/vmlDrawing18.vml"/><Relationship Id="rId4" Type="http://schemas.openxmlformats.org/officeDocument/2006/relationships/package" Target="../embeddings/Microsoft_Office_Word___23.docx"/></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8" Type="http://schemas.openxmlformats.org/officeDocument/2006/relationships/package" Target="../embeddings/Microsoft_Office_Word___6.docx"/><Relationship Id="rId3" Type="http://schemas.openxmlformats.org/officeDocument/2006/relationships/notesSlide" Target="../notesSlides/notesSlide4.xml"/><Relationship Id="rId7" Type="http://schemas.openxmlformats.org/officeDocument/2006/relationships/package" Target="../embeddings/Microsoft_Office_Word___5.docx"/><Relationship Id="rId2" Type="http://schemas.openxmlformats.org/officeDocument/2006/relationships/slideLayout" Target="../slideLayouts/slideLayout4.xml"/><Relationship Id="rId1" Type="http://schemas.openxmlformats.org/officeDocument/2006/relationships/vmlDrawing" Target="../drawings/vmlDrawing4.vml"/><Relationship Id="rId6" Type="http://schemas.openxmlformats.org/officeDocument/2006/relationships/image" Target="../media/image9.jpeg"/><Relationship Id="rId5" Type="http://schemas.openxmlformats.org/officeDocument/2006/relationships/slide" Target="slide6.xml"/><Relationship Id="rId4" Type="http://schemas.openxmlformats.org/officeDocument/2006/relationships/slide" Target="slide2.xml"/></Relationships>
</file>

<file path=ppt/slides/_rels/slide6.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5.xml"/><Relationship Id="rId1" Type="http://schemas.openxmlformats.org/officeDocument/2006/relationships/slideLayout" Target="../slideLayouts/slideLayout4.xml"/><Relationship Id="rId4" Type="http://schemas.openxmlformats.org/officeDocument/2006/relationships/slide" Target="slide6.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6.xml"/><Relationship Id="rId7" Type="http://schemas.openxmlformats.org/officeDocument/2006/relationships/package" Target="../embeddings/Microsoft_Office_Word___8.docx"/><Relationship Id="rId2" Type="http://schemas.openxmlformats.org/officeDocument/2006/relationships/slideLayout" Target="../slideLayouts/slideLayout4.xml"/><Relationship Id="rId1" Type="http://schemas.openxmlformats.org/officeDocument/2006/relationships/vmlDrawing" Target="../drawings/vmlDrawing5.vml"/><Relationship Id="rId6" Type="http://schemas.openxmlformats.org/officeDocument/2006/relationships/package" Target="../embeddings/Microsoft_Office_Word___7.docx"/><Relationship Id="rId5" Type="http://schemas.openxmlformats.org/officeDocument/2006/relationships/slide" Target="slide6.xml"/><Relationship Id="rId4" Type="http://schemas.openxmlformats.org/officeDocument/2006/relationships/slide" Target="slide2.xml"/></Relationships>
</file>

<file path=ppt/slides/_rels/slide8.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7.xml"/><Relationship Id="rId1" Type="http://schemas.openxmlformats.org/officeDocument/2006/relationships/slideLayout" Target="../slideLayouts/slideLayout4.xml"/><Relationship Id="rId4" Type="http://schemas.openxmlformats.org/officeDocument/2006/relationships/slide" Target="slide6.xml"/></Relationships>
</file>

<file path=ppt/slides/_rels/slide9.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8.xml"/><Relationship Id="rId1" Type="http://schemas.openxmlformats.org/officeDocument/2006/relationships/slideLayout" Target="../slideLayouts/slideLayout4.xml"/><Relationship Id="rId5" Type="http://schemas.openxmlformats.org/officeDocument/2006/relationships/image" Target="../media/image12.jpeg"/><Relationship Id="rId4" Type="http://schemas.openxmlformats.org/officeDocument/2006/relationships/slide" Target="slide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ctrTitle"/>
          </p:nvPr>
        </p:nvSpPr>
        <p:spPr>
          <a:xfrm>
            <a:off x="2195736" y="2860208"/>
            <a:ext cx="6948264" cy="1077841"/>
          </a:xfrm>
        </p:spPr>
        <p:txBody>
          <a:bodyPr/>
          <a:lstStyle/>
          <a:p>
            <a:r>
              <a:rPr lang="en-US" altLang="zh-CN" sz="3400" dirty="0"/>
              <a:t>10</a:t>
            </a:r>
            <a:r>
              <a:rPr lang="en-US" altLang="zh-CN" sz="3400" i="1" dirty="0"/>
              <a:t>.</a:t>
            </a:r>
            <a:r>
              <a:rPr lang="en-US" altLang="zh-CN" sz="3400" dirty="0"/>
              <a:t>3</a:t>
            </a:r>
            <a:r>
              <a:rPr lang="zh-CN" altLang="zh-CN" sz="3400" i="1" dirty="0"/>
              <a:t>　</a:t>
            </a:r>
            <a:r>
              <a:rPr lang="zh-CN" altLang="zh-CN" sz="3400" dirty="0"/>
              <a:t>统计图表、数据的数字特征</a:t>
            </a:r>
            <a:r>
              <a:rPr lang="zh-CN" altLang="zh-CN" sz="3400" dirty="0" smtClean="0"/>
              <a:t>、</a:t>
            </a:r>
            <a:r>
              <a:rPr lang="en-US" altLang="zh-CN" sz="3400" dirty="0" smtClean="0"/>
              <a:t/>
            </a:r>
            <a:br>
              <a:rPr lang="en-US" altLang="zh-CN" sz="3400" dirty="0" smtClean="0"/>
            </a:br>
            <a:r>
              <a:rPr lang="en-US" altLang="zh-CN" sz="3400" dirty="0" smtClean="0"/>
              <a:t>      </a:t>
            </a:r>
            <a:r>
              <a:rPr lang="zh-CN" altLang="zh-CN" sz="3400" dirty="0" smtClean="0"/>
              <a:t>用</a:t>
            </a:r>
            <a:r>
              <a:rPr lang="zh-CN" altLang="zh-CN" sz="3400" dirty="0"/>
              <a:t>样本估计总体</a:t>
            </a:r>
          </a:p>
        </p:txBody>
      </p:sp>
      <p:pic>
        <p:nvPicPr>
          <p:cNvPr id="4" name="Picture 1"/>
          <p:cNvPicPr>
            <a:picLocks noChangeAspect="1" noChangeArrowheads="1"/>
          </p:cNvPicPr>
          <p:nvPr/>
        </p:nvPicPr>
        <p:blipFill>
          <a:blip r:embed="rId2"/>
          <a:srcRect/>
          <a:stretch>
            <a:fillRect/>
          </a:stretch>
        </p:blipFill>
        <p:spPr bwMode="auto">
          <a:xfrm>
            <a:off x="928662" y="4171972"/>
            <a:ext cx="7620000" cy="2400300"/>
          </a:xfrm>
          <a:prstGeom prst="rect">
            <a:avLst/>
          </a:prstGeom>
          <a:noFill/>
          <a:ln w="9525">
            <a:noFill/>
            <a:miter lim="800000"/>
            <a:headEnd/>
            <a:tailEnd/>
          </a:ln>
          <a:effectLst/>
        </p:spPr>
      </p:pic>
    </p:spTree>
    <p:extLst>
      <p:ext uri="{BB962C8B-B14F-4D97-AF65-F5344CB8AC3E}">
        <p14:creationId xmlns:p14="http://schemas.microsoft.com/office/powerpoint/2010/main" xmlns="" val="251115321"/>
      </p:ext>
    </p:extLst>
  </p:cSld>
  <p:clrMapOvr>
    <a:masterClrMapping/>
  </p:clrMapOvr>
  <p:transition spd="slow">
    <p:strips/>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10</a:t>
            </a:fld>
            <a:r>
              <a:rPr lang="en-US" altLang="zh-CN" dirty="0" smtClean="0"/>
              <a:t>-</a:t>
            </a:r>
            <a:endParaRPr lang="zh-CN" altLang="en-US" dirty="0"/>
          </a:p>
        </p:txBody>
      </p:sp>
      <p:sp>
        <p:nvSpPr>
          <p:cNvPr id="5" name="圆角矩形 4">
            <a:hlinkClick r:id="rId3"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知识梳理</a:t>
            </a:r>
          </a:p>
        </p:txBody>
      </p:sp>
      <p:sp>
        <p:nvSpPr>
          <p:cNvPr id="6" name="圆角矩形 5">
            <a:hlinkClick r:id="rId4"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考点自诊</a:t>
            </a:r>
            <a:endParaRPr lang="zh-CN" altLang="en-US" sz="1200" dirty="0">
              <a:solidFill>
                <a:srgbClr val="E75E22"/>
              </a:solidFill>
              <a:latin typeface="+mj-ea"/>
              <a:ea typeface="+mj-ea"/>
            </a:endParaRPr>
          </a:p>
        </p:txBody>
      </p:sp>
      <p:sp>
        <p:nvSpPr>
          <p:cNvPr id="3" name="矩形 2"/>
          <p:cNvSpPr>
            <a:spLocks noChangeAspect="1"/>
          </p:cNvSpPr>
          <p:nvPr/>
        </p:nvSpPr>
        <p:spPr>
          <a:xfrm>
            <a:off x="508000" y="2310467"/>
            <a:ext cx="8128000" cy="249106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dirty="0">
                <a:solidFill>
                  <a:srgbClr val="FF0000"/>
                </a:solidFill>
                <a:latin typeface="Times New Roman" panose="02020603050405020304" pitchFamily="18" charset="0"/>
                <a:cs typeface="Times New Roman" panose="02020603050405020304" pitchFamily="18" charset="0"/>
              </a:rPr>
              <a:t>解析</a:t>
            </a:r>
            <a:r>
              <a:rPr lang="en-US" altLang="zh-CN" sz="2200" b="1"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对于选项</a:t>
            </a:r>
            <a:r>
              <a:rPr lang="en-US" altLang="zh-CN" sz="2200" dirty="0">
                <a:solidFill>
                  <a:srgbClr val="000000"/>
                </a:solidFill>
                <a:latin typeface="Times New Roman" panose="02020603050405020304" pitchFamily="18" charset="0"/>
                <a:cs typeface="Times New Roman" panose="02020603050405020304" pitchFamily="18" charset="0"/>
              </a:rPr>
              <a:t>A,2000</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年以来我国实际利用外资规模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基本上是逐年上升的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利用外资规模与年份正相关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所以选项</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是错误的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对于选项</a:t>
            </a:r>
            <a:r>
              <a:rPr lang="en-US" altLang="zh-CN" sz="2200" dirty="0">
                <a:solidFill>
                  <a:srgbClr val="000000"/>
                </a:solidFill>
                <a:latin typeface="Times New Roman" panose="02020603050405020304" pitchFamily="18" charset="0"/>
                <a:cs typeface="Times New Roman" panose="02020603050405020304" pitchFamily="18" charset="0"/>
              </a:rPr>
              <a:t>B,2010</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年以来我国实际利用外资规模</a:t>
            </a:r>
            <a:r>
              <a:rPr lang="en-US" altLang="zh-CN" sz="2200" dirty="0">
                <a:solidFill>
                  <a:srgbClr val="000000"/>
                </a:solidFill>
                <a:latin typeface="Times New Roman" panose="02020603050405020304" pitchFamily="18" charset="0"/>
                <a:cs typeface="Times New Roman" panose="02020603050405020304" pitchFamily="18" charset="0"/>
              </a:rPr>
              <a:t>,2012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年比</a:t>
            </a:r>
            <a:r>
              <a:rPr lang="en-US" altLang="zh-CN" sz="2200" dirty="0">
                <a:solidFill>
                  <a:srgbClr val="000000"/>
                </a:solidFill>
                <a:latin typeface="Times New Roman" panose="02020603050405020304" pitchFamily="18" charset="0"/>
                <a:cs typeface="Times New Roman" panose="02020603050405020304" pitchFamily="18" charset="0"/>
              </a:rPr>
              <a:t>2011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年少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所以选项</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是错误的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对于选项</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从折线图可以看出</a:t>
            </a:r>
            <a:r>
              <a:rPr lang="en-US" altLang="zh-CN" sz="2200" dirty="0">
                <a:solidFill>
                  <a:srgbClr val="000000"/>
                </a:solidFill>
                <a:latin typeface="Times New Roman" panose="02020603050405020304" pitchFamily="18" charset="0"/>
                <a:cs typeface="Times New Roman" panose="02020603050405020304" pitchFamily="18" charset="0"/>
              </a:rPr>
              <a:t>,2008</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年我国实际利用外资同比增速最大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所以选项</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是正确的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对于选项</a:t>
            </a:r>
            <a:r>
              <a:rPr lang="en-US" altLang="zh-CN" sz="2200" dirty="0">
                <a:solidFill>
                  <a:srgbClr val="000000"/>
                </a:solidFill>
                <a:latin typeface="Times New Roman" panose="02020603050405020304" pitchFamily="18" charset="0"/>
                <a:cs typeface="Times New Roman" panose="02020603050405020304" pitchFamily="18" charset="0"/>
              </a:rPr>
              <a:t>D,2008</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年以来我国实际利用外资同比增速最大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所以选项</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是错误的</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故选</a:t>
            </a:r>
            <a:r>
              <a:rPr lang="en-US" altLang="zh-CN" sz="2200" dirty="0">
                <a:solidFill>
                  <a:srgbClr val="000000"/>
                </a:solidFill>
                <a:latin typeface="Times New Roman" panose="02020603050405020304" pitchFamily="18" charset="0"/>
                <a:cs typeface="Times New Roman" panose="02020603050405020304" pitchFamily="18" charset="0"/>
              </a:rPr>
              <a:t>C</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616826094"/>
      </p:ext>
    </p:extLst>
  </p:cSld>
  <p:clrMapOvr>
    <a:masterClrMapping/>
  </p:clrMapOvr>
  <mc:AlternateContent xmlns:mc="http://schemas.openxmlformats.org/markup-compatibility/2006">
    <mc:Choice xmlns:p14="http://schemas.microsoft.com/office/powerpoint/2010/main" xmlns="" Requires="p14">
      <p:transition spd="slow" p14:dur="800">
        <p:split dir="in"/>
      </p:transition>
    </mc:Choice>
    <mc:Fallback>
      <p:transition spd="slow">
        <p:split dir="in"/>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11</a:t>
            </a:fld>
            <a:r>
              <a:rPr lang="en-US" altLang="zh-CN" dirty="0" smtClean="0"/>
              <a:t>-</a:t>
            </a:r>
            <a:endParaRPr lang="zh-CN" altLang="en-US" dirty="0"/>
          </a:p>
        </p:txBody>
      </p:sp>
      <p:sp>
        <p:nvSpPr>
          <p:cNvPr id="5" name="圆角矩形 4">
            <a:hlinkClick r:id="rId3"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知识梳理</a:t>
            </a:r>
          </a:p>
        </p:txBody>
      </p:sp>
      <p:sp>
        <p:nvSpPr>
          <p:cNvPr id="6" name="圆角矩形 5">
            <a:hlinkClick r:id="rId4"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考点自诊</a:t>
            </a:r>
            <a:endParaRPr lang="zh-CN" altLang="en-US" sz="1200" dirty="0">
              <a:solidFill>
                <a:srgbClr val="E75E22"/>
              </a:solidFill>
              <a:latin typeface="+mj-ea"/>
              <a:ea typeface="+mj-ea"/>
            </a:endParaRPr>
          </a:p>
        </p:txBody>
      </p:sp>
      <p:sp>
        <p:nvSpPr>
          <p:cNvPr id="2" name="矩形 1"/>
          <p:cNvSpPr>
            <a:spLocks noChangeAspect="1"/>
          </p:cNvSpPr>
          <p:nvPr/>
        </p:nvSpPr>
        <p:spPr>
          <a:xfrm>
            <a:off x="508000" y="1340768"/>
            <a:ext cx="8128000" cy="4561249"/>
          </a:xfrm>
          <a:prstGeom prst="rect">
            <a:avLst/>
          </a:prstGeom>
        </p:spPr>
        <p:txBody>
          <a:bodyPr>
            <a:spAutoFit/>
          </a:bodyPr>
          <a:lstStyle/>
          <a:p>
            <a:pPr indent="267970">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.(2018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宁夏平罗中学</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月模拟</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某高校调查了</a:t>
            </a:r>
            <a:r>
              <a:rPr lang="en-US" altLang="zh-CN" sz="2200" dirty="0">
                <a:solidFill>
                  <a:srgbClr val="000000"/>
                </a:solidFill>
                <a:latin typeface="Times New Roman" panose="02020603050405020304" pitchFamily="18" charset="0"/>
                <a:cs typeface="Times New Roman" panose="02020603050405020304" pitchFamily="18" charset="0"/>
              </a:rPr>
              <a:t>320</a:t>
            </a:r>
            <a:r>
              <a:rPr lang="zh-CN" altLang="zh-CN" sz="2200" dirty="0">
                <a:solidFill>
                  <a:srgbClr val="000000"/>
                </a:solidFill>
                <a:latin typeface="Times New Roman" panose="02020603050405020304" pitchFamily="18" charset="0"/>
                <a:cs typeface="Times New Roman" panose="02020603050405020304" pitchFamily="18" charset="0"/>
              </a:rPr>
              <a:t>名学生每周的自习时间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单位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制成了下图所示的频率分布直方图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其中自习时间的范围是</a:t>
            </a:r>
            <a:r>
              <a:rPr lang="en-US" altLang="zh-CN" sz="2200" dirty="0">
                <a:solidFill>
                  <a:srgbClr val="000000"/>
                </a:solidFill>
                <a:latin typeface="Times New Roman" panose="02020603050405020304" pitchFamily="18" charset="0"/>
                <a:cs typeface="Times New Roman" panose="02020603050405020304" pitchFamily="18" charset="0"/>
              </a:rPr>
              <a:t>[17.5,30],</a:t>
            </a:r>
            <a:r>
              <a:rPr lang="zh-CN" altLang="zh-CN" sz="2200" dirty="0">
                <a:solidFill>
                  <a:srgbClr val="000000"/>
                </a:solidFill>
                <a:latin typeface="Times New Roman" panose="02020603050405020304" pitchFamily="18" charset="0"/>
                <a:cs typeface="Times New Roman" panose="02020603050405020304" pitchFamily="18" charset="0"/>
              </a:rPr>
              <a:t>样本数据分组为</a:t>
            </a:r>
            <a:r>
              <a:rPr lang="en-US" altLang="zh-CN" sz="2200" dirty="0">
                <a:solidFill>
                  <a:srgbClr val="000000"/>
                </a:solidFill>
                <a:latin typeface="Times New Roman" panose="02020603050405020304" pitchFamily="18" charset="0"/>
                <a:cs typeface="Times New Roman" panose="02020603050405020304" pitchFamily="18" charset="0"/>
              </a:rPr>
              <a:t>[17.5,20],[20,22.5</a:t>
            </a:r>
            <a:r>
              <a:rPr lang="en-US" altLang="zh-CN" sz="2200" dirty="0" smtClean="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22.5,25],[25,27.5],[27.5,30].</a:t>
            </a:r>
            <a:r>
              <a:rPr lang="zh-CN" altLang="zh-CN" sz="2200" dirty="0">
                <a:solidFill>
                  <a:srgbClr val="000000"/>
                </a:solidFill>
                <a:latin typeface="Times New Roman" panose="02020603050405020304" pitchFamily="18" charset="0"/>
                <a:cs typeface="Times New Roman" panose="02020603050405020304" pitchFamily="18" charset="0"/>
              </a:rPr>
              <a:t>根据直方图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a:t>
            </a:r>
            <a:r>
              <a:rPr lang="en-US" altLang="zh-CN" sz="2200" dirty="0">
                <a:solidFill>
                  <a:srgbClr val="000000"/>
                </a:solidFill>
                <a:latin typeface="Times New Roman" panose="02020603050405020304" pitchFamily="18" charset="0"/>
                <a:cs typeface="Times New Roman" panose="02020603050405020304" pitchFamily="18" charset="0"/>
              </a:rPr>
              <a:t>320</a:t>
            </a:r>
            <a:r>
              <a:rPr lang="zh-CN" altLang="zh-CN" sz="2200" dirty="0">
                <a:solidFill>
                  <a:srgbClr val="000000"/>
                </a:solidFill>
                <a:latin typeface="Times New Roman" panose="02020603050405020304" pitchFamily="18" charset="0"/>
                <a:cs typeface="Times New Roman" panose="02020603050405020304" pitchFamily="18" charset="0"/>
              </a:rPr>
              <a:t>名学生中每周的自习时间不足</a:t>
            </a:r>
            <a:r>
              <a:rPr lang="en-US" altLang="zh-CN" sz="2200" dirty="0">
                <a:solidFill>
                  <a:srgbClr val="000000"/>
                </a:solidFill>
                <a:latin typeface="Times New Roman" panose="02020603050405020304" pitchFamily="18" charset="0"/>
                <a:cs typeface="Times New Roman" panose="02020603050405020304" pitchFamily="18" charset="0"/>
              </a:rPr>
              <a:t>22.5</a:t>
            </a:r>
            <a:r>
              <a:rPr lang="zh-CN" altLang="zh-CN" sz="2200" dirty="0">
                <a:solidFill>
                  <a:srgbClr val="000000"/>
                </a:solidFill>
                <a:latin typeface="Times New Roman" panose="02020603050405020304" pitchFamily="18" charset="0"/>
                <a:cs typeface="Times New Roman" panose="02020603050405020304" pitchFamily="18" charset="0"/>
              </a:rPr>
              <a:t>小时的</a:t>
            </a:r>
            <a:r>
              <a:rPr lang="zh-CN" altLang="zh-CN" sz="2200" dirty="0" smtClean="0">
                <a:solidFill>
                  <a:srgbClr val="000000"/>
                </a:solidFill>
                <a:latin typeface="Times New Roman" panose="02020603050405020304" pitchFamily="18" charset="0"/>
                <a:cs typeface="Times New Roman" panose="02020603050405020304" pitchFamily="18" charset="0"/>
              </a:rPr>
              <a:t>人数</a:t>
            </a:r>
            <a:r>
              <a:rPr lang="zh-CN" altLang="zh-CN" sz="2200" dirty="0">
                <a:solidFill>
                  <a:srgbClr val="000000"/>
                </a:solidFill>
                <a:latin typeface="Times New Roman" panose="02020603050405020304" pitchFamily="18" charset="0"/>
                <a:cs typeface="Times New Roman" panose="02020603050405020304" pitchFamily="18" charset="0"/>
              </a:rPr>
              <a:t>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188085" algn="l"/>
                <a:tab pos="2163445" algn="l"/>
                <a:tab pos="3142615" algn="l"/>
                <a:tab pos="4190365" algn="l"/>
              </a:tabLst>
            </a:pP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188085" algn="l"/>
                <a:tab pos="2163445" algn="l"/>
                <a:tab pos="3142615" algn="l"/>
                <a:tab pos="4190365" algn="l"/>
              </a:tabLst>
            </a:pPr>
            <a:endParaRPr lang="en-US" altLang="zh-CN" sz="2200" dirty="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68	</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dirty="0">
                <a:solidFill>
                  <a:srgbClr val="000000"/>
                </a:solidFill>
                <a:latin typeface="Times New Roman" panose="02020603050405020304" pitchFamily="18" charset="0"/>
                <a:cs typeface="Times New Roman" panose="02020603050405020304" pitchFamily="18" charset="0"/>
              </a:rPr>
              <a:t>72</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i="1" dirty="0">
                <a:solidFill>
                  <a:srgbClr val="000000"/>
                </a:solidFill>
                <a:latin typeface="Times New Roman" panose="02020603050405020304" pitchFamily="18" charset="0"/>
                <a:cs typeface="Times New Roman" panose="02020603050405020304" pitchFamily="18" charset="0"/>
              </a:rPr>
              <a:t>C.</a:t>
            </a:r>
            <a:r>
              <a:rPr lang="en-US" altLang="zh-CN" sz="2200" dirty="0">
                <a:solidFill>
                  <a:srgbClr val="000000"/>
                </a:solidFill>
                <a:latin typeface="Times New Roman" panose="02020603050405020304" pitchFamily="18" charset="0"/>
                <a:cs typeface="Times New Roman" panose="02020603050405020304" pitchFamily="18" charset="0"/>
              </a:rPr>
              <a:t>76	</a:t>
            </a:r>
            <a:r>
              <a:rPr lang="en-US" altLang="zh-CN" sz="2200" i="1" dirty="0">
                <a:solidFill>
                  <a:srgbClr val="000000"/>
                </a:solidFill>
                <a:latin typeface="Times New Roman" panose="02020603050405020304" pitchFamily="18" charset="0"/>
                <a:cs typeface="Times New Roman" panose="02020603050405020304" pitchFamily="18" charset="0"/>
              </a:rPr>
              <a:t>D.</a:t>
            </a:r>
            <a:r>
              <a:rPr lang="en-US" altLang="zh-CN" sz="2200" dirty="0">
                <a:solidFill>
                  <a:srgbClr val="000000"/>
                </a:solidFill>
                <a:latin typeface="Times New Roman" panose="02020603050405020304" pitchFamily="18" charset="0"/>
                <a:cs typeface="Times New Roman" panose="02020603050405020304" pitchFamily="18" charset="0"/>
              </a:rPr>
              <a:t>80</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2" name="LB24.eps" descr="id:2147520112;FounderCES"/>
          <p:cNvPicPr/>
          <p:nvPr/>
        </p:nvPicPr>
        <p:blipFill>
          <a:blip r:embed="rId5"/>
          <a:stretch>
            <a:fillRect/>
          </a:stretch>
        </p:blipFill>
        <p:spPr>
          <a:xfrm>
            <a:off x="3635896" y="3395169"/>
            <a:ext cx="3240360" cy="2368531"/>
          </a:xfrm>
          <a:prstGeom prst="rect">
            <a:avLst/>
          </a:prstGeom>
        </p:spPr>
      </p:pic>
      <p:sp>
        <p:nvSpPr>
          <p:cNvPr id="13" name="矩形 12"/>
          <p:cNvSpPr>
            <a:spLocks noChangeAspect="1"/>
          </p:cNvSpPr>
          <p:nvPr/>
        </p:nvSpPr>
        <p:spPr>
          <a:xfrm>
            <a:off x="4385891" y="2969759"/>
            <a:ext cx="372218" cy="463204"/>
          </a:xfrm>
          <a:prstGeom prst="rect">
            <a:avLst/>
          </a:prstGeom>
        </p:spPr>
        <p:txBody>
          <a:bodyPr wrap="none">
            <a:spAutoFit/>
          </a:bodyPr>
          <a:lstStyle/>
          <a:p>
            <a:pPr>
              <a:lnSpc>
                <a:spcPct val="120000"/>
              </a:lnSpc>
            </a:pPr>
            <a:r>
              <a:rPr lang="en-US" altLang="zh-CN" sz="2200" dirty="0" smtClean="0">
                <a:solidFill>
                  <a:srgbClr val="FF0000"/>
                </a:solidFill>
                <a:latin typeface="Times New Roman" panose="02020603050405020304" pitchFamily="18" charset="0"/>
              </a:rPr>
              <a:t>B</a:t>
            </a:r>
            <a:endParaRPr lang="zh-CN" altLang="en-US" sz="2200" dirty="0"/>
          </a:p>
        </p:txBody>
      </p:sp>
      <p:sp>
        <p:nvSpPr>
          <p:cNvPr id="7" name="矩形 6"/>
          <p:cNvSpPr>
            <a:spLocks noChangeAspect="1"/>
          </p:cNvSpPr>
          <p:nvPr/>
        </p:nvSpPr>
        <p:spPr>
          <a:xfrm>
            <a:off x="508000" y="5772910"/>
            <a:ext cx="8128000" cy="86600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dirty="0">
                <a:solidFill>
                  <a:srgbClr val="FF0000"/>
                </a:solidFill>
                <a:latin typeface="Times New Roman" panose="02020603050405020304" pitchFamily="18" charset="0"/>
                <a:cs typeface="Times New Roman" panose="02020603050405020304" pitchFamily="18" charset="0"/>
              </a:rPr>
              <a:t>解析</a:t>
            </a:r>
            <a:r>
              <a:rPr lang="en-US" altLang="zh-CN" sz="2200" b="1"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由频率分布直方图可得</a:t>
            </a:r>
            <a:r>
              <a:rPr lang="en-US" altLang="zh-CN" sz="2200" dirty="0">
                <a:solidFill>
                  <a:srgbClr val="000000"/>
                </a:solidFill>
                <a:latin typeface="Times New Roman" panose="02020603050405020304" pitchFamily="18" charset="0"/>
                <a:cs typeface="Times New Roman" panose="02020603050405020304" pitchFamily="18" charset="0"/>
              </a:rPr>
              <a:t>,320</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名学生中每周的自习时间不足</a:t>
            </a:r>
            <a:r>
              <a:rPr lang="en-US" altLang="zh-CN" sz="2200" dirty="0">
                <a:solidFill>
                  <a:srgbClr val="000000"/>
                </a:solidFill>
                <a:latin typeface="Times New Roman" panose="02020603050405020304" pitchFamily="18" charset="0"/>
                <a:cs typeface="Times New Roman" panose="02020603050405020304" pitchFamily="18" charset="0"/>
              </a:rPr>
              <a:t>22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小时的人数是</a:t>
            </a:r>
            <a:r>
              <a:rPr lang="en-US" altLang="zh-CN" sz="2200" dirty="0">
                <a:solidFill>
                  <a:srgbClr val="000000"/>
                </a:solidFill>
                <a:latin typeface="Times New Roman" panose="02020603050405020304" pitchFamily="18" charset="0"/>
                <a:cs typeface="Times New Roman" panose="02020603050405020304" pitchFamily="18" charset="0"/>
              </a:rPr>
              <a:t>320</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07)</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5</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72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故选</a:t>
            </a:r>
            <a:r>
              <a:rPr lang="en-US" altLang="zh-CN" sz="2200" dirty="0">
                <a:solidFill>
                  <a:srgbClr val="000000"/>
                </a:solidFill>
                <a:latin typeface="Times New Roman" panose="02020603050405020304" pitchFamily="18" charset="0"/>
                <a:cs typeface="Times New Roman" panose="02020603050405020304" pitchFamily="18" charset="0"/>
              </a:rPr>
              <a:t>B</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495806149"/>
      </p:ext>
    </p:extLst>
  </p:cSld>
  <p:clrMapOvr>
    <a:masterClrMapping/>
  </p:clrMapOvr>
  <mc:AlternateContent xmlns:mc="http://schemas.openxmlformats.org/markup-compatibility/2006">
    <mc:Choice xmlns:p14="http://schemas.microsoft.com/office/powerpoint/2010/main" xmlns="" Requires="p14">
      <p:transition spd="slow" p14:dur="800">
        <p:strips dir="ld"/>
      </p:transition>
    </mc:Choice>
    <mc:Fallback>
      <p:transition spd="slow">
        <p:strips dir="l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down)">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12</a:t>
            </a:fld>
            <a:r>
              <a:rPr lang="en-US" altLang="zh-CN" dirty="0" smtClean="0"/>
              <a:t>-</a:t>
            </a:r>
            <a:endParaRPr lang="zh-CN" altLang="en-US" dirty="0"/>
          </a:p>
        </p:txBody>
      </p:sp>
      <p:sp>
        <p:nvSpPr>
          <p:cNvPr id="5" name="圆角矩形 4">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知识梳理</a:t>
            </a:r>
          </a:p>
        </p:txBody>
      </p:sp>
      <p:sp>
        <p:nvSpPr>
          <p:cNvPr id="6" name="圆角矩形 5">
            <a:hlinkClick r:id="rId5"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考点自诊</a:t>
            </a:r>
            <a:endParaRPr lang="zh-CN" altLang="en-US" sz="1200" dirty="0">
              <a:solidFill>
                <a:srgbClr val="E75E22"/>
              </a:solidFill>
              <a:latin typeface="+mj-ea"/>
              <a:ea typeface="+mj-ea"/>
            </a:endParaRPr>
          </a:p>
        </p:txBody>
      </p:sp>
      <p:sp>
        <p:nvSpPr>
          <p:cNvPr id="3" name="矩形 2"/>
          <p:cNvSpPr>
            <a:spLocks noChangeAspect="1"/>
          </p:cNvSpPr>
          <p:nvPr/>
        </p:nvSpPr>
        <p:spPr>
          <a:xfrm>
            <a:off x="508000" y="1896050"/>
            <a:ext cx="8128000" cy="866006"/>
          </a:xfrm>
          <a:prstGeom prst="rect">
            <a:avLst/>
          </a:prstGeom>
        </p:spPr>
        <p:txBody>
          <a:bodyPr>
            <a:spAutoFit/>
          </a:bodyPr>
          <a:lstStyle/>
          <a:p>
            <a:pPr indent="267970">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.(2018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江苏</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已知</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位裁判给某运动员打出的分数的茎叶图如图所示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那么这</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位裁判打出的分数的平均数为</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9" name="A252.eps" descr="id:2147520119;FounderCES"/>
          <p:cNvPicPr/>
          <p:nvPr/>
        </p:nvPicPr>
        <p:blipFill>
          <a:blip r:embed="rId6"/>
          <a:stretch>
            <a:fillRect/>
          </a:stretch>
        </p:blipFill>
        <p:spPr>
          <a:xfrm>
            <a:off x="3563888" y="2762056"/>
            <a:ext cx="1138669" cy="854894"/>
          </a:xfrm>
          <a:prstGeom prst="rect">
            <a:avLst/>
          </a:prstGeom>
        </p:spPr>
      </p:pic>
      <p:sp>
        <p:nvSpPr>
          <p:cNvPr id="10" name="矩形 9"/>
          <p:cNvSpPr>
            <a:spLocks noChangeAspect="1"/>
          </p:cNvSpPr>
          <p:nvPr/>
        </p:nvSpPr>
        <p:spPr>
          <a:xfrm>
            <a:off x="6516216" y="2288461"/>
            <a:ext cx="466794" cy="463204"/>
          </a:xfrm>
          <a:prstGeom prst="rect">
            <a:avLst/>
          </a:prstGeom>
        </p:spPr>
        <p:txBody>
          <a:bodyPr wrap="none">
            <a:spAutoFit/>
          </a:bodyPr>
          <a:lstStyle/>
          <a:p>
            <a:pPr>
              <a:lnSpc>
                <a:spcPct val="120000"/>
              </a:lnSpc>
            </a:pPr>
            <a:r>
              <a:rPr lang="en-US" altLang="zh-CN" sz="2200" dirty="0" smtClean="0">
                <a:solidFill>
                  <a:srgbClr val="FF0000"/>
                </a:solidFill>
                <a:latin typeface="Times New Roman" panose="02020603050405020304" pitchFamily="18" charset="0"/>
              </a:rPr>
              <a:t>90</a:t>
            </a:r>
            <a:endParaRPr lang="zh-CN" altLang="en-US" sz="2200" dirty="0"/>
          </a:p>
        </p:txBody>
      </p:sp>
      <p:sp>
        <p:nvSpPr>
          <p:cNvPr id="7" name="矩形 6"/>
          <p:cNvSpPr>
            <a:spLocks noChangeAspect="1"/>
          </p:cNvSpPr>
          <p:nvPr/>
        </p:nvSpPr>
        <p:spPr>
          <a:xfrm>
            <a:off x="508000" y="3696250"/>
            <a:ext cx="8128000" cy="125720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dirty="0">
                <a:solidFill>
                  <a:srgbClr val="FF0000"/>
                </a:solidFill>
                <a:latin typeface="Times New Roman" panose="02020603050405020304" pitchFamily="18" charset="0"/>
                <a:cs typeface="Times New Roman" panose="02020603050405020304" pitchFamily="18" charset="0"/>
              </a:rPr>
              <a:t>解析</a:t>
            </a:r>
            <a:r>
              <a:rPr lang="en-US" altLang="zh-CN" sz="2200" b="1"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由题中茎叶图可知</a:t>
            </a:r>
            <a:r>
              <a:rPr lang="en-US" altLang="zh-CN" sz="2200" dirty="0" smtClean="0">
                <a:solidFill>
                  <a:srgbClr val="000000"/>
                </a:solidFill>
                <a:latin typeface="Times New Roman" panose="02020603050405020304" pitchFamily="18" charset="0"/>
                <a:cs typeface="Times New Roman" panose="02020603050405020304" pitchFamily="18" charset="0"/>
              </a:rPr>
              <a:t>,</a:t>
            </a:r>
          </a:p>
          <a:p>
            <a:pPr indent="267970">
              <a:lnSpc>
                <a:spcPct val="120000"/>
              </a:lnSpc>
              <a:spcAft>
                <a:spcPts val="0"/>
              </a:spcAft>
              <a:tabLst>
                <a:tab pos="1029335" algn="l"/>
                <a:tab pos="1850390" algn="l"/>
                <a:tab pos="2538095" algn="l"/>
                <a:tab pos="3221990" algn="l"/>
              </a:tabLst>
            </a:pPr>
            <a:r>
              <a:rPr lang="en-US" altLang="zh-CN" sz="2200" dirty="0" smtClean="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位裁判打出的分数分别为</a:t>
            </a:r>
            <a:r>
              <a:rPr lang="en-US" altLang="zh-CN" sz="2200" dirty="0">
                <a:solidFill>
                  <a:srgbClr val="000000"/>
                </a:solidFill>
                <a:latin typeface="Times New Roman" panose="02020603050405020304" pitchFamily="18" charset="0"/>
                <a:cs typeface="Times New Roman" panose="02020603050405020304" pitchFamily="18" charset="0"/>
              </a:rPr>
              <a:t>89,89,90,91,91</a:t>
            </a:r>
            <a:r>
              <a:rPr lang="en-US" altLang="zh-CN" sz="2200" dirty="0" smtClean="0">
                <a:solidFill>
                  <a:srgbClr val="000000"/>
                </a:solidFill>
                <a:latin typeface="Times New Roman" panose="02020603050405020304" pitchFamily="18" charset="0"/>
                <a:cs typeface="Times New Roman" panose="02020603050405020304" pitchFamily="18" charset="0"/>
              </a:rPr>
              <a:t>,</a:t>
            </a:r>
          </a:p>
          <a:p>
            <a:pPr indent="267970">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故</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平均数为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11" name="对象 10"/>
          <p:cNvGraphicFramePr>
            <a:graphicFrameLocks noChangeAspect="1"/>
          </p:cNvGraphicFramePr>
          <p:nvPr>
            <p:extLst>
              <p:ext uri="{D42A27DB-BD31-4B8C-83A1-F6EECF244321}">
                <p14:modId xmlns:p14="http://schemas.microsoft.com/office/powerpoint/2010/main" xmlns="" val="2659655246"/>
              </p:ext>
            </p:extLst>
          </p:nvPr>
        </p:nvGraphicFramePr>
        <p:xfrm>
          <a:off x="2296879" y="4552058"/>
          <a:ext cx="8128000" cy="497701"/>
        </p:xfrm>
        <a:graphic>
          <a:graphicData uri="http://schemas.openxmlformats.org/presentationml/2006/ole">
            <p:oleObj spid="_x0000_s7170" name="文档" r:id="rId7" imgW="3837724" imgH="234373" progId="Word.Document.12">
              <p:embed/>
            </p:oleObj>
          </a:graphicData>
        </a:graphic>
      </p:graphicFrame>
    </p:spTree>
    <p:extLst>
      <p:ext uri="{BB962C8B-B14F-4D97-AF65-F5344CB8AC3E}">
        <p14:creationId xmlns:p14="http://schemas.microsoft.com/office/powerpoint/2010/main" xmlns="" val="1386193205"/>
      </p:ext>
    </p:extLst>
  </p:cSld>
  <p:clrMapOvr>
    <a:masterClrMapping/>
  </p:clrMapOvr>
  <mc:AlternateContent xmlns:mc="http://schemas.openxmlformats.org/markup-compatibility/2006">
    <mc:Choice xmlns:p14="http://schemas.microsoft.com/office/powerpoint/2010/main" xmlns="" Requires="p14">
      <p:transition spd="slow" p14:dur="800">
        <p:cut/>
      </p:transition>
    </mc:Choice>
    <mc:Fallback>
      <p:transition spd="slow">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down)">
                                      <p:cBhvr>
                                        <p:cTn id="12" dur="500"/>
                                        <p:tgtEl>
                                          <p:spTgt spid="7"/>
                                        </p:tgtEl>
                                      </p:cBhvr>
                                    </p:animEffect>
                                  </p:childTnLst>
                                </p:cTn>
                              </p:par>
                              <p:par>
                                <p:cTn id="13" presetID="22" presetClass="entr" presetSubtype="4" fill="hold" nodeType="with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wipe(down)">
                                      <p:cBhvr>
                                        <p:cTn id="1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13</a:t>
            </a:fld>
            <a:r>
              <a:rPr lang="en-US" altLang="zh-CN" dirty="0" smtClean="0"/>
              <a:t>-</a:t>
            </a:r>
            <a:endParaRPr lang="zh-CN" altLang="en-US" dirty="0"/>
          </a:p>
        </p:txBody>
      </p:sp>
      <p:sp>
        <p:nvSpPr>
          <p:cNvPr id="5" name="圆角矩形 4">
            <a:hlinkClick r:id="rId3" action="ppaction://hlinksldjump"/>
          </p:cNvPr>
          <p:cNvSpPr/>
          <p:nvPr/>
        </p:nvSpPr>
        <p:spPr>
          <a:xfrm>
            <a:off x="344304"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1</a:t>
            </a:r>
            <a:endParaRPr lang="zh-CN" altLang="en-US" sz="1200" dirty="0">
              <a:solidFill>
                <a:srgbClr val="E75E22"/>
              </a:solidFill>
              <a:latin typeface="+mj-ea"/>
              <a:ea typeface="+mj-ea"/>
            </a:endParaRPr>
          </a:p>
        </p:txBody>
      </p:sp>
      <p:sp>
        <p:nvSpPr>
          <p:cNvPr id="6" name="圆角矩形 5">
            <a:hlinkClick r:id="rId4"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8" name="圆角矩形 7">
            <a:hlinkClick r:id="rId5"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sp>
        <p:nvSpPr>
          <p:cNvPr id="2" name="矩形 1"/>
          <p:cNvSpPr>
            <a:spLocks noChangeAspect="1"/>
          </p:cNvSpPr>
          <p:nvPr/>
        </p:nvSpPr>
        <p:spPr>
          <a:xfrm>
            <a:off x="508000" y="1670723"/>
            <a:ext cx="8128000" cy="3342453"/>
          </a:xfrm>
          <a:prstGeom prst="rect">
            <a:avLst/>
          </a:prstGeom>
        </p:spPr>
        <p:txBody>
          <a:bodyPr>
            <a:spAutoFit/>
          </a:bodyPr>
          <a:lstStyle/>
          <a:p>
            <a:pPr indent="229235">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频率分布直方图及其应用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dirty="0">
                <a:solidFill>
                  <a:srgbClr val="FF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(2018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江西南昌模拟</a:t>
            </a:r>
            <a:r>
              <a:rPr lang="en-US" altLang="zh-CN" sz="2200" dirty="0">
                <a:solidFill>
                  <a:srgbClr val="000000"/>
                </a:solidFill>
                <a:latin typeface="Times New Roman" panose="02020603050405020304" pitchFamily="18" charset="0"/>
                <a:cs typeface="Times New Roman" panose="02020603050405020304" pitchFamily="18" charset="0"/>
              </a:rPr>
              <a:t>,19)</a:t>
            </a:r>
            <a:r>
              <a:rPr lang="zh-CN" altLang="zh-CN" sz="2200" dirty="0">
                <a:solidFill>
                  <a:srgbClr val="000000"/>
                </a:solidFill>
                <a:latin typeface="Times New Roman" panose="02020603050405020304" pitchFamily="18" charset="0"/>
                <a:cs typeface="Times New Roman" panose="02020603050405020304" pitchFamily="18" charset="0"/>
              </a:rPr>
              <a:t>我国是世界严重缺水的国家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城市缺水问题较为突出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某市政府为了鼓励居民节约用水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计划在本市试行居民生活用水定额管理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即确定一个合理的居民月用水量标准</a:t>
            </a:r>
            <a:r>
              <a:rPr lang="en-US" altLang="zh-CN" sz="2200" dirty="0">
                <a:solidFill>
                  <a:srgbClr val="000000"/>
                </a:solidFill>
                <a:latin typeface="Times New Roman" panose="02020603050405020304" pitchFamily="18" charset="0"/>
                <a:cs typeface="Times New Roman" panose="02020603050405020304" pitchFamily="18" charset="0"/>
              </a:rPr>
              <a:t>x(</a:t>
            </a:r>
            <a:r>
              <a:rPr lang="zh-CN" altLang="zh-CN" sz="2200" dirty="0">
                <a:solidFill>
                  <a:srgbClr val="000000"/>
                </a:solidFill>
                <a:latin typeface="Times New Roman" panose="02020603050405020304" pitchFamily="18" charset="0"/>
                <a:cs typeface="Times New Roman" panose="02020603050405020304" pitchFamily="18" charset="0"/>
              </a:rPr>
              <a:t>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用水量不超过</a:t>
            </a:r>
            <a:r>
              <a:rPr lang="en-US" altLang="zh-CN" sz="2200" dirty="0">
                <a:solidFill>
                  <a:srgbClr val="000000"/>
                </a:solidFill>
                <a:latin typeface="Times New Roman" panose="02020603050405020304" pitchFamily="18" charset="0"/>
                <a:cs typeface="Times New Roman" panose="02020603050405020304" pitchFamily="18" charset="0"/>
              </a:rPr>
              <a:t>x</a:t>
            </a:r>
            <a:r>
              <a:rPr lang="zh-CN" altLang="zh-CN" sz="2200" dirty="0">
                <a:solidFill>
                  <a:srgbClr val="000000"/>
                </a:solidFill>
                <a:latin typeface="Times New Roman" panose="02020603050405020304" pitchFamily="18" charset="0"/>
                <a:cs typeface="Times New Roman" panose="02020603050405020304" pitchFamily="18" charset="0"/>
              </a:rPr>
              <a:t>的部分按平价收费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超过</a:t>
            </a:r>
            <a:r>
              <a:rPr lang="en-US" altLang="zh-CN" sz="2200" dirty="0">
                <a:solidFill>
                  <a:srgbClr val="000000"/>
                </a:solidFill>
                <a:latin typeface="Times New Roman" panose="02020603050405020304" pitchFamily="18" charset="0"/>
                <a:cs typeface="Times New Roman" panose="02020603050405020304" pitchFamily="18" charset="0"/>
              </a:rPr>
              <a:t>x</a:t>
            </a:r>
            <a:r>
              <a:rPr lang="zh-CN" altLang="zh-CN" sz="2200" dirty="0">
                <a:solidFill>
                  <a:srgbClr val="000000"/>
                </a:solidFill>
                <a:latin typeface="Times New Roman" panose="02020603050405020304" pitchFamily="18" charset="0"/>
                <a:cs typeface="Times New Roman" panose="02020603050405020304" pitchFamily="18" charset="0"/>
              </a:rPr>
              <a:t>的部分按议价收费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为了了解全市民月用水量的分布情况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通过抽样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获得了</a:t>
            </a:r>
            <a:r>
              <a:rPr lang="en-US" altLang="zh-CN" sz="2200" dirty="0">
                <a:solidFill>
                  <a:srgbClr val="000000"/>
                </a:solidFill>
                <a:latin typeface="Times New Roman" panose="02020603050405020304" pitchFamily="18" charset="0"/>
                <a:cs typeface="Times New Roman" panose="02020603050405020304" pitchFamily="18" charset="0"/>
              </a:rPr>
              <a:t>100</a:t>
            </a:r>
            <a:r>
              <a:rPr lang="zh-CN" altLang="zh-CN" sz="2200" dirty="0">
                <a:solidFill>
                  <a:srgbClr val="000000"/>
                </a:solidFill>
                <a:latin typeface="Times New Roman" panose="02020603050405020304" pitchFamily="18" charset="0"/>
                <a:cs typeface="Times New Roman" panose="02020603050405020304" pitchFamily="18" charset="0"/>
              </a:rPr>
              <a:t>位居民某年的月用水量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单位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将数据按照</a:t>
            </a:r>
            <a:r>
              <a:rPr lang="en-US" altLang="zh-CN" sz="2200" dirty="0">
                <a:solidFill>
                  <a:srgbClr val="000000"/>
                </a:solidFill>
                <a:latin typeface="Times New Roman" panose="02020603050405020304" pitchFamily="18" charset="0"/>
                <a:cs typeface="Times New Roman" panose="02020603050405020304" pitchFamily="18" charset="0"/>
              </a:rPr>
              <a:t>[0,0.5),[0.5,1),…,[4,4.5),</a:t>
            </a:r>
            <a:r>
              <a:rPr lang="zh-CN" altLang="zh-CN" sz="2200" dirty="0">
                <a:solidFill>
                  <a:srgbClr val="000000"/>
                </a:solidFill>
                <a:latin typeface="Times New Roman" panose="02020603050405020304" pitchFamily="18" charset="0"/>
                <a:cs typeface="Times New Roman" panose="02020603050405020304" pitchFamily="18" charset="0"/>
              </a:rPr>
              <a:t>分成</a:t>
            </a:r>
            <a:r>
              <a:rPr lang="en-US" altLang="zh-CN" sz="2200" dirty="0">
                <a:solidFill>
                  <a:srgbClr val="000000"/>
                </a:solidFill>
                <a:latin typeface="Times New Roman" panose="02020603050405020304" pitchFamily="18" charset="0"/>
                <a:cs typeface="Times New Roman" panose="02020603050405020304" pitchFamily="18" charset="0"/>
              </a:rPr>
              <a:t>9</a:t>
            </a:r>
            <a:r>
              <a:rPr lang="zh-CN" altLang="zh-CN" sz="2200" dirty="0">
                <a:solidFill>
                  <a:srgbClr val="000000"/>
                </a:solidFill>
                <a:latin typeface="Times New Roman" panose="02020603050405020304" pitchFamily="18" charset="0"/>
                <a:cs typeface="Times New Roman" panose="02020603050405020304" pitchFamily="18" charset="0"/>
              </a:rPr>
              <a:t>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制成了如图所示的频率分布直方图</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987262272"/>
      </p:ext>
    </p:extLst>
  </p:cSld>
  <p:clrMapOvr>
    <a:masterClrMapping/>
  </p:clrMapOvr>
  <mc:AlternateContent xmlns:mc="http://schemas.openxmlformats.org/markup-compatibility/2006">
    <mc:Choice xmlns:p14="http://schemas.microsoft.com/office/powerpoint/2010/main" xmlns="" Requires="p14">
      <p:transition spd="slow" p14:dur="800">
        <p:pull/>
      </p:transition>
    </mc:Choice>
    <mc:Fallback>
      <p:transition spd="slow">
        <p:pull/>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14</a:t>
            </a:fld>
            <a:r>
              <a:rPr lang="en-US" altLang="zh-CN" dirty="0" smtClean="0"/>
              <a:t>-</a:t>
            </a:r>
            <a:endParaRPr lang="zh-CN" altLang="en-US" dirty="0"/>
          </a:p>
        </p:txBody>
      </p:sp>
      <p:sp>
        <p:nvSpPr>
          <p:cNvPr id="5" name="圆角矩形 4">
            <a:hlinkClick r:id="rId3" action="ppaction://hlinksldjump"/>
          </p:cNvPr>
          <p:cNvSpPr/>
          <p:nvPr/>
        </p:nvSpPr>
        <p:spPr>
          <a:xfrm>
            <a:off x="344304"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1</a:t>
            </a:r>
            <a:endParaRPr lang="zh-CN" altLang="en-US" sz="1200" dirty="0">
              <a:solidFill>
                <a:srgbClr val="E75E22"/>
              </a:solidFill>
              <a:latin typeface="+mj-ea"/>
              <a:ea typeface="+mj-ea"/>
            </a:endParaRPr>
          </a:p>
        </p:txBody>
      </p:sp>
      <p:sp>
        <p:nvSpPr>
          <p:cNvPr id="6" name="圆角矩形 5">
            <a:hlinkClick r:id="rId4"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8" name="圆角矩形 7">
            <a:hlinkClick r:id="rId5"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sp>
        <p:nvSpPr>
          <p:cNvPr id="2" name="矩形 1"/>
          <p:cNvSpPr>
            <a:spLocks noChangeAspect="1"/>
          </p:cNvSpPr>
          <p:nvPr/>
        </p:nvSpPr>
        <p:spPr>
          <a:xfrm>
            <a:off x="508000" y="4836417"/>
            <a:ext cx="8128000" cy="1678536"/>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求直方图中</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的值</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已知平价收费标准为</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议价收费标准为</a:t>
            </a:r>
            <a:r>
              <a:rPr lang="en-US" altLang="zh-CN" sz="2200"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Times New Roman" panose="02020603050405020304" pitchFamily="18" charset="0"/>
                <a:cs typeface="Times New Roman" panose="02020603050405020304" pitchFamily="18" charset="0"/>
              </a:rPr>
              <a:t>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当</a:t>
            </a:r>
            <a:r>
              <a:rPr lang="en-US" altLang="zh-CN" sz="2200" dirty="0">
                <a:solidFill>
                  <a:srgbClr val="000000"/>
                </a:solidFill>
                <a:latin typeface="Times New Roman" panose="02020603050405020304" pitchFamily="18" charset="0"/>
                <a:cs typeface="Times New Roman" panose="02020603050405020304" pitchFamily="18" charset="0"/>
              </a:rPr>
              <a:t>x=3</a:t>
            </a:r>
            <a:r>
              <a:rPr lang="zh-CN" altLang="zh-CN" sz="2200" dirty="0">
                <a:solidFill>
                  <a:srgbClr val="000000"/>
                </a:solidFill>
                <a:latin typeface="Times New Roman" panose="02020603050405020304" pitchFamily="18" charset="0"/>
                <a:cs typeface="Times New Roman" panose="02020603050405020304" pitchFamily="18" charset="0"/>
              </a:rPr>
              <a:t>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估计该市居民的月平均水费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同一组中的数据用该组区间的中点值代替</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0" name="LB25.eps" descr="id:2147520141;FounderCES"/>
          <p:cNvPicPr/>
          <p:nvPr/>
        </p:nvPicPr>
        <p:blipFill>
          <a:blip r:embed="rId6"/>
          <a:stretch>
            <a:fillRect/>
          </a:stretch>
        </p:blipFill>
        <p:spPr>
          <a:xfrm>
            <a:off x="1536395" y="1443220"/>
            <a:ext cx="5339861" cy="3332160"/>
          </a:xfrm>
          <a:prstGeom prst="rect">
            <a:avLst/>
          </a:prstGeom>
        </p:spPr>
      </p:pic>
    </p:spTree>
    <p:extLst>
      <p:ext uri="{BB962C8B-B14F-4D97-AF65-F5344CB8AC3E}">
        <p14:creationId xmlns:p14="http://schemas.microsoft.com/office/powerpoint/2010/main" xmlns="" val="4076997146"/>
      </p:ext>
    </p:extLst>
  </p:cSld>
  <p:clrMapOvr>
    <a:masterClrMapping/>
  </p:clrMapOvr>
  <mc:AlternateContent xmlns:mc="http://schemas.openxmlformats.org/markup-compatibility/2006">
    <mc:Choice xmlns:p14="http://schemas.microsoft.com/office/powerpoint/2010/main" xmlns="" Requires="p14">
      <p:transition spd="slow" p14:dur="800">
        <p:split orient="vert" dir="in"/>
      </p:transition>
    </mc:Choice>
    <mc:Fallback>
      <p:transition spd="slow">
        <p:split orient="vert" dir="in"/>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15</a:t>
            </a:fld>
            <a:r>
              <a:rPr lang="en-US" altLang="zh-CN" dirty="0" smtClean="0"/>
              <a:t>-</a:t>
            </a:r>
            <a:endParaRPr lang="zh-CN" altLang="en-US" dirty="0"/>
          </a:p>
        </p:txBody>
      </p:sp>
      <p:sp>
        <p:nvSpPr>
          <p:cNvPr id="5" name="圆角矩形 4">
            <a:hlinkClick r:id="rId4" action="ppaction://hlinksldjump"/>
          </p:cNvPr>
          <p:cNvSpPr/>
          <p:nvPr/>
        </p:nvSpPr>
        <p:spPr>
          <a:xfrm>
            <a:off x="344304"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1</a:t>
            </a:r>
            <a:endParaRPr lang="zh-CN" altLang="en-US" sz="1200" dirty="0">
              <a:solidFill>
                <a:srgbClr val="E75E22"/>
              </a:solidFill>
              <a:latin typeface="+mj-ea"/>
              <a:ea typeface="+mj-ea"/>
            </a:endParaRPr>
          </a:p>
        </p:txBody>
      </p:sp>
      <p:sp>
        <p:nvSpPr>
          <p:cNvPr id="6" name="圆角矩形 5">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8" name="圆角矩形 7">
            <a:hlinkClick r:id="rId6"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sp>
        <p:nvSpPr>
          <p:cNvPr id="4" name="矩形 3"/>
          <p:cNvSpPr>
            <a:spLocks noChangeAspect="1"/>
          </p:cNvSpPr>
          <p:nvPr/>
        </p:nvSpPr>
        <p:spPr>
          <a:xfrm>
            <a:off x="508000" y="1484784"/>
            <a:ext cx="8128000" cy="167853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由频率分布直方图</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可得</a:t>
            </a:r>
            <a:r>
              <a:rPr lang="en-US" altLang="zh-CN" sz="2200" dirty="0">
                <a:solidFill>
                  <a:srgbClr val="000000"/>
                </a:solidFill>
                <a:latin typeface="Times New Roman" panose="02020603050405020304" pitchFamily="18" charset="0"/>
                <a:cs typeface="Times New Roman" panose="02020603050405020304" pitchFamily="18" charset="0"/>
              </a:rPr>
              <a:t>(0</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08</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16</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0</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40</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52</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0</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08</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04)</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5</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解得</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0</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30</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设居民月用水量为</a:t>
            </a:r>
            <a:r>
              <a:rPr lang="en-US" altLang="zh-CN" sz="2200" i="1" dirty="0">
                <a:solidFill>
                  <a:srgbClr val="000000"/>
                </a:solidFill>
                <a:latin typeface="Times New Roman" panose="02020603050405020304" pitchFamily="18" charset="0"/>
                <a:cs typeface="Times New Roman" panose="02020603050405020304" pitchFamily="18" charset="0"/>
              </a:rPr>
              <a:t>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相应的水费为</a:t>
            </a:r>
            <a:r>
              <a:rPr lang="en-US" altLang="zh-CN" sz="2200" i="1" dirty="0">
                <a:solidFill>
                  <a:srgbClr val="000000"/>
                </a:solidFill>
                <a:latin typeface="Times New Roman" panose="02020603050405020304" pitchFamily="18" charset="0"/>
                <a:cs typeface="Times New Roman" panose="02020603050405020304" pitchFamily="18" charset="0"/>
              </a:rPr>
              <a:t>y</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元</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7" name="对象 6"/>
          <p:cNvGraphicFramePr>
            <a:graphicFrameLocks noChangeAspect="1"/>
          </p:cNvGraphicFramePr>
          <p:nvPr>
            <p:extLst>
              <p:ext uri="{D42A27DB-BD31-4B8C-83A1-F6EECF244321}">
                <p14:modId xmlns:p14="http://schemas.microsoft.com/office/powerpoint/2010/main" xmlns="" val="4114329219"/>
              </p:ext>
            </p:extLst>
          </p:nvPr>
        </p:nvGraphicFramePr>
        <p:xfrm>
          <a:off x="323528" y="3140968"/>
          <a:ext cx="8128000" cy="696110"/>
        </p:xfrm>
        <a:graphic>
          <a:graphicData uri="http://schemas.openxmlformats.org/presentationml/2006/ole">
            <p:oleObj spid="_x0000_s8194" name="文档" r:id="rId7" imgW="3837724" imgH="328122" progId="Word.Document.12">
              <p:embed/>
            </p:oleObj>
          </a:graphicData>
        </a:graphic>
      </p:graphicFrame>
      <p:sp>
        <p:nvSpPr>
          <p:cNvPr id="10" name="矩形 9"/>
          <p:cNvSpPr>
            <a:spLocks noChangeAspect="1"/>
          </p:cNvSpPr>
          <p:nvPr/>
        </p:nvSpPr>
        <p:spPr>
          <a:xfrm>
            <a:off x="508000" y="3859138"/>
            <a:ext cx="8128000" cy="86600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由题设条件及月均用水量的频率分布直方图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得居民每月的水费数据分组与频率分布表如下</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11" name="对象 10"/>
          <p:cNvGraphicFramePr>
            <a:graphicFrameLocks noChangeAspect="1"/>
          </p:cNvGraphicFramePr>
          <p:nvPr>
            <p:extLst>
              <p:ext uri="{D42A27DB-BD31-4B8C-83A1-F6EECF244321}">
                <p14:modId xmlns:p14="http://schemas.microsoft.com/office/powerpoint/2010/main" xmlns="" val="991674935"/>
              </p:ext>
            </p:extLst>
          </p:nvPr>
        </p:nvGraphicFramePr>
        <p:xfrm>
          <a:off x="508000" y="4711882"/>
          <a:ext cx="8128000" cy="1957478"/>
        </p:xfrm>
        <a:graphic>
          <a:graphicData uri="http://schemas.openxmlformats.org/presentationml/2006/ole">
            <p:oleObj spid="_x0000_s8195" name="文档" r:id="rId8" imgW="3895309" imgH="937853" progId="Word.Document.12">
              <p:embed/>
            </p:oleObj>
          </a:graphicData>
        </a:graphic>
      </p:graphicFrame>
    </p:spTree>
    <p:extLst>
      <p:ext uri="{BB962C8B-B14F-4D97-AF65-F5344CB8AC3E}">
        <p14:creationId xmlns:p14="http://schemas.microsoft.com/office/powerpoint/2010/main" xmlns="" val="2377061440"/>
      </p:ext>
    </p:extLst>
  </p:cSld>
  <p:clrMapOvr>
    <a:masterClrMapping/>
  </p:clrMapOvr>
  <mc:AlternateContent xmlns:mc="http://schemas.openxmlformats.org/markup-compatibility/2006">
    <mc:Choice xmlns:p14="http://schemas.microsoft.com/office/powerpoint/2010/main" xmlns="" Requires="p14">
      <p:transition spd="slow" p14:dur="800">
        <p:wipe dir="r"/>
      </p:transition>
    </mc:Choice>
    <mc:Fallback>
      <p:transition spd="slow">
        <p:wipe dir="r"/>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16</a:t>
            </a:fld>
            <a:r>
              <a:rPr lang="en-US" altLang="zh-CN" dirty="0" smtClean="0"/>
              <a:t>-</a:t>
            </a:r>
            <a:endParaRPr lang="zh-CN" altLang="en-US" dirty="0"/>
          </a:p>
        </p:txBody>
      </p:sp>
      <p:sp>
        <p:nvSpPr>
          <p:cNvPr id="5" name="圆角矩形 4">
            <a:hlinkClick r:id="rId4" action="ppaction://hlinksldjump"/>
          </p:cNvPr>
          <p:cNvSpPr/>
          <p:nvPr/>
        </p:nvSpPr>
        <p:spPr>
          <a:xfrm>
            <a:off x="344304"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1</a:t>
            </a:r>
            <a:endParaRPr lang="zh-CN" altLang="en-US" sz="1200" dirty="0">
              <a:solidFill>
                <a:srgbClr val="E75E22"/>
              </a:solidFill>
              <a:latin typeface="+mj-ea"/>
              <a:ea typeface="+mj-ea"/>
            </a:endParaRPr>
          </a:p>
        </p:txBody>
      </p:sp>
      <p:sp>
        <p:nvSpPr>
          <p:cNvPr id="6" name="圆角矩形 5">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8" name="圆角矩形 7">
            <a:hlinkClick r:id="rId6"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sp>
        <p:nvSpPr>
          <p:cNvPr id="2" name="矩形 1"/>
          <p:cNvSpPr>
            <a:spLocks noChangeAspect="1"/>
          </p:cNvSpPr>
          <p:nvPr/>
        </p:nvSpPr>
        <p:spPr>
          <a:xfrm>
            <a:off x="508000" y="1556792"/>
            <a:ext cx="8128000" cy="1311128"/>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根据题意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该市居民的月平均水费估计为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04</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08</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5</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15</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7</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20</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9</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26</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15</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14</a:t>
            </a:r>
            <a:r>
              <a:rPr lang="en-US" altLang="zh-CN" sz="2200" i="1" dirty="0" smtClean="0">
                <a:solidFill>
                  <a:srgbClr val="000000"/>
                </a:solidFill>
                <a:latin typeface="Times New Roman" panose="02020603050405020304" pitchFamily="18" charset="0"/>
                <a:cs typeface="Times New Roman" panose="02020603050405020304" pitchFamily="18" charset="0"/>
              </a:rPr>
              <a:t>× </a:t>
            </a:r>
            <a:r>
              <a:rPr lang="en-US" altLang="zh-CN" sz="2200" dirty="0" smtClean="0">
                <a:solidFill>
                  <a:srgbClr val="000000"/>
                </a:solidFill>
                <a:latin typeface="Times New Roman" panose="02020603050405020304" pitchFamily="18" charset="0"/>
                <a:cs typeface="Times New Roman" panose="02020603050405020304" pitchFamily="18" charset="0"/>
              </a:rPr>
              <a:t>0</a:t>
            </a:r>
            <a:r>
              <a:rPr lang="en-US" altLang="zh-CN" sz="2200" i="1" dirty="0" smtClean="0">
                <a:solidFill>
                  <a:srgbClr val="000000"/>
                </a:solidFill>
                <a:latin typeface="Times New Roman" panose="02020603050405020304" pitchFamily="18" charset="0"/>
                <a:cs typeface="Times New Roman" panose="02020603050405020304" pitchFamily="18" charset="0"/>
              </a:rPr>
              <a:t>.</a:t>
            </a:r>
            <a:r>
              <a:rPr lang="en-US" altLang="zh-CN" sz="2200" dirty="0" smtClean="0">
                <a:solidFill>
                  <a:srgbClr val="000000"/>
                </a:solidFill>
                <a:latin typeface="Times New Roman" panose="02020603050405020304" pitchFamily="18" charset="0"/>
                <a:cs typeface="Times New Roman" panose="02020603050405020304" pitchFamily="18" charset="0"/>
              </a:rPr>
              <a:t>06</a:t>
            </a:r>
            <a:r>
              <a:rPr lang="en-US" altLang="zh-CN" sz="2200" i="1" dirty="0" smtClean="0">
                <a:solidFill>
                  <a:srgbClr val="000000"/>
                </a:solidFill>
                <a:latin typeface="Times New Roman" panose="02020603050405020304" pitchFamily="18" charset="0"/>
                <a:cs typeface="Times New Roman" panose="02020603050405020304" pitchFamily="18" charset="0"/>
              </a:rPr>
              <a:t>+</a:t>
            </a:r>
            <a:r>
              <a:rPr lang="en-US" altLang="zh-CN" sz="2200" dirty="0" smtClean="0">
                <a:solidFill>
                  <a:srgbClr val="000000"/>
                </a:solidFill>
                <a:latin typeface="Times New Roman" panose="02020603050405020304" pitchFamily="18" charset="0"/>
                <a:cs typeface="Times New Roman" panose="02020603050405020304" pitchFamily="18" charset="0"/>
              </a:rPr>
              <a:t>18</a:t>
            </a:r>
            <a:r>
              <a:rPr lang="en-US" altLang="zh-CN" sz="2200" i="1" dirty="0" smtClean="0">
                <a:solidFill>
                  <a:srgbClr val="000000"/>
                </a:solidFill>
                <a:latin typeface="Times New Roman" panose="02020603050405020304" pitchFamily="18" charset="0"/>
                <a:cs typeface="Times New Roman" panose="02020603050405020304" pitchFamily="18" charset="0"/>
              </a:rPr>
              <a:t>×</a:t>
            </a:r>
            <a:r>
              <a:rPr lang="en-US" altLang="zh-CN" sz="2200" dirty="0" smtClean="0">
                <a:solidFill>
                  <a:srgbClr val="000000"/>
                </a:solidFill>
                <a:latin typeface="Times New Roman" panose="02020603050405020304" pitchFamily="18" charset="0"/>
                <a:cs typeface="Times New Roman" panose="02020603050405020304" pitchFamily="18" charset="0"/>
              </a:rPr>
              <a:t>0</a:t>
            </a:r>
            <a:r>
              <a:rPr lang="en-US" altLang="zh-CN" sz="2200" i="1" dirty="0" smtClean="0">
                <a:solidFill>
                  <a:srgbClr val="000000"/>
                </a:solidFill>
                <a:latin typeface="Times New Roman" panose="02020603050405020304" pitchFamily="18" charset="0"/>
                <a:cs typeface="Times New Roman" panose="02020603050405020304" pitchFamily="18" charset="0"/>
              </a:rPr>
              <a:t>.</a:t>
            </a:r>
            <a:r>
              <a:rPr lang="en-US" altLang="zh-CN" sz="2200" dirty="0" smtClean="0">
                <a:solidFill>
                  <a:srgbClr val="000000"/>
                </a:solidFill>
                <a:latin typeface="Times New Roman" panose="02020603050405020304" pitchFamily="18" charset="0"/>
                <a:cs typeface="Times New Roman" panose="02020603050405020304" pitchFamily="18" charset="0"/>
              </a:rPr>
              <a:t>04</a:t>
            </a:r>
            <a:r>
              <a:rPr lang="en-US" altLang="zh-CN" sz="2200" i="1" dirty="0" smtClean="0">
                <a:solidFill>
                  <a:srgbClr val="000000"/>
                </a:solidFill>
                <a:latin typeface="Times New Roman" panose="02020603050405020304" pitchFamily="18" charset="0"/>
                <a:cs typeface="Times New Roman" panose="02020603050405020304" pitchFamily="18" charset="0"/>
              </a:rPr>
              <a:t>+</a:t>
            </a:r>
            <a:r>
              <a:rPr lang="en-US" altLang="zh-CN" sz="2200" dirty="0" smtClean="0">
                <a:solidFill>
                  <a:srgbClr val="000000"/>
                </a:solidFill>
                <a:latin typeface="Times New Roman" panose="02020603050405020304" pitchFamily="18" charset="0"/>
                <a:cs typeface="Times New Roman" panose="02020603050405020304" pitchFamily="18" charset="0"/>
              </a:rPr>
              <a:t>22</a:t>
            </a:r>
            <a:r>
              <a:rPr lang="en-US" altLang="zh-CN" sz="2200" i="1" dirty="0" smtClean="0">
                <a:solidFill>
                  <a:srgbClr val="000000"/>
                </a:solidFill>
                <a:latin typeface="Times New Roman" panose="02020603050405020304" pitchFamily="18" charset="0"/>
                <a:cs typeface="Times New Roman" panose="02020603050405020304" pitchFamily="18" charset="0"/>
              </a:rPr>
              <a:t>×</a:t>
            </a:r>
            <a:r>
              <a:rPr lang="en-US" altLang="zh-CN" sz="2200" dirty="0" smtClean="0">
                <a:solidFill>
                  <a:srgbClr val="000000"/>
                </a:solidFill>
                <a:latin typeface="Times New Roman" panose="02020603050405020304" pitchFamily="18" charset="0"/>
                <a:cs typeface="Times New Roman" panose="02020603050405020304" pitchFamily="18" charset="0"/>
              </a:rPr>
              <a:t>0</a:t>
            </a:r>
            <a:r>
              <a:rPr lang="en-US" altLang="zh-CN" sz="2200" i="1" dirty="0" smtClean="0">
                <a:solidFill>
                  <a:srgbClr val="000000"/>
                </a:solidFill>
                <a:latin typeface="Times New Roman" panose="02020603050405020304" pitchFamily="18" charset="0"/>
                <a:cs typeface="Times New Roman" panose="02020603050405020304" pitchFamily="18" charset="0"/>
              </a:rPr>
              <a:t>.</a:t>
            </a:r>
            <a:r>
              <a:rPr lang="en-US" altLang="zh-CN" sz="2200" dirty="0" smtClean="0">
                <a:solidFill>
                  <a:srgbClr val="000000"/>
                </a:solidFill>
                <a:latin typeface="Times New Roman" panose="02020603050405020304" pitchFamily="18" charset="0"/>
                <a:cs typeface="Times New Roman" panose="02020603050405020304" pitchFamily="18" charset="0"/>
              </a:rPr>
              <a:t>02</a:t>
            </a:r>
            <a:r>
              <a:rPr lang="en-US" altLang="zh-CN" sz="2200" i="1" dirty="0" smtClean="0">
                <a:solidFill>
                  <a:srgbClr val="000000"/>
                </a:solidFill>
                <a:latin typeface="Times New Roman" panose="02020603050405020304" pitchFamily="18" charset="0"/>
                <a:cs typeface="Times New Roman" panose="02020603050405020304" pitchFamily="18" charset="0"/>
              </a:rPr>
              <a:t>=</a:t>
            </a:r>
            <a:r>
              <a:rPr lang="en-US" altLang="zh-CN" sz="2200" dirty="0" smtClean="0">
                <a:solidFill>
                  <a:srgbClr val="000000"/>
                </a:solidFill>
                <a:latin typeface="Times New Roman" panose="02020603050405020304" pitchFamily="18" charset="0"/>
                <a:cs typeface="Times New Roman" panose="02020603050405020304" pitchFamily="18" charset="0"/>
              </a:rPr>
              <a:t>8</a:t>
            </a:r>
            <a:r>
              <a:rPr lang="en-US" altLang="zh-CN" sz="2200" i="1" dirty="0" smtClean="0">
                <a:solidFill>
                  <a:srgbClr val="000000"/>
                </a:solidFill>
                <a:latin typeface="Times New Roman" panose="02020603050405020304" pitchFamily="18" charset="0"/>
                <a:cs typeface="Times New Roman" panose="02020603050405020304" pitchFamily="18" charset="0"/>
              </a:rPr>
              <a:t>.</a:t>
            </a:r>
            <a:r>
              <a:rPr lang="en-US" altLang="zh-CN" sz="2200" dirty="0" smtClean="0">
                <a:solidFill>
                  <a:srgbClr val="000000"/>
                </a:solidFill>
                <a:latin typeface="Times New Roman" panose="02020603050405020304" pitchFamily="18" charset="0"/>
                <a:cs typeface="Times New Roman" panose="02020603050405020304" pitchFamily="18" charset="0"/>
              </a:rPr>
              <a:t>42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元</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12" name="对象 11"/>
          <p:cNvGraphicFramePr>
            <a:graphicFrameLocks noChangeAspect="1"/>
          </p:cNvGraphicFramePr>
          <p:nvPr>
            <p:extLst>
              <p:ext uri="{D42A27DB-BD31-4B8C-83A1-F6EECF244321}">
                <p14:modId xmlns:p14="http://schemas.microsoft.com/office/powerpoint/2010/main" xmlns="" val="4048869823"/>
              </p:ext>
            </p:extLst>
          </p:nvPr>
        </p:nvGraphicFramePr>
        <p:xfrm>
          <a:off x="508000" y="2884924"/>
          <a:ext cx="8128000" cy="2848332"/>
        </p:xfrm>
        <a:graphic>
          <a:graphicData uri="http://schemas.openxmlformats.org/presentationml/2006/ole">
            <p:oleObj spid="_x0000_s9218" name="文档" r:id="rId7" imgW="3837724" imgH="1344942" progId="Word.Document.12">
              <p:embed/>
            </p:oleObj>
          </a:graphicData>
        </a:graphic>
      </p:graphicFrame>
    </p:spTree>
    <p:extLst>
      <p:ext uri="{BB962C8B-B14F-4D97-AF65-F5344CB8AC3E}">
        <p14:creationId xmlns:p14="http://schemas.microsoft.com/office/powerpoint/2010/main" xmlns="" val="850094712"/>
      </p:ext>
    </p:extLst>
  </p:cSld>
  <p:clrMapOvr>
    <a:masterClrMapping/>
  </p:clrMapOvr>
  <mc:AlternateContent xmlns:mc="http://schemas.openxmlformats.org/markup-compatibility/2006">
    <mc:Choice xmlns:p14="http://schemas.microsoft.com/office/powerpoint/2010/main" xmlns="" Requires="p14">
      <p:transition spd="slow" p14:dur="800">
        <p:strips/>
      </p:transition>
    </mc:Choice>
    <mc:Fallback>
      <p:transition spd="slow">
        <p:strip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17</a:t>
            </a:fld>
            <a:r>
              <a:rPr lang="en-US" altLang="zh-CN" dirty="0" smtClean="0"/>
              <a:t>-</a:t>
            </a:r>
            <a:endParaRPr lang="zh-CN" altLang="en-US" dirty="0"/>
          </a:p>
        </p:txBody>
      </p:sp>
      <p:sp>
        <p:nvSpPr>
          <p:cNvPr id="5" name="圆角矩形 4">
            <a:hlinkClick r:id="rId3" action="ppaction://hlinksldjump"/>
          </p:cNvPr>
          <p:cNvSpPr/>
          <p:nvPr/>
        </p:nvSpPr>
        <p:spPr>
          <a:xfrm>
            <a:off x="344304"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1</a:t>
            </a:r>
            <a:endParaRPr lang="zh-CN" altLang="en-US" sz="1200" dirty="0">
              <a:solidFill>
                <a:srgbClr val="E75E22"/>
              </a:solidFill>
              <a:latin typeface="+mj-ea"/>
              <a:ea typeface="+mj-ea"/>
            </a:endParaRPr>
          </a:p>
        </p:txBody>
      </p:sp>
      <p:sp>
        <p:nvSpPr>
          <p:cNvPr id="6" name="圆角矩形 5">
            <a:hlinkClick r:id="rId4"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8" name="圆角矩形 7">
            <a:hlinkClick r:id="rId5"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sp>
        <p:nvSpPr>
          <p:cNvPr id="2" name="矩形 1"/>
          <p:cNvSpPr>
            <a:spLocks noChangeAspect="1"/>
          </p:cNvSpPr>
          <p:nvPr/>
        </p:nvSpPr>
        <p:spPr>
          <a:xfrm>
            <a:off x="508000" y="1330377"/>
            <a:ext cx="8128000" cy="5373779"/>
          </a:xfrm>
          <a:prstGeom prst="rect">
            <a:avLst/>
          </a:prstGeom>
        </p:spPr>
        <p:txBody>
          <a:bodyPr>
            <a:spAutoFit/>
          </a:bodyPr>
          <a:lstStyle/>
          <a:p>
            <a:pPr indent="267970">
              <a:lnSpc>
                <a:spcPct val="120000"/>
              </a:lnSpc>
              <a:spcAft>
                <a:spcPts val="0"/>
              </a:spcAft>
              <a:tabLst>
                <a:tab pos="1188085" algn="l"/>
                <a:tab pos="2163445" algn="l"/>
                <a:tab pos="3142615" algn="l"/>
                <a:tab pos="4190365" algn="l"/>
              </a:tabLst>
            </a:pPr>
            <a:r>
              <a:rPr lang="zh-CN" altLang="zh-CN" sz="2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对点训练</a:t>
            </a: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(1)(2018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黑龙江大庆二模</a:t>
            </a:r>
            <a:r>
              <a:rPr lang="en-US" altLang="zh-CN" sz="2200" dirty="0">
                <a:solidFill>
                  <a:srgbClr val="000000"/>
                </a:solidFill>
                <a:latin typeface="Times New Roman" panose="02020603050405020304" pitchFamily="18" charset="0"/>
                <a:cs typeface="Times New Roman" panose="02020603050405020304" pitchFamily="18" charset="0"/>
              </a:rPr>
              <a:t>,11)</a:t>
            </a:r>
            <a:r>
              <a:rPr lang="zh-CN" altLang="zh-CN" sz="2200" dirty="0">
                <a:solidFill>
                  <a:srgbClr val="000000"/>
                </a:solidFill>
                <a:latin typeface="Times New Roman" panose="02020603050405020304" pitchFamily="18" charset="0"/>
                <a:cs typeface="Times New Roman" panose="02020603050405020304" pitchFamily="18" charset="0"/>
              </a:rPr>
              <a:t>下面是追踪调查</a:t>
            </a:r>
            <a:r>
              <a:rPr lang="en-US" altLang="zh-CN" sz="2200" dirty="0">
                <a:solidFill>
                  <a:srgbClr val="000000"/>
                </a:solidFill>
                <a:latin typeface="Times New Roman" panose="02020603050405020304" pitchFamily="18" charset="0"/>
                <a:cs typeface="Times New Roman" panose="02020603050405020304" pitchFamily="18" charset="0"/>
              </a:rPr>
              <a:t>200</a:t>
            </a:r>
            <a:r>
              <a:rPr lang="zh-CN" altLang="zh-CN" sz="2200" dirty="0">
                <a:solidFill>
                  <a:srgbClr val="000000"/>
                </a:solidFill>
                <a:latin typeface="Times New Roman" panose="02020603050405020304" pitchFamily="18" charset="0"/>
                <a:cs typeface="Times New Roman" panose="02020603050405020304" pitchFamily="18" charset="0"/>
              </a:rPr>
              <a:t>个某种电子元件寿命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单位</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h</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的频率分布直方图如图</a:t>
            </a:r>
            <a:r>
              <a:rPr lang="en-US" altLang="zh-CN" sz="2200" dirty="0" smtClean="0">
                <a:solidFill>
                  <a:srgbClr val="000000"/>
                </a:solidFill>
                <a:latin typeface="Times New Roman" panose="02020603050405020304" pitchFamily="18" charset="0"/>
                <a:cs typeface="Times New Roman" panose="02020603050405020304" pitchFamily="18" charset="0"/>
              </a:rPr>
              <a:t>.</a:t>
            </a:r>
          </a:p>
          <a:p>
            <a:pPr indent="266700">
              <a:lnSpc>
                <a:spcPct val="120000"/>
              </a:lnSpc>
              <a:spcAft>
                <a:spcPts val="0"/>
              </a:spcAft>
              <a:tabLst>
                <a:tab pos="1188085" algn="l"/>
                <a:tab pos="2163445" algn="l"/>
                <a:tab pos="3142615" algn="l"/>
                <a:tab pos="4190365" algn="l"/>
              </a:tabLst>
            </a:pPr>
            <a:r>
              <a:rPr lang="zh-CN" altLang="zh-CN" sz="2200" dirty="0">
                <a:solidFill>
                  <a:srgbClr val="000000"/>
                </a:solidFill>
                <a:latin typeface="Times New Roman" panose="02020603050405020304" pitchFamily="18" charset="0"/>
                <a:cs typeface="Times New Roman" panose="02020603050405020304" pitchFamily="18" charset="0"/>
              </a:rPr>
              <a:t>其中</a:t>
            </a:r>
            <a:r>
              <a:rPr lang="en-US" altLang="zh-CN" sz="2200" dirty="0">
                <a:solidFill>
                  <a:srgbClr val="000000"/>
                </a:solidFill>
                <a:latin typeface="Times New Roman" panose="02020603050405020304" pitchFamily="18" charset="0"/>
                <a:cs typeface="Times New Roman" panose="02020603050405020304" pitchFamily="18" charset="0"/>
              </a:rPr>
              <a:t>300~400</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400~500</a:t>
            </a:r>
            <a:r>
              <a:rPr lang="zh-CN" altLang="zh-CN" sz="2200" dirty="0">
                <a:solidFill>
                  <a:srgbClr val="000000"/>
                </a:solidFill>
                <a:latin typeface="Times New Roman" panose="02020603050405020304" pitchFamily="18" charset="0"/>
                <a:cs typeface="Times New Roman" panose="02020603050405020304" pitchFamily="18" charset="0"/>
              </a:rPr>
              <a:t>两组数据丢失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下面四个说法中有且只有一个与原数据相符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这个说法是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smtClean="0">
                <a:solidFill>
                  <a:srgbClr val="000000"/>
                </a:solidFill>
                <a:latin typeface="Times New Roman" panose="02020603050405020304" pitchFamily="18" charset="0"/>
                <a:cs typeface="Times New Roman" panose="02020603050405020304" pitchFamily="18" charset="0"/>
              </a:rPr>
              <a:t>)</a:t>
            </a:r>
          </a:p>
          <a:p>
            <a:pPr indent="266700">
              <a:lnSpc>
                <a:spcPct val="120000"/>
              </a:lnSpc>
              <a:spcAft>
                <a:spcPts val="0"/>
              </a:spcAft>
              <a:tabLst>
                <a:tab pos="1188085" algn="l"/>
                <a:tab pos="2163445" algn="l"/>
                <a:tab pos="3142615" algn="l"/>
                <a:tab pos="4190365" algn="l"/>
              </a:tabLst>
            </a:pPr>
            <a:endParaRPr lang="en-US" altLang="zh-CN" sz="2200"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endParaRPr lang="en-US" altLang="zh-CN" sz="2200" dirty="0" smtClean="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寿命在</a:t>
            </a:r>
            <a:r>
              <a:rPr lang="en-US" altLang="zh-CN" sz="2200" dirty="0">
                <a:solidFill>
                  <a:srgbClr val="000000"/>
                </a:solidFill>
                <a:latin typeface="Times New Roman" panose="02020603050405020304" pitchFamily="18" charset="0"/>
                <a:cs typeface="Times New Roman" panose="02020603050405020304" pitchFamily="18" charset="0"/>
              </a:rPr>
              <a:t>300~400</a:t>
            </a:r>
            <a:r>
              <a:rPr lang="zh-CN" altLang="zh-CN" sz="2200" dirty="0">
                <a:solidFill>
                  <a:srgbClr val="000000"/>
                </a:solidFill>
                <a:latin typeface="Times New Roman" panose="02020603050405020304" pitchFamily="18" charset="0"/>
                <a:cs typeface="Times New Roman" panose="02020603050405020304" pitchFamily="18" charset="0"/>
              </a:rPr>
              <a:t>的频数是</a:t>
            </a:r>
            <a:r>
              <a:rPr lang="en-US" altLang="zh-CN" sz="2200" dirty="0">
                <a:solidFill>
                  <a:srgbClr val="000000"/>
                </a:solidFill>
                <a:latin typeface="Times New Roman" panose="02020603050405020304" pitchFamily="18" charset="0"/>
                <a:cs typeface="Times New Roman" panose="02020603050405020304" pitchFamily="18" charset="0"/>
              </a:rPr>
              <a:t>90;</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寿命在</a:t>
            </a:r>
            <a:r>
              <a:rPr lang="en-US" altLang="zh-CN" sz="2200" dirty="0">
                <a:solidFill>
                  <a:srgbClr val="000000"/>
                </a:solidFill>
                <a:latin typeface="Times New Roman" panose="02020603050405020304" pitchFamily="18" charset="0"/>
                <a:cs typeface="Times New Roman" panose="02020603050405020304" pitchFamily="18" charset="0"/>
              </a:rPr>
              <a:t>400~500</a:t>
            </a:r>
            <a:r>
              <a:rPr lang="zh-CN" altLang="zh-CN" sz="2200" dirty="0">
                <a:solidFill>
                  <a:srgbClr val="000000"/>
                </a:solidFill>
                <a:latin typeface="Times New Roman" panose="02020603050405020304" pitchFamily="18" charset="0"/>
                <a:cs typeface="Times New Roman" panose="02020603050405020304" pitchFamily="18" charset="0"/>
              </a:rPr>
              <a:t>的矩形的面积是</a:t>
            </a:r>
            <a:r>
              <a:rPr lang="en-US" altLang="zh-CN" sz="2200" dirty="0">
                <a:solidFill>
                  <a:srgbClr val="000000"/>
                </a:solidFill>
                <a:latin typeface="Times New Roman" panose="02020603050405020304" pitchFamily="18" charset="0"/>
                <a:cs typeface="Times New Roman" panose="02020603050405020304" pitchFamily="18" charset="0"/>
              </a:rPr>
              <a:t>0.2;</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用频率分布直方图估计电子元件的平均寿命为</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150×0.1+250×0.15+350×0.45+450×0.15+550×0.15;</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dirty="0" smtClean="0">
                <a:solidFill>
                  <a:srgbClr val="000000"/>
                </a:solidFill>
                <a:latin typeface="NEU-BZ-S92"/>
                <a:cs typeface="宋体" panose="02010600030101010101" pitchFamily="2" charset="-122"/>
              </a:rPr>
              <a:t>④</a:t>
            </a:r>
            <a:r>
              <a:rPr lang="zh-CN" altLang="zh-CN" sz="2200" dirty="0" smtClean="0">
                <a:solidFill>
                  <a:srgbClr val="000000"/>
                </a:solidFill>
                <a:latin typeface="Times New Roman" panose="02020603050405020304" pitchFamily="18" charset="0"/>
                <a:cs typeface="Times New Roman" panose="02020603050405020304" pitchFamily="18" charset="0"/>
              </a:rPr>
              <a:t>寿命超过</a:t>
            </a:r>
            <a:r>
              <a:rPr lang="en-US" altLang="zh-CN" sz="2200" dirty="0" smtClean="0">
                <a:solidFill>
                  <a:srgbClr val="000000"/>
                </a:solidFill>
                <a:latin typeface="Times New Roman" panose="02020603050405020304" pitchFamily="18" charset="0"/>
                <a:cs typeface="Times New Roman" panose="02020603050405020304" pitchFamily="18" charset="0"/>
              </a:rPr>
              <a:t>400 </a:t>
            </a:r>
            <a:r>
              <a:rPr lang="en-US" altLang="zh-CN" sz="2200" i="1" dirty="0" smtClean="0">
                <a:solidFill>
                  <a:srgbClr val="000000"/>
                </a:solidFill>
                <a:latin typeface="Times New Roman" panose="02020603050405020304" pitchFamily="18" charset="0"/>
                <a:cs typeface="Times New Roman" panose="02020603050405020304" pitchFamily="18" charset="0"/>
              </a:rPr>
              <a:t>h</a:t>
            </a:r>
            <a:r>
              <a:rPr lang="zh-CN" altLang="zh-CN" sz="2200" dirty="0" smtClean="0">
                <a:solidFill>
                  <a:srgbClr val="000000"/>
                </a:solidFill>
                <a:latin typeface="Times New Roman" panose="02020603050405020304" pitchFamily="18" charset="0"/>
                <a:cs typeface="Times New Roman" panose="02020603050405020304" pitchFamily="18" charset="0"/>
              </a:rPr>
              <a:t>的频率为</a:t>
            </a:r>
            <a:r>
              <a:rPr lang="en-US" altLang="zh-CN" sz="2200" dirty="0" smtClean="0">
                <a:solidFill>
                  <a:srgbClr val="000000"/>
                </a:solidFill>
                <a:latin typeface="Times New Roman" panose="02020603050405020304" pitchFamily="18" charset="0"/>
                <a:cs typeface="Times New Roman" panose="02020603050405020304" pitchFamily="18" charset="0"/>
              </a:rPr>
              <a:t>0.3.</a:t>
            </a:r>
            <a:endParaRPr lang="zh-CN" altLang="zh-CN" sz="2200" dirty="0" smtClean="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i="1" dirty="0" smtClean="0">
                <a:solidFill>
                  <a:srgbClr val="000000"/>
                </a:solidFill>
                <a:latin typeface="Times New Roman" panose="02020603050405020304" pitchFamily="18" charset="0"/>
                <a:cs typeface="Times New Roman" panose="02020603050405020304" pitchFamily="18" charset="0"/>
              </a:rPr>
              <a:t>A</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i="1"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NEU-BZ-S92"/>
                <a:cs typeface="宋体" panose="02010600030101010101" pitchFamily="2" charset="-122"/>
              </a:rPr>
              <a:t>②</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i="1"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NEU-BZ-S92"/>
                <a:cs typeface="宋体" panose="02010600030101010101" pitchFamily="2" charset="-122"/>
              </a:rPr>
              <a:t>③</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i="1" dirty="0">
                <a:solidFill>
                  <a:srgbClr val="000000"/>
                </a:solidFill>
                <a:latin typeface="Times New Roman" panose="02020603050405020304" pitchFamily="18" charset="0"/>
                <a:cs typeface="Times New Roman" panose="02020603050405020304" pitchFamily="18" charset="0"/>
              </a:rPr>
              <a:t>D.</a:t>
            </a:r>
            <a:r>
              <a:rPr lang="zh-CN" altLang="zh-CN" sz="2200" dirty="0" smtClean="0">
                <a:solidFill>
                  <a:srgbClr val="000000"/>
                </a:solidFill>
                <a:latin typeface="NEU-BZ-S92"/>
                <a:cs typeface="宋体" panose="02010600030101010101" pitchFamily="2" charset="-122"/>
              </a:rPr>
              <a:t>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pic>
        <p:nvPicPr>
          <p:cNvPr id="14" name="LB26.eps" descr="id:2147520162;FounderCES"/>
          <p:cNvPicPr/>
          <p:nvPr/>
        </p:nvPicPr>
        <p:blipFill>
          <a:blip r:embed="rId6"/>
          <a:stretch>
            <a:fillRect/>
          </a:stretch>
        </p:blipFill>
        <p:spPr>
          <a:xfrm>
            <a:off x="5220072" y="2564904"/>
            <a:ext cx="3271912" cy="2054482"/>
          </a:xfrm>
          <a:prstGeom prst="rect">
            <a:avLst/>
          </a:prstGeom>
        </p:spPr>
      </p:pic>
      <p:sp>
        <p:nvSpPr>
          <p:cNvPr id="15" name="矩形 14"/>
          <p:cNvSpPr>
            <a:spLocks noChangeAspect="1"/>
          </p:cNvSpPr>
          <p:nvPr/>
        </p:nvSpPr>
        <p:spPr>
          <a:xfrm>
            <a:off x="4459157" y="2524069"/>
            <a:ext cx="372218" cy="469744"/>
          </a:xfrm>
          <a:prstGeom prst="rect">
            <a:avLst/>
          </a:prstGeom>
        </p:spPr>
        <p:txBody>
          <a:bodyPr wrap="none">
            <a:spAutoFit/>
          </a:bodyPr>
          <a:lstStyle/>
          <a:p>
            <a:pPr>
              <a:lnSpc>
                <a:spcPct val="120000"/>
              </a:lnSpc>
            </a:pPr>
            <a:r>
              <a:rPr lang="en-US" altLang="zh-CN" sz="2200" dirty="0" smtClean="0">
                <a:solidFill>
                  <a:srgbClr val="FF0000"/>
                </a:solidFill>
                <a:latin typeface="Times New Roman" panose="02020603050405020304" pitchFamily="18" charset="0"/>
              </a:rPr>
              <a:t>B</a:t>
            </a:r>
            <a:endParaRPr lang="zh-CN" altLang="en-US" sz="2200" dirty="0"/>
          </a:p>
        </p:txBody>
      </p:sp>
    </p:spTree>
    <p:extLst>
      <p:ext uri="{BB962C8B-B14F-4D97-AF65-F5344CB8AC3E}">
        <p14:creationId xmlns:p14="http://schemas.microsoft.com/office/powerpoint/2010/main" xmlns="" val="6119585"/>
      </p:ext>
    </p:extLst>
  </p:cSld>
  <p:clrMapOvr>
    <a:masterClrMapping/>
  </p:clrMapOvr>
  <mc:AlternateContent xmlns:mc="http://schemas.openxmlformats.org/markup-compatibility/2006">
    <mc:Choice xmlns:p14="http://schemas.microsoft.com/office/powerpoint/2010/main" xmlns="" Requires="p14">
      <p:transition spd="slow" p14:dur="800">
        <p:cover dir="ld"/>
      </p:transition>
    </mc:Choice>
    <mc:Fallback>
      <p:transition spd="slow">
        <p:cover dir="l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down)">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18</a:t>
            </a:fld>
            <a:r>
              <a:rPr lang="en-US" altLang="zh-CN" dirty="0" smtClean="0"/>
              <a:t>-</a:t>
            </a:r>
            <a:endParaRPr lang="zh-CN" altLang="en-US" dirty="0"/>
          </a:p>
        </p:txBody>
      </p:sp>
      <p:sp>
        <p:nvSpPr>
          <p:cNvPr id="5" name="圆角矩形 4">
            <a:hlinkClick r:id="rId3" action="ppaction://hlinksldjump"/>
          </p:cNvPr>
          <p:cNvSpPr/>
          <p:nvPr/>
        </p:nvSpPr>
        <p:spPr>
          <a:xfrm>
            <a:off x="344304"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1</a:t>
            </a:r>
            <a:endParaRPr lang="zh-CN" altLang="en-US" sz="1200" dirty="0">
              <a:solidFill>
                <a:srgbClr val="E75E22"/>
              </a:solidFill>
              <a:latin typeface="+mj-ea"/>
              <a:ea typeface="+mj-ea"/>
            </a:endParaRPr>
          </a:p>
        </p:txBody>
      </p:sp>
      <p:sp>
        <p:nvSpPr>
          <p:cNvPr id="6" name="圆角矩形 5">
            <a:hlinkClick r:id="rId4"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8" name="圆角矩形 7">
            <a:hlinkClick r:id="rId5"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sp>
        <p:nvSpPr>
          <p:cNvPr id="2" name="矩形 1"/>
          <p:cNvSpPr>
            <a:spLocks noChangeAspect="1"/>
          </p:cNvSpPr>
          <p:nvPr/>
        </p:nvSpPr>
        <p:spPr>
          <a:xfrm>
            <a:off x="508000" y="1423167"/>
            <a:ext cx="8128000" cy="866006"/>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(2)(2018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四川成都石室中学二诊</a:t>
            </a:r>
            <a:r>
              <a:rPr lang="en-US" altLang="zh-CN" sz="2200" dirty="0">
                <a:solidFill>
                  <a:srgbClr val="000000"/>
                </a:solidFill>
                <a:latin typeface="Times New Roman" panose="02020603050405020304" pitchFamily="18" charset="0"/>
                <a:cs typeface="Times New Roman" panose="02020603050405020304" pitchFamily="18" charset="0"/>
              </a:rPr>
              <a:t>,12)</a:t>
            </a:r>
            <a:r>
              <a:rPr lang="zh-CN" altLang="zh-CN" sz="2200" dirty="0">
                <a:solidFill>
                  <a:srgbClr val="000000"/>
                </a:solidFill>
                <a:latin typeface="Times New Roman" panose="02020603050405020304" pitchFamily="18" charset="0"/>
                <a:cs typeface="Times New Roman" panose="02020603050405020304" pitchFamily="18" charset="0"/>
              </a:rPr>
              <a:t>从某小学随机抽取</a:t>
            </a:r>
            <a:r>
              <a:rPr lang="en-US" altLang="zh-CN" sz="2200" dirty="0">
                <a:solidFill>
                  <a:srgbClr val="000000"/>
                </a:solidFill>
                <a:latin typeface="Times New Roman" panose="02020603050405020304" pitchFamily="18" charset="0"/>
                <a:cs typeface="Times New Roman" panose="02020603050405020304" pitchFamily="18" charset="0"/>
              </a:rPr>
              <a:t>100</a:t>
            </a:r>
            <a:r>
              <a:rPr lang="zh-CN" altLang="zh-CN" sz="2200" dirty="0">
                <a:solidFill>
                  <a:srgbClr val="000000"/>
                </a:solidFill>
                <a:latin typeface="Times New Roman" panose="02020603050405020304" pitchFamily="18" charset="0"/>
                <a:cs typeface="Times New Roman" panose="02020603050405020304" pitchFamily="18" charset="0"/>
              </a:rPr>
              <a:t>名同学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将他们的身高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单位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厘米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数据绘制成频率分布直方图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如图</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0" name="LB27.eps" descr="id:2147520169;FounderCES"/>
          <p:cNvPicPr/>
          <p:nvPr/>
        </p:nvPicPr>
        <p:blipFill>
          <a:blip r:embed="rId6"/>
          <a:stretch>
            <a:fillRect/>
          </a:stretch>
        </p:blipFill>
        <p:spPr>
          <a:xfrm>
            <a:off x="2123728" y="2289173"/>
            <a:ext cx="4608512" cy="2574596"/>
          </a:xfrm>
          <a:prstGeom prst="rect">
            <a:avLst/>
          </a:prstGeom>
        </p:spPr>
      </p:pic>
      <p:sp>
        <p:nvSpPr>
          <p:cNvPr id="7" name="矩形 6"/>
          <p:cNvSpPr>
            <a:spLocks noChangeAspect="1"/>
          </p:cNvSpPr>
          <p:nvPr/>
        </p:nvSpPr>
        <p:spPr>
          <a:xfrm>
            <a:off x="508000" y="4924206"/>
            <a:ext cx="8128000" cy="1272271"/>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sz="2200" dirty="0">
                <a:solidFill>
                  <a:srgbClr val="000000"/>
                </a:solidFill>
                <a:latin typeface="Times New Roman" panose="02020603050405020304" pitchFamily="18" charset="0"/>
                <a:cs typeface="Times New Roman" panose="02020603050405020304" pitchFamily="18" charset="0"/>
              </a:rPr>
              <a:t>若要从身高在</a:t>
            </a:r>
            <a:r>
              <a:rPr lang="en-US" altLang="zh-CN" sz="2200" dirty="0">
                <a:solidFill>
                  <a:srgbClr val="000000"/>
                </a:solidFill>
                <a:latin typeface="Times New Roman" panose="02020603050405020304" pitchFamily="18" charset="0"/>
                <a:cs typeface="Times New Roman" panose="02020603050405020304" pitchFamily="18" charset="0"/>
              </a:rPr>
              <a:t>[120,130),[130,140),[140,150]</a:t>
            </a:r>
            <a:r>
              <a:rPr lang="zh-CN" altLang="zh-CN" sz="2200" dirty="0">
                <a:solidFill>
                  <a:srgbClr val="000000"/>
                </a:solidFill>
                <a:latin typeface="Times New Roman" panose="02020603050405020304" pitchFamily="18" charset="0"/>
                <a:cs typeface="Times New Roman" panose="02020603050405020304" pitchFamily="18" charset="0"/>
              </a:rPr>
              <a:t>三组内的学生中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用分层抽样的方法选取</a:t>
            </a:r>
            <a:r>
              <a:rPr lang="en-US" altLang="zh-CN" sz="2200" dirty="0">
                <a:solidFill>
                  <a:srgbClr val="000000"/>
                </a:solidFill>
                <a:latin typeface="Times New Roman" panose="02020603050405020304" pitchFamily="18" charset="0"/>
                <a:cs typeface="Times New Roman" panose="02020603050405020304" pitchFamily="18" charset="0"/>
              </a:rPr>
              <a:t>18</a:t>
            </a:r>
            <a:r>
              <a:rPr lang="zh-CN" altLang="zh-CN" sz="2200" dirty="0">
                <a:solidFill>
                  <a:srgbClr val="000000"/>
                </a:solidFill>
                <a:latin typeface="Times New Roman" panose="02020603050405020304" pitchFamily="18" charset="0"/>
                <a:cs typeface="Times New Roman" panose="02020603050405020304" pitchFamily="18" charset="0"/>
              </a:rPr>
              <a:t>人参加一项活动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则从身高在</a:t>
            </a:r>
            <a:r>
              <a:rPr lang="en-US" altLang="zh-CN" sz="2200" dirty="0">
                <a:solidFill>
                  <a:srgbClr val="000000"/>
                </a:solidFill>
                <a:latin typeface="Times New Roman" panose="02020603050405020304" pitchFamily="18" charset="0"/>
                <a:cs typeface="Times New Roman" panose="02020603050405020304" pitchFamily="18" charset="0"/>
              </a:rPr>
              <a:t>[140,150]</a:t>
            </a:r>
            <a:r>
              <a:rPr lang="zh-CN" altLang="zh-CN" sz="2200" dirty="0">
                <a:solidFill>
                  <a:srgbClr val="000000"/>
                </a:solidFill>
                <a:latin typeface="Times New Roman" panose="02020603050405020304" pitchFamily="18" charset="0"/>
                <a:cs typeface="Times New Roman" panose="02020603050405020304" pitchFamily="18" charset="0"/>
              </a:rPr>
              <a:t>内的学生中选取的人数应为</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2" name="矩形 11"/>
          <p:cNvSpPr>
            <a:spLocks noChangeAspect="1"/>
          </p:cNvSpPr>
          <p:nvPr/>
        </p:nvSpPr>
        <p:spPr>
          <a:xfrm>
            <a:off x="3790303" y="5717733"/>
            <a:ext cx="325730" cy="463204"/>
          </a:xfrm>
          <a:prstGeom prst="rect">
            <a:avLst/>
          </a:prstGeom>
        </p:spPr>
        <p:txBody>
          <a:bodyPr wrap="none">
            <a:spAutoFit/>
          </a:bodyPr>
          <a:lstStyle/>
          <a:p>
            <a:pPr>
              <a:lnSpc>
                <a:spcPct val="120000"/>
              </a:lnSpc>
            </a:pPr>
            <a:r>
              <a:rPr lang="en-US" altLang="zh-CN" sz="2200" dirty="0" smtClean="0">
                <a:solidFill>
                  <a:srgbClr val="FF0000"/>
                </a:solidFill>
                <a:latin typeface="Times New Roman" panose="02020603050405020304" pitchFamily="18" charset="0"/>
              </a:rPr>
              <a:t>3</a:t>
            </a:r>
            <a:endParaRPr lang="zh-CN" altLang="en-US" sz="2200" dirty="0"/>
          </a:p>
        </p:txBody>
      </p:sp>
    </p:spTree>
    <p:extLst>
      <p:ext uri="{BB962C8B-B14F-4D97-AF65-F5344CB8AC3E}">
        <p14:creationId xmlns:p14="http://schemas.microsoft.com/office/powerpoint/2010/main" xmlns="" val="2318353883"/>
      </p:ext>
    </p:extLst>
  </p:cSld>
  <p:clrMapOvr>
    <a:masterClrMapping/>
  </p:clrMapOvr>
  <mc:AlternateContent xmlns:mc="http://schemas.openxmlformats.org/markup-compatibility/2006">
    <mc:Choice xmlns:p14="http://schemas.microsoft.com/office/powerpoint/2010/main" xmlns="" Requires="p14">
      <p:transition spd="slow" p14:dur="800">
        <p:randomBar/>
      </p:transition>
    </mc:Choice>
    <mc:Fallback>
      <p:transition spd="slow">
        <p:randomBa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19</a:t>
            </a:fld>
            <a:r>
              <a:rPr lang="en-US" altLang="zh-CN" dirty="0" smtClean="0"/>
              <a:t>-</a:t>
            </a:r>
            <a:endParaRPr lang="zh-CN" altLang="en-US" dirty="0"/>
          </a:p>
        </p:txBody>
      </p:sp>
      <p:sp>
        <p:nvSpPr>
          <p:cNvPr id="5" name="圆角矩形 4">
            <a:hlinkClick r:id="rId4" action="ppaction://hlinksldjump"/>
          </p:cNvPr>
          <p:cNvSpPr/>
          <p:nvPr/>
        </p:nvSpPr>
        <p:spPr>
          <a:xfrm>
            <a:off x="344304"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1</a:t>
            </a:r>
            <a:endParaRPr lang="zh-CN" altLang="en-US" sz="1200" dirty="0">
              <a:solidFill>
                <a:srgbClr val="E75E22"/>
              </a:solidFill>
              <a:latin typeface="+mj-ea"/>
              <a:ea typeface="+mj-ea"/>
            </a:endParaRPr>
          </a:p>
        </p:txBody>
      </p:sp>
      <p:sp>
        <p:nvSpPr>
          <p:cNvPr id="6" name="圆角矩形 5">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8" name="圆角矩形 7">
            <a:hlinkClick r:id="rId6"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sp>
        <p:nvSpPr>
          <p:cNvPr id="4" name="矩形 3"/>
          <p:cNvSpPr>
            <a:spLocks noChangeAspect="1"/>
          </p:cNvSpPr>
          <p:nvPr/>
        </p:nvSpPr>
        <p:spPr>
          <a:xfrm>
            <a:off x="508000" y="1518718"/>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b="1" dirty="0">
                <a:solidFill>
                  <a:srgbClr val="FF0000"/>
                </a:solidFill>
                <a:latin typeface="Times New Roman" panose="02020603050405020304" pitchFamily="18" charset="0"/>
                <a:cs typeface="Times New Roman" panose="02020603050405020304" pitchFamily="18" charset="0"/>
              </a:rPr>
              <a:t>解析</a:t>
            </a:r>
            <a:r>
              <a:rPr lang="en-US" altLang="zh-CN" sz="2200" b="1"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若</a:t>
            </a:r>
            <a:r>
              <a:rPr lang="zh-CN" altLang="zh-CN" sz="2200" i="1"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正确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则</a:t>
            </a:r>
            <a:r>
              <a:rPr lang="en-US" altLang="zh-CN" sz="2200" dirty="0">
                <a:solidFill>
                  <a:srgbClr val="000000"/>
                </a:solidFill>
                <a:latin typeface="Times New Roman" panose="02020603050405020304" pitchFamily="18" charset="0"/>
                <a:cs typeface="Times New Roman" panose="02020603050405020304" pitchFamily="18" charset="0"/>
              </a:rPr>
              <a:t>300</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400</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对应的频率为</a:t>
            </a:r>
            <a:r>
              <a:rPr lang="en-US" altLang="zh-CN" sz="2200" dirty="0">
                <a:solidFill>
                  <a:srgbClr val="000000"/>
                </a:solidFill>
                <a:latin typeface="Times New Roman" panose="02020603050405020304" pitchFamily="18" charset="0"/>
                <a:cs typeface="Times New Roman" panose="02020603050405020304" pitchFamily="18" charset="0"/>
              </a:rPr>
              <a:t>0</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45,</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则</a:t>
            </a:r>
            <a:r>
              <a:rPr lang="en-US" altLang="zh-CN" sz="2200" dirty="0">
                <a:solidFill>
                  <a:srgbClr val="000000"/>
                </a:solidFill>
                <a:latin typeface="Times New Roman" panose="02020603050405020304" pitchFamily="18" charset="0"/>
                <a:cs typeface="Times New Roman" panose="02020603050405020304" pitchFamily="18" charset="0"/>
              </a:rPr>
              <a:t>400</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500</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对应的频率为</a:t>
            </a:r>
            <a:r>
              <a:rPr lang="en-US" altLang="zh-CN" sz="2200" dirty="0">
                <a:solidFill>
                  <a:srgbClr val="000000"/>
                </a:solidFill>
                <a:latin typeface="Times New Roman" panose="02020603050405020304" pitchFamily="18" charset="0"/>
                <a:cs typeface="Times New Roman" panose="02020603050405020304" pitchFamily="18" charset="0"/>
              </a:rPr>
              <a:t>0</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15,</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则</a:t>
            </a:r>
            <a:r>
              <a:rPr lang="zh-CN" altLang="zh-CN" sz="2200" i="1"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错误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电子元件的平均寿命为</a:t>
            </a:r>
            <a:r>
              <a:rPr lang="en-US" altLang="zh-CN" sz="2200" dirty="0">
                <a:solidFill>
                  <a:srgbClr val="000000"/>
                </a:solidFill>
                <a:latin typeface="Times New Roman" panose="02020603050405020304" pitchFamily="18" charset="0"/>
                <a:cs typeface="Times New Roman" panose="02020603050405020304" pitchFamily="18" charset="0"/>
              </a:rPr>
              <a:t>150</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250</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15</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350</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45</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450</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15</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550</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15,</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则</a:t>
            </a:r>
            <a:r>
              <a:rPr lang="zh-CN" altLang="zh-CN" sz="2200" i="1"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正确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寿命超过</a:t>
            </a:r>
            <a:r>
              <a:rPr lang="en-US" altLang="zh-CN" sz="2200" dirty="0">
                <a:solidFill>
                  <a:srgbClr val="000000"/>
                </a:solidFill>
                <a:latin typeface="Times New Roman" panose="02020603050405020304" pitchFamily="18" charset="0"/>
                <a:cs typeface="Times New Roman" panose="02020603050405020304" pitchFamily="18" charset="0"/>
              </a:rPr>
              <a:t>400</a:t>
            </a:r>
            <a:r>
              <a:rPr lang="en-US"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h</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的频率为</a:t>
            </a:r>
            <a:r>
              <a:rPr lang="en-US" altLang="zh-CN" sz="2200" dirty="0">
                <a:solidFill>
                  <a:srgbClr val="000000"/>
                </a:solidFill>
                <a:latin typeface="Times New Roman" panose="02020603050405020304" pitchFamily="18" charset="0"/>
                <a:cs typeface="Times New Roman" panose="02020603050405020304" pitchFamily="18" charset="0"/>
              </a:rPr>
              <a:t>0</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15</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15</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则</a:t>
            </a:r>
            <a:r>
              <a:rPr lang="zh-CN" altLang="zh-CN" sz="2200" i="1"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正确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故不符合题意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若</a:t>
            </a:r>
            <a:r>
              <a:rPr lang="zh-CN" altLang="zh-CN" sz="2200" i="1"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正确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则</a:t>
            </a:r>
            <a:r>
              <a:rPr lang="en-US" altLang="zh-CN" sz="2200" dirty="0">
                <a:solidFill>
                  <a:srgbClr val="000000"/>
                </a:solidFill>
                <a:latin typeface="Times New Roman" panose="02020603050405020304" pitchFamily="18" charset="0"/>
                <a:cs typeface="Times New Roman" panose="02020603050405020304" pitchFamily="18" charset="0"/>
              </a:rPr>
              <a:t>300</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400</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对应的频率为</a:t>
            </a:r>
            <a:r>
              <a:rPr lang="en-US" altLang="zh-CN" sz="2200" dirty="0">
                <a:solidFill>
                  <a:srgbClr val="000000"/>
                </a:solidFill>
                <a:latin typeface="Times New Roman" panose="02020603050405020304" pitchFamily="18" charset="0"/>
                <a:cs typeface="Times New Roman" panose="02020603050405020304" pitchFamily="18" charset="0"/>
              </a:rPr>
              <a:t>0</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则</a:t>
            </a:r>
            <a:r>
              <a:rPr lang="zh-CN" altLang="zh-CN" sz="2200" i="1"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错误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电子元件的平均寿命为</a:t>
            </a:r>
            <a:r>
              <a:rPr lang="en-US" altLang="zh-CN" sz="2200" dirty="0">
                <a:solidFill>
                  <a:srgbClr val="000000"/>
                </a:solidFill>
                <a:latin typeface="Times New Roman" panose="02020603050405020304" pitchFamily="18" charset="0"/>
                <a:cs typeface="Times New Roman" panose="02020603050405020304" pitchFamily="18" charset="0"/>
              </a:rPr>
              <a:t>150</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250</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15</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350</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4</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450</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550</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15,</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则</a:t>
            </a:r>
            <a:r>
              <a:rPr lang="zh-CN" altLang="zh-CN" sz="2200" i="1"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错误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寿命超过</a:t>
            </a:r>
            <a:r>
              <a:rPr lang="en-US" altLang="zh-CN" sz="2200" dirty="0">
                <a:solidFill>
                  <a:srgbClr val="000000"/>
                </a:solidFill>
                <a:latin typeface="Times New Roman" panose="02020603050405020304" pitchFamily="18" charset="0"/>
                <a:cs typeface="Times New Roman" panose="02020603050405020304" pitchFamily="18" charset="0"/>
              </a:rPr>
              <a:t>400</a:t>
            </a:r>
            <a:r>
              <a:rPr lang="en-US"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h</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的频率为</a:t>
            </a:r>
            <a:r>
              <a:rPr lang="en-US" altLang="zh-CN" sz="2200" dirty="0">
                <a:solidFill>
                  <a:srgbClr val="000000"/>
                </a:solidFill>
                <a:latin typeface="Times New Roman" panose="02020603050405020304" pitchFamily="18" charset="0"/>
                <a:cs typeface="Times New Roman" panose="02020603050405020304" pitchFamily="18" charset="0"/>
              </a:rPr>
              <a:t>0</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15</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35,</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则</a:t>
            </a:r>
            <a:r>
              <a:rPr lang="zh-CN" altLang="zh-CN" sz="2200" i="1"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错误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故符合题意</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故选</a:t>
            </a:r>
            <a:r>
              <a:rPr lang="en-US" altLang="zh-CN" sz="2200" dirty="0">
                <a:solidFill>
                  <a:srgbClr val="000000"/>
                </a:solidFill>
                <a:latin typeface="Times New Roman" panose="02020603050405020304" pitchFamily="18" charset="0"/>
                <a:cs typeface="Times New Roman" panose="02020603050405020304" pitchFamily="18" charset="0"/>
              </a:rPr>
              <a:t>B</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(2)0</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035</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0</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005</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解得</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0</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03</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三组的比值为</a:t>
            </a:r>
            <a:r>
              <a:rPr lang="en-US" altLang="zh-CN" sz="2200" dirty="0">
                <a:solidFill>
                  <a:srgbClr val="000000"/>
                </a:solidFill>
                <a:latin typeface="Times New Roman" panose="02020603050405020304" pitchFamily="18" charset="0"/>
                <a:cs typeface="Times New Roman" panose="02020603050405020304" pitchFamily="18" charset="0"/>
              </a:rPr>
              <a:t>0</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03</a:t>
            </a:r>
            <a:r>
              <a:rPr lang="zh-CN" altLang="zh-CN" sz="2200" i="1" dirty="0">
                <a:solidFill>
                  <a:srgbClr val="000000"/>
                </a:solidFill>
                <a:latin typeface="NEU-BZ-S92"/>
                <a:cs typeface="宋体" panose="02010600030101010101" pitchFamily="2" charset="-122"/>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02</a:t>
            </a:r>
            <a:r>
              <a:rPr lang="zh-CN" altLang="zh-CN" sz="2200" i="1" dirty="0">
                <a:solidFill>
                  <a:srgbClr val="000000"/>
                </a:solidFill>
                <a:latin typeface="NEU-BZ-S92"/>
                <a:cs typeface="宋体" panose="02010600030101010101" pitchFamily="2" charset="-122"/>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i="1" dirty="0">
                <a:solidFill>
                  <a:srgbClr val="000000"/>
                </a:solidFill>
                <a:latin typeface="NEU-BZ-S92"/>
                <a:cs typeface="宋体" panose="02010600030101010101" pitchFamily="2" charset="-122"/>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i="1" dirty="0">
                <a:solidFill>
                  <a:srgbClr val="000000"/>
                </a:solidFill>
                <a:latin typeface="NEU-BZ-S92"/>
                <a:cs typeface="宋体" panose="02010600030101010101" pitchFamily="2" charset="-122"/>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[140,150]</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内取</a:t>
            </a:r>
            <a:r>
              <a:rPr lang="en-US" altLang="zh-CN" sz="2200" dirty="0">
                <a:solidFill>
                  <a:srgbClr val="000000"/>
                </a:solidFill>
                <a:latin typeface="Times New Roman" panose="02020603050405020304" pitchFamily="18" charset="0"/>
                <a:cs typeface="Times New Roman" panose="02020603050405020304" pitchFamily="18" charset="0"/>
              </a:rPr>
              <a:t>18</a:t>
            </a:r>
            <a:r>
              <a:rPr lang="en-US" altLang="zh-CN" sz="2200" i="1"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人</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11" name="对象 10"/>
          <p:cNvGraphicFramePr>
            <a:graphicFrameLocks noChangeAspect="1"/>
          </p:cNvGraphicFramePr>
          <p:nvPr>
            <p:extLst>
              <p:ext uri="{D42A27DB-BD31-4B8C-83A1-F6EECF244321}">
                <p14:modId xmlns:p14="http://schemas.microsoft.com/office/powerpoint/2010/main" xmlns="" val="2266376952"/>
              </p:ext>
            </p:extLst>
          </p:nvPr>
        </p:nvGraphicFramePr>
        <p:xfrm>
          <a:off x="3148256" y="5076413"/>
          <a:ext cx="6717355" cy="533609"/>
        </p:xfrm>
        <a:graphic>
          <a:graphicData uri="http://schemas.openxmlformats.org/presentationml/2006/ole">
            <p:oleObj spid="_x0000_s10242" name="文档" r:id="rId7" imgW="3837724" imgH="305406" progId="Word.Document.12">
              <p:embed/>
            </p:oleObj>
          </a:graphicData>
        </a:graphic>
      </p:graphicFrame>
    </p:spTree>
    <p:extLst>
      <p:ext uri="{BB962C8B-B14F-4D97-AF65-F5344CB8AC3E}">
        <p14:creationId xmlns:p14="http://schemas.microsoft.com/office/powerpoint/2010/main" xmlns="" val="1139829135"/>
      </p:ext>
    </p:extLst>
  </p:cSld>
  <p:clrMapOvr>
    <a:masterClrMapping/>
  </p:clrMapOvr>
  <mc:AlternateContent xmlns:mc="http://schemas.openxmlformats.org/markup-compatibility/2006">
    <mc:Choice xmlns:p14="http://schemas.microsoft.com/office/powerpoint/2010/main" xmlns="" Requires="p14">
      <p:transition spd="slow" p14:dur="800">
        <p:blinds dir="vert"/>
      </p:transition>
    </mc:Choice>
    <mc:Fallback>
      <p:transition spd="slow">
        <p:blinds dir="vert"/>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a:t>
            </a:fld>
            <a:r>
              <a:rPr lang="en-US" altLang="zh-CN" dirty="0" smtClean="0"/>
              <a:t>-</a:t>
            </a:r>
            <a:endParaRPr lang="zh-CN" altLang="en-US" dirty="0"/>
          </a:p>
        </p:txBody>
      </p:sp>
      <p:sp>
        <p:nvSpPr>
          <p:cNvPr id="19" name="圆角矩形 18">
            <a:hlinkClick r:id="rId4" action="ppaction://hlinksldjump"/>
          </p:cNvPr>
          <p:cNvSpPr/>
          <p:nvPr/>
        </p:nvSpPr>
        <p:spPr>
          <a:xfrm>
            <a:off x="344304"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知识梳理</a:t>
            </a:r>
            <a:endParaRPr lang="zh-CN" altLang="en-US" sz="1200" dirty="0">
              <a:solidFill>
                <a:srgbClr val="E75E22"/>
              </a:solidFill>
              <a:latin typeface="+mj-ea"/>
              <a:ea typeface="+mj-ea"/>
            </a:endParaRPr>
          </a:p>
        </p:txBody>
      </p:sp>
      <p:sp>
        <p:nvSpPr>
          <p:cNvPr id="20" name="圆角矩形 19">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考点自诊</a:t>
            </a:r>
            <a:endParaRPr lang="zh-CN" altLang="en-US" sz="1200" dirty="0">
              <a:solidFill>
                <a:schemeClr val="bg1">
                  <a:lumMod val="85000"/>
                </a:schemeClr>
              </a:solidFill>
              <a:latin typeface="+mj-ea"/>
              <a:ea typeface="+mj-ea"/>
            </a:endParaRPr>
          </a:p>
        </p:txBody>
      </p:sp>
      <p:sp>
        <p:nvSpPr>
          <p:cNvPr id="9" name="矩形 8"/>
          <p:cNvSpPr>
            <a:spLocks noChangeAspect="1"/>
          </p:cNvSpPr>
          <p:nvPr/>
        </p:nvSpPr>
        <p:spPr>
          <a:xfrm>
            <a:off x="508000" y="1452671"/>
            <a:ext cx="8128000" cy="4928657"/>
          </a:xfrm>
          <a:prstGeom prst="rect">
            <a:avLst/>
          </a:prstGeom>
        </p:spPr>
        <p:txBody>
          <a:bodyPr>
            <a:spAutoFit/>
          </a:bodyPr>
          <a:lstStyle/>
          <a:p>
            <a:pPr indent="267970">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常用统计图表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dirty="0">
                <a:solidFill>
                  <a:srgbClr val="000000"/>
                </a:solidFill>
                <a:latin typeface="Times New Roman" panose="02020603050405020304" pitchFamily="18" charset="0"/>
                <a:cs typeface="Times New Roman" panose="02020603050405020304" pitchFamily="18" charset="0"/>
              </a:rPr>
              <a:t>四种常用的统计图表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、折线统计图、扇形统计图、</a:t>
            </a:r>
            <a:r>
              <a:rPr lang="zh-CN"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数据的数字特征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平均数</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smtClean="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它反映了一组数据的平均水平</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中位数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将数据从小到大排列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若有奇数个数则最中间的数是中位数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若有偶数个数则中间两数的平均数是中位数</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众数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一组数据中出现次数最多的数</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极差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一组数值中最大值与</a:t>
            </a:r>
            <a:r>
              <a:rPr lang="zh-CN"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的差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它反映了一组数据的波动情况</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方差</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s</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它反映了样本数据的离散程度</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14" name="对象 13"/>
          <p:cNvGraphicFramePr>
            <a:graphicFrameLocks noChangeAspect="1"/>
          </p:cNvGraphicFramePr>
          <p:nvPr>
            <p:extLst>
              <p:ext uri="{D42A27DB-BD31-4B8C-83A1-F6EECF244321}">
                <p14:modId xmlns:p14="http://schemas.microsoft.com/office/powerpoint/2010/main" xmlns="" val="1543904434"/>
              </p:ext>
            </p:extLst>
          </p:nvPr>
        </p:nvGraphicFramePr>
        <p:xfrm>
          <a:off x="179512" y="3068960"/>
          <a:ext cx="6106686" cy="482574"/>
        </p:xfrm>
        <a:graphic>
          <a:graphicData uri="http://schemas.openxmlformats.org/presentationml/2006/ole">
            <p:oleObj spid="_x0000_s2050" name="文档" r:id="rId6" imgW="3837724" imgH="302882" progId="Word.Document.12">
              <p:embed/>
            </p:oleObj>
          </a:graphicData>
        </a:graphic>
      </p:graphicFrame>
      <p:sp>
        <p:nvSpPr>
          <p:cNvPr id="11" name="矩形 10"/>
          <p:cNvSpPr>
            <a:spLocks noChangeAspect="1"/>
          </p:cNvSpPr>
          <p:nvPr/>
        </p:nvSpPr>
        <p:spPr>
          <a:xfrm>
            <a:off x="3635896" y="1832247"/>
            <a:ext cx="1665841" cy="459741"/>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条形</a:t>
            </a:r>
            <a:r>
              <a:rPr lang="zh-CN" altLang="zh-CN" sz="2200" dirty="0" smtClean="0">
                <a:solidFill>
                  <a:srgbClr val="FF0000"/>
                </a:solidFill>
                <a:latin typeface="Times New Roman" panose="02020603050405020304" pitchFamily="18" charset="0"/>
                <a:cs typeface="Times New Roman" panose="02020603050405020304" pitchFamily="18" charset="0"/>
              </a:rPr>
              <a:t>统计图</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12" name="矩形 11"/>
          <p:cNvSpPr>
            <a:spLocks noChangeAspect="1"/>
          </p:cNvSpPr>
          <p:nvPr/>
        </p:nvSpPr>
        <p:spPr>
          <a:xfrm>
            <a:off x="1907704" y="2233938"/>
            <a:ext cx="1101584" cy="498598"/>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茎</a:t>
            </a:r>
            <a:r>
              <a:rPr lang="zh-CN" altLang="zh-CN" sz="2200" dirty="0" smtClean="0">
                <a:solidFill>
                  <a:srgbClr val="FF0000"/>
                </a:solidFill>
                <a:latin typeface="Times New Roman" panose="02020603050405020304" pitchFamily="18" charset="0"/>
                <a:cs typeface="Times New Roman" panose="02020603050405020304" pitchFamily="18" charset="0"/>
              </a:rPr>
              <a:t>叶图</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13" name="矩形 12"/>
          <p:cNvSpPr>
            <a:spLocks noChangeAspect="1"/>
          </p:cNvSpPr>
          <p:nvPr/>
        </p:nvSpPr>
        <p:spPr>
          <a:xfrm>
            <a:off x="4750945" y="4653136"/>
            <a:ext cx="1101584" cy="459741"/>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最小值</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graphicFrame>
        <p:nvGraphicFramePr>
          <p:cNvPr id="15" name="对象 14"/>
          <p:cNvGraphicFramePr>
            <a:graphicFrameLocks noChangeAspect="1"/>
          </p:cNvGraphicFramePr>
          <p:nvPr>
            <p:extLst>
              <p:ext uri="{D42A27DB-BD31-4B8C-83A1-F6EECF244321}">
                <p14:modId xmlns:p14="http://schemas.microsoft.com/office/powerpoint/2010/main" xmlns="" val="1509211365"/>
              </p:ext>
            </p:extLst>
          </p:nvPr>
        </p:nvGraphicFramePr>
        <p:xfrm>
          <a:off x="2458496" y="5342073"/>
          <a:ext cx="8128000" cy="585135"/>
        </p:xfrm>
        <a:graphic>
          <a:graphicData uri="http://schemas.openxmlformats.org/presentationml/2006/ole">
            <p:oleObj spid="_x0000_s2051" name="文档" r:id="rId7" imgW="3837724" imgH="275479" progId="Word.Document.12">
              <p:embed/>
            </p:oleObj>
          </a:graphicData>
        </a:graphic>
      </p:graphicFrame>
    </p:spTree>
    <p:extLst>
      <p:ext uri="{BB962C8B-B14F-4D97-AF65-F5344CB8AC3E}">
        <p14:creationId xmlns:p14="http://schemas.microsoft.com/office/powerpoint/2010/main" xmlns="" val="3527561553"/>
      </p:ext>
    </p:extLst>
  </p:cSld>
  <p:clrMapOvr>
    <a:masterClrMapping/>
  </p:clrMapOvr>
  <mc:AlternateContent xmlns:mc="http://schemas.openxmlformats.org/markup-compatibility/2006">
    <mc:Choice xmlns:p14="http://schemas.microsoft.com/office/powerpoint/2010/main" xmlns="" Requires="p14">
      <p:transition spd="slow" p14:dur="800">
        <p:strips dir="ru"/>
      </p:transition>
    </mc:Choice>
    <mc:Fallback>
      <p:transition spd="slow">
        <p:strips dir="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down)">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wipe(down)">
                                      <p:cBhvr>
                                        <p:cTn id="17" dur="500"/>
                                        <p:tgtEl>
                                          <p:spTgt spid="13"/>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wipe(down)">
                                      <p:cBhvr>
                                        <p:cTn id="2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20</a:t>
            </a:fld>
            <a:r>
              <a:rPr lang="en-US" altLang="zh-CN" dirty="0" smtClean="0"/>
              <a:t>-</a:t>
            </a:r>
            <a:endParaRPr lang="zh-CN" altLang="en-US" dirty="0"/>
          </a:p>
        </p:txBody>
      </p:sp>
      <p:sp>
        <p:nvSpPr>
          <p:cNvPr id="7" name="圆角矩形 6">
            <a:hlinkClick r:id="rId3"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8" name="圆角矩形 7">
            <a:hlinkClick r:id="rId4"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2</a:t>
            </a:r>
            <a:endParaRPr lang="zh-CN" altLang="en-US" sz="1200" dirty="0">
              <a:solidFill>
                <a:srgbClr val="E75E22"/>
              </a:solidFill>
              <a:latin typeface="+mj-ea"/>
              <a:ea typeface="+mj-ea"/>
            </a:endParaRPr>
          </a:p>
        </p:txBody>
      </p:sp>
      <p:sp>
        <p:nvSpPr>
          <p:cNvPr id="9" name="圆角矩形 8">
            <a:hlinkClick r:id="rId5"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sp>
        <p:nvSpPr>
          <p:cNvPr id="2" name="矩形 1"/>
          <p:cNvSpPr>
            <a:spLocks noChangeAspect="1"/>
          </p:cNvSpPr>
          <p:nvPr/>
        </p:nvSpPr>
        <p:spPr>
          <a:xfrm>
            <a:off x="508000" y="1954516"/>
            <a:ext cx="8128000" cy="2914644"/>
          </a:xfrm>
          <a:prstGeom prst="rect">
            <a:avLst/>
          </a:prstGeom>
        </p:spPr>
        <p:txBody>
          <a:bodyPr>
            <a:spAutoFit/>
          </a:bodyPr>
          <a:lstStyle/>
          <a:p>
            <a:pPr indent="229235">
              <a:lnSpc>
                <a:spcPts val="3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茎叶图的应用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dirty="0">
                <a:solidFill>
                  <a:srgbClr val="FF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(1)(2018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黑龙江模拟一</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如图是某样本数据的茎叶图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则该样本的中位数、众数、极差分别是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32</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34</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32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dirty="0">
                <a:solidFill>
                  <a:srgbClr val="000000"/>
                </a:solidFill>
                <a:latin typeface="Times New Roman" panose="02020603050405020304" pitchFamily="18" charset="0"/>
                <a:cs typeface="Times New Roman" panose="02020603050405020304" pitchFamily="18" charset="0"/>
              </a:rPr>
              <a:t>33</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45</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35</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i="1" dirty="0">
                <a:solidFill>
                  <a:srgbClr val="000000"/>
                </a:solidFill>
                <a:latin typeface="Times New Roman" panose="02020603050405020304" pitchFamily="18" charset="0"/>
                <a:cs typeface="Times New Roman" panose="02020603050405020304" pitchFamily="18" charset="0"/>
              </a:rPr>
              <a:t>C.</a:t>
            </a:r>
            <a:r>
              <a:rPr lang="en-US" altLang="zh-CN" sz="2200" dirty="0">
                <a:solidFill>
                  <a:srgbClr val="000000"/>
                </a:solidFill>
                <a:latin typeface="Times New Roman" panose="02020603050405020304" pitchFamily="18" charset="0"/>
                <a:cs typeface="Times New Roman" panose="02020603050405020304" pitchFamily="18" charset="0"/>
              </a:rPr>
              <a:t>34</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45</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32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i="1" dirty="0">
                <a:solidFill>
                  <a:srgbClr val="000000"/>
                </a:solidFill>
                <a:latin typeface="Times New Roman" panose="02020603050405020304" pitchFamily="18" charset="0"/>
                <a:cs typeface="Times New Roman" panose="02020603050405020304" pitchFamily="18" charset="0"/>
              </a:rPr>
              <a:t>D.</a:t>
            </a:r>
            <a:r>
              <a:rPr lang="en-US" altLang="zh-CN" sz="2200" dirty="0">
                <a:solidFill>
                  <a:srgbClr val="000000"/>
                </a:solidFill>
                <a:latin typeface="Times New Roman" panose="02020603050405020304" pitchFamily="18" charset="0"/>
                <a:cs typeface="Times New Roman" panose="02020603050405020304" pitchFamily="18" charset="0"/>
              </a:rPr>
              <a:t>33</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36</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smtClean="0">
                <a:solidFill>
                  <a:srgbClr val="000000"/>
                </a:solidFill>
                <a:latin typeface="Times New Roman" panose="02020603050405020304" pitchFamily="18" charset="0"/>
                <a:cs typeface="Times New Roman" panose="02020603050405020304" pitchFamily="18" charset="0"/>
              </a:rPr>
              <a:t>35</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15" name="矩形 14"/>
          <p:cNvSpPr>
            <a:spLocks noChangeAspect="1"/>
          </p:cNvSpPr>
          <p:nvPr/>
        </p:nvSpPr>
        <p:spPr>
          <a:xfrm>
            <a:off x="4716016" y="2684987"/>
            <a:ext cx="372218" cy="463204"/>
          </a:xfrm>
          <a:prstGeom prst="rect">
            <a:avLst/>
          </a:prstGeom>
        </p:spPr>
        <p:txBody>
          <a:bodyPr wrap="none">
            <a:spAutoFit/>
          </a:bodyPr>
          <a:lstStyle/>
          <a:p>
            <a:pPr>
              <a:lnSpc>
                <a:spcPct val="120000"/>
              </a:lnSpc>
            </a:pPr>
            <a:r>
              <a:rPr lang="en-US" altLang="zh-CN" sz="2200" dirty="0" smtClean="0">
                <a:solidFill>
                  <a:srgbClr val="FF0000"/>
                </a:solidFill>
                <a:latin typeface="Times New Roman" panose="02020603050405020304" pitchFamily="18" charset="0"/>
              </a:rPr>
              <a:t>B</a:t>
            </a:r>
            <a:endParaRPr lang="zh-CN" altLang="en-US" sz="2200" dirty="0"/>
          </a:p>
        </p:txBody>
      </p:sp>
      <p:pic>
        <p:nvPicPr>
          <p:cNvPr id="12" name="LB28.eps" descr="id:2147520184;FounderCES"/>
          <p:cNvPicPr/>
          <p:nvPr/>
        </p:nvPicPr>
        <p:blipFill>
          <a:blip r:embed="rId6"/>
          <a:stretch>
            <a:fillRect/>
          </a:stretch>
        </p:blipFill>
        <p:spPr>
          <a:xfrm>
            <a:off x="3677914" y="3214460"/>
            <a:ext cx="1686174" cy="1486751"/>
          </a:xfrm>
          <a:prstGeom prst="rect">
            <a:avLst/>
          </a:prstGeom>
        </p:spPr>
      </p:pic>
    </p:spTree>
    <p:extLst>
      <p:ext uri="{BB962C8B-B14F-4D97-AF65-F5344CB8AC3E}">
        <p14:creationId xmlns:p14="http://schemas.microsoft.com/office/powerpoint/2010/main" xmlns="" val="25055178"/>
      </p:ext>
    </p:extLst>
  </p:cSld>
  <p:clrMapOvr>
    <a:masterClrMapping/>
  </p:clrMapOvr>
  <mc:AlternateContent xmlns:mc="http://schemas.openxmlformats.org/markup-compatibility/2006">
    <mc:Choice xmlns:p14="http://schemas.microsoft.com/office/powerpoint/2010/main" xmlns="" Requires="p14">
      <p:transition spd="slow" p14:dur="800">
        <p:cut/>
      </p:transition>
    </mc:Choice>
    <mc:Fallback>
      <p:transition spd="slow">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down)">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21</a:t>
            </a:fld>
            <a:r>
              <a:rPr lang="en-US" altLang="zh-CN" dirty="0" smtClean="0"/>
              <a:t>-</a:t>
            </a:r>
            <a:endParaRPr lang="zh-CN" altLang="en-US" dirty="0"/>
          </a:p>
        </p:txBody>
      </p:sp>
      <p:sp>
        <p:nvSpPr>
          <p:cNvPr id="7" name="圆角矩形 6">
            <a:hlinkClick r:id="rId3"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8" name="圆角矩形 7">
            <a:hlinkClick r:id="rId4"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2</a:t>
            </a:r>
            <a:endParaRPr lang="zh-CN" altLang="en-US" sz="1200" dirty="0">
              <a:solidFill>
                <a:srgbClr val="E75E22"/>
              </a:solidFill>
              <a:latin typeface="+mj-ea"/>
              <a:ea typeface="+mj-ea"/>
            </a:endParaRPr>
          </a:p>
        </p:txBody>
      </p:sp>
      <p:sp>
        <p:nvSpPr>
          <p:cNvPr id="9" name="圆角矩形 8">
            <a:hlinkClick r:id="rId5"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340768"/>
            <a:ext cx="8128000" cy="5373779"/>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(2)(2018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河北石家庄二模</a:t>
            </a:r>
            <a:r>
              <a:rPr lang="en-US" altLang="zh-CN" sz="2200" dirty="0">
                <a:solidFill>
                  <a:srgbClr val="000000"/>
                </a:solidFill>
                <a:latin typeface="Times New Roman" panose="02020603050405020304" pitchFamily="18" charset="0"/>
                <a:cs typeface="Times New Roman" panose="02020603050405020304" pitchFamily="18" charset="0"/>
              </a:rPr>
              <a:t>,9)</a:t>
            </a:r>
            <a:r>
              <a:rPr lang="zh-CN" altLang="zh-CN" sz="2200" dirty="0">
                <a:solidFill>
                  <a:srgbClr val="000000"/>
                </a:solidFill>
                <a:latin typeface="Times New Roman" panose="02020603050405020304" pitchFamily="18" charset="0"/>
                <a:cs typeface="Times New Roman" panose="02020603050405020304" pitchFamily="18" charset="0"/>
              </a:rPr>
              <a:t>某学校</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两个班的数学兴趣小组在一次数学对抗赛中的成绩绘制茎叶图如下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通过茎叶图比较两个班数学兴趣小组成绩的平均值及方差</a:t>
            </a:r>
            <a:r>
              <a:rPr lang="en-US" altLang="zh-CN" sz="2200" dirty="0" smtClean="0">
                <a:solidFill>
                  <a:srgbClr val="000000"/>
                </a:solidFill>
                <a:latin typeface="Times New Roman" panose="02020603050405020304" pitchFamily="18" charset="0"/>
                <a:cs typeface="Times New Roman" panose="02020603050405020304" pitchFamily="18" charset="0"/>
              </a:rPr>
              <a:t>.</a:t>
            </a:r>
          </a:p>
          <a:p>
            <a:pPr indent="266700">
              <a:lnSpc>
                <a:spcPct val="120000"/>
              </a:lnSpc>
              <a:spcAft>
                <a:spcPts val="0"/>
              </a:spcAft>
              <a:tabLst>
                <a:tab pos="1188085" algn="l"/>
                <a:tab pos="2163445" algn="l"/>
                <a:tab pos="3142615" algn="l"/>
                <a:tab pos="4190365" algn="l"/>
              </a:tabLst>
            </a:pPr>
            <a:endParaRPr lang="en-US" altLang="zh-CN" sz="2200" dirty="0">
              <a:solidFill>
                <a:srgbClr val="000000"/>
              </a:solidFill>
              <a:latin typeface="Times New Roman" panose="02020603050405020304" pitchFamily="18" charset="0"/>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endParaRPr lang="en-US" altLang="zh-CN" sz="2200" dirty="0">
              <a:solidFill>
                <a:srgbClr val="000000"/>
              </a:solidFill>
              <a:latin typeface="Times New Roman" panose="02020603050405020304" pitchFamily="18" charset="0"/>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dirty="0">
                <a:solidFill>
                  <a:srgbClr val="000000"/>
                </a:solidFill>
                <a:latin typeface="NEU-BZ-S92"/>
                <a:cs typeface="宋体" panose="02010600030101010101" pitchFamily="2" charset="-122"/>
              </a:rPr>
              <a:t>①</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班数学兴趣小组的平均成绩高于</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班的平均成绩</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dirty="0">
                <a:solidFill>
                  <a:srgbClr val="000000"/>
                </a:solidFill>
                <a:latin typeface="NEU-BZ-S92"/>
                <a:cs typeface="宋体" panose="02010600030101010101" pitchFamily="2" charset="-122"/>
              </a:rPr>
              <a:t>②</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班数学兴趣小组的平均成绩高于</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班的平均成绩</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dirty="0">
                <a:solidFill>
                  <a:srgbClr val="000000"/>
                </a:solidFill>
                <a:latin typeface="NEU-BZ-S92"/>
                <a:cs typeface="宋体" panose="02010600030101010101" pitchFamily="2" charset="-122"/>
              </a:rPr>
              <a:t>③</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班数学兴趣小组成绩的标准差大于</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班成绩的标准差</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dirty="0">
                <a:solidFill>
                  <a:srgbClr val="000000"/>
                </a:solidFill>
                <a:latin typeface="NEU-BZ-S92"/>
                <a:cs typeface="宋体" panose="02010600030101010101" pitchFamily="2" charset="-122"/>
              </a:rPr>
              <a:t>④</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班数学兴趣小组成绩的标准差大于</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班成绩的标准差</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dirty="0">
                <a:solidFill>
                  <a:srgbClr val="000000"/>
                </a:solidFill>
                <a:latin typeface="Times New Roman" panose="02020603050405020304" pitchFamily="18" charset="0"/>
                <a:cs typeface="Times New Roman" panose="02020603050405020304" pitchFamily="18" charset="0"/>
              </a:rPr>
              <a:t>其中正确结论的编号为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i="1"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NEU-BZ-S92"/>
                <a:cs typeface="宋体" panose="02010600030101010101" pitchFamily="2" charset="-122"/>
              </a:rPr>
              <a:t>①④</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i="1"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NEU-BZ-S92"/>
                <a:cs typeface="宋体" panose="02010600030101010101" pitchFamily="2" charset="-122"/>
              </a:rPr>
              <a:t>②③</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i="1"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NEU-BZ-S92"/>
                <a:cs typeface="宋体" panose="02010600030101010101" pitchFamily="2" charset="-122"/>
              </a:rPr>
              <a:t>②④</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i="1"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NEU-BZ-S92"/>
                <a:cs typeface="宋体" panose="02010600030101010101" pitchFamily="2" charset="-122"/>
              </a:rPr>
              <a:t>①</a:t>
            </a:r>
            <a:r>
              <a:rPr lang="zh-CN" altLang="zh-CN" sz="2200" dirty="0" smtClean="0">
                <a:solidFill>
                  <a:srgbClr val="000000"/>
                </a:solidFill>
                <a:latin typeface="NEU-BZ-S92"/>
                <a:cs typeface="宋体" panose="02010600030101010101" pitchFamily="2" charset="-122"/>
              </a:rPr>
              <a:t>③</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pic>
        <p:nvPicPr>
          <p:cNvPr id="13" name="LB29.eps" descr="id:2147520191;FounderCES"/>
          <p:cNvPicPr/>
          <p:nvPr/>
        </p:nvPicPr>
        <p:blipFill>
          <a:blip r:embed="rId6"/>
          <a:stretch>
            <a:fillRect/>
          </a:stretch>
        </p:blipFill>
        <p:spPr>
          <a:xfrm>
            <a:off x="2787028" y="2568344"/>
            <a:ext cx="2721076" cy="1642705"/>
          </a:xfrm>
          <a:prstGeom prst="rect">
            <a:avLst/>
          </a:prstGeom>
        </p:spPr>
      </p:pic>
      <p:sp>
        <p:nvSpPr>
          <p:cNvPr id="14" name="矩形 13"/>
          <p:cNvSpPr>
            <a:spLocks noChangeAspect="1"/>
          </p:cNvSpPr>
          <p:nvPr/>
        </p:nvSpPr>
        <p:spPr>
          <a:xfrm>
            <a:off x="3779912" y="5767568"/>
            <a:ext cx="388248" cy="469744"/>
          </a:xfrm>
          <a:prstGeom prst="rect">
            <a:avLst/>
          </a:prstGeom>
        </p:spPr>
        <p:txBody>
          <a:bodyPr wrap="none">
            <a:spAutoFit/>
          </a:bodyPr>
          <a:lstStyle/>
          <a:p>
            <a:pPr>
              <a:lnSpc>
                <a:spcPct val="120000"/>
              </a:lnSpc>
            </a:pPr>
            <a:r>
              <a:rPr lang="en-US" altLang="zh-CN" sz="2200" dirty="0" smtClean="0">
                <a:solidFill>
                  <a:srgbClr val="FF0000"/>
                </a:solidFill>
                <a:latin typeface="Times New Roman" panose="02020603050405020304" pitchFamily="18" charset="0"/>
              </a:rPr>
              <a:t>A</a:t>
            </a:r>
            <a:endParaRPr lang="zh-CN" altLang="en-US" sz="2200" dirty="0"/>
          </a:p>
        </p:txBody>
      </p:sp>
    </p:spTree>
    <p:extLst>
      <p:ext uri="{BB962C8B-B14F-4D97-AF65-F5344CB8AC3E}">
        <p14:creationId xmlns:p14="http://schemas.microsoft.com/office/powerpoint/2010/main" xmlns="" val="1753151888"/>
      </p:ext>
    </p:extLst>
  </p:cSld>
  <p:clrMapOvr>
    <a:masterClrMapping/>
  </p:clrMapOvr>
  <mc:AlternateContent xmlns:mc="http://schemas.openxmlformats.org/markup-compatibility/2006">
    <mc:Choice xmlns:p14="http://schemas.microsoft.com/office/powerpoint/2010/main" xmlns="" Requires="p14">
      <p:transition spd="slow" p14:dur="800">
        <p:zoom dir="in"/>
      </p:transition>
    </mc:Choice>
    <mc:Fallback>
      <p:transition spd="slow">
        <p:zoom dir="in"/>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down)">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22</a:t>
            </a:fld>
            <a:r>
              <a:rPr lang="en-US" altLang="zh-CN" dirty="0" smtClean="0"/>
              <a:t>-</a:t>
            </a:r>
            <a:endParaRPr lang="zh-CN" altLang="en-US" dirty="0"/>
          </a:p>
        </p:txBody>
      </p:sp>
      <p:sp>
        <p:nvSpPr>
          <p:cNvPr id="7" name="圆角矩形 6">
            <a:hlinkClick r:id="rId3"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8" name="圆角矩形 7">
            <a:hlinkClick r:id="rId4"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2</a:t>
            </a:r>
            <a:endParaRPr lang="zh-CN" altLang="en-US" sz="1200" dirty="0">
              <a:solidFill>
                <a:srgbClr val="E75E22"/>
              </a:solidFill>
              <a:latin typeface="+mj-ea"/>
              <a:ea typeface="+mj-ea"/>
            </a:endParaRPr>
          </a:p>
        </p:txBody>
      </p:sp>
      <p:sp>
        <p:nvSpPr>
          <p:cNvPr id="9" name="圆角矩形 8">
            <a:hlinkClick r:id="rId5"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sp>
        <p:nvSpPr>
          <p:cNvPr id="2" name="矩形 1"/>
          <p:cNvSpPr>
            <a:spLocks noChangeAspect="1"/>
          </p:cNvSpPr>
          <p:nvPr/>
        </p:nvSpPr>
        <p:spPr>
          <a:xfrm>
            <a:off x="508000" y="2310467"/>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b="1" dirty="0">
                <a:solidFill>
                  <a:srgbClr val="FF0000"/>
                </a:solidFill>
                <a:latin typeface="Times New Roman" panose="02020603050405020304" pitchFamily="18" charset="0"/>
                <a:cs typeface="Times New Roman" panose="02020603050405020304" pitchFamily="18" charset="0"/>
              </a:rPr>
              <a:t>解析</a:t>
            </a:r>
            <a:r>
              <a:rPr lang="en-US" altLang="zh-CN" sz="2200" b="1"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从茎叶图中知共有</a:t>
            </a:r>
            <a:r>
              <a:rPr lang="en-US" altLang="zh-CN" sz="2200" dirty="0">
                <a:solidFill>
                  <a:srgbClr val="000000"/>
                </a:solidFill>
                <a:latin typeface="Times New Roman" panose="02020603050405020304" pitchFamily="18" charset="0"/>
                <a:cs typeface="Times New Roman" panose="02020603050405020304" pitchFamily="18" charset="0"/>
              </a:rPr>
              <a:t>16</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个数据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按照从小到大排序后中间的两个数据为</a:t>
            </a:r>
            <a:r>
              <a:rPr lang="en-US" altLang="zh-CN" sz="2200" dirty="0">
                <a:solidFill>
                  <a:srgbClr val="000000"/>
                </a:solidFill>
                <a:latin typeface="Times New Roman" panose="02020603050405020304" pitchFamily="18" charset="0"/>
                <a:cs typeface="Times New Roman" panose="02020603050405020304" pitchFamily="18" charset="0"/>
              </a:rPr>
              <a:t>32,34,</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所以这组数据的中位数为</a:t>
            </a:r>
            <a:r>
              <a:rPr lang="en-US" altLang="zh-CN" sz="2200" dirty="0">
                <a:solidFill>
                  <a:srgbClr val="000000"/>
                </a:solidFill>
                <a:latin typeface="Times New Roman" panose="02020603050405020304" pitchFamily="18" charset="0"/>
                <a:cs typeface="Times New Roman" panose="02020603050405020304" pitchFamily="18" charset="0"/>
              </a:rPr>
              <a:t>33;45</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出现的次数最多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所以这组数据的众数为</a:t>
            </a:r>
            <a:r>
              <a:rPr lang="en-US" altLang="zh-CN" sz="2200" dirty="0">
                <a:solidFill>
                  <a:srgbClr val="000000"/>
                </a:solidFill>
                <a:latin typeface="Times New Roman" panose="02020603050405020304" pitchFamily="18" charset="0"/>
                <a:cs typeface="Times New Roman" panose="02020603050405020304" pitchFamily="18" charset="0"/>
              </a:rPr>
              <a:t>45;</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最大值是</a:t>
            </a:r>
            <a:r>
              <a:rPr lang="en-US" altLang="zh-CN" sz="2200" dirty="0">
                <a:solidFill>
                  <a:srgbClr val="000000"/>
                </a:solidFill>
                <a:latin typeface="Times New Roman" panose="02020603050405020304" pitchFamily="18" charset="0"/>
                <a:cs typeface="Times New Roman" panose="02020603050405020304" pitchFamily="18" charset="0"/>
              </a:rPr>
              <a:t>47,</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最小值是</a:t>
            </a:r>
            <a:r>
              <a:rPr lang="en-US" altLang="zh-CN" sz="2200" dirty="0">
                <a:solidFill>
                  <a:srgbClr val="000000"/>
                </a:solidFill>
                <a:latin typeface="Times New Roman" panose="02020603050405020304" pitchFamily="18" charset="0"/>
                <a:cs typeface="Times New Roman" panose="02020603050405020304" pitchFamily="18" charset="0"/>
              </a:rPr>
              <a:t>12,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故极差为</a:t>
            </a:r>
            <a:r>
              <a:rPr lang="en-US" altLang="zh-CN" sz="2200" dirty="0">
                <a:solidFill>
                  <a:srgbClr val="000000"/>
                </a:solidFill>
                <a:latin typeface="Times New Roman" panose="02020603050405020304" pitchFamily="18" charset="0"/>
                <a:cs typeface="Times New Roman" panose="02020603050405020304" pitchFamily="18" charset="0"/>
              </a:rPr>
              <a:t>35,</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故选</a:t>
            </a:r>
            <a:r>
              <a:rPr lang="en-US" altLang="zh-CN" sz="2200" dirty="0">
                <a:solidFill>
                  <a:srgbClr val="000000"/>
                </a:solidFill>
                <a:latin typeface="Times New Roman" panose="02020603050405020304" pitchFamily="18" charset="0"/>
                <a:cs typeface="Times New Roman" panose="02020603050405020304" pitchFamily="18" charset="0"/>
              </a:rPr>
              <a:t>B</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班平均值</a:t>
            </a:r>
            <a:r>
              <a:rPr lang="en-US" altLang="zh-CN" sz="2200" dirty="0">
                <a:solidFill>
                  <a:srgbClr val="000000"/>
                </a:solidFill>
                <a:latin typeface="Times New Roman" panose="02020603050405020304" pitchFamily="18" charset="0"/>
                <a:cs typeface="Times New Roman" panose="02020603050405020304" pitchFamily="18" charset="0"/>
              </a:rPr>
              <a:t>78,</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标准差</a:t>
            </a:r>
            <a:r>
              <a:rPr lang="en-US" altLang="zh-CN" sz="2200" dirty="0">
                <a:solidFill>
                  <a:srgbClr val="000000"/>
                </a:solidFill>
                <a:latin typeface="Times New Roman" panose="02020603050405020304" pitchFamily="18" charset="0"/>
                <a:cs typeface="Times New Roman" panose="02020603050405020304" pitchFamily="18" charset="0"/>
              </a:rPr>
              <a:t>11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03</a:t>
            </a:r>
            <a:r>
              <a:rPr lang="en-US" altLang="zh-CN" sz="2200" i="1"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班平均值</a:t>
            </a:r>
            <a:r>
              <a:rPr lang="en-US" altLang="zh-CN" sz="2200" dirty="0">
                <a:solidFill>
                  <a:srgbClr val="000000"/>
                </a:solidFill>
                <a:latin typeface="Times New Roman" panose="02020603050405020304" pitchFamily="18" charset="0"/>
                <a:cs typeface="Times New Roman" panose="02020603050405020304" pitchFamily="18" charset="0"/>
              </a:rPr>
              <a:t>66,</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标准差</a:t>
            </a:r>
            <a:r>
              <a:rPr lang="en-US" altLang="zh-CN" sz="2200" dirty="0">
                <a:solidFill>
                  <a:srgbClr val="000000"/>
                </a:solidFill>
                <a:latin typeface="Times New Roman" panose="02020603050405020304" pitchFamily="18" charset="0"/>
                <a:cs typeface="Times New Roman" panose="02020603050405020304" pitchFamily="18" charset="0"/>
              </a:rPr>
              <a:t>13</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24,</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故</a:t>
            </a:r>
            <a:r>
              <a:rPr lang="en-US" altLang="zh-CN" sz="2200" i="1"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班平均值高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标准差小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故选</a:t>
            </a:r>
            <a:r>
              <a:rPr lang="en-US" altLang="zh-CN" sz="2200" dirty="0">
                <a:solidFill>
                  <a:srgbClr val="000000"/>
                </a:solidFill>
                <a:latin typeface="Times New Roman" panose="02020603050405020304" pitchFamily="18" charset="0"/>
                <a:cs typeface="Times New Roman" panose="02020603050405020304" pitchFamily="18" charset="0"/>
              </a:rPr>
              <a:t>A</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725827552"/>
      </p:ext>
    </p:extLst>
  </p:cSld>
  <p:clrMapOvr>
    <a:masterClrMapping/>
  </p:clrMapOvr>
  <mc:AlternateContent xmlns:mc="http://schemas.openxmlformats.org/markup-compatibility/2006">
    <mc:Choice xmlns:p14="http://schemas.microsoft.com/office/powerpoint/2010/main" xmlns="" Requires="p14">
      <p:transition spd="slow" p14:dur="800">
        <p:pull dir="ru"/>
      </p:transition>
    </mc:Choice>
    <mc:Fallback>
      <p:transition spd="slow">
        <p:pull dir="ru"/>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23</a:t>
            </a:fld>
            <a:r>
              <a:rPr lang="en-US" altLang="zh-CN" dirty="0" smtClean="0"/>
              <a:t>-</a:t>
            </a:r>
            <a:endParaRPr lang="zh-CN" altLang="en-US" dirty="0"/>
          </a:p>
        </p:txBody>
      </p:sp>
      <p:sp>
        <p:nvSpPr>
          <p:cNvPr id="7" name="圆角矩形 6">
            <a:hlinkClick r:id="rId3"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8" name="圆角矩形 7">
            <a:hlinkClick r:id="rId4"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2</a:t>
            </a:r>
            <a:endParaRPr lang="zh-CN" altLang="en-US" sz="1200" dirty="0">
              <a:solidFill>
                <a:srgbClr val="E75E22"/>
              </a:solidFill>
              <a:latin typeface="+mj-ea"/>
              <a:ea typeface="+mj-ea"/>
            </a:endParaRPr>
          </a:p>
        </p:txBody>
      </p:sp>
      <p:sp>
        <p:nvSpPr>
          <p:cNvPr id="9" name="圆角矩形 8">
            <a:hlinkClick r:id="rId5"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sp>
        <p:nvSpPr>
          <p:cNvPr id="2" name="矩形 1"/>
          <p:cNvSpPr>
            <a:spLocks noChangeAspect="1"/>
          </p:cNvSpPr>
          <p:nvPr/>
        </p:nvSpPr>
        <p:spPr>
          <a:xfrm>
            <a:off x="508000" y="1498896"/>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思考</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如何制作茎叶图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使用茎叶图统计数据有什么优缺点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如何用茎叶图估计样本数据特征</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解题心得</a:t>
            </a: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一般制作茎叶图的方法是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将所有两位数的十位数字作为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个位数字作为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茎相同者共用一个茎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茎按从小到大的顺序由上到下列出</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茎叶图的优缺点如下</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优点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一是所有的信息都可以从这个茎叶图中得到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二是茎叶图便于记录和表示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能够展示数据的分布情况</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缺点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样本数据较多或数据位数较多时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不方便表示数据</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对于给定两组数据的茎叶图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可根据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重心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下移者平均数较大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数据集中者方差较小来估计数字特征</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003109489"/>
      </p:ext>
    </p:extLst>
  </p:cSld>
  <p:clrMapOvr>
    <a:masterClrMapping/>
  </p:clrMapOvr>
  <mc:AlternateContent xmlns:mc="http://schemas.openxmlformats.org/markup-compatibility/2006">
    <mc:Choice xmlns:p14="http://schemas.microsoft.com/office/powerpoint/2010/main" xmlns="" Requires="p14">
      <p:transition spd="slow" p14:dur="800">
        <p:dissolve/>
      </p:transition>
    </mc:Choice>
    <mc:Fallback>
      <p:transition spd="slow">
        <p:dissolv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24</a:t>
            </a:fld>
            <a:r>
              <a:rPr lang="en-US" altLang="zh-CN" dirty="0" smtClean="0"/>
              <a:t>-</a:t>
            </a:r>
            <a:endParaRPr lang="zh-CN" altLang="en-US" dirty="0"/>
          </a:p>
        </p:txBody>
      </p:sp>
      <p:sp>
        <p:nvSpPr>
          <p:cNvPr id="7" name="圆角矩形 6">
            <a:hlinkClick r:id="rId3"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8" name="圆角矩形 7">
            <a:hlinkClick r:id="rId4"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2</a:t>
            </a:r>
            <a:endParaRPr lang="zh-CN" altLang="en-US" sz="1200" dirty="0">
              <a:solidFill>
                <a:srgbClr val="E75E22"/>
              </a:solidFill>
              <a:latin typeface="+mj-ea"/>
              <a:ea typeface="+mj-ea"/>
            </a:endParaRPr>
          </a:p>
        </p:txBody>
      </p:sp>
      <p:sp>
        <p:nvSpPr>
          <p:cNvPr id="9" name="圆角矩形 8">
            <a:hlinkClick r:id="rId5"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sp>
        <p:nvSpPr>
          <p:cNvPr id="2" name="矩形 1"/>
          <p:cNvSpPr>
            <a:spLocks noChangeAspect="1"/>
          </p:cNvSpPr>
          <p:nvPr/>
        </p:nvSpPr>
        <p:spPr>
          <a:xfrm>
            <a:off x="508000" y="1349490"/>
            <a:ext cx="8128000" cy="4561249"/>
          </a:xfrm>
          <a:prstGeom prst="rect">
            <a:avLst/>
          </a:prstGeom>
        </p:spPr>
        <p:txBody>
          <a:bodyPr>
            <a:spAutoFit/>
          </a:bodyPr>
          <a:lstStyle/>
          <a:p>
            <a:pPr indent="267970">
              <a:lnSpc>
                <a:spcPct val="120000"/>
              </a:lnSpc>
              <a:spcAft>
                <a:spcPts val="0"/>
              </a:spcAft>
              <a:tabLst>
                <a:tab pos="1188085" algn="l"/>
                <a:tab pos="2163445" algn="l"/>
                <a:tab pos="3142615" algn="l"/>
                <a:tab pos="4190365" algn="l"/>
              </a:tabLst>
            </a:pPr>
            <a:r>
              <a:rPr lang="zh-CN" altLang="zh-CN" sz="2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对点训练</a:t>
            </a: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(1)(2018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湖北</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月冲刺</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某学校在校艺术节活动中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a:t>
            </a:r>
            <a:r>
              <a:rPr lang="en-US" altLang="zh-CN" sz="2200" dirty="0">
                <a:solidFill>
                  <a:srgbClr val="000000"/>
                </a:solidFill>
                <a:latin typeface="Times New Roman" panose="02020603050405020304" pitchFamily="18" charset="0"/>
                <a:cs typeface="Times New Roman" panose="02020603050405020304" pitchFamily="18" charset="0"/>
              </a:rPr>
              <a:t>24</a:t>
            </a:r>
            <a:r>
              <a:rPr lang="zh-CN" altLang="zh-CN" sz="2200" dirty="0">
                <a:solidFill>
                  <a:srgbClr val="000000"/>
                </a:solidFill>
                <a:latin typeface="Times New Roman" panose="02020603050405020304" pitchFamily="18" charset="0"/>
                <a:cs typeface="Times New Roman" panose="02020603050405020304" pitchFamily="18" charset="0"/>
              </a:rPr>
              <a:t>名学生参加了学校组织的唱歌比赛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他们比赛的成绩的茎叶图如图所示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将他们的比赛成绩从低到高编号为</a:t>
            </a:r>
            <a:r>
              <a:rPr lang="en-US" altLang="zh-CN" sz="2200" dirty="0">
                <a:solidFill>
                  <a:srgbClr val="000000"/>
                </a:solidFill>
                <a:latin typeface="Times New Roman" panose="02020603050405020304" pitchFamily="18" charset="0"/>
                <a:cs typeface="Times New Roman" panose="02020603050405020304" pitchFamily="18" charset="0"/>
              </a:rPr>
              <a:t>1~24</a:t>
            </a:r>
            <a:r>
              <a:rPr lang="zh-CN" altLang="zh-CN" sz="2200" dirty="0">
                <a:solidFill>
                  <a:srgbClr val="000000"/>
                </a:solidFill>
                <a:latin typeface="Times New Roman" panose="02020603050405020304" pitchFamily="18" charset="0"/>
                <a:cs typeface="Times New Roman" panose="02020603050405020304" pitchFamily="18" charset="0"/>
              </a:rPr>
              <a:t>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再用系统抽样方法抽出</a:t>
            </a: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名同学周末到某音乐学院参观学习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则样本中比赛成绩不超过</a:t>
            </a:r>
            <a:r>
              <a:rPr lang="en-US" altLang="zh-CN" sz="2200" dirty="0">
                <a:solidFill>
                  <a:srgbClr val="000000"/>
                </a:solidFill>
                <a:latin typeface="Times New Roman" panose="02020603050405020304" pitchFamily="18" charset="0"/>
                <a:cs typeface="Times New Roman" panose="02020603050405020304" pitchFamily="18" charset="0"/>
              </a:rPr>
              <a:t>85</a:t>
            </a:r>
            <a:r>
              <a:rPr lang="zh-CN" altLang="zh-CN" sz="2200" dirty="0">
                <a:solidFill>
                  <a:srgbClr val="000000"/>
                </a:solidFill>
                <a:latin typeface="Times New Roman" panose="02020603050405020304" pitchFamily="18" charset="0"/>
                <a:cs typeface="Times New Roman" panose="02020603050405020304" pitchFamily="18" charset="0"/>
              </a:rPr>
              <a:t>分的学生人数为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1	</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dirty="0">
                <a:solidFill>
                  <a:srgbClr val="000000"/>
                </a:solidFill>
                <a:latin typeface="Times New Roman" panose="02020603050405020304" pitchFamily="18" charset="0"/>
                <a:cs typeface="Times New Roman" panose="02020603050405020304" pitchFamily="18" charset="0"/>
              </a:rPr>
              <a:t>2</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i="1" dirty="0">
                <a:solidFill>
                  <a:srgbClr val="000000"/>
                </a:solidFill>
                <a:latin typeface="Times New Roman" panose="02020603050405020304" pitchFamily="18" charset="0"/>
                <a:cs typeface="Times New Roman" panose="02020603050405020304" pitchFamily="18" charset="0"/>
              </a:rPr>
              <a:t>C.</a:t>
            </a:r>
            <a:r>
              <a:rPr lang="en-US" altLang="zh-CN" sz="2200" dirty="0">
                <a:solidFill>
                  <a:srgbClr val="000000"/>
                </a:solidFill>
                <a:latin typeface="Times New Roman" panose="02020603050405020304" pitchFamily="18" charset="0"/>
                <a:cs typeface="Times New Roman" panose="02020603050405020304" pitchFamily="18" charset="0"/>
              </a:rPr>
              <a:t>3	</a:t>
            </a:r>
            <a:r>
              <a:rPr lang="en-US" altLang="zh-CN" sz="2200" i="1"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不确定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(2)(2018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安徽芜湖</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月模拟</a:t>
            </a:r>
            <a:r>
              <a:rPr lang="en-US" altLang="zh-CN" sz="2200" dirty="0">
                <a:solidFill>
                  <a:srgbClr val="000000"/>
                </a:solidFill>
                <a:latin typeface="Times New Roman" panose="02020603050405020304" pitchFamily="18" charset="0"/>
                <a:cs typeface="Times New Roman" panose="02020603050405020304" pitchFamily="18" charset="0"/>
              </a:rPr>
              <a:t>,13)</a:t>
            </a:r>
            <a:r>
              <a:rPr lang="zh-CN" altLang="zh-CN" sz="2200" dirty="0">
                <a:solidFill>
                  <a:srgbClr val="000000"/>
                </a:solidFill>
                <a:latin typeface="Times New Roman" panose="02020603050405020304" pitchFamily="18" charset="0"/>
                <a:cs typeface="Times New Roman" panose="02020603050405020304" pitchFamily="18" charset="0"/>
              </a:rPr>
              <a:t>某校开展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爱我家乡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演讲比赛</a:t>
            </a:r>
            <a:r>
              <a:rPr lang="en-US" altLang="zh-CN" sz="2200" dirty="0">
                <a:solidFill>
                  <a:srgbClr val="000000"/>
                </a:solidFill>
                <a:latin typeface="Times New Roman" panose="02020603050405020304" pitchFamily="18" charset="0"/>
                <a:cs typeface="Times New Roman" panose="02020603050405020304" pitchFamily="18" charset="0"/>
              </a:rPr>
              <a:t>,9</a:t>
            </a:r>
            <a:r>
              <a:rPr lang="zh-CN" altLang="zh-CN" sz="2200" dirty="0">
                <a:solidFill>
                  <a:srgbClr val="000000"/>
                </a:solidFill>
                <a:latin typeface="Times New Roman" panose="02020603050405020304" pitchFamily="18" charset="0"/>
                <a:cs typeface="Times New Roman" panose="02020603050405020304" pitchFamily="18" charset="0"/>
              </a:rPr>
              <a:t>位评委给小明同学打分的分数如茎叶图所示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记分员在去掉一个最高分和一个最低分后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算得平均分为</a:t>
            </a:r>
            <a:r>
              <a:rPr lang="en-US" altLang="zh-CN" sz="2200" dirty="0">
                <a:solidFill>
                  <a:srgbClr val="000000"/>
                </a:solidFill>
                <a:latin typeface="Times New Roman" panose="02020603050405020304" pitchFamily="18" charset="0"/>
                <a:cs typeface="Times New Roman" panose="02020603050405020304" pitchFamily="18" charset="0"/>
              </a:rPr>
              <a:t>91,</a:t>
            </a:r>
            <a:r>
              <a:rPr lang="zh-CN" altLang="zh-CN" sz="2200" dirty="0">
                <a:solidFill>
                  <a:srgbClr val="000000"/>
                </a:solidFill>
                <a:latin typeface="Times New Roman" panose="02020603050405020304" pitchFamily="18" charset="0"/>
                <a:cs typeface="Times New Roman" panose="02020603050405020304" pitchFamily="18" charset="0"/>
              </a:rPr>
              <a:t>复核员在复核时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发现有一个数字在茎叶图中无法看清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若记分员计算无误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则数字</a:t>
            </a:r>
            <a:r>
              <a:rPr lang="en-US" altLang="zh-CN" sz="2200" dirty="0">
                <a:solidFill>
                  <a:srgbClr val="000000"/>
                </a:solidFill>
                <a:latin typeface="Times New Roman" panose="02020603050405020304" pitchFamily="18" charset="0"/>
                <a:cs typeface="Times New Roman" panose="02020603050405020304" pitchFamily="18" charset="0"/>
              </a:rPr>
              <a:t>x=</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3" name="A258.eps" descr="id:2147520212;FounderCES"/>
          <p:cNvPicPr/>
          <p:nvPr/>
        </p:nvPicPr>
        <p:blipFill>
          <a:blip r:embed="rId6"/>
          <a:stretch>
            <a:fillRect/>
          </a:stretch>
        </p:blipFill>
        <p:spPr>
          <a:xfrm>
            <a:off x="4860032" y="2996951"/>
            <a:ext cx="2520280" cy="1153399"/>
          </a:xfrm>
          <a:prstGeom prst="rect">
            <a:avLst/>
          </a:prstGeom>
        </p:spPr>
      </p:pic>
      <p:pic>
        <p:nvPicPr>
          <p:cNvPr id="14" name="A259.eps" descr="id:2147520219;FounderCES"/>
          <p:cNvPicPr/>
          <p:nvPr/>
        </p:nvPicPr>
        <p:blipFill>
          <a:blip r:embed="rId7"/>
          <a:stretch>
            <a:fillRect/>
          </a:stretch>
        </p:blipFill>
        <p:spPr>
          <a:xfrm>
            <a:off x="3003052" y="5830396"/>
            <a:ext cx="2217020" cy="791344"/>
          </a:xfrm>
          <a:prstGeom prst="rect">
            <a:avLst/>
          </a:prstGeom>
        </p:spPr>
      </p:pic>
      <p:sp>
        <p:nvSpPr>
          <p:cNvPr id="15" name="矩形 14"/>
          <p:cNvSpPr>
            <a:spLocks noChangeAspect="1"/>
          </p:cNvSpPr>
          <p:nvPr/>
        </p:nvSpPr>
        <p:spPr>
          <a:xfrm>
            <a:off x="3850133" y="2949365"/>
            <a:ext cx="372218" cy="469744"/>
          </a:xfrm>
          <a:prstGeom prst="rect">
            <a:avLst/>
          </a:prstGeom>
        </p:spPr>
        <p:txBody>
          <a:bodyPr wrap="none">
            <a:spAutoFit/>
          </a:bodyPr>
          <a:lstStyle/>
          <a:p>
            <a:pPr>
              <a:lnSpc>
                <a:spcPct val="120000"/>
              </a:lnSpc>
            </a:pPr>
            <a:r>
              <a:rPr lang="en-US" altLang="zh-CN" sz="2200" dirty="0" smtClean="0">
                <a:solidFill>
                  <a:srgbClr val="FF0000"/>
                </a:solidFill>
                <a:latin typeface="Times New Roman" panose="02020603050405020304" pitchFamily="18" charset="0"/>
              </a:rPr>
              <a:t>B</a:t>
            </a:r>
            <a:endParaRPr lang="zh-CN" altLang="en-US" sz="2200" dirty="0"/>
          </a:p>
        </p:txBody>
      </p:sp>
      <p:sp>
        <p:nvSpPr>
          <p:cNvPr id="16" name="矩形 15"/>
          <p:cNvSpPr>
            <a:spLocks noChangeAspect="1"/>
          </p:cNvSpPr>
          <p:nvPr/>
        </p:nvSpPr>
        <p:spPr>
          <a:xfrm>
            <a:off x="7524328" y="5328287"/>
            <a:ext cx="325730" cy="463204"/>
          </a:xfrm>
          <a:prstGeom prst="rect">
            <a:avLst/>
          </a:prstGeom>
        </p:spPr>
        <p:txBody>
          <a:bodyPr wrap="none">
            <a:spAutoFit/>
          </a:bodyPr>
          <a:lstStyle/>
          <a:p>
            <a:pPr>
              <a:lnSpc>
                <a:spcPct val="120000"/>
              </a:lnSpc>
            </a:pPr>
            <a:r>
              <a:rPr lang="en-US" altLang="zh-CN" sz="2200" dirty="0" smtClean="0">
                <a:solidFill>
                  <a:srgbClr val="FF0000"/>
                </a:solidFill>
                <a:latin typeface="Times New Roman" panose="02020603050405020304" pitchFamily="18" charset="0"/>
              </a:rPr>
              <a:t>1</a:t>
            </a:r>
            <a:endParaRPr lang="zh-CN" altLang="en-US" sz="2200" dirty="0"/>
          </a:p>
        </p:txBody>
      </p:sp>
    </p:spTree>
    <p:extLst>
      <p:ext uri="{BB962C8B-B14F-4D97-AF65-F5344CB8AC3E}">
        <p14:creationId xmlns:p14="http://schemas.microsoft.com/office/powerpoint/2010/main" xmlns="" val="1314623023"/>
      </p:ext>
    </p:extLst>
  </p:cSld>
  <p:clrMapOvr>
    <a:masterClrMapping/>
  </p:clrMapOvr>
  <mc:AlternateContent xmlns:mc="http://schemas.openxmlformats.org/markup-compatibility/2006">
    <mc:Choice xmlns:p14="http://schemas.microsoft.com/office/powerpoint/2010/main" xmlns="" Requires="p14">
      <p:transition spd="slow" p14:dur="800">
        <p:pull dir="r"/>
      </p:transition>
    </mc:Choice>
    <mc:Fallback>
      <p:transition spd="slow">
        <p:pull dir="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down)">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wipe(down)">
                                      <p:cBhvr>
                                        <p:cTn id="1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25</a:t>
            </a:fld>
            <a:r>
              <a:rPr lang="en-US" altLang="zh-CN" dirty="0" smtClean="0"/>
              <a:t>-</a:t>
            </a:r>
            <a:endParaRPr lang="zh-CN" altLang="en-US" dirty="0"/>
          </a:p>
        </p:txBody>
      </p:sp>
      <p:sp>
        <p:nvSpPr>
          <p:cNvPr id="7" name="圆角矩形 6">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8" name="圆角矩形 7">
            <a:hlinkClick r:id="rId5"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2</a:t>
            </a:r>
            <a:endParaRPr lang="zh-CN" altLang="en-US" sz="1200" dirty="0">
              <a:solidFill>
                <a:srgbClr val="E75E22"/>
              </a:solidFill>
              <a:latin typeface="+mj-ea"/>
              <a:ea typeface="+mj-ea"/>
            </a:endParaRPr>
          </a:p>
        </p:txBody>
      </p:sp>
      <p:sp>
        <p:nvSpPr>
          <p:cNvPr id="9" name="圆角矩形 8">
            <a:hlinkClick r:id="rId6"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3300503644"/>
              </p:ext>
            </p:extLst>
          </p:nvPr>
        </p:nvGraphicFramePr>
        <p:xfrm>
          <a:off x="508000" y="2204864"/>
          <a:ext cx="8128000" cy="2586028"/>
        </p:xfrm>
        <a:graphic>
          <a:graphicData uri="http://schemas.openxmlformats.org/presentationml/2006/ole">
            <p:oleObj spid="_x0000_s11266" name="文档" r:id="rId7" imgW="3837724" imgH="1221265" progId="Word.Document.12">
              <p:embed/>
            </p:oleObj>
          </a:graphicData>
        </a:graphic>
      </p:graphicFrame>
    </p:spTree>
    <p:extLst>
      <p:ext uri="{BB962C8B-B14F-4D97-AF65-F5344CB8AC3E}">
        <p14:creationId xmlns:p14="http://schemas.microsoft.com/office/powerpoint/2010/main" xmlns="" val="196383259"/>
      </p:ext>
    </p:extLst>
  </p:cSld>
  <p:clrMapOvr>
    <a:masterClrMapping/>
  </p:clrMapOvr>
  <mc:AlternateContent xmlns:mc="http://schemas.openxmlformats.org/markup-compatibility/2006">
    <mc:Choice xmlns:p14="http://schemas.microsoft.com/office/powerpoint/2010/main" xmlns="" Requires="p14">
      <p:transition spd="slow" p14:dur="800">
        <p:split/>
      </p:transition>
    </mc:Choice>
    <mc:Fallback>
      <p:transition spd="slow">
        <p:split/>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26</a:t>
            </a:fld>
            <a:r>
              <a:rPr lang="en-US" altLang="zh-CN" dirty="0" smtClean="0"/>
              <a:t>-</a:t>
            </a:r>
            <a:endParaRPr lang="zh-CN" altLang="en-US" dirty="0"/>
          </a:p>
        </p:txBody>
      </p:sp>
      <p:sp>
        <p:nvSpPr>
          <p:cNvPr id="3" name="圆角矩形 2">
            <a:hlinkClick r:id="rId3"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4" name="圆角矩形 3">
            <a:hlinkClick r:id="rId4"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5" name="圆角矩形 4">
            <a:hlinkClick r:id="rId5" action="ppaction://hlinksldjump"/>
          </p:cNvPr>
          <p:cNvSpPr/>
          <p:nvPr/>
        </p:nvSpPr>
        <p:spPr>
          <a:xfrm>
            <a:off x="2318976"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3</a:t>
            </a:r>
            <a:endParaRPr lang="zh-CN" altLang="en-US" sz="1200" dirty="0">
              <a:solidFill>
                <a:srgbClr val="E75E22"/>
              </a:solidFill>
              <a:latin typeface="+mj-ea"/>
              <a:ea typeface="+mj-ea"/>
            </a:endParaRPr>
          </a:p>
        </p:txBody>
      </p:sp>
      <p:sp>
        <p:nvSpPr>
          <p:cNvPr id="2" name="矩形 1"/>
          <p:cNvSpPr>
            <a:spLocks noChangeAspect="1"/>
          </p:cNvSpPr>
          <p:nvPr/>
        </p:nvSpPr>
        <p:spPr>
          <a:xfrm>
            <a:off x="508000" y="1886747"/>
            <a:ext cx="8128000" cy="3342453"/>
          </a:xfrm>
          <a:prstGeom prst="rect">
            <a:avLst/>
          </a:prstGeom>
        </p:spPr>
        <p:txBody>
          <a:bodyPr>
            <a:spAutoFit/>
          </a:bodyPr>
          <a:lstStyle/>
          <a:p>
            <a:pPr indent="229235">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样本的数字特征及其应用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dirty="0">
                <a:solidFill>
                  <a:srgbClr val="FF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(1)(2018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云南曲靖一中</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月模拟</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我校高三</a:t>
            </a:r>
            <a:r>
              <a:rPr lang="en-US" altLang="zh-CN" sz="2200"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Times New Roman" panose="02020603050405020304" pitchFamily="18" charset="0"/>
                <a:cs typeface="Times New Roman" panose="02020603050405020304" pitchFamily="18" charset="0"/>
              </a:rPr>
              <a:t>个学生参加数学竞赛的得分用茎叶图表示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其中茎为十位数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叶为个位数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则这组数据的平均数和方差分别是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smtClean="0">
                <a:solidFill>
                  <a:srgbClr val="000000"/>
                </a:solidFill>
                <a:latin typeface="Times New Roman" panose="02020603050405020304" pitchFamily="18" charset="0"/>
                <a:cs typeface="Times New Roman" panose="02020603050405020304" pitchFamily="18" charset="0"/>
              </a:rPr>
              <a:t>)</a:t>
            </a:r>
          </a:p>
          <a:p>
            <a:pPr indent="266700">
              <a:lnSpc>
                <a:spcPct val="120000"/>
              </a:lnSpc>
              <a:spcAft>
                <a:spcPts val="0"/>
              </a:spcAft>
              <a:tabLst>
                <a:tab pos="1188085" algn="l"/>
                <a:tab pos="2163445" algn="l"/>
                <a:tab pos="3142615" algn="l"/>
                <a:tab pos="4190365" algn="l"/>
              </a:tabLst>
            </a:pPr>
            <a:endParaRPr lang="en-US" altLang="zh-CN" sz="2200" dirty="0" smtClean="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91</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9.5	</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dirty="0">
                <a:solidFill>
                  <a:srgbClr val="000000"/>
                </a:solidFill>
                <a:latin typeface="Times New Roman" panose="02020603050405020304" pitchFamily="18" charset="0"/>
                <a:cs typeface="Times New Roman" panose="02020603050405020304" pitchFamily="18" charset="0"/>
              </a:rPr>
              <a:t>91</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9</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i="1" dirty="0">
                <a:solidFill>
                  <a:srgbClr val="000000"/>
                </a:solidFill>
                <a:latin typeface="Times New Roman" panose="02020603050405020304" pitchFamily="18" charset="0"/>
                <a:cs typeface="Times New Roman" panose="02020603050405020304" pitchFamily="18" charset="0"/>
              </a:rPr>
              <a:t>C.</a:t>
            </a:r>
            <a:r>
              <a:rPr lang="en-US" altLang="zh-CN" sz="2200" dirty="0">
                <a:solidFill>
                  <a:srgbClr val="000000"/>
                </a:solidFill>
                <a:latin typeface="Times New Roman" panose="02020603050405020304" pitchFamily="18" charset="0"/>
                <a:cs typeface="Times New Roman" panose="02020603050405020304" pitchFamily="18" charset="0"/>
              </a:rPr>
              <a:t>92</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8.5	</a:t>
            </a:r>
            <a:r>
              <a:rPr lang="en-US" altLang="zh-CN" sz="2200" i="1" dirty="0">
                <a:solidFill>
                  <a:srgbClr val="000000"/>
                </a:solidFill>
                <a:latin typeface="Times New Roman" panose="02020603050405020304" pitchFamily="18" charset="0"/>
                <a:cs typeface="Times New Roman" panose="02020603050405020304" pitchFamily="18" charset="0"/>
              </a:rPr>
              <a:t>D.</a:t>
            </a:r>
            <a:r>
              <a:rPr lang="en-US" altLang="zh-CN" sz="2200" dirty="0">
                <a:solidFill>
                  <a:srgbClr val="000000"/>
                </a:solidFill>
                <a:latin typeface="Times New Roman" panose="02020603050405020304" pitchFamily="18" charset="0"/>
                <a:cs typeface="Times New Roman" panose="02020603050405020304" pitchFamily="18" charset="0"/>
              </a:rPr>
              <a:t>92</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8</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pic>
        <p:nvPicPr>
          <p:cNvPr id="10" name="A260.eps" descr="id:2147520234;FounderCES"/>
          <p:cNvPicPr/>
          <p:nvPr/>
        </p:nvPicPr>
        <p:blipFill>
          <a:blip r:embed="rId6"/>
          <a:stretch>
            <a:fillRect/>
          </a:stretch>
        </p:blipFill>
        <p:spPr>
          <a:xfrm>
            <a:off x="2915816" y="3542931"/>
            <a:ext cx="1950498" cy="664901"/>
          </a:xfrm>
          <a:prstGeom prst="rect">
            <a:avLst/>
          </a:prstGeom>
        </p:spPr>
      </p:pic>
      <p:sp>
        <p:nvSpPr>
          <p:cNvPr id="11" name="矩形 10"/>
          <p:cNvSpPr>
            <a:spLocks noChangeAspect="1"/>
          </p:cNvSpPr>
          <p:nvPr/>
        </p:nvSpPr>
        <p:spPr>
          <a:xfrm>
            <a:off x="3851920" y="3077838"/>
            <a:ext cx="388248" cy="469744"/>
          </a:xfrm>
          <a:prstGeom prst="rect">
            <a:avLst/>
          </a:prstGeom>
        </p:spPr>
        <p:txBody>
          <a:bodyPr wrap="none">
            <a:spAutoFit/>
          </a:bodyPr>
          <a:lstStyle/>
          <a:p>
            <a:pPr>
              <a:lnSpc>
                <a:spcPct val="120000"/>
              </a:lnSpc>
            </a:pPr>
            <a:r>
              <a:rPr lang="en-US" altLang="zh-CN" sz="2200" dirty="0" smtClean="0">
                <a:solidFill>
                  <a:srgbClr val="FF0000"/>
                </a:solidFill>
                <a:latin typeface="Times New Roman" panose="02020603050405020304" pitchFamily="18" charset="0"/>
              </a:rPr>
              <a:t>A</a:t>
            </a:r>
            <a:endParaRPr lang="zh-CN" altLang="en-US" sz="2200" dirty="0"/>
          </a:p>
        </p:txBody>
      </p:sp>
    </p:spTree>
    <p:extLst>
      <p:ext uri="{BB962C8B-B14F-4D97-AF65-F5344CB8AC3E}">
        <p14:creationId xmlns:p14="http://schemas.microsoft.com/office/powerpoint/2010/main" xmlns="" val="1778236442"/>
      </p:ext>
    </p:extLst>
  </p:cSld>
  <p:clrMapOvr>
    <a:masterClrMapping/>
  </p:clrMapOvr>
  <mc:AlternateContent xmlns:mc="http://schemas.openxmlformats.org/markup-compatibility/2006">
    <mc:Choice xmlns:p14="http://schemas.microsoft.com/office/powerpoint/2010/main" xmlns="" Requires="p14">
      <p:transition spd="slow" p14:dur="800">
        <p:pull dir="rd"/>
      </p:transition>
    </mc:Choice>
    <mc:Fallback>
      <p:transition spd="slow">
        <p:pull dir="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27</a:t>
            </a:fld>
            <a:r>
              <a:rPr lang="en-US" altLang="zh-CN" dirty="0" smtClean="0"/>
              <a:t>-</a:t>
            </a:r>
            <a:endParaRPr lang="zh-CN" altLang="en-US" dirty="0"/>
          </a:p>
        </p:txBody>
      </p:sp>
      <p:sp>
        <p:nvSpPr>
          <p:cNvPr id="3" name="圆角矩形 2">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4" name="圆角矩形 3">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5" name="圆角矩形 4">
            <a:hlinkClick r:id="rId6" action="ppaction://hlinksldjump"/>
          </p:cNvPr>
          <p:cNvSpPr/>
          <p:nvPr/>
        </p:nvSpPr>
        <p:spPr>
          <a:xfrm>
            <a:off x="2318976"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3</a:t>
            </a:r>
            <a:endParaRPr lang="zh-CN" altLang="en-US" sz="1200" dirty="0">
              <a:solidFill>
                <a:srgbClr val="E75E22"/>
              </a:solidFill>
              <a:latin typeface="+mj-ea"/>
              <a:ea typeface="+mj-ea"/>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3171070148"/>
              </p:ext>
            </p:extLst>
          </p:nvPr>
        </p:nvGraphicFramePr>
        <p:xfrm>
          <a:off x="508000" y="1388889"/>
          <a:ext cx="8128000" cy="5064447"/>
        </p:xfrm>
        <a:graphic>
          <a:graphicData uri="http://schemas.openxmlformats.org/presentationml/2006/ole">
            <p:oleObj spid="_x0000_s12290" name="文档" r:id="rId7" imgW="3837724" imgH="2390246" progId="Word.Document.12">
              <p:embed/>
            </p:oleObj>
          </a:graphicData>
        </a:graphic>
      </p:graphicFrame>
      <p:sp>
        <p:nvSpPr>
          <p:cNvPr id="8" name="矩形 7"/>
          <p:cNvSpPr>
            <a:spLocks noChangeAspect="1"/>
          </p:cNvSpPr>
          <p:nvPr/>
        </p:nvSpPr>
        <p:spPr>
          <a:xfrm>
            <a:off x="1613583" y="2173708"/>
            <a:ext cx="372218" cy="463204"/>
          </a:xfrm>
          <a:prstGeom prst="rect">
            <a:avLst/>
          </a:prstGeom>
        </p:spPr>
        <p:txBody>
          <a:bodyPr wrap="none">
            <a:spAutoFit/>
          </a:bodyPr>
          <a:lstStyle/>
          <a:p>
            <a:pPr>
              <a:lnSpc>
                <a:spcPct val="120000"/>
              </a:lnSpc>
            </a:pPr>
            <a:r>
              <a:rPr lang="en-US" altLang="zh-CN" sz="2200" dirty="0" smtClean="0">
                <a:solidFill>
                  <a:srgbClr val="FF0000"/>
                </a:solidFill>
                <a:latin typeface="Times New Roman" panose="02020603050405020304" pitchFamily="18" charset="0"/>
              </a:rPr>
              <a:t>C</a:t>
            </a:r>
            <a:endParaRPr lang="zh-CN" altLang="en-US" sz="2200" dirty="0"/>
          </a:p>
        </p:txBody>
      </p:sp>
    </p:spTree>
    <p:extLst>
      <p:ext uri="{BB962C8B-B14F-4D97-AF65-F5344CB8AC3E}">
        <p14:creationId xmlns:p14="http://schemas.microsoft.com/office/powerpoint/2010/main" xmlns="" val="2575723912"/>
      </p:ext>
    </p:extLst>
  </p:cSld>
  <p:clrMapOvr>
    <a:masterClrMapping/>
  </p:clrMapOvr>
  <mc:AlternateContent xmlns:mc="http://schemas.openxmlformats.org/markup-compatibility/2006">
    <mc:Choice xmlns:p14="http://schemas.microsoft.com/office/powerpoint/2010/main" xmlns="" Requires="p14">
      <p:transition spd="slow" p14:dur="800">
        <p:cover dir="rd"/>
      </p:transition>
    </mc:Choice>
    <mc:Fallback>
      <p:transition spd="slow">
        <p:cover dir="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28</a:t>
            </a:fld>
            <a:r>
              <a:rPr lang="en-US" altLang="zh-CN" dirty="0" smtClean="0"/>
              <a:t>-</a:t>
            </a:r>
            <a:endParaRPr lang="zh-CN" altLang="en-US" dirty="0"/>
          </a:p>
        </p:txBody>
      </p:sp>
      <p:sp>
        <p:nvSpPr>
          <p:cNvPr id="3" name="圆角矩形 2">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4" name="圆角矩形 3">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5" name="圆角矩形 4">
            <a:hlinkClick r:id="rId6" action="ppaction://hlinksldjump"/>
          </p:cNvPr>
          <p:cNvSpPr/>
          <p:nvPr/>
        </p:nvSpPr>
        <p:spPr>
          <a:xfrm>
            <a:off x="2318976"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3</a:t>
            </a:r>
            <a:endParaRPr lang="zh-CN" altLang="en-US" sz="1200" dirty="0">
              <a:solidFill>
                <a:srgbClr val="E75E22"/>
              </a:solidFill>
              <a:latin typeface="+mj-ea"/>
              <a:ea typeface="+mj-ea"/>
            </a:endParaRPr>
          </a:p>
        </p:txBody>
      </p:sp>
      <p:graphicFrame>
        <p:nvGraphicFramePr>
          <p:cNvPr id="6" name="对象 5"/>
          <p:cNvGraphicFramePr>
            <a:graphicFrameLocks noChangeAspect="1"/>
          </p:cNvGraphicFramePr>
          <p:nvPr>
            <p:extLst>
              <p:ext uri="{D42A27DB-BD31-4B8C-83A1-F6EECF244321}">
                <p14:modId xmlns:p14="http://schemas.microsoft.com/office/powerpoint/2010/main" xmlns="" val="4281193548"/>
              </p:ext>
            </p:extLst>
          </p:nvPr>
        </p:nvGraphicFramePr>
        <p:xfrm>
          <a:off x="508000" y="2060848"/>
          <a:ext cx="8128000" cy="2929041"/>
        </p:xfrm>
        <a:graphic>
          <a:graphicData uri="http://schemas.openxmlformats.org/presentationml/2006/ole">
            <p:oleObj spid="_x0000_s13314" name="文档" r:id="rId7" imgW="3837724" imgH="1382081" progId="Word.Document.12">
              <p:embed/>
            </p:oleObj>
          </a:graphicData>
        </a:graphic>
      </p:graphicFrame>
    </p:spTree>
    <p:extLst>
      <p:ext uri="{BB962C8B-B14F-4D97-AF65-F5344CB8AC3E}">
        <p14:creationId xmlns:p14="http://schemas.microsoft.com/office/powerpoint/2010/main" xmlns="" val="2096454909"/>
      </p:ext>
    </p:extLst>
  </p:cSld>
  <p:clrMapOvr>
    <a:masterClrMapping/>
  </p:clrMapOvr>
  <mc:AlternateContent xmlns:mc="http://schemas.openxmlformats.org/markup-compatibility/2006">
    <mc:Choice xmlns:p14="http://schemas.microsoft.com/office/powerpoint/2010/main" xmlns="" Requires="p14">
      <p:transition spd="slow" p14:dur="800">
        <p:wipe/>
      </p:transition>
    </mc:Choice>
    <mc:Fallback>
      <p:transition spd="slow">
        <p:wip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29</a:t>
            </a:fld>
            <a:r>
              <a:rPr lang="en-US" altLang="zh-CN" dirty="0" smtClean="0"/>
              <a:t>-</a:t>
            </a:r>
            <a:endParaRPr lang="zh-CN" altLang="en-US" dirty="0"/>
          </a:p>
        </p:txBody>
      </p:sp>
      <p:sp>
        <p:nvSpPr>
          <p:cNvPr id="3" name="圆角矩形 2">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4" name="圆角矩形 3">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5" name="圆角矩形 4">
            <a:hlinkClick r:id="rId6" action="ppaction://hlinksldjump"/>
          </p:cNvPr>
          <p:cNvSpPr/>
          <p:nvPr/>
        </p:nvSpPr>
        <p:spPr>
          <a:xfrm>
            <a:off x="2318976"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3</a:t>
            </a:r>
            <a:endParaRPr lang="zh-CN" altLang="en-US" sz="1200" dirty="0">
              <a:solidFill>
                <a:srgbClr val="E75E22"/>
              </a:solidFill>
              <a:latin typeface="+mj-ea"/>
              <a:ea typeface="+mj-ea"/>
            </a:endParaRPr>
          </a:p>
        </p:txBody>
      </p:sp>
      <p:sp>
        <p:nvSpPr>
          <p:cNvPr id="7" name="矩形 6"/>
          <p:cNvSpPr>
            <a:spLocks noChangeAspect="1"/>
          </p:cNvSpPr>
          <p:nvPr/>
        </p:nvSpPr>
        <p:spPr>
          <a:xfrm>
            <a:off x="508000" y="1351159"/>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思考</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众数、中位数、平均数及方差的意义有什么不同</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解题心得</a:t>
            </a: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众数、中位数、平均数及方差的意义</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平均数与方差都是重要的数字特征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是对总体的一种简明的描述</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平均数、中位数、众数描述其集中趋势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方差和标准差描述波动大小</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平均数、方差的公式推广</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8" name="对象 7"/>
          <p:cNvGraphicFramePr>
            <a:graphicFrameLocks noChangeAspect="1"/>
          </p:cNvGraphicFramePr>
          <p:nvPr>
            <p:extLst>
              <p:ext uri="{D42A27DB-BD31-4B8C-83A1-F6EECF244321}">
                <p14:modId xmlns:p14="http://schemas.microsoft.com/office/powerpoint/2010/main" xmlns="" val="4187394213"/>
              </p:ext>
            </p:extLst>
          </p:nvPr>
        </p:nvGraphicFramePr>
        <p:xfrm>
          <a:off x="358337" y="4231479"/>
          <a:ext cx="8128000" cy="2340541"/>
        </p:xfrm>
        <a:graphic>
          <a:graphicData uri="http://schemas.openxmlformats.org/presentationml/2006/ole">
            <p:oleObj spid="_x0000_s14338" name="文档" r:id="rId7" imgW="3837724" imgH="1106602" progId="Word.Document.12">
              <p:embed/>
            </p:oleObj>
          </a:graphicData>
        </a:graphic>
      </p:graphicFrame>
    </p:spTree>
    <p:extLst>
      <p:ext uri="{BB962C8B-B14F-4D97-AF65-F5344CB8AC3E}">
        <p14:creationId xmlns:p14="http://schemas.microsoft.com/office/powerpoint/2010/main" xmlns="" val="1612031396"/>
      </p:ext>
    </p:extLst>
  </p:cSld>
  <p:clrMapOvr>
    <a:masterClrMapping/>
  </p:clrMapOvr>
  <mc:AlternateContent xmlns:mc="http://schemas.openxmlformats.org/markup-compatibility/2006">
    <mc:Choice xmlns:p14="http://schemas.microsoft.com/office/powerpoint/2010/main" xmlns="" Requires="p14">
      <p:transition spd="slow" p14:dur="800">
        <p:strips dir="ld"/>
      </p:transition>
    </mc:Choice>
    <mc:Fallback>
      <p:transition spd="slow">
        <p:strips dir="ld"/>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a:t>
            </a:fld>
            <a:r>
              <a:rPr lang="en-US" altLang="zh-CN" dirty="0" smtClean="0"/>
              <a:t>-</a:t>
            </a:r>
            <a:endParaRPr lang="zh-CN" altLang="en-US" dirty="0"/>
          </a:p>
        </p:txBody>
      </p:sp>
      <p:sp>
        <p:nvSpPr>
          <p:cNvPr id="19" name="圆角矩形 18">
            <a:hlinkClick r:id="rId4" action="ppaction://hlinksldjump"/>
          </p:cNvPr>
          <p:cNvSpPr/>
          <p:nvPr/>
        </p:nvSpPr>
        <p:spPr>
          <a:xfrm>
            <a:off x="344304"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知识梳理</a:t>
            </a:r>
            <a:endParaRPr lang="zh-CN" altLang="en-US" sz="1200" dirty="0">
              <a:solidFill>
                <a:srgbClr val="E75E22"/>
              </a:solidFill>
              <a:latin typeface="+mj-ea"/>
              <a:ea typeface="+mj-ea"/>
            </a:endParaRPr>
          </a:p>
        </p:txBody>
      </p:sp>
      <p:sp>
        <p:nvSpPr>
          <p:cNvPr id="20" name="圆角矩形 19">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考点自诊</a:t>
            </a:r>
            <a:endParaRPr lang="zh-CN" altLang="en-US" sz="1200" dirty="0">
              <a:solidFill>
                <a:schemeClr val="bg1">
                  <a:lumMod val="85000"/>
                </a:schemeClr>
              </a:solidFill>
              <a:latin typeface="+mj-ea"/>
              <a:ea typeface="+mj-ea"/>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1594180819"/>
              </p:ext>
            </p:extLst>
          </p:nvPr>
        </p:nvGraphicFramePr>
        <p:xfrm>
          <a:off x="508000" y="3026351"/>
          <a:ext cx="8128000" cy="1059298"/>
        </p:xfrm>
        <a:graphic>
          <a:graphicData uri="http://schemas.openxmlformats.org/presentationml/2006/ole">
            <p:oleObj spid="_x0000_s3074" name="文档" r:id="rId6" imgW="3837724" imgH="499395" progId="Word.Document.12">
              <p:embed/>
            </p:oleObj>
          </a:graphicData>
        </a:graphic>
      </p:graphicFrame>
    </p:spTree>
    <p:extLst>
      <p:ext uri="{BB962C8B-B14F-4D97-AF65-F5344CB8AC3E}">
        <p14:creationId xmlns:p14="http://schemas.microsoft.com/office/powerpoint/2010/main" xmlns="" val="2385308887"/>
      </p:ext>
    </p:extLst>
  </p:cSld>
  <p:clrMapOvr>
    <a:masterClrMapping/>
  </p:clrMapOvr>
  <mc:AlternateContent xmlns:mc="http://schemas.openxmlformats.org/markup-compatibility/2006">
    <mc:Choice xmlns:p14="http://schemas.microsoft.com/office/powerpoint/2010/main" xmlns="" Requires="p14">
      <p:transition spd="slow" p14:dur="800">
        <p:fade thruBlk="1"/>
      </p:transition>
    </mc:Choice>
    <mc:Fallback>
      <p:transition spd="slow">
        <p:fade thruBlk="1"/>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30</a:t>
            </a:fld>
            <a:r>
              <a:rPr lang="en-US" altLang="zh-CN" dirty="0" smtClean="0"/>
              <a:t>-</a:t>
            </a:r>
            <a:endParaRPr lang="zh-CN" altLang="en-US" dirty="0"/>
          </a:p>
        </p:txBody>
      </p:sp>
      <p:sp>
        <p:nvSpPr>
          <p:cNvPr id="3" name="圆角矩形 2">
            <a:hlinkClick r:id="rId3"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4" name="圆角矩形 3">
            <a:hlinkClick r:id="rId4"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5" name="圆角矩形 4">
            <a:hlinkClick r:id="rId5" action="ppaction://hlinksldjump"/>
          </p:cNvPr>
          <p:cNvSpPr/>
          <p:nvPr/>
        </p:nvSpPr>
        <p:spPr>
          <a:xfrm>
            <a:off x="2318976"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3</a:t>
            </a:r>
            <a:endParaRPr lang="zh-CN" altLang="en-US" sz="1200" dirty="0">
              <a:solidFill>
                <a:srgbClr val="E75E22"/>
              </a:solidFill>
              <a:latin typeface="+mj-ea"/>
              <a:ea typeface="+mj-ea"/>
            </a:endParaRPr>
          </a:p>
        </p:txBody>
      </p:sp>
      <p:sp>
        <p:nvSpPr>
          <p:cNvPr id="6" name="矩形 5"/>
          <p:cNvSpPr>
            <a:spLocks noChangeAspect="1"/>
          </p:cNvSpPr>
          <p:nvPr/>
        </p:nvSpPr>
        <p:spPr>
          <a:xfrm>
            <a:off x="508000" y="1904201"/>
            <a:ext cx="8128000" cy="3303597"/>
          </a:xfrm>
          <a:prstGeom prst="rect">
            <a:avLst/>
          </a:prstGeom>
        </p:spPr>
        <p:txBody>
          <a:bodyPr>
            <a:spAutoFit/>
          </a:bodyPr>
          <a:lstStyle/>
          <a:p>
            <a:pPr indent="267970">
              <a:lnSpc>
                <a:spcPct val="120000"/>
              </a:lnSpc>
              <a:spcAft>
                <a:spcPts val="0"/>
              </a:spcAft>
              <a:tabLst>
                <a:tab pos="1188085" algn="l"/>
                <a:tab pos="2163445" algn="l"/>
                <a:tab pos="3142615" algn="l"/>
                <a:tab pos="4190365" algn="l"/>
              </a:tabLst>
            </a:pPr>
            <a:r>
              <a:rPr lang="zh-CN" altLang="zh-CN" sz="2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对点训练</a:t>
            </a: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(1)(2018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河北衡水模拟</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改编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若</a:t>
            </a:r>
            <a:r>
              <a:rPr lang="en-US" altLang="zh-CN" sz="2200" dirty="0">
                <a:solidFill>
                  <a:srgbClr val="000000"/>
                </a:solidFill>
                <a:latin typeface="Times New Roman" panose="02020603050405020304" pitchFamily="18" charset="0"/>
                <a:cs typeface="Times New Roman" panose="02020603050405020304" pitchFamily="18" charset="0"/>
              </a:rPr>
              <a:t>x</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,x</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,…,x</a:t>
            </a:r>
            <a:r>
              <a:rPr lang="en-US" altLang="zh-CN" sz="2200" baseline="-25000" dirty="0">
                <a:solidFill>
                  <a:srgbClr val="000000"/>
                </a:solidFill>
                <a:latin typeface="Times New Roman" panose="02020603050405020304" pitchFamily="18" charset="0"/>
                <a:cs typeface="Times New Roman" panose="02020603050405020304" pitchFamily="18" charset="0"/>
              </a:rPr>
              <a:t>2 021</a:t>
            </a:r>
            <a:r>
              <a:rPr lang="zh-CN" altLang="zh-CN" sz="2200" dirty="0">
                <a:solidFill>
                  <a:srgbClr val="000000"/>
                </a:solidFill>
                <a:latin typeface="Times New Roman" panose="02020603050405020304" pitchFamily="18" charset="0"/>
                <a:cs typeface="Times New Roman" panose="02020603050405020304" pitchFamily="18" charset="0"/>
              </a:rPr>
              <a:t>的平均数为</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方差为</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且</a:t>
            </a:r>
            <a:r>
              <a:rPr lang="en-US" altLang="zh-CN" sz="2200" dirty="0" err="1">
                <a:solidFill>
                  <a:srgbClr val="000000"/>
                </a:solidFill>
                <a:latin typeface="Times New Roman" panose="02020603050405020304" pitchFamily="18" charset="0"/>
                <a:cs typeface="Times New Roman" panose="02020603050405020304" pitchFamily="18" charset="0"/>
              </a:rPr>
              <a:t>y</a:t>
            </a:r>
            <a:r>
              <a:rPr lang="en-US" altLang="zh-CN" sz="2200" baseline="-25000" dirty="0" err="1">
                <a:solidFill>
                  <a:srgbClr val="000000"/>
                </a:solidFill>
                <a:latin typeface="Times New Roman" panose="02020603050405020304" pitchFamily="18" charset="0"/>
                <a:cs typeface="Times New Roman" panose="02020603050405020304" pitchFamily="18" charset="0"/>
              </a:rPr>
              <a:t>i</a:t>
            </a:r>
            <a:r>
              <a:rPr lang="en-US" altLang="zh-CN" sz="2200" dirty="0">
                <a:solidFill>
                  <a:srgbClr val="000000"/>
                </a:solidFill>
                <a:latin typeface="Times New Roman" panose="02020603050405020304" pitchFamily="18" charset="0"/>
                <a:cs typeface="Times New Roman" panose="02020603050405020304" pitchFamily="18" charset="0"/>
              </a:rPr>
              <a:t>=-2(x</a:t>
            </a:r>
            <a:r>
              <a:rPr lang="en-US" altLang="zh-CN" sz="2200" baseline="-25000" dirty="0">
                <a:solidFill>
                  <a:srgbClr val="000000"/>
                </a:solidFill>
                <a:latin typeface="Times New Roman" panose="02020603050405020304" pitchFamily="18" charset="0"/>
                <a:cs typeface="Times New Roman" panose="02020603050405020304" pitchFamily="18" charset="0"/>
              </a:rPr>
              <a:t>i</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dirty="0" err="1">
                <a:solidFill>
                  <a:srgbClr val="000000"/>
                </a:solidFill>
                <a:latin typeface="Times New Roman" panose="02020603050405020304" pitchFamily="18" charset="0"/>
                <a:cs typeface="Times New Roman" panose="02020603050405020304" pitchFamily="18" charset="0"/>
              </a:rPr>
              <a:t>i</a:t>
            </a:r>
            <a:r>
              <a:rPr lang="en-US" altLang="zh-CN" sz="2200" dirty="0">
                <a:solidFill>
                  <a:srgbClr val="000000"/>
                </a:solidFill>
                <a:latin typeface="Times New Roman" panose="02020603050405020304" pitchFamily="18" charset="0"/>
                <a:cs typeface="Times New Roman" panose="02020603050405020304" pitchFamily="18" charset="0"/>
              </a:rPr>
              <a:t>=1,2,…,2 021,</a:t>
            </a:r>
            <a:r>
              <a:rPr lang="zh-CN" altLang="zh-CN" sz="2200" dirty="0">
                <a:solidFill>
                  <a:srgbClr val="000000"/>
                </a:solidFill>
                <a:latin typeface="Times New Roman" panose="02020603050405020304" pitchFamily="18" charset="0"/>
                <a:cs typeface="Times New Roman" panose="02020603050405020304" pitchFamily="18" charset="0"/>
              </a:rPr>
              <a:t>则新数据</a:t>
            </a:r>
            <a:r>
              <a:rPr lang="en-US" altLang="zh-CN" sz="2200" dirty="0">
                <a:solidFill>
                  <a:srgbClr val="000000"/>
                </a:solidFill>
                <a:latin typeface="Times New Roman" panose="02020603050405020304" pitchFamily="18" charset="0"/>
                <a:cs typeface="Times New Roman" panose="02020603050405020304" pitchFamily="18" charset="0"/>
              </a:rPr>
              <a:t>y</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,y</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,…,y</a:t>
            </a:r>
            <a:r>
              <a:rPr lang="en-US" altLang="zh-CN" sz="2200" baseline="-25000" dirty="0">
                <a:solidFill>
                  <a:srgbClr val="000000"/>
                </a:solidFill>
                <a:latin typeface="Times New Roman" panose="02020603050405020304" pitchFamily="18" charset="0"/>
                <a:cs typeface="Times New Roman" panose="02020603050405020304" pitchFamily="18" charset="0"/>
              </a:rPr>
              <a:t>2 021</a:t>
            </a:r>
            <a:r>
              <a:rPr lang="zh-CN" altLang="zh-CN" sz="2200" dirty="0">
                <a:solidFill>
                  <a:srgbClr val="000000"/>
                </a:solidFill>
                <a:latin typeface="Times New Roman" panose="02020603050405020304" pitchFamily="18" charset="0"/>
                <a:cs typeface="Times New Roman" panose="02020603050405020304" pitchFamily="18" charset="0"/>
              </a:rPr>
              <a:t>的平均数和标准差分别为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-4	</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16</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i="1" dirty="0">
                <a:solidFill>
                  <a:srgbClr val="000000"/>
                </a:solidFill>
                <a:latin typeface="Times New Roman" panose="02020603050405020304" pitchFamily="18" charset="0"/>
                <a:cs typeface="Times New Roman" panose="02020603050405020304" pitchFamily="18" charset="0"/>
              </a:rPr>
              <a:t>C.</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8	</a:t>
            </a:r>
            <a:r>
              <a:rPr lang="en-US" altLang="zh-CN" sz="2200" dirty="0" smtClean="0">
                <a:solidFill>
                  <a:srgbClr val="000000"/>
                </a:solidFill>
                <a:latin typeface="Times New Roman" panose="02020603050405020304" pitchFamily="18" charset="0"/>
                <a:cs typeface="Times New Roman" panose="02020603050405020304" pitchFamily="18" charset="0"/>
              </a:rPr>
              <a:t>	</a:t>
            </a:r>
            <a:r>
              <a:rPr lang="en-US" altLang="zh-CN" sz="2200" i="1" dirty="0" smtClean="0">
                <a:solidFill>
                  <a:srgbClr val="000000"/>
                </a:solidFill>
                <a:latin typeface="Times New Roman" panose="02020603050405020304" pitchFamily="18" charset="0"/>
                <a:cs typeface="Times New Roman" panose="02020603050405020304" pitchFamily="18" charset="0"/>
              </a:rPr>
              <a:t>D</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4</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(2)(2018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四川乐山四校联考</a:t>
            </a:r>
            <a:r>
              <a:rPr lang="en-US" altLang="zh-CN" sz="2200" dirty="0">
                <a:solidFill>
                  <a:srgbClr val="000000"/>
                </a:solidFill>
                <a:latin typeface="Times New Roman" panose="02020603050405020304" pitchFamily="18" charset="0"/>
                <a:cs typeface="Times New Roman" panose="02020603050405020304" pitchFamily="18" charset="0"/>
              </a:rPr>
              <a:t>,14)</a:t>
            </a:r>
            <a:r>
              <a:rPr lang="zh-CN" altLang="zh-CN" sz="2200" dirty="0">
                <a:solidFill>
                  <a:srgbClr val="000000"/>
                </a:solidFill>
                <a:latin typeface="Times New Roman" panose="02020603050405020304" pitchFamily="18" charset="0"/>
                <a:cs typeface="Times New Roman" panose="02020603050405020304" pitchFamily="18" charset="0"/>
              </a:rPr>
              <a:t>已知总体的各个体的值从小到大为</a:t>
            </a:r>
            <a:r>
              <a:rPr lang="en-US" altLang="zh-CN" sz="2200" dirty="0">
                <a:solidFill>
                  <a:srgbClr val="000000"/>
                </a:solidFill>
                <a:latin typeface="Times New Roman" panose="02020603050405020304" pitchFamily="18" charset="0"/>
                <a:cs typeface="Times New Roman" panose="02020603050405020304" pitchFamily="18" charset="0"/>
              </a:rPr>
              <a:t>:-3,0,3,x,y,6,8,10,</a:t>
            </a:r>
            <a:r>
              <a:rPr lang="zh-CN" altLang="zh-CN" sz="2200" dirty="0">
                <a:solidFill>
                  <a:srgbClr val="000000"/>
                </a:solidFill>
                <a:latin typeface="Times New Roman" panose="02020603050405020304" pitchFamily="18" charset="0"/>
                <a:cs typeface="Times New Roman" panose="02020603050405020304" pitchFamily="18" charset="0"/>
              </a:rPr>
              <a:t>且总体的中位数为</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若要使该总体的方差最小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a:t>
            </a:r>
            <a:r>
              <a:rPr lang="en-US" altLang="zh-CN" sz="2200" dirty="0">
                <a:solidFill>
                  <a:srgbClr val="000000"/>
                </a:solidFill>
                <a:latin typeface="Times New Roman" panose="02020603050405020304" pitchFamily="18" charset="0"/>
                <a:cs typeface="Times New Roman" panose="02020603050405020304" pitchFamily="18" charset="0"/>
              </a:rPr>
              <a:t>2x-y=</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2" name="矩形 11"/>
          <p:cNvSpPr>
            <a:spLocks noChangeAspect="1"/>
          </p:cNvSpPr>
          <p:nvPr/>
        </p:nvSpPr>
        <p:spPr>
          <a:xfrm>
            <a:off x="3862311" y="2698529"/>
            <a:ext cx="388248" cy="469744"/>
          </a:xfrm>
          <a:prstGeom prst="rect">
            <a:avLst/>
          </a:prstGeom>
        </p:spPr>
        <p:txBody>
          <a:bodyPr wrap="none">
            <a:spAutoFit/>
          </a:bodyPr>
          <a:lstStyle/>
          <a:p>
            <a:pPr>
              <a:lnSpc>
                <a:spcPct val="120000"/>
              </a:lnSpc>
            </a:pPr>
            <a:r>
              <a:rPr lang="en-US" altLang="zh-CN" sz="2200" dirty="0" smtClean="0">
                <a:solidFill>
                  <a:srgbClr val="FF0000"/>
                </a:solidFill>
                <a:latin typeface="Times New Roman" panose="02020603050405020304" pitchFamily="18" charset="0"/>
              </a:rPr>
              <a:t>D</a:t>
            </a:r>
            <a:endParaRPr lang="zh-CN" altLang="en-US" sz="2200" dirty="0"/>
          </a:p>
        </p:txBody>
      </p:sp>
      <p:sp>
        <p:nvSpPr>
          <p:cNvPr id="13" name="矩形 12"/>
          <p:cNvSpPr>
            <a:spLocks noChangeAspect="1"/>
          </p:cNvSpPr>
          <p:nvPr/>
        </p:nvSpPr>
        <p:spPr>
          <a:xfrm>
            <a:off x="2073620" y="4689013"/>
            <a:ext cx="325730" cy="463204"/>
          </a:xfrm>
          <a:prstGeom prst="rect">
            <a:avLst/>
          </a:prstGeom>
        </p:spPr>
        <p:txBody>
          <a:bodyPr wrap="none">
            <a:spAutoFit/>
          </a:bodyPr>
          <a:lstStyle/>
          <a:p>
            <a:pPr>
              <a:lnSpc>
                <a:spcPct val="120000"/>
              </a:lnSpc>
            </a:pPr>
            <a:r>
              <a:rPr lang="en-US" altLang="zh-CN" sz="2200" dirty="0" smtClean="0">
                <a:solidFill>
                  <a:srgbClr val="FF0000"/>
                </a:solidFill>
                <a:latin typeface="Times New Roman" panose="02020603050405020304" pitchFamily="18" charset="0"/>
              </a:rPr>
              <a:t>4</a:t>
            </a:r>
            <a:endParaRPr lang="zh-CN" altLang="en-US" sz="2200" dirty="0"/>
          </a:p>
        </p:txBody>
      </p:sp>
    </p:spTree>
    <p:extLst>
      <p:ext uri="{BB962C8B-B14F-4D97-AF65-F5344CB8AC3E}">
        <p14:creationId xmlns:p14="http://schemas.microsoft.com/office/powerpoint/2010/main" xmlns="" val="244496859"/>
      </p:ext>
    </p:extLst>
  </p:cSld>
  <p:clrMapOvr>
    <a:masterClrMapping/>
  </p:clrMapOvr>
  <mc:AlternateContent xmlns:mc="http://schemas.openxmlformats.org/markup-compatibility/2006">
    <mc:Choice xmlns:p14="http://schemas.microsoft.com/office/powerpoint/2010/main" xmlns="" Requires="p14">
      <p:transition spd="slow" p14:dur="800">
        <p:checker dir="vert"/>
      </p:transition>
    </mc:Choice>
    <mc:Fallback>
      <p:transition spd="slow">
        <p:checker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down)">
                                      <p:cBhvr>
                                        <p:cTn id="1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31</a:t>
            </a:fld>
            <a:r>
              <a:rPr lang="en-US" altLang="zh-CN" dirty="0" smtClean="0"/>
              <a:t>-</a:t>
            </a:r>
            <a:endParaRPr lang="zh-CN" altLang="en-US" dirty="0"/>
          </a:p>
        </p:txBody>
      </p:sp>
      <p:sp>
        <p:nvSpPr>
          <p:cNvPr id="3" name="圆角矩形 2">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4" name="圆角矩形 3">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5" name="圆角矩形 4">
            <a:hlinkClick r:id="rId6" action="ppaction://hlinksldjump"/>
          </p:cNvPr>
          <p:cNvSpPr/>
          <p:nvPr/>
        </p:nvSpPr>
        <p:spPr>
          <a:xfrm>
            <a:off x="2318976"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3</a:t>
            </a:r>
            <a:endParaRPr lang="zh-CN" altLang="en-US" sz="1200" dirty="0">
              <a:solidFill>
                <a:srgbClr val="E75E22"/>
              </a:solidFill>
              <a:latin typeface="+mj-ea"/>
              <a:ea typeface="+mj-ea"/>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797911994"/>
              </p:ext>
            </p:extLst>
          </p:nvPr>
        </p:nvGraphicFramePr>
        <p:xfrm>
          <a:off x="508000" y="1360312"/>
          <a:ext cx="8128000" cy="5175423"/>
        </p:xfrm>
        <a:graphic>
          <a:graphicData uri="http://schemas.openxmlformats.org/presentationml/2006/ole">
            <p:oleObj spid="_x0000_s15362" name="文档" r:id="rId7" imgW="3837724" imgH="2442890" progId="Word.Document.12">
              <p:embed/>
            </p:oleObj>
          </a:graphicData>
        </a:graphic>
      </p:graphicFrame>
    </p:spTree>
    <p:extLst>
      <p:ext uri="{BB962C8B-B14F-4D97-AF65-F5344CB8AC3E}">
        <p14:creationId xmlns:p14="http://schemas.microsoft.com/office/powerpoint/2010/main" xmlns="" val="1692156553"/>
      </p:ext>
    </p:extLst>
  </p:cSld>
  <p:clrMapOvr>
    <a:masterClrMapping/>
  </p:clrMapOvr>
  <mc:AlternateContent xmlns:mc="http://schemas.openxmlformats.org/markup-compatibility/2006">
    <mc:Choice xmlns:p14="http://schemas.microsoft.com/office/powerpoint/2010/main" xmlns="" Requires="p14">
      <p:transition spd="slow" p14:dur="800">
        <p:wipe dir="r"/>
      </p:transition>
    </mc:Choice>
    <mc:Fallback>
      <p:transition spd="slow">
        <p:wipe dir="r"/>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32</a:t>
            </a:fld>
            <a:r>
              <a:rPr lang="en-US" altLang="zh-CN" dirty="0" smtClean="0"/>
              <a:t>-</a:t>
            </a:r>
            <a:endParaRPr lang="zh-CN" altLang="en-US" dirty="0"/>
          </a:p>
        </p:txBody>
      </p:sp>
      <p:sp>
        <p:nvSpPr>
          <p:cNvPr id="3" name="圆角矩形 2">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4" name="圆角矩形 3">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5" name="圆角矩形 4">
            <a:hlinkClick r:id="rId6" action="ppaction://hlinksldjump"/>
          </p:cNvPr>
          <p:cNvSpPr/>
          <p:nvPr/>
        </p:nvSpPr>
        <p:spPr>
          <a:xfrm>
            <a:off x="2318976"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3</a:t>
            </a:r>
            <a:endParaRPr lang="zh-CN" altLang="en-US" sz="1200" dirty="0">
              <a:solidFill>
                <a:srgbClr val="E75E22"/>
              </a:solidFill>
              <a:latin typeface="+mj-ea"/>
              <a:ea typeface="+mj-ea"/>
            </a:endParaRPr>
          </a:p>
        </p:txBody>
      </p:sp>
      <p:graphicFrame>
        <p:nvGraphicFramePr>
          <p:cNvPr id="6" name="对象 5"/>
          <p:cNvGraphicFramePr>
            <a:graphicFrameLocks noChangeAspect="1"/>
          </p:cNvGraphicFramePr>
          <p:nvPr>
            <p:extLst>
              <p:ext uri="{D42A27DB-BD31-4B8C-83A1-F6EECF244321}">
                <p14:modId xmlns:p14="http://schemas.microsoft.com/office/powerpoint/2010/main" xmlns="" val="2463017740"/>
              </p:ext>
            </p:extLst>
          </p:nvPr>
        </p:nvGraphicFramePr>
        <p:xfrm>
          <a:off x="508000" y="2177233"/>
          <a:ext cx="8128000" cy="2757534"/>
        </p:xfrm>
        <a:graphic>
          <a:graphicData uri="http://schemas.openxmlformats.org/presentationml/2006/ole">
            <p:oleObj spid="_x0000_s16386" name="文档" r:id="rId7" imgW="3837724" imgH="1302033" progId="Word.Document.12">
              <p:embed/>
            </p:oleObj>
          </a:graphicData>
        </a:graphic>
      </p:graphicFrame>
    </p:spTree>
    <p:extLst>
      <p:ext uri="{BB962C8B-B14F-4D97-AF65-F5344CB8AC3E}">
        <p14:creationId xmlns:p14="http://schemas.microsoft.com/office/powerpoint/2010/main" xmlns="" val="2759341239"/>
      </p:ext>
    </p:extLst>
  </p:cSld>
  <p:clrMapOvr>
    <a:masterClrMapping/>
  </p:clrMapOvr>
  <mc:AlternateContent xmlns:mc="http://schemas.openxmlformats.org/markup-compatibility/2006">
    <mc:Choice xmlns:p14="http://schemas.microsoft.com/office/powerpoint/2010/main" xmlns="" Requires="p14">
      <p:transition spd="slow" p14:dur="800">
        <p:split orient="vert"/>
      </p:transition>
    </mc:Choice>
    <mc:Fallback>
      <p:transition spd="slow">
        <p:split orient="vert"/>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33</a:t>
            </a:fld>
            <a:r>
              <a:rPr lang="en-US" altLang="zh-CN" dirty="0" smtClean="0"/>
              <a:t>-</a:t>
            </a:r>
            <a:endParaRPr lang="zh-CN" altLang="en-US" dirty="0"/>
          </a:p>
        </p:txBody>
      </p:sp>
      <p:sp>
        <p:nvSpPr>
          <p:cNvPr id="3" name="圆角矩形 2">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4" name="圆角矩形 3">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5" name="圆角矩形 4">
            <a:hlinkClick r:id="rId6"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pic>
        <p:nvPicPr>
          <p:cNvPr id="7" name="要点归纳小结.eps"/>
          <p:cNvPicPr/>
          <p:nvPr/>
        </p:nvPicPr>
        <p:blipFill>
          <a:blip r:embed="rId7"/>
          <a:stretch>
            <a:fillRect/>
          </a:stretch>
        </p:blipFill>
        <p:spPr>
          <a:xfrm>
            <a:off x="560328" y="1388515"/>
            <a:ext cx="7396048" cy="417655"/>
          </a:xfrm>
          <a:prstGeom prst="rect">
            <a:avLst/>
          </a:prstGeom>
        </p:spPr>
      </p:pic>
      <p:sp>
        <p:nvSpPr>
          <p:cNvPr id="8" name="矩形 7"/>
          <p:cNvSpPr>
            <a:spLocks noChangeAspect="1"/>
          </p:cNvSpPr>
          <p:nvPr/>
        </p:nvSpPr>
        <p:spPr>
          <a:xfrm>
            <a:off x="508000" y="1816561"/>
            <a:ext cx="8128000" cy="2123658"/>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两个易误点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易忽视频率分布直方图中纵轴表示的应为</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在绘制茎叶图时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易遗漏重复出现的数据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重复出现的数据要重复记录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同时不要混淆茎叶图中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的含义</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pPr>
            <a:r>
              <a:rPr lang="en-US" altLang="zh-CN" sz="2200" b="1" dirty="0">
                <a:solidFill>
                  <a:srgbClr val="000000"/>
                </a:solidFill>
                <a:latin typeface="Times New Roman" panose="02020603050405020304" pitchFamily="18" charset="0"/>
              </a:rPr>
              <a:t>2</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众数、中位数和平均数的异同</a:t>
            </a:r>
            <a:endParaRPr lang="zh-CN" altLang="en-US" sz="2200" dirty="0"/>
          </a:p>
        </p:txBody>
      </p:sp>
      <p:graphicFrame>
        <p:nvGraphicFramePr>
          <p:cNvPr id="10" name="对象 9"/>
          <p:cNvGraphicFramePr>
            <a:graphicFrameLocks noChangeAspect="1"/>
          </p:cNvGraphicFramePr>
          <p:nvPr>
            <p:extLst>
              <p:ext uri="{D42A27DB-BD31-4B8C-83A1-F6EECF244321}">
                <p14:modId xmlns:p14="http://schemas.microsoft.com/office/powerpoint/2010/main" xmlns="" val="1623870929"/>
              </p:ext>
            </p:extLst>
          </p:nvPr>
        </p:nvGraphicFramePr>
        <p:xfrm>
          <a:off x="2432542" y="2179702"/>
          <a:ext cx="7389091" cy="547228"/>
        </p:xfrm>
        <a:graphic>
          <a:graphicData uri="http://schemas.openxmlformats.org/presentationml/2006/ole">
            <p:oleObj spid="_x0000_s17410" name="文档" r:id="rId8" imgW="3837724" imgH="283772" progId="Word.Document.12">
              <p:embed/>
            </p:oleObj>
          </a:graphicData>
        </a:graphic>
      </p:graphicFrame>
      <p:graphicFrame>
        <p:nvGraphicFramePr>
          <p:cNvPr id="11" name="对象 10"/>
          <p:cNvGraphicFramePr>
            <a:graphicFrameLocks noChangeAspect="1"/>
          </p:cNvGraphicFramePr>
          <p:nvPr>
            <p:extLst>
              <p:ext uri="{D42A27DB-BD31-4B8C-83A1-F6EECF244321}">
                <p14:modId xmlns:p14="http://schemas.microsoft.com/office/powerpoint/2010/main" xmlns="" val="3042898768"/>
              </p:ext>
            </p:extLst>
          </p:nvPr>
        </p:nvGraphicFramePr>
        <p:xfrm>
          <a:off x="508000" y="3894402"/>
          <a:ext cx="8128000" cy="2846966"/>
        </p:xfrm>
        <a:graphic>
          <a:graphicData uri="http://schemas.openxmlformats.org/presentationml/2006/ole">
            <p:oleObj spid="_x0000_s17411" name="文档" r:id="rId9" imgW="3875874" imgH="1356841" progId="Word.Document.12">
              <p:embed/>
            </p:oleObj>
          </a:graphicData>
        </a:graphic>
      </p:graphicFrame>
    </p:spTree>
    <p:extLst>
      <p:ext uri="{BB962C8B-B14F-4D97-AF65-F5344CB8AC3E}">
        <p14:creationId xmlns:p14="http://schemas.microsoft.com/office/powerpoint/2010/main" xmlns="" val="3111452458"/>
      </p:ext>
    </p:extLst>
  </p:cSld>
  <p:clrMapOvr>
    <a:masterClrMapping/>
  </p:clrMapOvr>
  <mc:AlternateContent xmlns:mc="http://schemas.openxmlformats.org/markup-compatibility/2006">
    <mc:Choice xmlns:p14="http://schemas.microsoft.com/office/powerpoint/2010/main" xmlns="" Requires="p14">
      <p:transition spd="slow" p14:dur="800">
        <p:cover dir="r"/>
      </p:transition>
    </mc:Choice>
    <mc:Fallback>
      <p:transition spd="slow">
        <p:cover dir="r"/>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34</a:t>
            </a:fld>
            <a:r>
              <a:rPr lang="en-US" altLang="zh-CN" dirty="0" smtClean="0"/>
              <a:t>-</a:t>
            </a:r>
            <a:endParaRPr lang="zh-CN" altLang="en-US" dirty="0"/>
          </a:p>
        </p:txBody>
      </p:sp>
      <p:sp>
        <p:nvSpPr>
          <p:cNvPr id="3" name="圆角矩形 2">
            <a:hlinkClick r:id="rId3"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4" name="圆角矩形 3">
            <a:hlinkClick r:id="rId4"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5" name="圆角矩形 4">
            <a:hlinkClick r:id="rId5"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sp>
        <p:nvSpPr>
          <p:cNvPr id="6" name="矩形 5"/>
          <p:cNvSpPr>
            <a:spLocks noChangeAspect="1"/>
          </p:cNvSpPr>
          <p:nvPr/>
        </p:nvSpPr>
        <p:spPr>
          <a:xfrm>
            <a:off x="508000" y="1412776"/>
            <a:ext cx="8128000" cy="2123658"/>
          </a:xfrm>
          <a:prstGeom prst="rect">
            <a:avLst/>
          </a:prstGeom>
        </p:spPr>
        <p:txBody>
          <a:bodyPr>
            <a:spAutoFit/>
          </a:bodyPr>
          <a:lstStyle/>
          <a:p>
            <a:pPr>
              <a:lnSpc>
                <a:spcPct val="120000"/>
              </a:lnSpc>
            </a:pPr>
            <a:r>
              <a:rPr lang="en-US" altLang="zh-CN" sz="2200" dirty="0">
                <a:latin typeface="E-HZ"/>
              </a:rPr>
              <a:t>3</a:t>
            </a:r>
            <a:r>
              <a:rPr lang="en-US" altLang="zh-CN" sz="2200" dirty="0">
                <a:latin typeface="E-BX"/>
              </a:rPr>
              <a:t>.</a:t>
            </a:r>
            <a:r>
              <a:rPr lang="zh-CN" altLang="en-US" sz="2200" dirty="0">
                <a:latin typeface="FZKTK--GBK1-0"/>
              </a:rPr>
              <a:t>标准差和方差的</a:t>
            </a:r>
            <a:r>
              <a:rPr lang="zh-CN" altLang="en-US" sz="2200" dirty="0" smtClean="0">
                <a:latin typeface="FZKTK--GBK1-0"/>
              </a:rPr>
              <a:t>异同相同</a:t>
            </a:r>
            <a:r>
              <a:rPr lang="zh-CN" altLang="en-US" sz="2200" dirty="0">
                <a:latin typeface="FZKTK--GBK1-0"/>
              </a:rPr>
              <a:t>点</a:t>
            </a:r>
            <a:r>
              <a:rPr lang="en-US" altLang="zh-CN" sz="2200" dirty="0">
                <a:latin typeface="E-B6"/>
              </a:rPr>
              <a:t>:</a:t>
            </a:r>
            <a:r>
              <a:rPr lang="zh-CN" altLang="en-US" sz="2200" dirty="0">
                <a:latin typeface="FZKTK--GBK1-0"/>
              </a:rPr>
              <a:t>标准差和方差描述了一组</a:t>
            </a:r>
            <a:r>
              <a:rPr lang="zh-CN" altLang="en-US" sz="2200" dirty="0" smtClean="0">
                <a:latin typeface="FZKTK--GBK1-0"/>
              </a:rPr>
              <a:t>数据围绕平</a:t>
            </a:r>
            <a:r>
              <a:rPr lang="zh-CN" altLang="en-US" sz="2200" dirty="0">
                <a:latin typeface="FZKTK--GBK1-0"/>
              </a:rPr>
              <a:t>均数</a:t>
            </a:r>
            <a:r>
              <a:rPr lang="zh-CN" altLang="en-US" sz="2200" dirty="0" smtClean="0">
                <a:latin typeface="FZKTK--GBK1-0"/>
              </a:rPr>
              <a:t>波动</a:t>
            </a:r>
            <a:r>
              <a:rPr lang="zh-CN" altLang="en-US" sz="2200" dirty="0">
                <a:latin typeface="FZKTK--GBK1-0"/>
              </a:rPr>
              <a:t>的大小</a:t>
            </a:r>
            <a:r>
              <a:rPr lang="en-US" altLang="zh-CN" sz="2200" dirty="0">
                <a:latin typeface="E-BX"/>
              </a:rPr>
              <a:t>.</a:t>
            </a:r>
          </a:p>
          <a:p>
            <a:pPr>
              <a:lnSpc>
                <a:spcPct val="120000"/>
              </a:lnSpc>
            </a:pPr>
            <a:r>
              <a:rPr lang="zh-CN" altLang="en-US" sz="2200" dirty="0">
                <a:latin typeface="FZKTK--GBK1-0"/>
              </a:rPr>
              <a:t>不同点</a:t>
            </a:r>
            <a:r>
              <a:rPr lang="en-US" altLang="zh-CN" sz="2200" dirty="0">
                <a:latin typeface="E-B6"/>
              </a:rPr>
              <a:t>:</a:t>
            </a:r>
            <a:r>
              <a:rPr lang="zh-CN" altLang="en-US" sz="2200" dirty="0">
                <a:latin typeface="FZKTK--GBK1-0"/>
              </a:rPr>
              <a:t>方差与原始数据的单位不同</a:t>
            </a:r>
            <a:r>
              <a:rPr lang="en-US" altLang="zh-CN" sz="2200" dirty="0">
                <a:latin typeface="E-B6"/>
              </a:rPr>
              <a:t>,</a:t>
            </a:r>
            <a:r>
              <a:rPr lang="zh-CN" altLang="en-US" sz="2200" dirty="0">
                <a:latin typeface="FZKTK--GBK1-0"/>
              </a:rPr>
              <a:t>且平方后</a:t>
            </a:r>
            <a:r>
              <a:rPr lang="zh-CN" altLang="en-US" sz="2200" dirty="0" smtClean="0">
                <a:latin typeface="FZKTK--GBK1-0"/>
              </a:rPr>
              <a:t>可能夸大</a:t>
            </a:r>
            <a:r>
              <a:rPr lang="zh-CN" altLang="en-US" sz="2200" dirty="0">
                <a:latin typeface="FZKTK--GBK1-0"/>
              </a:rPr>
              <a:t>了偏差程度</a:t>
            </a:r>
            <a:r>
              <a:rPr lang="en-US" altLang="zh-CN" sz="2200" dirty="0">
                <a:latin typeface="E-B6"/>
              </a:rPr>
              <a:t>,</a:t>
            </a:r>
            <a:r>
              <a:rPr lang="zh-CN" altLang="en-US" sz="2200" dirty="0">
                <a:latin typeface="FZKTK--GBK1-0"/>
              </a:rPr>
              <a:t>标准差则不然</a:t>
            </a:r>
            <a:r>
              <a:rPr lang="en-US" altLang="zh-CN" sz="2200" dirty="0">
                <a:latin typeface="E-BX"/>
              </a:rPr>
              <a:t>.</a:t>
            </a:r>
          </a:p>
          <a:p>
            <a:pPr>
              <a:lnSpc>
                <a:spcPct val="120000"/>
              </a:lnSpc>
            </a:pPr>
            <a:r>
              <a:rPr lang="en-US" altLang="zh-CN" sz="2200" dirty="0">
                <a:latin typeface="E-HZ"/>
              </a:rPr>
              <a:t>4</a:t>
            </a:r>
            <a:r>
              <a:rPr lang="en-US" altLang="zh-CN" sz="2200" dirty="0">
                <a:latin typeface="E-BX"/>
              </a:rPr>
              <a:t>.</a:t>
            </a:r>
            <a:r>
              <a:rPr lang="zh-CN" altLang="en-US" sz="2200" dirty="0">
                <a:latin typeface="FZKTK--GBK1-0"/>
              </a:rPr>
              <a:t>频率与频率比</a:t>
            </a:r>
            <a:endParaRPr lang="zh-CN" altLang="en-US" sz="2200" dirty="0"/>
          </a:p>
        </p:txBody>
      </p:sp>
      <p:pic>
        <p:nvPicPr>
          <p:cNvPr id="7" name="图片 6"/>
          <p:cNvPicPr>
            <a:picLocks noChangeAspect="1"/>
          </p:cNvPicPr>
          <p:nvPr/>
        </p:nvPicPr>
        <p:blipFill>
          <a:blip r:embed="rId6"/>
          <a:stretch>
            <a:fillRect/>
          </a:stretch>
        </p:blipFill>
        <p:spPr>
          <a:xfrm>
            <a:off x="683568" y="3491457"/>
            <a:ext cx="7736408" cy="2732189"/>
          </a:xfrm>
          <a:prstGeom prst="rect">
            <a:avLst/>
          </a:prstGeom>
        </p:spPr>
      </p:pic>
    </p:spTree>
    <p:extLst>
      <p:ext uri="{BB962C8B-B14F-4D97-AF65-F5344CB8AC3E}">
        <p14:creationId xmlns:p14="http://schemas.microsoft.com/office/powerpoint/2010/main" xmlns="" val="2646328764"/>
      </p:ext>
    </p:extLst>
  </p:cSld>
  <p:clrMapOvr>
    <a:masterClrMapping/>
  </p:clrMapOvr>
  <mc:AlternateContent xmlns:mc="http://schemas.openxmlformats.org/markup-compatibility/2006">
    <mc:Choice xmlns:p14="http://schemas.microsoft.com/office/powerpoint/2010/main" xmlns="" Requires="p14">
      <p:transition spd="slow" p14:dur="800">
        <p:cover dir="d"/>
      </p:transition>
    </mc:Choice>
    <mc:Fallback>
      <p:transition spd="slow">
        <p:cover dir="d"/>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35</a:t>
            </a:fld>
            <a:r>
              <a:rPr lang="en-US" altLang="zh-CN" dirty="0" smtClean="0"/>
              <a:t>-</a:t>
            </a:r>
            <a:endParaRPr lang="zh-CN" altLang="en-US" dirty="0"/>
          </a:p>
        </p:txBody>
      </p:sp>
      <p:sp>
        <p:nvSpPr>
          <p:cNvPr id="3" name="圆角矩形 2">
            <a:hlinkClick r:id="rId3"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4" name="圆角矩形 3">
            <a:hlinkClick r:id="rId4"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5" name="圆角矩形 4">
            <a:hlinkClick r:id="rId5"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pic>
        <p:nvPicPr>
          <p:cNvPr id="8" name="易错易混警示.eps"/>
          <p:cNvPicPr/>
          <p:nvPr/>
        </p:nvPicPr>
        <p:blipFill>
          <a:blip r:embed="rId6"/>
          <a:stretch>
            <a:fillRect/>
          </a:stretch>
        </p:blipFill>
        <p:spPr>
          <a:xfrm>
            <a:off x="611560" y="1988840"/>
            <a:ext cx="2034391" cy="329979"/>
          </a:xfrm>
          <a:prstGeom prst="rect">
            <a:avLst/>
          </a:prstGeom>
        </p:spPr>
      </p:pic>
      <p:sp>
        <p:nvSpPr>
          <p:cNvPr id="6" name="矩形 5"/>
          <p:cNvSpPr>
            <a:spLocks noChangeAspect="1"/>
          </p:cNvSpPr>
          <p:nvPr/>
        </p:nvSpPr>
        <p:spPr>
          <a:xfrm>
            <a:off x="508000" y="2319043"/>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不要搞混直方图与条形图</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条形图是用条形的长度表示各类别频数的多少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其宽度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表示类别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是固定的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直方图是用面积表示各组频率的多少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矩形的高度表示每一组的频率除以组距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宽度则表示各组的组距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因此其高度与宽度均有意义</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pPr>
            <a:r>
              <a:rPr lang="en-US" altLang="zh-CN" sz="2200" dirty="0">
                <a:solidFill>
                  <a:srgbClr val="000000"/>
                </a:solidFill>
                <a:latin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由于分组数据具有连续性</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因此直方图的各矩形通常是连续排列</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而条形图则是分开排列</a:t>
            </a:r>
            <a:r>
              <a:rPr lang="en-US" altLang="zh-CN" sz="2200" i="1" dirty="0">
                <a:solidFill>
                  <a:srgbClr val="000000"/>
                </a:solidFill>
                <a:latin typeface="Times New Roman" panose="02020603050405020304" pitchFamily="18" charset="0"/>
              </a:rPr>
              <a:t>.</a:t>
            </a:r>
            <a:endParaRPr lang="zh-CN" altLang="en-US" sz="2200" dirty="0"/>
          </a:p>
        </p:txBody>
      </p:sp>
    </p:spTree>
    <p:extLst>
      <p:ext uri="{BB962C8B-B14F-4D97-AF65-F5344CB8AC3E}">
        <p14:creationId xmlns:p14="http://schemas.microsoft.com/office/powerpoint/2010/main" xmlns="" val="1640208428"/>
      </p:ext>
    </p:extLst>
  </p:cSld>
  <p:clrMapOvr>
    <a:masterClrMapping/>
  </p:clrMapOvr>
  <mc:AlternateContent xmlns:mc="http://schemas.openxmlformats.org/markup-compatibility/2006">
    <mc:Choice xmlns:p14="http://schemas.microsoft.com/office/powerpoint/2010/main" xmlns="" Requires="p14">
      <p:transition spd="slow" p14:dur="800">
        <p:checker dir="vert"/>
      </p:transition>
    </mc:Choice>
    <mc:Fallback>
      <p:transition spd="slow">
        <p:checker dir="vert"/>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36</a:t>
            </a:fld>
            <a:r>
              <a:rPr lang="en-US" altLang="zh-CN" dirty="0" smtClean="0"/>
              <a:t>-</a:t>
            </a:r>
            <a:endParaRPr lang="zh-CN" altLang="en-US" dirty="0"/>
          </a:p>
        </p:txBody>
      </p:sp>
      <p:sp>
        <p:nvSpPr>
          <p:cNvPr id="2" name="矩形 1"/>
          <p:cNvSpPr>
            <a:spLocks noChangeAspect="1"/>
          </p:cNvSpPr>
          <p:nvPr/>
        </p:nvSpPr>
        <p:spPr>
          <a:xfrm>
            <a:off x="508000" y="1904201"/>
            <a:ext cx="8128000" cy="3303597"/>
          </a:xfrm>
          <a:prstGeom prst="rect">
            <a:avLst/>
          </a:prstGeom>
        </p:spPr>
        <p:txBody>
          <a:bodyPr>
            <a:spAutoFit/>
          </a:bodyPr>
          <a:lstStyle/>
          <a:p>
            <a:pPr algn="ctr">
              <a:lnSpc>
                <a:spcPct val="120000"/>
              </a:lnSpc>
              <a:spcAft>
                <a:spcPts val="0"/>
              </a:spcAft>
              <a:tabLst>
                <a:tab pos="1188085" algn="l"/>
                <a:tab pos="2163445" algn="l"/>
                <a:tab pos="3142615" algn="l"/>
                <a:tab pos="4190365"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数学核心素养例释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数据分析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dirty="0">
                <a:solidFill>
                  <a:srgbClr val="000000"/>
                </a:solidFill>
                <a:latin typeface="Times New Roman" panose="02020603050405020304" pitchFamily="18" charset="0"/>
                <a:cs typeface="Times New Roman" panose="02020603050405020304" pitchFamily="18" charset="0"/>
              </a:rPr>
              <a:t>数据分析是指针对研究对象获得相关数据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运用统计方法对数据中的有用信息进行分析和推断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并形成知识的过程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主要包括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收集数据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整理数据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提取信息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构建模型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对信息进行分析、推断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获得结论</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dirty="0">
                <a:solidFill>
                  <a:srgbClr val="000000"/>
                </a:solidFill>
                <a:latin typeface="Times New Roman" panose="02020603050405020304" pitchFamily="18" charset="0"/>
                <a:cs typeface="Times New Roman" panose="02020603050405020304" pitchFamily="18" charset="0"/>
              </a:rPr>
              <a:t>在数据分析核心素养的形成过程中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学生能够提升数据处理的能力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增强基于数据表达现实问题的意识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养成通过数据思考问题的习惯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积累依托数据探索事物本质、关联和规律的活动经验</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084117367"/>
      </p:ext>
    </p:extLst>
  </p:cSld>
  <p:clrMapOvr>
    <a:masterClrMapping/>
  </p:clrMapOvr>
  <mc:AlternateContent xmlns:mc="http://schemas.openxmlformats.org/markup-compatibility/2006">
    <mc:Choice xmlns:p14="http://schemas.microsoft.com/office/powerpoint/2010/main" xmlns="" Requires="p14">
      <p:transition spd="slow" p14:dur="800">
        <p:strips dir="ru"/>
      </p:transition>
    </mc:Choice>
    <mc:Fallback>
      <p:transition spd="slow">
        <p:strips dir="ru"/>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37</a:t>
            </a:fld>
            <a:r>
              <a:rPr lang="en-US" altLang="zh-CN" dirty="0" smtClean="0"/>
              <a:t>-</a:t>
            </a:r>
            <a:endParaRPr lang="zh-CN" altLang="en-US" dirty="0"/>
          </a:p>
        </p:txBody>
      </p:sp>
      <p:sp>
        <p:nvSpPr>
          <p:cNvPr id="3" name="矩形 2"/>
          <p:cNvSpPr>
            <a:spLocks noChangeAspect="1"/>
          </p:cNvSpPr>
          <p:nvPr/>
        </p:nvSpPr>
        <p:spPr>
          <a:xfrm>
            <a:off x="508000" y="1209696"/>
            <a:ext cx="8128000" cy="1272271"/>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典例</a:t>
            </a:r>
            <a:r>
              <a:rPr lang="en-US" altLang="zh-CN" sz="2200" dirty="0">
                <a:solidFill>
                  <a:srgbClr val="000000"/>
                </a:solidFill>
                <a:latin typeface="Times New Roman" panose="02020603050405020304" pitchFamily="18" charset="0"/>
                <a:cs typeface="Times New Roman" panose="02020603050405020304" pitchFamily="18" charset="0"/>
              </a:rPr>
              <a:t>(2018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全国</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a:t>
            </a:r>
            <a:r>
              <a:rPr lang="en-US" altLang="zh-CN" sz="2200" dirty="0">
                <a:solidFill>
                  <a:srgbClr val="000000"/>
                </a:solidFill>
                <a:latin typeface="Times New Roman" panose="02020603050405020304" pitchFamily="18" charset="0"/>
                <a:cs typeface="Times New Roman" panose="02020603050405020304" pitchFamily="18" charset="0"/>
              </a:rPr>
              <a:t>19)</a:t>
            </a:r>
            <a:r>
              <a:rPr lang="zh-CN" altLang="zh-CN" sz="2200" dirty="0">
                <a:solidFill>
                  <a:srgbClr val="000000"/>
                </a:solidFill>
                <a:latin typeface="Times New Roman" panose="02020603050405020304" pitchFamily="18" charset="0"/>
                <a:cs typeface="Times New Roman" panose="02020603050405020304" pitchFamily="18" charset="0"/>
              </a:rPr>
              <a:t>某家庭记录了未使用节水龙头</a:t>
            </a:r>
            <a:r>
              <a:rPr lang="en-US" altLang="zh-CN" sz="2200" dirty="0">
                <a:solidFill>
                  <a:srgbClr val="000000"/>
                </a:solidFill>
                <a:latin typeface="Times New Roman" panose="02020603050405020304" pitchFamily="18" charset="0"/>
                <a:cs typeface="Times New Roman" panose="02020603050405020304" pitchFamily="18" charset="0"/>
              </a:rPr>
              <a:t>50</a:t>
            </a:r>
            <a:r>
              <a:rPr lang="zh-CN" altLang="zh-CN" sz="2200" dirty="0">
                <a:solidFill>
                  <a:srgbClr val="000000"/>
                </a:solidFill>
                <a:latin typeface="Times New Roman" panose="02020603050405020304" pitchFamily="18" charset="0"/>
                <a:cs typeface="Times New Roman" panose="02020603050405020304" pitchFamily="18" charset="0"/>
              </a:rPr>
              <a:t>天的日用水量数据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单位</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m</a:t>
            </a:r>
            <a:r>
              <a:rPr lang="en-US" altLang="zh-CN" sz="2200" baseline="30000"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和使用了节水龙头</a:t>
            </a:r>
            <a:r>
              <a:rPr lang="en-US" altLang="zh-CN" sz="2200" dirty="0">
                <a:solidFill>
                  <a:srgbClr val="000000"/>
                </a:solidFill>
                <a:latin typeface="Times New Roman" panose="02020603050405020304" pitchFamily="18" charset="0"/>
                <a:cs typeface="Times New Roman" panose="02020603050405020304" pitchFamily="18" charset="0"/>
              </a:rPr>
              <a:t>50</a:t>
            </a:r>
            <a:r>
              <a:rPr lang="zh-CN" altLang="zh-CN" sz="2200" dirty="0">
                <a:solidFill>
                  <a:srgbClr val="000000"/>
                </a:solidFill>
                <a:latin typeface="Times New Roman" panose="02020603050405020304" pitchFamily="18" charset="0"/>
                <a:cs typeface="Times New Roman" panose="02020603050405020304" pitchFamily="18" charset="0"/>
              </a:rPr>
              <a:t>天的日用水量数据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得到频数分布表如下</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4277351132"/>
              </p:ext>
            </p:extLst>
          </p:nvPr>
        </p:nvGraphicFramePr>
        <p:xfrm>
          <a:off x="508000" y="2505840"/>
          <a:ext cx="8128000" cy="3669855"/>
        </p:xfrm>
        <a:graphic>
          <a:graphicData uri="http://schemas.openxmlformats.org/presentationml/2006/ole">
            <p:oleObj spid="_x0000_s18434" name="文档" r:id="rId4" imgW="3895309" imgH="1758160" progId="Word.Document.12">
              <p:embed/>
            </p:oleObj>
          </a:graphicData>
        </a:graphic>
      </p:graphicFrame>
    </p:spTree>
    <p:extLst>
      <p:ext uri="{BB962C8B-B14F-4D97-AF65-F5344CB8AC3E}">
        <p14:creationId xmlns:p14="http://schemas.microsoft.com/office/powerpoint/2010/main" xmlns="" val="3656080011"/>
      </p:ext>
    </p:extLst>
  </p:cSld>
  <p:clrMapOvr>
    <a:masterClrMapping/>
  </p:clrMapOvr>
  <mc:AlternateContent xmlns:mc="http://schemas.openxmlformats.org/markup-compatibility/2006">
    <mc:Choice xmlns:p14="http://schemas.microsoft.com/office/powerpoint/2010/main" xmlns="" Requires="p14">
      <p:transition spd="slow" p14:dur="800">
        <p:cover dir="ld"/>
      </p:transition>
    </mc:Choice>
    <mc:Fallback>
      <p:transition spd="slow">
        <p:cover dir="ld"/>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38</a:t>
            </a:fld>
            <a:r>
              <a:rPr lang="en-US" altLang="zh-CN" dirty="0" smtClean="0"/>
              <a:t>-</a:t>
            </a:r>
            <a:endParaRPr lang="zh-CN" altLang="en-US" dirty="0"/>
          </a:p>
        </p:txBody>
      </p:sp>
      <p:sp>
        <p:nvSpPr>
          <p:cNvPr id="2" name="矩形 1"/>
          <p:cNvSpPr>
            <a:spLocks noChangeAspect="1"/>
          </p:cNvSpPr>
          <p:nvPr/>
        </p:nvSpPr>
        <p:spPr>
          <a:xfrm>
            <a:off x="508000" y="991119"/>
            <a:ext cx="8128000" cy="5780044"/>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作出使用了节水龙头</a:t>
            </a:r>
            <a:r>
              <a:rPr lang="en-US" altLang="zh-CN" sz="2200" dirty="0">
                <a:solidFill>
                  <a:srgbClr val="000000"/>
                </a:solidFill>
                <a:latin typeface="Times New Roman" panose="02020603050405020304" pitchFamily="18" charset="0"/>
                <a:cs typeface="Times New Roman" panose="02020603050405020304" pitchFamily="18" charset="0"/>
              </a:rPr>
              <a:t>50</a:t>
            </a:r>
            <a:r>
              <a:rPr lang="zh-CN" altLang="zh-CN" sz="2200" dirty="0">
                <a:solidFill>
                  <a:srgbClr val="000000"/>
                </a:solidFill>
                <a:latin typeface="Times New Roman" panose="02020603050405020304" pitchFamily="18" charset="0"/>
                <a:cs typeface="Times New Roman" panose="02020603050405020304" pitchFamily="18" charset="0"/>
              </a:rPr>
              <a:t>天的日用水量数据的频率分布直方图</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188085" algn="l"/>
                <a:tab pos="2163445" algn="l"/>
                <a:tab pos="3142615" algn="l"/>
                <a:tab pos="4190365" algn="l"/>
              </a:tabLst>
            </a:pP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188085" algn="l"/>
                <a:tab pos="2163445" algn="l"/>
                <a:tab pos="3142615" algn="l"/>
                <a:tab pos="4190365" algn="l"/>
              </a:tabLst>
            </a:pPr>
            <a:endParaRPr lang="en-US" altLang="zh-CN" sz="2200" dirty="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188085" algn="l"/>
                <a:tab pos="2163445" algn="l"/>
                <a:tab pos="3142615" algn="l"/>
                <a:tab pos="4190365" algn="l"/>
              </a:tabLst>
            </a:pP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188085" algn="l"/>
                <a:tab pos="2163445" algn="l"/>
                <a:tab pos="3142615" algn="l"/>
                <a:tab pos="4190365" algn="l"/>
              </a:tabLst>
            </a:pPr>
            <a:endParaRPr lang="en-US" altLang="zh-CN" sz="2200" dirty="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188085" algn="l"/>
                <a:tab pos="2163445" algn="l"/>
                <a:tab pos="3142615" algn="l"/>
                <a:tab pos="4190365" algn="l"/>
              </a:tabLst>
            </a:pP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188085" algn="l"/>
                <a:tab pos="2163445" algn="l"/>
                <a:tab pos="3142615" algn="l"/>
                <a:tab pos="4190365" algn="l"/>
              </a:tabLst>
            </a:pPr>
            <a:endParaRPr lang="en-US" altLang="zh-CN" sz="2200" dirty="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188085" algn="l"/>
                <a:tab pos="2163445" algn="l"/>
                <a:tab pos="3142615" algn="l"/>
                <a:tab pos="4190365" algn="l"/>
              </a:tabLst>
            </a:pP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188085" algn="l"/>
                <a:tab pos="2163445" algn="l"/>
                <a:tab pos="3142615" algn="l"/>
                <a:tab pos="4190365" algn="l"/>
              </a:tabLst>
            </a:pPr>
            <a:endParaRPr lang="en-US" altLang="zh-CN" sz="2200" dirty="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188085" algn="l"/>
                <a:tab pos="2163445" algn="l"/>
                <a:tab pos="3142615" algn="l"/>
                <a:tab pos="4190365" algn="l"/>
              </a:tabLst>
            </a:pP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估计该家庭使用节水龙头后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日用水量小于</a:t>
            </a:r>
            <a:r>
              <a:rPr lang="en-US" altLang="zh-CN" sz="2200" dirty="0">
                <a:solidFill>
                  <a:srgbClr val="000000"/>
                </a:solidFill>
                <a:latin typeface="Times New Roman" panose="02020603050405020304" pitchFamily="18" charset="0"/>
                <a:cs typeface="Times New Roman" panose="02020603050405020304" pitchFamily="18" charset="0"/>
              </a:rPr>
              <a:t>0.35 </a:t>
            </a:r>
            <a:r>
              <a:rPr lang="en-US" altLang="zh-CN" sz="2200" i="1" dirty="0">
                <a:solidFill>
                  <a:srgbClr val="000000"/>
                </a:solidFill>
                <a:latin typeface="Times New Roman" panose="02020603050405020304" pitchFamily="18" charset="0"/>
                <a:cs typeface="Times New Roman" panose="02020603050405020304" pitchFamily="18" charset="0"/>
              </a:rPr>
              <a:t>m</a:t>
            </a:r>
            <a:r>
              <a:rPr lang="en-US" altLang="zh-CN" sz="2200" baseline="300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的概率</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估计该家庭使用节水龙头后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一年能节省多少水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一年按</a:t>
            </a:r>
            <a:r>
              <a:rPr lang="en-US" altLang="zh-CN" sz="2200" dirty="0">
                <a:solidFill>
                  <a:srgbClr val="000000"/>
                </a:solidFill>
                <a:latin typeface="Times New Roman" panose="02020603050405020304" pitchFamily="18" charset="0"/>
                <a:cs typeface="Times New Roman" panose="02020603050405020304" pitchFamily="18" charset="0"/>
              </a:rPr>
              <a:t>365</a:t>
            </a:r>
            <a:r>
              <a:rPr lang="zh-CN" altLang="zh-CN" sz="2200" dirty="0">
                <a:solidFill>
                  <a:srgbClr val="000000"/>
                </a:solidFill>
                <a:latin typeface="Times New Roman" panose="02020603050405020304" pitchFamily="18" charset="0"/>
                <a:cs typeface="Times New Roman" panose="02020603050405020304" pitchFamily="18" charset="0"/>
              </a:rPr>
              <a:t>天计算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同一组中的数据以这组数据所在区间中点的值作代表</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7" name="LB31.eps" descr="id:2147520293;FounderCES"/>
          <p:cNvPicPr/>
          <p:nvPr/>
        </p:nvPicPr>
        <p:blipFill>
          <a:blip r:embed="rId3"/>
          <a:stretch>
            <a:fillRect/>
          </a:stretch>
        </p:blipFill>
        <p:spPr>
          <a:xfrm>
            <a:off x="2483790" y="1423167"/>
            <a:ext cx="3888409" cy="4007490"/>
          </a:xfrm>
          <a:prstGeom prst="rect">
            <a:avLst/>
          </a:prstGeom>
        </p:spPr>
      </p:pic>
    </p:spTree>
    <p:extLst>
      <p:ext uri="{BB962C8B-B14F-4D97-AF65-F5344CB8AC3E}">
        <p14:creationId xmlns:p14="http://schemas.microsoft.com/office/powerpoint/2010/main" xmlns="" val="3420772673"/>
      </p:ext>
    </p:extLst>
  </p:cSld>
  <p:clrMapOvr>
    <a:masterClrMapping/>
  </p:clrMapOvr>
  <mc:AlternateContent xmlns:mc="http://schemas.openxmlformats.org/markup-compatibility/2006">
    <mc:Choice xmlns:p14="http://schemas.microsoft.com/office/powerpoint/2010/main" xmlns="" Requires="p14">
      <p:transition spd="slow" p14:dur="800">
        <p:wipe/>
      </p:transition>
    </mc:Choice>
    <mc:Fallback>
      <p:transition spd="slow">
        <p:wipe/>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39</a:t>
            </a:fld>
            <a:r>
              <a:rPr lang="en-US" altLang="zh-CN" dirty="0" smtClean="0"/>
              <a:t>-</a:t>
            </a:r>
            <a:endParaRPr lang="zh-CN" altLang="en-US" dirty="0"/>
          </a:p>
        </p:txBody>
      </p:sp>
      <p:pic>
        <p:nvPicPr>
          <p:cNvPr id="5" name="LB32.eps" descr="id:2147520300;FounderCES"/>
          <p:cNvPicPr/>
          <p:nvPr/>
        </p:nvPicPr>
        <p:blipFill>
          <a:blip r:embed="rId3"/>
          <a:stretch>
            <a:fillRect/>
          </a:stretch>
        </p:blipFill>
        <p:spPr>
          <a:xfrm>
            <a:off x="2483768" y="1576046"/>
            <a:ext cx="4752528" cy="4898072"/>
          </a:xfrm>
          <a:prstGeom prst="rect">
            <a:avLst/>
          </a:prstGeom>
        </p:spPr>
      </p:pic>
      <p:sp>
        <p:nvSpPr>
          <p:cNvPr id="3" name="矩形 2"/>
          <p:cNvSpPr>
            <a:spLocks noChangeAspect="1"/>
          </p:cNvSpPr>
          <p:nvPr/>
        </p:nvSpPr>
        <p:spPr>
          <a:xfrm>
            <a:off x="508000" y="1052736"/>
            <a:ext cx="8128000" cy="459741"/>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974586344"/>
      </p:ext>
    </p:extLst>
  </p:cSld>
  <p:clrMapOvr>
    <a:masterClrMapping/>
  </p:clrMapOvr>
  <mc:AlternateContent xmlns:mc="http://schemas.openxmlformats.org/markup-compatibility/2006">
    <mc:Choice xmlns:p14="http://schemas.microsoft.com/office/powerpoint/2010/main" xmlns="" Requires="p14">
      <p:transition spd="slow" p14:dur="800">
        <p:cover dir="d"/>
      </p:transition>
    </mc:Choice>
    <mc:Fallback>
      <p:transition spd="slow">
        <p:cover dir="d"/>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4</a:t>
            </a:fld>
            <a:r>
              <a:rPr lang="en-US" altLang="zh-CN" dirty="0" smtClean="0"/>
              <a:t>-</a:t>
            </a:r>
            <a:endParaRPr lang="zh-CN" altLang="en-US" dirty="0"/>
          </a:p>
        </p:txBody>
      </p:sp>
      <p:sp>
        <p:nvSpPr>
          <p:cNvPr id="19" name="圆角矩形 18">
            <a:hlinkClick r:id="rId4" action="ppaction://hlinksldjump"/>
          </p:cNvPr>
          <p:cNvSpPr/>
          <p:nvPr/>
        </p:nvSpPr>
        <p:spPr>
          <a:xfrm>
            <a:off x="344304"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知识梳理</a:t>
            </a:r>
            <a:endParaRPr lang="zh-CN" altLang="en-US" sz="1200" dirty="0">
              <a:solidFill>
                <a:srgbClr val="E75E22"/>
              </a:solidFill>
              <a:latin typeface="+mj-ea"/>
              <a:ea typeface="+mj-ea"/>
            </a:endParaRPr>
          </a:p>
        </p:txBody>
      </p:sp>
      <p:sp>
        <p:nvSpPr>
          <p:cNvPr id="20" name="圆角矩形 19">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考点自诊</a:t>
            </a:r>
            <a:endParaRPr lang="zh-CN" altLang="en-US" sz="1200" dirty="0">
              <a:solidFill>
                <a:schemeClr val="bg1">
                  <a:lumMod val="85000"/>
                </a:schemeClr>
              </a:solidFill>
              <a:latin typeface="+mj-ea"/>
              <a:ea typeface="+mj-ea"/>
            </a:endParaRPr>
          </a:p>
        </p:txBody>
      </p:sp>
      <p:sp>
        <p:nvSpPr>
          <p:cNvPr id="10" name="矩形 9"/>
          <p:cNvSpPr>
            <a:spLocks noChangeAspect="1"/>
          </p:cNvSpPr>
          <p:nvPr/>
        </p:nvSpPr>
        <p:spPr>
          <a:xfrm>
            <a:off x="508000" y="1334438"/>
            <a:ext cx="8128000" cy="5334922"/>
          </a:xfrm>
          <a:prstGeom prst="rect">
            <a:avLst/>
          </a:prstGeom>
        </p:spPr>
        <p:txBody>
          <a:bodyPr>
            <a:spAutoFit/>
          </a:bodyPr>
          <a:lstStyle/>
          <a:p>
            <a:pPr indent="267970">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用样本估计总体</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频率分布直方图</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i="1"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含义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频率分布直方图由一些小矩形来表示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每个小矩形的宽度为</a:t>
            </a:r>
            <a:r>
              <a:rPr lang="zh-CN"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高为</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smtClean="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小矩形的面积恰为相应的</a:t>
            </a:r>
            <a:r>
              <a:rPr lang="zh-CN"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图中所有小矩形的面积之和为</a:t>
            </a:r>
            <a:r>
              <a:rPr lang="zh-CN"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i="1"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绘制频率分布直方图的步骤为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决定组距与组数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列频率分布表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画频率分布直方图</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频率分布折线图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在频率分布直方图中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按照分组原则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再在左边和右边各加一个区间</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从所加的左边区间的中点开始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用线段依次连接各个矩形的顶端中点直至右边所加区间的中点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就可以得到一条折线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我们称之为频率折线图</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随着样本容量的增加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作图时所分的组数增加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组距减小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相应的频率分布折线图就会越来越接近于一条光滑的曲线</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14" name="对象 13"/>
          <p:cNvGraphicFramePr>
            <a:graphicFrameLocks noChangeAspect="1"/>
          </p:cNvGraphicFramePr>
          <p:nvPr>
            <p:extLst>
              <p:ext uri="{D42A27DB-BD31-4B8C-83A1-F6EECF244321}">
                <p14:modId xmlns:p14="http://schemas.microsoft.com/office/powerpoint/2010/main" xmlns="" val="3594045705"/>
              </p:ext>
            </p:extLst>
          </p:nvPr>
        </p:nvGraphicFramePr>
        <p:xfrm>
          <a:off x="1777682" y="2482505"/>
          <a:ext cx="6106686" cy="571002"/>
        </p:xfrm>
        <a:graphic>
          <a:graphicData uri="http://schemas.openxmlformats.org/presentationml/2006/ole">
            <p:oleObj spid="_x0000_s4098" name="文档" r:id="rId6" imgW="3837724" imgH="358411" progId="Word.Document.12">
              <p:embed/>
            </p:oleObj>
          </a:graphicData>
        </a:graphic>
      </p:graphicFrame>
      <p:sp>
        <p:nvSpPr>
          <p:cNvPr id="11" name="矩形 10"/>
          <p:cNvSpPr>
            <a:spLocks noChangeAspect="1"/>
          </p:cNvSpPr>
          <p:nvPr/>
        </p:nvSpPr>
        <p:spPr>
          <a:xfrm>
            <a:off x="1454874" y="2529098"/>
            <a:ext cx="2214068" cy="498598"/>
          </a:xfrm>
          <a:prstGeom prst="rect">
            <a:avLst/>
          </a:prstGeom>
        </p:spPr>
        <p:txBody>
          <a:bodyPr wrap="none">
            <a:spAutoFit/>
          </a:bodyPr>
          <a:lstStyle/>
          <a:p>
            <a:pPr>
              <a:lnSpc>
                <a:spcPct val="120000"/>
              </a:lnSpc>
            </a:pPr>
            <a:r>
              <a:rPr lang="en-US" altLang="zh-CN" sz="2200" dirty="0" err="1">
                <a:solidFill>
                  <a:srgbClr val="FF0000"/>
                </a:solidFill>
                <a:latin typeface="Times New Roman" panose="02020603050405020304" pitchFamily="18" charset="0"/>
              </a:rPr>
              <a:t>Δ</a:t>
            </a:r>
            <a:r>
              <a:rPr lang="en-US" altLang="zh-CN" sz="2200" i="1" dirty="0" err="1">
                <a:solidFill>
                  <a:srgbClr val="FF0000"/>
                </a:solidFill>
                <a:latin typeface="Times New Roman" panose="02020603050405020304" pitchFamily="18" charset="0"/>
              </a:rPr>
              <a:t>x</a:t>
            </a:r>
            <a:r>
              <a:rPr lang="en-US" altLang="zh-CN" sz="2200" i="1" baseline="-25000" dirty="0" err="1">
                <a:solidFill>
                  <a:srgbClr val="FF0000"/>
                </a:solidFill>
                <a:latin typeface="Times New Roman" panose="02020603050405020304" pitchFamily="18" charset="0"/>
              </a:rPr>
              <a:t>i</a:t>
            </a:r>
            <a:r>
              <a:rPr lang="en-US" altLang="zh-CN" sz="2200" dirty="0">
                <a:solidFill>
                  <a:srgbClr val="FF0000"/>
                </a:solidFill>
                <a:latin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分组的宽度</a:t>
            </a:r>
            <a:r>
              <a:rPr lang="en-US" altLang="zh-CN" sz="2200" dirty="0" smtClean="0">
                <a:solidFill>
                  <a:srgbClr val="FF0000"/>
                </a:solidFill>
                <a:latin typeface="Times New Roman" panose="02020603050405020304" pitchFamily="18" charset="0"/>
              </a:rPr>
              <a:t>) </a:t>
            </a:r>
            <a:endParaRPr lang="zh-CN" altLang="en-US" sz="2200" dirty="0"/>
          </a:p>
        </p:txBody>
      </p:sp>
      <p:sp>
        <p:nvSpPr>
          <p:cNvPr id="12" name="矩形 11"/>
          <p:cNvSpPr>
            <a:spLocks noChangeAspect="1"/>
          </p:cNvSpPr>
          <p:nvPr/>
        </p:nvSpPr>
        <p:spPr>
          <a:xfrm>
            <a:off x="1049158" y="2930402"/>
            <a:ext cx="926857" cy="498598"/>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频率</a:t>
            </a:r>
            <a:r>
              <a:rPr lang="en-US" altLang="zh-CN" sz="2200" i="1" dirty="0" smtClean="0">
                <a:solidFill>
                  <a:srgbClr val="FF0000"/>
                </a:solidFill>
                <a:latin typeface="Times New Roman" panose="02020603050405020304" pitchFamily="18" charset="0"/>
              </a:rPr>
              <a:t>f</a:t>
            </a:r>
            <a:r>
              <a:rPr lang="en-US" altLang="zh-CN" sz="2200" i="1" baseline="-25000" dirty="0" smtClean="0">
                <a:solidFill>
                  <a:srgbClr val="FF0000"/>
                </a:solidFill>
                <a:latin typeface="Times New Roman" panose="02020603050405020304" pitchFamily="18" charset="0"/>
              </a:rPr>
              <a:t>i </a:t>
            </a:r>
            <a:endParaRPr lang="zh-CN" altLang="en-US" sz="2200" dirty="0"/>
          </a:p>
        </p:txBody>
      </p:sp>
      <p:sp>
        <p:nvSpPr>
          <p:cNvPr id="13" name="矩形 12"/>
          <p:cNvSpPr>
            <a:spLocks noChangeAspect="1"/>
          </p:cNvSpPr>
          <p:nvPr/>
        </p:nvSpPr>
        <p:spPr>
          <a:xfrm>
            <a:off x="6300192" y="2930161"/>
            <a:ext cx="396262" cy="498598"/>
          </a:xfrm>
          <a:prstGeom prst="rect">
            <a:avLst/>
          </a:prstGeom>
        </p:spPr>
        <p:txBody>
          <a:bodyPr wrap="none">
            <a:spAutoFit/>
          </a:bodyPr>
          <a:lstStyle/>
          <a:p>
            <a:pPr>
              <a:lnSpc>
                <a:spcPct val="120000"/>
              </a:lnSpc>
            </a:pPr>
            <a:r>
              <a:rPr lang="en-US" altLang="zh-CN" sz="2200" dirty="0" smtClean="0">
                <a:solidFill>
                  <a:srgbClr val="FF0000"/>
                </a:solidFill>
                <a:latin typeface="Times New Roman" panose="02020603050405020304" pitchFamily="18" charset="0"/>
              </a:rPr>
              <a:t>1 </a:t>
            </a:r>
            <a:endParaRPr lang="zh-CN" altLang="en-US" sz="2200" dirty="0"/>
          </a:p>
        </p:txBody>
      </p:sp>
      <p:sp>
        <p:nvSpPr>
          <p:cNvPr id="15" name="矩形 14"/>
          <p:cNvSpPr>
            <a:spLocks noChangeAspect="1"/>
          </p:cNvSpPr>
          <p:nvPr/>
        </p:nvSpPr>
        <p:spPr>
          <a:xfrm>
            <a:off x="5180887" y="3336210"/>
            <a:ext cx="1101584" cy="498598"/>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求</a:t>
            </a:r>
            <a:r>
              <a:rPr lang="zh-CN" altLang="zh-CN" sz="2200" dirty="0" smtClean="0">
                <a:solidFill>
                  <a:srgbClr val="FF0000"/>
                </a:solidFill>
                <a:latin typeface="Times New Roman" panose="02020603050405020304" pitchFamily="18" charset="0"/>
                <a:cs typeface="Times New Roman" panose="02020603050405020304" pitchFamily="18" charset="0"/>
              </a:rPr>
              <a:t>极差</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16" name="矩形 15"/>
          <p:cNvSpPr>
            <a:spLocks noChangeAspect="1"/>
          </p:cNvSpPr>
          <p:nvPr/>
        </p:nvSpPr>
        <p:spPr>
          <a:xfrm>
            <a:off x="1619672" y="3721427"/>
            <a:ext cx="1665841" cy="498598"/>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将数据</a:t>
            </a:r>
            <a:r>
              <a:rPr lang="zh-CN" altLang="zh-CN" sz="2200" dirty="0" smtClean="0">
                <a:solidFill>
                  <a:srgbClr val="FF0000"/>
                </a:solidFill>
                <a:latin typeface="Times New Roman" panose="02020603050405020304" pitchFamily="18" charset="0"/>
                <a:cs typeface="Times New Roman" panose="02020603050405020304" pitchFamily="18" charset="0"/>
              </a:rPr>
              <a:t>分组</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Tree>
    <p:extLst>
      <p:ext uri="{BB962C8B-B14F-4D97-AF65-F5344CB8AC3E}">
        <p14:creationId xmlns:p14="http://schemas.microsoft.com/office/powerpoint/2010/main" xmlns="" val="1099970275"/>
      </p:ext>
    </p:extLst>
  </p:cSld>
  <p:clrMapOvr>
    <a:masterClrMapping/>
  </p:clrMapOvr>
  <mc:AlternateContent xmlns:mc="http://schemas.openxmlformats.org/markup-compatibility/2006">
    <mc:Choice xmlns:p14="http://schemas.microsoft.com/office/powerpoint/2010/main" xmlns="" Requires="p14">
      <p:transition spd="slow" p14:dur="800">
        <p:cut/>
      </p:transition>
    </mc:Choice>
    <mc:Fallback>
      <p:transition spd="slow">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down)">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wipe(down)">
                                      <p:cBhvr>
                                        <p:cTn id="17" dur="500"/>
                                        <p:tgtEl>
                                          <p:spTgt spid="13"/>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wipe(down)">
                                      <p:cBhvr>
                                        <p:cTn id="22" dur="500"/>
                                        <p:tgtEl>
                                          <p:spTgt spid="15"/>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wipe(down)">
                                      <p:cBhvr>
                                        <p:cTn id="2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5" grpId="0"/>
      <p:bldP spid="16"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40</a:t>
            </a:fld>
            <a:r>
              <a:rPr lang="en-US" altLang="zh-CN" dirty="0" smtClean="0"/>
              <a:t>-</a:t>
            </a:r>
            <a:endParaRPr lang="zh-CN" altLang="en-US" dirty="0"/>
          </a:p>
        </p:txBody>
      </p:sp>
      <p:graphicFrame>
        <p:nvGraphicFramePr>
          <p:cNvPr id="2" name="对象 1"/>
          <p:cNvGraphicFramePr>
            <a:graphicFrameLocks noChangeAspect="1"/>
          </p:cNvGraphicFramePr>
          <p:nvPr>
            <p:extLst>
              <p:ext uri="{D42A27DB-BD31-4B8C-83A1-F6EECF244321}">
                <p14:modId xmlns:p14="http://schemas.microsoft.com/office/powerpoint/2010/main" xmlns="" val="4017764940"/>
              </p:ext>
            </p:extLst>
          </p:nvPr>
        </p:nvGraphicFramePr>
        <p:xfrm>
          <a:off x="508000" y="1628800"/>
          <a:ext cx="8128000" cy="3581431"/>
        </p:xfrm>
        <a:graphic>
          <a:graphicData uri="http://schemas.openxmlformats.org/presentationml/2006/ole">
            <p:oleObj spid="_x0000_s19458" name="文档" r:id="rId4" imgW="3837724" imgH="1690011" progId="Word.Document.12">
              <p:embed/>
            </p:oleObj>
          </a:graphicData>
        </a:graphic>
      </p:graphicFrame>
    </p:spTree>
    <p:extLst>
      <p:ext uri="{BB962C8B-B14F-4D97-AF65-F5344CB8AC3E}">
        <p14:creationId xmlns:p14="http://schemas.microsoft.com/office/powerpoint/2010/main" xmlns="" val="2503005893"/>
      </p:ext>
    </p:extLst>
  </p:cSld>
  <p:clrMapOvr>
    <a:masterClrMapping/>
  </p:clrMapOvr>
  <mc:AlternateContent xmlns:mc="http://schemas.openxmlformats.org/markup-compatibility/2006">
    <mc:Choice xmlns:p14="http://schemas.microsoft.com/office/powerpoint/2010/main" xmlns="" Requires="p14">
      <p:transition spd="slow" p14:dur="800">
        <p:zoom/>
      </p:transition>
    </mc:Choice>
    <mc:Fallback>
      <p:transition spd="slow">
        <p:zoom/>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41</a:t>
            </a:fld>
            <a:r>
              <a:rPr lang="en-US" altLang="zh-CN" dirty="0" smtClean="0"/>
              <a:t>-</a:t>
            </a:r>
            <a:endParaRPr lang="zh-CN" altLang="en-US" dirty="0"/>
          </a:p>
        </p:txBody>
      </p:sp>
      <p:sp>
        <p:nvSpPr>
          <p:cNvPr id="3" name="矩形 2"/>
          <p:cNvSpPr>
            <a:spLocks noChangeAspect="1"/>
          </p:cNvSpPr>
          <p:nvPr/>
        </p:nvSpPr>
        <p:spPr>
          <a:xfrm>
            <a:off x="508000" y="1294804"/>
            <a:ext cx="8128000" cy="4522392"/>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解题指导</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该题考查的是有关统计的问题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涉及到的知识点有频率分布直方图的绘制、利用频率分布直方图计算变量落在相应区间上的概率、利用频率分布直方图求平均数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在解题的过程中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需要认真审题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细心运算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仔细求解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就可以得出正确结果</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反思提升</a:t>
            </a: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用样本估计总体是统计的基本思想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而利用频率分布表和频率分布直方图来估计总体则是用样本的频率分布去估计总体分布的两种主要方法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频率分布表在数量表示上比较准确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频率分布直方图比较直观</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频率分布表中的频数之和等于样本容量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各组中的频率之和等于</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在频率分布直方图中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各小长方形的面积表示相应各组的频率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所以所有小长方形的面积的和等于</a:t>
            </a:r>
            <a:r>
              <a:rPr lang="en-US" altLang="zh-CN" sz="2200" dirty="0">
                <a:solidFill>
                  <a:srgbClr val="000000"/>
                </a:solidFill>
                <a:latin typeface="Times New Roman" panose="02020603050405020304" pitchFamily="18" charset="0"/>
                <a:cs typeface="Times New Roman" panose="02020603050405020304" pitchFamily="18" charset="0"/>
              </a:rPr>
              <a:t>1.</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090722496"/>
      </p:ext>
    </p:extLst>
  </p:cSld>
  <p:clrMapOvr>
    <a:masterClrMapping/>
  </p:clrMapOvr>
  <mc:AlternateContent xmlns:mc="http://schemas.openxmlformats.org/markup-compatibility/2006">
    <mc:Choice xmlns:p14="http://schemas.microsoft.com/office/powerpoint/2010/main" xmlns="" Requires="p14">
      <p:transition spd="slow" p14:dur="800">
        <p:randomBar dir="vert"/>
      </p:transition>
    </mc:Choice>
    <mc:Fallback>
      <p:transition spd="slow">
        <p:randomBar dir="vert"/>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5</a:t>
            </a:fld>
            <a:r>
              <a:rPr lang="en-US" altLang="zh-CN" dirty="0" smtClean="0"/>
              <a:t>-</a:t>
            </a:r>
            <a:endParaRPr lang="zh-CN" altLang="en-US" dirty="0"/>
          </a:p>
        </p:txBody>
      </p:sp>
      <p:sp>
        <p:nvSpPr>
          <p:cNvPr id="19" name="圆角矩形 18">
            <a:hlinkClick r:id="rId4" action="ppaction://hlinksldjump"/>
          </p:cNvPr>
          <p:cNvSpPr/>
          <p:nvPr/>
        </p:nvSpPr>
        <p:spPr>
          <a:xfrm>
            <a:off x="344304"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知识梳理</a:t>
            </a:r>
            <a:endParaRPr lang="zh-CN" altLang="en-US" sz="1200" dirty="0">
              <a:solidFill>
                <a:srgbClr val="E75E22"/>
              </a:solidFill>
              <a:latin typeface="+mj-ea"/>
              <a:ea typeface="+mj-ea"/>
            </a:endParaRPr>
          </a:p>
        </p:txBody>
      </p:sp>
      <p:sp>
        <p:nvSpPr>
          <p:cNvPr id="20" name="圆角矩形 19">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考点自诊</a:t>
            </a:r>
            <a:endParaRPr lang="zh-CN" altLang="en-US" sz="1200" dirty="0">
              <a:solidFill>
                <a:schemeClr val="bg1">
                  <a:lumMod val="85000"/>
                </a:schemeClr>
              </a:solidFill>
              <a:latin typeface="+mj-ea"/>
              <a:ea typeface="+mj-ea"/>
            </a:endParaRPr>
          </a:p>
        </p:txBody>
      </p:sp>
      <p:pic>
        <p:nvPicPr>
          <p:cNvPr id="8" name="常用结论.eps"/>
          <p:cNvPicPr/>
          <p:nvPr/>
        </p:nvPicPr>
        <p:blipFill>
          <a:blip r:embed="rId6"/>
          <a:stretch>
            <a:fillRect/>
          </a:stretch>
        </p:blipFill>
        <p:spPr>
          <a:xfrm>
            <a:off x="560328" y="1772816"/>
            <a:ext cx="7396048" cy="417655"/>
          </a:xfrm>
          <a:prstGeom prst="rect">
            <a:avLst/>
          </a:prstGeom>
        </p:spPr>
      </p:pic>
      <p:sp>
        <p:nvSpPr>
          <p:cNvPr id="6" name="矩形 5"/>
          <p:cNvSpPr>
            <a:spLocks noChangeAspect="1"/>
          </p:cNvSpPr>
          <p:nvPr/>
        </p:nvSpPr>
        <p:spPr>
          <a:xfrm>
            <a:off x="508000" y="2259860"/>
            <a:ext cx="8128000" cy="3019160"/>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频率分布直方图与众数、中位数与平均数的关系</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最高的小长方形底边中点的横坐标即是众数</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中位数左边和右边的小长方形的面积和是相等的</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平均数是频率分布直方图的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重心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等于频率分布直方图中每个小长方形的面积乘以小长方形底边中点的横坐标之和</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pPr>
            <a:r>
              <a:rPr lang="en-US" altLang="zh-CN" sz="2200" b="1" dirty="0">
                <a:solidFill>
                  <a:srgbClr val="000000"/>
                </a:solidFill>
                <a:latin typeface="Times New Roman" panose="02020603050405020304" pitchFamily="18" charset="0"/>
              </a:rPr>
              <a:t>2</a:t>
            </a:r>
            <a:r>
              <a:rPr lang="en-US" altLang="zh-CN" sz="2200" i="1"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若数据</a:t>
            </a:r>
            <a:r>
              <a:rPr lang="en-US" altLang="zh-CN" sz="2200" i="1" dirty="0">
                <a:solidFill>
                  <a:srgbClr val="000000"/>
                </a:solidFill>
                <a:latin typeface="Times New Roman" panose="02020603050405020304" pitchFamily="18" charset="0"/>
              </a:rPr>
              <a:t>x</a:t>
            </a:r>
            <a:r>
              <a:rPr lang="en-US" altLang="zh-CN" sz="2200" baseline="-25000" dirty="0">
                <a:solidFill>
                  <a:srgbClr val="000000"/>
                </a:solidFill>
                <a:latin typeface="Times New Roman" panose="02020603050405020304" pitchFamily="18" charset="0"/>
              </a:rPr>
              <a:t>1</a:t>
            </a:r>
            <a:r>
              <a:rPr lang="en-US" altLang="zh-CN" sz="2200" dirty="0">
                <a:solidFill>
                  <a:srgbClr val="000000"/>
                </a:solidFill>
                <a:latin typeface="Times New Roman" panose="02020603050405020304" pitchFamily="18" charset="0"/>
              </a:rPr>
              <a:t>,</a:t>
            </a:r>
            <a:r>
              <a:rPr lang="en-US" altLang="zh-CN" sz="2200" i="1" dirty="0">
                <a:solidFill>
                  <a:srgbClr val="000000"/>
                </a:solidFill>
                <a:latin typeface="Times New Roman" panose="02020603050405020304" pitchFamily="18" charset="0"/>
              </a:rPr>
              <a:t>x</a:t>
            </a:r>
            <a:r>
              <a:rPr lang="en-US" altLang="zh-CN" sz="2200" baseline="-25000" dirty="0">
                <a:solidFill>
                  <a:srgbClr val="000000"/>
                </a:solidFill>
                <a:latin typeface="Times New Roman" panose="02020603050405020304" pitchFamily="18" charset="0"/>
              </a:rPr>
              <a:t>2</a:t>
            </a:r>
            <a:r>
              <a:rPr lang="en-US" altLang="zh-CN" sz="2200" dirty="0">
                <a:solidFill>
                  <a:srgbClr val="000000"/>
                </a:solidFill>
                <a:latin typeface="Times New Roman" panose="02020603050405020304" pitchFamily="18" charset="0"/>
              </a:rPr>
              <a:t>,</a:t>
            </a:r>
            <a:r>
              <a:rPr lang="en-US" altLang="zh-CN" sz="2200" dirty="0">
                <a:solidFill>
                  <a:srgbClr val="000000"/>
                </a:solidFill>
                <a:effectLst/>
                <a:latin typeface="宋体" panose="02010600030101010101" pitchFamily="2" charset="-122"/>
                <a:cs typeface="Times New Roman" panose="02020603050405020304" pitchFamily="18" charset="0"/>
              </a:rPr>
              <a:t>…</a:t>
            </a:r>
            <a:r>
              <a:rPr lang="en-US" altLang="zh-CN" sz="2200" dirty="0">
                <a:solidFill>
                  <a:srgbClr val="000000"/>
                </a:solidFill>
                <a:latin typeface="Times New Roman" panose="02020603050405020304" pitchFamily="18" charset="0"/>
              </a:rPr>
              <a:t>,</a:t>
            </a:r>
            <a:r>
              <a:rPr lang="en-US" altLang="zh-CN" sz="2200" i="1" dirty="0" err="1">
                <a:solidFill>
                  <a:srgbClr val="000000"/>
                </a:solidFill>
                <a:latin typeface="Times New Roman" panose="02020603050405020304" pitchFamily="18" charset="0"/>
              </a:rPr>
              <a:t>x</a:t>
            </a:r>
            <a:r>
              <a:rPr lang="en-US" altLang="zh-CN" sz="2200" i="1" baseline="-25000" dirty="0" err="1">
                <a:solidFill>
                  <a:srgbClr val="000000"/>
                </a:solidFill>
                <a:latin typeface="Times New Roman" panose="02020603050405020304" pitchFamily="18" charset="0"/>
              </a:rPr>
              <a:t>n</a:t>
            </a:r>
            <a:r>
              <a:rPr lang="zh-CN" altLang="zh-CN" sz="2200" dirty="0">
                <a:solidFill>
                  <a:srgbClr val="000000"/>
                </a:solidFill>
                <a:latin typeface="Times New Roman" panose="02020603050405020304" pitchFamily="18" charset="0"/>
                <a:cs typeface="Times New Roman" panose="02020603050405020304" pitchFamily="18" charset="0"/>
              </a:rPr>
              <a:t>的平均数</a:t>
            </a:r>
            <a:r>
              <a:rPr lang="zh-CN" altLang="zh-CN" sz="2200" dirty="0" smtClean="0">
                <a:solidFill>
                  <a:srgbClr val="000000"/>
                </a:solidFill>
                <a:latin typeface="Times New Roman" panose="02020603050405020304" pitchFamily="18" charset="0"/>
                <a:cs typeface="Times New Roman" panose="02020603050405020304" pitchFamily="18" charset="0"/>
              </a:rPr>
              <a:t>为</a:t>
            </a:r>
            <a:r>
              <a:rPr lang="en-US" altLang="zh-CN" sz="2200" dirty="0" smtClean="0">
                <a:solidFill>
                  <a:srgbClr val="000000"/>
                </a:solidFill>
                <a:latin typeface="Times New Roman" panose="02020603050405020304" pitchFamily="18" charset="0"/>
                <a:cs typeface="Times New Roman" panose="02020603050405020304" pitchFamily="18" charset="0"/>
              </a:rPr>
              <a:t>   </a:t>
            </a:r>
            <a:r>
              <a:rPr lang="en-US" altLang="zh-CN" sz="2200" dirty="0" smtClean="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方差为</a:t>
            </a:r>
            <a:r>
              <a:rPr lang="en-US" altLang="zh-CN" sz="2200" i="1" dirty="0">
                <a:solidFill>
                  <a:srgbClr val="000000"/>
                </a:solidFill>
                <a:latin typeface="Times New Roman" panose="02020603050405020304" pitchFamily="18" charset="0"/>
              </a:rPr>
              <a:t>s</a:t>
            </a:r>
            <a:r>
              <a:rPr lang="en-US" altLang="zh-CN" sz="2200" baseline="30000" dirty="0">
                <a:solidFill>
                  <a:srgbClr val="000000"/>
                </a:solidFill>
                <a:latin typeface="Times New Roman" panose="02020603050405020304" pitchFamily="18" charset="0"/>
              </a:rPr>
              <a:t>2</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则数据</a:t>
            </a:r>
            <a:r>
              <a:rPr lang="en-US" altLang="zh-CN" sz="2200" i="1" dirty="0">
                <a:solidFill>
                  <a:srgbClr val="000000"/>
                </a:solidFill>
                <a:latin typeface="Times New Roman" panose="02020603050405020304" pitchFamily="18" charset="0"/>
              </a:rPr>
              <a:t>mx</a:t>
            </a:r>
            <a:r>
              <a:rPr lang="en-US" altLang="zh-CN" sz="2200" baseline="-25000" dirty="0">
                <a:solidFill>
                  <a:srgbClr val="000000"/>
                </a:solidFill>
                <a:latin typeface="Times New Roman" panose="02020603050405020304" pitchFamily="18" charset="0"/>
              </a:rPr>
              <a:t>1</a:t>
            </a:r>
            <a:r>
              <a:rPr lang="en-US" altLang="zh-CN" sz="2200" i="1" dirty="0">
                <a:solidFill>
                  <a:srgbClr val="000000"/>
                </a:solidFill>
                <a:latin typeface="Times New Roman" panose="02020603050405020304" pitchFamily="18" charset="0"/>
              </a:rPr>
              <a:t>+a</a:t>
            </a:r>
            <a:r>
              <a:rPr lang="en-US" altLang="zh-CN" sz="2200" dirty="0">
                <a:solidFill>
                  <a:srgbClr val="000000"/>
                </a:solidFill>
                <a:latin typeface="Times New Roman" panose="02020603050405020304" pitchFamily="18" charset="0"/>
              </a:rPr>
              <a:t>,</a:t>
            </a:r>
            <a:r>
              <a:rPr lang="en-US" altLang="zh-CN" sz="2200" i="1" dirty="0">
                <a:solidFill>
                  <a:srgbClr val="000000"/>
                </a:solidFill>
                <a:latin typeface="Times New Roman" panose="02020603050405020304" pitchFamily="18" charset="0"/>
              </a:rPr>
              <a:t>mx</a:t>
            </a:r>
            <a:r>
              <a:rPr lang="en-US" altLang="zh-CN" sz="2200" baseline="-25000" dirty="0">
                <a:solidFill>
                  <a:srgbClr val="000000"/>
                </a:solidFill>
                <a:latin typeface="Times New Roman" panose="02020603050405020304" pitchFamily="18" charset="0"/>
              </a:rPr>
              <a:t>2</a:t>
            </a:r>
            <a:r>
              <a:rPr lang="en-US" altLang="zh-CN" sz="2200" i="1" dirty="0">
                <a:solidFill>
                  <a:srgbClr val="000000"/>
                </a:solidFill>
                <a:latin typeface="Times New Roman" panose="02020603050405020304" pitchFamily="18" charset="0"/>
              </a:rPr>
              <a:t>+a</a:t>
            </a:r>
            <a:r>
              <a:rPr lang="en-US" altLang="zh-CN" sz="2200" dirty="0">
                <a:solidFill>
                  <a:srgbClr val="000000"/>
                </a:solidFill>
                <a:latin typeface="Times New Roman" panose="02020603050405020304" pitchFamily="18" charset="0"/>
              </a:rPr>
              <a:t>,</a:t>
            </a:r>
            <a:r>
              <a:rPr lang="en-US" altLang="zh-CN" sz="2200" i="1" dirty="0">
                <a:solidFill>
                  <a:srgbClr val="000000"/>
                </a:solidFill>
                <a:latin typeface="Times New Roman" panose="02020603050405020304" pitchFamily="18" charset="0"/>
              </a:rPr>
              <a:t>mx</a:t>
            </a:r>
            <a:r>
              <a:rPr lang="en-US" altLang="zh-CN" sz="2200" baseline="-25000" dirty="0">
                <a:solidFill>
                  <a:srgbClr val="000000"/>
                </a:solidFill>
                <a:latin typeface="Times New Roman" panose="02020603050405020304" pitchFamily="18" charset="0"/>
              </a:rPr>
              <a:t>3</a:t>
            </a:r>
            <a:r>
              <a:rPr lang="en-US" altLang="zh-CN" sz="2200" i="1" dirty="0">
                <a:solidFill>
                  <a:srgbClr val="000000"/>
                </a:solidFill>
                <a:latin typeface="Times New Roman" panose="02020603050405020304" pitchFamily="18" charset="0"/>
              </a:rPr>
              <a:t>+a</a:t>
            </a:r>
            <a:r>
              <a:rPr lang="en-US" altLang="zh-CN" sz="2200" dirty="0">
                <a:solidFill>
                  <a:srgbClr val="000000"/>
                </a:solidFill>
                <a:latin typeface="Times New Roman" panose="02020603050405020304" pitchFamily="18" charset="0"/>
              </a:rPr>
              <a:t>,</a:t>
            </a:r>
            <a:r>
              <a:rPr lang="en-US" altLang="zh-CN" sz="2200" dirty="0">
                <a:solidFill>
                  <a:srgbClr val="000000"/>
                </a:solidFill>
                <a:effectLst/>
                <a:latin typeface="宋体" panose="02010600030101010101" pitchFamily="2" charset="-122"/>
                <a:cs typeface="Times New Roman" panose="02020603050405020304" pitchFamily="18" charset="0"/>
              </a:rPr>
              <a:t>…</a:t>
            </a:r>
            <a:r>
              <a:rPr lang="en-US" altLang="zh-CN" sz="2200" dirty="0">
                <a:solidFill>
                  <a:srgbClr val="000000"/>
                </a:solidFill>
                <a:latin typeface="Times New Roman" panose="02020603050405020304" pitchFamily="18" charset="0"/>
              </a:rPr>
              <a:t>,</a:t>
            </a:r>
            <a:r>
              <a:rPr lang="en-US" altLang="zh-CN" sz="2200" i="1" dirty="0" err="1">
                <a:solidFill>
                  <a:srgbClr val="000000"/>
                </a:solidFill>
                <a:latin typeface="Times New Roman" panose="02020603050405020304" pitchFamily="18" charset="0"/>
              </a:rPr>
              <a:t>mx</a:t>
            </a:r>
            <a:r>
              <a:rPr lang="en-US" altLang="zh-CN" sz="2200" i="1" baseline="-25000" dirty="0" err="1">
                <a:solidFill>
                  <a:srgbClr val="000000"/>
                </a:solidFill>
                <a:latin typeface="Times New Roman" panose="02020603050405020304" pitchFamily="18" charset="0"/>
              </a:rPr>
              <a:t>n</a:t>
            </a:r>
            <a:r>
              <a:rPr lang="en-US" altLang="zh-CN" sz="2200" i="1" dirty="0" err="1">
                <a:solidFill>
                  <a:srgbClr val="000000"/>
                </a:solidFill>
                <a:latin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的平均数是</a:t>
            </a:r>
            <a:r>
              <a:rPr lang="en-US" altLang="zh-CN" sz="2200" dirty="0">
                <a:solidFill>
                  <a:srgbClr val="000000"/>
                </a:solidFill>
                <a:latin typeface="Times New Roman" panose="02020603050405020304" pitchFamily="18" charset="0"/>
              </a:rPr>
              <a:t>   </a:t>
            </a:r>
            <a:r>
              <a:rPr lang="en-US" altLang="zh-CN" sz="2200" dirty="0" smtClean="0">
                <a:solidFill>
                  <a:srgbClr val="000000"/>
                </a:solidFill>
                <a:latin typeface="Times New Roman" panose="02020603050405020304" pitchFamily="18" charset="0"/>
              </a:rPr>
              <a:t>        </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方差为</a:t>
            </a:r>
            <a:r>
              <a:rPr lang="en-US" altLang="zh-CN" sz="2200" i="1" dirty="0">
                <a:solidFill>
                  <a:srgbClr val="000000"/>
                </a:solidFill>
                <a:latin typeface="Times New Roman" panose="02020603050405020304" pitchFamily="18" charset="0"/>
              </a:rPr>
              <a:t>m</a:t>
            </a:r>
            <a:r>
              <a:rPr lang="en-US" altLang="zh-CN" sz="2200" baseline="30000" dirty="0">
                <a:solidFill>
                  <a:srgbClr val="000000"/>
                </a:solidFill>
                <a:latin typeface="Times New Roman" panose="02020603050405020304" pitchFamily="18" charset="0"/>
              </a:rPr>
              <a:t>2</a:t>
            </a:r>
            <a:r>
              <a:rPr lang="en-US" altLang="zh-CN" sz="2200" i="1" dirty="0">
                <a:solidFill>
                  <a:srgbClr val="000000"/>
                </a:solidFill>
                <a:latin typeface="Times New Roman" panose="02020603050405020304" pitchFamily="18" charset="0"/>
              </a:rPr>
              <a:t>s</a:t>
            </a:r>
            <a:r>
              <a:rPr lang="en-US" altLang="zh-CN" sz="2200" baseline="30000" dirty="0">
                <a:solidFill>
                  <a:srgbClr val="000000"/>
                </a:solidFill>
                <a:latin typeface="Times New Roman" panose="02020603050405020304" pitchFamily="18" charset="0"/>
              </a:rPr>
              <a:t>2</a:t>
            </a:r>
            <a:r>
              <a:rPr lang="en-US" altLang="zh-CN" sz="2200" i="1" dirty="0">
                <a:solidFill>
                  <a:srgbClr val="000000"/>
                </a:solidFill>
                <a:latin typeface="Times New Roman" panose="02020603050405020304" pitchFamily="18" charset="0"/>
              </a:rPr>
              <a:t>.</a:t>
            </a:r>
            <a:endParaRPr lang="zh-CN" altLang="en-US" sz="2200" dirty="0"/>
          </a:p>
        </p:txBody>
      </p:sp>
      <p:graphicFrame>
        <p:nvGraphicFramePr>
          <p:cNvPr id="11" name="对象 10"/>
          <p:cNvGraphicFramePr>
            <a:graphicFrameLocks noChangeAspect="1"/>
          </p:cNvGraphicFramePr>
          <p:nvPr>
            <p:extLst>
              <p:ext uri="{D42A27DB-BD31-4B8C-83A1-F6EECF244321}">
                <p14:modId xmlns:p14="http://schemas.microsoft.com/office/powerpoint/2010/main" xmlns="" val="8997455"/>
              </p:ext>
            </p:extLst>
          </p:nvPr>
        </p:nvGraphicFramePr>
        <p:xfrm>
          <a:off x="5580112" y="4725144"/>
          <a:ext cx="8128000" cy="332923"/>
        </p:xfrm>
        <a:graphic>
          <a:graphicData uri="http://schemas.openxmlformats.org/presentationml/2006/ole">
            <p:oleObj spid="_x0000_s5122" name="文档" r:id="rId7" imgW="3837724" imgH="156489" progId="Word.Document.12">
              <p:embed/>
            </p:oleObj>
          </a:graphicData>
        </a:graphic>
      </p:graphicFrame>
      <p:graphicFrame>
        <p:nvGraphicFramePr>
          <p:cNvPr id="7" name="对象 6"/>
          <p:cNvGraphicFramePr>
            <a:graphicFrameLocks noChangeAspect="1"/>
          </p:cNvGraphicFramePr>
          <p:nvPr>
            <p:extLst>
              <p:ext uri="{D42A27DB-BD31-4B8C-83A1-F6EECF244321}">
                <p14:modId xmlns:p14="http://schemas.microsoft.com/office/powerpoint/2010/main" xmlns="" val="2427404893"/>
              </p:ext>
            </p:extLst>
          </p:nvPr>
        </p:nvGraphicFramePr>
        <p:xfrm>
          <a:off x="215618" y="4375910"/>
          <a:ext cx="8128000" cy="332923"/>
        </p:xfrm>
        <a:graphic>
          <a:graphicData uri="http://schemas.openxmlformats.org/presentationml/2006/ole">
            <p:oleObj spid="_x0000_s5123" name="文档" r:id="rId8" imgW="3837724" imgH="156489" progId="Word.Document.12">
              <p:embed/>
            </p:oleObj>
          </a:graphicData>
        </a:graphic>
      </p:graphicFrame>
    </p:spTree>
    <p:extLst>
      <p:ext uri="{BB962C8B-B14F-4D97-AF65-F5344CB8AC3E}">
        <p14:creationId xmlns:p14="http://schemas.microsoft.com/office/powerpoint/2010/main" xmlns="" val="650491202"/>
      </p:ext>
    </p:extLst>
  </p:cSld>
  <p:clrMapOvr>
    <a:masterClrMapping/>
  </p:clrMapOvr>
  <mc:AlternateContent xmlns:mc="http://schemas.openxmlformats.org/markup-compatibility/2006">
    <mc:Choice xmlns:p14="http://schemas.microsoft.com/office/powerpoint/2010/main" xmlns="" Requires="p14">
      <p:transition spd="slow" p14:dur="800">
        <p:cut thruBlk="1"/>
      </p:transition>
    </mc:Choice>
    <mc:Fallback>
      <p:transition spd="slow">
        <p:cut thruBlk="1"/>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6</a:t>
            </a:fld>
            <a:r>
              <a:rPr lang="en-US" altLang="zh-CN" dirty="0" smtClean="0"/>
              <a:t>-</a:t>
            </a:r>
            <a:endParaRPr lang="zh-CN" altLang="en-US" dirty="0"/>
          </a:p>
        </p:txBody>
      </p:sp>
      <p:sp>
        <p:nvSpPr>
          <p:cNvPr id="5" name="圆角矩形 4">
            <a:hlinkClick r:id="rId3"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知识梳理</a:t>
            </a:r>
          </a:p>
        </p:txBody>
      </p:sp>
      <p:sp>
        <p:nvSpPr>
          <p:cNvPr id="6" name="圆角矩形 5">
            <a:hlinkClick r:id="rId4"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考点自诊</a:t>
            </a:r>
            <a:endParaRPr lang="zh-CN" altLang="en-US" sz="1200" dirty="0">
              <a:solidFill>
                <a:srgbClr val="E75E22"/>
              </a:solidFill>
              <a:latin typeface="+mj-ea"/>
              <a:ea typeface="+mj-ea"/>
            </a:endParaRPr>
          </a:p>
        </p:txBody>
      </p:sp>
      <p:sp>
        <p:nvSpPr>
          <p:cNvPr id="2" name="矩形 1"/>
          <p:cNvSpPr>
            <a:spLocks noChangeAspect="1"/>
          </p:cNvSpPr>
          <p:nvPr/>
        </p:nvSpPr>
        <p:spPr>
          <a:xfrm>
            <a:off x="508000" y="1484784"/>
            <a:ext cx="8128000" cy="452239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判断下列结论是否正确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正确的画</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Cambria Math" panose="02040503050406030204" pitchFamily="18" charset="0"/>
                <a:ea typeface="NEU-BZ-S9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错误的画</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平均数、众数与中位数都可以描述数据的集中趋势</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i="1"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一组数据的方差越大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说明这组数据的波动越大</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i="1"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频率分布直方图中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小矩形的面积越大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表示样本数据落在该区间内的频率越大</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i="1"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茎叶图中的数据要按从小到大的顺序写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相同的数据可以只记一次</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i="1"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频率分布表和频率分布直方图是一组数据频率分布的两种形式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前者准确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后者直观</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i="1"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在频率分布直方图中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最高的小长方形底边中点的横坐标是众数</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i="1"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a:spLocks noChangeAspect="1"/>
          </p:cNvSpPr>
          <p:nvPr/>
        </p:nvSpPr>
        <p:spPr>
          <a:xfrm>
            <a:off x="7668344" y="1916832"/>
            <a:ext cx="433132" cy="469359"/>
          </a:xfrm>
          <a:prstGeom prst="rect">
            <a:avLst/>
          </a:prstGeom>
        </p:spPr>
        <p:txBody>
          <a:bodyPr wrap="none">
            <a:spAutoFit/>
          </a:bodyPr>
          <a:lstStyle/>
          <a:p>
            <a:pPr>
              <a:lnSpc>
                <a:spcPct val="120000"/>
              </a:lnSpc>
            </a:pPr>
            <a:r>
              <a:rPr lang="en-US" altLang="zh-CN" sz="2200" dirty="0" smtClean="0">
                <a:solidFill>
                  <a:srgbClr val="FF0000"/>
                </a:solidFill>
                <a:latin typeface="Cambria Math" panose="02040503050406030204" pitchFamily="18" charset="0"/>
                <a:ea typeface="NEU-BZ-S92"/>
                <a:cs typeface="Times New Roman" panose="02020603050405020304" pitchFamily="18" charset="0"/>
              </a:rPr>
              <a:t>√ </a:t>
            </a:r>
            <a:endParaRPr lang="zh-CN" altLang="en-US" sz="2200" dirty="0"/>
          </a:p>
        </p:txBody>
      </p:sp>
      <p:sp>
        <p:nvSpPr>
          <p:cNvPr id="9" name="矩形 8"/>
          <p:cNvSpPr>
            <a:spLocks noChangeAspect="1"/>
          </p:cNvSpPr>
          <p:nvPr/>
        </p:nvSpPr>
        <p:spPr>
          <a:xfrm>
            <a:off x="7133820" y="2303265"/>
            <a:ext cx="433132" cy="469359"/>
          </a:xfrm>
          <a:prstGeom prst="rect">
            <a:avLst/>
          </a:prstGeom>
        </p:spPr>
        <p:txBody>
          <a:bodyPr wrap="none">
            <a:spAutoFit/>
          </a:bodyPr>
          <a:lstStyle/>
          <a:p>
            <a:pPr>
              <a:lnSpc>
                <a:spcPct val="120000"/>
              </a:lnSpc>
            </a:pPr>
            <a:r>
              <a:rPr lang="en-US" altLang="zh-CN" sz="2200" dirty="0" smtClean="0">
                <a:solidFill>
                  <a:srgbClr val="FF0000"/>
                </a:solidFill>
                <a:latin typeface="Cambria Math" panose="02040503050406030204" pitchFamily="18" charset="0"/>
                <a:ea typeface="NEU-BZ-S92"/>
                <a:cs typeface="Times New Roman" panose="02020603050405020304" pitchFamily="18" charset="0"/>
              </a:rPr>
              <a:t>√ </a:t>
            </a:r>
            <a:endParaRPr lang="zh-CN" altLang="en-US" sz="2200" dirty="0"/>
          </a:p>
        </p:txBody>
      </p:sp>
      <p:sp>
        <p:nvSpPr>
          <p:cNvPr id="10" name="矩形 9"/>
          <p:cNvSpPr>
            <a:spLocks noChangeAspect="1"/>
          </p:cNvSpPr>
          <p:nvPr/>
        </p:nvSpPr>
        <p:spPr>
          <a:xfrm>
            <a:off x="3130756" y="3140968"/>
            <a:ext cx="433132" cy="469359"/>
          </a:xfrm>
          <a:prstGeom prst="rect">
            <a:avLst/>
          </a:prstGeom>
        </p:spPr>
        <p:txBody>
          <a:bodyPr wrap="none">
            <a:spAutoFit/>
          </a:bodyPr>
          <a:lstStyle/>
          <a:p>
            <a:pPr>
              <a:lnSpc>
                <a:spcPct val="120000"/>
              </a:lnSpc>
            </a:pPr>
            <a:r>
              <a:rPr lang="en-US" altLang="zh-CN" sz="2200" dirty="0" smtClean="0">
                <a:solidFill>
                  <a:srgbClr val="FF0000"/>
                </a:solidFill>
                <a:latin typeface="Cambria Math" panose="02040503050406030204" pitchFamily="18" charset="0"/>
                <a:ea typeface="NEU-BZ-S92"/>
                <a:cs typeface="Times New Roman" panose="02020603050405020304" pitchFamily="18" charset="0"/>
              </a:rPr>
              <a:t>√ </a:t>
            </a:r>
            <a:endParaRPr lang="zh-CN" altLang="en-US" sz="2200" dirty="0"/>
          </a:p>
        </p:txBody>
      </p:sp>
      <p:sp>
        <p:nvSpPr>
          <p:cNvPr id="11" name="矩形 10"/>
          <p:cNvSpPr>
            <a:spLocks noChangeAspect="1"/>
          </p:cNvSpPr>
          <p:nvPr/>
        </p:nvSpPr>
        <p:spPr>
          <a:xfrm>
            <a:off x="1398039" y="3871439"/>
            <a:ext cx="537327" cy="466090"/>
          </a:xfrm>
          <a:prstGeom prst="rect">
            <a:avLst/>
          </a:prstGeom>
        </p:spPr>
        <p:txBody>
          <a:bodyPr wrap="none">
            <a:spAutoFit/>
          </a:bodyPr>
          <a:lstStyle/>
          <a:p>
            <a:pPr>
              <a:lnSpc>
                <a:spcPct val="120000"/>
              </a:lnSpc>
            </a:pPr>
            <a:r>
              <a:rPr lang="en-US" altLang="zh-CN" sz="2200" i="1" dirty="0" smtClean="0">
                <a:solidFill>
                  <a:srgbClr val="FF0000"/>
                </a:solidFill>
                <a:latin typeface="Times New Roman" panose="02020603050405020304" pitchFamily="18" charset="0"/>
              </a:rPr>
              <a:t>× </a:t>
            </a:r>
            <a:endParaRPr lang="zh-CN" altLang="en-US" sz="2200" dirty="0"/>
          </a:p>
        </p:txBody>
      </p:sp>
      <p:sp>
        <p:nvSpPr>
          <p:cNvPr id="12" name="矩形 11"/>
          <p:cNvSpPr>
            <a:spLocks noChangeAspect="1"/>
          </p:cNvSpPr>
          <p:nvPr/>
        </p:nvSpPr>
        <p:spPr>
          <a:xfrm>
            <a:off x="3563888" y="4725144"/>
            <a:ext cx="433132" cy="469359"/>
          </a:xfrm>
          <a:prstGeom prst="rect">
            <a:avLst/>
          </a:prstGeom>
        </p:spPr>
        <p:txBody>
          <a:bodyPr wrap="none">
            <a:spAutoFit/>
          </a:bodyPr>
          <a:lstStyle/>
          <a:p>
            <a:pPr>
              <a:lnSpc>
                <a:spcPct val="120000"/>
              </a:lnSpc>
            </a:pPr>
            <a:r>
              <a:rPr lang="en-US" altLang="zh-CN" sz="2200" dirty="0" smtClean="0">
                <a:solidFill>
                  <a:srgbClr val="FF0000"/>
                </a:solidFill>
                <a:latin typeface="Cambria Math" panose="02040503050406030204" pitchFamily="18" charset="0"/>
                <a:ea typeface="NEU-BZ-S92"/>
                <a:cs typeface="Times New Roman" panose="02020603050405020304" pitchFamily="18" charset="0"/>
              </a:rPr>
              <a:t>√ </a:t>
            </a:r>
            <a:endParaRPr lang="zh-CN" altLang="en-US" sz="2200" dirty="0"/>
          </a:p>
        </p:txBody>
      </p:sp>
      <p:sp>
        <p:nvSpPr>
          <p:cNvPr id="13" name="矩形 12"/>
          <p:cNvSpPr>
            <a:spLocks noChangeAspect="1"/>
          </p:cNvSpPr>
          <p:nvPr/>
        </p:nvSpPr>
        <p:spPr>
          <a:xfrm>
            <a:off x="1246676" y="5537817"/>
            <a:ext cx="433132" cy="469359"/>
          </a:xfrm>
          <a:prstGeom prst="rect">
            <a:avLst/>
          </a:prstGeom>
        </p:spPr>
        <p:txBody>
          <a:bodyPr wrap="none">
            <a:spAutoFit/>
          </a:bodyPr>
          <a:lstStyle/>
          <a:p>
            <a:pPr>
              <a:lnSpc>
                <a:spcPct val="120000"/>
              </a:lnSpc>
            </a:pPr>
            <a:r>
              <a:rPr lang="en-US" altLang="zh-CN" sz="2200" dirty="0" smtClean="0">
                <a:solidFill>
                  <a:srgbClr val="FF0000"/>
                </a:solidFill>
                <a:latin typeface="Cambria Math" panose="02040503050406030204" pitchFamily="18" charset="0"/>
                <a:ea typeface="NEU-BZ-S92"/>
                <a:cs typeface="Times New Roman" panose="02020603050405020304" pitchFamily="18" charset="0"/>
              </a:rPr>
              <a:t>√ </a:t>
            </a:r>
            <a:endParaRPr lang="zh-CN" altLang="en-US" sz="2200" dirty="0"/>
          </a:p>
        </p:txBody>
      </p:sp>
    </p:spTree>
    <p:extLst>
      <p:ext uri="{BB962C8B-B14F-4D97-AF65-F5344CB8AC3E}">
        <p14:creationId xmlns:p14="http://schemas.microsoft.com/office/powerpoint/2010/main" xmlns="" val="1229754651"/>
      </p:ext>
    </p:extLst>
  </p:cSld>
  <p:clrMapOvr>
    <a:masterClrMapping/>
  </p:clrMapOvr>
  <mc:AlternateContent xmlns:mc="http://schemas.openxmlformats.org/markup-compatibility/2006">
    <mc:Choice xmlns:p14="http://schemas.microsoft.com/office/powerpoint/2010/main" xmlns="" Requires="p14">
      <p:transition spd="slow" p14:dur="800">
        <p:strips/>
      </p:transition>
    </mc:Choice>
    <mc:Fallback>
      <p:transition spd="slow">
        <p:strip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down)">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down)">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wipe(down)">
                                      <p:cBhvr>
                                        <p:cTn id="22" dur="5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wipe(down)">
                                      <p:cBhvr>
                                        <p:cTn id="27" dur="500"/>
                                        <p:tgtEl>
                                          <p:spTgt spid="12"/>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wipe(down)">
                                      <p:cBhvr>
                                        <p:cTn id="3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P spid="12" grpId="0"/>
      <p:bldP spid="1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7</a:t>
            </a:fld>
            <a:r>
              <a:rPr lang="en-US" altLang="zh-CN" dirty="0" smtClean="0"/>
              <a:t>-</a:t>
            </a:r>
            <a:endParaRPr lang="zh-CN" altLang="en-US" dirty="0"/>
          </a:p>
        </p:txBody>
      </p:sp>
      <p:sp>
        <p:nvSpPr>
          <p:cNvPr id="5" name="圆角矩形 4">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知识梳理</a:t>
            </a:r>
          </a:p>
        </p:txBody>
      </p:sp>
      <p:sp>
        <p:nvSpPr>
          <p:cNvPr id="6" name="圆角矩形 5">
            <a:hlinkClick r:id="rId5"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考点自诊</a:t>
            </a:r>
            <a:endParaRPr lang="zh-CN" altLang="en-US" sz="1200" dirty="0">
              <a:solidFill>
                <a:srgbClr val="E75E22"/>
              </a:solidFill>
              <a:latin typeface="+mj-ea"/>
              <a:ea typeface="+mj-ea"/>
            </a:endParaRPr>
          </a:p>
        </p:txBody>
      </p:sp>
      <p:sp>
        <p:nvSpPr>
          <p:cNvPr id="2" name="矩形 1"/>
          <p:cNvSpPr>
            <a:spLocks noChangeAspect="1"/>
          </p:cNvSpPr>
          <p:nvPr/>
        </p:nvSpPr>
        <p:spPr>
          <a:xfrm>
            <a:off x="508000" y="1514260"/>
            <a:ext cx="8128000" cy="1678536"/>
          </a:xfrm>
          <a:prstGeom prst="rect">
            <a:avLst/>
          </a:prstGeom>
        </p:spPr>
        <p:txBody>
          <a:bodyPr>
            <a:spAutoFit/>
          </a:bodyPr>
          <a:lstStyle/>
          <a:p>
            <a:pPr indent="267970">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.(2018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全国</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某地区经过一年的新农村建设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农村的经济收入增加了一倍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实现翻番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为更好地了解该地区农村的经济收入变化情况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统计了该地区新农村建设前后农村的经济收入构成比例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得到如下饼图</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8" name="对象 7"/>
          <p:cNvGraphicFramePr>
            <a:graphicFrameLocks noChangeAspect="1"/>
          </p:cNvGraphicFramePr>
          <p:nvPr>
            <p:extLst>
              <p:ext uri="{D42A27DB-BD31-4B8C-83A1-F6EECF244321}">
                <p14:modId xmlns:p14="http://schemas.microsoft.com/office/powerpoint/2010/main" xmlns="" val="2125179524"/>
              </p:ext>
            </p:extLst>
          </p:nvPr>
        </p:nvGraphicFramePr>
        <p:xfrm>
          <a:off x="-1620688" y="3306166"/>
          <a:ext cx="8128000" cy="2333816"/>
        </p:xfrm>
        <a:graphic>
          <a:graphicData uri="http://schemas.openxmlformats.org/presentationml/2006/ole">
            <p:oleObj spid="_x0000_s6146" name="文档" r:id="rId6" imgW="3837724" imgH="1101194" progId="Word.Document.12">
              <p:embed/>
            </p:oleObj>
          </a:graphicData>
        </a:graphic>
      </p:graphicFrame>
      <p:graphicFrame>
        <p:nvGraphicFramePr>
          <p:cNvPr id="9" name="对象 8"/>
          <p:cNvGraphicFramePr>
            <a:graphicFrameLocks noChangeAspect="1"/>
          </p:cNvGraphicFramePr>
          <p:nvPr>
            <p:extLst>
              <p:ext uri="{D42A27DB-BD31-4B8C-83A1-F6EECF244321}">
                <p14:modId xmlns:p14="http://schemas.microsoft.com/office/powerpoint/2010/main" xmlns="" val="48837381"/>
              </p:ext>
            </p:extLst>
          </p:nvPr>
        </p:nvGraphicFramePr>
        <p:xfrm>
          <a:off x="2699792" y="3306145"/>
          <a:ext cx="8128000" cy="2333816"/>
        </p:xfrm>
        <a:graphic>
          <a:graphicData uri="http://schemas.openxmlformats.org/presentationml/2006/ole">
            <p:oleObj spid="_x0000_s6147" name="文档" r:id="rId7" imgW="3837724" imgH="1101194" progId="Word.Document.12">
              <p:embed/>
            </p:oleObj>
          </a:graphicData>
        </a:graphic>
      </p:graphicFrame>
    </p:spTree>
    <p:extLst>
      <p:ext uri="{BB962C8B-B14F-4D97-AF65-F5344CB8AC3E}">
        <p14:creationId xmlns:p14="http://schemas.microsoft.com/office/powerpoint/2010/main" xmlns="" val="3164449660"/>
      </p:ext>
    </p:extLst>
  </p:cSld>
  <p:clrMapOvr>
    <a:masterClrMapping/>
  </p:clrMapOvr>
  <mc:AlternateContent xmlns:mc="http://schemas.openxmlformats.org/markup-compatibility/2006">
    <mc:Choice xmlns:p14="http://schemas.microsoft.com/office/powerpoint/2010/main" xmlns="" Requires="p14">
      <p:transition spd="slow" p14:dur="800">
        <p:cover/>
      </p:transition>
    </mc:Choice>
    <mc:Fallback>
      <p:transition spd="slow">
        <p:cover/>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8</a:t>
            </a:fld>
            <a:r>
              <a:rPr lang="en-US" altLang="zh-CN" dirty="0" smtClean="0"/>
              <a:t>-</a:t>
            </a:r>
            <a:endParaRPr lang="zh-CN" altLang="en-US" dirty="0"/>
          </a:p>
        </p:txBody>
      </p:sp>
      <p:sp>
        <p:nvSpPr>
          <p:cNvPr id="5" name="圆角矩形 4">
            <a:hlinkClick r:id="rId3"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知识梳理</a:t>
            </a:r>
          </a:p>
        </p:txBody>
      </p:sp>
      <p:sp>
        <p:nvSpPr>
          <p:cNvPr id="6" name="圆角矩形 5">
            <a:hlinkClick r:id="rId4"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考点自诊</a:t>
            </a:r>
            <a:endParaRPr lang="zh-CN" altLang="en-US" sz="1200" dirty="0">
              <a:solidFill>
                <a:srgbClr val="E75E22"/>
              </a:solidFill>
              <a:latin typeface="+mj-ea"/>
              <a:ea typeface="+mj-ea"/>
            </a:endParaRPr>
          </a:p>
        </p:txBody>
      </p:sp>
      <p:sp>
        <p:nvSpPr>
          <p:cNvPr id="3" name="矩形 2"/>
          <p:cNvSpPr>
            <a:spLocks noChangeAspect="1"/>
          </p:cNvSpPr>
          <p:nvPr/>
        </p:nvSpPr>
        <p:spPr>
          <a:xfrm>
            <a:off x="508000" y="1520018"/>
            <a:ext cx="8128000" cy="2475999"/>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sz="2200" dirty="0">
                <a:solidFill>
                  <a:srgbClr val="000000"/>
                </a:solidFill>
                <a:latin typeface="Times New Roman" panose="02020603050405020304" pitchFamily="18" charset="0"/>
                <a:cs typeface="Times New Roman" panose="02020603050405020304" pitchFamily="18" charset="0"/>
              </a:rPr>
              <a:t>则下面结论中不正确的是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新农村建设后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种植收入减少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新农村建设后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其他收入增加了一倍以上</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i="1" dirty="0">
                <a:solidFill>
                  <a:srgbClr val="000000"/>
                </a:solidFill>
                <a:latin typeface="Times New Roman" panose="02020603050405020304" pitchFamily="18" charset="0"/>
                <a:cs typeface="Times New Roman" panose="02020603050405020304" pitchFamily="18" charset="0"/>
              </a:rPr>
              <a:t>C</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新农村建设后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养殖收入增加了一倍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i="1" dirty="0">
                <a:solidFill>
                  <a:srgbClr val="000000"/>
                </a:solidFill>
                <a:latin typeface="Times New Roman" panose="02020603050405020304" pitchFamily="18" charset="0"/>
                <a:cs typeface="Times New Roman" panose="02020603050405020304" pitchFamily="18" charset="0"/>
              </a:rPr>
              <a:t>D</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新农村建设后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养殖收入与第三产业收入的总和超过了经济收入的一半</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0" name="矩形 9"/>
          <p:cNvSpPr>
            <a:spLocks noChangeAspect="1"/>
          </p:cNvSpPr>
          <p:nvPr/>
        </p:nvSpPr>
        <p:spPr>
          <a:xfrm>
            <a:off x="4089210" y="1506050"/>
            <a:ext cx="388248" cy="469744"/>
          </a:xfrm>
          <a:prstGeom prst="rect">
            <a:avLst/>
          </a:prstGeom>
        </p:spPr>
        <p:txBody>
          <a:bodyPr wrap="none">
            <a:spAutoFit/>
          </a:bodyPr>
          <a:lstStyle/>
          <a:p>
            <a:pPr>
              <a:lnSpc>
                <a:spcPct val="120000"/>
              </a:lnSpc>
            </a:pPr>
            <a:r>
              <a:rPr lang="en-US" altLang="zh-CN" sz="2200" dirty="0" smtClean="0">
                <a:solidFill>
                  <a:srgbClr val="FF0000"/>
                </a:solidFill>
                <a:latin typeface="Times New Roman" panose="02020603050405020304" pitchFamily="18" charset="0"/>
              </a:rPr>
              <a:t>A</a:t>
            </a:r>
            <a:endParaRPr lang="zh-CN" altLang="en-US" sz="2200" dirty="0"/>
          </a:p>
        </p:txBody>
      </p:sp>
      <p:sp>
        <p:nvSpPr>
          <p:cNvPr id="4" name="矩形 3"/>
          <p:cNvSpPr>
            <a:spLocks noChangeAspect="1"/>
          </p:cNvSpPr>
          <p:nvPr/>
        </p:nvSpPr>
        <p:spPr>
          <a:xfrm>
            <a:off x="508000" y="3986221"/>
            <a:ext cx="8128000" cy="208480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dirty="0">
                <a:solidFill>
                  <a:srgbClr val="FF0000"/>
                </a:solidFill>
                <a:latin typeface="Times New Roman" panose="02020603050405020304" pitchFamily="18" charset="0"/>
                <a:cs typeface="Times New Roman" panose="02020603050405020304" pitchFamily="18" charset="0"/>
              </a:rPr>
              <a:t>解析</a:t>
            </a:r>
            <a:r>
              <a:rPr lang="en-US" altLang="zh-CN" sz="2200" b="1"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设建设前经济收入为</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则建设后经济收入为</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建设前种植收入为</a:t>
            </a:r>
            <a:r>
              <a:rPr lang="en-US" altLang="zh-CN" sz="2200" dirty="0">
                <a:solidFill>
                  <a:srgbClr val="000000"/>
                </a:solidFill>
                <a:latin typeface="Times New Roman" panose="02020603050405020304" pitchFamily="18" charset="0"/>
                <a:cs typeface="Times New Roman" panose="02020603050405020304" pitchFamily="18" charset="0"/>
              </a:rPr>
              <a:t>0</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建设后种植收入为</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37</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74,</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不正确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建设前的其他收入为</a:t>
            </a:r>
            <a:r>
              <a:rPr lang="en-US" altLang="zh-CN" sz="2200" dirty="0">
                <a:solidFill>
                  <a:srgbClr val="000000"/>
                </a:solidFill>
                <a:latin typeface="Times New Roman" panose="02020603050405020304" pitchFamily="18" charset="0"/>
                <a:cs typeface="Times New Roman" panose="02020603050405020304" pitchFamily="18" charset="0"/>
              </a:rPr>
              <a:t>0</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04,</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养殖收入为</a:t>
            </a:r>
            <a:r>
              <a:rPr lang="en-US" altLang="zh-CN" sz="2200" dirty="0">
                <a:solidFill>
                  <a:srgbClr val="000000"/>
                </a:solidFill>
                <a:latin typeface="Times New Roman" panose="02020603050405020304" pitchFamily="18" charset="0"/>
                <a:cs typeface="Times New Roman" panose="02020603050405020304" pitchFamily="18" charset="0"/>
              </a:rPr>
              <a:t>0</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建设后其他收入为</a:t>
            </a:r>
            <a:r>
              <a:rPr lang="en-US" altLang="zh-CN" sz="2200" dirty="0">
                <a:solidFill>
                  <a:srgbClr val="000000"/>
                </a:solidFill>
                <a:latin typeface="Times New Roman" panose="02020603050405020304" pitchFamily="18" charset="0"/>
                <a:cs typeface="Times New Roman" panose="02020603050405020304" pitchFamily="18" charset="0"/>
              </a:rPr>
              <a:t>0</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养殖收入为</a:t>
            </a:r>
            <a:r>
              <a:rPr lang="en-US" altLang="zh-CN" sz="2200" dirty="0">
                <a:solidFill>
                  <a:srgbClr val="000000"/>
                </a:solidFill>
                <a:latin typeface="Times New Roman" panose="02020603050405020304" pitchFamily="18" charset="0"/>
                <a:cs typeface="Times New Roman" panose="02020603050405020304" pitchFamily="18" charset="0"/>
              </a:rPr>
              <a:t>0</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正确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建设后养殖收入与第三产业收入的总和所占比例为</a:t>
            </a:r>
            <a:r>
              <a:rPr lang="en-US" altLang="zh-CN" sz="2200" dirty="0">
                <a:solidFill>
                  <a:srgbClr val="000000"/>
                </a:solidFill>
                <a:latin typeface="Times New Roman" panose="02020603050405020304" pitchFamily="18" charset="0"/>
                <a:cs typeface="Times New Roman" panose="02020603050405020304" pitchFamily="18" charset="0"/>
              </a:rPr>
              <a:t>58%,</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正确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故选</a:t>
            </a:r>
            <a:r>
              <a:rPr lang="en-US" altLang="zh-CN" sz="2200" dirty="0">
                <a:solidFill>
                  <a:srgbClr val="000000"/>
                </a:solidFill>
                <a:latin typeface="Times New Roman" panose="02020603050405020304" pitchFamily="18" charset="0"/>
                <a:cs typeface="Times New Roman" panose="02020603050405020304" pitchFamily="18" charset="0"/>
              </a:rPr>
              <a:t>A</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018867674"/>
      </p:ext>
    </p:extLst>
  </p:cSld>
  <p:clrMapOvr>
    <a:masterClrMapping/>
  </p:clrMapOvr>
  <mc:AlternateContent xmlns:mc="http://schemas.openxmlformats.org/markup-compatibility/2006">
    <mc:Choice xmlns:p14="http://schemas.microsoft.com/office/powerpoint/2010/main" xmlns="" Requires="p14">
      <p:transition spd="slow" p14:dur="800">
        <p:strips dir="ld"/>
      </p:transition>
    </mc:Choice>
    <mc:Fallback>
      <p:transition spd="slow">
        <p:strips dir="l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9</a:t>
            </a:fld>
            <a:r>
              <a:rPr lang="en-US" altLang="zh-CN" dirty="0" smtClean="0"/>
              <a:t>-</a:t>
            </a:r>
            <a:endParaRPr lang="zh-CN" altLang="en-US" dirty="0"/>
          </a:p>
        </p:txBody>
      </p:sp>
      <p:sp>
        <p:nvSpPr>
          <p:cNvPr id="5" name="圆角矩形 4">
            <a:hlinkClick r:id="rId3"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知识梳理</a:t>
            </a:r>
          </a:p>
        </p:txBody>
      </p:sp>
      <p:sp>
        <p:nvSpPr>
          <p:cNvPr id="6" name="圆角矩形 5">
            <a:hlinkClick r:id="rId4"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考点自诊</a:t>
            </a:r>
            <a:endParaRPr lang="zh-CN" altLang="en-US" sz="1200" dirty="0">
              <a:solidFill>
                <a:srgbClr val="E75E22"/>
              </a:solidFill>
              <a:latin typeface="+mj-ea"/>
              <a:ea typeface="+mj-ea"/>
            </a:endParaRPr>
          </a:p>
        </p:txBody>
      </p:sp>
      <p:sp>
        <p:nvSpPr>
          <p:cNvPr id="2" name="矩形 1"/>
          <p:cNvSpPr>
            <a:spLocks noChangeAspect="1"/>
          </p:cNvSpPr>
          <p:nvPr/>
        </p:nvSpPr>
        <p:spPr>
          <a:xfrm>
            <a:off x="508000" y="1344538"/>
            <a:ext cx="8128000" cy="5373779"/>
          </a:xfrm>
          <a:prstGeom prst="rect">
            <a:avLst/>
          </a:prstGeom>
        </p:spPr>
        <p:txBody>
          <a:bodyPr>
            <a:spAutoFit/>
          </a:bodyPr>
          <a:lstStyle/>
          <a:p>
            <a:pPr indent="267970">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.(2018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广西柳州中学</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月模拟</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根据下图给出的</a:t>
            </a:r>
            <a:r>
              <a:rPr lang="en-US" altLang="zh-CN" sz="2200" dirty="0">
                <a:solidFill>
                  <a:srgbClr val="000000"/>
                </a:solidFill>
                <a:latin typeface="Times New Roman" panose="02020603050405020304" pitchFamily="18" charset="0"/>
                <a:cs typeface="Times New Roman" panose="02020603050405020304" pitchFamily="18" charset="0"/>
              </a:rPr>
              <a:t>2000</a:t>
            </a:r>
            <a:r>
              <a:rPr lang="zh-CN" altLang="zh-CN" sz="2200" dirty="0">
                <a:solidFill>
                  <a:srgbClr val="000000"/>
                </a:solidFill>
                <a:latin typeface="Times New Roman" panose="02020603050405020304" pitchFamily="18" charset="0"/>
                <a:cs typeface="Times New Roman" panose="02020603050405020304" pitchFamily="18" charset="0"/>
              </a:rPr>
              <a:t>年至</a:t>
            </a:r>
            <a:r>
              <a:rPr lang="en-US" altLang="zh-CN" sz="2200" dirty="0">
                <a:solidFill>
                  <a:srgbClr val="000000"/>
                </a:solidFill>
                <a:latin typeface="Times New Roman" panose="02020603050405020304" pitchFamily="18" charset="0"/>
                <a:cs typeface="Times New Roman" panose="02020603050405020304" pitchFamily="18" charset="0"/>
              </a:rPr>
              <a:t>2016</a:t>
            </a:r>
            <a:r>
              <a:rPr lang="zh-CN" altLang="zh-CN" sz="2200" dirty="0">
                <a:solidFill>
                  <a:srgbClr val="000000"/>
                </a:solidFill>
                <a:latin typeface="Times New Roman" panose="02020603050405020304" pitchFamily="18" charset="0"/>
                <a:cs typeface="Times New Roman" panose="02020603050405020304" pitchFamily="18" charset="0"/>
              </a:rPr>
              <a:t>年我国实际利用外资情况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以下结论正确的是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188085" algn="l"/>
                <a:tab pos="2163445" algn="l"/>
                <a:tab pos="3142615" algn="l"/>
                <a:tab pos="4190365" algn="l"/>
              </a:tabLst>
            </a:pP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188085" algn="l"/>
                <a:tab pos="2163445" algn="l"/>
                <a:tab pos="3142615" algn="l"/>
                <a:tab pos="4190365" algn="l"/>
              </a:tabLst>
            </a:pPr>
            <a:endParaRPr lang="en-US" altLang="zh-CN" sz="2200" dirty="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188085" algn="l"/>
                <a:tab pos="2163445" algn="l"/>
                <a:tab pos="3142615" algn="l"/>
                <a:tab pos="4190365" algn="l"/>
              </a:tabLst>
            </a:pP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188085" algn="l"/>
                <a:tab pos="2163445" algn="l"/>
                <a:tab pos="3142615" algn="l"/>
                <a:tab pos="4190365" algn="l"/>
              </a:tabLst>
            </a:pP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188085" algn="l"/>
                <a:tab pos="2163445" algn="l"/>
                <a:tab pos="3142615" algn="l"/>
                <a:tab pos="4190365" algn="l"/>
              </a:tabLst>
            </a:pPr>
            <a:endParaRPr lang="en-US" altLang="zh-CN" sz="2200" dirty="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188085" algn="l"/>
                <a:tab pos="2163445" algn="l"/>
                <a:tab pos="3142615" algn="l"/>
                <a:tab pos="4190365" algn="l"/>
              </a:tabLst>
            </a:pP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2000</a:t>
            </a:r>
            <a:r>
              <a:rPr lang="zh-CN" altLang="zh-CN" sz="2200" dirty="0">
                <a:solidFill>
                  <a:srgbClr val="000000"/>
                </a:solidFill>
                <a:latin typeface="Times New Roman" panose="02020603050405020304" pitchFamily="18" charset="0"/>
                <a:cs typeface="Times New Roman" panose="02020603050405020304" pitchFamily="18" charset="0"/>
              </a:rPr>
              <a:t>年以来我国实际利用外资规模与年份负相关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dirty="0">
                <a:solidFill>
                  <a:srgbClr val="000000"/>
                </a:solidFill>
                <a:latin typeface="Times New Roman" panose="02020603050405020304" pitchFamily="18" charset="0"/>
                <a:cs typeface="Times New Roman" panose="02020603050405020304" pitchFamily="18" charset="0"/>
              </a:rPr>
              <a:t>2010</a:t>
            </a:r>
            <a:r>
              <a:rPr lang="zh-CN" altLang="zh-CN" sz="2200" dirty="0">
                <a:solidFill>
                  <a:srgbClr val="000000"/>
                </a:solidFill>
                <a:latin typeface="Times New Roman" panose="02020603050405020304" pitchFamily="18" charset="0"/>
                <a:cs typeface="Times New Roman" panose="02020603050405020304" pitchFamily="18" charset="0"/>
              </a:rPr>
              <a:t>年以来我国实际利用外资规模逐年增加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i="1" dirty="0">
                <a:solidFill>
                  <a:srgbClr val="000000"/>
                </a:solidFill>
                <a:latin typeface="Times New Roman" panose="02020603050405020304" pitchFamily="18" charset="0"/>
                <a:cs typeface="Times New Roman" panose="02020603050405020304" pitchFamily="18" charset="0"/>
              </a:rPr>
              <a:t>C.</a:t>
            </a:r>
            <a:r>
              <a:rPr lang="en-US" altLang="zh-CN" sz="2200" dirty="0">
                <a:solidFill>
                  <a:srgbClr val="000000"/>
                </a:solidFill>
                <a:latin typeface="Times New Roman" panose="02020603050405020304" pitchFamily="18" charset="0"/>
                <a:cs typeface="Times New Roman" panose="02020603050405020304" pitchFamily="18" charset="0"/>
              </a:rPr>
              <a:t>2008</a:t>
            </a:r>
            <a:r>
              <a:rPr lang="zh-CN" altLang="zh-CN" sz="2200" dirty="0">
                <a:solidFill>
                  <a:srgbClr val="000000"/>
                </a:solidFill>
                <a:latin typeface="Times New Roman" panose="02020603050405020304" pitchFamily="18" charset="0"/>
                <a:cs typeface="Times New Roman" panose="02020603050405020304" pitchFamily="18" charset="0"/>
              </a:rPr>
              <a:t>年我国实际利用外资同比增速最大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i="1" dirty="0">
                <a:solidFill>
                  <a:srgbClr val="000000"/>
                </a:solidFill>
                <a:latin typeface="Times New Roman" panose="02020603050405020304" pitchFamily="18" charset="0"/>
                <a:cs typeface="Times New Roman" panose="02020603050405020304" pitchFamily="18" charset="0"/>
              </a:rPr>
              <a:t>D.</a:t>
            </a:r>
            <a:r>
              <a:rPr lang="en-US" altLang="zh-CN" sz="2200" dirty="0">
                <a:solidFill>
                  <a:srgbClr val="000000"/>
                </a:solidFill>
                <a:latin typeface="Times New Roman" panose="02020603050405020304" pitchFamily="18" charset="0"/>
                <a:cs typeface="Times New Roman" panose="02020603050405020304" pitchFamily="18" charset="0"/>
              </a:rPr>
              <a:t>2010</a:t>
            </a:r>
            <a:r>
              <a:rPr lang="zh-CN" altLang="zh-CN" sz="2200" dirty="0">
                <a:solidFill>
                  <a:srgbClr val="000000"/>
                </a:solidFill>
                <a:latin typeface="Times New Roman" panose="02020603050405020304" pitchFamily="18" charset="0"/>
                <a:cs typeface="Times New Roman" panose="02020603050405020304" pitchFamily="18" charset="0"/>
              </a:rPr>
              <a:t>年以来我国实际利用外资同比增速最大</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8" name="A250.eps" descr="id:2147520105;FounderCES"/>
          <p:cNvPicPr/>
          <p:nvPr/>
        </p:nvPicPr>
        <p:blipFill>
          <a:blip r:embed="rId5"/>
          <a:stretch>
            <a:fillRect/>
          </a:stretch>
        </p:blipFill>
        <p:spPr>
          <a:xfrm>
            <a:off x="1799692" y="2215255"/>
            <a:ext cx="4932548" cy="2701124"/>
          </a:xfrm>
          <a:prstGeom prst="rect">
            <a:avLst/>
          </a:prstGeom>
        </p:spPr>
      </p:pic>
      <p:sp>
        <p:nvSpPr>
          <p:cNvPr id="9" name="矩形 8"/>
          <p:cNvSpPr>
            <a:spLocks noChangeAspect="1"/>
          </p:cNvSpPr>
          <p:nvPr/>
        </p:nvSpPr>
        <p:spPr>
          <a:xfrm>
            <a:off x="6156176" y="1752051"/>
            <a:ext cx="372218" cy="463204"/>
          </a:xfrm>
          <a:prstGeom prst="rect">
            <a:avLst/>
          </a:prstGeom>
        </p:spPr>
        <p:txBody>
          <a:bodyPr wrap="none">
            <a:spAutoFit/>
          </a:bodyPr>
          <a:lstStyle/>
          <a:p>
            <a:pPr>
              <a:lnSpc>
                <a:spcPct val="120000"/>
              </a:lnSpc>
            </a:pPr>
            <a:r>
              <a:rPr lang="en-US" altLang="zh-CN" sz="2200" dirty="0" smtClean="0">
                <a:solidFill>
                  <a:srgbClr val="FF0000"/>
                </a:solidFill>
                <a:latin typeface="Times New Roman" panose="02020603050405020304" pitchFamily="18" charset="0"/>
              </a:rPr>
              <a:t>C</a:t>
            </a:r>
            <a:endParaRPr lang="zh-CN" altLang="en-US" sz="2200" dirty="0"/>
          </a:p>
        </p:txBody>
      </p:sp>
    </p:spTree>
    <p:extLst>
      <p:ext uri="{BB962C8B-B14F-4D97-AF65-F5344CB8AC3E}">
        <p14:creationId xmlns:p14="http://schemas.microsoft.com/office/powerpoint/2010/main" xmlns="" val="2742964354"/>
      </p:ext>
    </p:extLst>
  </p:cSld>
  <p:clrMapOvr>
    <a:masterClrMapping/>
  </p:clrMapOvr>
  <mc:AlternateContent xmlns:mc="http://schemas.openxmlformats.org/markup-compatibility/2006">
    <mc:Choice xmlns:p14="http://schemas.microsoft.com/office/powerpoint/2010/main" xmlns="" Requires="p14">
      <p:transition spd="slow" p14:dur="800">
        <p:strips/>
      </p:transition>
    </mc:Choice>
    <mc:Fallback>
      <p:transition spd="slow">
        <p:strip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theme/theme1.xml><?xml version="1.0" encoding="utf-8"?>
<a:theme xmlns:a="http://schemas.openxmlformats.org/drawingml/2006/main" name="2014高优二轮模板">
  <a:themeElements>
    <a:clrScheme name="自定义 4">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FFFFF"/>
      </a:hlink>
      <a:folHlink>
        <a:srgbClr val="FFFF00"/>
      </a:folHlink>
    </a:clrScheme>
    <a:fontScheme name="Office 经典">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2014高优二轮模板</Template>
  <TotalTime>409</TotalTime>
  <Words>2890</Words>
  <Application>Microsoft Office PowerPoint</Application>
  <PresentationFormat>全屏显示(4:3)</PresentationFormat>
  <Paragraphs>358</Paragraphs>
  <Slides>41</Slides>
  <Notes>40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41</vt:i4>
      </vt:variant>
    </vt:vector>
  </HeadingPairs>
  <TitlesOfParts>
    <vt:vector size="43" baseType="lpstr">
      <vt:lpstr>2014高优二轮模板</vt:lpstr>
      <vt:lpstr>文档</vt:lpstr>
      <vt:lpstr>10.3　统计图表、数据的数字特征、       用样本估计总体</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vector>
  </TitlesOfParts>
  <Company>微软中国</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阳光数学网【http://www.eduy.net】搜集，仅供学习和研究使用！</dc:title>
  <dc:subject>阳光数学网【http://www.eduy.net】搜集，仅供学习和研究使用！</dc:subject>
  <dc:creator>阳光数学网【http://www.eduy.net】搜集，仅供学习和研究使用！</dc:creator>
  <cp:keywords>阳光数学网【http:/www.eduy.net】搜集，仅供学习和研究使用！</cp:keywords>
  <dc:description>阳光数学网【http://www.eduy.net】搜集，仅供学习和研究使用！</dc:description>
  <cp:lastModifiedBy>Administrator</cp:lastModifiedBy>
  <cp:revision>131</cp:revision>
  <dcterms:created xsi:type="dcterms:W3CDTF">2014-12-26T02:01:49Z</dcterms:created>
  <dcterms:modified xsi:type="dcterms:W3CDTF">2019-11-11T09:37:57Z</dcterms:modified>
  <cp:category>阳光数学网【http://www.eduy.net】搜集，仅供学习和研究使用！</cp:category>
  <cp:contentType>阳光数学网【http://www.eduy.net】搜集，仅供学习和研究使用！</cp:contentType>
  <cp:contentStatus>阳光数学网【http://www.eduy.net】搜集，仅供学习和研究使用！</cp:contentStatus>
</cp:coreProperties>
</file>