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1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1.wmf"/><Relationship Id="rId5" Type="http://schemas.openxmlformats.org/officeDocument/2006/relationships/image" Target="../media/image21.wmf"/><Relationship Id="rId4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5.gif"/><Relationship Id="rId5" Type="http://schemas.openxmlformats.org/officeDocument/2006/relationships/audio" Target="../media/audio2.wav"/><Relationship Id="rId4" Type="http://schemas.openxmlformats.org/officeDocument/2006/relationships/oleObject" Target="../embeddings/oleObject2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2.bin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44016" y="1358766"/>
            <a:ext cx="8892480" cy="1730375"/>
            <a:chOff x="248" y="983"/>
            <a:chExt cx="5105" cy="1090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248" y="983"/>
              <a:ext cx="510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600" b="1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rPr>
                <a:t>、观察下面这几个式子，回答什么是等式？</a:t>
              </a: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605" y="1543"/>
            <a:ext cx="1237" cy="388"/>
          </p:xfrm>
          <a:graphic>
            <a:graphicData uri="http://schemas.openxmlformats.org/presentationml/2006/ole">
              <p:oleObj spid="_x0000_s1026" name="Equation" r:id="rId4" imgW="647640" imgH="203040" progId="Equation.3">
                <p:embed/>
              </p:oleObj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2133" y="1322"/>
            <a:ext cx="1649" cy="751"/>
          </p:xfrm>
          <a:graphic>
            <a:graphicData uri="http://schemas.openxmlformats.org/presentationml/2006/ole">
              <p:oleObj spid="_x0000_s1027" name="Equation" r:id="rId5" imgW="863280" imgH="393480" progId="Equation.3">
                <p:embed/>
              </p:oleObj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4061" y="1503"/>
            <a:ext cx="1115" cy="388"/>
          </p:xfrm>
          <a:graphic>
            <a:graphicData uri="http://schemas.openxmlformats.org/presentationml/2006/ole">
              <p:oleObj spid="_x0000_s1028" name="Equation" r:id="rId6" imgW="583920" imgH="203040" progId="Equation.3">
                <p:embed/>
              </p:oleObj>
            </a:graphicData>
          </a:graphic>
        </p:graphicFrame>
      </p:grp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44798" y="3086958"/>
            <a:ext cx="797567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★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表示相等关系的式子叫等式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★等号左边的代数式叫等式的左边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；</a:t>
            </a:r>
            <a:endParaRPr lang="en-US" altLang="zh-CN" sz="36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★等号右边的代数式叫等式的右边。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36512" y="476672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知识回顾</a:t>
            </a:r>
            <a:endParaRPr lang="zh-CN" altLang="en-US" sz="48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164"/>
          <p:cNvGraphicFramePr>
            <a:graphicFrameLocks noGrp="1"/>
          </p:cNvGraphicFramePr>
          <p:nvPr/>
        </p:nvGraphicFramePr>
        <p:xfrm>
          <a:off x="35496" y="1340769"/>
          <a:ext cx="9108504" cy="5051025"/>
        </p:xfrm>
        <a:graphic>
          <a:graphicData uri="http://schemas.openxmlformats.org/drawingml/2006/table">
            <a:tbl>
              <a:tblPr/>
              <a:tblGrid>
                <a:gridCol w="1452981"/>
                <a:gridCol w="3038662"/>
                <a:gridCol w="2374443"/>
                <a:gridCol w="2242418"/>
              </a:tblGrid>
              <a:tr h="2123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不等式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不等式的两边都乘以（或除以）同一个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负数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结  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与原不等式比较不等号的方向是否改变了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63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7 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＞ 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乘以－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－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35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－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63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－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8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＜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除以－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2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－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160"/>
          <p:cNvSpPr txBox="1">
            <a:spLocks noChangeArrowheads="1"/>
          </p:cNvSpPr>
          <p:nvPr/>
        </p:nvSpPr>
        <p:spPr bwMode="auto">
          <a:xfrm>
            <a:off x="2051720" y="560874"/>
            <a:ext cx="4934446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仿照下表，分组探讨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7"/>
          <p:cNvSpPr txBox="1">
            <a:spLocks noChangeArrowheads="1"/>
          </p:cNvSpPr>
          <p:nvPr/>
        </p:nvSpPr>
        <p:spPr bwMode="auto">
          <a:xfrm>
            <a:off x="251520" y="1484784"/>
            <a:ext cx="338437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不等式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的性质</a:t>
            </a:r>
            <a:r>
              <a:rPr lang="en-US" altLang="zh-CN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3" name="Text Box 108"/>
          <p:cNvSpPr txBox="1">
            <a:spLocks noChangeArrowheads="1"/>
          </p:cNvSpPr>
          <p:nvPr/>
        </p:nvSpPr>
        <p:spPr bwMode="auto">
          <a:xfrm>
            <a:off x="107504" y="2348880"/>
            <a:ext cx="871296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不等式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的两边都乘以（或除以）同一个</a:t>
            </a:r>
            <a:r>
              <a:rPr lang="zh-CN" altLang="en-US" sz="36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负数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，不等号的方向要改变。</a:t>
            </a:r>
          </a:p>
        </p:txBody>
      </p:sp>
      <p:sp>
        <p:nvSpPr>
          <p:cNvPr id="4" name="Text Box 109"/>
          <p:cNvSpPr txBox="1">
            <a:spLocks noChangeArrowheads="1"/>
          </p:cNvSpPr>
          <p:nvPr/>
        </p:nvSpPr>
        <p:spPr bwMode="auto">
          <a:xfrm>
            <a:off x="35496" y="620688"/>
            <a:ext cx="77768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由上面的探讨我们可以继续得出：</a:t>
            </a:r>
          </a:p>
        </p:txBody>
      </p:sp>
      <p:grpSp>
        <p:nvGrpSpPr>
          <p:cNvPr id="5" name="Group 114"/>
          <p:cNvGrpSpPr>
            <a:grpSpLocks/>
          </p:cNvGrpSpPr>
          <p:nvPr/>
        </p:nvGrpSpPr>
        <p:grpSpPr bwMode="auto">
          <a:xfrm>
            <a:off x="683568" y="4397598"/>
            <a:ext cx="7199850" cy="1263650"/>
            <a:chOff x="493" y="1799"/>
            <a:chExt cx="4136" cy="796"/>
          </a:xfrm>
        </p:grpSpPr>
        <p:graphicFrame>
          <p:nvGraphicFramePr>
            <p:cNvPr id="6" name="Object 2051"/>
            <p:cNvGraphicFramePr>
              <a:graphicFrameLocks noChangeAspect="1"/>
            </p:cNvGraphicFramePr>
            <p:nvPr/>
          </p:nvGraphicFramePr>
          <p:xfrm>
            <a:off x="1051" y="1810"/>
            <a:ext cx="834" cy="417"/>
          </p:xfrm>
          <a:graphic>
            <a:graphicData uri="http://schemas.openxmlformats.org/presentationml/2006/ole">
              <p:oleObj spid="_x0000_s6146" name="Equation" r:id="rId3" imgW="355320" imgH="177480" progId="Equation.3">
                <p:embed/>
              </p:oleObj>
            </a:graphicData>
          </a:graphic>
        </p:graphicFrame>
        <p:sp>
          <p:nvSpPr>
            <p:cNvPr id="7" name="Text Box 111"/>
            <p:cNvSpPr txBox="1">
              <a:spLocks noChangeArrowheads="1"/>
            </p:cNvSpPr>
            <p:nvPr/>
          </p:nvSpPr>
          <p:spPr bwMode="auto">
            <a:xfrm>
              <a:off x="493" y="1839"/>
              <a:ext cx="3163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 ，          ，那么</a:t>
              </a:r>
            </a:p>
          </p:txBody>
        </p:sp>
        <p:graphicFrame>
          <p:nvGraphicFramePr>
            <p:cNvPr id="8" name="Object 2052"/>
            <p:cNvGraphicFramePr>
              <a:graphicFrameLocks noChangeAspect="1"/>
            </p:cNvGraphicFramePr>
            <p:nvPr/>
          </p:nvGraphicFramePr>
          <p:xfrm>
            <a:off x="3468" y="1799"/>
            <a:ext cx="1161" cy="417"/>
          </p:xfrm>
          <a:graphic>
            <a:graphicData uri="http://schemas.openxmlformats.org/presentationml/2006/ole">
              <p:oleObj spid="_x0000_s6147" name="Equation" r:id="rId4" imgW="495000" imgH="177480" progId="Equation.3">
                <p:embed/>
              </p:oleObj>
            </a:graphicData>
          </a:graphic>
        </p:graphicFrame>
        <p:graphicFrame>
          <p:nvGraphicFramePr>
            <p:cNvPr id="9" name="Object 2053"/>
            <p:cNvGraphicFramePr>
              <a:graphicFrameLocks noChangeAspect="1"/>
            </p:cNvGraphicFramePr>
            <p:nvPr/>
          </p:nvGraphicFramePr>
          <p:xfrm>
            <a:off x="1941" y="1807"/>
            <a:ext cx="805" cy="417"/>
          </p:xfrm>
          <a:graphic>
            <a:graphicData uri="http://schemas.openxmlformats.org/presentationml/2006/ole">
              <p:oleObj spid="_x0000_s6148" name="Equation" r:id="rId5" imgW="342720" imgH="177480" progId="Equation.3">
                <p:embed/>
              </p:oleObj>
            </a:graphicData>
          </a:graphic>
        </p:graphicFrame>
      </p:grpSp>
      <p:grpSp>
        <p:nvGrpSpPr>
          <p:cNvPr id="10" name="Group 120"/>
          <p:cNvGrpSpPr>
            <a:grpSpLocks/>
          </p:cNvGrpSpPr>
          <p:nvPr/>
        </p:nvGrpSpPr>
        <p:grpSpPr bwMode="auto">
          <a:xfrm>
            <a:off x="710630" y="5023840"/>
            <a:ext cx="7173738" cy="1316038"/>
            <a:chOff x="493" y="2833"/>
            <a:chExt cx="4121" cy="829"/>
          </a:xfrm>
        </p:grpSpPr>
        <p:graphicFrame>
          <p:nvGraphicFramePr>
            <p:cNvPr id="11" name="Object 2048"/>
            <p:cNvGraphicFramePr>
              <a:graphicFrameLocks noChangeAspect="1"/>
            </p:cNvGraphicFramePr>
            <p:nvPr/>
          </p:nvGraphicFramePr>
          <p:xfrm>
            <a:off x="1051" y="2844"/>
            <a:ext cx="834" cy="417"/>
          </p:xfrm>
          <a:graphic>
            <a:graphicData uri="http://schemas.openxmlformats.org/presentationml/2006/ole">
              <p:oleObj spid="_x0000_s6149" name="Equation" r:id="rId6" imgW="355320" imgH="177480" progId="Equation.3">
                <p:embed/>
              </p:oleObj>
            </a:graphicData>
          </a:graphic>
        </p:graphicFrame>
        <p:sp>
          <p:nvSpPr>
            <p:cNvPr id="12" name="Text Box 116"/>
            <p:cNvSpPr txBox="1">
              <a:spLocks noChangeArrowheads="1"/>
            </p:cNvSpPr>
            <p:nvPr/>
          </p:nvSpPr>
          <p:spPr bwMode="auto">
            <a:xfrm>
              <a:off x="493" y="2906"/>
              <a:ext cx="3163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 ，          ，那么</a:t>
              </a:r>
            </a:p>
          </p:txBody>
        </p:sp>
        <p:graphicFrame>
          <p:nvGraphicFramePr>
            <p:cNvPr id="13" name="Object 2049"/>
            <p:cNvGraphicFramePr>
              <a:graphicFrameLocks noChangeAspect="1"/>
            </p:cNvGraphicFramePr>
            <p:nvPr/>
          </p:nvGraphicFramePr>
          <p:xfrm>
            <a:off x="3483" y="2833"/>
            <a:ext cx="1131" cy="417"/>
          </p:xfrm>
          <a:graphic>
            <a:graphicData uri="http://schemas.openxmlformats.org/presentationml/2006/ole">
              <p:oleObj spid="_x0000_s6150" name="Equation" r:id="rId7" imgW="482400" imgH="177480" progId="Equation.3">
                <p:embed/>
              </p:oleObj>
            </a:graphicData>
          </a:graphic>
        </p:graphicFrame>
        <p:graphicFrame>
          <p:nvGraphicFramePr>
            <p:cNvPr id="14" name="Object 2050"/>
            <p:cNvGraphicFramePr>
              <a:graphicFrameLocks noChangeAspect="1"/>
            </p:cNvGraphicFramePr>
            <p:nvPr/>
          </p:nvGraphicFramePr>
          <p:xfrm>
            <a:off x="1941" y="2841"/>
            <a:ext cx="805" cy="417"/>
          </p:xfrm>
          <a:graphic>
            <a:graphicData uri="http://schemas.openxmlformats.org/presentationml/2006/ole">
              <p:oleObj spid="_x0000_s6151" name="Equation" r:id="rId8" imgW="342720" imgH="177480" progId="Equation.3">
                <p:embed/>
              </p:oleObj>
            </a:graphicData>
          </a:graphic>
        </p:graphicFrame>
      </p:grpSp>
      <p:sp>
        <p:nvSpPr>
          <p:cNvPr id="15" name="Text Box 121"/>
          <p:cNvSpPr txBox="1">
            <a:spLocks noChangeArrowheads="1"/>
          </p:cNvSpPr>
          <p:nvPr/>
        </p:nvSpPr>
        <p:spPr bwMode="auto">
          <a:xfrm>
            <a:off x="611560" y="3645024"/>
            <a:ext cx="6599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这个性质可以用数学语言表示为：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  <p:bldP spid="4" grpId="0"/>
      <p:bldP spid="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6"/>
          <p:cNvGrpSpPr>
            <a:grpSpLocks/>
          </p:cNvGrpSpPr>
          <p:nvPr/>
        </p:nvGrpSpPr>
        <p:grpSpPr bwMode="auto">
          <a:xfrm>
            <a:off x="0" y="1539090"/>
            <a:ext cx="9143999" cy="3867747"/>
            <a:chOff x="203" y="870"/>
            <a:chExt cx="5376" cy="2876"/>
          </a:xfrm>
        </p:grpSpPr>
        <p:sp>
          <p:nvSpPr>
            <p:cNvPr id="4" name="Text Box 183"/>
            <p:cNvSpPr txBox="1">
              <a:spLocks noChangeArrowheads="1"/>
            </p:cNvSpPr>
            <p:nvPr/>
          </p:nvSpPr>
          <p:spPr bwMode="auto">
            <a:xfrm>
              <a:off x="203" y="870"/>
              <a:ext cx="5376" cy="2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en-US" altLang="zh-CN" sz="3600" b="1" dirty="0" smtClean="0">
                  <a:latin typeface="华文新魏" pitchFamily="2" charset="-122"/>
                  <a:ea typeface="华文新魏" pitchFamily="2" charset="-122"/>
                </a:rPr>
                <a:t>.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在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不等式－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＜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0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的两边都除以－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可得</a:t>
              </a:r>
              <a:r>
                <a:rPr lang="zh-CN" altLang="en-US" sz="3600" b="1" u="sng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       </a:t>
              </a:r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.</a:t>
              </a:r>
            </a:p>
            <a:p>
              <a:endPara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en-US" altLang="zh-CN" sz="3600" b="1" dirty="0" smtClean="0">
                  <a:latin typeface="华文新魏" pitchFamily="2" charset="-122"/>
                  <a:ea typeface="华文新魏" pitchFamily="2" charset="-122"/>
                </a:rPr>
                <a:t>.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在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不等式－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＜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的两边都除以－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可得</a:t>
              </a:r>
              <a:r>
                <a:rPr lang="zh-CN" altLang="en-US" sz="3600" b="1" u="sng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    </a:t>
              </a:r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.</a:t>
              </a:r>
            </a:p>
            <a:p>
              <a:endPara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en-US" altLang="zh-CN" sz="3600" b="1" dirty="0" smtClean="0">
                  <a:latin typeface="华文新魏" pitchFamily="2" charset="-122"/>
                  <a:ea typeface="华文新魏" pitchFamily="2" charset="-122"/>
                </a:rPr>
                <a:t>.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在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不等式－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＞－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的两边都乘以－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可得</a:t>
              </a:r>
              <a:r>
                <a:rPr lang="zh-CN" altLang="en-US" sz="3600" b="1" u="sng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.</a:t>
              </a:r>
              <a:endPara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endParaRPr lang="en-US" altLang="zh-CN" sz="3600" b="1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4.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在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不等式             的两边都乘以－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可得</a:t>
              </a:r>
              <a:r>
                <a:rPr lang="zh-CN" altLang="en-US" sz="3600" b="1" u="sng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    </a:t>
              </a:r>
              <a:r>
                <a:rPr lang="zh-CN" altLang="en-US" sz="3600" b="1" u="sng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 </a:t>
              </a:r>
              <a:r>
                <a:rPr lang="en-US" altLang="zh-CN" sz="3600" b="1" u="sng" dirty="0" smtClean="0"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.</a:t>
              </a:r>
              <a:endPara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graphicFrame>
          <p:nvGraphicFramePr>
            <p:cNvPr id="5" name="Object 3"/>
            <p:cNvGraphicFramePr>
              <a:graphicFrameLocks noChangeAspect="1"/>
            </p:cNvGraphicFramePr>
            <p:nvPr/>
          </p:nvGraphicFramePr>
          <p:xfrm>
            <a:off x="1621" y="3346"/>
            <a:ext cx="799" cy="400"/>
          </p:xfrm>
          <a:graphic>
            <a:graphicData uri="http://schemas.openxmlformats.org/presentationml/2006/ole">
              <p:oleObj spid="_x0000_s7171" name="Equation" r:id="rId3" imgW="355320" imgH="177480" progId="Equation.3">
                <p:embed/>
              </p:oleObj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-36512" y="581779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8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1176427"/>
            <a:ext cx="8722656" cy="3620725"/>
          </a:xfrm>
          <a:prstGeom prst="rect">
            <a:avLst/>
          </a:prstGeom>
          <a:effectLst>
            <a:innerShdw blurRad="1270000" dist="2540000" dir="21540000">
              <a:srgbClr val="7030A0"/>
            </a:innerShdw>
          </a:effectLst>
        </p:spPr>
      </p:pic>
      <p:sp>
        <p:nvSpPr>
          <p:cNvPr id="36" name="TextBox 35"/>
          <p:cNvSpPr txBox="1"/>
          <p:nvPr/>
        </p:nvSpPr>
        <p:spPr>
          <a:xfrm>
            <a:off x="-36512" y="40466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9" name="Object 41"/>
          <p:cNvGraphicFramePr>
            <a:graphicFrameLocks noChangeAspect="1"/>
          </p:cNvGraphicFramePr>
          <p:nvPr/>
        </p:nvGraphicFramePr>
        <p:xfrm>
          <a:off x="2108" y="4993406"/>
          <a:ext cx="8242300" cy="1531938"/>
        </p:xfrm>
        <a:graphic>
          <a:graphicData uri="http://schemas.openxmlformats.org/presentationml/2006/ole">
            <p:oleObj spid="_x0000_s8203" name="Clip" r:id="rId4" imgW="6057720" imgH="1571400" progId="">
              <p:embed/>
            </p:oleObj>
          </a:graphicData>
        </a:graphic>
      </p:graphicFrame>
      <p:pic>
        <p:nvPicPr>
          <p:cNvPr id="40" name="Picture 42" descr="KITTY">
            <a:hlinkClick r:id="" action="ppaction://noaction"/>
            <a:hlinkHover r:id="" action="ppaction://noaction" highlightClick="1">
              <a:snd r:embed="rId5" name="水滴.wav"/>
            </a:hlinkHover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0987" y="5373216"/>
            <a:ext cx="12795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07504" y="1223912"/>
            <a:ext cx="8784155" cy="646113"/>
            <a:chOff x="113" y="791"/>
            <a:chExt cx="5306" cy="407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325" y="791"/>
              <a:ext cx="50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是任意有理数，试比较       与       的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大小</a:t>
              </a:r>
              <a:r>
                <a:rPr lang="en-US" altLang="zh-CN" sz="3600" b="1" dirty="0" smtClean="0">
                  <a:latin typeface="华文新魏" pitchFamily="2" charset="-122"/>
                  <a:ea typeface="华文新魏" pitchFamily="2" charset="-122"/>
                </a:rPr>
                <a:t>.</a:t>
              </a:r>
              <a:endParaRPr lang="zh-CN" altLang="en-US" sz="3600" b="1" dirty="0">
                <a:latin typeface="华文新魏" pitchFamily="2" charset="-122"/>
                <a:ea typeface="华文新魏" pitchFamily="2" charset="-122"/>
              </a:endParaRPr>
            </a:p>
          </p:txBody>
        </p:sp>
        <p:graphicFrame>
          <p:nvGraphicFramePr>
            <p:cNvPr id="4" name="Object 5"/>
            <p:cNvGraphicFramePr>
              <a:graphicFrameLocks noChangeAspect="1"/>
            </p:cNvGraphicFramePr>
            <p:nvPr/>
          </p:nvGraphicFramePr>
          <p:xfrm>
            <a:off x="3164" y="803"/>
            <a:ext cx="472" cy="389"/>
          </p:xfrm>
          <a:graphic>
            <a:graphicData uri="http://schemas.openxmlformats.org/presentationml/2006/ole">
              <p:oleObj spid="_x0000_s9218" name="公式" r:id="rId3" imgW="215640" imgH="177480" progId="Equation.3">
                <p:embed/>
              </p:oleObj>
            </a:graphicData>
          </a:graphic>
        </p:graphicFrame>
        <p:graphicFrame>
          <p:nvGraphicFramePr>
            <p:cNvPr id="5" name="Object 7"/>
            <p:cNvGraphicFramePr>
              <a:graphicFrameLocks noChangeAspect="1"/>
            </p:cNvGraphicFramePr>
            <p:nvPr/>
          </p:nvGraphicFramePr>
          <p:xfrm>
            <a:off x="113" y="861"/>
            <a:ext cx="278" cy="305"/>
          </p:xfrm>
          <a:graphic>
            <a:graphicData uri="http://schemas.openxmlformats.org/presentationml/2006/ole">
              <p:oleObj spid="_x0000_s9219" name="公式" r:id="rId4" imgW="126720" imgH="139680" progId="Equation.3">
                <p:embed/>
              </p:oleObj>
            </a:graphicData>
          </a:graphic>
        </p:graphicFrame>
        <p:graphicFrame>
          <p:nvGraphicFramePr>
            <p:cNvPr id="6" name="Object 8"/>
            <p:cNvGraphicFramePr>
              <a:graphicFrameLocks noChangeAspect="1"/>
            </p:cNvGraphicFramePr>
            <p:nvPr/>
          </p:nvGraphicFramePr>
          <p:xfrm>
            <a:off x="3940" y="803"/>
            <a:ext cx="444" cy="389"/>
          </p:xfrm>
          <a:graphic>
            <a:graphicData uri="http://schemas.openxmlformats.org/presentationml/2006/ole">
              <p:oleObj spid="_x0000_s9220" name="Equation" r:id="rId5" imgW="203040" imgH="177480" progId="Equation.3">
                <p:embed/>
              </p:oleObj>
            </a:graphicData>
          </a:graphic>
        </p:graphicFrame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754755" y="1891604"/>
            <a:ext cx="4320480" cy="1249364"/>
            <a:chOff x="610" y="1480"/>
            <a:chExt cx="1920" cy="787"/>
          </a:xfrm>
        </p:grpSpPr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610" y="1480"/>
              <a:ext cx="192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华文新魏" pitchFamily="2" charset="-122"/>
                  <a:ea typeface="华文新魏" pitchFamily="2" charset="-122"/>
                </a:rPr>
                <a:t>解：∵  </a:t>
              </a:r>
              <a:r>
                <a:rPr lang="en-US" altLang="zh-CN" sz="3600" b="1">
                  <a:latin typeface="华文新魏" pitchFamily="2" charset="-122"/>
                  <a:ea typeface="华文新魏" pitchFamily="2" charset="-122"/>
                </a:rPr>
                <a:t>5  </a:t>
              </a:r>
              <a:r>
                <a:rPr lang="zh-CN" altLang="en-US" sz="3600" b="1">
                  <a:latin typeface="华文新魏" pitchFamily="2" charset="-122"/>
                  <a:ea typeface="华文新魏" pitchFamily="2" charset="-122"/>
                </a:rPr>
                <a:t>＞ </a:t>
              </a:r>
              <a:r>
                <a:rPr lang="en-US" altLang="zh-CN" sz="3600" b="1">
                  <a:latin typeface="华文新魏" pitchFamily="2" charset="-122"/>
                  <a:ea typeface="华文新魏" pitchFamily="2" charset="-122"/>
                </a:rPr>
                <a:t>3</a:t>
              </a: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026" y="1860"/>
              <a:ext cx="47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latin typeface="华文新魏" pitchFamily="2" charset="-122"/>
                  <a:ea typeface="华文新魏" pitchFamily="2" charset="-122"/>
                </a:rPr>
                <a:t>∴</a:t>
              </a:r>
            </a:p>
          </p:txBody>
        </p:sp>
        <p:graphicFrame>
          <p:nvGraphicFramePr>
            <p:cNvPr id="10" name="Object 13"/>
            <p:cNvGraphicFramePr>
              <a:graphicFrameLocks noChangeAspect="1"/>
            </p:cNvGraphicFramePr>
            <p:nvPr/>
          </p:nvGraphicFramePr>
          <p:xfrm>
            <a:off x="1314" y="1843"/>
            <a:ext cx="1166" cy="408"/>
          </p:xfrm>
          <a:graphic>
            <a:graphicData uri="http://schemas.openxmlformats.org/presentationml/2006/ole">
              <p:oleObj spid="_x0000_s9221" name="Equation" r:id="rId6" imgW="507960" imgH="177480" progId="Equation.3">
                <p:embed/>
              </p:oleObj>
            </a:graphicData>
          </a:graphic>
        </p:graphicFrame>
      </p:grp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35496" y="3042826"/>
            <a:ext cx="91085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这种</a:t>
            </a:r>
            <a:r>
              <a:rPr lang="zh-CN" altLang="en-US" sz="3600" b="1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解法对吗？如果正确，说出它根据的是不等式的哪一条基本性质；如果不正确，请说明理由。</a:t>
            </a:r>
          </a:p>
        </p:txBody>
      </p: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-54592" y="4699148"/>
            <a:ext cx="9144001" cy="1754188"/>
            <a:chOff x="154" y="2860"/>
            <a:chExt cx="5606" cy="1105"/>
          </a:xfrm>
        </p:grpSpPr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154" y="2860"/>
              <a:ext cx="5606" cy="1105"/>
              <a:chOff x="231" y="3058"/>
              <a:chExt cx="5606" cy="1105"/>
            </a:xfrm>
          </p:grpSpPr>
          <p:sp>
            <p:nvSpPr>
              <p:cNvPr id="16" name="Text Box 16"/>
              <p:cNvSpPr txBox="1">
                <a:spLocks noChangeArrowheads="1"/>
              </p:cNvSpPr>
              <p:nvPr/>
            </p:nvSpPr>
            <p:spPr bwMode="auto">
              <a:xfrm>
                <a:off x="231" y="3058"/>
                <a:ext cx="5606" cy="1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latin typeface="华文新魏" pitchFamily="2" charset="-122"/>
                    <a:ea typeface="华文新魏" pitchFamily="2" charset="-122"/>
                  </a:rPr>
                  <a:t>      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答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：这种解法不正确，因为字母    的取值范围我们并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不知道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. 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如果           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,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那么               ；</a:t>
                </a:r>
                <a:endParaRPr lang="zh-CN" altLang="en-US" sz="36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  <a:p>
                <a:r>
                  <a:rPr lang="zh-CN" altLang="en-US" sz="3600" b="1" dirty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如果           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，那么               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.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  </a:t>
                </a:r>
                <a:endParaRPr lang="zh-CN" altLang="en-US" sz="36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graphicFrame>
            <p:nvGraphicFramePr>
              <p:cNvPr id="17" name="Object 17"/>
              <p:cNvGraphicFramePr>
                <a:graphicFrameLocks noChangeAspect="1"/>
              </p:cNvGraphicFramePr>
              <p:nvPr/>
            </p:nvGraphicFramePr>
            <p:xfrm>
              <a:off x="4667" y="3110"/>
              <a:ext cx="286" cy="314"/>
            </p:xfrm>
            <a:graphic>
              <a:graphicData uri="http://schemas.openxmlformats.org/presentationml/2006/ole">
                <p:oleObj spid="_x0000_s9222" name="公式" r:id="rId7" imgW="126720" imgH="139680" progId="Equation.3">
                  <p:embed/>
                </p:oleObj>
              </a:graphicData>
            </a:graphic>
          </p:graphicFrame>
          <p:graphicFrame>
            <p:nvGraphicFramePr>
              <p:cNvPr id="18" name="Object 18"/>
              <p:cNvGraphicFramePr>
                <a:graphicFrameLocks noChangeAspect="1"/>
              </p:cNvGraphicFramePr>
              <p:nvPr/>
            </p:nvGraphicFramePr>
            <p:xfrm>
              <a:off x="3255" y="3412"/>
              <a:ext cx="745" cy="372"/>
            </p:xfrm>
            <a:graphic>
              <a:graphicData uri="http://schemas.openxmlformats.org/presentationml/2006/ole">
                <p:oleObj spid="_x0000_s9223" name="Equation" r:id="rId8" imgW="355320" imgH="177480" progId="Equation.3">
                  <p:embed/>
                </p:oleObj>
              </a:graphicData>
            </a:graphic>
          </p:graphicFrame>
          <p:graphicFrame>
            <p:nvGraphicFramePr>
              <p:cNvPr id="19" name="Object 19"/>
              <p:cNvGraphicFramePr>
                <a:graphicFrameLocks noChangeAspect="1"/>
              </p:cNvGraphicFramePr>
              <p:nvPr/>
            </p:nvGraphicFramePr>
            <p:xfrm>
              <a:off x="4623" y="3392"/>
              <a:ext cx="1093" cy="392"/>
            </p:xfrm>
            <a:graphic>
              <a:graphicData uri="http://schemas.openxmlformats.org/presentationml/2006/ole">
                <p:oleObj spid="_x0000_s9224" name="Equation" r:id="rId9" imgW="495000" imgH="177480" progId="Equation.3">
                  <p:embed/>
                </p:oleObj>
              </a:graphicData>
            </a:graphic>
          </p:graphicFrame>
        </p:grpSp>
        <p:graphicFrame>
          <p:nvGraphicFramePr>
            <p:cNvPr id="14" name="Object 22"/>
            <p:cNvGraphicFramePr>
              <a:graphicFrameLocks noChangeAspect="1"/>
            </p:cNvGraphicFramePr>
            <p:nvPr/>
          </p:nvGraphicFramePr>
          <p:xfrm>
            <a:off x="794" y="3540"/>
            <a:ext cx="732" cy="366"/>
          </p:xfrm>
          <a:graphic>
            <a:graphicData uri="http://schemas.openxmlformats.org/presentationml/2006/ole">
              <p:oleObj spid="_x0000_s9225" name="Equation" r:id="rId10" imgW="355320" imgH="177480" progId="Equation.3">
                <p:embed/>
              </p:oleObj>
            </a:graphicData>
          </a:graphic>
        </p:graphicFrame>
        <p:graphicFrame>
          <p:nvGraphicFramePr>
            <p:cNvPr id="15" name="Object 23"/>
            <p:cNvGraphicFramePr>
              <a:graphicFrameLocks noChangeAspect="1"/>
            </p:cNvGraphicFramePr>
            <p:nvPr/>
          </p:nvGraphicFramePr>
          <p:xfrm>
            <a:off x="2339" y="3540"/>
            <a:ext cx="1045" cy="366"/>
          </p:xfrm>
          <a:graphic>
            <a:graphicData uri="http://schemas.openxmlformats.org/presentationml/2006/ole">
              <p:oleObj spid="_x0000_s9226" name="Equation" r:id="rId11" imgW="507960" imgH="177480" progId="Equation.3">
                <p:embed/>
              </p:oleObj>
            </a:graphicData>
          </a:graphic>
        </p:graphicFrame>
      </p:grpSp>
      <p:sp>
        <p:nvSpPr>
          <p:cNvPr id="20" name="TextBox 19"/>
          <p:cNvSpPr txBox="1"/>
          <p:nvPr/>
        </p:nvSpPr>
        <p:spPr>
          <a:xfrm>
            <a:off x="-36512" y="40466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32667" y="1242092"/>
            <a:ext cx="8659813" cy="4275140"/>
            <a:chOff x="124" y="230"/>
            <a:chExt cx="5455" cy="2693"/>
          </a:xfrm>
        </p:grpSpPr>
        <p:sp>
          <p:nvSpPr>
            <p:cNvPr id="4" name="Text Box 14"/>
            <p:cNvSpPr txBox="1">
              <a:spLocks noChangeArrowheads="1"/>
            </p:cNvSpPr>
            <p:nvPr/>
          </p:nvSpPr>
          <p:spPr bwMode="auto">
            <a:xfrm>
              <a:off x="124" y="230"/>
              <a:ext cx="5455" cy="2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    </a:t>
              </a:r>
              <a:r>
                <a:rPr lang="en-US" altLang="zh-CN" sz="3200" b="1" dirty="0" smtClean="0">
                  <a:solidFill>
                    <a:schemeClr val="tx1"/>
                  </a:solidFill>
                </a:rPr>
                <a:t> 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根据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不等式的基本性质，把下列不等式化成 </a:t>
              </a:r>
              <a:r>
                <a:rPr lang="en-US" altLang="zh-CN" sz="3600" b="1" i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＜   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或 </a:t>
              </a:r>
              <a:r>
                <a:rPr lang="en-US" altLang="zh-CN" sz="3600" b="1" i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＞   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的形式：</a:t>
              </a:r>
            </a:p>
            <a:p>
              <a:pPr>
                <a:spcBef>
                  <a:spcPct val="0"/>
                </a:spcBef>
              </a:pP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）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＜ 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          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） 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6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＜ 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5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－</a:t>
              </a:r>
              <a:r>
                <a:rPr lang="en-US" altLang="zh-CN" sz="3600" b="1" dirty="0" smtClean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1</a:t>
              </a:r>
            </a:p>
            <a:p>
              <a:pPr>
                <a:spcBef>
                  <a:spcPct val="0"/>
                </a:spcBef>
              </a:pPr>
              <a:endParaRPr lang="en-US" altLang="zh-CN" sz="3600" b="1" dirty="0" smtClean="0">
                <a:latin typeface="华文新魏" pitchFamily="2" charset="-122"/>
                <a:ea typeface="华文新魏" pitchFamily="2" charset="-122"/>
              </a:endParaRPr>
            </a:p>
            <a:p>
              <a:pPr>
                <a:spcBef>
                  <a:spcPct val="0"/>
                </a:spcBef>
              </a:pPr>
              <a:endParaRPr lang="en-US" altLang="zh-CN" sz="3600" b="1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>
                <a:spcBef>
                  <a:spcPct val="0"/>
                </a:spcBef>
              </a:pPr>
              <a:endPara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pPr>
                <a:spcBef>
                  <a:spcPct val="0"/>
                </a:spcBef>
              </a:pP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）  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＞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5               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） －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4 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x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＞</a:t>
              </a:r>
              <a:r>
                <a:rPr lang="en-US" altLang="zh-CN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3</a:t>
              </a:r>
            </a:p>
          </p:txBody>
        </p:sp>
        <p:graphicFrame>
          <p:nvGraphicFramePr>
            <p:cNvPr id="5" name="Object 16"/>
            <p:cNvGraphicFramePr>
              <a:graphicFrameLocks noChangeAspect="1"/>
            </p:cNvGraphicFramePr>
            <p:nvPr/>
          </p:nvGraphicFramePr>
          <p:xfrm>
            <a:off x="796" y="2090"/>
            <a:ext cx="437" cy="833"/>
          </p:xfrm>
          <a:graphic>
            <a:graphicData uri="http://schemas.openxmlformats.org/presentationml/2006/ole">
              <p:oleObj spid="_x0000_s10242" name="公式" r:id="rId3" imgW="152280" imgH="393480" progId="Equation.3">
                <p:embed/>
              </p:oleObj>
            </a:graphicData>
          </a:graphic>
        </p:graphicFrame>
        <p:graphicFrame>
          <p:nvGraphicFramePr>
            <p:cNvPr id="6" name="Object 18"/>
            <p:cNvGraphicFramePr>
              <a:graphicFrameLocks noChangeAspect="1"/>
            </p:cNvGraphicFramePr>
            <p:nvPr/>
          </p:nvGraphicFramePr>
          <p:xfrm>
            <a:off x="1270" y="631"/>
            <a:ext cx="222" cy="319"/>
          </p:xfrm>
          <a:graphic>
            <a:graphicData uri="http://schemas.openxmlformats.org/presentationml/2006/ole">
              <p:oleObj spid="_x0000_s10243" name="Equation" r:id="rId4" imgW="126720" imgH="139680" progId="Equation.3">
                <p:embed/>
              </p:oleObj>
            </a:graphicData>
          </a:graphic>
        </p:graphicFrame>
        <p:graphicFrame>
          <p:nvGraphicFramePr>
            <p:cNvPr id="7" name="Object 19"/>
            <p:cNvGraphicFramePr>
              <a:graphicFrameLocks noChangeAspect="1"/>
            </p:cNvGraphicFramePr>
            <p:nvPr/>
          </p:nvGraphicFramePr>
          <p:xfrm>
            <a:off x="2358" y="631"/>
            <a:ext cx="237" cy="319"/>
          </p:xfrm>
          <a:graphic>
            <a:graphicData uri="http://schemas.openxmlformats.org/presentationml/2006/ole">
              <p:oleObj spid="_x0000_s10244" name="Equation" r:id="rId5" imgW="126720" imgH="139680" progId="Equation.3">
                <p:embed/>
              </p:oleObj>
            </a:graphicData>
          </a:graphic>
        </p:graphicFrame>
      </p:grpSp>
      <p:sp>
        <p:nvSpPr>
          <p:cNvPr id="10" name="TextBox 9"/>
          <p:cNvSpPr txBox="1"/>
          <p:nvPr/>
        </p:nvSpPr>
        <p:spPr>
          <a:xfrm>
            <a:off x="-36512" y="40466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40466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6  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052736"/>
            <a:ext cx="8892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服装市场按每套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90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元的价格购进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40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套童装，应缴纳的税费为销售额的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10%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，如果要获得不低于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900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元的纯利润，每套童装的售价至少多少？</a:t>
            </a:r>
            <a:endParaRPr lang="zh-CN" altLang="en-US" sz="36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429000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解：设每套童装的售价至少是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x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元，则</a:t>
            </a:r>
            <a:endParaRPr lang="en-US" altLang="zh-CN" sz="3600" b="1" dirty="0" smtClean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        40(x- 90) - 40 </a:t>
            </a:r>
            <a:r>
              <a:rPr lang="en-US" altLang="zh-CN" sz="2800" b="1" dirty="0" smtClean="0">
                <a:solidFill>
                  <a:srgbClr val="00B0F0"/>
                </a:solidFill>
                <a:latin typeface="+mj-ea"/>
                <a:ea typeface="+mj-ea"/>
              </a:rPr>
              <a:t>·</a:t>
            </a:r>
            <a:r>
              <a:rPr lang="en-US" altLang="zh-CN" sz="28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x </a:t>
            </a:r>
            <a:r>
              <a:rPr lang="en-US" altLang="zh-CN" sz="2800" b="1" dirty="0" smtClean="0">
                <a:solidFill>
                  <a:srgbClr val="00B0F0"/>
                </a:solidFill>
                <a:latin typeface="+mn-ea"/>
              </a:rPr>
              <a:t>·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10% ≥900</a:t>
            </a:r>
          </a:p>
          <a:p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                             x ≥125 </a:t>
            </a:r>
          </a:p>
          <a:p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所以每套童装的售价至少是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125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endParaRPr lang="zh-CN" altLang="en-US" sz="3600" b="1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-324544" y="1690930"/>
            <a:ext cx="980268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66700" algn="l">
              <a:tabLst>
                <a:tab pos="3543300" algn="l"/>
              </a:tabLst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证明：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因为  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 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</a:t>
            </a:r>
          </a:p>
          <a:p>
            <a:pPr indent="266700" algn="l">
              <a:tabLst>
                <a:tab pos="3543300" algn="l"/>
              </a:tabLst>
            </a:pPr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indent="266700" algn="l">
              <a:tabLst>
                <a:tab pos="3543300" algn="l"/>
              </a:tabLst>
            </a:pP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　又由  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，即  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</a:t>
            </a:r>
          </a:p>
          <a:p>
            <a:pPr indent="266700" algn="l">
              <a:tabLst>
                <a:tab pos="3543300" algn="l"/>
              </a:tabLst>
            </a:pPr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indent="266700" algn="l">
              <a:tabLst>
                <a:tab pos="3543300" algn="l"/>
              </a:tabLst>
            </a:pP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　所以  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．</a:t>
            </a:r>
          </a:p>
          <a:p>
            <a:pPr indent="266700" algn="l">
              <a:tabLst>
                <a:tab pos="3543300" algn="l"/>
              </a:tabLst>
            </a:pPr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indent="266700" algn="l">
              <a:tabLst>
                <a:tab pos="3543300" algn="l"/>
              </a:tabLst>
            </a:pP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　因此  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      即    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．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461" y="694437"/>
            <a:ext cx="75841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性质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如果 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，则 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i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dvAuto="100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36512" y="620688"/>
            <a:ext cx="93554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推论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如果 </a:t>
            </a:r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d&gt;0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则 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ac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err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bd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．</a:t>
            </a:r>
            <a:endParaRPr lang="zh-CN" altLang="en-US" sz="36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36512" y="620688"/>
            <a:ext cx="93554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推论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如果 </a:t>
            </a:r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d&gt;0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则 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ac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err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bd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．</a:t>
            </a:r>
            <a:endParaRPr lang="zh-CN" altLang="en-US" sz="36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79513" y="4725144"/>
            <a:ext cx="8481888" cy="1200212"/>
            <a:chOff x="264" y="2365"/>
            <a:chExt cx="5214" cy="639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264" y="2365"/>
              <a:ext cx="5214" cy="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      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等式</a:t>
              </a:r>
              <a:r>
                <a:rPr lang="zh-CN" altLang="en-US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的两边都加上（或减去）</a:t>
              </a:r>
              <a:r>
                <a:rPr lang="zh-CN" altLang="en-US" sz="3600" b="1" u="sng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                    </a:t>
              </a:r>
              <a:r>
                <a:rPr lang="zh-CN" altLang="en-US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或</a:t>
              </a:r>
              <a:r>
                <a:rPr lang="zh-CN" altLang="en-US" sz="3600" b="1" u="sng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                       </a:t>
              </a:r>
              <a:r>
                <a:rPr lang="zh-CN" altLang="en-US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，所得的结果仍是等式。</a:t>
              </a:r>
            </a:p>
          </p:txBody>
        </p:sp>
        <p:sp>
          <p:nvSpPr>
            <p:cNvPr id="4" name="Line 18"/>
            <p:cNvSpPr>
              <a:spLocks noChangeShapeType="1"/>
            </p:cNvSpPr>
            <p:nvPr/>
          </p:nvSpPr>
          <p:spPr bwMode="auto">
            <a:xfrm>
              <a:off x="4179" y="2643"/>
              <a:ext cx="126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2008" y="1126485"/>
            <a:ext cx="8892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、观察下面这几个式子，完成下面的填空。</a:t>
            </a: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1128713" y="1772816"/>
            <a:ext cx="1812925" cy="660400"/>
            <a:chOff x="1127" y="1405"/>
            <a:chExt cx="1142" cy="416"/>
          </a:xfrm>
        </p:grpSpPr>
        <p:graphicFrame>
          <p:nvGraphicFramePr>
            <p:cNvPr id="7" name="Object 5"/>
            <p:cNvGraphicFramePr>
              <a:graphicFrameLocks noChangeAspect="1"/>
            </p:cNvGraphicFramePr>
            <p:nvPr/>
          </p:nvGraphicFramePr>
          <p:xfrm>
            <a:off x="1480" y="1405"/>
            <a:ext cx="789" cy="395"/>
          </p:xfrm>
          <a:graphic>
            <a:graphicData uri="http://schemas.openxmlformats.org/presentationml/2006/ole">
              <p:oleObj spid="_x0000_s2050" name="Equation" r:id="rId4" imgW="355320" imgH="177480" progId="Equation.3">
                <p:embed/>
              </p:oleObj>
            </a:graphicData>
          </a:graphic>
        </p:graphicFrame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127" y="1456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∵</a:t>
              </a:r>
            </a:p>
          </p:txBody>
        </p:sp>
      </p:grpSp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1179513" y="2393528"/>
            <a:ext cx="3228975" cy="665163"/>
            <a:chOff x="1148" y="1796"/>
            <a:chExt cx="2034" cy="419"/>
          </a:xfrm>
        </p:grpSpPr>
        <p:graphicFrame>
          <p:nvGraphicFramePr>
            <p:cNvPr id="10" name="Object 6"/>
            <p:cNvGraphicFramePr>
              <a:graphicFrameLocks noChangeAspect="1"/>
            </p:cNvGraphicFramePr>
            <p:nvPr/>
          </p:nvGraphicFramePr>
          <p:xfrm>
            <a:off x="1491" y="1796"/>
            <a:ext cx="1691" cy="395"/>
          </p:xfrm>
          <a:graphic>
            <a:graphicData uri="http://schemas.openxmlformats.org/presentationml/2006/ole">
              <p:oleObj spid="_x0000_s2051" name="Equation" r:id="rId5" imgW="761760" imgH="177480" progId="Equation.3">
                <p:embed/>
              </p:oleObj>
            </a:graphicData>
          </a:graphic>
        </p:graphicFrame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1148" y="1850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∴</a:t>
              </a:r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1166813" y="2876128"/>
            <a:ext cx="6630987" cy="804863"/>
            <a:chOff x="975" y="2529"/>
            <a:chExt cx="4177" cy="507"/>
          </a:xfrm>
        </p:grpSpPr>
        <p:graphicFrame>
          <p:nvGraphicFramePr>
            <p:cNvPr id="13" name="Object 8"/>
            <p:cNvGraphicFramePr>
              <a:graphicFrameLocks noChangeAspect="1"/>
            </p:cNvGraphicFramePr>
            <p:nvPr/>
          </p:nvGraphicFramePr>
          <p:xfrm>
            <a:off x="1320" y="2529"/>
            <a:ext cx="3832" cy="507"/>
          </p:xfrm>
          <a:graphic>
            <a:graphicData uri="http://schemas.openxmlformats.org/presentationml/2006/ole">
              <p:oleObj spid="_x0000_s2052" name="Equation" r:id="rId6" imgW="1726920" imgH="228600" progId="Equation.3">
                <p:embed/>
              </p:oleObj>
            </a:graphicData>
          </a:graphic>
        </p:graphicFrame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975" y="2648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∴</a:t>
              </a:r>
            </a:p>
          </p:txBody>
        </p:sp>
      </p:grp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6804248" y="4587850"/>
            <a:ext cx="203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同一个数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683568" y="5235922"/>
            <a:ext cx="2490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同一个整式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72008" y="3789040"/>
            <a:ext cx="399593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等式的基本性质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-36512" y="404664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知识回顾</a:t>
            </a:r>
            <a:endParaRPr lang="zh-CN" altLang="en-US" sz="48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utoUpdateAnimBg="0"/>
      <p:bldP spid="16" grpId="0" autoUpdateAnimBg="0"/>
      <p:bldP spid="17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476672"/>
            <a:ext cx="75243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推论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如果 </a:t>
            </a:r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，则 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en-US" altLang="zh-CN" sz="3600" b="1" baseline="30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n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en-US" altLang="zh-CN" sz="3600" b="1" baseline="30000" dirty="0" err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n</a:t>
            </a:r>
            <a:r>
              <a:rPr lang="en-US" altLang="zh-CN" sz="3600" b="1" baseline="30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endParaRPr lang="en-US" altLang="zh-CN" sz="3600" b="1" dirty="0" smtClean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              其中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n ∈N</a:t>
            </a:r>
            <a:r>
              <a:rPr lang="en-US" altLang="zh-CN" sz="3600" b="1" baseline="-25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,n&gt;1.</a:t>
            </a:r>
            <a:r>
              <a:rPr lang="en-US" altLang="zh-CN" sz="3600" b="1" baseline="-25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 baseline="-250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476672"/>
            <a:ext cx="75243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推论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如果 </a:t>
            </a:r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b&gt;0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，则               ，</a:t>
            </a:r>
            <a:endParaRPr lang="en-US" altLang="zh-CN" sz="3600" b="1" dirty="0" smtClean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tabLst>
                <a:tab pos="3543300" algn="l"/>
              </a:tabLst>
            </a:pP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              其中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n ∈N</a:t>
            </a:r>
            <a:r>
              <a:rPr lang="en-US" altLang="zh-CN" sz="3600" b="1" baseline="-25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,n&gt;1.</a:t>
            </a:r>
            <a:r>
              <a:rPr lang="en-US" altLang="zh-CN" sz="3600" b="1" baseline="-250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 baseline="-250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" name="图片 4" descr="8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548680"/>
            <a:ext cx="1461417" cy="581424"/>
          </a:xfrm>
          <a:prstGeom prst="rect">
            <a:avLst/>
          </a:prstGeom>
          <a:effectLst>
            <a:innerShdw blurRad="1270000" dist="2540000" dir="15600000">
              <a:srgbClr val="00B05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6512" y="550421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应用不等式的性质，证明下列不等式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.  </a:t>
            </a:r>
            <a:endParaRPr lang="zh-CN" altLang="en-US" sz="36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412776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(1) 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已知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a&gt;b,  c&lt;d,  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求证：</a:t>
            </a:r>
            <a:r>
              <a:rPr lang="en-US" altLang="zh-CN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a-c&gt;b-d.  </a:t>
            </a:r>
            <a:endParaRPr lang="zh-CN" altLang="en-US" sz="36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" name="图片 5" descr="8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428" y="2780928"/>
            <a:ext cx="6631900" cy="1200813"/>
          </a:xfrm>
          <a:prstGeom prst="rect">
            <a:avLst/>
          </a:prstGeom>
          <a:effectLst>
            <a:innerShdw blurRad="1270000" dist="2540000" dir="21540000">
              <a:srgbClr val="00B050"/>
            </a:innerShdw>
          </a:effectLst>
        </p:spPr>
      </p:pic>
      <p:pic>
        <p:nvPicPr>
          <p:cNvPr id="8" name="图片 7" descr="8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6327" y="4581128"/>
            <a:ext cx="7924145" cy="1164240"/>
          </a:xfrm>
          <a:prstGeom prst="rect">
            <a:avLst/>
          </a:prstGeom>
          <a:effectLst>
            <a:innerShdw blurRad="1270000" dist="2540000" dir="21540000">
              <a:srgbClr val="00B05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560874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练习部分</a:t>
            </a:r>
            <a:endParaRPr lang="zh-CN" altLang="en-US" sz="40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练习册  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页  </a:t>
            </a:r>
            <a:r>
              <a:rPr lang="en-US" altLang="zh-CN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2----5</a:t>
            </a:r>
            <a:endParaRPr lang="zh-CN" altLang="en-US" sz="3600" b="1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404664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知识回顾</a:t>
            </a:r>
            <a:endParaRPr lang="zh-CN" altLang="en-US" sz="48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8520" y="117264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、观察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下面这几个式子，完成下面的填空。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1128713" y="1772717"/>
            <a:ext cx="1812925" cy="660400"/>
            <a:chOff x="1127" y="1405"/>
            <a:chExt cx="1142" cy="416"/>
          </a:xfrm>
        </p:grpSpPr>
        <p:graphicFrame>
          <p:nvGraphicFramePr>
            <p:cNvPr id="5" name="Object 6"/>
            <p:cNvGraphicFramePr>
              <a:graphicFrameLocks noChangeAspect="1"/>
            </p:cNvGraphicFramePr>
            <p:nvPr/>
          </p:nvGraphicFramePr>
          <p:xfrm>
            <a:off x="1480" y="1405"/>
            <a:ext cx="789" cy="395"/>
          </p:xfrm>
          <a:graphic>
            <a:graphicData uri="http://schemas.openxmlformats.org/presentationml/2006/ole">
              <p:oleObj spid="_x0000_s3074" name="Equation" r:id="rId4" imgW="355320" imgH="177480" progId="Equation.3">
                <p:embed/>
              </p:oleObj>
            </a:graphicData>
          </a:graphic>
        </p:graphicFrame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127" y="1456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∵</a:t>
              </a: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1179513" y="2444229"/>
            <a:ext cx="2305050" cy="628650"/>
            <a:chOff x="743" y="1488"/>
            <a:chExt cx="1452" cy="396"/>
          </a:xfrm>
        </p:grpSpPr>
        <p:graphicFrame>
          <p:nvGraphicFramePr>
            <p:cNvPr id="8" name="Object 9"/>
            <p:cNvGraphicFramePr>
              <a:graphicFrameLocks noChangeAspect="1"/>
            </p:cNvGraphicFramePr>
            <p:nvPr/>
          </p:nvGraphicFramePr>
          <p:xfrm>
            <a:off x="1096" y="1489"/>
            <a:ext cx="1099" cy="395"/>
          </p:xfrm>
          <a:graphic>
            <a:graphicData uri="http://schemas.openxmlformats.org/presentationml/2006/ole">
              <p:oleObj spid="_x0000_s3075" name="Equation" r:id="rId5" imgW="495000" imgH="177480" progId="Equation.3">
                <p:embed/>
              </p:oleObj>
            </a:graphicData>
          </a:graphic>
        </p:graphicFrame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743" y="1488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∴</a:t>
              </a:r>
            </a:p>
          </p:txBody>
        </p:sp>
      </p:grpSp>
      <p:grpSp>
        <p:nvGrpSpPr>
          <p:cNvPr id="10" name="Group 21"/>
          <p:cNvGrpSpPr>
            <a:grpSpLocks/>
          </p:cNvGrpSpPr>
          <p:nvPr/>
        </p:nvGrpSpPr>
        <p:grpSpPr bwMode="auto">
          <a:xfrm>
            <a:off x="1184275" y="2979217"/>
            <a:ext cx="2051050" cy="1385887"/>
            <a:chOff x="856" y="1803"/>
            <a:chExt cx="1292" cy="873"/>
          </a:xfrm>
        </p:grpSpPr>
        <p:graphicFrame>
          <p:nvGraphicFramePr>
            <p:cNvPr id="11" name="Object 12"/>
            <p:cNvGraphicFramePr>
              <a:graphicFrameLocks noChangeAspect="1"/>
            </p:cNvGraphicFramePr>
            <p:nvPr/>
          </p:nvGraphicFramePr>
          <p:xfrm>
            <a:off x="1246" y="1803"/>
            <a:ext cx="902" cy="873"/>
          </p:xfrm>
          <a:graphic>
            <a:graphicData uri="http://schemas.openxmlformats.org/presentationml/2006/ole">
              <p:oleObj spid="_x0000_s3076" name="Equation" r:id="rId6" imgW="406080" imgH="393480" progId="Equation.3">
                <p:embed/>
              </p:oleObj>
            </a:graphicData>
          </a:graphic>
        </p:graphicFrame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856" y="2044"/>
              <a:ext cx="47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chemeClr val="tx1"/>
                  </a:solidFill>
                </a:rPr>
                <a:t>∴</a:t>
              </a:r>
            </a:p>
          </p:txBody>
        </p:sp>
      </p:grp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840760" y="5163914"/>
            <a:ext cx="233975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华文行楷" pitchFamily="2" charset="-122"/>
              </a:rPr>
              <a:t>同一个数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0" y="4510861"/>
            <a:ext cx="8892480" cy="1846481"/>
            <a:chOff x="0" y="4510861"/>
            <a:chExt cx="8892480" cy="1846481"/>
          </a:xfrm>
        </p:grpSpPr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0" y="5157192"/>
              <a:ext cx="86963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/>
                <a:t>         </a:t>
              </a:r>
              <a:r>
                <a:rPr lang="zh-CN" altLang="en-US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等式的两边都乘以（或除以）</a:t>
              </a:r>
              <a:r>
                <a:rPr lang="zh-CN" altLang="en-US" sz="3600" b="1" u="sng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                    </a:t>
              </a:r>
              <a:r>
                <a:rPr lang="zh-CN" altLang="en-US" sz="3600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（除数不能为零），所得的结果仍是等式。</a:t>
              </a:r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6782612" y="5758011"/>
              <a:ext cx="210986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68784" y="4510861"/>
              <a:ext cx="3927152" cy="64633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等式的基本性质</a:t>
              </a:r>
              <a:r>
                <a:rPr lang="en-US" altLang="zh-CN" sz="3600" b="1" dirty="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600" b="1" dirty="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0" y="83671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66FF33"/>
                </a:solidFill>
              </a:rPr>
              <a:t>        </a:t>
            </a:r>
            <a:r>
              <a:rPr lang="en-US" altLang="zh-CN" sz="3200" b="1" dirty="0" smtClean="0">
                <a:solidFill>
                  <a:srgbClr val="66FF33"/>
                </a:solidFill>
              </a:rPr>
              <a:t> </a:t>
            </a:r>
            <a:r>
              <a:rPr lang="zh-CN" altLang="en-US" sz="48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从</a:t>
            </a:r>
            <a:r>
              <a:rPr lang="zh-CN" altLang="en-US" sz="4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上面的回忆可知，等式有两条基本性质，那么不等式有没有类似的性质呢</a:t>
            </a:r>
            <a:r>
              <a:rPr lang="zh-CN" altLang="en-US" sz="48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？</a:t>
            </a:r>
            <a:endParaRPr lang="zh-CN" altLang="en-US" sz="48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501008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48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回答是肯定的，有。我们今天的主要任务就是研究不等式有哪些性质？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9"/>
          <p:cNvGraphicFramePr>
            <a:graphicFrameLocks noGrp="1"/>
          </p:cNvGraphicFramePr>
          <p:nvPr/>
        </p:nvGraphicFramePr>
        <p:xfrm>
          <a:off x="144015" y="1628800"/>
          <a:ext cx="8892481" cy="4569779"/>
        </p:xfrm>
        <a:graphic>
          <a:graphicData uri="http://schemas.openxmlformats.org/drawingml/2006/table">
            <a:tbl>
              <a:tblPr/>
              <a:tblGrid>
                <a:gridCol w="1937027"/>
                <a:gridCol w="2418950"/>
                <a:gridCol w="2347269"/>
                <a:gridCol w="2189235"/>
              </a:tblGrid>
              <a:tr h="179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不等式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不等式的两边都加上（或减去）同一个数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结果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与原不等式比较不等号的方向是否改变了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7 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＞ 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加上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12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9</a:t>
                      </a:r>
                      <a:endParaRPr kumimoji="1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－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＜</a:t>
                      </a: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减去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－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10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－</a:t>
                      </a: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32"/>
          <p:cNvSpPr txBox="1">
            <a:spLocks noChangeArrowheads="1"/>
          </p:cNvSpPr>
          <p:nvPr/>
        </p:nvSpPr>
        <p:spPr bwMode="auto">
          <a:xfrm>
            <a:off x="2051720" y="704890"/>
            <a:ext cx="4824536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仿照下表，分组探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/>
          <p:cNvSpPr txBox="1">
            <a:spLocks noChangeArrowheads="1"/>
          </p:cNvSpPr>
          <p:nvPr/>
        </p:nvSpPr>
        <p:spPr bwMode="auto">
          <a:xfrm>
            <a:off x="323529" y="1484784"/>
            <a:ext cx="338437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不等式的性质</a:t>
            </a:r>
            <a:r>
              <a:rPr lang="en-US" altLang="zh-CN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3" name="Text Box 33"/>
          <p:cNvSpPr txBox="1">
            <a:spLocks noChangeArrowheads="1"/>
          </p:cNvSpPr>
          <p:nvPr/>
        </p:nvSpPr>
        <p:spPr bwMode="auto">
          <a:xfrm>
            <a:off x="179512" y="2300858"/>
            <a:ext cx="864096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不等式</a:t>
            </a:r>
            <a:r>
              <a:rPr lang="zh-CN" altLang="en-US" sz="36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的两边都加上（或减去）同一个数，不等号的方向不变。</a:t>
            </a:r>
          </a:p>
        </p:txBody>
      </p:sp>
      <p:sp>
        <p:nvSpPr>
          <p:cNvPr id="4" name="Text Box 34"/>
          <p:cNvSpPr txBox="1">
            <a:spLocks noChangeArrowheads="1"/>
          </p:cNvSpPr>
          <p:nvPr/>
        </p:nvSpPr>
        <p:spPr bwMode="auto">
          <a:xfrm>
            <a:off x="107504" y="649786"/>
            <a:ext cx="6068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由上面的探讨我们可以得出：</a:t>
            </a:r>
          </a:p>
        </p:txBody>
      </p:sp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868437" y="3573016"/>
            <a:ext cx="6599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这个性质可以用数学语言表示为：</a:t>
            </a: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939230" y="4321751"/>
            <a:ext cx="7161162" cy="1274763"/>
            <a:chOff x="581" y="2374"/>
            <a:chExt cx="3925" cy="803"/>
          </a:xfrm>
        </p:grpSpPr>
        <p:graphicFrame>
          <p:nvGraphicFramePr>
            <p:cNvPr id="7" name="Object 37"/>
            <p:cNvGraphicFramePr>
              <a:graphicFrameLocks noChangeAspect="1"/>
            </p:cNvGraphicFramePr>
            <p:nvPr/>
          </p:nvGraphicFramePr>
          <p:xfrm>
            <a:off x="1130" y="2374"/>
            <a:ext cx="777" cy="389"/>
          </p:xfrm>
          <a:graphic>
            <a:graphicData uri="http://schemas.openxmlformats.org/presentationml/2006/ole">
              <p:oleObj spid="_x0000_s4098" name="Equation" r:id="rId3" imgW="355320" imgH="177480" progId="Equation.3">
                <p:embed/>
              </p:oleObj>
            </a:graphicData>
          </a:graphic>
        </p:graphicFrame>
        <p:sp>
          <p:nvSpPr>
            <p:cNvPr id="8" name="Text Box 36"/>
            <p:cNvSpPr txBox="1">
              <a:spLocks noChangeArrowheads="1"/>
            </p:cNvSpPr>
            <p:nvPr/>
          </p:nvSpPr>
          <p:spPr bwMode="auto">
            <a:xfrm>
              <a:off x="581" y="2421"/>
              <a:ext cx="2181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，那么</a:t>
              </a:r>
            </a:p>
          </p:txBody>
        </p:sp>
        <p:graphicFrame>
          <p:nvGraphicFramePr>
            <p:cNvPr id="9" name="Object 38"/>
            <p:cNvGraphicFramePr>
              <a:graphicFrameLocks noChangeAspect="1"/>
            </p:cNvGraphicFramePr>
            <p:nvPr/>
          </p:nvGraphicFramePr>
          <p:xfrm>
            <a:off x="2665" y="2387"/>
            <a:ext cx="774" cy="387"/>
          </p:xfrm>
          <a:graphic>
            <a:graphicData uri="http://schemas.openxmlformats.org/presentationml/2006/ole">
              <p:oleObj spid="_x0000_s4099" name="Equation" r:id="rId4" imgW="330120" imgH="164880" progId="Equation.3">
                <p:embed/>
              </p:oleObj>
            </a:graphicData>
          </a:graphic>
        </p:graphicFrame>
        <p:graphicFrame>
          <p:nvGraphicFramePr>
            <p:cNvPr id="10" name="Object 48"/>
            <p:cNvGraphicFramePr>
              <a:graphicFrameLocks noChangeAspect="1"/>
            </p:cNvGraphicFramePr>
            <p:nvPr/>
          </p:nvGraphicFramePr>
          <p:xfrm>
            <a:off x="3795" y="2409"/>
            <a:ext cx="711" cy="383"/>
          </p:xfrm>
          <a:graphic>
            <a:graphicData uri="http://schemas.openxmlformats.org/presentationml/2006/ole">
              <p:oleObj spid="_x0000_s4100" name="Equation" r:id="rId5" imgW="330120" imgH="177480" progId="Equation.3">
                <p:embed/>
              </p:oleObj>
            </a:graphicData>
          </a:graphic>
        </p:graphicFrame>
        <p:sp>
          <p:nvSpPr>
            <p:cNvPr id="11" name="Line 49"/>
            <p:cNvSpPr>
              <a:spLocks noChangeShapeType="1"/>
            </p:cNvSpPr>
            <p:nvPr/>
          </p:nvSpPr>
          <p:spPr bwMode="auto">
            <a:xfrm>
              <a:off x="3342" y="2711"/>
              <a:ext cx="429" cy="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2" name="Text Box 51"/>
          <p:cNvSpPr txBox="1">
            <a:spLocks noChangeArrowheads="1"/>
          </p:cNvSpPr>
          <p:nvPr/>
        </p:nvSpPr>
        <p:spPr bwMode="auto">
          <a:xfrm>
            <a:off x="6014120" y="4293096"/>
            <a:ext cx="646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grpSp>
        <p:nvGrpSpPr>
          <p:cNvPr id="13" name="Group 54"/>
          <p:cNvGrpSpPr>
            <a:grpSpLocks/>
          </p:cNvGrpSpPr>
          <p:nvPr/>
        </p:nvGrpSpPr>
        <p:grpSpPr bwMode="auto">
          <a:xfrm>
            <a:off x="939230" y="5188098"/>
            <a:ext cx="7074867" cy="1265238"/>
            <a:chOff x="558" y="3223"/>
            <a:chExt cx="3891" cy="797"/>
          </a:xfrm>
        </p:grpSpPr>
        <p:graphicFrame>
          <p:nvGraphicFramePr>
            <p:cNvPr id="14" name="Object 42"/>
            <p:cNvGraphicFramePr>
              <a:graphicFrameLocks noChangeAspect="1"/>
            </p:cNvGraphicFramePr>
            <p:nvPr/>
          </p:nvGraphicFramePr>
          <p:xfrm>
            <a:off x="1117" y="3247"/>
            <a:ext cx="755" cy="378"/>
          </p:xfrm>
          <a:graphic>
            <a:graphicData uri="http://schemas.openxmlformats.org/presentationml/2006/ole">
              <p:oleObj spid="_x0000_s4101" name="Equation" r:id="rId6" imgW="355320" imgH="177480" progId="Equation.3">
                <p:embed/>
              </p:oleObj>
            </a:graphicData>
          </a:graphic>
        </p:graphicFrame>
        <p:sp>
          <p:nvSpPr>
            <p:cNvPr id="15" name="Text Box 44"/>
            <p:cNvSpPr txBox="1">
              <a:spLocks noChangeArrowheads="1"/>
            </p:cNvSpPr>
            <p:nvPr/>
          </p:nvSpPr>
          <p:spPr bwMode="auto">
            <a:xfrm>
              <a:off x="558" y="3264"/>
              <a:ext cx="2282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，那么</a:t>
              </a:r>
            </a:p>
          </p:txBody>
        </p:sp>
        <p:graphicFrame>
          <p:nvGraphicFramePr>
            <p:cNvPr id="16" name="Object 45"/>
            <p:cNvGraphicFramePr>
              <a:graphicFrameLocks noChangeAspect="1"/>
            </p:cNvGraphicFramePr>
            <p:nvPr/>
          </p:nvGraphicFramePr>
          <p:xfrm>
            <a:off x="2596" y="3233"/>
            <a:ext cx="774" cy="387"/>
          </p:xfrm>
          <a:graphic>
            <a:graphicData uri="http://schemas.openxmlformats.org/presentationml/2006/ole">
              <p:oleObj spid="_x0000_s4102" name="Equation" r:id="rId7" imgW="330120" imgH="164880" progId="Equation.3">
                <p:embed/>
              </p:oleObj>
            </a:graphicData>
          </a:graphic>
        </p:graphicFrame>
        <p:graphicFrame>
          <p:nvGraphicFramePr>
            <p:cNvPr id="17" name="Object 52"/>
            <p:cNvGraphicFramePr>
              <a:graphicFrameLocks noChangeAspect="1"/>
            </p:cNvGraphicFramePr>
            <p:nvPr/>
          </p:nvGraphicFramePr>
          <p:xfrm>
            <a:off x="3713" y="3223"/>
            <a:ext cx="736" cy="396"/>
          </p:xfrm>
          <a:graphic>
            <a:graphicData uri="http://schemas.openxmlformats.org/presentationml/2006/ole">
              <p:oleObj spid="_x0000_s4103" name="Equation" r:id="rId8" imgW="330120" imgH="177480" progId="Equation.3">
                <p:embed/>
              </p:oleObj>
            </a:graphicData>
          </a:graphic>
        </p:graphicFrame>
        <p:sp>
          <p:nvSpPr>
            <p:cNvPr id="18" name="Line 53"/>
            <p:cNvSpPr>
              <a:spLocks noChangeShapeType="1"/>
            </p:cNvSpPr>
            <p:nvPr/>
          </p:nvSpPr>
          <p:spPr bwMode="auto">
            <a:xfrm>
              <a:off x="3299" y="3536"/>
              <a:ext cx="429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6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9" name="Text Box 55"/>
          <p:cNvSpPr txBox="1">
            <a:spLocks noChangeArrowheads="1"/>
          </p:cNvSpPr>
          <p:nvPr/>
        </p:nvSpPr>
        <p:spPr bwMode="auto">
          <a:xfrm>
            <a:off x="6033294" y="5085184"/>
            <a:ext cx="842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  <p:bldP spid="4" grpId="0"/>
      <p:bldP spid="5" grpId="0" autoUpdateAnimBg="0"/>
      <p:bldP spid="12" grpId="0" autoUpdateAnimBg="0"/>
      <p:bldP spid="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7"/>
          <p:cNvGraphicFramePr>
            <a:graphicFrameLocks noGrp="1"/>
          </p:cNvGraphicFramePr>
          <p:nvPr/>
        </p:nvGraphicFramePr>
        <p:xfrm>
          <a:off x="107504" y="1196752"/>
          <a:ext cx="9036497" cy="5416129"/>
        </p:xfrm>
        <a:graphic>
          <a:graphicData uri="http://schemas.openxmlformats.org/drawingml/2006/table">
            <a:tbl>
              <a:tblPr/>
              <a:tblGrid>
                <a:gridCol w="1795935"/>
                <a:gridCol w="2988195"/>
                <a:gridCol w="2027676"/>
                <a:gridCol w="2224691"/>
              </a:tblGrid>
              <a:tr h="25375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不等式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不等式的两边都乘以（或除以）同一个</a:t>
                      </a: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正数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结  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与原不等式比较不等号的方向是否改变了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6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7 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＞ 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</a:t>
                      </a: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乘以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35</a:t>
                      </a: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1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＜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除以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</a:t>
                      </a: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－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1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26"/>
          <p:cNvSpPr txBox="1">
            <a:spLocks noChangeArrowheads="1"/>
          </p:cNvSpPr>
          <p:nvPr/>
        </p:nvSpPr>
        <p:spPr bwMode="auto">
          <a:xfrm>
            <a:off x="2555776" y="476672"/>
            <a:ext cx="446449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仿照下表，分组探讨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6"/>
          <p:cNvSpPr txBox="1">
            <a:spLocks noChangeArrowheads="1"/>
          </p:cNvSpPr>
          <p:nvPr/>
        </p:nvSpPr>
        <p:spPr bwMode="auto">
          <a:xfrm>
            <a:off x="251520" y="1484784"/>
            <a:ext cx="367240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不等式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的性质  </a:t>
            </a:r>
            <a:r>
              <a:rPr lang="en-US" altLang="zh-CN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3" name="Text Box 87"/>
          <p:cNvSpPr txBox="1">
            <a:spLocks noChangeArrowheads="1"/>
          </p:cNvSpPr>
          <p:nvPr/>
        </p:nvSpPr>
        <p:spPr bwMode="auto">
          <a:xfrm>
            <a:off x="179512" y="2276872"/>
            <a:ext cx="8337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不等式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的两边都乘以（或除以）同一个</a:t>
            </a:r>
            <a:r>
              <a:rPr lang="zh-CN" altLang="en-US" sz="36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正数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，不等号的方向不变。</a:t>
            </a:r>
          </a:p>
        </p:txBody>
      </p:sp>
      <p:sp>
        <p:nvSpPr>
          <p:cNvPr id="4" name="Text Box 88"/>
          <p:cNvSpPr txBox="1">
            <a:spLocks noChangeArrowheads="1"/>
          </p:cNvSpPr>
          <p:nvPr/>
        </p:nvSpPr>
        <p:spPr bwMode="auto">
          <a:xfrm>
            <a:off x="107504" y="694437"/>
            <a:ext cx="7076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由上面的探讨我们可以继续得出：</a:t>
            </a:r>
          </a:p>
        </p:txBody>
      </p:sp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772220" y="4293096"/>
            <a:ext cx="7184156" cy="1316038"/>
            <a:chOff x="493" y="1832"/>
            <a:chExt cx="4121" cy="829"/>
          </a:xfrm>
        </p:grpSpPr>
        <p:graphicFrame>
          <p:nvGraphicFramePr>
            <p:cNvPr id="6" name="Object 91"/>
            <p:cNvGraphicFramePr>
              <a:graphicFrameLocks noChangeAspect="1"/>
            </p:cNvGraphicFramePr>
            <p:nvPr/>
          </p:nvGraphicFramePr>
          <p:xfrm>
            <a:off x="1051" y="1843"/>
            <a:ext cx="834" cy="417"/>
          </p:xfrm>
          <a:graphic>
            <a:graphicData uri="http://schemas.openxmlformats.org/presentationml/2006/ole">
              <p:oleObj spid="_x0000_s5122" name="Equation" r:id="rId3" imgW="355320" imgH="177480" progId="Equation.3">
                <p:embed/>
              </p:oleObj>
            </a:graphicData>
          </a:graphic>
        </p:graphicFrame>
        <p:sp>
          <p:nvSpPr>
            <p:cNvPr id="7" name="Text Box 93"/>
            <p:cNvSpPr txBox="1">
              <a:spLocks noChangeArrowheads="1"/>
            </p:cNvSpPr>
            <p:nvPr/>
          </p:nvSpPr>
          <p:spPr bwMode="auto">
            <a:xfrm>
              <a:off x="493" y="1905"/>
              <a:ext cx="3163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 ，          ，那么</a:t>
              </a:r>
            </a:p>
          </p:txBody>
        </p:sp>
        <p:graphicFrame>
          <p:nvGraphicFramePr>
            <p:cNvPr id="8" name="Object 94"/>
            <p:cNvGraphicFramePr>
              <a:graphicFrameLocks noChangeAspect="1"/>
            </p:cNvGraphicFramePr>
            <p:nvPr/>
          </p:nvGraphicFramePr>
          <p:xfrm>
            <a:off x="3482" y="1832"/>
            <a:ext cx="1132" cy="417"/>
          </p:xfrm>
          <a:graphic>
            <a:graphicData uri="http://schemas.openxmlformats.org/presentationml/2006/ole">
              <p:oleObj spid="_x0000_s5123" name="Equation" r:id="rId4" imgW="482400" imgH="177480" progId="Equation.3">
                <p:embed/>
              </p:oleObj>
            </a:graphicData>
          </a:graphic>
        </p:graphicFrame>
        <p:graphicFrame>
          <p:nvGraphicFramePr>
            <p:cNvPr id="9" name="Object 95"/>
            <p:cNvGraphicFramePr>
              <a:graphicFrameLocks noChangeAspect="1"/>
            </p:cNvGraphicFramePr>
            <p:nvPr/>
          </p:nvGraphicFramePr>
          <p:xfrm>
            <a:off x="1941" y="1840"/>
            <a:ext cx="805" cy="417"/>
          </p:xfrm>
          <a:graphic>
            <a:graphicData uri="http://schemas.openxmlformats.org/presentationml/2006/ole">
              <p:oleObj spid="_x0000_s5124" name="Equation" r:id="rId5" imgW="342720" imgH="177480" progId="Equation.3">
                <p:embed/>
              </p:oleObj>
            </a:graphicData>
          </a:graphic>
        </p:graphicFrame>
      </p:grpSp>
      <p:grpSp>
        <p:nvGrpSpPr>
          <p:cNvPr id="10" name="Group 101"/>
          <p:cNvGrpSpPr>
            <a:grpSpLocks/>
          </p:cNvGrpSpPr>
          <p:nvPr/>
        </p:nvGrpSpPr>
        <p:grpSpPr bwMode="auto">
          <a:xfrm>
            <a:off x="827584" y="5125814"/>
            <a:ext cx="7296993" cy="1298575"/>
            <a:chOff x="589" y="2423"/>
            <a:chExt cx="4136" cy="818"/>
          </a:xfrm>
        </p:grpSpPr>
        <p:graphicFrame>
          <p:nvGraphicFramePr>
            <p:cNvPr id="11" name="Object 96"/>
            <p:cNvGraphicFramePr>
              <a:graphicFrameLocks noChangeAspect="1"/>
            </p:cNvGraphicFramePr>
            <p:nvPr/>
          </p:nvGraphicFramePr>
          <p:xfrm>
            <a:off x="1147" y="2434"/>
            <a:ext cx="834" cy="417"/>
          </p:xfrm>
          <a:graphic>
            <a:graphicData uri="http://schemas.openxmlformats.org/presentationml/2006/ole">
              <p:oleObj spid="_x0000_s5125" name="Equation" r:id="rId6" imgW="355320" imgH="177480" progId="Equation.3">
                <p:embed/>
              </p:oleObj>
            </a:graphicData>
          </a:graphic>
        </p:graphicFrame>
        <p:sp>
          <p:nvSpPr>
            <p:cNvPr id="12" name="Text Box 97"/>
            <p:cNvSpPr txBox="1">
              <a:spLocks noChangeArrowheads="1"/>
            </p:cNvSpPr>
            <p:nvPr/>
          </p:nvSpPr>
          <p:spPr bwMode="auto">
            <a:xfrm>
              <a:off x="589" y="2485"/>
              <a:ext cx="3163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rPr>
                <a:t>如果            ，          ，那么</a:t>
              </a:r>
            </a:p>
          </p:txBody>
        </p:sp>
        <p:graphicFrame>
          <p:nvGraphicFramePr>
            <p:cNvPr id="13" name="Object 98"/>
            <p:cNvGraphicFramePr>
              <a:graphicFrameLocks noChangeAspect="1"/>
            </p:cNvGraphicFramePr>
            <p:nvPr/>
          </p:nvGraphicFramePr>
          <p:xfrm>
            <a:off x="3563" y="2423"/>
            <a:ext cx="1162" cy="417"/>
          </p:xfrm>
          <a:graphic>
            <a:graphicData uri="http://schemas.openxmlformats.org/presentationml/2006/ole">
              <p:oleObj spid="_x0000_s5126" name="Equation" r:id="rId7" imgW="495000" imgH="177480" progId="Equation.3">
                <p:embed/>
              </p:oleObj>
            </a:graphicData>
          </a:graphic>
        </p:graphicFrame>
        <p:graphicFrame>
          <p:nvGraphicFramePr>
            <p:cNvPr id="14" name="Object 99"/>
            <p:cNvGraphicFramePr>
              <a:graphicFrameLocks noChangeAspect="1"/>
            </p:cNvGraphicFramePr>
            <p:nvPr/>
          </p:nvGraphicFramePr>
          <p:xfrm>
            <a:off x="2037" y="2431"/>
            <a:ext cx="805" cy="417"/>
          </p:xfrm>
          <a:graphic>
            <a:graphicData uri="http://schemas.openxmlformats.org/presentationml/2006/ole">
              <p:oleObj spid="_x0000_s5127" name="Equation" r:id="rId8" imgW="342720" imgH="177480" progId="Equation.3">
                <p:embed/>
              </p:oleObj>
            </a:graphicData>
          </a:graphic>
        </p:graphicFrame>
      </p:grpSp>
      <p:sp>
        <p:nvSpPr>
          <p:cNvPr id="15" name="Text Box 102"/>
          <p:cNvSpPr txBox="1">
            <a:spLocks noChangeArrowheads="1"/>
          </p:cNvSpPr>
          <p:nvPr/>
        </p:nvSpPr>
        <p:spPr bwMode="auto">
          <a:xfrm>
            <a:off x="755576" y="3573016"/>
            <a:ext cx="6599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这个性质可以用数学语言表示为：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utoUpdateAnimBg="0"/>
      <p:bldP spid="4" grpId="0"/>
      <p:bldP spid="1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4"/>
          <p:cNvSpPr txBox="1">
            <a:spLocks noChangeArrowheads="1"/>
          </p:cNvSpPr>
          <p:nvPr/>
        </p:nvSpPr>
        <p:spPr bwMode="auto">
          <a:xfrm>
            <a:off x="0" y="1268760"/>
            <a:ext cx="918051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如果</a:t>
            </a:r>
            <a:r>
              <a:rPr lang="en-US" altLang="zh-CN" sz="3600" b="1" i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x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4,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那么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两边都</a:t>
            </a:r>
            <a:r>
              <a:rPr lang="zh-CN" altLang="en-US" sz="3600" b="1" u="sng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u="sng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可得</a:t>
            </a:r>
            <a:r>
              <a:rPr lang="en-US" altLang="zh-CN" sz="3600" b="1" i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x 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&gt;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</a:t>
            </a: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＜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 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的两边都加上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可得</a:t>
            </a:r>
            <a:r>
              <a:rPr lang="zh-CN" altLang="en-US" sz="3600" b="1" u="sng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              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＞－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 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的两边都减去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可得</a:t>
            </a:r>
            <a:r>
              <a:rPr lang="zh-CN" altLang="en-US" sz="3600" b="1" u="sng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              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＞－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4 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的两边都乘以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可得</a:t>
            </a:r>
            <a:r>
              <a:rPr lang="zh-CN" altLang="en-US" sz="3600" b="1" u="sng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    </a:t>
            </a:r>
            <a:r>
              <a:rPr lang="zh-CN" altLang="en-US" sz="3600" b="1" u="sng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.</a:t>
            </a:r>
          </a:p>
          <a:p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＜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 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的两边都除以</a:t>
            </a:r>
            <a:r>
              <a:rPr lang="en-US" altLang="zh-CN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8 </a:t>
            </a:r>
            <a:r>
              <a:rPr lang="zh-CN" altLang="en-US" sz="3600" b="1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可得</a:t>
            </a:r>
            <a:r>
              <a:rPr lang="zh-CN" altLang="en-US" sz="3600" b="1" u="sng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r>
              <a:rPr lang="zh-CN" altLang="en-US" sz="3600" b="1" u="sng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altLang="zh-CN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 Box 86"/>
          <p:cNvSpPr txBox="1">
            <a:spLocks noChangeArrowheads="1"/>
          </p:cNvSpPr>
          <p:nvPr/>
        </p:nvSpPr>
        <p:spPr bwMode="auto">
          <a:xfrm>
            <a:off x="5422552" y="1265386"/>
            <a:ext cx="1309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减去</a:t>
            </a:r>
            <a:r>
              <a:rPr lang="en-US" altLang="zh-CN" sz="32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" name="Text Box 87"/>
          <p:cNvSpPr txBox="1">
            <a:spLocks noChangeArrowheads="1"/>
          </p:cNvSpPr>
          <p:nvPr/>
        </p:nvSpPr>
        <p:spPr bwMode="auto">
          <a:xfrm>
            <a:off x="6917829" y="2345506"/>
            <a:ext cx="1398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5" name="Text Box 88"/>
          <p:cNvSpPr txBox="1">
            <a:spLocks noChangeArrowheads="1"/>
          </p:cNvSpPr>
          <p:nvPr/>
        </p:nvSpPr>
        <p:spPr bwMode="auto">
          <a:xfrm>
            <a:off x="6811144" y="5661248"/>
            <a:ext cx="1865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</a:rPr>
              <a:t>＞－</a:t>
            </a:r>
            <a:r>
              <a:rPr lang="en-US" altLang="zh-CN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" name="Text Box 89"/>
          <p:cNvSpPr txBox="1">
            <a:spLocks noChangeArrowheads="1"/>
          </p:cNvSpPr>
          <p:nvPr/>
        </p:nvSpPr>
        <p:spPr bwMode="auto">
          <a:xfrm>
            <a:off x="6732240" y="4581128"/>
            <a:ext cx="2797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</a:rPr>
              <a:t>21</a:t>
            </a:r>
            <a:r>
              <a:rPr lang="zh-CN" altLang="en-US" sz="3200" b="1" dirty="0">
                <a:solidFill>
                  <a:srgbClr val="FF0000"/>
                </a:solidFill>
              </a:rPr>
              <a:t>＞－</a:t>
            </a:r>
            <a:r>
              <a:rPr lang="en-US" altLang="zh-CN" sz="3200" b="1" dirty="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7" name="Text Box 90"/>
          <p:cNvSpPr txBox="1">
            <a:spLocks noChangeArrowheads="1"/>
          </p:cNvSpPr>
          <p:nvPr/>
        </p:nvSpPr>
        <p:spPr bwMode="auto">
          <a:xfrm>
            <a:off x="6901184" y="3425626"/>
            <a:ext cx="1919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36512" y="437763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sz="4800" b="1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endParaRPr lang="zh-CN" altLang="en-US" sz="48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1079</Words>
  <Application>Microsoft Office PowerPoint</Application>
  <PresentationFormat>全屏显示(4:3)</PresentationFormat>
  <Paragraphs>159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Office 主题</vt:lpstr>
      <vt:lpstr>Equation</vt:lpstr>
      <vt:lpstr>Clip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dell</cp:lastModifiedBy>
  <cp:revision>57</cp:revision>
  <dcterms:created xsi:type="dcterms:W3CDTF">2013-09-24T06:57:14Z</dcterms:created>
  <dcterms:modified xsi:type="dcterms:W3CDTF">2013-10-22T11:54:05Z</dcterms:modified>
</cp:coreProperties>
</file>