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1"/>
  </p:notesMasterIdLst>
  <p:sldIdLst>
    <p:sldId id="315" r:id="rId2"/>
    <p:sldId id="336" r:id="rId3"/>
    <p:sldId id="337" r:id="rId4"/>
    <p:sldId id="338" r:id="rId5"/>
    <p:sldId id="324" r:id="rId6"/>
    <p:sldId id="325" r:id="rId7"/>
    <p:sldId id="327" r:id="rId8"/>
    <p:sldId id="329" r:id="rId9"/>
    <p:sldId id="330" r:id="rId10"/>
    <p:sldId id="345" r:id="rId11"/>
    <p:sldId id="344" r:id="rId12"/>
    <p:sldId id="331" r:id="rId13"/>
    <p:sldId id="335" r:id="rId14"/>
    <p:sldId id="332" r:id="rId15"/>
    <p:sldId id="283" r:id="rId16"/>
    <p:sldId id="284" r:id="rId17"/>
    <p:sldId id="340" r:id="rId18"/>
    <p:sldId id="342" r:id="rId19"/>
    <p:sldId id="343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600CC"/>
    <a:srgbClr val="00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4" autoAdjust="0"/>
    <p:restoredTop sz="94595" autoAdjust="0"/>
  </p:normalViewPr>
  <p:slideViewPr>
    <p:cSldViewPr>
      <p:cViewPr>
        <p:scale>
          <a:sx n="79" d="100"/>
          <a:sy n="79" d="100"/>
        </p:scale>
        <p:origin x="-1260" y="-2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image" Target="../media/image29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jpeg"/><Relationship Id="rId5" Type="http://schemas.openxmlformats.org/officeDocument/2006/relationships/image" Target="../media/image42.wmf"/><Relationship Id="rId4" Type="http://schemas.openxmlformats.org/officeDocument/2006/relationships/image" Target="../media/image41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4" Type="http://schemas.openxmlformats.org/officeDocument/2006/relationships/image" Target="../media/image4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image" Target="../media/image9.emf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17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image" Target="../media/image18.emf"/><Relationship Id="rId4" Type="http://schemas.openxmlformats.org/officeDocument/2006/relationships/image" Target="../media/image21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5F55AE4-55E6-435F-8F0B-CDAAEFF990BE}" type="datetimeFigureOut">
              <a:rPr lang="zh-CN" altLang="en-US"/>
              <a:pPr>
                <a:defRPr/>
              </a:pPr>
              <a:t>2014/9/6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E7DBD5-6AC9-4E55-A528-5B19C843E0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6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817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817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CB0B789-3E65-48B3-95AB-877F86385CA7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125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zh-CN" smtClean="0"/>
          </a:p>
          <a:p>
            <a:pPr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D08310-55C8-4C08-A358-EA4C401320B3}" type="datetimeFigureOut">
              <a:rPr lang="zh-CN" altLang="en-US"/>
              <a:pPr/>
              <a:t>2014/9/6 Saturday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4A1680-B6BB-4D57-A060-6345525F84A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4C0F07-CF47-4D0A-A010-5DA800783ACA}" type="datetimeFigureOut">
              <a:rPr lang="zh-CN" altLang="en-US"/>
              <a:pPr/>
              <a:t>2014/9/6 Saturday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20414A-8F46-49AB-95FE-D0EEC39B81F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E25997C-291B-4AA2-B3F2-D12A80B11DB8}" type="datetimeFigureOut">
              <a:rPr lang="zh-CN" altLang="en-US"/>
              <a:pPr/>
              <a:t>2014/9/6 Saturday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42A8CE-0F33-4A1B-97E9-AC480EAEE53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C9F6B1-6FBD-4C80-8607-19072F7C08A1}" type="datetimeFigureOut">
              <a:rPr lang="zh-CN" altLang="en-US"/>
              <a:pPr/>
              <a:t>2014/9/6 Saturday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B198EF-FDFE-48FD-9DAB-B02A3258AF9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D3ED35-936E-4677-8375-FF1563428B12}" type="datetimeFigureOut">
              <a:rPr lang="zh-CN" altLang="en-US"/>
              <a:pPr/>
              <a:t>2014/9/6 Saturday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C811A5-B02A-4DF4-A516-6280D291B5A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C53A08-7D3C-4A6D-B0D0-68848601C1FF}" type="datetimeFigureOut">
              <a:rPr lang="zh-CN" altLang="en-US"/>
              <a:pPr/>
              <a:t>2014/9/6 Saturday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D67510-9277-4AC5-94C8-E6BD8BF36CA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9E101E-782E-4674-B3D2-1D874CAEF834}" type="datetimeFigureOut">
              <a:rPr lang="zh-CN" altLang="en-US"/>
              <a:pPr/>
              <a:t>2014/9/6 Saturday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EE0891-94D4-4C70-9ECF-7E7091CDEC1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580ACE-B25D-4A00-AD64-71BC52B5D152}" type="datetimeFigureOut">
              <a:rPr lang="zh-CN" altLang="en-US"/>
              <a:pPr/>
              <a:t>2014/9/6 Saturday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456873-F94E-4752-8381-92F402C8888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3EA63F-EFD7-4C70-8B1B-8D2F07AB7693}" type="datetimeFigureOut">
              <a:rPr lang="zh-CN" altLang="en-US"/>
              <a:pPr/>
              <a:t>2014/9/6 Saturday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A16339-C34D-430B-9237-F9074FE04D9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BA7D7E-D6EC-481D-858F-A1600CFD3DFF}" type="datetimeFigureOut">
              <a:rPr lang="zh-CN" altLang="en-US"/>
              <a:pPr/>
              <a:t>2014/9/6 Saturday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5F88B3-B4E0-487C-A146-163BE5057DA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1599F85-2AC0-4C75-A442-6150DA86CBF6}" type="datetimeFigureOut">
              <a:rPr lang="zh-CN" altLang="en-US"/>
              <a:pPr/>
              <a:t>2014/9/6 Saturday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A51C9E-FD39-43C8-871B-CDD8FAD7DA3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863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863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88BF47ED-AB53-4D81-BA68-924290F1BDA7}" type="datetimeFigureOut">
              <a:rPr lang="zh-CN" altLang="en-US"/>
              <a:pPr/>
              <a:t>2014/9/6 Saturday</a:t>
            </a:fld>
            <a:endParaRPr lang="en-US" altLang="zh-CN"/>
          </a:p>
        </p:txBody>
      </p:sp>
      <p:sp>
        <p:nvSpPr>
          <p:cNvPr id="1863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863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59CCDAA-254C-4EB6-AB86-17850E9BBBF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5.bin"/><Relationship Id="rId5" Type="http://schemas.openxmlformats.org/officeDocument/2006/relationships/image" Target="../media/image28.png"/><Relationship Id="rId4" Type="http://schemas.openxmlformats.org/officeDocument/2006/relationships/image" Target="../media/image27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oleObject" Target="../embeddings/oleObject26.bin"/><Relationship Id="rId7" Type="http://schemas.openxmlformats.org/officeDocument/2006/relationships/image" Target="../media/image32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7.gif"/><Relationship Id="rId5" Type="http://schemas.openxmlformats.org/officeDocument/2006/relationships/slide" Target="slide15.xml"/><Relationship Id="rId4" Type="http://schemas.openxmlformats.org/officeDocument/2006/relationships/oleObject" Target="../embeddings/oleObject27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5" Type="http://schemas.openxmlformats.org/officeDocument/2006/relationships/oleObject" Target="../embeddings/oleObject30.bin"/><Relationship Id="rId4" Type="http://schemas.openxmlformats.org/officeDocument/2006/relationships/oleObject" Target="../embeddings/oleObject29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4" Type="http://schemas.openxmlformats.org/officeDocument/2006/relationships/oleObject" Target="../embeddings/oleObject32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36.bin"/><Relationship Id="rId5" Type="http://schemas.openxmlformats.org/officeDocument/2006/relationships/oleObject" Target="../embeddings/oleObject35.bin"/><Relationship Id="rId4" Type="http://schemas.openxmlformats.org/officeDocument/2006/relationships/oleObject" Target="../embeddings/oleObject34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5" Type="http://schemas.openxmlformats.org/officeDocument/2006/relationships/oleObject" Target="../embeddings/oleObject39.bin"/><Relationship Id="rId4" Type="http://schemas.openxmlformats.org/officeDocument/2006/relationships/oleObject" Target="../embeddings/oleObject38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1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0.bin"/><Relationship Id="rId5" Type="http://schemas.openxmlformats.org/officeDocument/2006/relationships/oleObject" Target="../embeddings/oleObject19.bin"/><Relationship Id="rId4" Type="http://schemas.openxmlformats.org/officeDocument/2006/relationships/oleObject" Target="../embeddings/oleObject18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2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3"/>
          <p:cNvSpPr>
            <a:spLocks noChangeArrowheads="1" noChangeShapeType="1" noTextEdit="1"/>
          </p:cNvSpPr>
          <p:nvPr/>
        </p:nvSpPr>
        <p:spPr bwMode="auto">
          <a:xfrm>
            <a:off x="571472" y="1571612"/>
            <a:ext cx="7929618" cy="371477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/>
                <a:ea typeface="华文行楷"/>
              </a:rPr>
              <a:t>可以化成一元一次方程</a:t>
            </a:r>
            <a:endParaRPr lang="en-US" altLang="zh-CN" sz="44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华文行楷"/>
              <a:ea typeface="华文行楷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/>
                <a:ea typeface="华文行楷"/>
              </a:rPr>
              <a:t>的分式方程</a:t>
            </a:r>
            <a:endParaRPr lang="zh-CN" altLang="en-US" sz="44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华文行楷"/>
              <a:ea typeface="华文行楷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60" name="WordArt 5"/>
          <p:cNvSpPr>
            <a:spLocks noChangeArrowheads="1" noChangeShapeType="1" noTextEdit="1"/>
          </p:cNvSpPr>
          <p:nvPr/>
        </p:nvSpPr>
        <p:spPr bwMode="auto">
          <a:xfrm>
            <a:off x="428625" y="142875"/>
            <a:ext cx="1838325" cy="766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/>
              </a:rPr>
              <a:t>探究新知</a:t>
            </a:r>
          </a:p>
        </p:txBody>
      </p:sp>
      <p:graphicFrame>
        <p:nvGraphicFramePr>
          <p:cNvPr id="173059" name="Object 3"/>
          <p:cNvGraphicFramePr>
            <a:graphicFrameLocks noChangeAspect="1"/>
          </p:cNvGraphicFramePr>
          <p:nvPr/>
        </p:nvGraphicFramePr>
        <p:xfrm>
          <a:off x="642938" y="1785938"/>
          <a:ext cx="7712075" cy="771525"/>
        </p:xfrm>
        <a:graphic>
          <a:graphicData uri="http://schemas.openxmlformats.org/presentationml/2006/ole">
            <p:oleObj spid="_x0000_s173059" name="Document" r:id="rId3" imgW="2185503" imgH="217432" progId="Word.Document.8">
              <p:embed/>
            </p:oleObj>
          </a:graphicData>
        </a:graphic>
      </p:graphicFrame>
      <p:sp>
        <p:nvSpPr>
          <p:cNvPr id="173061" name="TextBox 5"/>
          <p:cNvSpPr txBox="1">
            <a:spLocks noChangeArrowheads="1"/>
          </p:cNvSpPr>
          <p:nvPr/>
        </p:nvSpPr>
        <p:spPr bwMode="auto">
          <a:xfrm>
            <a:off x="357188" y="1000125"/>
            <a:ext cx="22145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Calibri" pitchFamily="34" charset="0"/>
              </a:rPr>
              <a:t>讨论：</a:t>
            </a:r>
          </a:p>
        </p:txBody>
      </p:sp>
      <p:sp>
        <p:nvSpPr>
          <p:cNvPr id="7" name="矩形 6"/>
          <p:cNvSpPr/>
          <p:nvPr/>
        </p:nvSpPr>
        <p:spPr>
          <a:xfrm>
            <a:off x="1071563" y="2571750"/>
            <a:ext cx="7072312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kern="1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600" b="1" kern="1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、分式方程的检验和整式方程的</a:t>
            </a:r>
            <a:endParaRPr lang="en-US" altLang="zh-CN" sz="3600" b="1" kern="1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kern="1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zh-CN" altLang="en-US" sz="3600" b="1" kern="1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检验有什么区别？</a:t>
            </a:r>
            <a:endParaRPr lang="zh-CN" altLang="en-US" sz="3600" b="1" kern="1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0125" y="4000500"/>
            <a:ext cx="4257675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33985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kern="100" dirty="0">
                <a:solidFill>
                  <a:srgbClr val="7030A0"/>
                </a:solidFill>
                <a:latin typeface="Times New Roman"/>
                <a:ea typeface="+mn-ea"/>
              </a:rPr>
              <a:t>3</a:t>
            </a:r>
            <a:r>
              <a:rPr lang="zh-CN" altLang="en-US" sz="3600" b="1" kern="100" dirty="0">
                <a:solidFill>
                  <a:srgbClr val="7030A0"/>
                </a:solidFill>
                <a:latin typeface="Times New Roman"/>
                <a:ea typeface="+mn-ea"/>
              </a:rPr>
              <a:t>、怎样进行检验？</a:t>
            </a:r>
            <a:endParaRPr lang="zh-CN" altLang="en-US" sz="3600" kern="100" dirty="0">
              <a:latin typeface="Times New Roman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1628775"/>
            <a:ext cx="2268538" cy="576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4000" b="1">
                <a:latin typeface="Calibri" pitchFamily="34" charset="0"/>
              </a:rPr>
              <a:t>分式方程</a:t>
            </a:r>
          </a:p>
        </p:txBody>
      </p:sp>
      <p:grpSp>
        <p:nvGrpSpPr>
          <p:cNvPr id="2" name="Group 32"/>
          <p:cNvGrpSpPr>
            <a:grpSpLocks/>
          </p:cNvGrpSpPr>
          <p:nvPr/>
        </p:nvGrpSpPr>
        <p:grpSpPr bwMode="auto">
          <a:xfrm>
            <a:off x="1476375" y="1557338"/>
            <a:ext cx="2879725" cy="504825"/>
            <a:chOff x="930" y="981"/>
            <a:chExt cx="1814" cy="318"/>
          </a:xfrm>
        </p:grpSpPr>
        <p:sp>
          <p:nvSpPr>
            <p:cNvPr id="174102" name="Text Box 5"/>
            <p:cNvSpPr txBox="1">
              <a:spLocks noChangeArrowheads="1"/>
            </p:cNvSpPr>
            <p:nvPr/>
          </p:nvSpPr>
          <p:spPr bwMode="auto">
            <a:xfrm>
              <a:off x="930" y="981"/>
              <a:ext cx="181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>
                  <a:solidFill>
                    <a:srgbClr val="FF0000"/>
                  </a:solidFill>
                  <a:latin typeface="Calibri" pitchFamily="34" charset="0"/>
                </a:rPr>
                <a:t>                  </a:t>
              </a:r>
              <a:r>
                <a:rPr lang="zh-CN" altLang="en-US" sz="2400" b="1">
                  <a:solidFill>
                    <a:srgbClr val="FF0000"/>
                  </a:solidFill>
                  <a:latin typeface="Calibri" pitchFamily="34" charset="0"/>
                </a:rPr>
                <a:t>去分母</a:t>
              </a:r>
            </a:p>
          </p:txBody>
        </p:sp>
        <p:sp>
          <p:nvSpPr>
            <p:cNvPr id="174103" name="Line 7"/>
            <p:cNvSpPr>
              <a:spLocks noChangeShapeType="1"/>
            </p:cNvSpPr>
            <p:nvPr/>
          </p:nvSpPr>
          <p:spPr bwMode="auto">
            <a:xfrm>
              <a:off x="1496" y="1299"/>
              <a:ext cx="95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3924300" y="1628775"/>
            <a:ext cx="2808288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4000" b="1">
                <a:latin typeface="Calibri" pitchFamily="34" charset="0"/>
              </a:rPr>
              <a:t>整式方程</a:t>
            </a:r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3924300" y="3286125"/>
            <a:ext cx="1943100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3600" b="1">
                <a:latin typeface="Calibri" pitchFamily="34" charset="0"/>
              </a:rPr>
              <a:t>X=a</a:t>
            </a:r>
          </a:p>
        </p:txBody>
      </p:sp>
      <p:grpSp>
        <p:nvGrpSpPr>
          <p:cNvPr id="3" name="Group 28"/>
          <p:cNvGrpSpPr>
            <a:grpSpLocks/>
          </p:cNvGrpSpPr>
          <p:nvPr/>
        </p:nvGrpSpPr>
        <p:grpSpPr bwMode="auto">
          <a:xfrm>
            <a:off x="4859338" y="2492375"/>
            <a:ext cx="1981200" cy="790575"/>
            <a:chOff x="2993" y="1571"/>
            <a:chExt cx="998" cy="499"/>
          </a:xfrm>
        </p:grpSpPr>
        <p:sp>
          <p:nvSpPr>
            <p:cNvPr id="174100" name="Line 9"/>
            <p:cNvSpPr>
              <a:spLocks noChangeShapeType="1"/>
            </p:cNvSpPr>
            <p:nvPr/>
          </p:nvSpPr>
          <p:spPr bwMode="auto">
            <a:xfrm>
              <a:off x="2993" y="1571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01" name="Text Box 12"/>
            <p:cNvSpPr txBox="1">
              <a:spLocks noChangeArrowheads="1"/>
            </p:cNvSpPr>
            <p:nvPr/>
          </p:nvSpPr>
          <p:spPr bwMode="auto">
            <a:xfrm>
              <a:off x="2993" y="1661"/>
              <a:ext cx="998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solidFill>
                    <a:srgbClr val="FF0000"/>
                  </a:solidFill>
                  <a:latin typeface="Calibri" pitchFamily="34" charset="0"/>
                </a:rPr>
                <a:t>解整式方程</a:t>
              </a:r>
            </a:p>
          </p:txBody>
        </p:sp>
      </p:grpSp>
      <p:grpSp>
        <p:nvGrpSpPr>
          <p:cNvPr id="4" name="Group 29"/>
          <p:cNvGrpSpPr>
            <a:grpSpLocks/>
          </p:cNvGrpSpPr>
          <p:nvPr/>
        </p:nvGrpSpPr>
        <p:grpSpPr bwMode="auto">
          <a:xfrm>
            <a:off x="4714875" y="3929063"/>
            <a:ext cx="936625" cy="1079500"/>
            <a:chOff x="2993" y="2478"/>
            <a:chExt cx="590" cy="680"/>
          </a:xfrm>
        </p:grpSpPr>
        <p:sp>
          <p:nvSpPr>
            <p:cNvPr id="174098" name="Line 11"/>
            <p:cNvSpPr>
              <a:spLocks noChangeShapeType="1"/>
            </p:cNvSpPr>
            <p:nvPr/>
          </p:nvSpPr>
          <p:spPr bwMode="auto">
            <a:xfrm>
              <a:off x="2993" y="2478"/>
              <a:ext cx="0" cy="6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099" name="Text Box 13"/>
            <p:cNvSpPr txBox="1">
              <a:spLocks noChangeArrowheads="1"/>
            </p:cNvSpPr>
            <p:nvPr/>
          </p:nvSpPr>
          <p:spPr bwMode="auto">
            <a:xfrm>
              <a:off x="2993" y="2614"/>
              <a:ext cx="59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solidFill>
                    <a:srgbClr val="FF0000"/>
                  </a:solidFill>
                  <a:latin typeface="Calibri" pitchFamily="34" charset="0"/>
                </a:rPr>
                <a:t>检验</a:t>
              </a:r>
            </a:p>
          </p:txBody>
        </p:sp>
      </p:grpSp>
      <p:grpSp>
        <p:nvGrpSpPr>
          <p:cNvPr id="5" name="Group 33"/>
          <p:cNvGrpSpPr>
            <a:grpSpLocks/>
          </p:cNvGrpSpPr>
          <p:nvPr/>
        </p:nvGrpSpPr>
        <p:grpSpPr bwMode="auto">
          <a:xfrm>
            <a:off x="4749800" y="4643438"/>
            <a:ext cx="1893888" cy="1016000"/>
            <a:chOff x="2993" y="2931"/>
            <a:chExt cx="1193" cy="640"/>
          </a:xfrm>
        </p:grpSpPr>
        <p:sp>
          <p:nvSpPr>
            <p:cNvPr id="174096" name="Line 16"/>
            <p:cNvSpPr>
              <a:spLocks noChangeShapeType="1"/>
            </p:cNvSpPr>
            <p:nvPr/>
          </p:nvSpPr>
          <p:spPr bwMode="auto">
            <a:xfrm>
              <a:off x="2993" y="3158"/>
              <a:ext cx="1148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097" name="Text Box 17"/>
            <p:cNvSpPr txBox="1">
              <a:spLocks noChangeArrowheads="1"/>
            </p:cNvSpPr>
            <p:nvPr/>
          </p:nvSpPr>
          <p:spPr bwMode="auto">
            <a:xfrm>
              <a:off x="3061" y="2931"/>
              <a:ext cx="1125" cy="6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solidFill>
                    <a:srgbClr val="FF0000"/>
                  </a:solidFill>
                  <a:latin typeface="Calibri" pitchFamily="34" charset="0"/>
                </a:rPr>
                <a:t>最简公分</a:t>
              </a:r>
              <a:endParaRPr lang="en-US" altLang="zh-CN" sz="2400" b="1">
                <a:solidFill>
                  <a:srgbClr val="FF0000"/>
                </a:solidFill>
                <a:latin typeface="Calibri" pitchFamily="34" charset="0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2400" b="1">
                  <a:solidFill>
                    <a:srgbClr val="FF0000"/>
                  </a:solidFill>
                  <a:latin typeface="Calibri" pitchFamily="34" charset="0"/>
                </a:rPr>
                <a:t>母为</a:t>
              </a:r>
              <a:r>
                <a:rPr lang="en-US" altLang="zh-CN" sz="2400" b="1">
                  <a:solidFill>
                    <a:srgbClr val="FF0000"/>
                  </a:solidFill>
                  <a:latin typeface="Calibri" pitchFamily="34" charset="0"/>
                </a:rPr>
                <a:t>0</a:t>
              </a:r>
            </a:p>
          </p:txBody>
        </p:sp>
      </p:grpSp>
      <p:grpSp>
        <p:nvGrpSpPr>
          <p:cNvPr id="6" name="Group 30"/>
          <p:cNvGrpSpPr>
            <a:grpSpLocks/>
          </p:cNvGrpSpPr>
          <p:nvPr/>
        </p:nvGrpSpPr>
        <p:grpSpPr bwMode="auto">
          <a:xfrm>
            <a:off x="2447925" y="4652963"/>
            <a:ext cx="2592388" cy="1016000"/>
            <a:chOff x="1542" y="2931"/>
            <a:chExt cx="1633" cy="640"/>
          </a:xfrm>
        </p:grpSpPr>
        <p:sp>
          <p:nvSpPr>
            <p:cNvPr id="174094" name="Line 19"/>
            <p:cNvSpPr>
              <a:spLocks noChangeShapeType="1"/>
            </p:cNvSpPr>
            <p:nvPr/>
          </p:nvSpPr>
          <p:spPr bwMode="auto">
            <a:xfrm flipH="1">
              <a:off x="1542" y="3158"/>
              <a:ext cx="145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095" name="Text Box 20"/>
            <p:cNvSpPr txBox="1">
              <a:spLocks noChangeArrowheads="1"/>
            </p:cNvSpPr>
            <p:nvPr/>
          </p:nvSpPr>
          <p:spPr bwMode="auto">
            <a:xfrm>
              <a:off x="1723" y="2931"/>
              <a:ext cx="1452" cy="6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solidFill>
                    <a:srgbClr val="FF0000"/>
                  </a:solidFill>
                  <a:latin typeface="Calibri" pitchFamily="34" charset="0"/>
                </a:rPr>
                <a:t>最简公分</a:t>
              </a:r>
              <a:endParaRPr lang="en-US" altLang="zh-CN" sz="2400" b="1">
                <a:solidFill>
                  <a:srgbClr val="FF0000"/>
                </a:solidFill>
                <a:latin typeface="Calibri" pitchFamily="34" charset="0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2400" b="1">
                  <a:solidFill>
                    <a:srgbClr val="FF0000"/>
                  </a:solidFill>
                  <a:latin typeface="Calibri" pitchFamily="34" charset="0"/>
                </a:rPr>
                <a:t>母不为</a:t>
              </a:r>
              <a:r>
                <a:rPr lang="en-US" altLang="zh-CN" sz="2400" b="1">
                  <a:solidFill>
                    <a:srgbClr val="FF0000"/>
                  </a:solidFill>
                  <a:latin typeface="Calibri" pitchFamily="34" charset="0"/>
                </a:rPr>
                <a:t>0</a:t>
              </a:r>
            </a:p>
          </p:txBody>
        </p:sp>
      </p:grpSp>
      <p:sp>
        <p:nvSpPr>
          <p:cNvPr id="22549" name="AutoShape 21"/>
          <p:cNvSpPr>
            <a:spLocks noChangeArrowheads="1"/>
          </p:cNvSpPr>
          <p:nvPr/>
        </p:nvSpPr>
        <p:spPr bwMode="auto">
          <a:xfrm>
            <a:off x="2232025" y="2709863"/>
            <a:ext cx="1584325" cy="1655762"/>
          </a:xfrm>
          <a:prstGeom prst="curvedLeftArrow">
            <a:avLst>
              <a:gd name="adj1" fmla="val 20902"/>
              <a:gd name="adj2" fmla="val 41804"/>
              <a:gd name="adj3" fmla="val 3333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2550" name="Rectangle 22"/>
          <p:cNvSpPr>
            <a:spLocks noChangeArrowheads="1"/>
          </p:cNvSpPr>
          <p:nvPr/>
        </p:nvSpPr>
        <p:spPr bwMode="auto">
          <a:xfrm>
            <a:off x="0" y="4581525"/>
            <a:ext cx="2357438" cy="12049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3600">
                <a:latin typeface="Calibri" pitchFamily="34" charset="0"/>
              </a:rPr>
              <a:t> </a:t>
            </a:r>
            <a:r>
              <a:rPr lang="en-US" altLang="zh-CN" sz="3600" b="1">
                <a:latin typeface="Calibri" pitchFamily="34" charset="0"/>
              </a:rPr>
              <a:t>a</a:t>
            </a:r>
            <a:r>
              <a:rPr lang="zh-CN" altLang="en-US" sz="3600" b="1">
                <a:latin typeface="Calibri" pitchFamily="34" charset="0"/>
              </a:rPr>
              <a:t>是分式</a:t>
            </a:r>
            <a:endParaRPr lang="en-US" altLang="zh-CN" sz="3600" b="1">
              <a:latin typeface="Calibri" pitchFamily="34" charset="0"/>
            </a:endParaRPr>
          </a:p>
          <a:p>
            <a:pPr algn="ctr"/>
            <a:r>
              <a:rPr lang="zh-CN" altLang="en-US" sz="3600" b="1">
                <a:latin typeface="Calibri" pitchFamily="34" charset="0"/>
              </a:rPr>
              <a:t>方程的解</a:t>
            </a:r>
          </a:p>
        </p:txBody>
      </p:sp>
      <p:sp>
        <p:nvSpPr>
          <p:cNvPr id="22551" name="Rectangle 23"/>
          <p:cNvSpPr>
            <a:spLocks noChangeArrowheads="1"/>
          </p:cNvSpPr>
          <p:nvPr/>
        </p:nvSpPr>
        <p:spPr bwMode="auto">
          <a:xfrm>
            <a:off x="6572250" y="4572000"/>
            <a:ext cx="2357438" cy="12049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3600" b="1">
                <a:latin typeface="Calibri" pitchFamily="34" charset="0"/>
              </a:rPr>
              <a:t>a</a:t>
            </a:r>
            <a:r>
              <a:rPr lang="zh-CN" altLang="en-US" sz="3600" b="1">
                <a:latin typeface="Calibri" pitchFamily="34" charset="0"/>
              </a:rPr>
              <a:t>不是分式</a:t>
            </a:r>
            <a:endParaRPr lang="en-US" altLang="zh-CN" sz="3600" b="1">
              <a:latin typeface="Calibri" pitchFamily="34" charset="0"/>
            </a:endParaRPr>
          </a:p>
          <a:p>
            <a:pPr algn="ctr"/>
            <a:r>
              <a:rPr lang="zh-CN" altLang="en-US" sz="3600" b="1">
                <a:latin typeface="Calibri" pitchFamily="34" charset="0"/>
              </a:rPr>
              <a:t>方程的解</a:t>
            </a:r>
          </a:p>
        </p:txBody>
      </p:sp>
      <p:sp>
        <p:nvSpPr>
          <p:cNvPr id="174092" name="Text Box 26"/>
          <p:cNvSpPr txBox="1">
            <a:spLocks noChangeArrowheads="1"/>
          </p:cNvSpPr>
          <p:nvPr/>
        </p:nvSpPr>
        <p:spPr bwMode="auto">
          <a:xfrm>
            <a:off x="0" y="333375"/>
            <a:ext cx="5435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Calibri" pitchFamily="34" charset="0"/>
              </a:rPr>
              <a:t>解分式方程的一般步骤如下：</a:t>
            </a:r>
          </a:p>
        </p:txBody>
      </p:sp>
      <p:sp>
        <p:nvSpPr>
          <p:cNvPr id="24" name="Text Box 11"/>
          <p:cNvSpPr txBox="1">
            <a:spLocks noChangeArrowheads="1"/>
          </p:cNvSpPr>
          <p:nvPr/>
        </p:nvSpPr>
        <p:spPr bwMode="auto">
          <a:xfrm>
            <a:off x="5105400" y="285750"/>
            <a:ext cx="4038600" cy="708025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000" b="1">
                <a:solidFill>
                  <a:srgbClr val="FF00FF"/>
                </a:solidFill>
                <a:latin typeface="Times New Roman" pitchFamily="18" charset="0"/>
              </a:rPr>
              <a:t>一化二解三检验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animBg="1"/>
      <p:bldP spid="22536" grpId="0" animBg="1"/>
      <p:bldP spid="22538" grpId="0" animBg="1"/>
      <p:bldP spid="22549" grpId="0" animBg="1"/>
      <p:bldP spid="22550" grpId="0" animBg="1"/>
      <p:bldP spid="22551" grpId="0" animBg="1"/>
      <p:bldP spid="24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2" name="Object 2"/>
          <p:cNvGraphicFramePr>
            <a:graphicFrameLocks noChangeAspect="1"/>
          </p:cNvGraphicFramePr>
          <p:nvPr/>
        </p:nvGraphicFramePr>
        <p:xfrm>
          <a:off x="638175" y="1287463"/>
          <a:ext cx="7291388" cy="5281612"/>
        </p:xfrm>
        <a:graphic>
          <a:graphicData uri="http://schemas.openxmlformats.org/presentationml/2006/ole">
            <p:oleObj spid="_x0000_s131074" name="Document" r:id="rId3" imgW="2188023" imgH="1584304" progId="Word.Document.8">
              <p:embed/>
            </p:oleObj>
          </a:graphicData>
        </a:graphic>
      </p:graphicFrame>
      <p:sp>
        <p:nvSpPr>
          <p:cNvPr id="131077" name="WordArt 5"/>
          <p:cNvSpPr>
            <a:spLocks noChangeArrowheads="1" noChangeShapeType="1" noTextEdit="1"/>
          </p:cNvSpPr>
          <p:nvPr/>
        </p:nvSpPr>
        <p:spPr bwMode="auto">
          <a:xfrm>
            <a:off x="428625" y="142875"/>
            <a:ext cx="1838325" cy="766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3600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华文行楷"/>
            </a:endParaRPr>
          </a:p>
        </p:txBody>
      </p:sp>
      <p:sp>
        <p:nvSpPr>
          <p:cNvPr id="5" name="WordArt 9"/>
          <p:cNvSpPr>
            <a:spLocks noChangeArrowheads="1" noChangeShapeType="1" noTextEdit="1"/>
          </p:cNvSpPr>
          <p:nvPr/>
        </p:nvSpPr>
        <p:spPr bwMode="auto">
          <a:xfrm>
            <a:off x="1428750" y="0"/>
            <a:ext cx="6858000" cy="1371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pattFill prst="lgCheck">
                    <a:fgClr>
                      <a:srgbClr val="FF9900"/>
                    </a:fgClr>
                    <a:bgClr>
                      <a:srgbClr val="FFFFFF"/>
                    </a:bgClr>
                  </a:pattFill>
                  <a:miter lim="800000"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华文行楷"/>
              </a:rPr>
              <a:t>比一比：看谁做得又快又准！</a:t>
            </a:r>
          </a:p>
        </p:txBody>
      </p:sp>
      <p:pic>
        <p:nvPicPr>
          <p:cNvPr id="6" name="Picture 20" descr="旋箭头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0800000">
            <a:off x="0" y="357188"/>
            <a:ext cx="1008063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12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8125" y="1143000"/>
            <a:ext cx="91440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1076" name="Object 4"/>
          <p:cNvGraphicFramePr>
            <a:graphicFrameLocks noChangeAspect="1"/>
          </p:cNvGraphicFramePr>
          <p:nvPr/>
        </p:nvGraphicFramePr>
        <p:xfrm>
          <a:off x="360363" y="3789363"/>
          <a:ext cx="8037512" cy="2082800"/>
        </p:xfrm>
        <a:graphic>
          <a:graphicData uri="http://schemas.openxmlformats.org/presentationml/2006/ole">
            <p:oleObj spid="_x0000_s131076" name="Document" r:id="rId6" imgW="2383138" imgH="620258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20" name="Object 2"/>
          <p:cNvGraphicFramePr>
            <a:graphicFrameLocks noChangeAspect="1"/>
          </p:cNvGraphicFramePr>
          <p:nvPr/>
        </p:nvGraphicFramePr>
        <p:xfrm>
          <a:off x="60325" y="1357313"/>
          <a:ext cx="9083675" cy="2622550"/>
        </p:xfrm>
        <a:graphic>
          <a:graphicData uri="http://schemas.openxmlformats.org/presentationml/2006/ole">
            <p:oleObj spid="_x0000_s135170" name="Document" r:id="rId3" imgW="2735568" imgH="791972" progId="Word.Document.8">
              <p:embed/>
            </p:oleObj>
          </a:graphicData>
        </a:graphic>
      </p:graphicFrame>
      <p:graphicFrame>
        <p:nvGraphicFramePr>
          <p:cNvPr id="135171" name="Object 3"/>
          <p:cNvGraphicFramePr>
            <a:graphicFrameLocks noChangeAspect="1"/>
          </p:cNvGraphicFramePr>
          <p:nvPr/>
        </p:nvGraphicFramePr>
        <p:xfrm>
          <a:off x="0" y="2643188"/>
          <a:ext cx="8926513" cy="1828800"/>
        </p:xfrm>
        <a:graphic>
          <a:graphicData uri="http://schemas.openxmlformats.org/presentationml/2006/ole">
            <p:oleObj spid="_x0000_s135171" name="Document" r:id="rId4" imgW="2888564" imgH="594339" progId="Word.Document.8">
              <p:embed/>
            </p:oleObj>
          </a:graphicData>
        </a:graphic>
      </p:graphicFrame>
      <p:sp>
        <p:nvSpPr>
          <p:cNvPr id="11" name="WordArt 9"/>
          <p:cNvSpPr>
            <a:spLocks noChangeArrowheads="1" noChangeShapeType="1" noTextEdit="1"/>
          </p:cNvSpPr>
          <p:nvPr/>
        </p:nvSpPr>
        <p:spPr bwMode="auto">
          <a:xfrm>
            <a:off x="1428750" y="0"/>
            <a:ext cx="6858000" cy="1371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pattFill prst="lgCheck">
                    <a:fgClr>
                      <a:srgbClr val="FF9900"/>
                    </a:fgClr>
                    <a:bgClr>
                      <a:srgbClr val="FFFFFF"/>
                    </a:bgClr>
                  </a:pattFill>
                  <a:miter lim="800000"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华文行楷"/>
              </a:rPr>
              <a:t>试一试：看谁做得又快又准！</a:t>
            </a:r>
          </a:p>
        </p:txBody>
      </p:sp>
      <p:pic>
        <p:nvPicPr>
          <p:cNvPr id="12" name="Picture 20" descr="旋箭头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0800000">
            <a:off x="0" y="357188"/>
            <a:ext cx="1008063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0" descr="34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924800" y="56388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5172" name="Object 4"/>
          <p:cNvGraphicFramePr>
            <a:graphicFrameLocks noChangeAspect="1"/>
          </p:cNvGraphicFramePr>
          <p:nvPr/>
        </p:nvGraphicFramePr>
        <p:xfrm>
          <a:off x="0" y="4643438"/>
          <a:ext cx="8926513" cy="1828800"/>
        </p:xfrm>
        <a:graphic>
          <a:graphicData uri="http://schemas.openxmlformats.org/presentationml/2006/ole">
            <p:oleObj spid="_x0000_s135172" name="Document" r:id="rId8" imgW="2888564" imgH="594339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3" name="WordArt 5"/>
          <p:cNvSpPr>
            <a:spLocks noChangeArrowheads="1" noChangeShapeType="1" noTextEdit="1"/>
          </p:cNvSpPr>
          <p:nvPr/>
        </p:nvSpPr>
        <p:spPr bwMode="auto">
          <a:xfrm>
            <a:off x="428625" y="142875"/>
            <a:ext cx="1838325" cy="766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/>
              </a:rPr>
              <a:t>思维拓展</a:t>
            </a:r>
          </a:p>
        </p:txBody>
      </p:sp>
      <p:graphicFrame>
        <p:nvGraphicFramePr>
          <p:cNvPr id="132101" name="Object 5"/>
          <p:cNvGraphicFramePr>
            <a:graphicFrameLocks noChangeAspect="1"/>
          </p:cNvGraphicFramePr>
          <p:nvPr/>
        </p:nvGraphicFramePr>
        <p:xfrm>
          <a:off x="5753100" y="4602163"/>
          <a:ext cx="114300" cy="166687"/>
        </p:xfrm>
        <a:graphic>
          <a:graphicData uri="http://schemas.openxmlformats.org/presentationml/2006/ole">
            <p:oleObj spid="_x0000_s132101" name="Equation" r:id="rId4" imgW="114120" imgH="164880" progId="">
              <p:embed/>
            </p:oleObj>
          </a:graphicData>
        </a:graphic>
      </p:graphicFrame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285750" y="1357313"/>
            <a:ext cx="8280400" cy="3076575"/>
            <a:chOff x="357158" y="4000504"/>
            <a:chExt cx="8279831" cy="3076636"/>
          </a:xfrm>
        </p:grpSpPr>
        <p:graphicFrame>
          <p:nvGraphicFramePr>
            <p:cNvPr id="132102" name="Object 6"/>
            <p:cNvGraphicFramePr>
              <a:graphicFrameLocks noChangeAspect="1"/>
            </p:cNvGraphicFramePr>
            <p:nvPr/>
          </p:nvGraphicFramePr>
          <p:xfrm>
            <a:off x="4429124" y="4000504"/>
            <a:ext cx="2500330" cy="965474"/>
          </p:xfrm>
          <a:graphic>
            <a:graphicData uri="http://schemas.openxmlformats.org/presentationml/2006/ole">
              <p:oleObj spid="_x0000_s132102" name="Equation" r:id="rId5" imgW="952200" imgH="368280" progId="">
                <p:embed/>
              </p:oleObj>
            </a:graphicData>
          </a:graphic>
        </p:graphicFrame>
        <p:sp>
          <p:nvSpPr>
            <p:cNvPr id="132105" name="Rectangle 7"/>
            <p:cNvSpPr>
              <a:spLocks noChangeArrowheads="1"/>
            </p:cNvSpPr>
            <p:nvPr/>
          </p:nvSpPr>
          <p:spPr bwMode="auto">
            <a:xfrm>
              <a:off x="357158" y="4214818"/>
              <a:ext cx="8279831" cy="28623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en-US" altLang="zh-CN" sz="3600" b="1">
                  <a:latin typeface="Times New Roman" pitchFamily="18" charset="0"/>
                  <a:cs typeface="Times New Roman" pitchFamily="18" charset="0"/>
                </a:rPr>
                <a:t>   </a:t>
              </a:r>
              <a:r>
                <a:rPr lang="zh-CN" altLang="en-US" sz="3600" b="1">
                  <a:latin typeface="Times New Roman" pitchFamily="18" charset="0"/>
                  <a:cs typeface="Times New Roman" pitchFamily="18" charset="0"/>
                </a:rPr>
                <a:t>已知关于</a:t>
              </a:r>
              <a:r>
                <a:rPr lang="en-US" altLang="zh-CN" sz="3600" b="1" i="1">
                  <a:latin typeface="Times New Roman" pitchFamily="18" charset="0"/>
                  <a:cs typeface="Times New Roman" pitchFamily="18" charset="0"/>
                </a:rPr>
                <a:t>x</a:t>
              </a:r>
              <a:r>
                <a:rPr lang="zh-CN" altLang="en-US" sz="3600" b="1">
                  <a:latin typeface="Times New Roman" pitchFamily="18" charset="0"/>
                  <a:cs typeface="Times New Roman" pitchFamily="18" charset="0"/>
                </a:rPr>
                <a:t>的方程                         有一个</a:t>
              </a:r>
              <a:endParaRPr lang="en-US" altLang="zh-CN" sz="3600" b="1">
                <a:latin typeface="Times New Roman" pitchFamily="18" charset="0"/>
                <a:cs typeface="Times New Roman" pitchFamily="18" charset="0"/>
              </a:endParaRPr>
            </a:p>
            <a:p>
              <a:endParaRPr lang="en-US" altLang="zh-CN" sz="3600" b="1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zh-CN" altLang="en-US" sz="3600" b="1">
                  <a:latin typeface="Times New Roman" pitchFamily="18" charset="0"/>
                  <a:cs typeface="Times New Roman" pitchFamily="18" charset="0"/>
                </a:rPr>
                <a:t>   正整数解，求</a:t>
              </a:r>
              <a:r>
                <a:rPr lang="en-US" altLang="zh-CN" sz="3600" b="1" i="1"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zh-CN" altLang="en-US" sz="3600" b="1">
                  <a:latin typeface="Times New Roman" pitchFamily="18" charset="0"/>
                  <a:cs typeface="Times New Roman" pitchFamily="18" charset="0"/>
                </a:rPr>
                <a:t>的取值范围</a:t>
              </a:r>
              <a:r>
                <a:rPr lang="en-US" altLang="zh-CN" sz="3600" b="1">
                  <a:latin typeface="Times New Roman" pitchFamily="18" charset="0"/>
                  <a:cs typeface="Times New Roman" pitchFamily="18" charset="0"/>
                </a:rPr>
                <a:t>.</a:t>
              </a:r>
              <a:endParaRPr lang="en-US" altLang="zh-CN" sz="3600" b="1"/>
            </a:p>
            <a:p>
              <a:endParaRPr lang="en-US" altLang="zh-CN" sz="3600" b="1">
                <a:latin typeface="Times New Roman" pitchFamily="18" charset="0"/>
                <a:cs typeface="Times New Roman" pitchFamily="18" charset="0"/>
              </a:endParaRPr>
            </a:p>
            <a:p>
              <a:endParaRPr lang="zh-CN" altLang="en-US" sz="3600" b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201" name="Picture 3" descr="gif1450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858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395288" y="2420938"/>
            <a:ext cx="847725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>
                <a:solidFill>
                  <a:srgbClr val="0000FF"/>
                </a:solidFill>
                <a:latin typeface="方正舒体"/>
                <a:ea typeface="方正舒体"/>
                <a:cs typeface="方正舒体"/>
              </a:rPr>
              <a:t>对自己说，你有什么收获？</a:t>
            </a:r>
          </a:p>
          <a:p>
            <a:pPr>
              <a:spcBef>
                <a:spcPct val="50000"/>
              </a:spcBef>
            </a:pPr>
            <a:r>
              <a:rPr kumimoji="1" lang="zh-CN" altLang="en-US" sz="4400" b="1">
                <a:solidFill>
                  <a:srgbClr val="0000FF"/>
                </a:solidFill>
                <a:latin typeface="方正舒体"/>
                <a:ea typeface="方正舒体"/>
                <a:cs typeface="方正舒体"/>
              </a:rPr>
              <a:t>对同学说，你有什么温馨提示？</a:t>
            </a:r>
          </a:p>
          <a:p>
            <a:pPr>
              <a:spcBef>
                <a:spcPct val="50000"/>
              </a:spcBef>
            </a:pPr>
            <a:r>
              <a:rPr kumimoji="1" lang="zh-CN" altLang="en-US" sz="4400" b="1">
                <a:solidFill>
                  <a:srgbClr val="0000FF"/>
                </a:solidFill>
                <a:latin typeface="方正舒体"/>
                <a:ea typeface="方正舒体"/>
                <a:cs typeface="方正舒体"/>
              </a:rPr>
              <a:t>对老师说，你还有什么困惑？</a:t>
            </a:r>
          </a:p>
        </p:txBody>
      </p:sp>
      <p:sp>
        <p:nvSpPr>
          <p:cNvPr id="179203" name="WordArt 5"/>
          <p:cNvSpPr>
            <a:spLocks noChangeArrowheads="1" noChangeShapeType="1" noTextEdit="1"/>
          </p:cNvSpPr>
          <p:nvPr/>
        </p:nvSpPr>
        <p:spPr bwMode="auto">
          <a:xfrm>
            <a:off x="1835150" y="620713"/>
            <a:ext cx="5184775" cy="1439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 cap="sq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华文行楷"/>
              </a:rPr>
              <a:t>畅所欲言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5" name="WordArt 2"/>
          <p:cNvSpPr>
            <a:spLocks noChangeArrowheads="1" noChangeShapeType="1"/>
          </p:cNvSpPr>
          <p:nvPr/>
        </p:nvSpPr>
        <p:spPr bwMode="auto">
          <a:xfrm>
            <a:off x="2571750" y="500063"/>
            <a:ext cx="4648200" cy="1524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 cap="sq">
                  <a:solidFill>
                    <a:srgbClr val="FF99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9900"/>
                    </a:gs>
                    <a:gs pos="100000">
                      <a:srgbClr val="7647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563972" dir="14049741" sx="125000" sy="125000" algn="tl" rotWithShape="0">
                    <a:srgbClr val="C7DFD3"/>
                  </a:outerShdw>
                </a:effectLst>
                <a:latin typeface="华文行楷"/>
              </a:rPr>
              <a:t>作业：</a:t>
            </a:r>
          </a:p>
        </p:txBody>
      </p:sp>
      <p:sp>
        <p:nvSpPr>
          <p:cNvPr id="180226" name="Text Box 3"/>
          <p:cNvSpPr txBox="1">
            <a:spLocks noChangeArrowheads="1"/>
          </p:cNvSpPr>
          <p:nvPr/>
        </p:nvSpPr>
        <p:spPr bwMode="auto">
          <a:xfrm>
            <a:off x="357188" y="2143125"/>
            <a:ext cx="6786562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33CC"/>
                </a:solidFill>
                <a:latin typeface="华文行楷"/>
                <a:ea typeface="华文行楷"/>
                <a:cs typeface="华文行楷"/>
              </a:rPr>
              <a:t>一、订正</a:t>
            </a:r>
            <a:endParaRPr lang="en-US" altLang="zh-CN" sz="4000" b="1">
              <a:solidFill>
                <a:srgbClr val="0033CC"/>
              </a:solidFill>
              <a:latin typeface="华文行楷"/>
              <a:ea typeface="华文行楷"/>
              <a:cs typeface="华文行楷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33CC"/>
                </a:solidFill>
                <a:latin typeface="华文行楷"/>
                <a:ea typeface="华文行楷"/>
                <a:cs typeface="华文行楷"/>
              </a:rPr>
              <a:t>二、一课一练</a:t>
            </a:r>
            <a:r>
              <a:rPr lang="en-US" altLang="zh-CN" sz="4000" b="1">
                <a:solidFill>
                  <a:srgbClr val="0033CC"/>
                </a:solidFill>
                <a:latin typeface="华文行楷"/>
                <a:ea typeface="华文行楷"/>
                <a:cs typeface="华文行楷"/>
              </a:rPr>
              <a:t>10.5(1)(A,B)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6914" name="Object 2"/>
          <p:cNvGraphicFramePr>
            <a:graphicFrameLocks noChangeAspect="1"/>
          </p:cNvGraphicFramePr>
          <p:nvPr/>
        </p:nvGraphicFramePr>
        <p:xfrm>
          <a:off x="0" y="395288"/>
          <a:ext cx="3429000" cy="2005012"/>
        </p:xfrm>
        <a:graphic>
          <a:graphicData uri="http://schemas.openxmlformats.org/presentationml/2006/ole">
            <p:oleObj spid="_x0000_s166914" name="Equation" r:id="rId3" imgW="1650960" imgH="965160" progId="">
              <p:embed/>
            </p:oleObj>
          </a:graphicData>
        </a:graphic>
      </p:graphicFrame>
      <p:graphicFrame>
        <p:nvGraphicFramePr>
          <p:cNvPr id="166915" name="Object 3"/>
          <p:cNvGraphicFramePr>
            <a:graphicFrameLocks noChangeAspect="1"/>
          </p:cNvGraphicFramePr>
          <p:nvPr/>
        </p:nvGraphicFramePr>
        <p:xfrm>
          <a:off x="0" y="2571750"/>
          <a:ext cx="4872038" cy="1346200"/>
        </p:xfrm>
        <a:graphic>
          <a:graphicData uri="http://schemas.openxmlformats.org/presentationml/2006/ole">
            <p:oleObj spid="_x0000_s166915" name="Equation" r:id="rId4" imgW="1930320" imgH="53316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942" name="Group 13"/>
          <p:cNvGrpSpPr>
            <a:grpSpLocks/>
          </p:cNvGrpSpPr>
          <p:nvPr/>
        </p:nvGrpSpPr>
        <p:grpSpPr bwMode="auto">
          <a:xfrm>
            <a:off x="0" y="0"/>
            <a:ext cx="4021138" cy="1296988"/>
            <a:chOff x="204" y="1298"/>
            <a:chExt cx="2890" cy="800"/>
          </a:xfrm>
        </p:grpSpPr>
        <p:graphicFrame>
          <p:nvGraphicFramePr>
            <p:cNvPr id="167941" name="Object 5"/>
            <p:cNvGraphicFramePr>
              <a:graphicFrameLocks noChangeAspect="1"/>
            </p:cNvGraphicFramePr>
            <p:nvPr/>
          </p:nvGraphicFramePr>
          <p:xfrm>
            <a:off x="871" y="1298"/>
            <a:ext cx="2223" cy="800"/>
          </p:xfrm>
          <a:graphic>
            <a:graphicData uri="http://schemas.openxmlformats.org/presentationml/2006/ole">
              <p:oleObj spid="_x0000_s167941" name="公式" r:id="rId3" imgW="660240" imgH="393480" progId="Equation.3">
                <p:embed/>
              </p:oleObj>
            </a:graphicData>
          </a:graphic>
        </p:graphicFrame>
        <p:sp>
          <p:nvSpPr>
            <p:cNvPr id="167947" name="Text Box 15"/>
            <p:cNvSpPr txBox="1">
              <a:spLocks noChangeArrowheads="1"/>
            </p:cNvSpPr>
            <p:nvPr/>
          </p:nvSpPr>
          <p:spPr bwMode="auto">
            <a:xfrm>
              <a:off x="204" y="1525"/>
              <a:ext cx="1314" cy="358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3200" b="1">
                  <a:latin typeface="隶书"/>
                  <a:ea typeface="隶书"/>
                  <a:cs typeface="隶书"/>
                </a:rPr>
                <a:t>（</a:t>
              </a:r>
              <a:r>
                <a:rPr kumimoji="1" lang="en-US" altLang="zh-CN" sz="3200" b="1">
                  <a:latin typeface="隶书"/>
                  <a:ea typeface="隶书"/>
                  <a:cs typeface="隶书"/>
                </a:rPr>
                <a:t>1</a:t>
              </a:r>
              <a:r>
                <a:rPr kumimoji="1" lang="zh-CN" altLang="en-US" sz="3200" b="1">
                  <a:latin typeface="隶书"/>
                  <a:ea typeface="隶书"/>
                  <a:cs typeface="隶书"/>
                </a:rPr>
                <a:t>）</a:t>
              </a:r>
            </a:p>
          </p:txBody>
        </p:sp>
      </p:grpSp>
      <p:grpSp>
        <p:nvGrpSpPr>
          <p:cNvPr id="167943" name="Group 16"/>
          <p:cNvGrpSpPr>
            <a:grpSpLocks/>
          </p:cNvGrpSpPr>
          <p:nvPr/>
        </p:nvGrpSpPr>
        <p:grpSpPr bwMode="auto">
          <a:xfrm>
            <a:off x="357188" y="3214688"/>
            <a:ext cx="4464050" cy="1247775"/>
            <a:chOff x="-250" y="2614"/>
            <a:chExt cx="2812" cy="786"/>
          </a:xfrm>
        </p:grpSpPr>
        <p:sp>
          <p:nvSpPr>
            <p:cNvPr id="167946" name="Text Box 17"/>
            <p:cNvSpPr txBox="1">
              <a:spLocks noChangeArrowheads="1"/>
            </p:cNvSpPr>
            <p:nvPr/>
          </p:nvSpPr>
          <p:spPr bwMode="auto">
            <a:xfrm>
              <a:off x="-250" y="2795"/>
              <a:ext cx="1315" cy="365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3200" b="1">
                  <a:latin typeface="隶书"/>
                  <a:ea typeface="隶书"/>
                  <a:cs typeface="隶书"/>
                </a:rPr>
                <a:t>（</a:t>
              </a:r>
              <a:r>
                <a:rPr kumimoji="1" lang="en-US" altLang="zh-CN" sz="3200" b="1">
                  <a:latin typeface="隶书"/>
                  <a:ea typeface="隶书"/>
                  <a:cs typeface="隶书"/>
                </a:rPr>
                <a:t>3</a:t>
              </a:r>
              <a:r>
                <a:rPr kumimoji="1" lang="zh-CN" altLang="en-US" sz="3200" b="1">
                  <a:latin typeface="隶书"/>
                  <a:ea typeface="隶书"/>
                  <a:cs typeface="隶书"/>
                </a:rPr>
                <a:t>）</a:t>
              </a:r>
            </a:p>
          </p:txBody>
        </p:sp>
        <p:graphicFrame>
          <p:nvGraphicFramePr>
            <p:cNvPr id="167940" name="Object 4"/>
            <p:cNvGraphicFramePr>
              <a:graphicFrameLocks noChangeAspect="1"/>
            </p:cNvGraphicFramePr>
            <p:nvPr/>
          </p:nvGraphicFramePr>
          <p:xfrm>
            <a:off x="340" y="2614"/>
            <a:ext cx="2222" cy="786"/>
          </p:xfrm>
          <a:graphic>
            <a:graphicData uri="http://schemas.openxmlformats.org/presentationml/2006/ole">
              <p:oleObj spid="_x0000_s167940" name="公式" r:id="rId4" imgW="977760" imgH="419040" progId="Equation.3">
                <p:embed/>
              </p:oleObj>
            </a:graphicData>
          </a:graphic>
        </p:graphicFrame>
      </p:grpSp>
      <p:grpSp>
        <p:nvGrpSpPr>
          <p:cNvPr id="167944" name="Group 19"/>
          <p:cNvGrpSpPr>
            <a:grpSpLocks/>
          </p:cNvGrpSpPr>
          <p:nvPr/>
        </p:nvGrpSpPr>
        <p:grpSpPr bwMode="auto">
          <a:xfrm>
            <a:off x="533400" y="4781550"/>
            <a:ext cx="5094288" cy="1238250"/>
            <a:chOff x="2517" y="2659"/>
            <a:chExt cx="3209" cy="780"/>
          </a:xfrm>
        </p:grpSpPr>
        <p:sp>
          <p:nvSpPr>
            <p:cNvPr id="167945" name="Text Box 20"/>
            <p:cNvSpPr txBox="1">
              <a:spLocks noChangeArrowheads="1"/>
            </p:cNvSpPr>
            <p:nvPr/>
          </p:nvSpPr>
          <p:spPr bwMode="auto">
            <a:xfrm>
              <a:off x="2517" y="2840"/>
              <a:ext cx="1315" cy="365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3200" b="1">
                  <a:latin typeface="隶书"/>
                  <a:ea typeface="隶书"/>
                  <a:cs typeface="隶书"/>
                </a:rPr>
                <a:t>（</a:t>
              </a:r>
              <a:r>
                <a:rPr kumimoji="1" lang="en-US" altLang="zh-CN" sz="3200" b="1">
                  <a:latin typeface="隶书"/>
                  <a:ea typeface="隶书"/>
                  <a:cs typeface="隶书"/>
                </a:rPr>
                <a:t>4</a:t>
              </a:r>
              <a:r>
                <a:rPr kumimoji="1" lang="zh-CN" altLang="en-US" sz="3200" b="1">
                  <a:latin typeface="隶书"/>
                  <a:ea typeface="隶书"/>
                  <a:cs typeface="隶书"/>
                </a:rPr>
                <a:t>）</a:t>
              </a:r>
            </a:p>
          </p:txBody>
        </p:sp>
        <p:graphicFrame>
          <p:nvGraphicFramePr>
            <p:cNvPr id="167939" name="Object 3"/>
            <p:cNvGraphicFramePr>
              <a:graphicFrameLocks noChangeAspect="1"/>
            </p:cNvGraphicFramePr>
            <p:nvPr/>
          </p:nvGraphicFramePr>
          <p:xfrm>
            <a:off x="3152" y="2659"/>
            <a:ext cx="2574" cy="780"/>
          </p:xfrm>
          <a:graphic>
            <a:graphicData uri="http://schemas.openxmlformats.org/presentationml/2006/ole">
              <p:oleObj spid="_x0000_s167939" name="公式" r:id="rId5" imgW="1346040" imgH="393480" progId="Equation.3">
                <p:embed/>
              </p:oleObj>
            </a:graphicData>
          </a:graphic>
        </p:graphicFrame>
      </p:grpSp>
      <p:graphicFrame>
        <p:nvGraphicFramePr>
          <p:cNvPr id="167938" name="Object 2" descr="水滴"/>
          <p:cNvGraphicFramePr>
            <a:graphicFrameLocks noChangeAspect="1"/>
          </p:cNvGraphicFramePr>
          <p:nvPr>
            <p:ph sz="half" idx="4294967295"/>
          </p:nvPr>
        </p:nvGraphicFramePr>
        <p:xfrm>
          <a:off x="285750" y="1571625"/>
          <a:ext cx="4608513" cy="1274763"/>
        </p:xfrm>
        <a:graphic>
          <a:graphicData uri="http://schemas.openxmlformats.org/presentationml/2006/ole">
            <p:oleObj spid="_x0000_s167938" name="Equation" r:id="rId6" imgW="1422360" imgH="39348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965" name="Group 13"/>
          <p:cNvGrpSpPr>
            <a:grpSpLocks/>
          </p:cNvGrpSpPr>
          <p:nvPr/>
        </p:nvGrpSpPr>
        <p:grpSpPr bwMode="auto">
          <a:xfrm>
            <a:off x="957263" y="1052513"/>
            <a:ext cx="5702300" cy="1604962"/>
            <a:chOff x="658" y="663"/>
            <a:chExt cx="3592" cy="1011"/>
          </a:xfrm>
        </p:grpSpPr>
        <p:graphicFrame>
          <p:nvGraphicFramePr>
            <p:cNvPr id="168964" name="Object 4" descr="水滴"/>
            <p:cNvGraphicFramePr>
              <a:graphicFrameLocks noChangeAspect="1"/>
            </p:cNvGraphicFramePr>
            <p:nvPr/>
          </p:nvGraphicFramePr>
          <p:xfrm>
            <a:off x="1610" y="663"/>
            <a:ext cx="2640" cy="1011"/>
          </p:xfrm>
          <a:graphic>
            <a:graphicData uri="http://schemas.openxmlformats.org/presentationml/2006/ole">
              <p:oleObj spid="_x0000_s168964" name="Equation" r:id="rId3" imgW="1028520" imgH="393480" progId="">
                <p:embed/>
              </p:oleObj>
            </a:graphicData>
          </a:graphic>
        </p:graphicFrame>
        <p:sp>
          <p:nvSpPr>
            <p:cNvPr id="168970" name="Text Box 15"/>
            <p:cNvSpPr txBox="1">
              <a:spLocks noChangeArrowheads="1"/>
            </p:cNvSpPr>
            <p:nvPr/>
          </p:nvSpPr>
          <p:spPr bwMode="auto">
            <a:xfrm>
              <a:off x="658" y="980"/>
              <a:ext cx="1315" cy="365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3200" b="1">
                  <a:latin typeface="隶书"/>
                  <a:ea typeface="隶书"/>
                  <a:cs typeface="隶书"/>
                </a:rPr>
                <a:t>（</a:t>
              </a:r>
              <a:r>
                <a:rPr kumimoji="1" lang="en-US" altLang="zh-CN" sz="3200" b="1">
                  <a:latin typeface="隶书"/>
                  <a:ea typeface="隶书"/>
                  <a:cs typeface="隶书"/>
                </a:rPr>
                <a:t>5</a:t>
              </a:r>
              <a:r>
                <a:rPr kumimoji="1" lang="zh-CN" altLang="en-US" sz="3200" b="1">
                  <a:latin typeface="隶书"/>
                  <a:ea typeface="隶书"/>
                  <a:cs typeface="隶书"/>
                </a:rPr>
                <a:t>）</a:t>
              </a:r>
            </a:p>
          </p:txBody>
        </p:sp>
      </p:grpSp>
      <p:grpSp>
        <p:nvGrpSpPr>
          <p:cNvPr id="168966" name="Group 16"/>
          <p:cNvGrpSpPr>
            <a:grpSpLocks/>
          </p:cNvGrpSpPr>
          <p:nvPr/>
        </p:nvGrpSpPr>
        <p:grpSpPr bwMode="auto">
          <a:xfrm>
            <a:off x="1027113" y="2765425"/>
            <a:ext cx="6569075" cy="1671638"/>
            <a:chOff x="708" y="1661"/>
            <a:chExt cx="4138" cy="1053"/>
          </a:xfrm>
        </p:grpSpPr>
        <p:sp>
          <p:nvSpPr>
            <p:cNvPr id="168969" name="Text Box 17"/>
            <p:cNvSpPr txBox="1">
              <a:spLocks noChangeArrowheads="1"/>
            </p:cNvSpPr>
            <p:nvPr/>
          </p:nvSpPr>
          <p:spPr bwMode="auto">
            <a:xfrm>
              <a:off x="708" y="2024"/>
              <a:ext cx="1315" cy="365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3200" b="1">
                  <a:latin typeface="隶书"/>
                  <a:ea typeface="隶书"/>
                  <a:cs typeface="隶书"/>
                </a:rPr>
                <a:t>（</a:t>
              </a:r>
              <a:r>
                <a:rPr kumimoji="1" lang="en-US" altLang="zh-CN" sz="3200" b="1">
                  <a:latin typeface="隶书"/>
                  <a:ea typeface="隶书"/>
                  <a:cs typeface="隶书"/>
                </a:rPr>
                <a:t>6</a:t>
              </a:r>
              <a:r>
                <a:rPr kumimoji="1" lang="zh-CN" altLang="en-US" sz="3200" b="1">
                  <a:latin typeface="隶书"/>
                  <a:ea typeface="隶书"/>
                  <a:cs typeface="隶书"/>
                </a:rPr>
                <a:t>）</a:t>
              </a:r>
            </a:p>
          </p:txBody>
        </p:sp>
        <p:graphicFrame>
          <p:nvGraphicFramePr>
            <p:cNvPr id="168963" name="Object 3"/>
            <p:cNvGraphicFramePr>
              <a:graphicFrameLocks noChangeAspect="1"/>
            </p:cNvGraphicFramePr>
            <p:nvPr/>
          </p:nvGraphicFramePr>
          <p:xfrm>
            <a:off x="1580" y="1661"/>
            <a:ext cx="3266" cy="1053"/>
          </p:xfrm>
          <a:graphic>
            <a:graphicData uri="http://schemas.openxmlformats.org/presentationml/2006/ole">
              <p:oleObj spid="_x0000_s168963" name="公式" r:id="rId4" imgW="1422360" imgH="393480" progId="Equation.3">
                <p:embed/>
              </p:oleObj>
            </a:graphicData>
          </a:graphic>
        </p:graphicFrame>
      </p:grpSp>
      <p:grpSp>
        <p:nvGrpSpPr>
          <p:cNvPr id="168967" name="Group 19"/>
          <p:cNvGrpSpPr>
            <a:grpSpLocks/>
          </p:cNvGrpSpPr>
          <p:nvPr/>
        </p:nvGrpSpPr>
        <p:grpSpPr bwMode="auto">
          <a:xfrm>
            <a:off x="1042988" y="4565650"/>
            <a:ext cx="6288087" cy="1527175"/>
            <a:chOff x="703" y="2840"/>
            <a:chExt cx="3961" cy="962"/>
          </a:xfrm>
        </p:grpSpPr>
        <p:sp>
          <p:nvSpPr>
            <p:cNvPr id="168968" name="Text Box 20"/>
            <p:cNvSpPr txBox="1">
              <a:spLocks noChangeArrowheads="1"/>
            </p:cNvSpPr>
            <p:nvPr/>
          </p:nvSpPr>
          <p:spPr bwMode="auto">
            <a:xfrm>
              <a:off x="703" y="3113"/>
              <a:ext cx="1315" cy="365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3200" b="1">
                  <a:latin typeface="隶书"/>
                  <a:ea typeface="隶书"/>
                  <a:cs typeface="隶书"/>
                </a:rPr>
                <a:t>（</a:t>
              </a:r>
              <a:r>
                <a:rPr kumimoji="1" lang="en-US" altLang="zh-CN" sz="3200" b="1">
                  <a:latin typeface="隶书"/>
                  <a:ea typeface="隶书"/>
                  <a:cs typeface="隶书"/>
                </a:rPr>
                <a:t>7</a:t>
              </a:r>
              <a:r>
                <a:rPr kumimoji="1" lang="zh-CN" altLang="en-US" sz="3200" b="1">
                  <a:latin typeface="隶书"/>
                  <a:ea typeface="隶书"/>
                  <a:cs typeface="隶书"/>
                </a:rPr>
                <a:t>）</a:t>
              </a:r>
            </a:p>
          </p:txBody>
        </p:sp>
        <p:graphicFrame>
          <p:nvGraphicFramePr>
            <p:cNvPr id="168962" name="Object 2"/>
            <p:cNvGraphicFramePr>
              <a:graphicFrameLocks noChangeAspect="1"/>
            </p:cNvGraphicFramePr>
            <p:nvPr/>
          </p:nvGraphicFramePr>
          <p:xfrm>
            <a:off x="1429" y="2840"/>
            <a:ext cx="3235" cy="962"/>
          </p:xfrm>
          <a:graphic>
            <a:graphicData uri="http://schemas.openxmlformats.org/presentationml/2006/ole">
              <p:oleObj spid="_x0000_s168962" name="公式" r:id="rId5" imgW="838080" imgH="393480" progId="Equation.3">
                <p:embed/>
              </p:oleObj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WordArt 5"/>
          <p:cNvSpPr>
            <a:spLocks noChangeArrowheads="1" noChangeShapeType="1" noTextEdit="1"/>
          </p:cNvSpPr>
          <p:nvPr/>
        </p:nvSpPr>
        <p:spPr bwMode="auto">
          <a:xfrm>
            <a:off x="428625" y="142875"/>
            <a:ext cx="1838325" cy="766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/>
              </a:rPr>
              <a:t>复习回顾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00063" y="1071563"/>
            <a:ext cx="1500187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方程</a:t>
            </a:r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:</a:t>
            </a:r>
          </a:p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714500" y="1071563"/>
            <a:ext cx="571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含有未知数的等式叫做方程。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28625" y="1785938"/>
            <a:ext cx="4786313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一元一次方程</a:t>
            </a:r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:</a:t>
            </a:r>
          </a:p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28625" y="2857500"/>
            <a:ext cx="6215063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解一元一次方程的步骤</a:t>
            </a:r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:</a:t>
            </a:r>
          </a:p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28625" y="3357563"/>
            <a:ext cx="25003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Calibri" pitchFamily="34" charset="0"/>
              </a:rPr>
              <a:t>1</a:t>
            </a:r>
            <a:r>
              <a:rPr lang="zh-CN" altLang="en-US" sz="3600" b="1">
                <a:latin typeface="Calibri" pitchFamily="34" charset="0"/>
              </a:rPr>
              <a:t>、去分母</a:t>
            </a:r>
            <a:endParaRPr lang="en-US" altLang="zh-CN" sz="3600" b="1">
              <a:latin typeface="Calibri" pitchFamily="34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643188" y="3357563"/>
            <a:ext cx="22717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Calibri" pitchFamily="34" charset="0"/>
              </a:rPr>
              <a:t>2</a:t>
            </a:r>
            <a:r>
              <a:rPr lang="zh-CN" altLang="en-US" sz="3600" b="1">
                <a:solidFill>
                  <a:srgbClr val="000000"/>
                </a:solidFill>
                <a:latin typeface="Calibri" pitchFamily="34" charset="0"/>
              </a:rPr>
              <a:t>、去括号</a:t>
            </a:r>
            <a:endParaRPr lang="en-US" altLang="zh-CN" sz="36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000625" y="3357563"/>
            <a:ext cx="18081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Calibri" pitchFamily="34" charset="0"/>
              </a:rPr>
              <a:t>3</a:t>
            </a:r>
            <a:r>
              <a:rPr lang="zh-CN" altLang="en-US" sz="3600" b="1">
                <a:solidFill>
                  <a:srgbClr val="000000"/>
                </a:solidFill>
                <a:latin typeface="Calibri" pitchFamily="34" charset="0"/>
              </a:rPr>
              <a:t>、移项</a:t>
            </a:r>
            <a:endParaRPr lang="en-US" altLang="zh-CN" sz="36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28625" y="4143375"/>
            <a:ext cx="3714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Calibri" pitchFamily="34" charset="0"/>
              </a:rPr>
              <a:t>4</a:t>
            </a:r>
            <a:r>
              <a:rPr lang="zh-CN" altLang="en-US" sz="3600" b="1">
                <a:solidFill>
                  <a:srgbClr val="000000"/>
                </a:solidFill>
                <a:latin typeface="Calibri" pitchFamily="34" charset="0"/>
              </a:rPr>
              <a:t>、合并同类项</a:t>
            </a:r>
            <a:endParaRPr lang="en-US" altLang="zh-CN" sz="36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857625" y="4071938"/>
            <a:ext cx="29686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Calibri" pitchFamily="34" charset="0"/>
              </a:rPr>
              <a:t>5</a:t>
            </a:r>
            <a:r>
              <a:rPr lang="zh-CN" altLang="en-US" sz="3600" b="1">
                <a:solidFill>
                  <a:srgbClr val="000000"/>
                </a:solidFill>
                <a:latin typeface="Calibri" pitchFamily="34" charset="0"/>
              </a:rPr>
              <a:t>、系数化为</a:t>
            </a:r>
            <a:r>
              <a:rPr lang="en-US" altLang="zh-CN" sz="3600" b="1">
                <a:solidFill>
                  <a:srgbClr val="000000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429000" y="1714500"/>
            <a:ext cx="57150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只含有一个未知数且未知数的次数为</a:t>
            </a:r>
            <a:r>
              <a:rPr lang="en-US" altLang="zh-CN" sz="3200" b="1">
                <a:latin typeface="Calibri" pitchFamily="34" charset="0"/>
              </a:rPr>
              <a:t>1 </a:t>
            </a:r>
            <a:r>
              <a:rPr lang="zh-CN" altLang="en-US" sz="3200" b="1">
                <a:latin typeface="Calibri" pitchFamily="34" charset="0"/>
              </a:rPr>
              <a:t>的方程。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71500" y="4929188"/>
            <a:ext cx="6215063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检验方程的解</a:t>
            </a:r>
            <a:r>
              <a:rPr lang="en-US" altLang="zh-CN" sz="3200" b="1">
                <a:solidFill>
                  <a:srgbClr val="0000FF"/>
                </a:solidFill>
                <a:latin typeface="Calibri" pitchFamily="34" charset="0"/>
              </a:rPr>
              <a:t>:</a:t>
            </a:r>
          </a:p>
          <a:p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92" name="内容占位符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1614488" cy="614363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b="1"/>
              <a:t>解方程：</a:t>
            </a:r>
          </a:p>
        </p:txBody>
      </p:sp>
      <p:sp>
        <p:nvSpPr>
          <p:cNvPr id="148493" name="WordArt 5"/>
          <p:cNvSpPr>
            <a:spLocks noChangeArrowheads="1" noChangeShapeType="1" noTextEdit="1"/>
          </p:cNvSpPr>
          <p:nvPr/>
        </p:nvSpPr>
        <p:spPr bwMode="auto">
          <a:xfrm>
            <a:off x="428625" y="142875"/>
            <a:ext cx="1838325" cy="766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/>
              </a:rPr>
              <a:t>复习回顾</a:t>
            </a:r>
          </a:p>
        </p:txBody>
      </p:sp>
      <p:sp>
        <p:nvSpPr>
          <p:cNvPr id="1484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graphicFrame>
        <p:nvGraphicFramePr>
          <p:cNvPr id="148481" name="Object 1"/>
          <p:cNvGraphicFramePr>
            <a:graphicFrameLocks noChangeAspect="1"/>
          </p:cNvGraphicFramePr>
          <p:nvPr/>
        </p:nvGraphicFramePr>
        <p:xfrm>
          <a:off x="2085975" y="1425575"/>
          <a:ext cx="2630488" cy="931863"/>
        </p:xfrm>
        <a:graphic>
          <a:graphicData uri="http://schemas.openxmlformats.org/presentationml/2006/ole">
            <p:oleObj spid="_x0000_s148481" name="公式" r:id="rId3" imgW="1104840" imgH="393480" progId="Equation.3">
              <p:embed/>
            </p:oleObj>
          </a:graphicData>
        </a:graphic>
      </p:graphicFrame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00063" y="2571750"/>
            <a:ext cx="1643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去分母：</a:t>
            </a:r>
          </a:p>
        </p:txBody>
      </p:sp>
      <p:sp>
        <p:nvSpPr>
          <p:cNvPr id="1484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4849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00063" y="3286125"/>
            <a:ext cx="1643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去括号：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71500" y="4714875"/>
            <a:ext cx="2428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合并同类项：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71500" y="4000500"/>
            <a:ext cx="16430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移项：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71500" y="5429250"/>
            <a:ext cx="3000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系数化为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：</a:t>
            </a:r>
          </a:p>
        </p:txBody>
      </p:sp>
      <p:graphicFrame>
        <p:nvGraphicFramePr>
          <p:cNvPr id="148487" name="Object 7"/>
          <p:cNvGraphicFramePr>
            <a:graphicFrameLocks noChangeAspect="1"/>
          </p:cNvGraphicFramePr>
          <p:nvPr/>
        </p:nvGraphicFramePr>
        <p:xfrm>
          <a:off x="2128838" y="2643188"/>
          <a:ext cx="3536950" cy="481012"/>
        </p:xfrm>
        <a:graphic>
          <a:graphicData uri="http://schemas.openxmlformats.org/presentationml/2006/ole">
            <p:oleObj spid="_x0000_s148487" name="公式" r:id="rId4" imgW="1485720" imgH="203040" progId="Equation.3">
              <p:embed/>
            </p:oleObj>
          </a:graphicData>
        </a:graphic>
      </p:graphicFrame>
      <p:graphicFrame>
        <p:nvGraphicFramePr>
          <p:cNvPr id="148488" name="Object 8"/>
          <p:cNvGraphicFramePr>
            <a:graphicFrameLocks noChangeAspect="1"/>
          </p:cNvGraphicFramePr>
          <p:nvPr/>
        </p:nvGraphicFramePr>
        <p:xfrm>
          <a:off x="2771775" y="3286125"/>
          <a:ext cx="2925763" cy="428625"/>
        </p:xfrm>
        <a:graphic>
          <a:graphicData uri="http://schemas.openxmlformats.org/presentationml/2006/ole">
            <p:oleObj spid="_x0000_s148488" name="公式" r:id="rId5" imgW="1206360" imgH="177480" progId="Equation.3">
              <p:embed/>
            </p:oleObj>
          </a:graphicData>
        </a:graphic>
      </p:graphicFrame>
      <p:graphicFrame>
        <p:nvGraphicFramePr>
          <p:cNvPr id="148489" name="Object 9"/>
          <p:cNvGraphicFramePr>
            <a:graphicFrameLocks noChangeAspect="1"/>
          </p:cNvGraphicFramePr>
          <p:nvPr/>
        </p:nvGraphicFramePr>
        <p:xfrm>
          <a:off x="3771900" y="4000500"/>
          <a:ext cx="2871788" cy="420688"/>
        </p:xfrm>
        <a:graphic>
          <a:graphicData uri="http://schemas.openxmlformats.org/presentationml/2006/ole">
            <p:oleObj spid="_x0000_s148489" name="公式" r:id="rId6" imgW="1206360" imgH="177480" progId="Equation.3">
              <p:embed/>
            </p:oleObj>
          </a:graphicData>
        </a:graphic>
      </p:graphicFrame>
      <p:graphicFrame>
        <p:nvGraphicFramePr>
          <p:cNvPr id="148490" name="Object 10"/>
          <p:cNvGraphicFramePr>
            <a:graphicFrameLocks noChangeAspect="1"/>
          </p:cNvGraphicFramePr>
          <p:nvPr/>
        </p:nvGraphicFramePr>
        <p:xfrm>
          <a:off x="4354513" y="4714875"/>
          <a:ext cx="1239837" cy="420688"/>
        </p:xfrm>
        <a:graphic>
          <a:graphicData uri="http://schemas.openxmlformats.org/presentationml/2006/ole">
            <p:oleObj spid="_x0000_s148490" name="公式" r:id="rId7" imgW="520560" imgH="177480" progId="Equation.3">
              <p:embed/>
            </p:oleObj>
          </a:graphicData>
        </a:graphic>
      </p:graphicFrame>
      <p:graphicFrame>
        <p:nvGraphicFramePr>
          <p:cNvPr id="148491" name="Object 11"/>
          <p:cNvGraphicFramePr>
            <a:graphicFrameLocks noChangeAspect="1"/>
          </p:cNvGraphicFramePr>
          <p:nvPr/>
        </p:nvGraphicFramePr>
        <p:xfrm>
          <a:off x="4440238" y="5357813"/>
          <a:ext cx="1209675" cy="420687"/>
        </p:xfrm>
        <a:graphic>
          <a:graphicData uri="http://schemas.openxmlformats.org/presentationml/2006/ole">
            <p:oleObj spid="_x0000_s148491" name="公式" r:id="rId8" imgW="507960" imgH="177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8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8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8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8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8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8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8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8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8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8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3" name="内容占位符 2"/>
          <p:cNvSpPr>
            <a:spLocks noGrp="1"/>
          </p:cNvSpPr>
          <p:nvPr>
            <p:ph idx="4294967295"/>
          </p:nvPr>
        </p:nvSpPr>
        <p:spPr>
          <a:xfrm>
            <a:off x="285750" y="1428750"/>
            <a:ext cx="8858250" cy="1928813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b="1">
                <a:latin typeface="楷体_GB2312"/>
                <a:ea typeface="楷体_GB2312"/>
                <a:cs typeface="楷体_GB2312"/>
              </a:rPr>
              <a:t>一艘轮船在静水中的航速为</a:t>
            </a:r>
            <a:r>
              <a:rPr lang="en-US" altLang="zh-CN" b="1">
                <a:latin typeface="楷体_GB2312"/>
                <a:ea typeface="楷体_GB2312"/>
                <a:cs typeface="楷体_GB2312"/>
              </a:rPr>
              <a:t>20</a:t>
            </a:r>
            <a:r>
              <a:rPr lang="zh-CN" altLang="en-US" b="1">
                <a:latin typeface="楷体_GB2312"/>
                <a:ea typeface="楷体_GB2312"/>
                <a:cs typeface="楷体_GB2312"/>
              </a:rPr>
              <a:t>千米</a:t>
            </a:r>
            <a:r>
              <a:rPr lang="en-US" altLang="zh-CN" b="1">
                <a:latin typeface="楷体_GB2312"/>
                <a:ea typeface="楷体_GB2312"/>
                <a:cs typeface="楷体_GB2312"/>
              </a:rPr>
              <a:t>/</a:t>
            </a:r>
            <a:r>
              <a:rPr lang="zh-CN" altLang="en-US" b="1">
                <a:latin typeface="楷体_GB2312"/>
                <a:ea typeface="楷体_GB2312"/>
                <a:cs typeface="楷体_GB2312"/>
              </a:rPr>
              <a:t>时，它沿江</a:t>
            </a:r>
            <a:endParaRPr lang="en-US" altLang="zh-CN" b="1">
              <a:latin typeface="楷体_GB2312"/>
              <a:ea typeface="楷体_GB2312"/>
              <a:cs typeface="楷体_GB2312"/>
            </a:endParaRPr>
          </a:p>
          <a:p>
            <a:pPr>
              <a:buFontTx/>
              <a:buNone/>
            </a:pPr>
            <a:r>
              <a:rPr lang="zh-CN" altLang="en-US" b="1">
                <a:latin typeface="楷体_GB2312"/>
                <a:ea typeface="楷体_GB2312"/>
                <a:cs typeface="楷体_GB2312"/>
              </a:rPr>
              <a:t>顺流航行</a:t>
            </a:r>
            <a:r>
              <a:rPr lang="en-US" altLang="zh-CN" b="1">
                <a:latin typeface="楷体_GB2312"/>
                <a:ea typeface="楷体_GB2312"/>
                <a:cs typeface="楷体_GB2312"/>
              </a:rPr>
              <a:t>100</a:t>
            </a:r>
            <a:r>
              <a:rPr lang="zh-CN" altLang="en-US" b="1">
                <a:latin typeface="楷体_GB2312"/>
                <a:ea typeface="楷体_GB2312"/>
                <a:cs typeface="楷体_GB2312"/>
              </a:rPr>
              <a:t>千米所用时间，与沿江逆流航行</a:t>
            </a:r>
            <a:r>
              <a:rPr lang="en-US" altLang="zh-CN" b="1">
                <a:latin typeface="楷体_GB2312"/>
                <a:ea typeface="楷体_GB2312"/>
                <a:cs typeface="楷体_GB2312"/>
              </a:rPr>
              <a:t>60</a:t>
            </a:r>
          </a:p>
          <a:p>
            <a:pPr>
              <a:buFontTx/>
              <a:buNone/>
            </a:pPr>
            <a:r>
              <a:rPr lang="zh-CN" altLang="en-US" b="1">
                <a:latin typeface="楷体_GB2312"/>
                <a:ea typeface="楷体_GB2312"/>
                <a:cs typeface="楷体_GB2312"/>
              </a:rPr>
              <a:t>千米所用时间相等，江水的流速为多少？</a:t>
            </a:r>
            <a:endParaRPr lang="zh-CN" altLang="en-US"/>
          </a:p>
        </p:txBody>
      </p:sp>
      <p:sp>
        <p:nvSpPr>
          <p:cNvPr id="153604" name="WordArt 5"/>
          <p:cNvSpPr>
            <a:spLocks noChangeArrowheads="1" noChangeShapeType="1" noTextEdit="1"/>
          </p:cNvSpPr>
          <p:nvPr/>
        </p:nvSpPr>
        <p:spPr bwMode="auto">
          <a:xfrm>
            <a:off x="428625" y="142875"/>
            <a:ext cx="1838325" cy="766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/>
              </a:rPr>
              <a:t>探究新知</a:t>
            </a:r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auto">
          <a:xfrm>
            <a:off x="285750" y="3429000"/>
            <a:ext cx="8858250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None/>
            </a:pP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解：设江水的流速为</a:t>
            </a:r>
            <a:r>
              <a:rPr lang="en-US" altLang="zh-CN" sz="3200" b="1" i="1">
                <a:latin typeface="Times New Roman" pitchFamily="18" charset="0"/>
                <a:ea typeface="楷体_GB2312"/>
                <a:cs typeface="Times New Roman" pitchFamily="18" charset="0"/>
              </a:rPr>
              <a:t>x</a:t>
            </a:r>
            <a:r>
              <a:rPr lang="zh-CN" altLang="en-US" sz="3200" b="1">
                <a:latin typeface="Times New Roman" pitchFamily="18" charset="0"/>
                <a:ea typeface="楷体_GB2312"/>
                <a:cs typeface="Times New Roman" pitchFamily="18" charset="0"/>
              </a:rPr>
              <a:t>千米</a:t>
            </a:r>
            <a:r>
              <a:rPr lang="en-US" altLang="zh-CN" sz="3200" b="1">
                <a:latin typeface="Times New Roman" pitchFamily="18" charset="0"/>
                <a:ea typeface="楷体_GB2312"/>
                <a:cs typeface="Times New Roman" pitchFamily="18" charset="0"/>
              </a:rPr>
              <a:t>/</a:t>
            </a:r>
            <a:r>
              <a:rPr lang="zh-CN" altLang="en-US" sz="3200" b="1">
                <a:latin typeface="Times New Roman" pitchFamily="18" charset="0"/>
                <a:ea typeface="楷体_GB2312"/>
                <a:cs typeface="Times New Roman" pitchFamily="18" charset="0"/>
              </a:rPr>
              <a:t>小时，则由题意可得：</a:t>
            </a:r>
            <a:endParaRPr lang="zh-CN" altLang="en-US" sz="3200">
              <a:latin typeface="Calibri" pitchFamily="34" charset="0"/>
            </a:endParaRPr>
          </a:p>
        </p:txBody>
      </p:sp>
      <p:sp>
        <p:nvSpPr>
          <p:cNvPr id="153606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graphicFrame>
        <p:nvGraphicFramePr>
          <p:cNvPr id="153602" name="Object 2"/>
          <p:cNvGraphicFramePr>
            <a:graphicFrameLocks noChangeAspect="1"/>
          </p:cNvGraphicFramePr>
          <p:nvPr/>
        </p:nvGraphicFramePr>
        <p:xfrm>
          <a:off x="2071688" y="4286250"/>
          <a:ext cx="2044700" cy="815975"/>
        </p:xfrm>
        <a:graphic>
          <a:graphicData uri="http://schemas.openxmlformats.org/presentationml/2006/ole">
            <p:oleObj spid="_x0000_s153602" name="公式" r:id="rId3" imgW="97776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4" name="Object 2"/>
          <p:cNvGraphicFramePr>
            <a:graphicFrameLocks noChangeAspect="1"/>
          </p:cNvGraphicFramePr>
          <p:nvPr/>
        </p:nvGraphicFramePr>
        <p:xfrm>
          <a:off x="214313" y="1214438"/>
          <a:ext cx="8383587" cy="744537"/>
        </p:xfrm>
        <a:graphic>
          <a:graphicData uri="http://schemas.openxmlformats.org/presentationml/2006/ole">
            <p:oleObj spid="_x0000_s124930" name="Document" r:id="rId3" imgW="2329402" imgH="205970" progId="Word.Document.8">
              <p:embed/>
            </p:oleObj>
          </a:graphicData>
        </a:graphic>
      </p:graphicFrame>
      <p:graphicFrame>
        <p:nvGraphicFramePr>
          <p:cNvPr id="20485" name="Object 3"/>
          <p:cNvGraphicFramePr>
            <a:graphicFrameLocks noChangeAspect="1"/>
          </p:cNvGraphicFramePr>
          <p:nvPr/>
        </p:nvGraphicFramePr>
        <p:xfrm>
          <a:off x="785813" y="1928813"/>
          <a:ext cx="8569325" cy="868362"/>
        </p:xfrm>
        <a:graphic>
          <a:graphicData uri="http://schemas.openxmlformats.org/presentationml/2006/ole">
            <p:oleObj spid="_x0000_s124931" name="Document" r:id="rId4" imgW="2401370" imgH="242342" progId="Word.Document.8">
              <p:embed/>
            </p:oleObj>
          </a:graphicData>
        </a:graphic>
      </p:graphicFrame>
      <p:graphicFrame>
        <p:nvGraphicFramePr>
          <p:cNvPr id="20490" name="Object 4"/>
          <p:cNvGraphicFramePr>
            <a:graphicFrameLocks noChangeAspect="1"/>
          </p:cNvGraphicFramePr>
          <p:nvPr/>
        </p:nvGraphicFramePr>
        <p:xfrm>
          <a:off x="217488" y="3006725"/>
          <a:ext cx="8399462" cy="1069975"/>
        </p:xfrm>
        <a:graphic>
          <a:graphicData uri="http://schemas.openxmlformats.org/presentationml/2006/ole">
            <p:oleObj spid="_x0000_s124932" name="Document" r:id="rId5" imgW="2346886" imgH="302825" progId="Word.Document.8">
              <p:embed/>
            </p:oleObj>
          </a:graphicData>
        </a:graphic>
      </p:graphicFrame>
      <p:graphicFrame>
        <p:nvGraphicFramePr>
          <p:cNvPr id="20493" name="Object 5"/>
          <p:cNvGraphicFramePr>
            <a:graphicFrameLocks noChangeAspect="1"/>
          </p:cNvGraphicFramePr>
          <p:nvPr/>
        </p:nvGraphicFramePr>
        <p:xfrm>
          <a:off x="774700" y="3929063"/>
          <a:ext cx="8369300" cy="1223962"/>
        </p:xfrm>
        <a:graphic>
          <a:graphicData uri="http://schemas.openxmlformats.org/presentationml/2006/ole">
            <p:oleObj spid="_x0000_s124933" name="Document" r:id="rId6" imgW="2370062" imgH="344918" progId="Word.Document.8">
              <p:embed/>
            </p:oleObj>
          </a:graphicData>
        </a:graphic>
      </p:graphicFrame>
      <p:graphicFrame>
        <p:nvGraphicFramePr>
          <p:cNvPr id="20495" name="Object 6"/>
          <p:cNvGraphicFramePr>
            <a:graphicFrameLocks noChangeAspect="1"/>
          </p:cNvGraphicFramePr>
          <p:nvPr/>
        </p:nvGraphicFramePr>
        <p:xfrm>
          <a:off x="285750" y="5000625"/>
          <a:ext cx="8369300" cy="1116013"/>
        </p:xfrm>
        <a:graphic>
          <a:graphicData uri="http://schemas.openxmlformats.org/presentationml/2006/ole">
            <p:oleObj spid="_x0000_s124934" name="Document" r:id="rId7" imgW="2358271" imgH="313042" progId="Word.Document.8">
              <p:embed/>
            </p:oleObj>
          </a:graphicData>
        </a:graphic>
      </p:graphicFrame>
      <p:graphicFrame>
        <p:nvGraphicFramePr>
          <p:cNvPr id="20496" name="Object 7"/>
          <p:cNvGraphicFramePr>
            <a:graphicFrameLocks noChangeAspect="1"/>
          </p:cNvGraphicFramePr>
          <p:nvPr/>
        </p:nvGraphicFramePr>
        <p:xfrm>
          <a:off x="325438" y="5734050"/>
          <a:ext cx="8369300" cy="946150"/>
        </p:xfrm>
        <a:graphic>
          <a:graphicData uri="http://schemas.openxmlformats.org/presentationml/2006/ole">
            <p:oleObj spid="_x0000_s124935" name="Document" r:id="rId8" imgW="2320864" imgH="265636" progId="Word.Document.8">
              <p:embed/>
            </p:oleObj>
          </a:graphicData>
        </a:graphic>
      </p:graphicFrame>
      <p:sp>
        <p:nvSpPr>
          <p:cNvPr id="124936" name="WordArt 5"/>
          <p:cNvSpPr>
            <a:spLocks noChangeArrowheads="1" noChangeShapeType="1" noTextEdit="1"/>
          </p:cNvSpPr>
          <p:nvPr/>
        </p:nvSpPr>
        <p:spPr bwMode="auto">
          <a:xfrm>
            <a:off x="428625" y="142875"/>
            <a:ext cx="1838325" cy="766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/>
              </a:rPr>
              <a:t>探究新知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14" name="Object 2"/>
          <p:cNvGraphicFramePr>
            <a:graphicFrameLocks noChangeAspect="1"/>
          </p:cNvGraphicFramePr>
          <p:nvPr/>
        </p:nvGraphicFramePr>
        <p:xfrm>
          <a:off x="571500" y="1633538"/>
          <a:ext cx="5715000" cy="5224462"/>
        </p:xfrm>
        <a:graphic>
          <a:graphicData uri="http://schemas.openxmlformats.org/presentationml/2006/ole">
            <p:oleObj spid="_x0000_s125954" name="Equation" r:id="rId3" imgW="1993680" imgH="2514600" progId="">
              <p:embed/>
            </p:oleObj>
          </a:graphicData>
        </a:graphic>
      </p:graphicFrame>
      <p:sp>
        <p:nvSpPr>
          <p:cNvPr id="25" name="WordArt 7"/>
          <p:cNvSpPr>
            <a:spLocks noChangeArrowheads="1" noChangeShapeType="1" noTextEdit="1"/>
          </p:cNvSpPr>
          <p:nvPr/>
        </p:nvSpPr>
        <p:spPr bwMode="auto">
          <a:xfrm>
            <a:off x="4214813" y="214313"/>
            <a:ext cx="3816350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CCFFFF"/>
                  </a:solidFill>
                  <a:miter lim="800000"/>
                  <a:headEnd/>
                  <a:tailEnd/>
                </a:ln>
                <a:solidFill>
                  <a:srgbClr val="3366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华文行楷"/>
              </a:rPr>
              <a:t>看谁眼力好！</a:t>
            </a:r>
          </a:p>
        </p:txBody>
      </p:sp>
      <p:pic>
        <p:nvPicPr>
          <p:cNvPr id="26" name="Picture 16" descr="GTH_00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50" y="-142875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28625" y="1000125"/>
            <a:ext cx="80724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/>
                <a:ea typeface="华文楷体"/>
                <a:cs typeface="华文楷体"/>
              </a:rPr>
              <a:t>判断下列哪些是分式方程，是的打√，不是的打</a:t>
            </a:r>
            <a:r>
              <a:rPr lang="en-US" altLang="zh-CN" sz="2800" b="1">
                <a:latin typeface="华文楷体"/>
                <a:ea typeface="华文楷体"/>
                <a:cs typeface="华文楷体"/>
              </a:rPr>
              <a:t>×</a:t>
            </a:r>
            <a:endParaRPr lang="zh-CN" altLang="en-US" sz="2800" b="1">
              <a:latin typeface="华文楷体"/>
              <a:ea typeface="华文楷体"/>
              <a:cs typeface="华文楷体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3786188" y="1714500"/>
            <a:ext cx="6969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√</a:t>
            </a:r>
            <a:endParaRPr lang="zh-CN" altLang="en-US" sz="40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4357688" y="3500438"/>
            <a:ext cx="6969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√</a:t>
            </a:r>
            <a:endParaRPr lang="zh-CN" altLang="en-US" sz="40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4714875" y="4357688"/>
            <a:ext cx="6969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√</a:t>
            </a:r>
            <a:endParaRPr lang="zh-CN" altLang="en-US" sz="40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5214938" y="2500313"/>
            <a:ext cx="6969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×</a:t>
            </a:r>
            <a:endParaRPr lang="zh-CN" altLang="en-US" sz="40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4000500" y="5214938"/>
            <a:ext cx="6969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×</a:t>
            </a:r>
            <a:endParaRPr lang="zh-CN" altLang="en-US" sz="40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5143500" y="6149975"/>
            <a:ext cx="6969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×</a:t>
            </a:r>
            <a:endParaRPr lang="zh-CN" altLang="en-US" sz="4000" b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4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24" name="Object 9"/>
          <p:cNvGraphicFramePr>
            <a:graphicFrameLocks noChangeAspect="1"/>
          </p:cNvGraphicFramePr>
          <p:nvPr/>
        </p:nvGraphicFramePr>
        <p:xfrm>
          <a:off x="2357438" y="4572000"/>
          <a:ext cx="5680075" cy="1022350"/>
        </p:xfrm>
        <a:graphic>
          <a:graphicData uri="http://schemas.openxmlformats.org/presentationml/2006/ole">
            <p:oleObj spid="_x0000_s126985" name="Document" r:id="rId3" imgW="1619238" imgH="290870" progId="Word.Document.8">
              <p:embed/>
            </p:oleObj>
          </a:graphicData>
        </a:graphic>
      </p:graphicFrame>
      <p:sp>
        <p:nvSpPr>
          <p:cNvPr id="126987" name="WordArt 5"/>
          <p:cNvSpPr>
            <a:spLocks noChangeArrowheads="1" noChangeShapeType="1" noTextEdit="1"/>
          </p:cNvSpPr>
          <p:nvPr/>
        </p:nvSpPr>
        <p:spPr bwMode="auto">
          <a:xfrm>
            <a:off x="428625" y="142875"/>
            <a:ext cx="1838325" cy="766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/>
              </a:rPr>
              <a:t>探究新知</a:t>
            </a:r>
          </a:p>
        </p:txBody>
      </p:sp>
      <p:sp>
        <p:nvSpPr>
          <p:cNvPr id="126988" name="TextBox 6"/>
          <p:cNvSpPr txBox="1">
            <a:spLocks noChangeArrowheads="1"/>
          </p:cNvSpPr>
          <p:nvPr/>
        </p:nvSpPr>
        <p:spPr bwMode="auto">
          <a:xfrm>
            <a:off x="857250" y="1785938"/>
            <a:ext cx="24288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Calibri" pitchFamily="34" charset="0"/>
              </a:rPr>
              <a:t>解方程：</a:t>
            </a:r>
          </a:p>
        </p:txBody>
      </p:sp>
      <p:graphicFrame>
        <p:nvGraphicFramePr>
          <p:cNvPr id="126986" name="Object 10"/>
          <p:cNvGraphicFramePr>
            <a:graphicFrameLocks noChangeAspect="1"/>
          </p:cNvGraphicFramePr>
          <p:nvPr/>
        </p:nvGraphicFramePr>
        <p:xfrm>
          <a:off x="3143250" y="1428750"/>
          <a:ext cx="3400425" cy="1357313"/>
        </p:xfrm>
        <a:graphic>
          <a:graphicData uri="http://schemas.openxmlformats.org/presentationml/2006/ole">
            <p:oleObj spid="_x0000_s126986" name="公式" r:id="rId4" imgW="977760" imgH="393480" progId="Equation.3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1000125" y="4572000"/>
            <a:ext cx="1570038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100" dirty="0">
                <a:solidFill>
                  <a:srgbClr val="0000FF"/>
                </a:solidFill>
                <a:latin typeface="Times New Roman"/>
                <a:ea typeface="+mn-ea"/>
                <a:cs typeface="Times New Roman"/>
              </a:rPr>
              <a:t>检验：</a:t>
            </a:r>
            <a:endParaRPr lang="zh-CN" altLang="en-US" sz="3600" b="1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6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6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4" name="Object 2"/>
          <p:cNvGraphicFramePr>
            <a:graphicFrameLocks noChangeAspect="1"/>
          </p:cNvGraphicFramePr>
          <p:nvPr/>
        </p:nvGraphicFramePr>
        <p:xfrm>
          <a:off x="403225" y="976313"/>
          <a:ext cx="8353425" cy="4633912"/>
        </p:xfrm>
        <a:graphic>
          <a:graphicData uri="http://schemas.openxmlformats.org/presentationml/2006/ole">
            <p:oleObj spid="_x0000_s129026" name="Document" r:id="rId3" imgW="2388359" imgH="1325318" progId="Word.Document.8">
              <p:embed/>
            </p:oleObj>
          </a:graphicData>
        </a:graphic>
      </p:graphicFrame>
      <p:graphicFrame>
        <p:nvGraphicFramePr>
          <p:cNvPr id="15368" name="Object 6"/>
          <p:cNvGraphicFramePr>
            <a:graphicFrameLocks noChangeAspect="1"/>
          </p:cNvGraphicFramePr>
          <p:nvPr/>
        </p:nvGraphicFramePr>
        <p:xfrm>
          <a:off x="285750" y="3571875"/>
          <a:ext cx="8353425" cy="1704975"/>
        </p:xfrm>
        <a:graphic>
          <a:graphicData uri="http://schemas.openxmlformats.org/presentationml/2006/ole">
            <p:oleObj spid="_x0000_s129030" name="Document" r:id="rId4" imgW="2388359" imgH="485500" progId="Word.Document.8">
              <p:embed/>
            </p:oleObj>
          </a:graphicData>
        </a:graphic>
      </p:graphicFrame>
      <p:graphicFrame>
        <p:nvGraphicFramePr>
          <p:cNvPr id="15369" name="Object 7"/>
          <p:cNvGraphicFramePr>
            <a:graphicFrameLocks noChangeAspect="1"/>
          </p:cNvGraphicFramePr>
          <p:nvPr/>
        </p:nvGraphicFramePr>
        <p:xfrm>
          <a:off x="285750" y="5214938"/>
          <a:ext cx="8399463" cy="776287"/>
        </p:xfrm>
        <a:graphic>
          <a:graphicData uri="http://schemas.openxmlformats.org/presentationml/2006/ole">
            <p:oleObj spid="_x0000_s129031" name="Document" r:id="rId5" imgW="2404017" imgH="225352" progId="Word.Document.8">
              <p:embed/>
            </p:oleObj>
          </a:graphicData>
        </a:graphic>
      </p:graphicFrame>
      <p:graphicFrame>
        <p:nvGraphicFramePr>
          <p:cNvPr id="15370" name="Object 8"/>
          <p:cNvGraphicFramePr>
            <a:graphicFrameLocks noChangeAspect="1"/>
          </p:cNvGraphicFramePr>
          <p:nvPr/>
        </p:nvGraphicFramePr>
        <p:xfrm>
          <a:off x="6357938" y="5286375"/>
          <a:ext cx="2587625" cy="760413"/>
        </p:xfrm>
        <a:graphic>
          <a:graphicData uri="http://schemas.openxmlformats.org/presentationml/2006/ole">
            <p:oleObj spid="_x0000_s129032" name="Document" r:id="rId6" imgW="757493" imgH="219047" progId="Word.Document.8">
              <p:embed/>
            </p:oleObj>
          </a:graphicData>
        </a:graphic>
      </p:graphicFrame>
      <p:sp>
        <p:nvSpPr>
          <p:cNvPr id="15375" name="Line 15"/>
          <p:cNvSpPr>
            <a:spLocks noChangeShapeType="1"/>
          </p:cNvSpPr>
          <p:nvPr/>
        </p:nvSpPr>
        <p:spPr bwMode="auto">
          <a:xfrm>
            <a:off x="928688" y="5857875"/>
            <a:ext cx="5400675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9034" name="WordArt 5"/>
          <p:cNvSpPr>
            <a:spLocks noChangeArrowheads="1" noChangeShapeType="1" noTextEdit="1"/>
          </p:cNvSpPr>
          <p:nvPr/>
        </p:nvSpPr>
        <p:spPr bwMode="auto">
          <a:xfrm>
            <a:off x="428625" y="142875"/>
            <a:ext cx="1838325" cy="766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/>
              </a:rPr>
              <a:t>探究新知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60" name="Object 2"/>
          <p:cNvGraphicFramePr>
            <a:graphicFrameLocks noChangeAspect="1"/>
          </p:cNvGraphicFramePr>
          <p:nvPr/>
        </p:nvGraphicFramePr>
        <p:xfrm>
          <a:off x="142875" y="928688"/>
          <a:ext cx="8353425" cy="665162"/>
        </p:xfrm>
        <a:graphic>
          <a:graphicData uri="http://schemas.openxmlformats.org/presentationml/2006/ole">
            <p:oleObj spid="_x0000_s130050" name="Document" r:id="rId3" imgW="2354205" imgH="197796" progId="Word.Document.8">
              <p:embed/>
            </p:oleObj>
          </a:graphicData>
        </a:graphic>
      </p:graphicFrame>
      <p:graphicFrame>
        <p:nvGraphicFramePr>
          <p:cNvPr id="19461" name="Object 3"/>
          <p:cNvGraphicFramePr>
            <a:graphicFrameLocks noChangeAspect="1"/>
          </p:cNvGraphicFramePr>
          <p:nvPr/>
        </p:nvGraphicFramePr>
        <p:xfrm>
          <a:off x="571500" y="1643063"/>
          <a:ext cx="8369300" cy="1503362"/>
        </p:xfrm>
        <a:graphic>
          <a:graphicData uri="http://schemas.openxmlformats.org/presentationml/2006/ole">
            <p:oleObj spid="_x0000_s130051" name="Document" r:id="rId4" imgW="2358271" imgH="421748" progId="Word.Document.8">
              <p:embed/>
            </p:oleObj>
          </a:graphicData>
        </a:graphic>
      </p:graphicFrame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00063" y="3357563"/>
            <a:ext cx="62865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99FF"/>
                </a:solidFill>
                <a:latin typeface="华文楷体"/>
                <a:ea typeface="华文楷体"/>
                <a:cs typeface="华文楷体"/>
              </a:rPr>
              <a:t>1</a:t>
            </a:r>
            <a:r>
              <a:rPr lang="zh-CN" altLang="en-US" sz="3600" b="1">
                <a:solidFill>
                  <a:srgbClr val="0099FF"/>
                </a:solidFill>
                <a:latin typeface="华文楷体"/>
                <a:ea typeface="华文楷体"/>
                <a:cs typeface="华文楷体"/>
              </a:rPr>
              <a:t>、使得分式方程的分母为零。</a:t>
            </a:r>
            <a:endParaRPr lang="en-US" altLang="zh-CN" sz="3600" b="1">
              <a:solidFill>
                <a:srgbClr val="0099FF"/>
              </a:solidFill>
              <a:latin typeface="华文楷体"/>
              <a:ea typeface="华文楷体"/>
              <a:cs typeface="华文楷体"/>
            </a:endParaRPr>
          </a:p>
          <a:p>
            <a:r>
              <a:rPr lang="en-US" altLang="zh-CN" sz="3600" b="1">
                <a:solidFill>
                  <a:srgbClr val="0099FF"/>
                </a:solidFill>
                <a:latin typeface="华文楷体"/>
                <a:ea typeface="华文楷体"/>
                <a:cs typeface="华文楷体"/>
              </a:rPr>
              <a:t>       </a:t>
            </a:r>
            <a:r>
              <a:rPr lang="zh-CN" altLang="en-US" sz="3600" b="1">
                <a:solidFill>
                  <a:srgbClr val="0099FF"/>
                </a:solidFill>
                <a:latin typeface="华文楷体"/>
                <a:ea typeface="华文楷体"/>
                <a:cs typeface="华文楷体"/>
              </a:rPr>
              <a:t>（最少一个为零）</a:t>
            </a:r>
            <a:endParaRPr lang="en-US" altLang="zh-CN" sz="3600" b="1">
              <a:solidFill>
                <a:srgbClr val="0099FF"/>
              </a:solidFill>
              <a:latin typeface="华文楷体"/>
              <a:ea typeface="华文楷体"/>
              <a:cs typeface="华文楷体"/>
            </a:endParaRPr>
          </a:p>
          <a:p>
            <a:endParaRPr lang="en-US" altLang="zh-CN" sz="3600" b="1">
              <a:solidFill>
                <a:srgbClr val="0099FF"/>
              </a:solidFill>
              <a:latin typeface="华文楷体"/>
              <a:ea typeface="华文楷体"/>
              <a:cs typeface="华文楷体"/>
            </a:endParaRPr>
          </a:p>
          <a:p>
            <a:r>
              <a:rPr lang="en-US" altLang="zh-CN" sz="3600" b="1">
                <a:solidFill>
                  <a:srgbClr val="6600CC"/>
                </a:solidFill>
                <a:latin typeface="华文楷体"/>
                <a:ea typeface="华文楷体"/>
                <a:cs typeface="华文楷体"/>
              </a:rPr>
              <a:t>2</a:t>
            </a:r>
            <a:r>
              <a:rPr lang="zh-CN" altLang="en-US" sz="3600" b="1">
                <a:solidFill>
                  <a:srgbClr val="6600CC"/>
                </a:solidFill>
                <a:latin typeface="华文楷体"/>
                <a:ea typeface="华文楷体"/>
                <a:cs typeface="华文楷体"/>
              </a:rPr>
              <a:t>、是整式方程的根。</a:t>
            </a:r>
          </a:p>
        </p:txBody>
      </p:sp>
      <p:sp>
        <p:nvSpPr>
          <p:cNvPr id="130053" name="WordArt 5"/>
          <p:cNvSpPr>
            <a:spLocks noChangeArrowheads="1" noChangeShapeType="1" noTextEdit="1"/>
          </p:cNvSpPr>
          <p:nvPr/>
        </p:nvSpPr>
        <p:spPr bwMode="auto">
          <a:xfrm>
            <a:off x="428625" y="142875"/>
            <a:ext cx="1838325" cy="766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/>
              </a:rPr>
              <a:t>探究新知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ww.7cxk.com1">
  <a:themeElements>
    <a:clrScheme name="www.7cxk.com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ww.7cxk.com1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ww.7cxk.com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www.7cxk.com1</Template>
  <TotalTime>795</TotalTime>
  <Words>394</Words>
  <PresentationFormat>全屏显示(4:3)</PresentationFormat>
  <Paragraphs>69</Paragraphs>
  <Slides>19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Calibri</vt:lpstr>
      <vt:lpstr>宋体</vt:lpstr>
      <vt:lpstr>Arial</vt:lpstr>
      <vt:lpstr>楷体_GB2312</vt:lpstr>
      <vt:lpstr>Times New Roman</vt:lpstr>
      <vt:lpstr>华文楷体</vt:lpstr>
      <vt:lpstr>方正舒体</vt:lpstr>
      <vt:lpstr>华文行楷</vt:lpstr>
      <vt:lpstr>隶书</vt:lpstr>
      <vt:lpstr>www.7cxk.com1</vt:lpstr>
      <vt:lpstr>公式</vt:lpstr>
      <vt:lpstr>Document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Microsoft</cp:lastModifiedBy>
  <cp:revision>85</cp:revision>
  <dcterms:modified xsi:type="dcterms:W3CDTF">2014-09-06T10:19:06Z</dcterms:modified>
</cp:coreProperties>
</file>