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wmf"/><Relationship Id="rId7" Type="http://schemas.openxmlformats.org/officeDocument/2006/relationships/image" Target="../media/image11.png"/><Relationship Id="rId2" Type="http://schemas.openxmlformats.org/officeDocument/2006/relationships/image" Target="../media/image6.wmf"/><Relationship Id="rId1" Type="http://schemas.openxmlformats.org/officeDocument/2006/relationships/image" Target="../media/image5.png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wmf"/><Relationship Id="rId7" Type="http://schemas.openxmlformats.org/officeDocument/2006/relationships/image" Target="../media/image11.png"/><Relationship Id="rId2" Type="http://schemas.openxmlformats.org/officeDocument/2006/relationships/image" Target="../media/image14.wmf"/><Relationship Id="rId1" Type="http://schemas.openxmlformats.org/officeDocument/2006/relationships/image" Target="../media/image13.png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png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0.wmf"/><Relationship Id="rId7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image" Target="../media/image8.png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13.png"/><Relationship Id="rId6" Type="http://schemas.openxmlformats.org/officeDocument/2006/relationships/image" Target="../media/image11.png"/><Relationship Id="rId5" Type="http://schemas.openxmlformats.org/officeDocument/2006/relationships/image" Target="../media/image19.png"/><Relationship Id="rId4" Type="http://schemas.openxmlformats.org/officeDocument/2006/relationships/image" Target="../media/image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7C412B1-913E-4FA6-9046-D77E870818C9}" type="datetimeFigureOut">
              <a:rPr lang="zh-CN" altLang="en-US"/>
              <a:pPr>
                <a:defRPr/>
              </a:pPr>
              <a:t>2014/8/29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8F5DC4B-B5AE-49F5-BEFF-166E28406F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39825" y="68262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82625" y="4340225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zh-CN" smtClean="0"/>
              <a:t>www.czsx.com.cn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39825" y="682625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82625" y="4340225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zh-CN" smtClean="0"/>
              <a:t>www.czsx.com.cn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84213" y="4341813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zh-CN" smtClean="0"/>
              <a:t>www.czsx.com.cn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 noTextEdit="1"/>
          </p:cNvSpPr>
          <p:nvPr>
            <p:ph type="sldImg"/>
          </p:nvPr>
        </p:nvSpPr>
        <p:spPr bwMode="auto">
          <a:xfrm>
            <a:off x="1141413" y="684213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84213" y="4341813"/>
            <a:ext cx="54864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zh-CN" smtClean="0"/>
              <a:t>www.czsx.com.cn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E42888-B6F5-4BA5-8B04-428174D6B064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8F1A02-A5D5-4A9D-B7BA-56642D2EB1D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F956F7-6AF1-454B-87C0-5A4BC05112D5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9724FE-6C11-40E3-80C4-635F24D7887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06B423-E631-4703-8F36-DAC41330F201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F8B46-94F3-4178-A519-D4085164000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59C129-7B38-46CB-84A2-00A822C3F6DF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C2FD9-EDB8-4110-9367-F3904CF6E15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5C7405E-D4F0-4686-AD3C-0FF869C998A6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890CB-5BBD-4950-A5D1-7FE67F788B4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3F77FB-B571-4E00-9063-F336893FB5F7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D6BFE-0B59-4DA1-A3A6-610D91993CE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8DFA48-D73D-4BFB-AF28-B9EC0A995EBC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FF7DCE-ED93-4743-A6EB-80D90D8E7D5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5B8E1C-FC38-4A53-93F7-FB1424B3AA44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70CC3E-05C0-43DE-90C4-3ABA9521249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18919F-AC36-46F6-A31F-A04FBC7B3480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2B4008-A99F-48C3-B893-2CA30946C21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6AFD76-68DA-4DDD-B7EA-6A5D10FFDF8A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BA584D-796D-42AA-A585-486F5150CE0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0482E7-87FB-479B-B9EE-EA7DF7BBA86D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33F9AE-B9D6-4418-B6B7-A513B3F9F96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12D45DB-6DE5-4902-893A-8DE178182B8C}" type="datetimeFigureOut">
              <a:rPr lang="zh-CN" altLang="en-US"/>
              <a:pPr/>
              <a:t>2014/8/29 Friday</a:t>
            </a:fld>
            <a:endParaRPr lang="en-US" altLang="zh-CN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870707B-1A77-4C62-96E5-126D457CB08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46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47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7.bin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5.bin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4.bin"/><Relationship Id="rId9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oleObject" Target="../embeddings/oleObject22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16.bin"/><Relationship Id="rId12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5.bin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9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8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0" Type="http://schemas.openxmlformats.org/officeDocument/2006/relationships/oleObject" Target="../embeddings/oleObject30.bin"/><Relationship Id="rId4" Type="http://schemas.openxmlformats.org/officeDocument/2006/relationships/oleObject" Target="../embeddings/oleObject24.bin"/><Relationship Id="rId9" Type="http://schemas.openxmlformats.org/officeDocument/2006/relationships/oleObject" Target="../embeddings/oleObject2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7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4.bin"/><Relationship Id="rId10" Type="http://schemas.openxmlformats.org/officeDocument/2006/relationships/oleObject" Target="../embeddings/oleObject39.bin"/><Relationship Id="rId4" Type="http://schemas.openxmlformats.org/officeDocument/2006/relationships/oleObject" Target="../embeddings/oleObject33.bin"/><Relationship Id="rId9" Type="http://schemas.openxmlformats.org/officeDocument/2006/relationships/oleObject" Target="../embeddings/oleObject38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468313" y="2060575"/>
            <a:ext cx="8208962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zh-CN" altLang="zh-CN" sz="6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华文琥珀" pitchFamily="2" charset="-122"/>
              </a:rPr>
              <a:t>3.4 一元一次不等式组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2"/>
          <p:cNvSpPr txBox="1">
            <a:spLocks noChangeArrowheads="1"/>
          </p:cNvSpPr>
          <p:nvPr/>
        </p:nvSpPr>
        <p:spPr bwMode="auto">
          <a:xfrm>
            <a:off x="539750" y="1125538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Franklin Gothic Book"/>
              <a:ea typeface="黑体" pitchFamily="49" charset="-122"/>
            </a:endParaRPr>
          </a:p>
        </p:txBody>
      </p:sp>
      <p:grpSp>
        <p:nvGrpSpPr>
          <p:cNvPr id="15363" name="Group 3"/>
          <p:cNvGrpSpPr>
            <a:grpSpLocks/>
          </p:cNvGrpSpPr>
          <p:nvPr/>
        </p:nvGrpSpPr>
        <p:grpSpPr bwMode="auto">
          <a:xfrm>
            <a:off x="0" y="260350"/>
            <a:ext cx="9144000" cy="2181225"/>
            <a:chOff x="0" y="0"/>
            <a:chExt cx="5760" cy="1374"/>
          </a:xfrm>
        </p:grpSpPr>
        <p:sp>
          <p:nvSpPr>
            <p:cNvPr id="6180" name="Text Box 4"/>
            <p:cNvSpPr txBox="1">
              <a:spLocks noChangeArrowheads="1"/>
            </p:cNvSpPr>
            <p:nvPr/>
          </p:nvSpPr>
          <p:spPr bwMode="auto">
            <a:xfrm>
              <a:off x="612" y="0"/>
              <a:ext cx="4037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>
                  <a:latin typeface="Franklin Gothic Book"/>
                  <a:ea typeface="黑体" pitchFamily="49" charset="-122"/>
                </a:rPr>
                <a:t>例1:解一元一次不等式组</a:t>
              </a:r>
              <a:r>
                <a:rPr lang="en-US" altLang="zh-CN" sz="2800" b="1">
                  <a:latin typeface="Franklin Gothic Book"/>
                  <a:ea typeface="黑体" pitchFamily="49" charset="-122"/>
                </a:rPr>
                <a:t> </a:t>
              </a:r>
              <a:r>
                <a:rPr lang="zh-CN" altLang="zh-CN" sz="2800" b="1">
                  <a:latin typeface="Franklin Gothic Book"/>
                  <a:ea typeface="黑体" pitchFamily="49" charset="-122"/>
                </a:rPr>
                <a:t>  3X+2＞X  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①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800" b="1">
                  <a:latin typeface="Franklin Gothic Book"/>
                  <a:ea typeface="黑体" pitchFamily="49" charset="-122"/>
                </a:rPr>
                <a:t>                                        </a:t>
              </a:r>
              <a:r>
                <a:rPr lang="en-US" altLang="zh-CN" sz="2800" b="1">
                  <a:latin typeface="Franklin Gothic Book"/>
                  <a:ea typeface="黑体" pitchFamily="49" charset="-122"/>
                </a:rPr>
                <a:t>          </a:t>
              </a:r>
              <a:r>
                <a:rPr lang="zh-CN" altLang="zh-CN" sz="2800" b="1">
                  <a:latin typeface="Franklin Gothic Book"/>
                  <a:ea typeface="黑体" pitchFamily="49" charset="-122"/>
                </a:rPr>
                <a:t>X≤2</a:t>
              </a:r>
              <a:r>
                <a:rPr lang="zh-CN" altLang="zh-CN">
                  <a:latin typeface="Franklin Gothic Book"/>
                  <a:ea typeface="黑体" pitchFamily="49" charset="-122"/>
                </a:rPr>
                <a:t>          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②</a:t>
              </a:r>
              <a:r>
                <a:rPr lang="zh-CN" altLang="zh-CN">
                  <a:latin typeface="Franklin Gothic Book"/>
                  <a:ea typeface="黑体" pitchFamily="49" charset="-122"/>
                </a:rPr>
                <a:t>                                                                            </a:t>
              </a:r>
            </a:p>
          </p:txBody>
        </p:sp>
        <p:sp>
          <p:nvSpPr>
            <p:cNvPr id="6181" name="Rectangle 5"/>
            <p:cNvSpPr>
              <a:spLocks noChangeArrowheads="1"/>
            </p:cNvSpPr>
            <p:nvPr/>
          </p:nvSpPr>
          <p:spPr bwMode="auto">
            <a:xfrm>
              <a:off x="0" y="1374"/>
              <a:ext cx="576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graphicFrame>
          <p:nvGraphicFramePr>
            <p:cNvPr id="6148" name="Object 4"/>
            <p:cNvGraphicFramePr>
              <a:graphicFrameLocks noChangeAspect="1"/>
            </p:cNvGraphicFramePr>
            <p:nvPr/>
          </p:nvGraphicFramePr>
          <p:xfrm>
            <a:off x="3202" y="295"/>
            <a:ext cx="272" cy="499"/>
          </p:xfrm>
          <a:graphic>
            <a:graphicData uri="http://schemas.openxmlformats.org/presentationml/2006/ole">
              <p:oleObj spid="_x0000_s6148" r:id="rId3" imgW="139943" imgH="394385" progId="Equation.3">
                <p:embed/>
              </p:oleObj>
            </a:graphicData>
          </a:graphic>
        </p:graphicFrame>
        <p:sp>
          <p:nvSpPr>
            <p:cNvPr id="6182" name="AutoShape 7"/>
            <p:cNvSpPr>
              <a:spLocks/>
            </p:cNvSpPr>
            <p:nvPr/>
          </p:nvSpPr>
          <p:spPr bwMode="auto">
            <a:xfrm>
              <a:off x="3107" y="136"/>
              <a:ext cx="91" cy="499"/>
            </a:xfrm>
            <a:prstGeom prst="leftBrace">
              <a:avLst>
                <a:gd name="adj1" fmla="val 4569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611188" y="2708275"/>
            <a:ext cx="107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解: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323850" y="1484313"/>
            <a:ext cx="84963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分析:</a:t>
            </a:r>
            <a:r>
              <a:rPr lang="zh-CN" altLang="zh-CN" sz="24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       根据</a:t>
            </a:r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一元一次不等式组解的意义,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 只要求出各不等式的解的公共部分即可.</a:t>
            </a: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331913" y="2708275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解不等式①,得X＞-1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1331913" y="3429000"/>
            <a:ext cx="338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解不等式②,得X≤6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1331913" y="4149725"/>
            <a:ext cx="5903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latin typeface="Franklin Gothic Book"/>
                <a:ea typeface="黑体" pitchFamily="49" charset="-122"/>
              </a:rPr>
              <a:t>把</a:t>
            </a:r>
            <a:r>
              <a:rPr lang="zh-CN" altLang="zh-CN" sz="2400" b="1">
                <a:latin typeface="Franklin Gothic Book"/>
                <a:ea typeface="黑体" pitchFamily="49" charset="-122"/>
              </a:rPr>
              <a:t>①, ②两不等式的解表示在数轴上(如图)</a:t>
            </a:r>
          </a:p>
        </p:txBody>
      </p:sp>
      <p:grpSp>
        <p:nvGrpSpPr>
          <p:cNvPr id="15373" name="Group 13"/>
          <p:cNvGrpSpPr>
            <a:grpSpLocks/>
          </p:cNvGrpSpPr>
          <p:nvPr/>
        </p:nvGrpSpPr>
        <p:grpSpPr bwMode="auto">
          <a:xfrm>
            <a:off x="2051050" y="5300663"/>
            <a:ext cx="5113338" cy="511175"/>
            <a:chOff x="0" y="0"/>
            <a:chExt cx="3221" cy="322"/>
          </a:xfrm>
        </p:grpSpPr>
        <p:grpSp>
          <p:nvGrpSpPr>
            <p:cNvPr id="6167" name="Group 14"/>
            <p:cNvGrpSpPr>
              <a:grpSpLocks/>
            </p:cNvGrpSpPr>
            <p:nvPr/>
          </p:nvGrpSpPr>
          <p:grpSpPr bwMode="auto">
            <a:xfrm>
              <a:off x="0" y="0"/>
              <a:ext cx="3130" cy="46"/>
              <a:chOff x="0" y="0"/>
              <a:chExt cx="3130" cy="46"/>
            </a:xfrm>
          </p:grpSpPr>
          <p:sp>
            <p:nvSpPr>
              <p:cNvPr id="6169" name="Line 15"/>
              <p:cNvSpPr>
                <a:spLocks noChangeShapeType="1"/>
              </p:cNvSpPr>
              <p:nvPr/>
            </p:nvSpPr>
            <p:spPr bwMode="auto">
              <a:xfrm>
                <a:off x="0" y="46"/>
                <a:ext cx="31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0" name="Line 16"/>
              <p:cNvSpPr>
                <a:spLocks noChangeShapeType="1"/>
              </p:cNvSpPr>
              <p:nvPr/>
            </p:nvSpPr>
            <p:spPr bwMode="auto">
              <a:xfrm flipV="1">
                <a:off x="2314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Line 17"/>
              <p:cNvSpPr>
                <a:spLocks noChangeShapeType="1"/>
              </p:cNvSpPr>
              <p:nvPr/>
            </p:nvSpPr>
            <p:spPr bwMode="auto">
              <a:xfrm flipV="1">
                <a:off x="2541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Line 18"/>
              <p:cNvSpPr>
                <a:spLocks noChangeShapeType="1"/>
              </p:cNvSpPr>
              <p:nvPr/>
            </p:nvSpPr>
            <p:spPr bwMode="auto">
              <a:xfrm flipV="1">
                <a:off x="2813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Line 19"/>
              <p:cNvSpPr>
                <a:spLocks noChangeShapeType="1"/>
              </p:cNvSpPr>
              <p:nvPr/>
            </p:nvSpPr>
            <p:spPr bwMode="auto">
              <a:xfrm flipV="1">
                <a:off x="1497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4" name="Line 20"/>
              <p:cNvSpPr>
                <a:spLocks noChangeShapeType="1"/>
              </p:cNvSpPr>
              <p:nvPr/>
            </p:nvSpPr>
            <p:spPr bwMode="auto">
              <a:xfrm flipV="1">
                <a:off x="1769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Line 21"/>
              <p:cNvSpPr>
                <a:spLocks noChangeShapeType="1"/>
              </p:cNvSpPr>
              <p:nvPr/>
            </p:nvSpPr>
            <p:spPr bwMode="auto">
              <a:xfrm flipV="1">
                <a:off x="2042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Line 22"/>
              <p:cNvSpPr>
                <a:spLocks noChangeShapeType="1"/>
              </p:cNvSpPr>
              <p:nvPr/>
            </p:nvSpPr>
            <p:spPr bwMode="auto">
              <a:xfrm flipV="1">
                <a:off x="1225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Line 23"/>
              <p:cNvSpPr>
                <a:spLocks noChangeShapeType="1"/>
              </p:cNvSpPr>
              <p:nvPr/>
            </p:nvSpPr>
            <p:spPr bwMode="auto">
              <a:xfrm flipV="1">
                <a:off x="953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Line 24"/>
              <p:cNvSpPr>
                <a:spLocks noChangeShapeType="1"/>
              </p:cNvSpPr>
              <p:nvPr/>
            </p:nvSpPr>
            <p:spPr bwMode="auto">
              <a:xfrm flipV="1">
                <a:off x="681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Line 25"/>
              <p:cNvSpPr>
                <a:spLocks noChangeShapeType="1"/>
              </p:cNvSpPr>
              <p:nvPr/>
            </p:nvSpPr>
            <p:spPr bwMode="auto">
              <a:xfrm flipV="1">
                <a:off x="409" y="0"/>
                <a:ext cx="0" cy="4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68" name="Text Box 26"/>
            <p:cNvSpPr txBox="1">
              <a:spLocks noChangeArrowheads="1"/>
            </p:cNvSpPr>
            <p:nvPr/>
          </p:nvSpPr>
          <p:spPr bwMode="auto">
            <a:xfrm>
              <a:off x="227" y="91"/>
              <a:ext cx="299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>
                  <a:latin typeface="Franklin Gothic Book"/>
                  <a:ea typeface="黑体" pitchFamily="49" charset="-122"/>
                </a:rPr>
                <a:t>   -3    -2    -1    0     1     2    3     4    5     6</a:t>
              </a:r>
            </a:p>
          </p:txBody>
        </p:sp>
      </p:grpSp>
      <p:sp>
        <p:nvSpPr>
          <p:cNvPr id="15387" name="Oval 27"/>
          <p:cNvSpPr>
            <a:spLocks noChangeArrowheads="1"/>
          </p:cNvSpPr>
          <p:nvPr/>
        </p:nvSpPr>
        <p:spPr bwMode="auto">
          <a:xfrm flipH="1">
            <a:off x="6443663" y="5229225"/>
            <a:ext cx="144462" cy="14446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grpSp>
        <p:nvGrpSpPr>
          <p:cNvPr id="15388" name="Group 28"/>
          <p:cNvGrpSpPr>
            <a:grpSpLocks/>
          </p:cNvGrpSpPr>
          <p:nvPr/>
        </p:nvGrpSpPr>
        <p:grpSpPr bwMode="auto">
          <a:xfrm>
            <a:off x="2771775" y="5013325"/>
            <a:ext cx="3744913" cy="215900"/>
            <a:chOff x="0" y="0"/>
            <a:chExt cx="1860" cy="136"/>
          </a:xfrm>
        </p:grpSpPr>
        <p:sp>
          <p:nvSpPr>
            <p:cNvPr id="6165" name="Line 29"/>
            <p:cNvSpPr>
              <a:spLocks noChangeShapeType="1"/>
            </p:cNvSpPr>
            <p:nvPr/>
          </p:nvSpPr>
          <p:spPr bwMode="auto">
            <a:xfrm flipV="1">
              <a:off x="1860" y="0"/>
              <a:ext cx="0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6" name="Line 30"/>
            <p:cNvSpPr>
              <a:spLocks noChangeShapeType="1"/>
            </p:cNvSpPr>
            <p:nvPr/>
          </p:nvSpPr>
          <p:spPr bwMode="auto">
            <a:xfrm flipH="1">
              <a:off x="0" y="0"/>
              <a:ext cx="1860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1" name="Oval 31"/>
          <p:cNvSpPr>
            <a:spLocks noChangeArrowheads="1"/>
          </p:cNvSpPr>
          <p:nvPr/>
        </p:nvSpPr>
        <p:spPr bwMode="auto">
          <a:xfrm>
            <a:off x="3492500" y="5229225"/>
            <a:ext cx="144463" cy="142875"/>
          </a:xfrm>
          <a:prstGeom prst="ellipse">
            <a:avLst/>
          </a:prstGeom>
          <a:noFill/>
          <a:ln w="9525">
            <a:solidFill>
              <a:srgbClr val="00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grpSp>
        <p:nvGrpSpPr>
          <p:cNvPr id="15392" name="Group 32"/>
          <p:cNvGrpSpPr>
            <a:grpSpLocks/>
          </p:cNvGrpSpPr>
          <p:nvPr/>
        </p:nvGrpSpPr>
        <p:grpSpPr bwMode="auto">
          <a:xfrm>
            <a:off x="3563938" y="4868863"/>
            <a:ext cx="3313112" cy="360362"/>
            <a:chOff x="0" y="0"/>
            <a:chExt cx="2087" cy="227"/>
          </a:xfrm>
        </p:grpSpPr>
        <p:sp>
          <p:nvSpPr>
            <p:cNvPr id="6163" name="Line 33"/>
            <p:cNvSpPr>
              <a:spLocks noChangeShapeType="1"/>
            </p:cNvSpPr>
            <p:nvPr/>
          </p:nvSpPr>
          <p:spPr bwMode="auto">
            <a:xfrm flipV="1">
              <a:off x="0" y="0"/>
              <a:ext cx="0" cy="227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Line 34"/>
            <p:cNvSpPr>
              <a:spLocks noChangeShapeType="1"/>
            </p:cNvSpPr>
            <p:nvPr/>
          </p:nvSpPr>
          <p:spPr bwMode="auto">
            <a:xfrm flipV="1">
              <a:off x="0" y="0"/>
              <a:ext cx="2087" cy="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95" name="Line 35"/>
          <p:cNvSpPr>
            <a:spLocks noChangeShapeType="1"/>
          </p:cNvSpPr>
          <p:nvPr/>
        </p:nvSpPr>
        <p:spPr bwMode="auto">
          <a:xfrm>
            <a:off x="3563938" y="5373688"/>
            <a:ext cx="2952750" cy="0"/>
          </a:xfrm>
          <a:prstGeom prst="line">
            <a:avLst/>
          </a:prstGeom>
          <a:noFill/>
          <a:ln w="28575">
            <a:solidFill>
              <a:srgbClr val="99CC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1116013" y="5949950"/>
            <a:ext cx="6264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Franklin Gothic Book"/>
                <a:ea typeface="黑体" pitchFamily="49" charset="-122"/>
              </a:rPr>
              <a:t>所以原不等式组的解是  -1</a:t>
            </a:r>
            <a:r>
              <a:rPr lang="en-US" altLang="zh-CN" sz="2400" b="1">
                <a:latin typeface="Franklin Gothic Book"/>
                <a:ea typeface="黑体" pitchFamily="49" charset="-122"/>
              </a:rPr>
              <a:t>＜</a:t>
            </a:r>
            <a:r>
              <a:rPr lang="zh-CN" altLang="en-US" sz="2400" b="1">
                <a:latin typeface="Franklin Gothic Book"/>
                <a:ea typeface="黑体" pitchFamily="49" charset="-122"/>
              </a:rPr>
              <a:t>X≤6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utoUpdateAnimBg="0"/>
      <p:bldP spid="15369" grpId="0" autoUpdateAnimBg="0"/>
      <p:bldP spid="15370" grpId="0" autoUpdateAnimBg="0"/>
      <p:bldP spid="15371" grpId="0" autoUpdateAnimBg="0"/>
      <p:bldP spid="15372" grpId="0" autoUpdateAnimBg="0"/>
      <p:bldP spid="15387" grpId="0" animBg="1"/>
      <p:bldP spid="15391" grpId="0" animBg="1"/>
      <p:bldP spid="15395" grpId="0" animBg="1"/>
      <p:bldP spid="1539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395288" y="333375"/>
            <a:ext cx="7777162" cy="1355725"/>
            <a:chOff x="0" y="0"/>
            <a:chExt cx="4899" cy="854"/>
          </a:xfrm>
        </p:grpSpPr>
        <p:sp>
          <p:nvSpPr>
            <p:cNvPr id="7211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4899" cy="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b="1">
                  <a:latin typeface="Franklin Gothic Book"/>
                  <a:ea typeface="黑体" pitchFamily="49" charset="-122"/>
                </a:rPr>
                <a:t>例2:解一元一次不等式组 </a:t>
              </a:r>
              <a:r>
                <a:rPr lang="en-US" altLang="zh-CN" sz="2800" b="1">
                  <a:latin typeface="Franklin Gothic Book"/>
                  <a:ea typeface="黑体" pitchFamily="49" charset="-122"/>
                </a:rPr>
                <a:t>  </a:t>
              </a:r>
              <a:r>
                <a:rPr lang="zh-CN" altLang="zh-CN" sz="2800" b="1">
                  <a:latin typeface="Franklin Gothic Book"/>
                  <a:ea typeface="黑体" pitchFamily="49" charset="-122"/>
                </a:rPr>
                <a:t>  </a:t>
              </a:r>
              <a:r>
                <a:rPr lang="zh-CN" altLang="zh-CN" sz="2800">
                  <a:latin typeface="Franklin Gothic Book"/>
                  <a:ea typeface="黑体" pitchFamily="49" charset="-122"/>
                </a:rPr>
                <a:t>3-5X＞X-2(2X-1)   </a:t>
              </a:r>
              <a:r>
                <a:rPr lang="zh-CN" altLang="zh-CN" sz="2800" b="1">
                  <a:latin typeface="Franklin Gothic Book"/>
                  <a:ea typeface="黑体" pitchFamily="49" charset="-122"/>
                </a:rPr>
                <a:t>①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800" b="1">
                  <a:latin typeface="Franklin Gothic Book"/>
                  <a:ea typeface="黑体" pitchFamily="49" charset="-122"/>
                </a:rPr>
                <a:t>                                          </a:t>
              </a:r>
              <a:r>
                <a:rPr lang="en-US" altLang="zh-CN" sz="2800" b="1">
                  <a:latin typeface="Franklin Gothic Book"/>
                  <a:ea typeface="黑体" pitchFamily="49" charset="-122"/>
                </a:rPr>
                <a:t>             </a:t>
              </a:r>
              <a:r>
                <a:rPr lang="zh-CN" altLang="zh-CN" sz="2800" b="1">
                  <a:latin typeface="Franklin Gothic Book"/>
                  <a:ea typeface="黑体" pitchFamily="49" charset="-122"/>
                </a:rPr>
                <a:t>                        ②                                           </a:t>
              </a:r>
            </a:p>
          </p:txBody>
        </p:sp>
        <p:graphicFrame>
          <p:nvGraphicFramePr>
            <p:cNvPr id="7176" name="Object 8"/>
            <p:cNvGraphicFramePr>
              <a:graphicFrameLocks noChangeAspect="1"/>
            </p:cNvGraphicFramePr>
            <p:nvPr/>
          </p:nvGraphicFramePr>
          <p:xfrm>
            <a:off x="2722" y="317"/>
            <a:ext cx="1315" cy="537"/>
          </p:xfrm>
          <a:graphic>
            <a:graphicData uri="http://schemas.openxmlformats.org/presentationml/2006/ole">
              <p:oleObj spid="_x0000_s7176" r:id="rId3" imgW="1041852" imgH="393871" progId="Equation.3">
                <p:embed/>
              </p:oleObj>
            </a:graphicData>
          </a:graphic>
        </p:graphicFrame>
        <p:sp>
          <p:nvSpPr>
            <p:cNvPr id="7212" name="AutoShape 6"/>
            <p:cNvSpPr>
              <a:spLocks/>
            </p:cNvSpPr>
            <p:nvPr/>
          </p:nvSpPr>
          <p:spPr bwMode="auto">
            <a:xfrm>
              <a:off x="2585" y="136"/>
              <a:ext cx="96" cy="576"/>
            </a:xfrm>
            <a:prstGeom prst="leftBrace">
              <a:avLst>
                <a:gd name="adj1" fmla="val 5000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7181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sp>
        <p:nvSpPr>
          <p:cNvPr id="7182" name="Rectangle 8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grpSp>
        <p:nvGrpSpPr>
          <p:cNvPr id="16393" name="Group 9"/>
          <p:cNvGrpSpPr>
            <a:grpSpLocks/>
          </p:cNvGrpSpPr>
          <p:nvPr/>
        </p:nvGrpSpPr>
        <p:grpSpPr bwMode="auto">
          <a:xfrm>
            <a:off x="539750" y="1700213"/>
            <a:ext cx="7561263" cy="3743325"/>
            <a:chOff x="0" y="0"/>
            <a:chExt cx="4763" cy="2358"/>
          </a:xfrm>
        </p:grpSpPr>
        <p:sp>
          <p:nvSpPr>
            <p:cNvPr id="7210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4763" cy="2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解:   解不等式①,去括号得 ，3-5x</a:t>
              </a:r>
              <a:r>
                <a:rPr lang="zh-CN" altLang="zh-CN" b="1">
                  <a:latin typeface="Franklin Gothic Book"/>
                  <a:ea typeface="黑体" pitchFamily="49" charset="-122"/>
                </a:rPr>
                <a:t>＞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x-4x+2.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                             移项</a:t>
              </a:r>
              <a:r>
                <a:rPr lang="zh-CN" altLang="zh-CN" b="1">
                  <a:latin typeface="Franklin Gothic Book"/>
                  <a:ea typeface="黑体" pitchFamily="49" charset="-122"/>
                </a:rPr>
                <a:t>、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整理，得-2x </a:t>
              </a:r>
              <a:r>
                <a:rPr lang="zh-CN" altLang="zh-CN" b="1">
                  <a:latin typeface="Franklin Gothic Book"/>
                  <a:ea typeface="黑体" pitchFamily="49" charset="-122"/>
                </a:rPr>
                <a:t>＞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-1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                                ∴    x</a:t>
              </a:r>
              <a:r>
                <a:rPr lang="zh-CN" altLang="zh-CN" b="1">
                  <a:latin typeface="Franklin Gothic Book"/>
                  <a:ea typeface="黑体" pitchFamily="49" charset="-122"/>
                </a:rPr>
                <a:t>＜</a:t>
              </a:r>
              <a:endParaRPr lang="zh-CN" altLang="zh-CN" sz="2400" b="1">
                <a:latin typeface="Franklin Gothic Book"/>
                <a:ea typeface="黑体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        解不等式②,去分母，得   3x-2</a:t>
              </a:r>
              <a:r>
                <a:rPr lang="zh-CN" altLang="zh-CN" b="1">
                  <a:latin typeface="Franklin Gothic Book"/>
                  <a:ea typeface="黑体" pitchFamily="49" charset="-122"/>
                </a:rPr>
                <a:t>＞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10-2x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宋体" charset="-122"/>
                  <a:ea typeface="黑体" pitchFamily="49" charset="-122"/>
                </a:rPr>
                <a:t>               移项、整理，得5x ＞12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                                         ∴    x﹥</a:t>
              </a:r>
              <a:endParaRPr lang="zh-CN" altLang="zh-CN" sz="2400" b="1">
                <a:latin typeface="宋体" charset="-122"/>
                <a:ea typeface="黑体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        把① ,②两个不等式的解表示在数轴上</a:t>
              </a:r>
            </a:p>
          </p:txBody>
        </p:sp>
        <p:graphicFrame>
          <p:nvGraphicFramePr>
            <p:cNvPr id="7177" name="Object 9"/>
            <p:cNvGraphicFramePr>
              <a:graphicFrameLocks noChangeAspect="1"/>
            </p:cNvGraphicFramePr>
            <p:nvPr/>
          </p:nvGraphicFramePr>
          <p:xfrm>
            <a:off x="2660" y="1679"/>
            <a:ext cx="243" cy="473"/>
          </p:xfrm>
          <a:graphic>
            <a:graphicData uri="http://schemas.openxmlformats.org/presentationml/2006/ole">
              <p:oleObj spid="_x0000_s7177" r:id="rId4" imgW="203819" imgH="394900" progId="Equation.3">
                <p:embed/>
              </p:oleObj>
            </a:graphicData>
          </a:graphic>
        </p:graphicFrame>
        <p:graphicFrame>
          <p:nvGraphicFramePr>
            <p:cNvPr id="7178" name="Object 10"/>
            <p:cNvGraphicFramePr>
              <a:graphicFrameLocks noChangeAspect="1"/>
            </p:cNvGraphicFramePr>
            <p:nvPr/>
          </p:nvGraphicFramePr>
          <p:xfrm>
            <a:off x="2196" y="635"/>
            <a:ext cx="185" cy="473"/>
          </p:xfrm>
          <a:graphic>
            <a:graphicData uri="http://schemas.openxmlformats.org/presentationml/2006/ole">
              <p:oleObj spid="_x0000_s7178" r:id="rId5" imgW="152931" imgH="395072" progId="Equation.3">
                <p:embed/>
              </p:oleObj>
            </a:graphicData>
          </a:graphic>
        </p:graphicFrame>
      </p:grp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619250" y="6400800"/>
            <a:ext cx="3455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所以原不等式组无解</a:t>
            </a:r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1042988" y="5589588"/>
            <a:ext cx="4968875" cy="849312"/>
            <a:chOff x="0" y="0"/>
            <a:chExt cx="3130" cy="535"/>
          </a:xfrm>
        </p:grpSpPr>
        <p:grpSp>
          <p:nvGrpSpPr>
            <p:cNvPr id="7186" name="Group 15"/>
            <p:cNvGrpSpPr>
              <a:grpSpLocks/>
            </p:cNvGrpSpPr>
            <p:nvPr/>
          </p:nvGrpSpPr>
          <p:grpSpPr bwMode="auto">
            <a:xfrm>
              <a:off x="0" y="227"/>
              <a:ext cx="3130" cy="308"/>
              <a:chOff x="0" y="0"/>
              <a:chExt cx="3131" cy="364"/>
            </a:xfrm>
          </p:grpSpPr>
          <p:grpSp>
            <p:nvGrpSpPr>
              <p:cNvPr id="7197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3130" cy="46"/>
                <a:chOff x="0" y="0"/>
                <a:chExt cx="3130" cy="46"/>
              </a:xfrm>
            </p:grpSpPr>
            <p:sp>
              <p:nvSpPr>
                <p:cNvPr id="7199" name="Line 17"/>
                <p:cNvSpPr>
                  <a:spLocks noChangeShapeType="1"/>
                </p:cNvSpPr>
                <p:nvPr/>
              </p:nvSpPr>
              <p:spPr bwMode="auto">
                <a:xfrm>
                  <a:off x="0" y="46"/>
                  <a:ext cx="31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314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1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2541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2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813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3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1497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4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1769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5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2042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6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1225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7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953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8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681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09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409" y="0"/>
                  <a:ext cx="0" cy="4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198" name="Text Box 28"/>
              <p:cNvSpPr txBox="1">
                <a:spLocks noChangeArrowheads="1"/>
              </p:cNvSpPr>
              <p:nvPr/>
            </p:nvSpPr>
            <p:spPr bwMode="auto">
              <a:xfrm>
                <a:off x="137" y="91"/>
                <a:ext cx="2994" cy="2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b="1">
                    <a:latin typeface="Franklin Gothic Book"/>
                    <a:ea typeface="黑体" pitchFamily="49" charset="-122"/>
                  </a:rPr>
                  <a:t>   -3    -2    -1    0     1     2    3     4    5     6</a:t>
                </a:r>
              </a:p>
            </p:txBody>
          </p:sp>
        </p:grpSp>
        <p:grpSp>
          <p:nvGrpSpPr>
            <p:cNvPr id="7187" name="Group 29"/>
            <p:cNvGrpSpPr>
              <a:grpSpLocks/>
            </p:cNvGrpSpPr>
            <p:nvPr/>
          </p:nvGrpSpPr>
          <p:grpSpPr bwMode="auto">
            <a:xfrm>
              <a:off x="90" y="0"/>
              <a:ext cx="1316" cy="316"/>
              <a:chOff x="0" y="0"/>
              <a:chExt cx="1316" cy="316"/>
            </a:xfrm>
          </p:grpSpPr>
          <p:grpSp>
            <p:nvGrpSpPr>
              <p:cNvPr id="7193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1270" cy="227"/>
                <a:chOff x="0" y="0"/>
                <a:chExt cx="1860" cy="136"/>
              </a:xfrm>
            </p:grpSpPr>
            <p:sp>
              <p:nvSpPr>
                <p:cNvPr id="7195" name="Line 31"/>
                <p:cNvSpPr>
                  <a:spLocks noChangeShapeType="1"/>
                </p:cNvSpPr>
                <p:nvPr/>
              </p:nvSpPr>
              <p:spPr bwMode="auto">
                <a:xfrm flipV="1">
                  <a:off x="186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96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186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194" name="Oval 33"/>
              <p:cNvSpPr>
                <a:spLocks noChangeArrowheads="1"/>
              </p:cNvSpPr>
              <p:nvPr/>
            </p:nvSpPr>
            <p:spPr bwMode="auto">
              <a:xfrm>
                <a:off x="1225" y="226"/>
                <a:ext cx="91" cy="90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</p:grpSp>
        <p:grpSp>
          <p:nvGrpSpPr>
            <p:cNvPr id="7188" name="Group 34"/>
            <p:cNvGrpSpPr>
              <a:grpSpLocks/>
            </p:cNvGrpSpPr>
            <p:nvPr/>
          </p:nvGrpSpPr>
          <p:grpSpPr bwMode="auto">
            <a:xfrm>
              <a:off x="1814" y="0"/>
              <a:ext cx="1134" cy="317"/>
              <a:chOff x="0" y="0"/>
              <a:chExt cx="1134" cy="317"/>
            </a:xfrm>
          </p:grpSpPr>
          <p:grpSp>
            <p:nvGrpSpPr>
              <p:cNvPr id="7189" name="Group 35"/>
              <p:cNvGrpSpPr>
                <a:grpSpLocks/>
              </p:cNvGrpSpPr>
              <p:nvPr/>
            </p:nvGrpSpPr>
            <p:grpSpPr bwMode="auto">
              <a:xfrm>
                <a:off x="46" y="0"/>
                <a:ext cx="1088" cy="227"/>
                <a:chOff x="0" y="0"/>
                <a:chExt cx="2087" cy="227"/>
              </a:xfrm>
            </p:grpSpPr>
            <p:sp>
              <p:nvSpPr>
                <p:cNvPr id="7191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227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192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087" cy="0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190" name="Oval 38"/>
              <p:cNvSpPr>
                <a:spLocks noChangeArrowheads="1"/>
              </p:cNvSpPr>
              <p:nvPr/>
            </p:nvSpPr>
            <p:spPr bwMode="auto">
              <a:xfrm>
                <a:off x="0" y="227"/>
                <a:ext cx="91" cy="90"/>
              </a:xfrm>
              <a:prstGeom prst="ellipse">
                <a:avLst/>
              </a:prstGeom>
              <a:noFill/>
              <a:ln w="9525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2"/>
          <p:cNvSpPr>
            <a:spLocks noChangeArrowheads="1" noChangeShapeType="1"/>
          </p:cNvSpPr>
          <p:nvPr/>
        </p:nvSpPr>
        <p:spPr bwMode="auto">
          <a:xfrm>
            <a:off x="395288" y="260350"/>
            <a:ext cx="3024187" cy="936625"/>
          </a:xfrm>
          <a:prstGeom prst="rect">
            <a:avLst/>
          </a:prstGeom>
          <a:extLst>
            <a:ext uri="{91240B29-F687-4F45-9708-019B960494DF}"/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6999"/>
                    </a:srgbClr>
                  </a:outerShdw>
                </a:effectLst>
                <a:latin typeface="宋体"/>
                <a:ea typeface="宋体"/>
              </a:rPr>
              <a:t>由你来归纳</a:t>
            </a:r>
            <a:r>
              <a:rPr lang="en-US" altLang="zh-CN" sz="360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6999"/>
                    </a:srgbClr>
                  </a:outerShdw>
                </a:effectLst>
                <a:latin typeface="宋体"/>
                <a:ea typeface="宋体"/>
              </a:rPr>
              <a:t>:</a:t>
            </a:r>
            <a:endParaRPr lang="zh-CN" altLang="en-US" sz="360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6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268538" y="1557338"/>
            <a:ext cx="45370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解一元一次不等式组的步骤: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539750" y="2349500"/>
            <a:ext cx="4192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(1)分别求出各不等式的解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539750" y="3284538"/>
            <a:ext cx="526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(2)将它们的解表示在同一数轴上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498475" y="4221163"/>
            <a:ext cx="73866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(3)求原不等式组的解(即为它们解的公共部分).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13" grpId="0" build="allAtOnce" autoUpdateAnimBg="0"/>
      <p:bldP spid="17414" grpId="0" build="allAtOnce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50825" y="115888"/>
            <a:ext cx="3600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练一练:</a:t>
            </a:r>
            <a:r>
              <a:rPr lang="zh-CN" altLang="zh-CN" sz="3200" b="1">
                <a:latin typeface="Franklin Gothic Book"/>
                <a:ea typeface="黑体" pitchFamily="49" charset="-122"/>
              </a:rPr>
              <a:t>P105</a:t>
            </a:r>
          </a:p>
        </p:txBody>
      </p:sp>
      <p:sp>
        <p:nvSpPr>
          <p:cNvPr id="8201" name="Rectangle 3"/>
          <p:cNvSpPr>
            <a:spLocks noChangeArrowheads="1"/>
          </p:cNvSpPr>
          <p:nvPr/>
        </p:nvSpPr>
        <p:spPr bwMode="auto">
          <a:xfrm>
            <a:off x="0" y="31003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Franklin Gothic Book"/>
              <a:ea typeface="黑体" pitchFamily="49" charset="-122"/>
            </a:endParaRPr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827088" y="1052513"/>
            <a:ext cx="5832475" cy="1700212"/>
            <a:chOff x="0" y="0"/>
            <a:chExt cx="3674" cy="1071"/>
          </a:xfrm>
        </p:grpSpPr>
        <p:graphicFrame>
          <p:nvGraphicFramePr>
            <p:cNvPr id="8198" name="Object 6"/>
            <p:cNvGraphicFramePr>
              <a:graphicFrameLocks noChangeAspect="1"/>
            </p:cNvGraphicFramePr>
            <p:nvPr/>
          </p:nvGraphicFramePr>
          <p:xfrm>
            <a:off x="2223" y="318"/>
            <a:ext cx="1451" cy="753"/>
          </p:xfrm>
          <a:graphic>
            <a:graphicData uri="http://schemas.openxmlformats.org/presentationml/2006/ole">
              <p:oleObj spid="_x0000_s8198" r:id="rId3" imgW="1270551" imgH="660687" progId="Equation.3">
                <p:embed/>
              </p:oleObj>
            </a:graphicData>
          </a:graphic>
        </p:graphicFrame>
        <p:graphicFrame>
          <p:nvGraphicFramePr>
            <p:cNvPr id="8199" name="Object 7"/>
            <p:cNvGraphicFramePr>
              <a:graphicFrameLocks noChangeAspect="1"/>
            </p:cNvGraphicFramePr>
            <p:nvPr/>
          </p:nvGraphicFramePr>
          <p:xfrm>
            <a:off x="136" y="318"/>
            <a:ext cx="1361" cy="634"/>
          </p:xfrm>
          <a:graphic>
            <a:graphicData uri="http://schemas.openxmlformats.org/presentationml/2006/ole">
              <p:oleObj spid="_x0000_s8199" r:id="rId4" imgW="978750" imgH="457597" progId="Equation.3">
                <p:embed/>
              </p:oleObj>
            </a:graphicData>
          </a:graphic>
        </p:graphicFrame>
        <p:sp>
          <p:nvSpPr>
            <p:cNvPr id="8203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34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1.解下列各一元一次不等式组</a:t>
              </a:r>
              <a:r>
                <a:rPr lang="zh-CN" altLang="zh-CN">
                  <a:latin typeface="Franklin Gothic Book"/>
                  <a:ea typeface="黑体" pitchFamily="49" charset="-122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84213" y="549275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思考题: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95288" y="1628775"/>
            <a:ext cx="5329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1.解不等式组:  2-x＜x≤6-2x</a:t>
            </a:r>
          </a:p>
        </p:txBody>
      </p:sp>
      <p:grpSp>
        <p:nvGrpSpPr>
          <p:cNvPr id="19460" name="Group 4"/>
          <p:cNvGrpSpPr>
            <a:grpSpLocks/>
          </p:cNvGrpSpPr>
          <p:nvPr/>
        </p:nvGrpSpPr>
        <p:grpSpPr bwMode="auto">
          <a:xfrm>
            <a:off x="250825" y="3644900"/>
            <a:ext cx="8064500" cy="1384300"/>
            <a:chOff x="0" y="0"/>
            <a:chExt cx="5080" cy="872"/>
          </a:xfrm>
        </p:grpSpPr>
        <p:sp>
          <p:nvSpPr>
            <p:cNvPr id="38918" name="Text Box 5"/>
            <p:cNvSpPr txBox="1">
              <a:spLocks noChangeArrowheads="1"/>
            </p:cNvSpPr>
            <p:nvPr/>
          </p:nvSpPr>
          <p:spPr bwMode="auto">
            <a:xfrm>
              <a:off x="0" y="0"/>
              <a:ext cx="5080" cy="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2.若不等式组  </a:t>
              </a:r>
              <a:r>
                <a:rPr lang="en-US" altLang="zh-CN" sz="2400" b="1">
                  <a:latin typeface="Franklin Gothic Book"/>
                  <a:ea typeface="黑体" pitchFamily="49" charset="-122"/>
                </a:rPr>
                <a:t> 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 x＞-a   的解为   x≥-b  ,则下列各式正确的是(       </a:t>
              </a:r>
              <a:r>
                <a:rPr lang="en-US" altLang="zh-CN" sz="2400" b="1">
                  <a:latin typeface="Franklin Gothic Book"/>
                  <a:ea typeface="黑体" pitchFamily="49" charset="-122"/>
                </a:rPr>
                <a:t>          </a:t>
              </a:r>
              <a:r>
                <a:rPr lang="zh-CN" altLang="zh-CN" sz="2400" b="1">
                  <a:latin typeface="Franklin Gothic Book"/>
                  <a:ea typeface="黑体" pitchFamily="49" charset="-122"/>
                </a:rPr>
                <a:t>  )        x≥-b</a:t>
              </a:r>
            </a:p>
            <a:p>
              <a:pPr>
                <a:spcBef>
                  <a:spcPct val="50000"/>
                </a:spcBef>
              </a:pPr>
              <a:r>
                <a:rPr lang="zh-CN" altLang="zh-CN" sz="2400" b="1">
                  <a:latin typeface="Franklin Gothic Book"/>
                  <a:ea typeface="黑体" pitchFamily="49" charset="-122"/>
                </a:rPr>
                <a:t>A.   a＞b      B.    a＜b       C.   b ≤a      D.   ab＞0</a:t>
              </a:r>
            </a:p>
          </p:txBody>
        </p:sp>
        <p:sp>
          <p:nvSpPr>
            <p:cNvPr id="38919" name="AutoShape 6"/>
            <p:cNvSpPr>
              <a:spLocks/>
            </p:cNvSpPr>
            <p:nvPr/>
          </p:nvSpPr>
          <p:spPr bwMode="auto">
            <a:xfrm>
              <a:off x="1271" y="91"/>
              <a:ext cx="55" cy="337"/>
            </a:xfrm>
            <a:prstGeom prst="leftBrace">
              <a:avLst>
                <a:gd name="adj1" fmla="val 5106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971550" y="4076700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A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268538" y="2708275"/>
            <a:ext cx="3529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解为  1＜x≤2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autoUpdateAnimBg="0"/>
      <p:bldP spid="19463" grpId="0" autoUpdateAnimBg="0"/>
      <p:bldP spid="19464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23850" y="260350"/>
            <a:ext cx="2303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实际运用: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539750" y="981075"/>
            <a:ext cx="8281988" cy="15414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400" b="1"/>
              <a:t>           王明妈妈买了10个苹果，回家分给家人每人2个则还有剩余，若每人分3个则不够，你能判断王明家有几个人吗？说说理由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2400"/>
              <a:t>  解：设王明家人有ｘ人，则由题意可知，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1800"/>
              <a:t>          </a:t>
            </a:r>
          </a:p>
          <a:p>
            <a:pPr>
              <a:lnSpc>
                <a:spcPct val="80000"/>
              </a:lnSpc>
            </a:pPr>
            <a:endParaRPr lang="zh-CN" altLang="en-US" sz="1800"/>
          </a:p>
          <a:p>
            <a:pPr>
              <a:lnSpc>
                <a:spcPct val="80000"/>
              </a:lnSpc>
            </a:pPr>
            <a:endParaRPr lang="zh-CN" altLang="en-US" sz="1800" b="1">
              <a:solidFill>
                <a:schemeClr val="tx2"/>
              </a:solidFill>
            </a:endParaRPr>
          </a:p>
        </p:txBody>
      </p:sp>
      <p:graphicFrame>
        <p:nvGraphicFramePr>
          <p:cNvPr id="20484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849563" y="2678113"/>
          <a:ext cx="1536700" cy="1187450"/>
        </p:xfrm>
        <a:graphic>
          <a:graphicData uri="http://schemas.openxmlformats.org/presentationml/2006/ole">
            <p:oleObj spid="_x0000_s9220" r:id="rId4" imgW="572494" imgH="457995" progId="">
              <p:embed/>
            </p:oleObj>
          </a:graphicData>
        </a:graphic>
      </p:graphicFrame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900113" y="4076700"/>
            <a:ext cx="61928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Franklin Gothic Book"/>
                <a:ea typeface="黑体" pitchFamily="49" charset="-122"/>
              </a:rPr>
              <a:t>解得3.3＜X＜5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Franklin Gothic Book"/>
                <a:ea typeface="黑体" pitchFamily="49" charset="-122"/>
              </a:rPr>
              <a:t>∵X为正整数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Franklin Gothic Book"/>
                <a:ea typeface="黑体" pitchFamily="49" charset="-122"/>
              </a:rPr>
              <a:t>∴X=4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tx2"/>
                </a:solidFill>
                <a:latin typeface="Franklin Gothic Book"/>
                <a:ea typeface="黑体" pitchFamily="49" charset="-122"/>
              </a:rPr>
              <a:t>答:王明家有4人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11188" y="1412875"/>
            <a:ext cx="80645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zh-CN" sz="2800" b="1">
                <a:latin typeface="宋体" charset="-122"/>
              </a:rPr>
              <a:t>(1)一元一次不等式组的概念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zh-CN" sz="2800" b="1">
                <a:latin typeface="宋体" charset="-122"/>
              </a:rPr>
              <a:t>(2)一元一次不等式组的解的概念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zh-CN" sz="2800" b="1">
                <a:latin typeface="宋体" charset="-122"/>
              </a:rPr>
              <a:t>(3)解一元一次不等式组的步骤和解的四种情况.</a:t>
            </a:r>
          </a:p>
        </p:txBody>
      </p:sp>
      <p:sp>
        <p:nvSpPr>
          <p:cNvPr id="43010" name="Text Box 3"/>
          <p:cNvSpPr txBox="1">
            <a:spLocks noChangeArrowheads="1"/>
          </p:cNvSpPr>
          <p:nvPr/>
        </p:nvSpPr>
        <p:spPr bwMode="auto">
          <a:xfrm>
            <a:off x="1331913" y="404813"/>
            <a:ext cx="3168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小结: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827088" y="2276475"/>
            <a:ext cx="64627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它们的解不同</a:t>
            </a:r>
          </a:p>
          <a:p>
            <a:r>
              <a:rPr lang="zh-CN" altLang="zh-CN" sz="24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(1) 不等式直接求出解即可</a:t>
            </a:r>
          </a:p>
          <a:p>
            <a:r>
              <a:rPr lang="zh-CN" altLang="zh-CN" sz="24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(2) 不等式组的解(即取它们解的公共部分).</a:t>
            </a:r>
          </a:p>
        </p:txBody>
      </p:sp>
      <p:sp>
        <p:nvSpPr>
          <p:cNvPr id="23555" name="WordArt 3"/>
          <p:cNvSpPr>
            <a:spLocks noChangeArrowheads="1" noChangeShapeType="1"/>
          </p:cNvSpPr>
          <p:nvPr/>
        </p:nvSpPr>
        <p:spPr bwMode="auto">
          <a:xfrm>
            <a:off x="323850" y="260350"/>
            <a:ext cx="1439863" cy="936625"/>
          </a:xfrm>
          <a:prstGeom prst="rect">
            <a:avLst/>
          </a:prstGeom>
          <a:extLst>
            <a:ext uri="{AF507438-7753-43E0-B8FC-AC1667EBCBE1}"/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想一想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84213" y="1341438"/>
            <a:ext cx="7991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CC0099"/>
                </a:solidFill>
                <a:latin typeface="宋体" charset="-122"/>
                <a:ea typeface="黑体" pitchFamily="49" charset="-122"/>
              </a:rPr>
              <a:t>(1)</a:t>
            </a:r>
            <a:r>
              <a:rPr lang="zh-CN" altLang="zh-CN" sz="2400" b="1">
                <a:solidFill>
                  <a:srgbClr val="CC0099"/>
                </a:solidFill>
                <a:latin typeface="Franklin Gothic Book"/>
                <a:ea typeface="黑体" pitchFamily="49" charset="-122"/>
              </a:rPr>
              <a:t>解不等式组与解不等式有何区别?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827088" y="4076700"/>
            <a:ext cx="5688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CC0099"/>
                </a:solidFill>
                <a:latin typeface="宋体" charset="-122"/>
                <a:ea typeface="黑体" pitchFamily="49" charset="-122"/>
              </a:rPr>
              <a:t>(2)解不等式组与解方程组有何区别?</a:t>
            </a:r>
          </a:p>
        </p:txBody>
      </p:sp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900113" y="4724400"/>
            <a:ext cx="7343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Franklin Gothic Book"/>
              <a:ea typeface="黑体" pitchFamily="49" charset="-122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971550" y="4581525"/>
            <a:ext cx="6913563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chemeClr val="hlink"/>
                </a:solidFill>
                <a:latin typeface="Franklin Gothic Book"/>
                <a:ea typeface="黑体" pitchFamily="49" charset="-122"/>
              </a:rPr>
              <a:t>解不等式组只须先解出每个不等式的解，然后再取公共部分。</a:t>
            </a:r>
          </a:p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chemeClr val="hlink"/>
                </a:solidFill>
                <a:latin typeface="Franklin Gothic Book"/>
                <a:ea typeface="黑体" pitchFamily="49" charset="-122"/>
              </a:rPr>
              <a:t>解方程组则往往先要消元，然后求出每个未知数的值，最后写出方程组的解。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utoUpdateAnimBg="0"/>
      <p:bldP spid="23556" grpId="0" autoUpdateAnimBg="0"/>
      <p:bldP spid="23557" grpId="0" autoUpdateAnimBg="0"/>
      <p:bldP spid="2355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23850" y="0"/>
            <a:ext cx="1873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问题1: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9750" y="765175"/>
            <a:ext cx="777716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Franklin Gothic Book"/>
                <a:ea typeface="黑体" pitchFamily="49" charset="-122"/>
              </a:rPr>
              <a:t>不等式-X＞-2的解是(         )</a:t>
            </a:r>
          </a:p>
          <a:p>
            <a:pPr>
              <a:spcBef>
                <a:spcPct val="50000"/>
              </a:spcBef>
            </a:pPr>
            <a:r>
              <a:rPr lang="zh-CN" altLang="zh-CN" sz="2800" b="1">
                <a:latin typeface="Franklin Gothic Book"/>
                <a:ea typeface="黑体" pitchFamily="49" charset="-122"/>
              </a:rPr>
              <a:t>A.  X＞2     B. X＞-2      C. X＜2      D. X＜-2 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395288" y="2492375"/>
            <a:ext cx="1873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问题2: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4140200" y="836613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C</a:t>
            </a:r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468313" y="3284538"/>
            <a:ext cx="7561262" cy="1800225"/>
            <a:chOff x="0" y="0"/>
            <a:chExt cx="4763" cy="1134"/>
          </a:xfrm>
        </p:grpSpPr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4717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sz="2800" b="1">
                  <a:latin typeface="Franklin Gothic Book"/>
                  <a:ea typeface="黑体" pitchFamily="49" charset="-122"/>
                </a:rPr>
                <a:t>不等式(         )的解</a:t>
              </a:r>
            </a:p>
            <a:p>
              <a:r>
                <a:rPr lang="zh-CN" altLang="zh-CN" sz="2800" b="1">
                  <a:latin typeface="Franklin Gothic Book"/>
                  <a:ea typeface="黑体" pitchFamily="49" charset="-122"/>
                </a:rPr>
                <a:t>在数轴表示,如图所示:</a:t>
              </a:r>
            </a:p>
            <a:p>
              <a:endParaRPr lang="zh-CN" altLang="zh-CN" sz="2800" b="1">
                <a:latin typeface="Franklin Gothic Book"/>
                <a:ea typeface="黑体" pitchFamily="49" charset="-122"/>
              </a:endParaRPr>
            </a:p>
            <a:p>
              <a:r>
                <a:rPr lang="zh-CN" altLang="zh-CN" sz="2800" b="1">
                  <a:latin typeface="Franklin Gothic Book"/>
                  <a:ea typeface="黑体" pitchFamily="49" charset="-122"/>
                </a:rPr>
                <a:t>A. X＞-1    B. X＜-1    C. X≤-1   D. X≥-1 </a:t>
              </a:r>
            </a:p>
          </p:txBody>
        </p:sp>
        <p:grpSp>
          <p:nvGrpSpPr>
            <p:cNvPr id="16392" name="Group 8"/>
            <p:cNvGrpSpPr>
              <a:grpSpLocks/>
            </p:cNvGrpSpPr>
            <p:nvPr/>
          </p:nvGrpSpPr>
          <p:grpSpPr bwMode="auto">
            <a:xfrm>
              <a:off x="2812" y="136"/>
              <a:ext cx="1951" cy="458"/>
              <a:chOff x="0" y="0"/>
              <a:chExt cx="1951" cy="458"/>
            </a:xfrm>
          </p:grpSpPr>
          <p:grpSp>
            <p:nvGrpSpPr>
              <p:cNvPr id="16393" name="Group 9"/>
              <p:cNvGrpSpPr>
                <a:grpSpLocks/>
              </p:cNvGrpSpPr>
              <p:nvPr/>
            </p:nvGrpSpPr>
            <p:grpSpPr bwMode="auto">
              <a:xfrm>
                <a:off x="0" y="136"/>
                <a:ext cx="1951" cy="322"/>
                <a:chOff x="0" y="0"/>
                <a:chExt cx="1951" cy="322"/>
              </a:xfrm>
            </p:grpSpPr>
            <p:grpSp>
              <p:nvGrpSpPr>
                <p:cNvPr id="16399" name="Group 1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951" cy="45"/>
                  <a:chOff x="0" y="0"/>
                  <a:chExt cx="1951" cy="45"/>
                </a:xfrm>
              </p:grpSpPr>
              <p:sp>
                <p:nvSpPr>
                  <p:cNvPr id="1640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0" y="45"/>
                    <a:ext cx="195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2" name="Line 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" y="0"/>
                    <a:ext cx="0" cy="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3" name="Line 1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90" y="0"/>
                    <a:ext cx="0" cy="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4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8" y="0"/>
                    <a:ext cx="0" cy="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5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34" y="0"/>
                    <a:ext cx="0" cy="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06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7" y="0"/>
                    <a:ext cx="0" cy="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6400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36" y="91"/>
                  <a:ext cx="163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zh-CN" altLang="zh-CN">
                      <a:latin typeface="Franklin Gothic Book"/>
                      <a:ea typeface="黑体" pitchFamily="49" charset="-122"/>
                    </a:rPr>
                    <a:t> -2    -1    0     1     2</a:t>
                  </a:r>
                </a:p>
              </p:txBody>
            </p:sp>
          </p:grpSp>
          <p:grpSp>
            <p:nvGrpSpPr>
              <p:cNvPr id="16394" name="Group 18"/>
              <p:cNvGrpSpPr>
                <a:grpSpLocks/>
              </p:cNvGrpSpPr>
              <p:nvPr/>
            </p:nvGrpSpPr>
            <p:grpSpPr bwMode="auto">
              <a:xfrm>
                <a:off x="544" y="0"/>
                <a:ext cx="907" cy="226"/>
                <a:chOff x="0" y="0"/>
                <a:chExt cx="907" cy="226"/>
              </a:xfrm>
            </p:grpSpPr>
            <p:sp>
              <p:nvSpPr>
                <p:cNvPr id="16395" name="Oval 19"/>
                <p:cNvSpPr>
                  <a:spLocks noChangeArrowheads="1"/>
                </p:cNvSpPr>
                <p:nvPr/>
              </p:nvSpPr>
              <p:spPr bwMode="auto">
                <a:xfrm>
                  <a:off x="0" y="136"/>
                  <a:ext cx="91" cy="90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Franklin Gothic Book"/>
                    <a:ea typeface="黑体" pitchFamily="49" charset="-122"/>
                  </a:endParaRPr>
                </a:p>
              </p:txBody>
            </p:sp>
            <p:grpSp>
              <p:nvGrpSpPr>
                <p:cNvPr id="16396" name="Group 20"/>
                <p:cNvGrpSpPr>
                  <a:grpSpLocks/>
                </p:cNvGrpSpPr>
                <p:nvPr/>
              </p:nvGrpSpPr>
              <p:grpSpPr bwMode="auto">
                <a:xfrm>
                  <a:off x="45" y="0"/>
                  <a:ext cx="862" cy="136"/>
                  <a:chOff x="0" y="0"/>
                  <a:chExt cx="862" cy="136"/>
                </a:xfrm>
              </p:grpSpPr>
              <p:sp>
                <p:nvSpPr>
                  <p:cNvPr id="16397" name="Line 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0" y="0"/>
                    <a:ext cx="0" cy="136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98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862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1908175" y="328453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23" grpId="0" autoUpdateAnimBg="0"/>
      <p:bldP spid="5124" grpId="0" autoUpdateAnimBg="0"/>
      <p:bldP spid="5125" grpId="0" autoUpdateAnimBg="0"/>
      <p:bldP spid="514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ext Box 2"/>
          <p:cNvSpPr txBox="1">
            <a:spLocks noChangeArrowheads="1"/>
          </p:cNvSpPr>
          <p:nvPr/>
        </p:nvSpPr>
        <p:spPr bwMode="auto">
          <a:xfrm>
            <a:off x="107950" y="909638"/>
            <a:ext cx="5686425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Franklin Gothic Book"/>
                <a:ea typeface="黑体" pitchFamily="49" charset="-122"/>
              </a:rPr>
              <a:t>一个长方形足球训练场的长为</a:t>
            </a:r>
            <a:r>
              <a:rPr lang="zh-CN" altLang="zh-CN" sz="3200" b="1">
                <a:latin typeface="宋体" charset="-122"/>
                <a:ea typeface="黑体" pitchFamily="49" charset="-122"/>
              </a:rPr>
              <a:t>x</a:t>
            </a:r>
            <a:r>
              <a:rPr lang="zh-CN" altLang="zh-CN" sz="2000" b="1">
                <a:latin typeface="Franklin Gothic Book"/>
                <a:ea typeface="黑体" pitchFamily="49" charset="-122"/>
              </a:rPr>
              <a:t>m,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宽为70m.如果它的周长大于350m,面积小于7560m²，你能确定</a:t>
            </a:r>
            <a:r>
              <a:rPr lang="zh-CN" altLang="zh-CN" sz="2800" b="1">
                <a:latin typeface="宋体" charset="-122"/>
                <a:ea typeface="黑体" pitchFamily="49" charset="-122"/>
              </a:rPr>
              <a:t>x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的取值范围吗?</a:t>
            </a:r>
          </a:p>
        </p:txBody>
      </p:sp>
      <p:sp>
        <p:nvSpPr>
          <p:cNvPr id="1033" name="Text Box 3"/>
          <p:cNvSpPr txBox="1">
            <a:spLocks noChangeArrowheads="1"/>
          </p:cNvSpPr>
          <p:nvPr/>
        </p:nvSpPr>
        <p:spPr bwMode="auto">
          <a:xfrm>
            <a:off x="323850" y="260350"/>
            <a:ext cx="23034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问题3: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116013" y="2997200"/>
            <a:ext cx="400685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2(X+70) ＞350</a:t>
            </a:r>
          </a:p>
          <a:p>
            <a:pPr>
              <a:spcBef>
                <a:spcPct val="50000"/>
              </a:spcBef>
            </a:pPr>
            <a:r>
              <a:rPr lang="zh-CN" altLang="zh-CN" sz="2400" b="1">
                <a:latin typeface="Franklin Gothic Book"/>
                <a:ea typeface="黑体" pitchFamily="49" charset="-122"/>
              </a:rPr>
              <a:t>70X＜7560</a:t>
            </a:r>
          </a:p>
        </p:txBody>
      </p:sp>
      <p:sp>
        <p:nvSpPr>
          <p:cNvPr id="6149" name="AutoShape 5"/>
          <p:cNvSpPr>
            <a:spLocks/>
          </p:cNvSpPr>
          <p:nvPr/>
        </p:nvSpPr>
        <p:spPr bwMode="auto">
          <a:xfrm>
            <a:off x="971550" y="3141663"/>
            <a:ext cx="196850" cy="647700"/>
          </a:xfrm>
          <a:prstGeom prst="leftBrace">
            <a:avLst>
              <a:gd name="adj1" fmla="val 2741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latin typeface="Franklin Gothic Book"/>
              <a:ea typeface="黑体" pitchFamily="49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95288" y="4149725"/>
            <a:ext cx="7993062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定义: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   一般地,由几个同一未知数的一元一次不等式所组成的一组不等式,叫做</a:t>
            </a: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一元一次不等式组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.</a:t>
            </a:r>
          </a:p>
        </p:txBody>
      </p:sp>
      <p:pic>
        <p:nvPicPr>
          <p:cNvPr id="1037" name="Picture 7" descr="u=3535311971,4131796684&amp;fm=21&amp;gp=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188913"/>
            <a:ext cx="316865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152" name="Group 8"/>
          <p:cNvGrpSpPr>
            <a:grpSpLocks/>
          </p:cNvGrpSpPr>
          <p:nvPr/>
        </p:nvGrpSpPr>
        <p:grpSpPr bwMode="auto">
          <a:xfrm>
            <a:off x="3995738" y="2925763"/>
            <a:ext cx="2178050" cy="1187450"/>
            <a:chOff x="0" y="0"/>
            <a:chExt cx="1372" cy="748"/>
          </a:xfrm>
        </p:grpSpPr>
        <p:sp>
          <p:nvSpPr>
            <p:cNvPr id="1044" name="Text Box 9"/>
            <p:cNvSpPr txBox="1">
              <a:spLocks noChangeArrowheads="1"/>
            </p:cNvSpPr>
            <p:nvPr/>
          </p:nvSpPr>
          <p:spPr bwMode="auto">
            <a:xfrm>
              <a:off x="90" y="0"/>
              <a:ext cx="1282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sz="2400">
                  <a:latin typeface="Franklin Gothic Book"/>
                  <a:ea typeface="黑体" pitchFamily="49" charset="-122"/>
                </a:rPr>
                <a:t>3x-2＞1-2x</a:t>
              </a:r>
            </a:p>
            <a:p>
              <a:endParaRPr lang="zh-CN" altLang="zh-CN" sz="2400">
                <a:latin typeface="Franklin Gothic Book"/>
                <a:ea typeface="黑体" pitchFamily="49" charset="-122"/>
              </a:endParaRPr>
            </a:p>
            <a:p>
              <a:r>
                <a:rPr lang="zh-CN" altLang="zh-CN" sz="2400">
                  <a:latin typeface="Franklin Gothic Book"/>
                  <a:ea typeface="黑体" pitchFamily="49" charset="-122"/>
                </a:rPr>
                <a:t>X≥0</a:t>
              </a:r>
            </a:p>
          </p:txBody>
        </p:sp>
        <p:sp>
          <p:nvSpPr>
            <p:cNvPr id="1045" name="AutoShape 10"/>
            <p:cNvSpPr>
              <a:spLocks/>
            </p:cNvSpPr>
            <p:nvPr/>
          </p:nvSpPr>
          <p:spPr bwMode="auto">
            <a:xfrm>
              <a:off x="0" y="91"/>
              <a:ext cx="124" cy="567"/>
            </a:xfrm>
            <a:prstGeom prst="leftBrace">
              <a:avLst>
                <a:gd name="adj1" fmla="val 38105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Franklin Gothic Book"/>
                <a:ea typeface="黑体" pitchFamily="49" charset="-122"/>
              </a:endParaRPr>
            </a:p>
          </p:txBody>
        </p:sp>
      </p:grpSp>
      <p:grpSp>
        <p:nvGrpSpPr>
          <p:cNvPr id="6155" name="Group 11"/>
          <p:cNvGrpSpPr>
            <a:grpSpLocks/>
          </p:cNvGrpSpPr>
          <p:nvPr/>
        </p:nvGrpSpPr>
        <p:grpSpPr bwMode="auto">
          <a:xfrm>
            <a:off x="6445250" y="2781300"/>
            <a:ext cx="2084388" cy="1279525"/>
            <a:chOff x="0" y="0"/>
            <a:chExt cx="1313" cy="806"/>
          </a:xfrm>
        </p:grpSpPr>
        <p:sp>
          <p:nvSpPr>
            <p:cNvPr id="1041" name="AutoShape 12"/>
            <p:cNvSpPr>
              <a:spLocks/>
            </p:cNvSpPr>
            <p:nvPr/>
          </p:nvSpPr>
          <p:spPr bwMode="auto">
            <a:xfrm>
              <a:off x="0" y="124"/>
              <a:ext cx="136" cy="635"/>
            </a:xfrm>
            <a:prstGeom prst="leftBrace">
              <a:avLst>
                <a:gd name="adj1" fmla="val 38909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b="1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1042" name="Text Box 13"/>
            <p:cNvSpPr txBox="1">
              <a:spLocks noChangeArrowheads="1"/>
            </p:cNvSpPr>
            <p:nvPr/>
          </p:nvSpPr>
          <p:spPr bwMode="auto">
            <a:xfrm>
              <a:off x="260" y="0"/>
              <a:ext cx="1045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2400">
                  <a:latin typeface="Franklin Gothic Book"/>
                  <a:ea typeface="黑体" pitchFamily="49" charset="-122"/>
                </a:rPr>
                <a:t>3.5x＜5x-2</a:t>
              </a:r>
            </a:p>
            <a:p>
              <a:endParaRPr lang="zh-CN" altLang="zh-CN">
                <a:latin typeface="Franklin Gothic Book"/>
                <a:ea typeface="黑体" pitchFamily="49" charset="-122"/>
              </a:endParaRPr>
            </a:p>
            <a:p>
              <a:endParaRPr lang="zh-CN" altLang="zh-CN">
                <a:latin typeface="Franklin Gothic Book"/>
                <a:ea typeface="黑体" pitchFamily="49" charset="-122"/>
              </a:endParaRPr>
            </a:p>
          </p:txBody>
        </p:sp>
        <p:graphicFrame>
          <p:nvGraphicFramePr>
            <p:cNvPr id="1030" name="Object 6"/>
            <p:cNvGraphicFramePr>
              <a:graphicFrameLocks noChangeAspect="1"/>
            </p:cNvGraphicFramePr>
            <p:nvPr/>
          </p:nvGraphicFramePr>
          <p:xfrm>
            <a:off x="227" y="306"/>
            <a:ext cx="408" cy="499"/>
          </p:xfrm>
          <a:graphic>
            <a:graphicData uri="http://schemas.openxmlformats.org/presentationml/2006/ole">
              <p:oleObj spid="_x0000_s1030" r:id="rId4" imgW="368620" imgH="406753" progId="Equation.3">
                <p:embed/>
              </p:oleObj>
            </a:graphicData>
          </a:graphic>
        </p:graphicFrame>
        <p:graphicFrame>
          <p:nvGraphicFramePr>
            <p:cNvPr id="1031" name="Object 7"/>
            <p:cNvGraphicFramePr>
              <a:graphicFrameLocks noChangeAspect="1"/>
            </p:cNvGraphicFramePr>
            <p:nvPr/>
          </p:nvGraphicFramePr>
          <p:xfrm>
            <a:off x="862" y="306"/>
            <a:ext cx="451" cy="500"/>
          </p:xfrm>
          <a:graphic>
            <a:graphicData uri="http://schemas.openxmlformats.org/presentationml/2006/ole">
              <p:oleObj spid="_x0000_s1031" r:id="rId5" imgW="381331" imgH="406753" progId="Equation.3">
                <p:embed/>
              </p:oleObj>
            </a:graphicData>
          </a:graphic>
        </p:graphicFrame>
        <p:sp>
          <p:nvSpPr>
            <p:cNvPr id="1043" name="Rectangle 16"/>
            <p:cNvSpPr>
              <a:spLocks noChangeArrowheads="1"/>
            </p:cNvSpPr>
            <p:nvPr/>
          </p:nvSpPr>
          <p:spPr bwMode="auto">
            <a:xfrm>
              <a:off x="635" y="442"/>
              <a:ext cx="26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>
                  <a:latin typeface="Franklin Gothic Book"/>
                  <a:ea typeface="黑体" pitchFamily="49" charset="-122"/>
                </a:rPr>
                <a:t>＞</a:t>
              </a:r>
            </a:p>
          </p:txBody>
        </p:sp>
      </p:grp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539750" y="5229225"/>
            <a:ext cx="7272338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Franklin Gothic Book"/>
                <a:ea typeface="黑体" pitchFamily="49" charset="-122"/>
              </a:rPr>
              <a:t>注意：1、只有一个未知数，未知数最高次数是一次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Franklin Gothic Book"/>
                <a:ea typeface="黑体" pitchFamily="49" charset="-122"/>
              </a:rPr>
              <a:t>           2、可以包含两个及两个以上一元一次不等式</a:t>
            </a:r>
          </a:p>
          <a:p>
            <a:pPr>
              <a:spcBef>
                <a:spcPct val="50000"/>
              </a:spcBef>
            </a:pPr>
            <a:r>
              <a:rPr lang="zh-CN" altLang="en-US" sz="2400" b="1">
                <a:latin typeface="Franklin Gothic Book"/>
                <a:ea typeface="黑体" pitchFamily="49" charset="-122"/>
              </a:rPr>
              <a:t>           3、不能漏掉大括号，大括号表示同时满足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bldLvl="0" animBg="1" autoUpdateAnimBg="0"/>
      <p:bldP spid="6150" grpId="0" autoUpdateAnimBg="0"/>
      <p:bldP spid="616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179388" y="0"/>
            <a:ext cx="583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议一议:   (</a:t>
            </a:r>
            <a:r>
              <a:rPr lang="zh-CN" altLang="zh-CN" sz="32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用数轴来解释</a:t>
            </a:r>
            <a:r>
              <a:rPr lang="zh-CN" altLang="zh-CN" sz="32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)</a:t>
            </a:r>
          </a:p>
        </p:txBody>
      </p:sp>
      <p:grpSp>
        <p:nvGrpSpPr>
          <p:cNvPr id="7171" name="Group 3"/>
          <p:cNvGrpSpPr>
            <a:grpSpLocks/>
          </p:cNvGrpSpPr>
          <p:nvPr/>
        </p:nvGrpSpPr>
        <p:grpSpPr bwMode="auto">
          <a:xfrm>
            <a:off x="395288" y="765175"/>
            <a:ext cx="8424862" cy="2678113"/>
            <a:chOff x="0" y="0"/>
            <a:chExt cx="5307" cy="1687"/>
          </a:xfrm>
        </p:grpSpPr>
        <p:sp>
          <p:nvSpPr>
            <p:cNvPr id="19548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1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/>
                  <a:ea typeface="黑体" pitchFamily="49" charset="-122"/>
                </a:rPr>
                <a:t>在①     X＞-1       ②     X＞-2         ③    X＜-2           ④    X ＜-1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/>
                  <a:ea typeface="黑体" pitchFamily="49" charset="-122"/>
                </a:rPr>
                <a:t>               X≤2                X＞-1                 X ＜2                    X ＞1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/>
                  <a:ea typeface="黑体" pitchFamily="49" charset="-122"/>
                </a:rPr>
                <a:t>各个一元一次不等式组中,两个不等式里X的值,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/>
                  <a:ea typeface="黑体" pitchFamily="49" charset="-122"/>
                </a:rPr>
                <a:t>有公共部分的是:    </a:t>
              </a:r>
              <a:r>
                <a:rPr lang="zh-CN" altLang="en-US" sz="2400" b="1" u="sng">
                  <a:latin typeface="Franklin Gothic Book"/>
                  <a:ea typeface="黑体" pitchFamily="49" charset="-122"/>
                </a:rPr>
                <a:t>                                            </a:t>
              </a:r>
              <a:r>
                <a:rPr lang="zh-CN" altLang="en-US" sz="2400" b="1">
                  <a:latin typeface="Franklin Gothic Book"/>
                  <a:ea typeface="黑体" pitchFamily="49" charset="-122"/>
                </a:rPr>
                <a:t>;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Franklin Gothic Book"/>
                  <a:ea typeface="黑体" pitchFamily="49" charset="-122"/>
                </a:rPr>
                <a:t>没有公共部分的是:</a:t>
              </a:r>
              <a:r>
                <a:rPr lang="zh-CN" altLang="en-US" sz="2400" b="1" u="sng">
                  <a:latin typeface="Franklin Gothic Book"/>
                  <a:ea typeface="黑体" pitchFamily="49" charset="-122"/>
                </a:rPr>
                <a:t>                                 </a:t>
              </a:r>
              <a:r>
                <a:rPr lang="zh-CN" altLang="en-US" sz="2400" b="1">
                  <a:latin typeface="Franklin Gothic Book"/>
                  <a:ea typeface="黑体" pitchFamily="49" charset="-122"/>
                </a:rPr>
                <a:t>.</a:t>
              </a:r>
            </a:p>
          </p:txBody>
        </p:sp>
        <p:sp>
          <p:nvSpPr>
            <p:cNvPr id="19549" name="AutoShape 5"/>
            <p:cNvSpPr>
              <a:spLocks/>
            </p:cNvSpPr>
            <p:nvPr/>
          </p:nvSpPr>
          <p:spPr bwMode="auto">
            <a:xfrm>
              <a:off x="589" y="46"/>
              <a:ext cx="91" cy="499"/>
            </a:xfrm>
            <a:prstGeom prst="leftBrace">
              <a:avLst>
                <a:gd name="adj1" fmla="val 4569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19550" name="AutoShape 6"/>
            <p:cNvSpPr>
              <a:spLocks/>
            </p:cNvSpPr>
            <p:nvPr/>
          </p:nvSpPr>
          <p:spPr bwMode="auto">
            <a:xfrm>
              <a:off x="1723" y="46"/>
              <a:ext cx="91" cy="499"/>
            </a:xfrm>
            <a:prstGeom prst="leftBrace">
              <a:avLst>
                <a:gd name="adj1" fmla="val 4569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19551" name="AutoShape 7"/>
            <p:cNvSpPr>
              <a:spLocks/>
            </p:cNvSpPr>
            <p:nvPr/>
          </p:nvSpPr>
          <p:spPr bwMode="auto">
            <a:xfrm>
              <a:off x="3039" y="46"/>
              <a:ext cx="91" cy="499"/>
            </a:xfrm>
            <a:prstGeom prst="leftBrace">
              <a:avLst>
                <a:gd name="adj1" fmla="val 4569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19552" name="AutoShape 8"/>
            <p:cNvSpPr>
              <a:spLocks/>
            </p:cNvSpPr>
            <p:nvPr/>
          </p:nvSpPr>
          <p:spPr bwMode="auto">
            <a:xfrm>
              <a:off x="4378" y="46"/>
              <a:ext cx="91" cy="499"/>
            </a:xfrm>
            <a:prstGeom prst="leftBrace">
              <a:avLst>
                <a:gd name="adj1" fmla="val 45696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grpSp>
        <p:nvGrpSpPr>
          <p:cNvPr id="7177" name="Group 9"/>
          <p:cNvGrpSpPr>
            <a:grpSpLocks/>
          </p:cNvGrpSpPr>
          <p:nvPr/>
        </p:nvGrpSpPr>
        <p:grpSpPr bwMode="auto">
          <a:xfrm>
            <a:off x="539750" y="3429000"/>
            <a:ext cx="3097213" cy="871538"/>
            <a:chOff x="0" y="0"/>
            <a:chExt cx="1951" cy="549"/>
          </a:xfrm>
        </p:grpSpPr>
        <p:grpSp>
          <p:nvGrpSpPr>
            <p:cNvPr id="19528" name="Group 10"/>
            <p:cNvGrpSpPr>
              <a:grpSpLocks/>
            </p:cNvGrpSpPr>
            <p:nvPr/>
          </p:nvGrpSpPr>
          <p:grpSpPr bwMode="auto">
            <a:xfrm>
              <a:off x="0" y="227"/>
              <a:ext cx="1951" cy="322"/>
              <a:chOff x="0" y="0"/>
              <a:chExt cx="1951" cy="322"/>
            </a:xfrm>
          </p:grpSpPr>
          <p:grpSp>
            <p:nvGrpSpPr>
              <p:cNvPr id="19540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951" cy="45"/>
                <a:chOff x="0" y="0"/>
                <a:chExt cx="1951" cy="45"/>
              </a:xfrm>
            </p:grpSpPr>
            <p:sp>
              <p:nvSpPr>
                <p:cNvPr id="19542" name="Line 12"/>
                <p:cNvSpPr>
                  <a:spLocks noChangeShapeType="1"/>
                </p:cNvSpPr>
                <p:nvPr/>
              </p:nvSpPr>
              <p:spPr bwMode="auto">
                <a:xfrm>
                  <a:off x="0" y="45"/>
                  <a:ext cx="195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43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862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44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590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45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318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46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134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47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407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41" name="Text Box 18"/>
              <p:cNvSpPr txBox="1">
                <a:spLocks noChangeArrowheads="1"/>
              </p:cNvSpPr>
              <p:nvPr/>
            </p:nvSpPr>
            <p:spPr bwMode="auto">
              <a:xfrm>
                <a:off x="136" y="91"/>
                <a:ext cx="163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>
                    <a:latin typeface="Franklin Gothic Book"/>
                    <a:ea typeface="黑体" pitchFamily="49" charset="-122"/>
                  </a:rPr>
                  <a:t> -2    -1    0     1     2</a:t>
                </a:r>
              </a:p>
            </p:txBody>
          </p:sp>
        </p:grpSp>
        <p:grpSp>
          <p:nvGrpSpPr>
            <p:cNvPr id="19529" name="Group 19"/>
            <p:cNvGrpSpPr>
              <a:grpSpLocks/>
            </p:cNvGrpSpPr>
            <p:nvPr/>
          </p:nvGrpSpPr>
          <p:grpSpPr bwMode="auto">
            <a:xfrm>
              <a:off x="544" y="90"/>
              <a:ext cx="1043" cy="228"/>
              <a:chOff x="0" y="0"/>
              <a:chExt cx="908" cy="228"/>
            </a:xfrm>
          </p:grpSpPr>
          <p:sp>
            <p:nvSpPr>
              <p:cNvPr id="19536" name="Oval 20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92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19537" name="Group 21"/>
              <p:cNvGrpSpPr>
                <a:grpSpLocks/>
              </p:cNvGrpSpPr>
              <p:nvPr/>
            </p:nvGrpSpPr>
            <p:grpSpPr bwMode="auto">
              <a:xfrm>
                <a:off x="46" y="0"/>
                <a:ext cx="862" cy="136"/>
                <a:chOff x="0" y="0"/>
                <a:chExt cx="862" cy="136"/>
              </a:xfrm>
            </p:grpSpPr>
            <p:sp>
              <p:nvSpPr>
                <p:cNvPr id="19538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39" name="Line 2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86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530" name="Group 24"/>
            <p:cNvGrpSpPr>
              <a:grpSpLocks/>
            </p:cNvGrpSpPr>
            <p:nvPr/>
          </p:nvGrpSpPr>
          <p:grpSpPr bwMode="auto">
            <a:xfrm>
              <a:off x="499" y="0"/>
              <a:ext cx="953" cy="318"/>
              <a:chOff x="0" y="0"/>
              <a:chExt cx="953" cy="318"/>
            </a:xfrm>
          </p:grpSpPr>
          <p:grpSp>
            <p:nvGrpSpPr>
              <p:cNvPr id="19532" name="Group 25"/>
              <p:cNvGrpSpPr>
                <a:grpSpLocks/>
              </p:cNvGrpSpPr>
              <p:nvPr/>
            </p:nvGrpSpPr>
            <p:grpSpPr bwMode="auto">
              <a:xfrm>
                <a:off x="0" y="0"/>
                <a:ext cx="907" cy="227"/>
                <a:chOff x="0" y="0"/>
                <a:chExt cx="907" cy="227"/>
              </a:xfrm>
            </p:grpSpPr>
            <p:sp>
              <p:nvSpPr>
                <p:cNvPr id="19534" name="Line 2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907" cy="0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35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907" y="0"/>
                  <a:ext cx="0" cy="227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33" name="Oval 28"/>
              <p:cNvSpPr>
                <a:spLocks noChangeArrowheads="1"/>
              </p:cNvSpPr>
              <p:nvPr/>
            </p:nvSpPr>
            <p:spPr bwMode="auto">
              <a:xfrm>
                <a:off x="862" y="227"/>
                <a:ext cx="91" cy="91"/>
              </a:xfrm>
              <a:prstGeom prst="ellipse">
                <a:avLst/>
              </a:prstGeom>
              <a:solidFill>
                <a:srgbClr val="0066FF"/>
              </a:solidFill>
              <a:ln w="9525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</p:grpSp>
        <p:sp>
          <p:nvSpPr>
            <p:cNvPr id="19531" name="Line 29"/>
            <p:cNvSpPr>
              <a:spLocks noChangeShapeType="1"/>
            </p:cNvSpPr>
            <p:nvPr/>
          </p:nvSpPr>
          <p:spPr bwMode="auto">
            <a:xfrm>
              <a:off x="635" y="272"/>
              <a:ext cx="771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98" name="Group 30"/>
          <p:cNvGrpSpPr>
            <a:grpSpLocks/>
          </p:cNvGrpSpPr>
          <p:nvPr/>
        </p:nvGrpSpPr>
        <p:grpSpPr bwMode="auto">
          <a:xfrm>
            <a:off x="4932363" y="3357563"/>
            <a:ext cx="3097212" cy="871537"/>
            <a:chOff x="0" y="0"/>
            <a:chExt cx="1951" cy="549"/>
          </a:xfrm>
        </p:grpSpPr>
        <p:grpSp>
          <p:nvGrpSpPr>
            <p:cNvPr id="19508" name="Group 31"/>
            <p:cNvGrpSpPr>
              <a:grpSpLocks/>
            </p:cNvGrpSpPr>
            <p:nvPr/>
          </p:nvGrpSpPr>
          <p:grpSpPr bwMode="auto">
            <a:xfrm>
              <a:off x="273" y="91"/>
              <a:ext cx="908" cy="228"/>
              <a:chOff x="0" y="0"/>
              <a:chExt cx="908" cy="228"/>
            </a:xfrm>
          </p:grpSpPr>
          <p:sp>
            <p:nvSpPr>
              <p:cNvPr id="19524" name="Oval 32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92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19525" name="Group 33"/>
              <p:cNvGrpSpPr>
                <a:grpSpLocks/>
              </p:cNvGrpSpPr>
              <p:nvPr/>
            </p:nvGrpSpPr>
            <p:grpSpPr bwMode="auto">
              <a:xfrm>
                <a:off x="46" y="0"/>
                <a:ext cx="862" cy="136"/>
                <a:chOff x="0" y="0"/>
                <a:chExt cx="862" cy="136"/>
              </a:xfrm>
            </p:grpSpPr>
            <p:sp>
              <p:nvSpPr>
                <p:cNvPr id="19526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27" name="Line 35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86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509" name="Group 36"/>
            <p:cNvGrpSpPr>
              <a:grpSpLocks/>
            </p:cNvGrpSpPr>
            <p:nvPr/>
          </p:nvGrpSpPr>
          <p:grpSpPr bwMode="auto">
            <a:xfrm>
              <a:off x="0" y="227"/>
              <a:ext cx="1951" cy="322"/>
              <a:chOff x="0" y="0"/>
              <a:chExt cx="1951" cy="322"/>
            </a:xfrm>
          </p:grpSpPr>
          <p:grpSp>
            <p:nvGrpSpPr>
              <p:cNvPr id="19516" name="Group 37"/>
              <p:cNvGrpSpPr>
                <a:grpSpLocks/>
              </p:cNvGrpSpPr>
              <p:nvPr/>
            </p:nvGrpSpPr>
            <p:grpSpPr bwMode="auto">
              <a:xfrm>
                <a:off x="0" y="0"/>
                <a:ext cx="1951" cy="45"/>
                <a:chOff x="0" y="0"/>
                <a:chExt cx="1951" cy="45"/>
              </a:xfrm>
            </p:grpSpPr>
            <p:sp>
              <p:nvSpPr>
                <p:cNvPr id="19518" name="Line 38"/>
                <p:cNvSpPr>
                  <a:spLocks noChangeShapeType="1"/>
                </p:cNvSpPr>
                <p:nvPr/>
              </p:nvSpPr>
              <p:spPr bwMode="auto">
                <a:xfrm>
                  <a:off x="0" y="45"/>
                  <a:ext cx="195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19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862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20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590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21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318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22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134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23" name="Line 43"/>
                <p:cNvSpPr>
                  <a:spLocks noChangeShapeType="1"/>
                </p:cNvSpPr>
                <p:nvPr/>
              </p:nvSpPr>
              <p:spPr bwMode="auto">
                <a:xfrm flipV="1">
                  <a:off x="1407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17" name="Text Box 44"/>
              <p:cNvSpPr txBox="1">
                <a:spLocks noChangeArrowheads="1"/>
              </p:cNvSpPr>
              <p:nvPr/>
            </p:nvSpPr>
            <p:spPr bwMode="auto">
              <a:xfrm>
                <a:off x="136" y="91"/>
                <a:ext cx="163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>
                    <a:latin typeface="Franklin Gothic Book"/>
                    <a:ea typeface="黑体" pitchFamily="49" charset="-122"/>
                  </a:rPr>
                  <a:t> -2    -1    0     1     2</a:t>
                </a:r>
              </a:p>
            </p:txBody>
          </p:sp>
        </p:grpSp>
        <p:grpSp>
          <p:nvGrpSpPr>
            <p:cNvPr id="19510" name="Group 45"/>
            <p:cNvGrpSpPr>
              <a:grpSpLocks/>
            </p:cNvGrpSpPr>
            <p:nvPr/>
          </p:nvGrpSpPr>
          <p:grpSpPr bwMode="auto">
            <a:xfrm>
              <a:off x="545" y="0"/>
              <a:ext cx="908" cy="319"/>
              <a:chOff x="0" y="0"/>
              <a:chExt cx="908" cy="228"/>
            </a:xfrm>
          </p:grpSpPr>
          <p:sp>
            <p:nvSpPr>
              <p:cNvPr id="19512" name="Oval 46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92"/>
              </a:xfrm>
              <a:prstGeom prst="ellipse">
                <a:avLst/>
              </a:prstGeom>
              <a:noFill/>
              <a:ln w="9525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19513" name="Group 47"/>
              <p:cNvGrpSpPr>
                <a:grpSpLocks/>
              </p:cNvGrpSpPr>
              <p:nvPr/>
            </p:nvGrpSpPr>
            <p:grpSpPr bwMode="auto">
              <a:xfrm>
                <a:off x="46" y="0"/>
                <a:ext cx="862" cy="136"/>
                <a:chOff x="0" y="0"/>
                <a:chExt cx="862" cy="136"/>
              </a:xfrm>
            </p:grpSpPr>
            <p:sp>
              <p:nvSpPr>
                <p:cNvPr id="19514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15" name="Line 4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862" cy="0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511" name="Line 50"/>
            <p:cNvSpPr>
              <a:spLocks noChangeShapeType="1"/>
            </p:cNvSpPr>
            <p:nvPr/>
          </p:nvSpPr>
          <p:spPr bwMode="auto">
            <a:xfrm>
              <a:off x="635" y="272"/>
              <a:ext cx="1271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19" name="Group 51"/>
          <p:cNvGrpSpPr>
            <a:grpSpLocks/>
          </p:cNvGrpSpPr>
          <p:nvPr/>
        </p:nvGrpSpPr>
        <p:grpSpPr bwMode="auto">
          <a:xfrm>
            <a:off x="395288" y="4292600"/>
            <a:ext cx="3384550" cy="871538"/>
            <a:chOff x="0" y="0"/>
            <a:chExt cx="2132" cy="549"/>
          </a:xfrm>
        </p:grpSpPr>
        <p:grpSp>
          <p:nvGrpSpPr>
            <p:cNvPr id="19488" name="Group 52"/>
            <p:cNvGrpSpPr>
              <a:grpSpLocks/>
            </p:cNvGrpSpPr>
            <p:nvPr/>
          </p:nvGrpSpPr>
          <p:grpSpPr bwMode="auto">
            <a:xfrm>
              <a:off x="589" y="0"/>
              <a:ext cx="1044" cy="318"/>
              <a:chOff x="0" y="0"/>
              <a:chExt cx="953" cy="318"/>
            </a:xfrm>
          </p:grpSpPr>
          <p:grpSp>
            <p:nvGrpSpPr>
              <p:cNvPr id="19504" name="Group 53"/>
              <p:cNvGrpSpPr>
                <a:grpSpLocks/>
              </p:cNvGrpSpPr>
              <p:nvPr/>
            </p:nvGrpSpPr>
            <p:grpSpPr bwMode="auto">
              <a:xfrm>
                <a:off x="0" y="0"/>
                <a:ext cx="907" cy="227"/>
                <a:chOff x="0" y="0"/>
                <a:chExt cx="907" cy="227"/>
              </a:xfrm>
            </p:grpSpPr>
            <p:sp>
              <p:nvSpPr>
                <p:cNvPr id="19506" name="Line 54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907" cy="0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07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907" y="0"/>
                  <a:ext cx="0" cy="227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05" name="Oval 56"/>
              <p:cNvSpPr>
                <a:spLocks noChangeArrowheads="1"/>
              </p:cNvSpPr>
              <p:nvPr/>
            </p:nvSpPr>
            <p:spPr bwMode="auto">
              <a:xfrm>
                <a:off x="862" y="227"/>
                <a:ext cx="91" cy="91"/>
              </a:xfrm>
              <a:prstGeom prst="ellipse">
                <a:avLst/>
              </a:prstGeom>
              <a:noFill/>
              <a:ln w="9525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</p:grpSp>
        <p:grpSp>
          <p:nvGrpSpPr>
            <p:cNvPr id="19489" name="Group 57"/>
            <p:cNvGrpSpPr>
              <a:grpSpLocks/>
            </p:cNvGrpSpPr>
            <p:nvPr/>
          </p:nvGrpSpPr>
          <p:grpSpPr bwMode="auto">
            <a:xfrm>
              <a:off x="181" y="227"/>
              <a:ext cx="1951" cy="322"/>
              <a:chOff x="0" y="0"/>
              <a:chExt cx="1951" cy="322"/>
            </a:xfrm>
          </p:grpSpPr>
          <p:grpSp>
            <p:nvGrpSpPr>
              <p:cNvPr id="19496" name="Group 58"/>
              <p:cNvGrpSpPr>
                <a:grpSpLocks/>
              </p:cNvGrpSpPr>
              <p:nvPr/>
            </p:nvGrpSpPr>
            <p:grpSpPr bwMode="auto">
              <a:xfrm>
                <a:off x="0" y="0"/>
                <a:ext cx="1951" cy="45"/>
                <a:chOff x="0" y="0"/>
                <a:chExt cx="1951" cy="45"/>
              </a:xfrm>
            </p:grpSpPr>
            <p:sp>
              <p:nvSpPr>
                <p:cNvPr id="19498" name="Line 59"/>
                <p:cNvSpPr>
                  <a:spLocks noChangeShapeType="1"/>
                </p:cNvSpPr>
                <p:nvPr/>
              </p:nvSpPr>
              <p:spPr bwMode="auto">
                <a:xfrm>
                  <a:off x="0" y="45"/>
                  <a:ext cx="195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99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862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00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590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01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318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02" name="Line 63"/>
                <p:cNvSpPr>
                  <a:spLocks noChangeShapeType="1"/>
                </p:cNvSpPr>
                <p:nvPr/>
              </p:nvSpPr>
              <p:spPr bwMode="auto">
                <a:xfrm flipV="1">
                  <a:off x="1134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03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1407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497" name="Text Box 65"/>
              <p:cNvSpPr txBox="1">
                <a:spLocks noChangeArrowheads="1"/>
              </p:cNvSpPr>
              <p:nvPr/>
            </p:nvSpPr>
            <p:spPr bwMode="auto">
              <a:xfrm>
                <a:off x="136" y="91"/>
                <a:ext cx="163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>
                    <a:latin typeface="Franklin Gothic Book"/>
                    <a:ea typeface="黑体" pitchFamily="49" charset="-122"/>
                  </a:rPr>
                  <a:t> -2    -1    0     1     2</a:t>
                </a:r>
              </a:p>
            </p:txBody>
          </p:sp>
        </p:grpSp>
        <p:grpSp>
          <p:nvGrpSpPr>
            <p:cNvPr id="19490" name="Group 66"/>
            <p:cNvGrpSpPr>
              <a:grpSpLocks/>
            </p:cNvGrpSpPr>
            <p:nvPr/>
          </p:nvGrpSpPr>
          <p:grpSpPr bwMode="auto">
            <a:xfrm flipH="1">
              <a:off x="589" y="136"/>
              <a:ext cx="771" cy="183"/>
              <a:chOff x="0" y="0"/>
              <a:chExt cx="908" cy="228"/>
            </a:xfrm>
          </p:grpSpPr>
          <p:sp>
            <p:nvSpPr>
              <p:cNvPr id="19492" name="Oval 67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92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19493" name="Group 68"/>
              <p:cNvGrpSpPr>
                <a:grpSpLocks/>
              </p:cNvGrpSpPr>
              <p:nvPr/>
            </p:nvGrpSpPr>
            <p:grpSpPr bwMode="auto">
              <a:xfrm>
                <a:off x="46" y="0"/>
                <a:ext cx="862" cy="136"/>
                <a:chOff x="0" y="0"/>
                <a:chExt cx="862" cy="136"/>
              </a:xfrm>
            </p:grpSpPr>
            <p:sp>
              <p:nvSpPr>
                <p:cNvPr id="19494" name="Line 69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95" name="Line 7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86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491" name="Line 71"/>
            <p:cNvSpPr>
              <a:spLocks noChangeShapeType="1"/>
            </p:cNvSpPr>
            <p:nvPr/>
          </p:nvSpPr>
          <p:spPr bwMode="auto">
            <a:xfrm>
              <a:off x="0" y="272"/>
              <a:ext cx="1271" cy="0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240" name="Group 72"/>
          <p:cNvGrpSpPr>
            <a:grpSpLocks/>
          </p:cNvGrpSpPr>
          <p:nvPr/>
        </p:nvGrpSpPr>
        <p:grpSpPr bwMode="auto">
          <a:xfrm>
            <a:off x="4716463" y="4365625"/>
            <a:ext cx="3384550" cy="727075"/>
            <a:chOff x="0" y="0"/>
            <a:chExt cx="2132" cy="458"/>
          </a:xfrm>
        </p:grpSpPr>
        <p:grpSp>
          <p:nvGrpSpPr>
            <p:cNvPr id="19469" name="Group 73"/>
            <p:cNvGrpSpPr>
              <a:grpSpLocks/>
            </p:cNvGrpSpPr>
            <p:nvPr/>
          </p:nvGrpSpPr>
          <p:grpSpPr bwMode="auto">
            <a:xfrm>
              <a:off x="136" y="136"/>
              <a:ext cx="1951" cy="322"/>
              <a:chOff x="0" y="0"/>
              <a:chExt cx="1951" cy="322"/>
            </a:xfrm>
          </p:grpSpPr>
          <p:grpSp>
            <p:nvGrpSpPr>
              <p:cNvPr id="19480" name="Group 74"/>
              <p:cNvGrpSpPr>
                <a:grpSpLocks/>
              </p:cNvGrpSpPr>
              <p:nvPr/>
            </p:nvGrpSpPr>
            <p:grpSpPr bwMode="auto">
              <a:xfrm>
                <a:off x="0" y="0"/>
                <a:ext cx="1951" cy="45"/>
                <a:chOff x="0" y="0"/>
                <a:chExt cx="1951" cy="45"/>
              </a:xfrm>
            </p:grpSpPr>
            <p:sp>
              <p:nvSpPr>
                <p:cNvPr id="19482" name="Line 75"/>
                <p:cNvSpPr>
                  <a:spLocks noChangeShapeType="1"/>
                </p:cNvSpPr>
                <p:nvPr/>
              </p:nvSpPr>
              <p:spPr bwMode="auto">
                <a:xfrm>
                  <a:off x="0" y="45"/>
                  <a:ext cx="195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3" name="Line 76"/>
                <p:cNvSpPr>
                  <a:spLocks noChangeShapeType="1"/>
                </p:cNvSpPr>
                <p:nvPr/>
              </p:nvSpPr>
              <p:spPr bwMode="auto">
                <a:xfrm flipV="1">
                  <a:off x="862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4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590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5" name="Line 78"/>
                <p:cNvSpPr>
                  <a:spLocks noChangeShapeType="1"/>
                </p:cNvSpPr>
                <p:nvPr/>
              </p:nvSpPr>
              <p:spPr bwMode="auto">
                <a:xfrm flipV="1">
                  <a:off x="318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6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1134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7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1407" y="0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481" name="Text Box 81"/>
              <p:cNvSpPr txBox="1">
                <a:spLocks noChangeArrowheads="1"/>
              </p:cNvSpPr>
              <p:nvPr/>
            </p:nvSpPr>
            <p:spPr bwMode="auto">
              <a:xfrm>
                <a:off x="136" y="91"/>
                <a:ext cx="163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>
                    <a:latin typeface="Franklin Gothic Book"/>
                    <a:ea typeface="黑体" pitchFamily="49" charset="-122"/>
                  </a:rPr>
                  <a:t> -2    -1    0     1     2</a:t>
                </a:r>
              </a:p>
            </p:txBody>
          </p:sp>
        </p:grpSp>
        <p:grpSp>
          <p:nvGrpSpPr>
            <p:cNvPr id="19470" name="Group 82"/>
            <p:cNvGrpSpPr>
              <a:grpSpLocks/>
            </p:cNvGrpSpPr>
            <p:nvPr/>
          </p:nvGrpSpPr>
          <p:grpSpPr bwMode="auto">
            <a:xfrm flipH="1">
              <a:off x="0" y="0"/>
              <a:ext cx="771" cy="229"/>
              <a:chOff x="0" y="0"/>
              <a:chExt cx="908" cy="228"/>
            </a:xfrm>
          </p:grpSpPr>
          <p:sp>
            <p:nvSpPr>
              <p:cNvPr id="19476" name="Oval 83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92"/>
              </a:xfrm>
              <a:prstGeom prst="ellips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19477" name="Group 84"/>
              <p:cNvGrpSpPr>
                <a:grpSpLocks/>
              </p:cNvGrpSpPr>
              <p:nvPr/>
            </p:nvGrpSpPr>
            <p:grpSpPr bwMode="auto">
              <a:xfrm>
                <a:off x="46" y="0"/>
                <a:ext cx="862" cy="136"/>
                <a:chOff x="0" y="0"/>
                <a:chExt cx="862" cy="136"/>
              </a:xfrm>
            </p:grpSpPr>
            <p:sp>
              <p:nvSpPr>
                <p:cNvPr id="19478" name="Line 85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9" name="Line 8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862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471" name="Group 87"/>
            <p:cNvGrpSpPr>
              <a:grpSpLocks/>
            </p:cNvGrpSpPr>
            <p:nvPr/>
          </p:nvGrpSpPr>
          <p:grpSpPr bwMode="auto">
            <a:xfrm>
              <a:off x="1224" y="0"/>
              <a:ext cx="908" cy="228"/>
              <a:chOff x="0" y="0"/>
              <a:chExt cx="908" cy="228"/>
            </a:xfrm>
          </p:grpSpPr>
          <p:sp>
            <p:nvSpPr>
              <p:cNvPr id="19472" name="Oval 88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91" cy="92"/>
              </a:xfrm>
              <a:prstGeom prst="ellipse">
                <a:avLst/>
              </a:prstGeom>
              <a:noFill/>
              <a:ln w="9525">
                <a:solidFill>
                  <a:srgbClr val="0066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19473" name="Group 89"/>
              <p:cNvGrpSpPr>
                <a:grpSpLocks/>
              </p:cNvGrpSpPr>
              <p:nvPr/>
            </p:nvGrpSpPr>
            <p:grpSpPr bwMode="auto">
              <a:xfrm>
                <a:off x="46" y="0"/>
                <a:ext cx="862" cy="136"/>
                <a:chOff x="0" y="0"/>
                <a:chExt cx="862" cy="136"/>
              </a:xfrm>
            </p:grpSpPr>
            <p:sp>
              <p:nvSpPr>
                <p:cNvPr id="19474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5" name="Line 9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862" cy="0"/>
                </a:xfrm>
                <a:prstGeom prst="line">
                  <a:avLst/>
                </a:prstGeom>
                <a:noFill/>
                <a:ln w="28575">
                  <a:solidFill>
                    <a:srgbClr val="0066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7260" name="Rectangle 92"/>
          <p:cNvSpPr>
            <a:spLocks noChangeArrowheads="1"/>
          </p:cNvSpPr>
          <p:nvPr/>
        </p:nvSpPr>
        <p:spPr bwMode="auto">
          <a:xfrm>
            <a:off x="4140200" y="2349500"/>
            <a:ext cx="490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②</a:t>
            </a:r>
            <a:endParaRPr lang="zh-CN" altLang="zh-CN">
              <a:latin typeface="Franklin Gothic Book"/>
              <a:ea typeface="黑体" pitchFamily="49" charset="-122"/>
            </a:endParaRPr>
          </a:p>
        </p:txBody>
      </p:sp>
      <p:sp>
        <p:nvSpPr>
          <p:cNvPr id="7261" name="Rectangle 93"/>
          <p:cNvSpPr>
            <a:spLocks noChangeArrowheads="1"/>
          </p:cNvSpPr>
          <p:nvPr/>
        </p:nvSpPr>
        <p:spPr bwMode="auto">
          <a:xfrm>
            <a:off x="4140200" y="2852738"/>
            <a:ext cx="490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④</a:t>
            </a:r>
            <a:endParaRPr lang="zh-CN" altLang="en-US" sz="2400" b="1">
              <a:solidFill>
                <a:srgbClr val="FF0000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7262" name="Text Box 94"/>
          <p:cNvSpPr txBox="1">
            <a:spLocks noChangeArrowheads="1"/>
          </p:cNvSpPr>
          <p:nvPr/>
        </p:nvSpPr>
        <p:spPr bwMode="auto">
          <a:xfrm>
            <a:off x="179388" y="5084763"/>
            <a:ext cx="871378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定义:  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组成不等式组的各个不等式的解的公共部分就是</a:t>
            </a: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不等式组的解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.</a:t>
            </a:r>
          </a:p>
        </p:txBody>
      </p:sp>
      <p:sp>
        <p:nvSpPr>
          <p:cNvPr id="7263" name="Rectangle 95"/>
          <p:cNvSpPr>
            <a:spLocks noChangeArrowheads="1"/>
          </p:cNvSpPr>
          <p:nvPr/>
        </p:nvSpPr>
        <p:spPr bwMode="auto">
          <a:xfrm>
            <a:off x="3348038" y="2349500"/>
            <a:ext cx="63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400">
                <a:latin typeface="Franklin Gothic Book"/>
                <a:ea typeface="黑体" pitchFamily="49" charset="-122"/>
              </a:rPr>
              <a:t> </a:t>
            </a:r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①</a:t>
            </a:r>
            <a:r>
              <a:rPr lang="zh-CN" altLang="zh-CN">
                <a:latin typeface="Franklin Gothic Book"/>
                <a:ea typeface="黑体" pitchFamily="49" charset="-122"/>
              </a:rPr>
              <a:t> </a:t>
            </a:r>
          </a:p>
        </p:txBody>
      </p:sp>
      <p:sp>
        <p:nvSpPr>
          <p:cNvPr id="7264" name="Rectangle 96"/>
          <p:cNvSpPr>
            <a:spLocks noChangeArrowheads="1"/>
          </p:cNvSpPr>
          <p:nvPr/>
        </p:nvSpPr>
        <p:spPr bwMode="auto">
          <a:xfrm>
            <a:off x="4932363" y="2349500"/>
            <a:ext cx="574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③</a:t>
            </a:r>
            <a:r>
              <a:rPr lang="zh-CN" altLang="zh-CN" sz="2400">
                <a:latin typeface="Franklin Gothic Book"/>
                <a:ea typeface="黑体" pitchFamily="49" charset="-122"/>
              </a:rPr>
              <a:t> </a:t>
            </a:r>
          </a:p>
        </p:txBody>
      </p:sp>
      <p:sp>
        <p:nvSpPr>
          <p:cNvPr id="7265" name="Rectangle 97"/>
          <p:cNvSpPr>
            <a:spLocks noChangeArrowheads="1"/>
          </p:cNvSpPr>
          <p:nvPr/>
        </p:nvSpPr>
        <p:spPr bwMode="auto">
          <a:xfrm>
            <a:off x="179388" y="6092825"/>
            <a:ext cx="81311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>
                <a:latin typeface="Franklin Gothic Book"/>
                <a:ea typeface="黑体" pitchFamily="49" charset="-122"/>
              </a:rPr>
              <a:t>注</a:t>
            </a:r>
            <a:r>
              <a:rPr lang="zh-CN" altLang="zh-CN" sz="2400" b="1">
                <a:latin typeface="Franklin Gothic Book"/>
                <a:ea typeface="黑体" pitchFamily="49" charset="-122"/>
              </a:rPr>
              <a:t>: </a:t>
            </a:r>
            <a:r>
              <a:rPr lang="zh-CN" altLang="zh-CN" b="1">
                <a:latin typeface="Franklin Gothic Book"/>
                <a:ea typeface="黑体" pitchFamily="49" charset="-122"/>
              </a:rPr>
              <a:t> </a:t>
            </a:r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当它们</a:t>
            </a: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没有公共部分</a:t>
            </a:r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时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,</a:t>
            </a:r>
            <a:r>
              <a:rPr lang="zh-CN" altLang="zh-CN" sz="2800" b="1">
                <a:solidFill>
                  <a:srgbClr val="0066FF"/>
                </a:solidFill>
                <a:latin typeface="Franklin Gothic Book"/>
                <a:ea typeface="黑体" pitchFamily="49" charset="-122"/>
              </a:rPr>
              <a:t>则称这个</a:t>
            </a:r>
            <a:r>
              <a:rPr lang="zh-CN" altLang="zh-CN" sz="2800" b="1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不等式组无解</a:t>
            </a:r>
            <a:r>
              <a:rPr lang="zh-CN" altLang="zh-CN" sz="2800" b="1">
                <a:latin typeface="Franklin Gothic Book"/>
                <a:ea typeface="黑体" pitchFamily="49" charset="-12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7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72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72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72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7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260" grpId="0" autoUpdateAnimBg="0"/>
      <p:bldP spid="7261" grpId="0" autoUpdateAnimBg="0"/>
      <p:bldP spid="7262" grpId="0" autoUpdateAnimBg="0"/>
      <p:bldP spid="7263" grpId="0" autoUpdateAnimBg="0"/>
      <p:bldP spid="7264" grpId="0" autoUpdateAnimBg="0"/>
      <p:bldP spid="726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2243138" y="3827463"/>
            <a:ext cx="3660775" cy="527050"/>
            <a:chOff x="0" y="0"/>
            <a:chExt cx="2306" cy="332"/>
          </a:xfrm>
        </p:grpSpPr>
        <p:graphicFrame>
          <p:nvGraphicFramePr>
            <p:cNvPr id="2070" name="Object 22"/>
            <p:cNvGraphicFramePr>
              <a:graphicFrameLocks noChangeAspect="1"/>
            </p:cNvGraphicFramePr>
            <p:nvPr/>
          </p:nvGraphicFramePr>
          <p:xfrm>
            <a:off x="0" y="0"/>
            <a:ext cx="2306" cy="191"/>
          </p:xfrm>
          <a:graphic>
            <a:graphicData uri="http://schemas.openxmlformats.org/presentationml/2006/ole">
              <p:oleObj spid="_x0000_s2070" r:id="rId3" imgW="1666667" imgH="237969" progId="PBrush">
                <p:embed/>
              </p:oleObj>
            </a:graphicData>
          </a:graphic>
        </p:graphicFrame>
        <p:grpSp>
          <p:nvGrpSpPr>
            <p:cNvPr id="2101" name="Group 4"/>
            <p:cNvGrpSpPr>
              <a:grpSpLocks/>
            </p:cNvGrpSpPr>
            <p:nvPr/>
          </p:nvGrpSpPr>
          <p:grpSpPr bwMode="auto">
            <a:xfrm>
              <a:off x="39" y="34"/>
              <a:ext cx="1937" cy="298"/>
              <a:chOff x="0" y="0"/>
              <a:chExt cx="1937" cy="298"/>
            </a:xfrm>
          </p:grpSpPr>
          <p:sp>
            <p:nvSpPr>
              <p:cNvPr id="2102" name="Text Box 5"/>
              <p:cNvSpPr txBox="1">
                <a:spLocks noChangeArrowheads="1"/>
              </p:cNvSpPr>
              <p:nvPr/>
            </p:nvSpPr>
            <p:spPr bwMode="auto">
              <a:xfrm>
                <a:off x="0" y="8"/>
                <a:ext cx="3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103" name="Text Box 6"/>
              <p:cNvSpPr txBox="1">
                <a:spLocks noChangeArrowheads="1"/>
              </p:cNvSpPr>
              <p:nvPr/>
            </p:nvSpPr>
            <p:spPr bwMode="auto">
              <a:xfrm>
                <a:off x="1037" y="10"/>
                <a:ext cx="29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104" name="Text Box 7"/>
              <p:cNvSpPr txBox="1">
                <a:spLocks noChangeArrowheads="1"/>
              </p:cNvSpPr>
              <p:nvPr/>
            </p:nvSpPr>
            <p:spPr bwMode="auto">
              <a:xfrm>
                <a:off x="1849" y="62"/>
                <a:ext cx="88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105" name="Text Box 8"/>
              <p:cNvSpPr txBox="1">
                <a:spLocks noChangeArrowheads="1"/>
              </p:cNvSpPr>
              <p:nvPr/>
            </p:nvSpPr>
            <p:spPr bwMode="auto">
              <a:xfrm>
                <a:off x="688" y="5"/>
                <a:ext cx="379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106" name="Text Box 9"/>
              <p:cNvSpPr txBox="1">
                <a:spLocks noChangeArrowheads="1"/>
              </p:cNvSpPr>
              <p:nvPr/>
            </p:nvSpPr>
            <p:spPr bwMode="auto">
              <a:xfrm>
                <a:off x="1397" y="33"/>
                <a:ext cx="2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-1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107" name="Text Box 10"/>
              <p:cNvSpPr txBox="1">
                <a:spLocks noChangeArrowheads="1"/>
              </p:cNvSpPr>
              <p:nvPr/>
            </p:nvSpPr>
            <p:spPr bwMode="auto">
              <a:xfrm>
                <a:off x="330" y="0"/>
                <a:ext cx="3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</p:grpSp>
      </p:grpSp>
      <p:graphicFrame>
        <p:nvGraphicFramePr>
          <p:cNvPr id="8203" name="Object 23"/>
          <p:cNvGraphicFramePr>
            <a:graphicFrameLocks noChangeAspect="1"/>
          </p:cNvGraphicFramePr>
          <p:nvPr/>
        </p:nvGraphicFramePr>
        <p:xfrm>
          <a:off x="2411413" y="3284538"/>
          <a:ext cx="3200400" cy="1027112"/>
        </p:xfrm>
        <a:graphic>
          <a:graphicData uri="http://schemas.openxmlformats.org/presentationml/2006/ole">
            <p:oleObj spid="_x0000_s2071" r:id="rId4" imgW="2266667" imgH="552527" progId="PBrush">
              <p:embed/>
            </p:oleObj>
          </a:graphicData>
        </a:graphic>
      </p:graphicFrame>
      <p:sp>
        <p:nvSpPr>
          <p:cNvPr id="2081" name="Text Box 12"/>
          <p:cNvSpPr txBox="1">
            <a:spLocks noChangeArrowheads="1"/>
          </p:cNvSpPr>
          <p:nvPr/>
        </p:nvSpPr>
        <p:spPr bwMode="auto">
          <a:xfrm>
            <a:off x="23813" y="228600"/>
            <a:ext cx="4729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探究： 求下列不等式组的解集:</a:t>
            </a:r>
          </a:p>
        </p:txBody>
      </p:sp>
      <p:graphicFrame>
        <p:nvGraphicFramePr>
          <p:cNvPr id="8205" name="Object 24"/>
          <p:cNvGraphicFramePr>
            <a:graphicFrameLocks noChangeAspect="1"/>
          </p:cNvGraphicFramePr>
          <p:nvPr/>
        </p:nvGraphicFramePr>
        <p:xfrm>
          <a:off x="355600" y="890588"/>
          <a:ext cx="1195388" cy="881062"/>
        </p:xfrm>
        <a:graphic>
          <a:graphicData uri="http://schemas.openxmlformats.org/presentationml/2006/ole">
            <p:oleObj spid="_x0000_s2072" r:id="rId5" imgW="623111" imgH="457796" progId="Equation.3">
              <p:embed/>
            </p:oleObj>
          </a:graphicData>
        </a:graphic>
      </p:graphicFrame>
      <p:graphicFrame>
        <p:nvGraphicFramePr>
          <p:cNvPr id="8206" name="Object 25"/>
          <p:cNvGraphicFramePr>
            <a:graphicFrameLocks noChangeAspect="1"/>
          </p:cNvGraphicFramePr>
          <p:nvPr/>
        </p:nvGraphicFramePr>
        <p:xfrm>
          <a:off x="250825" y="3429000"/>
          <a:ext cx="1419225" cy="881063"/>
        </p:xfrm>
        <a:graphic>
          <a:graphicData uri="http://schemas.openxmlformats.org/presentationml/2006/ole">
            <p:oleObj spid="_x0000_s2073" r:id="rId6" imgW="737881" imgH="457995" progId="Equation.3">
              <p:embed/>
            </p:oleObj>
          </a:graphicData>
        </a:graphic>
      </p:graphicFrame>
      <p:grpSp>
        <p:nvGrpSpPr>
          <p:cNvPr id="8207" name="Group 15"/>
          <p:cNvGrpSpPr>
            <a:grpSpLocks/>
          </p:cNvGrpSpPr>
          <p:nvPr/>
        </p:nvGrpSpPr>
        <p:grpSpPr bwMode="auto">
          <a:xfrm>
            <a:off x="1547813" y="1268413"/>
            <a:ext cx="4203700" cy="514350"/>
            <a:chOff x="0" y="0"/>
            <a:chExt cx="2648" cy="324"/>
          </a:xfrm>
        </p:grpSpPr>
        <p:graphicFrame>
          <p:nvGraphicFramePr>
            <p:cNvPr id="2074" name="Object 26"/>
            <p:cNvGraphicFramePr>
              <a:graphicFrameLocks noChangeAspect="1"/>
            </p:cNvGraphicFramePr>
            <p:nvPr/>
          </p:nvGraphicFramePr>
          <p:xfrm>
            <a:off x="0" y="0"/>
            <a:ext cx="2648" cy="162"/>
          </p:xfrm>
          <a:graphic>
            <a:graphicData uri="http://schemas.openxmlformats.org/presentationml/2006/ole">
              <p:oleObj spid="_x0000_s2074" r:id="rId7" imgW="1666667" imgH="237969" progId="PBrush">
                <p:embed/>
              </p:oleObj>
            </a:graphicData>
          </a:graphic>
        </p:graphicFrame>
        <p:grpSp>
          <p:nvGrpSpPr>
            <p:cNvPr id="2090" name="Group 17"/>
            <p:cNvGrpSpPr>
              <a:grpSpLocks/>
            </p:cNvGrpSpPr>
            <p:nvPr/>
          </p:nvGrpSpPr>
          <p:grpSpPr bwMode="auto">
            <a:xfrm>
              <a:off x="296" y="59"/>
              <a:ext cx="2166" cy="265"/>
              <a:chOff x="0" y="0"/>
              <a:chExt cx="2166" cy="265"/>
            </a:xfrm>
          </p:grpSpPr>
          <p:sp>
            <p:nvSpPr>
              <p:cNvPr id="2091" name="Text Box 18"/>
              <p:cNvSpPr txBox="1">
                <a:spLocks noChangeArrowheads="1"/>
              </p:cNvSpPr>
              <p:nvPr/>
            </p:nvSpPr>
            <p:spPr bwMode="auto">
              <a:xfrm>
                <a:off x="0" y="37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092" name="Text Box 19"/>
              <p:cNvSpPr txBox="1">
                <a:spLocks noChangeArrowheads="1"/>
              </p:cNvSpPr>
              <p:nvPr/>
            </p:nvSpPr>
            <p:spPr bwMode="auto">
              <a:xfrm>
                <a:off x="1556" y="11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7</a:t>
                </a:r>
              </a:p>
            </p:txBody>
          </p:sp>
          <p:sp>
            <p:nvSpPr>
              <p:cNvPr id="2093" name="Text Box 20"/>
              <p:cNvSpPr txBox="1">
                <a:spLocks noChangeArrowheads="1"/>
              </p:cNvSpPr>
              <p:nvPr/>
            </p:nvSpPr>
            <p:spPr bwMode="auto">
              <a:xfrm>
                <a:off x="1328" y="7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6</a:t>
                </a:r>
              </a:p>
            </p:txBody>
          </p:sp>
          <p:sp>
            <p:nvSpPr>
              <p:cNvPr id="2094" name="Text Box 21"/>
              <p:cNvSpPr txBox="1">
                <a:spLocks noChangeArrowheads="1"/>
              </p:cNvSpPr>
              <p:nvPr/>
            </p:nvSpPr>
            <p:spPr bwMode="auto">
              <a:xfrm>
                <a:off x="1096" y="13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  <p:sp>
            <p:nvSpPr>
              <p:cNvPr id="2095" name="Text Box 22"/>
              <p:cNvSpPr txBox="1">
                <a:spLocks noChangeArrowheads="1"/>
              </p:cNvSpPr>
              <p:nvPr/>
            </p:nvSpPr>
            <p:spPr bwMode="auto">
              <a:xfrm>
                <a:off x="888" y="1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2096" name="Text Box 23"/>
              <p:cNvSpPr txBox="1">
                <a:spLocks noChangeArrowheads="1"/>
              </p:cNvSpPr>
              <p:nvPr/>
            </p:nvSpPr>
            <p:spPr bwMode="auto">
              <a:xfrm>
                <a:off x="415" y="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097" name="Text Box 24"/>
              <p:cNvSpPr txBox="1">
                <a:spLocks noChangeArrowheads="1"/>
              </p:cNvSpPr>
              <p:nvPr/>
            </p:nvSpPr>
            <p:spPr bwMode="auto">
              <a:xfrm>
                <a:off x="185" y="0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2098" name="Text Box 25"/>
              <p:cNvSpPr txBox="1">
                <a:spLocks noChangeArrowheads="1"/>
              </p:cNvSpPr>
              <p:nvPr/>
            </p:nvSpPr>
            <p:spPr bwMode="auto">
              <a:xfrm>
                <a:off x="654" y="5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2099" name="Text Box 26"/>
              <p:cNvSpPr txBox="1">
                <a:spLocks noChangeArrowheads="1"/>
              </p:cNvSpPr>
              <p:nvPr/>
            </p:nvSpPr>
            <p:spPr bwMode="auto">
              <a:xfrm>
                <a:off x="1792" y="15"/>
                <a:ext cx="14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8</a:t>
                </a:r>
              </a:p>
            </p:txBody>
          </p:sp>
          <p:sp>
            <p:nvSpPr>
              <p:cNvPr id="2100" name="Text Box 27"/>
              <p:cNvSpPr txBox="1">
                <a:spLocks noChangeArrowheads="1"/>
              </p:cNvSpPr>
              <p:nvPr/>
            </p:nvSpPr>
            <p:spPr bwMode="auto">
              <a:xfrm>
                <a:off x="2015" y="15"/>
                <a:ext cx="1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9</a:t>
                </a:r>
              </a:p>
            </p:txBody>
          </p:sp>
        </p:grpSp>
      </p:grpSp>
      <p:graphicFrame>
        <p:nvGraphicFramePr>
          <p:cNvPr id="8220" name="Object 27"/>
          <p:cNvGraphicFramePr>
            <a:graphicFrameLocks noChangeAspect="1"/>
          </p:cNvGraphicFramePr>
          <p:nvPr/>
        </p:nvGraphicFramePr>
        <p:xfrm>
          <a:off x="3059113" y="692150"/>
          <a:ext cx="2338387" cy="1027113"/>
        </p:xfrm>
        <a:graphic>
          <a:graphicData uri="http://schemas.openxmlformats.org/presentationml/2006/ole">
            <p:oleObj spid="_x0000_s2075" r:id="rId8" imgW="2266667" imgH="552527" progId="PBrush">
              <p:embed/>
            </p:oleObj>
          </a:graphicData>
        </a:graphic>
      </p:graphicFrame>
      <p:graphicFrame>
        <p:nvGraphicFramePr>
          <p:cNvPr id="8221" name="Object 28"/>
          <p:cNvGraphicFramePr>
            <a:graphicFrameLocks noChangeAspect="1"/>
          </p:cNvGraphicFramePr>
          <p:nvPr/>
        </p:nvGraphicFramePr>
        <p:xfrm>
          <a:off x="4500563" y="765175"/>
          <a:ext cx="876300" cy="590550"/>
        </p:xfrm>
        <a:graphic>
          <a:graphicData uri="http://schemas.openxmlformats.org/presentationml/2006/ole">
            <p:oleObj spid="_x0000_s2076" r:id="rId9" imgW="2266667" imgH="552527" progId="PBrush">
              <p:embed/>
            </p:oleObj>
          </a:graphicData>
        </a:graphic>
      </p:graphicFrame>
      <p:graphicFrame>
        <p:nvGraphicFramePr>
          <p:cNvPr id="8222" name="Object 29"/>
          <p:cNvGraphicFramePr>
            <a:graphicFrameLocks noChangeAspect="1"/>
          </p:cNvGraphicFramePr>
          <p:nvPr/>
        </p:nvGraphicFramePr>
        <p:xfrm>
          <a:off x="4067175" y="3357563"/>
          <a:ext cx="1550988" cy="590550"/>
        </p:xfrm>
        <a:graphic>
          <a:graphicData uri="http://schemas.openxmlformats.org/presentationml/2006/ole">
            <p:oleObj spid="_x0000_s2077" r:id="rId10" imgW="2266667" imgH="552527" progId="PBrush">
              <p:embed/>
            </p:oleObj>
          </a:graphicData>
        </a:graphic>
      </p:graphicFrame>
      <p:grpSp>
        <p:nvGrpSpPr>
          <p:cNvPr id="8223" name="Group 31"/>
          <p:cNvGrpSpPr>
            <a:grpSpLocks/>
          </p:cNvGrpSpPr>
          <p:nvPr/>
        </p:nvGrpSpPr>
        <p:grpSpPr bwMode="auto">
          <a:xfrm>
            <a:off x="5789613" y="882650"/>
            <a:ext cx="3775075" cy="850900"/>
            <a:chOff x="0" y="0"/>
            <a:chExt cx="2378" cy="536"/>
          </a:xfrm>
        </p:grpSpPr>
        <p:graphicFrame>
          <p:nvGraphicFramePr>
            <p:cNvPr id="2078" name="Object 30"/>
            <p:cNvGraphicFramePr>
              <a:graphicFrameLocks noChangeAspect="1"/>
            </p:cNvGraphicFramePr>
            <p:nvPr/>
          </p:nvGraphicFramePr>
          <p:xfrm>
            <a:off x="626" y="270"/>
            <a:ext cx="625" cy="266"/>
          </p:xfrm>
          <a:graphic>
            <a:graphicData uri="http://schemas.openxmlformats.org/presentationml/2006/ole">
              <p:oleObj spid="_x0000_s2078" r:id="rId11" imgW="369101" imgH="178187" progId="Equation.3">
                <p:embed/>
              </p:oleObj>
            </a:graphicData>
          </a:graphic>
        </p:graphicFrame>
        <p:sp>
          <p:nvSpPr>
            <p:cNvPr id="2089" name="Text Box 33"/>
            <p:cNvSpPr txBox="1">
              <a:spLocks noChangeArrowheads="1"/>
            </p:cNvSpPr>
            <p:nvPr/>
          </p:nvSpPr>
          <p:spPr bwMode="auto">
            <a:xfrm>
              <a:off x="0" y="0"/>
              <a:ext cx="23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解:原不等式组的解集为</a:t>
              </a:r>
              <a:endParaRPr lang="zh-CN" altLang="zh-CN" sz="2400">
                <a:solidFill>
                  <a:srgbClr val="6600FF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grpSp>
        <p:nvGrpSpPr>
          <p:cNvPr id="8226" name="Group 34"/>
          <p:cNvGrpSpPr>
            <a:grpSpLocks/>
          </p:cNvGrpSpPr>
          <p:nvPr/>
        </p:nvGrpSpPr>
        <p:grpSpPr bwMode="auto">
          <a:xfrm>
            <a:off x="5770563" y="3414713"/>
            <a:ext cx="3373437" cy="827087"/>
            <a:chOff x="0" y="0"/>
            <a:chExt cx="2125" cy="521"/>
          </a:xfrm>
        </p:grpSpPr>
        <p:graphicFrame>
          <p:nvGraphicFramePr>
            <p:cNvPr id="2079" name="Object 31"/>
            <p:cNvGraphicFramePr>
              <a:graphicFrameLocks noChangeAspect="1"/>
            </p:cNvGraphicFramePr>
            <p:nvPr/>
          </p:nvGraphicFramePr>
          <p:xfrm>
            <a:off x="738" y="255"/>
            <a:ext cx="752" cy="266"/>
          </p:xfrm>
          <a:graphic>
            <a:graphicData uri="http://schemas.openxmlformats.org/presentationml/2006/ole">
              <p:oleObj spid="_x0000_s2079" r:id="rId12" imgW="445273" imgH="178109" progId="Equation.3">
                <p:embed/>
              </p:oleObj>
            </a:graphicData>
          </a:graphic>
        </p:graphicFrame>
        <p:sp>
          <p:nvSpPr>
            <p:cNvPr id="2088" name="Text Box 36"/>
            <p:cNvSpPr txBox="1">
              <a:spLocks noChangeArrowheads="1"/>
            </p:cNvSpPr>
            <p:nvPr/>
          </p:nvSpPr>
          <p:spPr bwMode="auto">
            <a:xfrm>
              <a:off x="0" y="0"/>
              <a:ext cx="212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解:原不等式组的解集为</a:t>
              </a:r>
              <a:endParaRPr lang="zh-CN" altLang="zh-CN" sz="2400">
                <a:solidFill>
                  <a:srgbClr val="6600FF"/>
                </a:solidFill>
                <a:latin typeface="Times New Roman" pitchFamily="18" charset="0"/>
                <a:ea typeface="黑体" pitchFamily="49" charset="-122"/>
              </a:endParaRPr>
            </a:p>
          </p:txBody>
        </p:sp>
      </p:grpSp>
      <p:sp>
        <p:nvSpPr>
          <p:cNvPr id="8229" name="Text Box 37"/>
          <p:cNvSpPr txBox="1">
            <a:spLocks noChangeArrowheads="1"/>
          </p:cNvSpPr>
          <p:nvPr/>
        </p:nvSpPr>
        <p:spPr bwMode="auto">
          <a:xfrm>
            <a:off x="2771775" y="5445125"/>
            <a:ext cx="27146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  <a:latin typeface="Times New Roman" pitchFamily="18" charset="0"/>
                <a:ea typeface="隶书"/>
                <a:cs typeface="隶书"/>
              </a:rPr>
              <a:t>大大取大</a:t>
            </a:r>
          </a:p>
        </p:txBody>
      </p:sp>
      <p:sp>
        <p:nvSpPr>
          <p:cNvPr id="8230" name="未知"/>
          <p:cNvSpPr>
            <a:spLocks/>
          </p:cNvSpPr>
          <p:nvPr/>
        </p:nvSpPr>
        <p:spPr bwMode="auto">
          <a:xfrm>
            <a:off x="4716463" y="1387475"/>
            <a:ext cx="877887" cy="9525"/>
          </a:xfrm>
          <a:custGeom>
            <a:avLst/>
            <a:gdLst>
              <a:gd name="T0" fmla="*/ 0 w 553"/>
              <a:gd name="T1" fmla="*/ 0 h 6"/>
              <a:gd name="T2" fmla="*/ 877887 w 553"/>
              <a:gd name="T3" fmla="*/ 9525 h 6"/>
              <a:gd name="T4" fmla="*/ 0 60000 65536"/>
              <a:gd name="T5" fmla="*/ 0 60000 65536"/>
              <a:gd name="T6" fmla="*/ 0 w 553"/>
              <a:gd name="T7" fmla="*/ 0 h 6"/>
              <a:gd name="T8" fmla="*/ 553 w 553"/>
              <a:gd name="T9" fmla="*/ 6 h 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53" h="6">
                <a:moveTo>
                  <a:pt x="0" y="0"/>
                </a:moveTo>
                <a:lnTo>
                  <a:pt x="553" y="6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round/>
            <a:headEnd/>
            <a:tailEnd type="stealth" w="sm" len="sm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31" name="未知"/>
          <p:cNvSpPr>
            <a:spLocks/>
          </p:cNvSpPr>
          <p:nvPr/>
        </p:nvSpPr>
        <p:spPr bwMode="auto">
          <a:xfrm>
            <a:off x="4211638" y="3933825"/>
            <a:ext cx="1354137" cy="3175"/>
          </a:xfrm>
          <a:custGeom>
            <a:avLst/>
            <a:gdLst>
              <a:gd name="T0" fmla="*/ 0 w 853"/>
              <a:gd name="T1" fmla="*/ 0 h 2"/>
              <a:gd name="T2" fmla="*/ 1354137 w 853"/>
              <a:gd name="T3" fmla="*/ 3175 h 2"/>
              <a:gd name="T4" fmla="*/ 0 60000 65536"/>
              <a:gd name="T5" fmla="*/ 0 60000 65536"/>
              <a:gd name="T6" fmla="*/ 0 w 853"/>
              <a:gd name="T7" fmla="*/ 0 h 2"/>
              <a:gd name="T8" fmla="*/ 853 w 853"/>
              <a:gd name="T9" fmla="*/ 2 h 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53" h="2">
                <a:moveTo>
                  <a:pt x="0" y="0"/>
                </a:moveTo>
                <a:lnTo>
                  <a:pt x="853" y="2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round/>
            <a:headEnd/>
            <a:tailEnd type="stealth" w="sm" len="sm"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9" grpId="0" autoUpdateAnimBg="0"/>
      <p:bldP spid="8230" grpId="0" animBg="1"/>
      <p:bldP spid="8230" grpId="1" animBg="1"/>
      <p:bldP spid="8230" grpId="2" animBg="1"/>
      <p:bldP spid="82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2"/>
          <p:cNvGraphicFramePr>
            <a:graphicFrameLocks noChangeAspect="1"/>
          </p:cNvGraphicFramePr>
          <p:nvPr/>
        </p:nvGraphicFramePr>
        <p:xfrm>
          <a:off x="1955800" y="3409950"/>
          <a:ext cx="3462338" cy="746125"/>
        </p:xfrm>
        <a:graphic>
          <a:graphicData uri="http://schemas.openxmlformats.org/presentationml/2006/ole">
            <p:oleObj spid="_x0000_s3094" r:id="rId4" imgW="2238687" imgH="438095" progId="PBrush">
              <p:embed/>
            </p:oleObj>
          </a:graphicData>
        </a:graphic>
      </p:graphicFrame>
      <p:grpSp>
        <p:nvGrpSpPr>
          <p:cNvPr id="9219" name="Group 3"/>
          <p:cNvGrpSpPr>
            <a:grpSpLocks/>
          </p:cNvGrpSpPr>
          <p:nvPr/>
        </p:nvGrpSpPr>
        <p:grpSpPr bwMode="auto">
          <a:xfrm>
            <a:off x="1619250" y="3860800"/>
            <a:ext cx="4938713" cy="546100"/>
            <a:chOff x="0" y="0"/>
            <a:chExt cx="3111" cy="344"/>
          </a:xfrm>
        </p:grpSpPr>
        <p:graphicFrame>
          <p:nvGraphicFramePr>
            <p:cNvPr id="3095" name="Object 23"/>
            <p:cNvGraphicFramePr>
              <a:graphicFrameLocks noChangeAspect="1"/>
            </p:cNvGraphicFramePr>
            <p:nvPr/>
          </p:nvGraphicFramePr>
          <p:xfrm>
            <a:off x="0" y="0"/>
            <a:ext cx="3111" cy="189"/>
          </p:xfrm>
          <a:graphic>
            <a:graphicData uri="http://schemas.openxmlformats.org/presentationml/2006/ole">
              <p:oleObj spid="_x0000_s3095" r:id="rId5" imgW="1666667" imgH="237969" progId="PBrush">
                <p:embed/>
              </p:oleObj>
            </a:graphicData>
          </a:graphic>
        </p:graphicFrame>
        <p:grpSp>
          <p:nvGrpSpPr>
            <p:cNvPr id="3125" name="Group 5"/>
            <p:cNvGrpSpPr>
              <a:grpSpLocks/>
            </p:cNvGrpSpPr>
            <p:nvPr/>
          </p:nvGrpSpPr>
          <p:grpSpPr bwMode="auto">
            <a:xfrm>
              <a:off x="268" y="52"/>
              <a:ext cx="2394" cy="292"/>
              <a:chOff x="0" y="0"/>
              <a:chExt cx="2642" cy="292"/>
            </a:xfrm>
          </p:grpSpPr>
          <p:sp>
            <p:nvSpPr>
              <p:cNvPr id="3126" name="Text Box 6"/>
              <p:cNvSpPr txBox="1">
                <a:spLocks noChangeArrowheads="1"/>
              </p:cNvSpPr>
              <p:nvPr/>
            </p:nvSpPr>
            <p:spPr bwMode="auto">
              <a:xfrm>
                <a:off x="0" y="4"/>
                <a:ext cx="29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27" name="Text Box 7"/>
              <p:cNvSpPr txBox="1">
                <a:spLocks noChangeArrowheads="1"/>
              </p:cNvSpPr>
              <p:nvPr/>
            </p:nvSpPr>
            <p:spPr bwMode="auto">
              <a:xfrm>
                <a:off x="307" y="0"/>
                <a:ext cx="3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28" name="Text Box 8"/>
              <p:cNvSpPr txBox="1">
                <a:spLocks noChangeArrowheads="1"/>
              </p:cNvSpPr>
              <p:nvPr/>
            </p:nvSpPr>
            <p:spPr bwMode="auto">
              <a:xfrm>
                <a:off x="625" y="29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-1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29" name="Text Box 9"/>
              <p:cNvSpPr txBox="1">
                <a:spLocks noChangeArrowheads="1"/>
              </p:cNvSpPr>
              <p:nvPr/>
            </p:nvSpPr>
            <p:spPr bwMode="auto">
              <a:xfrm>
                <a:off x="1009" y="58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30" name="Text Box 10"/>
              <p:cNvSpPr txBox="1">
                <a:spLocks noChangeArrowheads="1"/>
              </p:cNvSpPr>
              <p:nvPr/>
            </p:nvSpPr>
            <p:spPr bwMode="auto">
              <a:xfrm>
                <a:off x="2128" y="2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3131" name="Text Box 11"/>
              <p:cNvSpPr txBox="1">
                <a:spLocks noChangeArrowheads="1"/>
              </p:cNvSpPr>
              <p:nvPr/>
            </p:nvSpPr>
            <p:spPr bwMode="auto">
              <a:xfrm>
                <a:off x="1535" y="28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32" name="Text Box 12"/>
              <p:cNvSpPr txBox="1">
                <a:spLocks noChangeArrowheads="1"/>
              </p:cNvSpPr>
              <p:nvPr/>
            </p:nvSpPr>
            <p:spPr bwMode="auto">
              <a:xfrm>
                <a:off x="1248" y="2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33" name="Text Box 13"/>
              <p:cNvSpPr txBox="1">
                <a:spLocks noChangeArrowheads="1"/>
              </p:cNvSpPr>
              <p:nvPr/>
            </p:nvSpPr>
            <p:spPr bwMode="auto">
              <a:xfrm>
                <a:off x="1822" y="26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3134" name="Text Box 14"/>
              <p:cNvSpPr txBox="1">
                <a:spLocks noChangeArrowheads="1"/>
              </p:cNvSpPr>
              <p:nvPr/>
            </p:nvSpPr>
            <p:spPr bwMode="auto">
              <a:xfrm>
                <a:off x="2431" y="12"/>
                <a:ext cx="21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</p:grpSp>
      </p:grpSp>
      <p:graphicFrame>
        <p:nvGraphicFramePr>
          <p:cNvPr id="9231" name="Object 24"/>
          <p:cNvGraphicFramePr>
            <a:graphicFrameLocks noChangeAspect="1"/>
          </p:cNvGraphicFramePr>
          <p:nvPr/>
        </p:nvGraphicFramePr>
        <p:xfrm>
          <a:off x="1835150" y="765175"/>
          <a:ext cx="3124200" cy="746125"/>
        </p:xfrm>
        <a:graphic>
          <a:graphicData uri="http://schemas.openxmlformats.org/presentationml/2006/ole">
            <p:oleObj spid="_x0000_s3096" r:id="rId6" imgW="2238687" imgH="438095" progId="PBrush">
              <p:embed/>
            </p:oleObj>
          </a:graphicData>
        </a:graphic>
      </p:graphicFrame>
      <p:sp>
        <p:nvSpPr>
          <p:cNvPr id="3105" name="Text Box 16"/>
          <p:cNvSpPr txBox="1">
            <a:spLocks noChangeArrowheads="1"/>
          </p:cNvSpPr>
          <p:nvPr/>
        </p:nvSpPr>
        <p:spPr bwMode="auto">
          <a:xfrm>
            <a:off x="76200" y="228600"/>
            <a:ext cx="49307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探究： 求下列不等式组的解集:</a:t>
            </a:r>
          </a:p>
        </p:txBody>
      </p:sp>
      <p:graphicFrame>
        <p:nvGraphicFramePr>
          <p:cNvPr id="9233" name="Object 25"/>
          <p:cNvGraphicFramePr>
            <a:graphicFrameLocks noChangeAspect="1"/>
          </p:cNvGraphicFramePr>
          <p:nvPr/>
        </p:nvGraphicFramePr>
        <p:xfrm>
          <a:off x="430213" y="820738"/>
          <a:ext cx="1222375" cy="881062"/>
        </p:xfrm>
        <a:graphic>
          <a:graphicData uri="http://schemas.openxmlformats.org/presentationml/2006/ole">
            <p:oleObj spid="_x0000_s3097" r:id="rId7" imgW="635828" imgH="457796" progId="Equation.3">
              <p:embed/>
            </p:oleObj>
          </a:graphicData>
        </a:graphic>
      </p:graphicFrame>
      <p:graphicFrame>
        <p:nvGraphicFramePr>
          <p:cNvPr id="9234" name="Object 26"/>
          <p:cNvGraphicFramePr>
            <a:graphicFrameLocks noChangeAspect="1"/>
          </p:cNvGraphicFramePr>
          <p:nvPr/>
        </p:nvGraphicFramePr>
        <p:xfrm>
          <a:off x="406400" y="3540125"/>
          <a:ext cx="1390650" cy="881063"/>
        </p:xfrm>
        <a:graphic>
          <a:graphicData uri="http://schemas.openxmlformats.org/presentationml/2006/ole">
            <p:oleObj spid="_x0000_s3098" r:id="rId8" imgW="724844" imgH="457796" progId="Equation.3">
              <p:embed/>
            </p:oleObj>
          </a:graphicData>
        </a:graphic>
      </p:graphicFrame>
      <p:grpSp>
        <p:nvGrpSpPr>
          <p:cNvPr id="9235" name="Group 19"/>
          <p:cNvGrpSpPr>
            <a:grpSpLocks/>
          </p:cNvGrpSpPr>
          <p:nvPr/>
        </p:nvGrpSpPr>
        <p:grpSpPr bwMode="auto">
          <a:xfrm>
            <a:off x="1692275" y="1268413"/>
            <a:ext cx="4203700" cy="514350"/>
            <a:chOff x="0" y="0"/>
            <a:chExt cx="2648" cy="324"/>
          </a:xfrm>
        </p:grpSpPr>
        <p:graphicFrame>
          <p:nvGraphicFramePr>
            <p:cNvPr id="3099" name="Object 27"/>
            <p:cNvGraphicFramePr>
              <a:graphicFrameLocks noChangeAspect="1"/>
            </p:cNvGraphicFramePr>
            <p:nvPr/>
          </p:nvGraphicFramePr>
          <p:xfrm>
            <a:off x="0" y="0"/>
            <a:ext cx="2648" cy="189"/>
          </p:xfrm>
          <a:graphic>
            <a:graphicData uri="http://schemas.openxmlformats.org/presentationml/2006/ole">
              <p:oleObj spid="_x0000_s3099" r:id="rId9" imgW="1666667" imgH="237969" progId="PBrush">
                <p:embed/>
              </p:oleObj>
            </a:graphicData>
          </a:graphic>
        </p:graphicFrame>
        <p:grpSp>
          <p:nvGrpSpPr>
            <p:cNvPr id="3114" name="Group 21"/>
            <p:cNvGrpSpPr>
              <a:grpSpLocks/>
            </p:cNvGrpSpPr>
            <p:nvPr/>
          </p:nvGrpSpPr>
          <p:grpSpPr bwMode="auto">
            <a:xfrm>
              <a:off x="296" y="59"/>
              <a:ext cx="2166" cy="265"/>
              <a:chOff x="0" y="0"/>
              <a:chExt cx="2166" cy="265"/>
            </a:xfrm>
          </p:grpSpPr>
          <p:sp>
            <p:nvSpPr>
              <p:cNvPr id="3115" name="Text Box 22"/>
              <p:cNvSpPr txBox="1">
                <a:spLocks noChangeArrowheads="1"/>
              </p:cNvSpPr>
              <p:nvPr/>
            </p:nvSpPr>
            <p:spPr bwMode="auto">
              <a:xfrm>
                <a:off x="0" y="37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16" name="Text Box 23"/>
              <p:cNvSpPr txBox="1">
                <a:spLocks noChangeArrowheads="1"/>
              </p:cNvSpPr>
              <p:nvPr/>
            </p:nvSpPr>
            <p:spPr bwMode="auto">
              <a:xfrm>
                <a:off x="1556" y="11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7</a:t>
                </a:r>
              </a:p>
            </p:txBody>
          </p:sp>
          <p:sp>
            <p:nvSpPr>
              <p:cNvPr id="3117" name="Text Box 24"/>
              <p:cNvSpPr txBox="1">
                <a:spLocks noChangeArrowheads="1"/>
              </p:cNvSpPr>
              <p:nvPr/>
            </p:nvSpPr>
            <p:spPr bwMode="auto">
              <a:xfrm>
                <a:off x="1328" y="7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6</a:t>
                </a:r>
              </a:p>
            </p:txBody>
          </p:sp>
          <p:sp>
            <p:nvSpPr>
              <p:cNvPr id="3118" name="Text Box 25"/>
              <p:cNvSpPr txBox="1">
                <a:spLocks noChangeArrowheads="1"/>
              </p:cNvSpPr>
              <p:nvPr/>
            </p:nvSpPr>
            <p:spPr bwMode="auto">
              <a:xfrm>
                <a:off x="1096" y="13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  <p:sp>
            <p:nvSpPr>
              <p:cNvPr id="3119" name="Text Box 26"/>
              <p:cNvSpPr txBox="1">
                <a:spLocks noChangeArrowheads="1"/>
              </p:cNvSpPr>
              <p:nvPr/>
            </p:nvSpPr>
            <p:spPr bwMode="auto">
              <a:xfrm>
                <a:off x="888" y="1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3120" name="Text Box 27"/>
              <p:cNvSpPr txBox="1">
                <a:spLocks noChangeArrowheads="1"/>
              </p:cNvSpPr>
              <p:nvPr/>
            </p:nvSpPr>
            <p:spPr bwMode="auto">
              <a:xfrm>
                <a:off x="415" y="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21" name="Text Box 28"/>
              <p:cNvSpPr txBox="1">
                <a:spLocks noChangeArrowheads="1"/>
              </p:cNvSpPr>
              <p:nvPr/>
            </p:nvSpPr>
            <p:spPr bwMode="auto">
              <a:xfrm>
                <a:off x="185" y="0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3122" name="Text Box 29"/>
              <p:cNvSpPr txBox="1">
                <a:spLocks noChangeArrowheads="1"/>
              </p:cNvSpPr>
              <p:nvPr/>
            </p:nvSpPr>
            <p:spPr bwMode="auto">
              <a:xfrm>
                <a:off x="654" y="5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3123" name="Text Box 30"/>
              <p:cNvSpPr txBox="1">
                <a:spLocks noChangeArrowheads="1"/>
              </p:cNvSpPr>
              <p:nvPr/>
            </p:nvSpPr>
            <p:spPr bwMode="auto">
              <a:xfrm>
                <a:off x="1792" y="15"/>
                <a:ext cx="14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8</a:t>
                </a:r>
              </a:p>
            </p:txBody>
          </p:sp>
          <p:sp>
            <p:nvSpPr>
              <p:cNvPr id="3124" name="Text Box 31"/>
              <p:cNvSpPr txBox="1">
                <a:spLocks noChangeArrowheads="1"/>
              </p:cNvSpPr>
              <p:nvPr/>
            </p:nvSpPr>
            <p:spPr bwMode="auto">
              <a:xfrm>
                <a:off x="2015" y="15"/>
                <a:ext cx="1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9</a:t>
                </a:r>
              </a:p>
            </p:txBody>
          </p:sp>
        </p:grpSp>
      </p:grpSp>
      <p:graphicFrame>
        <p:nvGraphicFramePr>
          <p:cNvPr id="9248" name="Object 28"/>
          <p:cNvGraphicFramePr>
            <a:graphicFrameLocks noChangeAspect="1"/>
          </p:cNvGraphicFramePr>
          <p:nvPr/>
        </p:nvGraphicFramePr>
        <p:xfrm>
          <a:off x="1835150" y="908050"/>
          <a:ext cx="1706563" cy="469900"/>
        </p:xfrm>
        <a:graphic>
          <a:graphicData uri="http://schemas.openxmlformats.org/presentationml/2006/ole">
            <p:oleObj spid="_x0000_s3100" r:id="rId10" imgW="2238687" imgH="428798" progId="PBrush">
              <p:embed/>
            </p:oleObj>
          </a:graphicData>
        </a:graphic>
      </p:graphicFrame>
      <p:graphicFrame>
        <p:nvGraphicFramePr>
          <p:cNvPr id="9249" name="Object 29"/>
          <p:cNvGraphicFramePr>
            <a:graphicFrameLocks noChangeAspect="1"/>
          </p:cNvGraphicFramePr>
          <p:nvPr/>
        </p:nvGraphicFramePr>
        <p:xfrm>
          <a:off x="1979613" y="3522663"/>
          <a:ext cx="1316037" cy="469900"/>
        </p:xfrm>
        <a:graphic>
          <a:graphicData uri="http://schemas.openxmlformats.org/presentationml/2006/ole">
            <p:oleObj spid="_x0000_s3101" r:id="rId11" imgW="2238687" imgH="428798" progId="PBrush">
              <p:embed/>
            </p:oleObj>
          </a:graphicData>
        </a:graphic>
      </p:graphicFrame>
      <p:grpSp>
        <p:nvGrpSpPr>
          <p:cNvPr id="9250" name="Group 34"/>
          <p:cNvGrpSpPr>
            <a:grpSpLocks/>
          </p:cNvGrpSpPr>
          <p:nvPr/>
        </p:nvGrpSpPr>
        <p:grpSpPr bwMode="auto">
          <a:xfrm>
            <a:off x="5878513" y="812800"/>
            <a:ext cx="3265487" cy="938213"/>
            <a:chOff x="0" y="0"/>
            <a:chExt cx="2057" cy="591"/>
          </a:xfrm>
        </p:grpSpPr>
        <p:graphicFrame>
          <p:nvGraphicFramePr>
            <p:cNvPr id="3102" name="Object 30"/>
            <p:cNvGraphicFramePr>
              <a:graphicFrameLocks noChangeAspect="1"/>
            </p:cNvGraphicFramePr>
            <p:nvPr/>
          </p:nvGraphicFramePr>
          <p:xfrm>
            <a:off x="933" y="269"/>
            <a:ext cx="647" cy="322"/>
          </p:xfrm>
          <a:graphic>
            <a:graphicData uri="http://schemas.openxmlformats.org/presentationml/2006/ole">
              <p:oleObj spid="_x0000_s3102" r:id="rId12" imgW="356373" imgH="178187" progId="Equation.3">
                <p:embed/>
              </p:oleObj>
            </a:graphicData>
          </a:graphic>
        </p:graphicFrame>
        <p:sp>
          <p:nvSpPr>
            <p:cNvPr id="3113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0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解:原不等式组的解集为</a:t>
              </a:r>
            </a:p>
          </p:txBody>
        </p:sp>
      </p:grpSp>
      <p:grpSp>
        <p:nvGrpSpPr>
          <p:cNvPr id="9253" name="Group 37"/>
          <p:cNvGrpSpPr>
            <a:grpSpLocks/>
          </p:cNvGrpSpPr>
          <p:nvPr/>
        </p:nvGrpSpPr>
        <p:grpSpPr bwMode="auto">
          <a:xfrm>
            <a:off x="5878513" y="3433763"/>
            <a:ext cx="3265487" cy="968375"/>
            <a:chOff x="0" y="0"/>
            <a:chExt cx="2057" cy="610"/>
          </a:xfrm>
        </p:grpSpPr>
        <p:graphicFrame>
          <p:nvGraphicFramePr>
            <p:cNvPr id="3103" name="Object 31"/>
            <p:cNvGraphicFramePr>
              <a:graphicFrameLocks noChangeAspect="1"/>
            </p:cNvGraphicFramePr>
            <p:nvPr/>
          </p:nvGraphicFramePr>
          <p:xfrm>
            <a:off x="934" y="288"/>
            <a:ext cx="786" cy="322"/>
          </p:xfrm>
          <a:graphic>
            <a:graphicData uri="http://schemas.openxmlformats.org/presentationml/2006/ole">
              <p:oleObj spid="_x0000_s3103" r:id="rId13" imgW="432551" imgH="178109" progId="Equation.3">
                <p:embed/>
              </p:oleObj>
            </a:graphicData>
          </a:graphic>
        </p:graphicFrame>
        <p:sp>
          <p:nvSpPr>
            <p:cNvPr id="3112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20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解:原不等式组的解集为</a:t>
              </a:r>
            </a:p>
          </p:txBody>
        </p:sp>
      </p:grp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3203575" y="5516563"/>
            <a:ext cx="27686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6600FF"/>
                </a:solidFill>
                <a:latin typeface="Times New Roman" pitchFamily="18" charset="0"/>
                <a:ea typeface="隶书"/>
                <a:cs typeface="隶书"/>
              </a:rPr>
              <a:t>小小取小</a:t>
            </a:r>
            <a:endParaRPr lang="zh-CN" altLang="en-US" sz="2400">
              <a:solidFill>
                <a:srgbClr val="66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9257" name="Line 41"/>
          <p:cNvSpPr>
            <a:spLocks noChangeShapeType="1"/>
          </p:cNvSpPr>
          <p:nvPr/>
        </p:nvSpPr>
        <p:spPr bwMode="auto">
          <a:xfrm>
            <a:off x="1908175" y="1412875"/>
            <a:ext cx="141605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58" name="未知"/>
          <p:cNvSpPr>
            <a:spLocks/>
          </p:cNvSpPr>
          <p:nvPr/>
        </p:nvSpPr>
        <p:spPr bwMode="auto">
          <a:xfrm>
            <a:off x="2012950" y="4006850"/>
            <a:ext cx="1111250" cy="7938"/>
          </a:xfrm>
          <a:custGeom>
            <a:avLst/>
            <a:gdLst>
              <a:gd name="T0" fmla="*/ 0 w 700"/>
              <a:gd name="T1" fmla="*/ 0 h 5"/>
              <a:gd name="T2" fmla="*/ 1111250 w 700"/>
              <a:gd name="T3" fmla="*/ 7938 h 5"/>
              <a:gd name="T4" fmla="*/ 0 60000 65536"/>
              <a:gd name="T5" fmla="*/ 0 60000 65536"/>
              <a:gd name="T6" fmla="*/ 0 w 700"/>
              <a:gd name="T7" fmla="*/ 0 h 5"/>
              <a:gd name="T8" fmla="*/ 700 w 700"/>
              <a:gd name="T9" fmla="*/ 5 h 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700" h="5">
                <a:moveTo>
                  <a:pt x="0" y="0"/>
                </a:moveTo>
                <a:lnTo>
                  <a:pt x="700" y="5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56" grpId="0" autoUpdateAnimBg="0"/>
      <p:bldP spid="9257" grpId="0" animBg="1"/>
      <p:bldP spid="9258" grpId="0" animBg="1"/>
      <p:bldP spid="925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2"/>
          <p:cNvGraphicFramePr>
            <a:graphicFrameLocks noChangeAspect="1"/>
          </p:cNvGraphicFramePr>
          <p:nvPr/>
        </p:nvGraphicFramePr>
        <p:xfrm>
          <a:off x="3276600" y="765175"/>
          <a:ext cx="2228850" cy="590550"/>
        </p:xfrm>
        <a:graphic>
          <a:graphicData uri="http://schemas.openxmlformats.org/presentationml/2006/ole">
            <p:oleObj spid="_x0000_s4118" r:id="rId3" imgW="2266667" imgH="552527" progId="PBrush">
              <p:embed/>
            </p:oleObj>
          </a:graphicData>
        </a:graphic>
      </p:graphicFrame>
      <p:graphicFrame>
        <p:nvGraphicFramePr>
          <p:cNvPr id="11267" name="Object 23"/>
          <p:cNvGraphicFramePr>
            <a:graphicFrameLocks noChangeAspect="1"/>
          </p:cNvGraphicFramePr>
          <p:nvPr/>
        </p:nvGraphicFramePr>
        <p:xfrm>
          <a:off x="2484438" y="836613"/>
          <a:ext cx="2516187" cy="746125"/>
        </p:xfrm>
        <a:graphic>
          <a:graphicData uri="http://schemas.openxmlformats.org/presentationml/2006/ole">
            <p:oleObj spid="_x0000_s4119" r:id="rId4" imgW="2238687" imgH="438095" progId="PBrush">
              <p:embed/>
            </p:oleObj>
          </a:graphicData>
        </a:graphic>
      </p:graphicFrame>
      <p:sp>
        <p:nvSpPr>
          <p:cNvPr id="4128" name="Text Box 4"/>
          <p:cNvSpPr txBox="1">
            <a:spLocks noChangeArrowheads="1"/>
          </p:cNvSpPr>
          <p:nvPr/>
        </p:nvSpPr>
        <p:spPr bwMode="auto">
          <a:xfrm>
            <a:off x="111125" y="228600"/>
            <a:ext cx="4833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探究： 求下列不等式组的解集:</a:t>
            </a:r>
          </a:p>
        </p:txBody>
      </p:sp>
      <p:graphicFrame>
        <p:nvGraphicFramePr>
          <p:cNvPr id="11269" name="Object 24"/>
          <p:cNvGraphicFramePr>
            <a:graphicFrameLocks noChangeAspect="1"/>
          </p:cNvGraphicFramePr>
          <p:nvPr/>
        </p:nvGraphicFramePr>
        <p:xfrm>
          <a:off x="406400" y="836613"/>
          <a:ext cx="1223963" cy="881062"/>
        </p:xfrm>
        <a:graphic>
          <a:graphicData uri="http://schemas.openxmlformats.org/presentationml/2006/ole">
            <p:oleObj spid="_x0000_s4120" r:id="rId5" imgW="635828" imgH="457796" progId="Equation.3">
              <p:embed/>
            </p:oleObj>
          </a:graphicData>
        </a:graphic>
      </p:graphicFrame>
      <p:graphicFrame>
        <p:nvGraphicFramePr>
          <p:cNvPr id="11270" name="Object 25"/>
          <p:cNvGraphicFramePr>
            <a:graphicFrameLocks noChangeAspect="1"/>
          </p:cNvGraphicFramePr>
          <p:nvPr/>
        </p:nvGraphicFramePr>
        <p:xfrm>
          <a:off x="388938" y="3540125"/>
          <a:ext cx="1390650" cy="881063"/>
        </p:xfrm>
        <a:graphic>
          <a:graphicData uri="http://schemas.openxmlformats.org/presentationml/2006/ole">
            <p:oleObj spid="_x0000_s4121" r:id="rId6" imgW="724844" imgH="457796" progId="Equation.3">
              <p:embed/>
            </p:oleObj>
          </a:graphicData>
        </a:graphic>
      </p:graphicFrame>
      <p:grpSp>
        <p:nvGrpSpPr>
          <p:cNvPr id="11271" name="Group 7"/>
          <p:cNvGrpSpPr>
            <a:grpSpLocks/>
          </p:cNvGrpSpPr>
          <p:nvPr/>
        </p:nvGrpSpPr>
        <p:grpSpPr bwMode="auto">
          <a:xfrm>
            <a:off x="1763713" y="1268413"/>
            <a:ext cx="4203700" cy="514350"/>
            <a:chOff x="0" y="0"/>
            <a:chExt cx="2648" cy="324"/>
          </a:xfrm>
        </p:grpSpPr>
        <p:graphicFrame>
          <p:nvGraphicFramePr>
            <p:cNvPr id="4122" name="Object 26"/>
            <p:cNvGraphicFramePr>
              <a:graphicFrameLocks noChangeAspect="1"/>
            </p:cNvGraphicFramePr>
            <p:nvPr/>
          </p:nvGraphicFramePr>
          <p:xfrm>
            <a:off x="0" y="0"/>
            <a:ext cx="2648" cy="189"/>
          </p:xfrm>
          <a:graphic>
            <a:graphicData uri="http://schemas.openxmlformats.org/presentationml/2006/ole">
              <p:oleObj spid="_x0000_s4122" r:id="rId7" imgW="1666667" imgH="237969" progId="PBrush">
                <p:embed/>
              </p:oleObj>
            </a:graphicData>
          </a:graphic>
        </p:graphicFrame>
        <p:grpSp>
          <p:nvGrpSpPr>
            <p:cNvPr id="4148" name="Group 9"/>
            <p:cNvGrpSpPr>
              <a:grpSpLocks/>
            </p:cNvGrpSpPr>
            <p:nvPr/>
          </p:nvGrpSpPr>
          <p:grpSpPr bwMode="auto">
            <a:xfrm>
              <a:off x="296" y="59"/>
              <a:ext cx="2166" cy="265"/>
              <a:chOff x="0" y="0"/>
              <a:chExt cx="2166" cy="265"/>
            </a:xfrm>
          </p:grpSpPr>
          <p:sp>
            <p:nvSpPr>
              <p:cNvPr id="4149" name="Text Box 10"/>
              <p:cNvSpPr txBox="1">
                <a:spLocks noChangeArrowheads="1"/>
              </p:cNvSpPr>
              <p:nvPr/>
            </p:nvSpPr>
            <p:spPr bwMode="auto">
              <a:xfrm>
                <a:off x="0" y="37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50" name="Text Box 11"/>
              <p:cNvSpPr txBox="1">
                <a:spLocks noChangeArrowheads="1"/>
              </p:cNvSpPr>
              <p:nvPr/>
            </p:nvSpPr>
            <p:spPr bwMode="auto">
              <a:xfrm>
                <a:off x="1556" y="11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7</a:t>
                </a:r>
              </a:p>
            </p:txBody>
          </p:sp>
          <p:sp>
            <p:nvSpPr>
              <p:cNvPr id="4151" name="Text Box 12"/>
              <p:cNvSpPr txBox="1">
                <a:spLocks noChangeArrowheads="1"/>
              </p:cNvSpPr>
              <p:nvPr/>
            </p:nvSpPr>
            <p:spPr bwMode="auto">
              <a:xfrm>
                <a:off x="1328" y="7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6</a:t>
                </a:r>
              </a:p>
            </p:txBody>
          </p:sp>
          <p:sp>
            <p:nvSpPr>
              <p:cNvPr id="4152" name="Text Box 13"/>
              <p:cNvSpPr txBox="1">
                <a:spLocks noChangeArrowheads="1"/>
              </p:cNvSpPr>
              <p:nvPr/>
            </p:nvSpPr>
            <p:spPr bwMode="auto">
              <a:xfrm>
                <a:off x="1096" y="13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  <p:sp>
            <p:nvSpPr>
              <p:cNvPr id="4153" name="Text Box 14"/>
              <p:cNvSpPr txBox="1">
                <a:spLocks noChangeArrowheads="1"/>
              </p:cNvSpPr>
              <p:nvPr/>
            </p:nvSpPr>
            <p:spPr bwMode="auto">
              <a:xfrm>
                <a:off x="888" y="1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4154" name="Text Box 15"/>
              <p:cNvSpPr txBox="1">
                <a:spLocks noChangeArrowheads="1"/>
              </p:cNvSpPr>
              <p:nvPr/>
            </p:nvSpPr>
            <p:spPr bwMode="auto">
              <a:xfrm>
                <a:off x="415" y="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55" name="Text Box 16"/>
              <p:cNvSpPr txBox="1">
                <a:spLocks noChangeArrowheads="1"/>
              </p:cNvSpPr>
              <p:nvPr/>
            </p:nvSpPr>
            <p:spPr bwMode="auto">
              <a:xfrm>
                <a:off x="185" y="0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56" name="Text Box 17"/>
              <p:cNvSpPr txBox="1">
                <a:spLocks noChangeArrowheads="1"/>
              </p:cNvSpPr>
              <p:nvPr/>
            </p:nvSpPr>
            <p:spPr bwMode="auto">
              <a:xfrm>
                <a:off x="654" y="5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4157" name="Text Box 18"/>
              <p:cNvSpPr txBox="1">
                <a:spLocks noChangeArrowheads="1"/>
              </p:cNvSpPr>
              <p:nvPr/>
            </p:nvSpPr>
            <p:spPr bwMode="auto">
              <a:xfrm>
                <a:off x="1792" y="15"/>
                <a:ext cx="14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8</a:t>
                </a:r>
              </a:p>
            </p:txBody>
          </p:sp>
          <p:sp>
            <p:nvSpPr>
              <p:cNvPr id="4158" name="Text Box 19"/>
              <p:cNvSpPr txBox="1">
                <a:spLocks noChangeArrowheads="1"/>
              </p:cNvSpPr>
              <p:nvPr/>
            </p:nvSpPr>
            <p:spPr bwMode="auto">
              <a:xfrm>
                <a:off x="2015" y="15"/>
                <a:ext cx="1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9</a:t>
                </a:r>
              </a:p>
            </p:txBody>
          </p:sp>
        </p:grpSp>
      </p:grpSp>
      <p:grpSp>
        <p:nvGrpSpPr>
          <p:cNvPr id="11284" name="Group 20"/>
          <p:cNvGrpSpPr>
            <a:grpSpLocks/>
          </p:cNvGrpSpPr>
          <p:nvPr/>
        </p:nvGrpSpPr>
        <p:grpSpPr bwMode="auto">
          <a:xfrm>
            <a:off x="1619250" y="3860800"/>
            <a:ext cx="4938713" cy="546100"/>
            <a:chOff x="0" y="0"/>
            <a:chExt cx="3111" cy="344"/>
          </a:xfrm>
        </p:grpSpPr>
        <p:grpSp>
          <p:nvGrpSpPr>
            <p:cNvPr id="4138" name="Group 21"/>
            <p:cNvGrpSpPr>
              <a:grpSpLocks/>
            </p:cNvGrpSpPr>
            <p:nvPr/>
          </p:nvGrpSpPr>
          <p:grpSpPr bwMode="auto">
            <a:xfrm>
              <a:off x="268" y="52"/>
              <a:ext cx="2394" cy="292"/>
              <a:chOff x="0" y="0"/>
              <a:chExt cx="2642" cy="292"/>
            </a:xfrm>
          </p:grpSpPr>
          <p:sp>
            <p:nvSpPr>
              <p:cNvPr id="4139" name="Text Box 22"/>
              <p:cNvSpPr txBox="1">
                <a:spLocks noChangeArrowheads="1"/>
              </p:cNvSpPr>
              <p:nvPr/>
            </p:nvSpPr>
            <p:spPr bwMode="auto">
              <a:xfrm>
                <a:off x="0" y="4"/>
                <a:ext cx="29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40" name="Text Box 23"/>
              <p:cNvSpPr txBox="1">
                <a:spLocks noChangeArrowheads="1"/>
              </p:cNvSpPr>
              <p:nvPr/>
            </p:nvSpPr>
            <p:spPr bwMode="auto">
              <a:xfrm>
                <a:off x="307" y="0"/>
                <a:ext cx="3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41" name="Text Box 24"/>
              <p:cNvSpPr txBox="1">
                <a:spLocks noChangeArrowheads="1"/>
              </p:cNvSpPr>
              <p:nvPr/>
            </p:nvSpPr>
            <p:spPr bwMode="auto">
              <a:xfrm>
                <a:off x="625" y="29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-1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42" name="Text Box 25"/>
              <p:cNvSpPr txBox="1">
                <a:spLocks noChangeArrowheads="1"/>
              </p:cNvSpPr>
              <p:nvPr/>
            </p:nvSpPr>
            <p:spPr bwMode="auto">
              <a:xfrm>
                <a:off x="1009" y="58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43" name="Text Box 26"/>
              <p:cNvSpPr txBox="1">
                <a:spLocks noChangeArrowheads="1"/>
              </p:cNvSpPr>
              <p:nvPr/>
            </p:nvSpPr>
            <p:spPr bwMode="auto">
              <a:xfrm>
                <a:off x="2128" y="2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4144" name="Text Box 27"/>
              <p:cNvSpPr txBox="1">
                <a:spLocks noChangeArrowheads="1"/>
              </p:cNvSpPr>
              <p:nvPr/>
            </p:nvSpPr>
            <p:spPr bwMode="auto">
              <a:xfrm>
                <a:off x="1535" y="28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45" name="Text Box 28"/>
              <p:cNvSpPr txBox="1">
                <a:spLocks noChangeArrowheads="1"/>
              </p:cNvSpPr>
              <p:nvPr/>
            </p:nvSpPr>
            <p:spPr bwMode="auto">
              <a:xfrm>
                <a:off x="1248" y="2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4146" name="Text Box 29"/>
              <p:cNvSpPr txBox="1">
                <a:spLocks noChangeArrowheads="1"/>
              </p:cNvSpPr>
              <p:nvPr/>
            </p:nvSpPr>
            <p:spPr bwMode="auto">
              <a:xfrm>
                <a:off x="1822" y="26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4147" name="Text Box 30"/>
              <p:cNvSpPr txBox="1">
                <a:spLocks noChangeArrowheads="1"/>
              </p:cNvSpPr>
              <p:nvPr/>
            </p:nvSpPr>
            <p:spPr bwMode="auto">
              <a:xfrm>
                <a:off x="2431" y="12"/>
                <a:ext cx="21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</p:grpSp>
        <p:graphicFrame>
          <p:nvGraphicFramePr>
            <p:cNvPr id="4123" name="Object 27"/>
            <p:cNvGraphicFramePr>
              <a:graphicFrameLocks noChangeAspect="1"/>
            </p:cNvGraphicFramePr>
            <p:nvPr/>
          </p:nvGraphicFramePr>
          <p:xfrm>
            <a:off x="0" y="0"/>
            <a:ext cx="3111" cy="189"/>
          </p:xfrm>
          <a:graphic>
            <a:graphicData uri="http://schemas.openxmlformats.org/presentationml/2006/ole">
              <p:oleObj spid="_x0000_s4123" r:id="rId8" imgW="1666667" imgH="237969" progId="PBrush">
                <p:embed/>
              </p:oleObj>
            </a:graphicData>
          </a:graphic>
        </p:graphicFrame>
      </p:grpSp>
      <p:graphicFrame>
        <p:nvGraphicFramePr>
          <p:cNvPr id="11296" name="Object 28"/>
          <p:cNvGraphicFramePr>
            <a:graphicFrameLocks noChangeAspect="1"/>
          </p:cNvGraphicFramePr>
          <p:nvPr/>
        </p:nvGraphicFramePr>
        <p:xfrm>
          <a:off x="2581275" y="3409950"/>
          <a:ext cx="2854325" cy="746125"/>
        </p:xfrm>
        <a:graphic>
          <a:graphicData uri="http://schemas.openxmlformats.org/presentationml/2006/ole">
            <p:oleObj spid="_x0000_s4124" r:id="rId9" imgW="2238687" imgH="438095" progId="PBrush">
              <p:embed/>
            </p:oleObj>
          </a:graphicData>
        </a:graphic>
      </p:graphicFrame>
      <p:graphicFrame>
        <p:nvGraphicFramePr>
          <p:cNvPr id="11297" name="Object 29"/>
          <p:cNvGraphicFramePr>
            <a:graphicFrameLocks noChangeAspect="1"/>
          </p:cNvGraphicFramePr>
          <p:nvPr/>
        </p:nvGraphicFramePr>
        <p:xfrm>
          <a:off x="2987675" y="3429000"/>
          <a:ext cx="2566988" cy="590550"/>
        </p:xfrm>
        <a:graphic>
          <a:graphicData uri="http://schemas.openxmlformats.org/presentationml/2006/ole">
            <p:oleObj spid="_x0000_s4125" r:id="rId10" imgW="2266667" imgH="552527" progId="PBrush">
              <p:embed/>
            </p:oleObj>
          </a:graphicData>
        </a:graphic>
      </p:graphicFrame>
      <p:grpSp>
        <p:nvGrpSpPr>
          <p:cNvPr id="11298" name="Group 34"/>
          <p:cNvGrpSpPr>
            <a:grpSpLocks/>
          </p:cNvGrpSpPr>
          <p:nvPr/>
        </p:nvGrpSpPr>
        <p:grpSpPr bwMode="auto">
          <a:xfrm>
            <a:off x="5872163" y="812800"/>
            <a:ext cx="3265487" cy="841375"/>
            <a:chOff x="0" y="0"/>
            <a:chExt cx="2057" cy="530"/>
          </a:xfrm>
        </p:grpSpPr>
        <p:graphicFrame>
          <p:nvGraphicFramePr>
            <p:cNvPr id="4126" name="Object 30"/>
            <p:cNvGraphicFramePr>
              <a:graphicFrameLocks noChangeAspect="1"/>
            </p:cNvGraphicFramePr>
            <p:nvPr/>
          </p:nvGraphicFramePr>
          <p:xfrm>
            <a:off x="820" y="259"/>
            <a:ext cx="911" cy="271"/>
          </p:xfrm>
          <a:graphic>
            <a:graphicData uri="http://schemas.openxmlformats.org/presentationml/2006/ole">
              <p:oleObj spid="_x0000_s4126" r:id="rId11" imgW="584454" imgH="177877" progId="Equation.3">
                <p:embed/>
              </p:oleObj>
            </a:graphicData>
          </a:graphic>
        </p:graphicFrame>
        <p:sp>
          <p:nvSpPr>
            <p:cNvPr id="4137" name="Rectangle 36"/>
            <p:cNvSpPr>
              <a:spLocks noChangeArrowheads="1"/>
            </p:cNvSpPr>
            <p:nvPr/>
          </p:nvSpPr>
          <p:spPr bwMode="auto">
            <a:xfrm>
              <a:off x="0" y="0"/>
              <a:ext cx="20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解:原不等式组的解集为</a:t>
              </a:r>
            </a:p>
          </p:txBody>
        </p:sp>
      </p:grpSp>
      <p:grpSp>
        <p:nvGrpSpPr>
          <p:cNvPr id="11301" name="Group 37"/>
          <p:cNvGrpSpPr>
            <a:grpSpLocks/>
          </p:cNvGrpSpPr>
          <p:nvPr/>
        </p:nvGrpSpPr>
        <p:grpSpPr bwMode="auto">
          <a:xfrm>
            <a:off x="5878513" y="3381375"/>
            <a:ext cx="3265487" cy="906463"/>
            <a:chOff x="0" y="0"/>
            <a:chExt cx="2057" cy="571"/>
          </a:xfrm>
        </p:grpSpPr>
        <p:graphicFrame>
          <p:nvGraphicFramePr>
            <p:cNvPr id="4127" name="Object 31"/>
            <p:cNvGraphicFramePr>
              <a:graphicFrameLocks noChangeAspect="1"/>
            </p:cNvGraphicFramePr>
            <p:nvPr/>
          </p:nvGraphicFramePr>
          <p:xfrm>
            <a:off x="772" y="300"/>
            <a:ext cx="1072" cy="271"/>
          </p:xfrm>
          <a:graphic>
            <a:graphicData uri="http://schemas.openxmlformats.org/presentationml/2006/ole">
              <p:oleObj spid="_x0000_s4127" r:id="rId12" imgW="686098" imgH="177877" progId="Equation.3">
                <p:embed/>
              </p:oleObj>
            </a:graphicData>
          </a:graphic>
        </p:graphicFrame>
        <p:sp>
          <p:nvSpPr>
            <p:cNvPr id="4136" name="Rectangle 39"/>
            <p:cNvSpPr>
              <a:spLocks noChangeArrowheads="1"/>
            </p:cNvSpPr>
            <p:nvPr/>
          </p:nvSpPr>
          <p:spPr bwMode="auto">
            <a:xfrm>
              <a:off x="0" y="0"/>
              <a:ext cx="205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解:原不等式组的解集为</a:t>
              </a:r>
            </a:p>
          </p:txBody>
        </p:sp>
      </p:grpSp>
      <p:sp>
        <p:nvSpPr>
          <p:cNvPr id="11304" name="Text Box 40"/>
          <p:cNvSpPr txBox="1">
            <a:spLocks noChangeArrowheads="1"/>
          </p:cNvSpPr>
          <p:nvPr/>
        </p:nvSpPr>
        <p:spPr bwMode="auto">
          <a:xfrm>
            <a:off x="2051050" y="5516563"/>
            <a:ext cx="57864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solidFill>
                  <a:srgbClr val="6600FF"/>
                </a:solidFill>
                <a:latin typeface="Times New Roman" pitchFamily="18" charset="0"/>
                <a:ea typeface="隶书"/>
                <a:cs typeface="隶书"/>
              </a:rPr>
              <a:t>大小小大</a:t>
            </a:r>
            <a:r>
              <a:rPr lang="zh-CN" altLang="en-US" sz="4800" b="1">
                <a:solidFill>
                  <a:srgbClr val="6600FF"/>
                </a:solidFill>
                <a:latin typeface="Times New Roman" pitchFamily="18" charset="0"/>
                <a:ea typeface="隶书"/>
                <a:cs typeface="隶书"/>
              </a:rPr>
              <a:t>取</a:t>
            </a:r>
            <a:r>
              <a:rPr lang="zh-CN" altLang="zh-CN" sz="4800" b="1">
                <a:solidFill>
                  <a:srgbClr val="6600FF"/>
                </a:solidFill>
                <a:latin typeface="Times New Roman" pitchFamily="18" charset="0"/>
                <a:ea typeface="隶书"/>
                <a:cs typeface="隶书"/>
              </a:rPr>
              <a:t>中间</a:t>
            </a:r>
            <a:endParaRPr lang="zh-CN" altLang="zh-CN" sz="2400">
              <a:solidFill>
                <a:srgbClr val="6600FF"/>
              </a:solidFill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1305" name="Line 41"/>
          <p:cNvSpPr>
            <a:spLocks noChangeShapeType="1"/>
          </p:cNvSpPr>
          <p:nvPr/>
        </p:nvSpPr>
        <p:spPr bwMode="auto">
          <a:xfrm>
            <a:off x="3492500" y="1412875"/>
            <a:ext cx="1384300" cy="0"/>
          </a:xfrm>
          <a:prstGeom prst="line">
            <a:avLst/>
          </a:prstGeom>
          <a:noFill/>
          <a:ln w="38100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06" name="未知"/>
          <p:cNvSpPr>
            <a:spLocks/>
          </p:cNvSpPr>
          <p:nvPr/>
        </p:nvSpPr>
        <p:spPr bwMode="auto">
          <a:xfrm>
            <a:off x="3213100" y="4006850"/>
            <a:ext cx="2032000" cy="6350"/>
          </a:xfrm>
          <a:custGeom>
            <a:avLst/>
            <a:gdLst>
              <a:gd name="T0" fmla="*/ 0 w 1280"/>
              <a:gd name="T1" fmla="*/ 6350 h 4"/>
              <a:gd name="T2" fmla="*/ 2032000 w 1280"/>
              <a:gd name="T3" fmla="*/ 0 h 4"/>
              <a:gd name="T4" fmla="*/ 0 60000 65536"/>
              <a:gd name="T5" fmla="*/ 0 60000 65536"/>
              <a:gd name="T6" fmla="*/ 0 w 1280"/>
              <a:gd name="T7" fmla="*/ 0 h 4"/>
              <a:gd name="T8" fmla="*/ 1280 w 1280"/>
              <a:gd name="T9" fmla="*/ 4 h 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280" h="4">
                <a:moveTo>
                  <a:pt x="0" y="4"/>
                </a:moveTo>
                <a:lnTo>
                  <a:pt x="1280" y="0"/>
                </a:lnTo>
              </a:path>
            </a:pathLst>
          </a:custGeom>
          <a:noFill/>
          <a:ln w="38100" cap="flat" cmpd="sng">
            <a:solidFill>
              <a:srgbClr val="00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4" grpId="0" autoUpdateAnimBg="0"/>
      <p:bldP spid="11305" grpId="0" animBg="1"/>
      <p:bldP spid="1130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18"/>
          <p:cNvGraphicFramePr>
            <a:graphicFrameLocks noChangeAspect="1"/>
          </p:cNvGraphicFramePr>
          <p:nvPr/>
        </p:nvGraphicFramePr>
        <p:xfrm>
          <a:off x="1957388" y="3616325"/>
          <a:ext cx="1358900" cy="404813"/>
        </p:xfrm>
        <a:graphic>
          <a:graphicData uri="http://schemas.openxmlformats.org/presentationml/2006/ole">
            <p:oleObj spid="_x0000_s5138" r:id="rId4" imgW="2238687" imgH="438095" progId="PBrush">
              <p:embed/>
            </p:oleObj>
          </a:graphicData>
        </a:graphic>
      </p:graphicFrame>
      <p:graphicFrame>
        <p:nvGraphicFramePr>
          <p:cNvPr id="12291" name="Object 19"/>
          <p:cNvGraphicFramePr>
            <a:graphicFrameLocks noChangeAspect="1"/>
          </p:cNvGraphicFramePr>
          <p:nvPr/>
        </p:nvGraphicFramePr>
        <p:xfrm>
          <a:off x="1957388" y="969963"/>
          <a:ext cx="1624012" cy="404812"/>
        </p:xfrm>
        <a:graphic>
          <a:graphicData uri="http://schemas.openxmlformats.org/presentationml/2006/ole">
            <p:oleObj spid="_x0000_s5139" r:id="rId5" imgW="2238687" imgH="438095" progId="PBrush">
              <p:embed/>
            </p:oleObj>
          </a:graphicData>
        </a:graphic>
      </p:graphicFrame>
      <p:sp>
        <p:nvSpPr>
          <p:cNvPr id="5146" name="Text Box 4"/>
          <p:cNvSpPr txBox="1">
            <a:spLocks noChangeArrowheads="1"/>
          </p:cNvSpPr>
          <p:nvPr/>
        </p:nvSpPr>
        <p:spPr bwMode="auto">
          <a:xfrm>
            <a:off x="93663" y="228600"/>
            <a:ext cx="5006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探究： 求下列不等式组的解集:</a:t>
            </a:r>
          </a:p>
        </p:txBody>
      </p:sp>
      <p:graphicFrame>
        <p:nvGraphicFramePr>
          <p:cNvPr id="12293" name="Object 20"/>
          <p:cNvGraphicFramePr>
            <a:graphicFrameLocks noChangeAspect="1"/>
          </p:cNvGraphicFramePr>
          <p:nvPr/>
        </p:nvGraphicFramePr>
        <p:xfrm>
          <a:off x="434975" y="820738"/>
          <a:ext cx="1247775" cy="881062"/>
        </p:xfrm>
        <a:graphic>
          <a:graphicData uri="http://schemas.openxmlformats.org/presentationml/2006/ole">
            <p:oleObj spid="_x0000_s5140" r:id="rId6" imgW="648826" imgH="457995" progId="Equation.3">
              <p:embed/>
            </p:oleObj>
          </a:graphicData>
        </a:graphic>
      </p:graphicFrame>
      <p:graphicFrame>
        <p:nvGraphicFramePr>
          <p:cNvPr id="12294" name="Object 21"/>
          <p:cNvGraphicFramePr>
            <a:graphicFrameLocks noChangeAspect="1"/>
          </p:cNvGraphicFramePr>
          <p:nvPr/>
        </p:nvGraphicFramePr>
        <p:xfrm>
          <a:off x="433388" y="3540125"/>
          <a:ext cx="1371600" cy="881063"/>
        </p:xfrm>
        <a:graphic>
          <a:graphicData uri="http://schemas.openxmlformats.org/presentationml/2006/ole">
            <p:oleObj spid="_x0000_s5141" r:id="rId7" imgW="712127" imgH="457796" progId="Equation.3">
              <p:embed/>
            </p:oleObj>
          </a:graphicData>
        </a:graphic>
      </p:graphicFrame>
      <p:grpSp>
        <p:nvGrpSpPr>
          <p:cNvPr id="12295" name="Group 7"/>
          <p:cNvGrpSpPr>
            <a:grpSpLocks/>
          </p:cNvGrpSpPr>
          <p:nvPr/>
        </p:nvGrpSpPr>
        <p:grpSpPr bwMode="auto">
          <a:xfrm>
            <a:off x="1763713" y="1268413"/>
            <a:ext cx="4203700" cy="514350"/>
            <a:chOff x="0" y="0"/>
            <a:chExt cx="2648" cy="324"/>
          </a:xfrm>
        </p:grpSpPr>
        <p:graphicFrame>
          <p:nvGraphicFramePr>
            <p:cNvPr id="5142" name="Object 22"/>
            <p:cNvGraphicFramePr>
              <a:graphicFrameLocks noChangeAspect="1"/>
            </p:cNvGraphicFramePr>
            <p:nvPr/>
          </p:nvGraphicFramePr>
          <p:xfrm>
            <a:off x="0" y="0"/>
            <a:ext cx="2648" cy="189"/>
          </p:xfrm>
          <a:graphic>
            <a:graphicData uri="http://schemas.openxmlformats.org/presentationml/2006/ole">
              <p:oleObj spid="_x0000_s5142" r:id="rId8" imgW="1666667" imgH="237969" progId="PBrush">
                <p:embed/>
              </p:oleObj>
            </a:graphicData>
          </a:graphic>
        </p:graphicFrame>
        <p:grpSp>
          <p:nvGrpSpPr>
            <p:cNvPr id="5168" name="Group 9"/>
            <p:cNvGrpSpPr>
              <a:grpSpLocks/>
            </p:cNvGrpSpPr>
            <p:nvPr/>
          </p:nvGrpSpPr>
          <p:grpSpPr bwMode="auto">
            <a:xfrm>
              <a:off x="296" y="59"/>
              <a:ext cx="2166" cy="265"/>
              <a:chOff x="0" y="0"/>
              <a:chExt cx="2166" cy="265"/>
            </a:xfrm>
          </p:grpSpPr>
          <p:sp>
            <p:nvSpPr>
              <p:cNvPr id="5169" name="Text Box 10"/>
              <p:cNvSpPr txBox="1">
                <a:spLocks noChangeArrowheads="1"/>
              </p:cNvSpPr>
              <p:nvPr/>
            </p:nvSpPr>
            <p:spPr bwMode="auto">
              <a:xfrm>
                <a:off x="0" y="37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70" name="Text Box 11"/>
              <p:cNvSpPr txBox="1">
                <a:spLocks noChangeArrowheads="1"/>
              </p:cNvSpPr>
              <p:nvPr/>
            </p:nvSpPr>
            <p:spPr bwMode="auto">
              <a:xfrm>
                <a:off x="1556" y="11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7</a:t>
                </a:r>
              </a:p>
            </p:txBody>
          </p:sp>
          <p:sp>
            <p:nvSpPr>
              <p:cNvPr id="5171" name="Text Box 12"/>
              <p:cNvSpPr txBox="1">
                <a:spLocks noChangeArrowheads="1"/>
              </p:cNvSpPr>
              <p:nvPr/>
            </p:nvSpPr>
            <p:spPr bwMode="auto">
              <a:xfrm>
                <a:off x="1328" y="7"/>
                <a:ext cx="16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6</a:t>
                </a:r>
              </a:p>
            </p:txBody>
          </p:sp>
          <p:sp>
            <p:nvSpPr>
              <p:cNvPr id="5172" name="Text Box 13"/>
              <p:cNvSpPr txBox="1">
                <a:spLocks noChangeArrowheads="1"/>
              </p:cNvSpPr>
              <p:nvPr/>
            </p:nvSpPr>
            <p:spPr bwMode="auto">
              <a:xfrm>
                <a:off x="1096" y="13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  <p:sp>
            <p:nvSpPr>
              <p:cNvPr id="5173" name="Text Box 14"/>
              <p:cNvSpPr txBox="1">
                <a:spLocks noChangeArrowheads="1"/>
              </p:cNvSpPr>
              <p:nvPr/>
            </p:nvSpPr>
            <p:spPr bwMode="auto">
              <a:xfrm>
                <a:off x="888" y="1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5174" name="Text Box 15"/>
              <p:cNvSpPr txBox="1">
                <a:spLocks noChangeArrowheads="1"/>
              </p:cNvSpPr>
              <p:nvPr/>
            </p:nvSpPr>
            <p:spPr bwMode="auto">
              <a:xfrm>
                <a:off x="415" y="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75" name="Text Box 16"/>
              <p:cNvSpPr txBox="1">
                <a:spLocks noChangeArrowheads="1"/>
              </p:cNvSpPr>
              <p:nvPr/>
            </p:nvSpPr>
            <p:spPr bwMode="auto">
              <a:xfrm>
                <a:off x="185" y="0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76" name="Text Box 17"/>
              <p:cNvSpPr txBox="1">
                <a:spLocks noChangeArrowheads="1"/>
              </p:cNvSpPr>
              <p:nvPr/>
            </p:nvSpPr>
            <p:spPr bwMode="auto">
              <a:xfrm>
                <a:off x="654" y="5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5177" name="Text Box 18"/>
              <p:cNvSpPr txBox="1">
                <a:spLocks noChangeArrowheads="1"/>
              </p:cNvSpPr>
              <p:nvPr/>
            </p:nvSpPr>
            <p:spPr bwMode="auto">
              <a:xfrm>
                <a:off x="1792" y="15"/>
                <a:ext cx="149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8</a:t>
                </a:r>
              </a:p>
            </p:txBody>
          </p:sp>
          <p:sp>
            <p:nvSpPr>
              <p:cNvPr id="5178" name="Text Box 19"/>
              <p:cNvSpPr txBox="1">
                <a:spLocks noChangeArrowheads="1"/>
              </p:cNvSpPr>
              <p:nvPr/>
            </p:nvSpPr>
            <p:spPr bwMode="auto">
              <a:xfrm>
                <a:off x="2015" y="15"/>
                <a:ext cx="15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9</a:t>
                </a:r>
              </a:p>
            </p:txBody>
          </p:sp>
        </p:grpSp>
      </p:grpSp>
      <p:grpSp>
        <p:nvGrpSpPr>
          <p:cNvPr id="12308" name="Group 20"/>
          <p:cNvGrpSpPr>
            <a:grpSpLocks/>
          </p:cNvGrpSpPr>
          <p:nvPr/>
        </p:nvGrpSpPr>
        <p:grpSpPr bwMode="auto">
          <a:xfrm>
            <a:off x="1619250" y="3860800"/>
            <a:ext cx="4938713" cy="546100"/>
            <a:chOff x="0" y="0"/>
            <a:chExt cx="3111" cy="344"/>
          </a:xfrm>
        </p:grpSpPr>
        <p:graphicFrame>
          <p:nvGraphicFramePr>
            <p:cNvPr id="5143" name="Object 23"/>
            <p:cNvGraphicFramePr>
              <a:graphicFrameLocks noChangeAspect="1"/>
            </p:cNvGraphicFramePr>
            <p:nvPr/>
          </p:nvGraphicFramePr>
          <p:xfrm>
            <a:off x="0" y="0"/>
            <a:ext cx="3111" cy="189"/>
          </p:xfrm>
          <a:graphic>
            <a:graphicData uri="http://schemas.openxmlformats.org/presentationml/2006/ole">
              <p:oleObj spid="_x0000_s5143" r:id="rId9" imgW="1666667" imgH="237969" progId="PBrush">
                <p:embed/>
              </p:oleObj>
            </a:graphicData>
          </a:graphic>
        </p:graphicFrame>
        <p:grpSp>
          <p:nvGrpSpPr>
            <p:cNvPr id="5158" name="Group 22"/>
            <p:cNvGrpSpPr>
              <a:grpSpLocks/>
            </p:cNvGrpSpPr>
            <p:nvPr/>
          </p:nvGrpSpPr>
          <p:grpSpPr bwMode="auto">
            <a:xfrm>
              <a:off x="265" y="52"/>
              <a:ext cx="2394" cy="292"/>
              <a:chOff x="0" y="0"/>
              <a:chExt cx="2642" cy="292"/>
            </a:xfrm>
          </p:grpSpPr>
          <p:sp>
            <p:nvSpPr>
              <p:cNvPr id="5159" name="Text Box 23"/>
              <p:cNvSpPr txBox="1">
                <a:spLocks noChangeArrowheads="1"/>
              </p:cNvSpPr>
              <p:nvPr/>
            </p:nvSpPr>
            <p:spPr bwMode="auto">
              <a:xfrm>
                <a:off x="0" y="4"/>
                <a:ext cx="29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60" name="Text Box 24"/>
              <p:cNvSpPr txBox="1">
                <a:spLocks noChangeArrowheads="1"/>
              </p:cNvSpPr>
              <p:nvPr/>
            </p:nvSpPr>
            <p:spPr bwMode="auto">
              <a:xfrm>
                <a:off x="307" y="0"/>
                <a:ext cx="3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-</a:t>
                </a: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61" name="Text Box 25"/>
              <p:cNvSpPr txBox="1">
                <a:spLocks noChangeArrowheads="1"/>
              </p:cNvSpPr>
              <p:nvPr/>
            </p:nvSpPr>
            <p:spPr bwMode="auto">
              <a:xfrm>
                <a:off x="625" y="29"/>
                <a:ext cx="31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-1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62" name="Text Box 26"/>
              <p:cNvSpPr txBox="1">
                <a:spLocks noChangeArrowheads="1"/>
              </p:cNvSpPr>
              <p:nvPr/>
            </p:nvSpPr>
            <p:spPr bwMode="auto">
              <a:xfrm>
                <a:off x="1009" y="58"/>
                <a:ext cx="6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0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63" name="Text Box 27"/>
              <p:cNvSpPr txBox="1">
                <a:spLocks noChangeArrowheads="1"/>
              </p:cNvSpPr>
              <p:nvPr/>
            </p:nvSpPr>
            <p:spPr bwMode="auto">
              <a:xfrm>
                <a:off x="2128" y="21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4</a:t>
                </a:r>
              </a:p>
            </p:txBody>
          </p:sp>
          <p:sp>
            <p:nvSpPr>
              <p:cNvPr id="5164" name="Text Box 28"/>
              <p:cNvSpPr txBox="1">
                <a:spLocks noChangeArrowheads="1"/>
              </p:cNvSpPr>
              <p:nvPr/>
            </p:nvSpPr>
            <p:spPr bwMode="auto">
              <a:xfrm>
                <a:off x="1535" y="28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2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65" name="Text Box 29"/>
              <p:cNvSpPr txBox="1">
                <a:spLocks noChangeArrowheads="1"/>
              </p:cNvSpPr>
              <p:nvPr/>
            </p:nvSpPr>
            <p:spPr bwMode="auto">
              <a:xfrm>
                <a:off x="1248" y="27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1</a:t>
                </a:r>
                <a:endParaRPr lang="zh-CN" altLang="zh-CN" sz="2400">
                  <a:latin typeface="Times New Roman" pitchFamily="18" charset="0"/>
                  <a:ea typeface="黑体" pitchFamily="49" charset="-122"/>
                </a:endParaRPr>
              </a:p>
            </p:txBody>
          </p:sp>
          <p:sp>
            <p:nvSpPr>
              <p:cNvPr id="5166" name="Text Box 30"/>
              <p:cNvSpPr txBox="1">
                <a:spLocks noChangeArrowheads="1"/>
              </p:cNvSpPr>
              <p:nvPr/>
            </p:nvSpPr>
            <p:spPr bwMode="auto">
              <a:xfrm>
                <a:off x="1822" y="26"/>
                <a:ext cx="16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3</a:t>
                </a:r>
              </a:p>
            </p:txBody>
          </p:sp>
          <p:sp>
            <p:nvSpPr>
              <p:cNvPr id="5167" name="Text Box 31"/>
              <p:cNvSpPr txBox="1">
                <a:spLocks noChangeArrowheads="1"/>
              </p:cNvSpPr>
              <p:nvPr/>
            </p:nvSpPr>
            <p:spPr bwMode="auto">
              <a:xfrm>
                <a:off x="2431" y="12"/>
                <a:ext cx="21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zh-CN" sz="2000">
                    <a:latin typeface="Times New Roman" pitchFamily="18" charset="0"/>
                    <a:ea typeface="黑体" pitchFamily="49" charset="-122"/>
                  </a:rPr>
                  <a:t>5</a:t>
                </a:r>
              </a:p>
            </p:txBody>
          </p:sp>
        </p:grpSp>
      </p:grpSp>
      <p:graphicFrame>
        <p:nvGraphicFramePr>
          <p:cNvPr id="12320" name="Object 24"/>
          <p:cNvGraphicFramePr>
            <a:graphicFrameLocks noChangeAspect="1"/>
          </p:cNvGraphicFramePr>
          <p:nvPr/>
        </p:nvGraphicFramePr>
        <p:xfrm>
          <a:off x="4732338" y="809625"/>
          <a:ext cx="1079500" cy="590550"/>
        </p:xfrm>
        <a:graphic>
          <a:graphicData uri="http://schemas.openxmlformats.org/presentationml/2006/ole">
            <p:oleObj spid="_x0000_s5144" r:id="rId10" imgW="2266667" imgH="552527" progId="PBrush">
              <p:embed/>
            </p:oleObj>
          </a:graphicData>
        </a:graphic>
      </p:graphicFrame>
      <p:graphicFrame>
        <p:nvGraphicFramePr>
          <p:cNvPr id="12321" name="Object 25"/>
          <p:cNvGraphicFramePr>
            <a:graphicFrameLocks noChangeAspect="1"/>
          </p:cNvGraphicFramePr>
          <p:nvPr/>
        </p:nvGraphicFramePr>
        <p:xfrm>
          <a:off x="5133975" y="3397250"/>
          <a:ext cx="1079500" cy="590550"/>
        </p:xfrm>
        <a:graphic>
          <a:graphicData uri="http://schemas.openxmlformats.org/presentationml/2006/ole">
            <p:oleObj spid="_x0000_s5145" r:id="rId11" imgW="2266667" imgH="552527" progId="PBrush">
              <p:embed/>
            </p:oleObj>
          </a:graphicData>
        </a:graphic>
      </p:graphicFrame>
      <p:sp>
        <p:nvSpPr>
          <p:cNvPr id="12322" name="Rectangle 34"/>
          <p:cNvSpPr>
            <a:spLocks noChangeArrowheads="1"/>
          </p:cNvSpPr>
          <p:nvPr/>
        </p:nvSpPr>
        <p:spPr bwMode="auto">
          <a:xfrm>
            <a:off x="6108700" y="1128713"/>
            <a:ext cx="2744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解:原不等式组无解.</a:t>
            </a:r>
          </a:p>
        </p:txBody>
      </p:sp>
      <p:sp>
        <p:nvSpPr>
          <p:cNvPr id="12323" name="Rectangle 35"/>
          <p:cNvSpPr>
            <a:spLocks noChangeArrowheads="1"/>
          </p:cNvSpPr>
          <p:nvPr/>
        </p:nvSpPr>
        <p:spPr bwMode="auto">
          <a:xfrm>
            <a:off x="6116638" y="3762375"/>
            <a:ext cx="2744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>
                <a:latin typeface="Times New Roman" pitchFamily="18" charset="0"/>
                <a:ea typeface="黑体" pitchFamily="49" charset="-122"/>
              </a:rPr>
              <a:t>解:原不等式组无解.</a:t>
            </a:r>
          </a:p>
        </p:txBody>
      </p:sp>
      <p:sp>
        <p:nvSpPr>
          <p:cNvPr id="12324" name="Text Box 36"/>
          <p:cNvSpPr txBox="1">
            <a:spLocks noChangeArrowheads="1"/>
          </p:cNvSpPr>
          <p:nvPr/>
        </p:nvSpPr>
        <p:spPr bwMode="auto">
          <a:xfrm>
            <a:off x="2195513" y="5516563"/>
            <a:ext cx="460533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solidFill>
                  <a:srgbClr val="6600FF"/>
                </a:solidFill>
                <a:latin typeface="Times New Roman" pitchFamily="18" charset="0"/>
                <a:ea typeface="隶书"/>
                <a:cs typeface="隶书"/>
              </a:rPr>
              <a:t>大大小小是无解</a:t>
            </a:r>
            <a:endParaRPr lang="zh-CN" altLang="zh-CN" sz="2400">
              <a:solidFill>
                <a:srgbClr val="6600FF"/>
              </a:solidFill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2325" name="Group 37"/>
          <p:cNvGrpSpPr>
            <a:grpSpLocks/>
          </p:cNvGrpSpPr>
          <p:nvPr/>
        </p:nvGrpSpPr>
        <p:grpSpPr bwMode="auto">
          <a:xfrm>
            <a:off x="1979613" y="1412875"/>
            <a:ext cx="3810000" cy="1588"/>
            <a:chOff x="0" y="0"/>
            <a:chExt cx="2400" cy="1"/>
          </a:xfrm>
        </p:grpSpPr>
        <p:sp>
          <p:nvSpPr>
            <p:cNvPr id="5156" name="未知"/>
            <p:cNvSpPr>
              <a:spLocks/>
            </p:cNvSpPr>
            <p:nvPr/>
          </p:nvSpPr>
          <p:spPr bwMode="auto">
            <a:xfrm>
              <a:off x="0" y="0"/>
              <a:ext cx="908" cy="1"/>
            </a:xfrm>
            <a:custGeom>
              <a:avLst/>
              <a:gdLst>
                <a:gd name="T0" fmla="*/ 0 w 908"/>
                <a:gd name="T1" fmla="*/ 0 h 1"/>
                <a:gd name="T2" fmla="*/ 908 w 908"/>
                <a:gd name="T3" fmla="*/ 1 h 1"/>
                <a:gd name="T4" fmla="*/ 0 60000 65536"/>
                <a:gd name="T5" fmla="*/ 0 60000 65536"/>
                <a:gd name="T6" fmla="*/ 0 w 908"/>
                <a:gd name="T7" fmla="*/ 0 h 1"/>
                <a:gd name="T8" fmla="*/ 908 w 90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08" h="1">
                  <a:moveTo>
                    <a:pt x="0" y="0"/>
                  </a:moveTo>
                  <a:lnTo>
                    <a:pt x="908" y="1"/>
                  </a:lnTo>
                </a:path>
              </a:pathLst>
            </a:custGeom>
            <a:noFill/>
            <a:ln w="38100" cap="flat" cmpd="sng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7" name="未知"/>
            <p:cNvSpPr>
              <a:spLocks/>
            </p:cNvSpPr>
            <p:nvPr/>
          </p:nvSpPr>
          <p:spPr bwMode="auto">
            <a:xfrm>
              <a:off x="1848" y="0"/>
              <a:ext cx="552" cy="1"/>
            </a:xfrm>
            <a:custGeom>
              <a:avLst/>
              <a:gdLst>
                <a:gd name="T0" fmla="*/ 0 w 552"/>
                <a:gd name="T1" fmla="*/ 0 h 1"/>
                <a:gd name="T2" fmla="*/ 552 w 552"/>
                <a:gd name="T3" fmla="*/ 0 h 1"/>
                <a:gd name="T4" fmla="*/ 0 60000 65536"/>
                <a:gd name="T5" fmla="*/ 0 60000 65536"/>
                <a:gd name="T6" fmla="*/ 0 w 552"/>
                <a:gd name="T7" fmla="*/ 0 h 1"/>
                <a:gd name="T8" fmla="*/ 552 w 55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52" h="1">
                  <a:moveTo>
                    <a:pt x="0" y="0"/>
                  </a:moveTo>
                  <a:lnTo>
                    <a:pt x="552" y="0"/>
                  </a:lnTo>
                </a:path>
              </a:pathLst>
            </a:custGeom>
            <a:noFill/>
            <a:ln w="38100" cap="flat" cmpd="sng">
              <a:solidFill>
                <a:srgbClr val="993366"/>
              </a:solidFill>
              <a:round/>
              <a:headEnd/>
              <a:tailEnd type="stealth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328" name="Group 40"/>
          <p:cNvGrpSpPr>
            <a:grpSpLocks/>
          </p:cNvGrpSpPr>
          <p:nvPr/>
        </p:nvGrpSpPr>
        <p:grpSpPr bwMode="auto">
          <a:xfrm>
            <a:off x="2051050" y="4013200"/>
            <a:ext cx="3924300" cy="1588"/>
            <a:chOff x="0" y="0"/>
            <a:chExt cx="2472" cy="1"/>
          </a:xfrm>
        </p:grpSpPr>
        <p:sp>
          <p:nvSpPr>
            <p:cNvPr id="5154" name="未知"/>
            <p:cNvSpPr>
              <a:spLocks/>
            </p:cNvSpPr>
            <p:nvPr/>
          </p:nvSpPr>
          <p:spPr bwMode="auto">
            <a:xfrm>
              <a:off x="0" y="0"/>
              <a:ext cx="696" cy="1"/>
            </a:xfrm>
            <a:custGeom>
              <a:avLst/>
              <a:gdLst>
                <a:gd name="T0" fmla="*/ 0 w 696"/>
                <a:gd name="T1" fmla="*/ 0 h 1"/>
                <a:gd name="T2" fmla="*/ 696 w 696"/>
                <a:gd name="T3" fmla="*/ 1 h 1"/>
                <a:gd name="T4" fmla="*/ 0 60000 65536"/>
                <a:gd name="T5" fmla="*/ 0 60000 65536"/>
                <a:gd name="T6" fmla="*/ 0 w 696"/>
                <a:gd name="T7" fmla="*/ 0 h 1"/>
                <a:gd name="T8" fmla="*/ 696 w 69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96" h="1">
                  <a:moveTo>
                    <a:pt x="0" y="0"/>
                  </a:moveTo>
                  <a:lnTo>
                    <a:pt x="696" y="1"/>
                  </a:lnTo>
                </a:path>
              </a:pathLst>
            </a:custGeom>
            <a:noFill/>
            <a:ln w="38100" cap="flat" cmpd="sng">
              <a:solidFill>
                <a:srgbClr val="9933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5" name="未知"/>
            <p:cNvSpPr>
              <a:spLocks/>
            </p:cNvSpPr>
            <p:nvPr/>
          </p:nvSpPr>
          <p:spPr bwMode="auto">
            <a:xfrm>
              <a:off x="2064" y="0"/>
              <a:ext cx="408" cy="1"/>
            </a:xfrm>
            <a:custGeom>
              <a:avLst/>
              <a:gdLst>
                <a:gd name="T0" fmla="*/ 0 w 408"/>
                <a:gd name="T1" fmla="*/ 0 h 1"/>
                <a:gd name="T2" fmla="*/ 408 w 408"/>
                <a:gd name="T3" fmla="*/ 0 h 1"/>
                <a:gd name="T4" fmla="*/ 0 60000 65536"/>
                <a:gd name="T5" fmla="*/ 0 60000 65536"/>
                <a:gd name="T6" fmla="*/ 0 w 408"/>
                <a:gd name="T7" fmla="*/ 0 h 1"/>
                <a:gd name="T8" fmla="*/ 408 w 40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08" h="1">
                  <a:moveTo>
                    <a:pt x="0" y="0"/>
                  </a:moveTo>
                  <a:lnTo>
                    <a:pt x="408" y="0"/>
                  </a:lnTo>
                </a:path>
              </a:pathLst>
            </a:custGeom>
            <a:noFill/>
            <a:ln w="38100" cap="flat" cmpd="sng">
              <a:solidFill>
                <a:srgbClr val="993366"/>
              </a:solidFill>
              <a:round/>
              <a:headEnd/>
              <a:tailEnd type="stealth" w="sm" len="sm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2" grpId="0" autoUpdateAnimBg="0"/>
      <p:bldP spid="12323" grpId="0" autoUpdateAnimBg="0"/>
      <p:bldP spid="1232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Group 2"/>
          <p:cNvGraphicFramePr>
            <a:graphicFrameLocks noGrp="1"/>
          </p:cNvGraphicFramePr>
          <p:nvPr/>
        </p:nvGraphicFramePr>
        <p:xfrm>
          <a:off x="228600" y="1752600"/>
          <a:ext cx="8658225" cy="4826000"/>
        </p:xfrm>
        <a:graphic>
          <a:graphicData uri="http://schemas.openxmlformats.org/drawingml/2006/table">
            <a:tbl>
              <a:tblPr/>
              <a:tblGrid>
                <a:gridCol w="1889125"/>
                <a:gridCol w="4752975"/>
                <a:gridCol w="2016125"/>
              </a:tblGrid>
              <a:tr h="10795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itchFamily="2" charset="2"/>
                        <a:defRPr sz="28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4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 sz="200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itchFamily="2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itchFamily="18" charset="2"/>
                        <a:defRPr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65" name="Text Box 29"/>
          <p:cNvSpPr txBox="1">
            <a:spLocks noChangeArrowheads="1"/>
          </p:cNvSpPr>
          <p:nvPr/>
        </p:nvSpPr>
        <p:spPr bwMode="auto">
          <a:xfrm>
            <a:off x="7239000" y="2209800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大大取大</a:t>
            </a:r>
          </a:p>
        </p:txBody>
      </p:sp>
      <p:grpSp>
        <p:nvGrpSpPr>
          <p:cNvPr id="14366" name="Group 30"/>
          <p:cNvGrpSpPr>
            <a:grpSpLocks/>
          </p:cNvGrpSpPr>
          <p:nvPr/>
        </p:nvGrpSpPr>
        <p:grpSpPr bwMode="auto">
          <a:xfrm>
            <a:off x="2286000" y="1905000"/>
            <a:ext cx="3692525" cy="839788"/>
            <a:chOff x="0" y="0"/>
            <a:chExt cx="2326" cy="529"/>
          </a:xfrm>
        </p:grpSpPr>
        <p:sp>
          <p:nvSpPr>
            <p:cNvPr id="30845" name="Text Box 31"/>
            <p:cNvSpPr txBox="1">
              <a:spLocks noChangeArrowheads="1"/>
            </p:cNvSpPr>
            <p:nvPr/>
          </p:nvSpPr>
          <p:spPr bwMode="auto">
            <a:xfrm>
              <a:off x="1497" y="136"/>
              <a:ext cx="82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的解集是</a:t>
              </a:r>
            </a:p>
          </p:txBody>
        </p:sp>
        <p:sp>
          <p:nvSpPr>
            <p:cNvPr id="30846" name="Text Box 32"/>
            <p:cNvSpPr txBox="1">
              <a:spLocks noChangeArrowheads="1"/>
            </p:cNvSpPr>
            <p:nvPr/>
          </p:nvSpPr>
          <p:spPr bwMode="auto">
            <a:xfrm>
              <a:off x="0" y="136"/>
              <a:ext cx="104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当a＞b时，</a:t>
              </a:r>
            </a:p>
          </p:txBody>
        </p:sp>
        <p:sp>
          <p:nvSpPr>
            <p:cNvPr id="30847" name="Text Box 33"/>
            <p:cNvSpPr txBox="1">
              <a:spLocks noChangeArrowheads="1"/>
            </p:cNvSpPr>
            <p:nvPr/>
          </p:nvSpPr>
          <p:spPr bwMode="auto">
            <a:xfrm>
              <a:off x="945" y="0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X＞a</a:t>
              </a:r>
            </a:p>
          </p:txBody>
        </p:sp>
        <p:sp>
          <p:nvSpPr>
            <p:cNvPr id="30848" name="Text Box 34"/>
            <p:cNvSpPr txBox="1">
              <a:spLocks noChangeArrowheads="1"/>
            </p:cNvSpPr>
            <p:nvPr/>
          </p:nvSpPr>
          <p:spPr bwMode="auto">
            <a:xfrm>
              <a:off x="932" y="279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X＞b</a:t>
              </a:r>
            </a:p>
          </p:txBody>
        </p:sp>
        <p:sp>
          <p:nvSpPr>
            <p:cNvPr id="30849" name="AutoShape 35"/>
            <p:cNvSpPr>
              <a:spLocks/>
            </p:cNvSpPr>
            <p:nvPr/>
          </p:nvSpPr>
          <p:spPr bwMode="auto">
            <a:xfrm>
              <a:off x="952" y="84"/>
              <a:ext cx="45" cy="317"/>
            </a:xfrm>
            <a:prstGeom prst="leftBrace">
              <a:avLst>
                <a:gd name="adj1" fmla="val 5870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14372" name="Text Box 36"/>
          <p:cNvSpPr txBox="1">
            <a:spLocks noChangeArrowheads="1"/>
          </p:cNvSpPr>
          <p:nvPr/>
        </p:nvSpPr>
        <p:spPr bwMode="auto">
          <a:xfrm>
            <a:off x="5724525" y="2133600"/>
            <a:ext cx="1008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000" b="1" u="sng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X＞a</a:t>
            </a:r>
          </a:p>
        </p:txBody>
      </p:sp>
      <p:sp>
        <p:nvSpPr>
          <p:cNvPr id="30751" name="Line 37"/>
          <p:cNvSpPr>
            <a:spLocks noChangeShapeType="1"/>
          </p:cNvSpPr>
          <p:nvPr/>
        </p:nvSpPr>
        <p:spPr bwMode="auto">
          <a:xfrm>
            <a:off x="7164388" y="2636838"/>
            <a:ext cx="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7239000" y="3200400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小小取小</a:t>
            </a:r>
          </a:p>
        </p:txBody>
      </p:sp>
      <p:grpSp>
        <p:nvGrpSpPr>
          <p:cNvPr id="14375" name="Group 39"/>
          <p:cNvGrpSpPr>
            <a:grpSpLocks/>
          </p:cNvGrpSpPr>
          <p:nvPr/>
        </p:nvGrpSpPr>
        <p:grpSpPr bwMode="auto">
          <a:xfrm>
            <a:off x="2278063" y="2959100"/>
            <a:ext cx="3692525" cy="839788"/>
            <a:chOff x="0" y="0"/>
            <a:chExt cx="2326" cy="529"/>
          </a:xfrm>
        </p:grpSpPr>
        <p:sp>
          <p:nvSpPr>
            <p:cNvPr id="30840" name="Text Box 40"/>
            <p:cNvSpPr txBox="1">
              <a:spLocks noChangeArrowheads="1"/>
            </p:cNvSpPr>
            <p:nvPr/>
          </p:nvSpPr>
          <p:spPr bwMode="auto">
            <a:xfrm>
              <a:off x="1497" y="136"/>
              <a:ext cx="82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的解集是</a:t>
              </a:r>
            </a:p>
          </p:txBody>
        </p:sp>
        <p:sp>
          <p:nvSpPr>
            <p:cNvPr id="30841" name="Text Box 41"/>
            <p:cNvSpPr txBox="1">
              <a:spLocks noChangeArrowheads="1"/>
            </p:cNvSpPr>
            <p:nvPr/>
          </p:nvSpPr>
          <p:spPr bwMode="auto">
            <a:xfrm>
              <a:off x="0" y="136"/>
              <a:ext cx="104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当a＞b时</a:t>
              </a:r>
              <a:r>
                <a:rPr lang="zh-CN" altLang="zh-CN" sz="2000" b="1">
                  <a:solidFill>
                    <a:schemeClr val="hlink"/>
                  </a:solidFill>
                  <a:latin typeface="Tahoma" pitchFamily="34" charset="0"/>
                  <a:ea typeface="黑体" pitchFamily="49" charset="-122"/>
                </a:rPr>
                <a:t>，</a:t>
              </a:r>
            </a:p>
          </p:txBody>
        </p:sp>
        <p:sp>
          <p:nvSpPr>
            <p:cNvPr id="30842" name="Text Box 42"/>
            <p:cNvSpPr txBox="1">
              <a:spLocks noChangeArrowheads="1"/>
            </p:cNvSpPr>
            <p:nvPr/>
          </p:nvSpPr>
          <p:spPr bwMode="auto">
            <a:xfrm>
              <a:off x="945" y="0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X＜a</a:t>
              </a:r>
            </a:p>
          </p:txBody>
        </p:sp>
        <p:sp>
          <p:nvSpPr>
            <p:cNvPr id="30843" name="Text Box 43"/>
            <p:cNvSpPr txBox="1">
              <a:spLocks noChangeArrowheads="1"/>
            </p:cNvSpPr>
            <p:nvPr/>
          </p:nvSpPr>
          <p:spPr bwMode="auto">
            <a:xfrm>
              <a:off x="932" y="279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X＜b</a:t>
              </a:r>
            </a:p>
          </p:txBody>
        </p:sp>
        <p:sp>
          <p:nvSpPr>
            <p:cNvPr id="30844" name="AutoShape 44"/>
            <p:cNvSpPr>
              <a:spLocks/>
            </p:cNvSpPr>
            <p:nvPr/>
          </p:nvSpPr>
          <p:spPr bwMode="auto">
            <a:xfrm>
              <a:off x="952" y="84"/>
              <a:ext cx="45" cy="317"/>
            </a:xfrm>
            <a:prstGeom prst="leftBrace">
              <a:avLst>
                <a:gd name="adj1" fmla="val 5870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14381" name="Text Box 45"/>
          <p:cNvSpPr txBox="1">
            <a:spLocks noChangeArrowheads="1"/>
          </p:cNvSpPr>
          <p:nvPr/>
        </p:nvSpPr>
        <p:spPr bwMode="auto">
          <a:xfrm>
            <a:off x="5805488" y="3184525"/>
            <a:ext cx="10080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000" b="1" u="sng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X＜b</a:t>
            </a:r>
          </a:p>
        </p:txBody>
      </p:sp>
      <p:sp>
        <p:nvSpPr>
          <p:cNvPr id="14382" name="Text Box 46"/>
          <p:cNvSpPr txBox="1">
            <a:spLocks noChangeArrowheads="1"/>
          </p:cNvSpPr>
          <p:nvPr/>
        </p:nvSpPr>
        <p:spPr bwMode="auto">
          <a:xfrm>
            <a:off x="7239000" y="3962400"/>
            <a:ext cx="15128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大小小大</a:t>
            </a:r>
            <a:r>
              <a:rPr lang="zh-CN" altLang="en-US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取</a:t>
            </a:r>
            <a:r>
              <a:rPr lang="zh-CN" altLang="zh-CN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中间</a:t>
            </a:r>
          </a:p>
        </p:txBody>
      </p:sp>
      <p:grpSp>
        <p:nvGrpSpPr>
          <p:cNvPr id="14383" name="Group 47"/>
          <p:cNvGrpSpPr>
            <a:grpSpLocks/>
          </p:cNvGrpSpPr>
          <p:nvPr/>
        </p:nvGrpSpPr>
        <p:grpSpPr bwMode="auto">
          <a:xfrm>
            <a:off x="2165350" y="3892550"/>
            <a:ext cx="3692525" cy="839788"/>
            <a:chOff x="0" y="0"/>
            <a:chExt cx="2326" cy="529"/>
          </a:xfrm>
        </p:grpSpPr>
        <p:sp>
          <p:nvSpPr>
            <p:cNvPr id="30835" name="Text Box 48"/>
            <p:cNvSpPr txBox="1">
              <a:spLocks noChangeArrowheads="1"/>
            </p:cNvSpPr>
            <p:nvPr/>
          </p:nvSpPr>
          <p:spPr bwMode="auto">
            <a:xfrm>
              <a:off x="1497" y="136"/>
              <a:ext cx="82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的解集是</a:t>
              </a:r>
            </a:p>
          </p:txBody>
        </p:sp>
        <p:sp>
          <p:nvSpPr>
            <p:cNvPr id="30836" name="Text Box 49"/>
            <p:cNvSpPr txBox="1">
              <a:spLocks noChangeArrowheads="1"/>
            </p:cNvSpPr>
            <p:nvPr/>
          </p:nvSpPr>
          <p:spPr bwMode="auto">
            <a:xfrm>
              <a:off x="0" y="136"/>
              <a:ext cx="104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当a＞b时</a:t>
              </a:r>
              <a:r>
                <a:rPr lang="zh-CN" altLang="zh-CN" sz="2000" b="1">
                  <a:solidFill>
                    <a:schemeClr val="hlink"/>
                  </a:solidFill>
                  <a:latin typeface="Tahoma" pitchFamily="34" charset="0"/>
                  <a:ea typeface="黑体" pitchFamily="49" charset="-122"/>
                </a:rPr>
                <a:t>，</a:t>
              </a:r>
            </a:p>
          </p:txBody>
        </p:sp>
        <p:sp>
          <p:nvSpPr>
            <p:cNvPr id="30837" name="Text Box 50"/>
            <p:cNvSpPr txBox="1">
              <a:spLocks noChangeArrowheads="1"/>
            </p:cNvSpPr>
            <p:nvPr/>
          </p:nvSpPr>
          <p:spPr bwMode="auto">
            <a:xfrm>
              <a:off x="945" y="0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X＜a</a:t>
              </a:r>
            </a:p>
          </p:txBody>
        </p:sp>
        <p:sp>
          <p:nvSpPr>
            <p:cNvPr id="30838" name="Text Box 51"/>
            <p:cNvSpPr txBox="1">
              <a:spLocks noChangeArrowheads="1"/>
            </p:cNvSpPr>
            <p:nvPr/>
          </p:nvSpPr>
          <p:spPr bwMode="auto">
            <a:xfrm>
              <a:off x="932" y="279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X≥b</a:t>
              </a:r>
            </a:p>
          </p:txBody>
        </p:sp>
        <p:sp>
          <p:nvSpPr>
            <p:cNvPr id="30839" name="AutoShape 52"/>
            <p:cNvSpPr>
              <a:spLocks/>
            </p:cNvSpPr>
            <p:nvPr/>
          </p:nvSpPr>
          <p:spPr bwMode="auto">
            <a:xfrm>
              <a:off x="952" y="84"/>
              <a:ext cx="45" cy="317"/>
            </a:xfrm>
            <a:prstGeom prst="leftBrace">
              <a:avLst>
                <a:gd name="adj1" fmla="val 5870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14389" name="Text Box 53"/>
          <p:cNvSpPr txBox="1">
            <a:spLocks noChangeArrowheads="1"/>
          </p:cNvSpPr>
          <p:nvPr/>
        </p:nvSpPr>
        <p:spPr bwMode="auto">
          <a:xfrm>
            <a:off x="5580063" y="4108450"/>
            <a:ext cx="14398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b="1" u="sng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b ≤ X＜a</a:t>
            </a:r>
          </a:p>
        </p:txBody>
      </p:sp>
      <p:sp>
        <p:nvSpPr>
          <p:cNvPr id="14390" name="Text Box 54"/>
          <p:cNvSpPr txBox="1">
            <a:spLocks noChangeArrowheads="1"/>
          </p:cNvSpPr>
          <p:nvPr/>
        </p:nvSpPr>
        <p:spPr bwMode="auto">
          <a:xfrm>
            <a:off x="7162800" y="5715000"/>
            <a:ext cx="1512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大小等同取等值</a:t>
            </a:r>
          </a:p>
        </p:txBody>
      </p:sp>
      <p:sp>
        <p:nvSpPr>
          <p:cNvPr id="14391" name="Text Box 55"/>
          <p:cNvSpPr txBox="1">
            <a:spLocks noChangeArrowheads="1"/>
          </p:cNvSpPr>
          <p:nvPr/>
        </p:nvSpPr>
        <p:spPr bwMode="auto">
          <a:xfrm>
            <a:off x="5867400" y="5867400"/>
            <a:ext cx="1008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000" b="1" u="sng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X＝a</a:t>
            </a:r>
          </a:p>
        </p:txBody>
      </p:sp>
      <p:grpSp>
        <p:nvGrpSpPr>
          <p:cNvPr id="14392" name="Group 56"/>
          <p:cNvGrpSpPr>
            <a:grpSpLocks/>
          </p:cNvGrpSpPr>
          <p:nvPr/>
        </p:nvGrpSpPr>
        <p:grpSpPr bwMode="auto">
          <a:xfrm>
            <a:off x="2286000" y="5638800"/>
            <a:ext cx="3763963" cy="839788"/>
            <a:chOff x="0" y="0"/>
            <a:chExt cx="2371" cy="529"/>
          </a:xfrm>
        </p:grpSpPr>
        <p:sp>
          <p:nvSpPr>
            <p:cNvPr id="30829" name="Text Box 57"/>
            <p:cNvSpPr txBox="1">
              <a:spLocks noChangeArrowheads="1"/>
            </p:cNvSpPr>
            <p:nvPr/>
          </p:nvSpPr>
          <p:spPr bwMode="auto">
            <a:xfrm>
              <a:off x="1542" y="136"/>
              <a:ext cx="82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的解集是</a:t>
              </a:r>
            </a:p>
          </p:txBody>
        </p:sp>
        <p:grpSp>
          <p:nvGrpSpPr>
            <p:cNvPr id="30830" name="Group 58"/>
            <p:cNvGrpSpPr>
              <a:grpSpLocks/>
            </p:cNvGrpSpPr>
            <p:nvPr/>
          </p:nvGrpSpPr>
          <p:grpSpPr bwMode="auto">
            <a:xfrm>
              <a:off x="894" y="0"/>
              <a:ext cx="648" cy="529"/>
              <a:chOff x="0" y="0"/>
              <a:chExt cx="648" cy="529"/>
            </a:xfrm>
          </p:grpSpPr>
          <p:sp>
            <p:nvSpPr>
              <p:cNvPr id="30832" name="Text Box 59"/>
              <p:cNvSpPr txBox="1">
                <a:spLocks noChangeArrowheads="1"/>
              </p:cNvSpPr>
              <p:nvPr/>
            </p:nvSpPr>
            <p:spPr bwMode="auto">
              <a:xfrm>
                <a:off x="13" y="0"/>
                <a:ext cx="63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zh-CN" sz="2000" b="1">
                    <a:latin typeface="Tahoma" pitchFamily="34" charset="0"/>
                    <a:ea typeface="黑体" pitchFamily="49" charset="-122"/>
                  </a:rPr>
                  <a:t>X≥a</a:t>
                </a:r>
              </a:p>
            </p:txBody>
          </p:sp>
          <p:sp>
            <p:nvSpPr>
              <p:cNvPr id="30833" name="Text Box 60"/>
              <p:cNvSpPr txBox="1">
                <a:spLocks noChangeArrowheads="1"/>
              </p:cNvSpPr>
              <p:nvPr/>
            </p:nvSpPr>
            <p:spPr bwMode="auto">
              <a:xfrm>
                <a:off x="0" y="279"/>
                <a:ext cx="635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zh-CN" altLang="zh-CN" sz="2000" b="1">
                    <a:latin typeface="Tahoma" pitchFamily="34" charset="0"/>
                    <a:ea typeface="黑体" pitchFamily="49" charset="-122"/>
                  </a:rPr>
                  <a:t>X≤a</a:t>
                </a:r>
              </a:p>
            </p:txBody>
          </p:sp>
          <p:sp>
            <p:nvSpPr>
              <p:cNvPr id="30834" name="AutoShape 61"/>
              <p:cNvSpPr>
                <a:spLocks/>
              </p:cNvSpPr>
              <p:nvPr/>
            </p:nvSpPr>
            <p:spPr bwMode="auto">
              <a:xfrm>
                <a:off x="20" y="84"/>
                <a:ext cx="45" cy="317"/>
              </a:xfrm>
              <a:prstGeom prst="leftBrace">
                <a:avLst>
                  <a:gd name="adj1" fmla="val 58704"/>
                  <a:gd name="adj2" fmla="val 50000"/>
                </a:avLst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</p:grpSp>
        <p:sp>
          <p:nvSpPr>
            <p:cNvPr id="30831" name="Text Box 62"/>
            <p:cNvSpPr txBox="1">
              <a:spLocks noChangeArrowheads="1"/>
            </p:cNvSpPr>
            <p:nvPr/>
          </p:nvSpPr>
          <p:spPr bwMode="auto">
            <a:xfrm>
              <a:off x="0" y="130"/>
              <a:ext cx="90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不等式组</a:t>
              </a:r>
            </a:p>
          </p:txBody>
        </p:sp>
      </p:grpSp>
      <p:sp>
        <p:nvSpPr>
          <p:cNvPr id="14399" name="Text Box 63"/>
          <p:cNvSpPr txBox="1">
            <a:spLocks noChangeArrowheads="1"/>
          </p:cNvSpPr>
          <p:nvPr/>
        </p:nvSpPr>
        <p:spPr bwMode="auto">
          <a:xfrm>
            <a:off x="7162800" y="4876800"/>
            <a:ext cx="15128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大大小小则无解</a:t>
            </a:r>
          </a:p>
        </p:txBody>
      </p:sp>
      <p:grpSp>
        <p:nvGrpSpPr>
          <p:cNvPr id="14400" name="Group 64"/>
          <p:cNvGrpSpPr>
            <a:grpSpLocks/>
          </p:cNvGrpSpPr>
          <p:nvPr/>
        </p:nvGrpSpPr>
        <p:grpSpPr bwMode="auto">
          <a:xfrm>
            <a:off x="2133600" y="4800600"/>
            <a:ext cx="3692525" cy="839788"/>
            <a:chOff x="0" y="0"/>
            <a:chExt cx="2326" cy="529"/>
          </a:xfrm>
        </p:grpSpPr>
        <p:sp>
          <p:nvSpPr>
            <p:cNvPr id="30824" name="Text Box 65"/>
            <p:cNvSpPr txBox="1">
              <a:spLocks noChangeArrowheads="1"/>
            </p:cNvSpPr>
            <p:nvPr/>
          </p:nvSpPr>
          <p:spPr bwMode="auto">
            <a:xfrm>
              <a:off x="1497" y="136"/>
              <a:ext cx="82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的解集是</a:t>
              </a:r>
            </a:p>
          </p:txBody>
        </p:sp>
        <p:sp>
          <p:nvSpPr>
            <p:cNvPr id="30825" name="Text Box 66"/>
            <p:cNvSpPr txBox="1">
              <a:spLocks noChangeArrowheads="1"/>
            </p:cNvSpPr>
            <p:nvPr/>
          </p:nvSpPr>
          <p:spPr bwMode="auto">
            <a:xfrm>
              <a:off x="0" y="136"/>
              <a:ext cx="104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当a＞b时</a:t>
              </a:r>
              <a:r>
                <a:rPr lang="zh-CN" altLang="zh-CN" sz="2000" b="1">
                  <a:solidFill>
                    <a:schemeClr val="hlink"/>
                  </a:solidFill>
                  <a:latin typeface="Tahoma" pitchFamily="34" charset="0"/>
                  <a:ea typeface="黑体" pitchFamily="49" charset="-122"/>
                </a:rPr>
                <a:t>，</a:t>
              </a:r>
            </a:p>
          </p:txBody>
        </p:sp>
        <p:sp>
          <p:nvSpPr>
            <p:cNvPr id="30826" name="Text Box 67"/>
            <p:cNvSpPr txBox="1">
              <a:spLocks noChangeArrowheads="1"/>
            </p:cNvSpPr>
            <p:nvPr/>
          </p:nvSpPr>
          <p:spPr bwMode="auto">
            <a:xfrm>
              <a:off x="945" y="0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 </a:t>
              </a:r>
              <a:r>
                <a:rPr lang="zh-CN" altLang="zh-CN" b="1">
                  <a:latin typeface="Tahoma" pitchFamily="34" charset="0"/>
                  <a:ea typeface="黑体" pitchFamily="49" charset="-122"/>
                </a:rPr>
                <a:t>＞</a:t>
              </a:r>
              <a:r>
                <a:rPr lang="zh-CN" altLang="zh-CN">
                  <a:latin typeface="Tahoma" pitchFamily="34" charset="0"/>
                  <a:ea typeface="黑体" pitchFamily="49" charset="-122"/>
                </a:rPr>
                <a:t> </a:t>
              </a: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a</a:t>
              </a:r>
            </a:p>
          </p:txBody>
        </p:sp>
        <p:sp>
          <p:nvSpPr>
            <p:cNvPr id="30827" name="Text Box 68"/>
            <p:cNvSpPr txBox="1">
              <a:spLocks noChangeArrowheads="1"/>
            </p:cNvSpPr>
            <p:nvPr/>
          </p:nvSpPr>
          <p:spPr bwMode="auto">
            <a:xfrm>
              <a:off x="932" y="279"/>
              <a:ext cx="63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X </a:t>
              </a:r>
              <a:r>
                <a:rPr lang="zh-CN" altLang="zh-CN" b="1">
                  <a:latin typeface="Tahoma" pitchFamily="34" charset="0"/>
                  <a:ea typeface="黑体" pitchFamily="49" charset="-122"/>
                </a:rPr>
                <a:t>＜</a:t>
              </a:r>
              <a:r>
                <a:rPr lang="zh-CN" altLang="zh-CN">
                  <a:latin typeface="Tahoma" pitchFamily="34" charset="0"/>
                  <a:ea typeface="黑体" pitchFamily="49" charset="-122"/>
                </a:rPr>
                <a:t> </a:t>
              </a:r>
              <a:r>
                <a:rPr lang="zh-CN" altLang="zh-CN" sz="2000" b="1">
                  <a:latin typeface="Tahoma" pitchFamily="34" charset="0"/>
                  <a:ea typeface="黑体" pitchFamily="49" charset="-122"/>
                </a:rPr>
                <a:t>b</a:t>
              </a:r>
            </a:p>
          </p:txBody>
        </p:sp>
        <p:sp>
          <p:nvSpPr>
            <p:cNvPr id="30828" name="AutoShape 69"/>
            <p:cNvSpPr>
              <a:spLocks/>
            </p:cNvSpPr>
            <p:nvPr/>
          </p:nvSpPr>
          <p:spPr bwMode="auto">
            <a:xfrm>
              <a:off x="952" y="84"/>
              <a:ext cx="45" cy="317"/>
            </a:xfrm>
            <a:prstGeom prst="leftBrace">
              <a:avLst>
                <a:gd name="adj1" fmla="val 58704"/>
                <a:gd name="adj2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  <p:sp>
        <p:nvSpPr>
          <p:cNvPr id="14406" name="Text Box 70"/>
          <p:cNvSpPr txBox="1">
            <a:spLocks noChangeArrowheads="1"/>
          </p:cNvSpPr>
          <p:nvPr/>
        </p:nvSpPr>
        <p:spPr bwMode="auto">
          <a:xfrm>
            <a:off x="5638800" y="5029200"/>
            <a:ext cx="1008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000" b="1" u="sng">
                <a:solidFill>
                  <a:srgbClr val="E90762"/>
                </a:solidFill>
                <a:latin typeface="Tahoma" pitchFamily="34" charset="0"/>
                <a:ea typeface="黑体" pitchFamily="49" charset="-122"/>
              </a:rPr>
              <a:t>无解</a:t>
            </a:r>
          </a:p>
        </p:txBody>
      </p:sp>
      <p:sp>
        <p:nvSpPr>
          <p:cNvPr id="14407" name="Text Box 71"/>
          <p:cNvSpPr txBox="1">
            <a:spLocks noChangeArrowheads="1"/>
          </p:cNvSpPr>
          <p:nvPr/>
        </p:nvSpPr>
        <p:spPr bwMode="auto">
          <a:xfrm>
            <a:off x="7086600" y="1219200"/>
            <a:ext cx="1655763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latin typeface="Tahoma" pitchFamily="34" charset="0"/>
                <a:ea typeface="黑体" pitchFamily="49" charset="-122"/>
              </a:rPr>
              <a:t>文字记忆</a:t>
            </a:r>
          </a:p>
        </p:txBody>
      </p:sp>
      <p:sp>
        <p:nvSpPr>
          <p:cNvPr id="14408" name="Text Box 72"/>
          <p:cNvSpPr txBox="1">
            <a:spLocks noChangeArrowheads="1"/>
          </p:cNvSpPr>
          <p:nvPr/>
        </p:nvSpPr>
        <p:spPr bwMode="auto">
          <a:xfrm>
            <a:off x="3027363" y="1196975"/>
            <a:ext cx="2808287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latin typeface="Tahoma" pitchFamily="34" charset="0"/>
                <a:ea typeface="黑体" pitchFamily="49" charset="-122"/>
              </a:rPr>
              <a:t>数学语言</a:t>
            </a:r>
          </a:p>
        </p:txBody>
      </p:sp>
      <p:sp>
        <p:nvSpPr>
          <p:cNvPr id="14409" name="Text Box 73"/>
          <p:cNvSpPr txBox="1">
            <a:spLocks noChangeArrowheads="1"/>
          </p:cNvSpPr>
          <p:nvPr/>
        </p:nvSpPr>
        <p:spPr bwMode="auto">
          <a:xfrm>
            <a:off x="533400" y="1219200"/>
            <a:ext cx="1655763" cy="4572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2400" b="1">
                <a:latin typeface="Tahoma" pitchFamily="34" charset="0"/>
                <a:ea typeface="黑体" pitchFamily="49" charset="-122"/>
              </a:rPr>
              <a:t>图形</a:t>
            </a:r>
          </a:p>
        </p:txBody>
      </p:sp>
      <p:sp>
        <p:nvSpPr>
          <p:cNvPr id="14410" name="Text Box 74"/>
          <p:cNvSpPr txBox="1">
            <a:spLocks noChangeArrowheads="1"/>
          </p:cNvSpPr>
          <p:nvPr/>
        </p:nvSpPr>
        <p:spPr bwMode="auto">
          <a:xfrm>
            <a:off x="2916238" y="404813"/>
            <a:ext cx="403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zh-CN" sz="3600" b="1">
                <a:latin typeface="Tahoma" pitchFamily="34" charset="0"/>
                <a:ea typeface="黑体" pitchFamily="49" charset="-122"/>
              </a:rPr>
              <a:t>解集及记忆方法</a:t>
            </a:r>
          </a:p>
        </p:txBody>
      </p:sp>
      <p:grpSp>
        <p:nvGrpSpPr>
          <p:cNvPr id="14411" name="Group 75"/>
          <p:cNvGrpSpPr>
            <a:grpSpLocks/>
          </p:cNvGrpSpPr>
          <p:nvPr/>
        </p:nvGrpSpPr>
        <p:grpSpPr bwMode="auto">
          <a:xfrm>
            <a:off x="381000" y="1981200"/>
            <a:ext cx="1600200" cy="879475"/>
            <a:chOff x="0" y="0"/>
            <a:chExt cx="1008" cy="554"/>
          </a:xfrm>
        </p:grpSpPr>
        <p:grpSp>
          <p:nvGrpSpPr>
            <p:cNvPr id="30814" name="Group 76"/>
            <p:cNvGrpSpPr>
              <a:grpSpLocks/>
            </p:cNvGrpSpPr>
            <p:nvPr/>
          </p:nvGrpSpPr>
          <p:grpSpPr bwMode="auto">
            <a:xfrm>
              <a:off x="0" y="240"/>
              <a:ext cx="1008" cy="314"/>
              <a:chOff x="0" y="0"/>
              <a:chExt cx="1008" cy="314"/>
            </a:xfrm>
          </p:grpSpPr>
          <p:sp>
            <p:nvSpPr>
              <p:cNvPr id="30821" name="Line 77"/>
              <p:cNvSpPr>
                <a:spLocks noChangeShapeType="1"/>
              </p:cNvSpPr>
              <p:nvPr/>
            </p:nvSpPr>
            <p:spPr bwMode="auto">
              <a:xfrm>
                <a:off x="0" y="48"/>
                <a:ext cx="10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822" name="Text Box 78"/>
              <p:cNvSpPr txBox="1">
                <a:spLocks noChangeArrowheads="1"/>
              </p:cNvSpPr>
              <p:nvPr/>
            </p:nvSpPr>
            <p:spPr bwMode="auto">
              <a:xfrm>
                <a:off x="528" y="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a</a:t>
                </a:r>
              </a:p>
            </p:txBody>
          </p:sp>
          <p:sp>
            <p:nvSpPr>
              <p:cNvPr id="30823" name="Text Box 79"/>
              <p:cNvSpPr txBox="1">
                <a:spLocks noChangeArrowheads="1"/>
              </p:cNvSpPr>
              <p:nvPr/>
            </p:nvSpPr>
            <p:spPr bwMode="auto">
              <a:xfrm>
                <a:off x="182" y="26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b</a:t>
                </a:r>
              </a:p>
            </p:txBody>
          </p:sp>
        </p:grpSp>
        <p:sp>
          <p:nvSpPr>
            <p:cNvPr id="30815" name="Oval 80"/>
            <p:cNvSpPr>
              <a:spLocks noChangeArrowheads="1"/>
            </p:cNvSpPr>
            <p:nvPr/>
          </p:nvSpPr>
          <p:spPr bwMode="auto">
            <a:xfrm>
              <a:off x="192" y="192"/>
              <a:ext cx="96" cy="96"/>
            </a:xfrm>
            <a:prstGeom prst="ellipse">
              <a:avLst/>
            </a:prstGeom>
            <a:solidFill>
              <a:srgbClr val="FEF9F8">
                <a:alpha val="50195"/>
              </a:srgbClr>
            </a:solidFill>
            <a:ln w="28575">
              <a:solidFill>
                <a:srgbClr val="F8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30816" name="Oval 81"/>
            <p:cNvSpPr>
              <a:spLocks noChangeArrowheads="1"/>
            </p:cNvSpPr>
            <p:nvPr/>
          </p:nvSpPr>
          <p:spPr bwMode="auto">
            <a:xfrm>
              <a:off x="576" y="192"/>
              <a:ext cx="96" cy="96"/>
            </a:xfrm>
            <a:prstGeom prst="ellipse">
              <a:avLst/>
            </a:prstGeom>
            <a:solidFill>
              <a:srgbClr val="FEF9F8">
                <a:alpha val="50195"/>
              </a:srgbClr>
            </a:solidFill>
            <a:ln w="28575">
              <a:solidFill>
                <a:srgbClr val="F8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30817" name="Line 82"/>
            <p:cNvSpPr>
              <a:spLocks noChangeShapeType="1"/>
            </p:cNvSpPr>
            <p:nvPr/>
          </p:nvSpPr>
          <p:spPr bwMode="auto">
            <a:xfrm flipV="1">
              <a:off x="624" y="96"/>
              <a:ext cx="0" cy="96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818" name="Line 83"/>
            <p:cNvSpPr>
              <a:spLocks noChangeShapeType="1"/>
            </p:cNvSpPr>
            <p:nvPr/>
          </p:nvSpPr>
          <p:spPr bwMode="auto">
            <a:xfrm>
              <a:off x="624" y="96"/>
              <a:ext cx="384" cy="0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819" name="Line 84"/>
            <p:cNvSpPr>
              <a:spLocks noChangeShapeType="1"/>
            </p:cNvSpPr>
            <p:nvPr/>
          </p:nvSpPr>
          <p:spPr bwMode="auto">
            <a:xfrm flipV="1">
              <a:off x="240" y="0"/>
              <a:ext cx="0" cy="24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820" name="Line 85"/>
            <p:cNvSpPr>
              <a:spLocks noChangeShapeType="1"/>
            </p:cNvSpPr>
            <p:nvPr/>
          </p:nvSpPr>
          <p:spPr bwMode="auto">
            <a:xfrm>
              <a:off x="240" y="0"/>
              <a:ext cx="768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4422" name="Group 86"/>
          <p:cNvGrpSpPr>
            <a:grpSpLocks/>
          </p:cNvGrpSpPr>
          <p:nvPr/>
        </p:nvGrpSpPr>
        <p:grpSpPr bwMode="auto">
          <a:xfrm>
            <a:off x="457200" y="2971800"/>
            <a:ext cx="1600200" cy="879475"/>
            <a:chOff x="0" y="0"/>
            <a:chExt cx="1008" cy="554"/>
          </a:xfrm>
        </p:grpSpPr>
        <p:sp>
          <p:nvSpPr>
            <p:cNvPr id="30803" name="Line 87"/>
            <p:cNvSpPr>
              <a:spLocks noChangeShapeType="1"/>
            </p:cNvSpPr>
            <p:nvPr/>
          </p:nvSpPr>
          <p:spPr bwMode="auto">
            <a:xfrm flipV="1">
              <a:off x="288" y="96"/>
              <a:ext cx="0" cy="96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804" name="Line 88"/>
            <p:cNvSpPr>
              <a:spLocks noChangeShapeType="1"/>
            </p:cNvSpPr>
            <p:nvPr/>
          </p:nvSpPr>
          <p:spPr bwMode="auto">
            <a:xfrm>
              <a:off x="0" y="96"/>
              <a:ext cx="288" cy="0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805" name="Line 89"/>
            <p:cNvSpPr>
              <a:spLocks noChangeShapeType="1"/>
            </p:cNvSpPr>
            <p:nvPr/>
          </p:nvSpPr>
          <p:spPr bwMode="auto">
            <a:xfrm flipV="1">
              <a:off x="624" y="0"/>
              <a:ext cx="0" cy="192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806" name="Line 90"/>
            <p:cNvSpPr>
              <a:spLocks noChangeShapeType="1"/>
            </p:cNvSpPr>
            <p:nvPr/>
          </p:nvSpPr>
          <p:spPr bwMode="auto">
            <a:xfrm>
              <a:off x="0" y="0"/>
              <a:ext cx="624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grpSp>
          <p:nvGrpSpPr>
            <p:cNvPr id="30807" name="Group 91"/>
            <p:cNvGrpSpPr>
              <a:grpSpLocks/>
            </p:cNvGrpSpPr>
            <p:nvPr/>
          </p:nvGrpSpPr>
          <p:grpSpPr bwMode="auto">
            <a:xfrm>
              <a:off x="0" y="192"/>
              <a:ext cx="1008" cy="362"/>
              <a:chOff x="0" y="0"/>
              <a:chExt cx="1008" cy="362"/>
            </a:xfrm>
          </p:grpSpPr>
          <p:sp>
            <p:nvSpPr>
              <p:cNvPr id="30808" name="Oval 92"/>
              <p:cNvSpPr>
                <a:spLocks noChangeArrowheads="1"/>
              </p:cNvSpPr>
              <p:nvPr/>
            </p:nvSpPr>
            <p:spPr bwMode="auto">
              <a:xfrm>
                <a:off x="240" y="0"/>
                <a:ext cx="96" cy="96"/>
              </a:xfrm>
              <a:prstGeom prst="ellipse">
                <a:avLst/>
              </a:prstGeom>
              <a:solidFill>
                <a:srgbClr val="FEF9F8">
                  <a:alpha val="50195"/>
                </a:srgbClr>
              </a:solidFill>
              <a:ln w="28575">
                <a:solidFill>
                  <a:srgbClr val="F8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sp>
            <p:nvSpPr>
              <p:cNvPr id="30809" name="Oval 93"/>
              <p:cNvSpPr>
                <a:spLocks noChangeArrowheads="1"/>
              </p:cNvSpPr>
              <p:nvPr/>
            </p:nvSpPr>
            <p:spPr bwMode="auto">
              <a:xfrm>
                <a:off x="576" y="0"/>
                <a:ext cx="96" cy="96"/>
              </a:xfrm>
              <a:prstGeom prst="ellipse">
                <a:avLst/>
              </a:prstGeom>
              <a:solidFill>
                <a:srgbClr val="FEF9F8">
                  <a:alpha val="50195"/>
                </a:srgbClr>
              </a:solidFill>
              <a:ln w="28575">
                <a:solidFill>
                  <a:srgbClr val="F8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  <p:grpSp>
            <p:nvGrpSpPr>
              <p:cNvPr id="30810" name="Group 94"/>
              <p:cNvGrpSpPr>
                <a:grpSpLocks/>
              </p:cNvGrpSpPr>
              <p:nvPr/>
            </p:nvGrpSpPr>
            <p:grpSpPr bwMode="auto">
              <a:xfrm>
                <a:off x="0" y="48"/>
                <a:ext cx="1008" cy="314"/>
                <a:chOff x="0" y="0"/>
                <a:chExt cx="1008" cy="314"/>
              </a:xfrm>
            </p:grpSpPr>
            <p:sp>
              <p:nvSpPr>
                <p:cNvPr id="30811" name="Line 95"/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100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12" name="Text Box 96"/>
                <p:cNvSpPr txBox="1">
                  <a:spLocks noChangeArrowheads="1"/>
                </p:cNvSpPr>
                <p:nvPr/>
              </p:nvSpPr>
              <p:spPr bwMode="auto">
                <a:xfrm>
                  <a:off x="528" y="0"/>
                  <a:ext cx="201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400">
                      <a:latin typeface="Times New Roman" pitchFamily="18" charset="0"/>
                      <a:ea typeface="黑体" pitchFamily="49" charset="-122"/>
                    </a:rPr>
                    <a:t>a</a:t>
                  </a:r>
                </a:p>
              </p:txBody>
            </p:sp>
            <p:sp>
              <p:nvSpPr>
                <p:cNvPr id="30813" name="Text Box 97"/>
                <p:cNvSpPr txBox="1">
                  <a:spLocks noChangeArrowheads="1"/>
                </p:cNvSpPr>
                <p:nvPr/>
              </p:nvSpPr>
              <p:spPr bwMode="auto">
                <a:xfrm>
                  <a:off x="182" y="26"/>
                  <a:ext cx="21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400">
                      <a:latin typeface="Times New Roman" pitchFamily="18" charset="0"/>
                      <a:ea typeface="黑体" pitchFamily="49" charset="-122"/>
                    </a:rPr>
                    <a:t>b</a:t>
                  </a:r>
                </a:p>
              </p:txBody>
            </p:sp>
          </p:grpSp>
        </p:grpSp>
      </p:grpSp>
      <p:grpSp>
        <p:nvGrpSpPr>
          <p:cNvPr id="14434" name="Group 98"/>
          <p:cNvGrpSpPr>
            <a:grpSpLocks/>
          </p:cNvGrpSpPr>
          <p:nvPr/>
        </p:nvGrpSpPr>
        <p:grpSpPr bwMode="auto">
          <a:xfrm>
            <a:off x="381000" y="3962400"/>
            <a:ext cx="1600200" cy="803275"/>
            <a:chOff x="0" y="0"/>
            <a:chExt cx="1008" cy="506"/>
          </a:xfrm>
        </p:grpSpPr>
        <p:sp>
          <p:nvSpPr>
            <p:cNvPr id="30792" name="Line 99"/>
            <p:cNvSpPr>
              <a:spLocks noChangeShapeType="1"/>
            </p:cNvSpPr>
            <p:nvPr/>
          </p:nvSpPr>
          <p:spPr bwMode="auto">
            <a:xfrm flipV="1">
              <a:off x="288" y="96"/>
              <a:ext cx="0" cy="96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93" name="Oval 100"/>
            <p:cNvSpPr>
              <a:spLocks noChangeArrowheads="1"/>
            </p:cNvSpPr>
            <p:nvPr/>
          </p:nvSpPr>
          <p:spPr bwMode="auto">
            <a:xfrm>
              <a:off x="240" y="144"/>
              <a:ext cx="96" cy="96"/>
            </a:xfrm>
            <a:prstGeom prst="ellipse">
              <a:avLst/>
            </a:prstGeom>
            <a:solidFill>
              <a:srgbClr val="F8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grpSp>
          <p:nvGrpSpPr>
            <p:cNvPr id="30794" name="Group 101"/>
            <p:cNvGrpSpPr>
              <a:grpSpLocks/>
            </p:cNvGrpSpPr>
            <p:nvPr/>
          </p:nvGrpSpPr>
          <p:grpSpPr bwMode="auto">
            <a:xfrm>
              <a:off x="0" y="0"/>
              <a:ext cx="1008" cy="506"/>
              <a:chOff x="0" y="0"/>
              <a:chExt cx="1008" cy="506"/>
            </a:xfrm>
          </p:grpSpPr>
          <p:grpSp>
            <p:nvGrpSpPr>
              <p:cNvPr id="30795" name="Group 102"/>
              <p:cNvGrpSpPr>
                <a:grpSpLocks/>
              </p:cNvGrpSpPr>
              <p:nvPr/>
            </p:nvGrpSpPr>
            <p:grpSpPr bwMode="auto">
              <a:xfrm>
                <a:off x="0" y="192"/>
                <a:ext cx="1008" cy="314"/>
                <a:chOff x="0" y="0"/>
                <a:chExt cx="1008" cy="314"/>
              </a:xfrm>
            </p:grpSpPr>
            <p:sp>
              <p:nvSpPr>
                <p:cNvPr id="30800" name="Line 103"/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100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801" name="Text Box 104"/>
                <p:cNvSpPr txBox="1">
                  <a:spLocks noChangeArrowheads="1"/>
                </p:cNvSpPr>
                <p:nvPr/>
              </p:nvSpPr>
              <p:spPr bwMode="auto">
                <a:xfrm>
                  <a:off x="528" y="0"/>
                  <a:ext cx="201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400">
                      <a:latin typeface="Times New Roman" pitchFamily="18" charset="0"/>
                      <a:ea typeface="黑体" pitchFamily="49" charset="-122"/>
                    </a:rPr>
                    <a:t>a</a:t>
                  </a:r>
                </a:p>
              </p:txBody>
            </p:sp>
            <p:sp>
              <p:nvSpPr>
                <p:cNvPr id="30802" name="Text Box 105"/>
                <p:cNvSpPr txBox="1">
                  <a:spLocks noChangeArrowheads="1"/>
                </p:cNvSpPr>
                <p:nvPr/>
              </p:nvSpPr>
              <p:spPr bwMode="auto">
                <a:xfrm>
                  <a:off x="182" y="26"/>
                  <a:ext cx="21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zh-CN" sz="2400">
                      <a:latin typeface="Times New Roman" pitchFamily="18" charset="0"/>
                      <a:ea typeface="黑体" pitchFamily="49" charset="-122"/>
                    </a:rPr>
                    <a:t>b</a:t>
                  </a:r>
                </a:p>
              </p:txBody>
            </p:sp>
          </p:grpSp>
          <p:sp>
            <p:nvSpPr>
              <p:cNvPr id="30796" name="Line 106"/>
              <p:cNvSpPr>
                <a:spLocks noChangeShapeType="1"/>
              </p:cNvSpPr>
              <p:nvPr/>
            </p:nvSpPr>
            <p:spPr bwMode="auto">
              <a:xfrm>
                <a:off x="288" y="96"/>
                <a:ext cx="672" cy="0"/>
              </a:xfrm>
              <a:prstGeom prst="line">
                <a:avLst/>
              </a:prstGeom>
              <a:noFill/>
              <a:ln w="38100">
                <a:solidFill>
                  <a:srgbClr val="F8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797" name="Line 107"/>
              <p:cNvSpPr>
                <a:spLocks noChangeShapeType="1"/>
              </p:cNvSpPr>
              <p:nvPr/>
            </p:nvSpPr>
            <p:spPr bwMode="auto">
              <a:xfrm flipH="1" flipV="1">
                <a:off x="624" y="0"/>
                <a:ext cx="0" cy="144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798" name="Line 108"/>
              <p:cNvSpPr>
                <a:spLocks noChangeShapeType="1"/>
              </p:cNvSpPr>
              <p:nvPr/>
            </p:nvSpPr>
            <p:spPr bwMode="auto">
              <a:xfrm>
                <a:off x="0" y="0"/>
                <a:ext cx="624" cy="0"/>
              </a:xfrm>
              <a:prstGeom prst="line">
                <a:avLst/>
              </a:prstGeom>
              <a:noFill/>
              <a:ln w="38100">
                <a:solidFill>
                  <a:srgbClr val="0033CC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799" name="Oval 109"/>
              <p:cNvSpPr>
                <a:spLocks noChangeArrowheads="1"/>
              </p:cNvSpPr>
              <p:nvPr/>
            </p:nvSpPr>
            <p:spPr bwMode="auto">
              <a:xfrm>
                <a:off x="576" y="144"/>
                <a:ext cx="96" cy="96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rgbClr val="F8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  <a:ea typeface="黑体" pitchFamily="49" charset="-122"/>
                </a:endParaRPr>
              </a:p>
            </p:txBody>
          </p:sp>
        </p:grpSp>
      </p:grpSp>
      <p:grpSp>
        <p:nvGrpSpPr>
          <p:cNvPr id="14446" name="Group 110"/>
          <p:cNvGrpSpPr>
            <a:grpSpLocks/>
          </p:cNvGrpSpPr>
          <p:nvPr/>
        </p:nvGrpSpPr>
        <p:grpSpPr bwMode="auto">
          <a:xfrm>
            <a:off x="381000" y="5791200"/>
            <a:ext cx="1676400" cy="762000"/>
            <a:chOff x="0" y="0"/>
            <a:chExt cx="1056" cy="480"/>
          </a:xfrm>
        </p:grpSpPr>
        <p:sp>
          <p:nvSpPr>
            <p:cNvPr id="30783" name="Text Box 111"/>
            <p:cNvSpPr txBox="1">
              <a:spLocks noChangeArrowheads="1"/>
            </p:cNvSpPr>
            <p:nvPr/>
          </p:nvSpPr>
          <p:spPr bwMode="auto">
            <a:xfrm>
              <a:off x="384" y="192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zh-CN" sz="2400">
                  <a:latin typeface="Times New Roman" pitchFamily="18" charset="0"/>
                  <a:ea typeface="黑体" pitchFamily="49" charset="-122"/>
                </a:rPr>
                <a:t>a</a:t>
              </a:r>
            </a:p>
          </p:txBody>
        </p:sp>
        <p:grpSp>
          <p:nvGrpSpPr>
            <p:cNvPr id="30784" name="Group 112"/>
            <p:cNvGrpSpPr>
              <a:grpSpLocks/>
            </p:cNvGrpSpPr>
            <p:nvPr/>
          </p:nvGrpSpPr>
          <p:grpSpPr bwMode="auto">
            <a:xfrm>
              <a:off x="0" y="0"/>
              <a:ext cx="1056" cy="240"/>
              <a:chOff x="0" y="0"/>
              <a:chExt cx="1056" cy="240"/>
            </a:xfrm>
          </p:grpSpPr>
          <p:sp>
            <p:nvSpPr>
              <p:cNvPr id="30785" name="Line 113"/>
              <p:cNvSpPr>
                <a:spLocks noChangeShapeType="1"/>
              </p:cNvSpPr>
              <p:nvPr/>
            </p:nvSpPr>
            <p:spPr bwMode="auto">
              <a:xfrm flipV="1">
                <a:off x="480" y="96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80000"/>
                </a:solidFill>
                <a:round/>
                <a:headEnd/>
                <a:tailEnd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grpSp>
            <p:nvGrpSpPr>
              <p:cNvPr id="30786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056" cy="240"/>
                <a:chOff x="0" y="0"/>
                <a:chExt cx="1056" cy="240"/>
              </a:xfrm>
            </p:grpSpPr>
            <p:sp>
              <p:nvSpPr>
                <p:cNvPr id="30787" name="Line 115"/>
                <p:cNvSpPr>
                  <a:spLocks noChangeShapeType="1"/>
                </p:cNvSpPr>
                <p:nvPr/>
              </p:nvSpPr>
              <p:spPr bwMode="auto">
                <a:xfrm>
                  <a:off x="48" y="240"/>
                  <a:ext cx="100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788" name="Oval 116"/>
                <p:cNvSpPr>
                  <a:spLocks noChangeArrowheads="1"/>
                </p:cNvSpPr>
                <p:nvPr/>
              </p:nvSpPr>
              <p:spPr bwMode="auto">
                <a:xfrm>
                  <a:off x="432" y="144"/>
                  <a:ext cx="96" cy="96"/>
                </a:xfrm>
                <a:prstGeom prst="ellipse">
                  <a:avLst/>
                </a:prstGeom>
                <a:solidFill>
                  <a:srgbClr val="F8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Franklin Gothic Book"/>
                    <a:ea typeface="黑体" pitchFamily="49" charset="-122"/>
                  </a:endParaRPr>
                </a:p>
              </p:txBody>
            </p:sp>
            <p:sp>
              <p:nvSpPr>
                <p:cNvPr id="30789" name="Line 117"/>
                <p:cNvSpPr>
                  <a:spLocks noChangeShapeType="1"/>
                </p:cNvSpPr>
                <p:nvPr/>
              </p:nvSpPr>
              <p:spPr bwMode="auto">
                <a:xfrm>
                  <a:off x="480" y="96"/>
                  <a:ext cx="528" cy="0"/>
                </a:xfrm>
                <a:prstGeom prst="line">
                  <a:avLst/>
                </a:prstGeom>
                <a:noFill/>
                <a:ln w="38100">
                  <a:solidFill>
                    <a:srgbClr val="F80000"/>
                  </a:solidFill>
                  <a:round/>
                  <a:headEnd/>
                  <a:tailE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790" name="Line 118"/>
                <p:cNvSpPr>
                  <a:spLocks noChangeShapeType="1"/>
                </p:cNvSpPr>
                <p:nvPr/>
              </p:nvSpPr>
              <p:spPr bwMode="auto">
                <a:xfrm flipH="1" flipV="1">
                  <a:off x="480" y="0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rgbClr val="0033CC"/>
                  </a:solidFill>
                  <a:round/>
                  <a:headEnd/>
                  <a:tailE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30791" name="Line 1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480" cy="0"/>
                </a:xfrm>
                <a:prstGeom prst="line">
                  <a:avLst/>
                </a:prstGeom>
                <a:noFill/>
                <a:ln w="38100">
                  <a:solidFill>
                    <a:srgbClr val="0033CC"/>
                  </a:solidFill>
                  <a:round/>
                  <a:headEnd/>
                  <a:tailEnd/>
                </a:ln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4456" name="Group 120"/>
          <p:cNvGrpSpPr>
            <a:grpSpLocks/>
          </p:cNvGrpSpPr>
          <p:nvPr/>
        </p:nvGrpSpPr>
        <p:grpSpPr bwMode="auto">
          <a:xfrm>
            <a:off x="304800" y="4876800"/>
            <a:ext cx="1676400" cy="727075"/>
            <a:chOff x="0" y="0"/>
            <a:chExt cx="1056" cy="458"/>
          </a:xfrm>
        </p:grpSpPr>
        <p:grpSp>
          <p:nvGrpSpPr>
            <p:cNvPr id="30773" name="Group 121"/>
            <p:cNvGrpSpPr>
              <a:grpSpLocks/>
            </p:cNvGrpSpPr>
            <p:nvPr/>
          </p:nvGrpSpPr>
          <p:grpSpPr bwMode="auto">
            <a:xfrm>
              <a:off x="48" y="144"/>
              <a:ext cx="1008" cy="314"/>
              <a:chOff x="0" y="0"/>
              <a:chExt cx="1008" cy="314"/>
            </a:xfrm>
          </p:grpSpPr>
          <p:sp>
            <p:nvSpPr>
              <p:cNvPr id="30780" name="Line 122"/>
              <p:cNvSpPr>
                <a:spLocks noChangeShapeType="1"/>
              </p:cNvSpPr>
              <p:nvPr/>
            </p:nvSpPr>
            <p:spPr bwMode="auto">
              <a:xfrm>
                <a:off x="0" y="48"/>
                <a:ext cx="10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30781" name="Text Box 123"/>
              <p:cNvSpPr txBox="1">
                <a:spLocks noChangeArrowheads="1"/>
              </p:cNvSpPr>
              <p:nvPr/>
            </p:nvSpPr>
            <p:spPr bwMode="auto">
              <a:xfrm>
                <a:off x="528" y="0"/>
                <a:ext cx="20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a</a:t>
                </a:r>
              </a:p>
            </p:txBody>
          </p:sp>
          <p:sp>
            <p:nvSpPr>
              <p:cNvPr id="30782" name="Text Box 124"/>
              <p:cNvSpPr txBox="1">
                <a:spLocks noChangeArrowheads="1"/>
              </p:cNvSpPr>
              <p:nvPr/>
            </p:nvSpPr>
            <p:spPr bwMode="auto">
              <a:xfrm>
                <a:off x="182" y="26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zh-CN" sz="2400">
                    <a:latin typeface="Times New Roman" pitchFamily="18" charset="0"/>
                    <a:ea typeface="黑体" pitchFamily="49" charset="-122"/>
                  </a:rPr>
                  <a:t>b</a:t>
                </a:r>
              </a:p>
            </p:txBody>
          </p:sp>
        </p:grpSp>
        <p:sp>
          <p:nvSpPr>
            <p:cNvPr id="30774" name="Line 125"/>
            <p:cNvSpPr>
              <a:spLocks noChangeShapeType="1"/>
            </p:cNvSpPr>
            <p:nvPr/>
          </p:nvSpPr>
          <p:spPr bwMode="auto">
            <a:xfrm flipV="1">
              <a:off x="672" y="0"/>
              <a:ext cx="0" cy="96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75" name="Line 126"/>
            <p:cNvSpPr>
              <a:spLocks noChangeShapeType="1"/>
            </p:cNvSpPr>
            <p:nvPr/>
          </p:nvSpPr>
          <p:spPr bwMode="auto">
            <a:xfrm>
              <a:off x="672" y="0"/>
              <a:ext cx="336" cy="0"/>
            </a:xfrm>
            <a:prstGeom prst="line">
              <a:avLst/>
            </a:prstGeom>
            <a:noFill/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76" name="Line 127"/>
            <p:cNvSpPr>
              <a:spLocks noChangeShapeType="1"/>
            </p:cNvSpPr>
            <p:nvPr/>
          </p:nvSpPr>
          <p:spPr bwMode="auto">
            <a:xfrm flipH="1" flipV="1">
              <a:off x="336" y="0"/>
              <a:ext cx="0" cy="96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77" name="Line 128"/>
            <p:cNvSpPr>
              <a:spLocks noChangeShapeType="1"/>
            </p:cNvSpPr>
            <p:nvPr/>
          </p:nvSpPr>
          <p:spPr bwMode="auto">
            <a:xfrm>
              <a:off x="0" y="0"/>
              <a:ext cx="336" cy="0"/>
            </a:xfrm>
            <a:prstGeom prst="line">
              <a:avLst/>
            </a:prstGeom>
            <a:noFill/>
            <a:ln w="38100">
              <a:solidFill>
                <a:srgbClr val="0033CC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0778" name="Oval 129"/>
            <p:cNvSpPr>
              <a:spLocks noChangeArrowheads="1"/>
            </p:cNvSpPr>
            <p:nvPr/>
          </p:nvSpPr>
          <p:spPr bwMode="auto">
            <a:xfrm>
              <a:off x="624" y="96"/>
              <a:ext cx="96" cy="9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  <p:sp>
          <p:nvSpPr>
            <p:cNvPr id="30779" name="Oval 130"/>
            <p:cNvSpPr>
              <a:spLocks noChangeArrowheads="1"/>
            </p:cNvSpPr>
            <p:nvPr/>
          </p:nvSpPr>
          <p:spPr bwMode="auto">
            <a:xfrm>
              <a:off x="288" y="96"/>
              <a:ext cx="96" cy="96"/>
            </a:xfrm>
            <a:prstGeom prst="ellipse">
              <a:avLst/>
            </a:prstGeom>
            <a:solidFill>
              <a:srgbClr val="FFFFFF"/>
            </a:solidFill>
            <a:ln w="38100">
              <a:solidFill>
                <a:srgbClr val="F8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4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4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81" dur="5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14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4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4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5" grpId="0" autoUpdateAnimBg="0"/>
      <p:bldP spid="14372" grpId="0" autoUpdateAnimBg="0"/>
      <p:bldP spid="14374" grpId="0" autoUpdateAnimBg="0"/>
      <p:bldP spid="14381" grpId="0" autoUpdateAnimBg="0"/>
      <p:bldP spid="14382" grpId="0" autoUpdateAnimBg="0"/>
      <p:bldP spid="14389" grpId="0" autoUpdateAnimBg="0"/>
      <p:bldP spid="14390" grpId="0" autoUpdateAnimBg="0"/>
      <p:bldP spid="14391" grpId="0" autoUpdateAnimBg="0"/>
      <p:bldP spid="14399" grpId="0" autoUpdateAnimBg="0"/>
      <p:bldP spid="14406" grpId="0" autoUpdateAnimBg="0"/>
      <p:bldP spid="14407" grpId="0" animBg="1" autoUpdateAnimBg="0"/>
      <p:bldP spid="14408" grpId="0" animBg="1" autoUpdateAnimBg="0"/>
      <p:bldP spid="14409" grpId="0" animBg="1" autoUpdateAnimBg="0"/>
      <p:bldP spid="14410" grpId="0" autoUpdateAnimBg="0"/>
    </p:bld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14</TotalTime>
  <Words>1265</Words>
  <Application>Microsoft Office PowerPoint</Application>
  <PresentationFormat>全屏显示(4:3)</PresentationFormat>
  <Paragraphs>228</Paragraphs>
  <Slides>17</Slides>
  <Notes>4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Franklin Gothic Book</vt:lpstr>
      <vt:lpstr>黑体</vt:lpstr>
      <vt:lpstr>Arial</vt:lpstr>
      <vt:lpstr>宋体</vt:lpstr>
      <vt:lpstr>Calibri</vt:lpstr>
      <vt:lpstr>华文琥珀</vt:lpstr>
      <vt:lpstr>Times New Roman</vt:lpstr>
      <vt:lpstr>隶书</vt:lpstr>
      <vt:lpstr>Wingdings</vt:lpstr>
      <vt:lpstr>Tahoma</vt:lpstr>
      <vt:lpstr>www.7cxk.com1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Microsoft</cp:lastModifiedBy>
  <cp:revision>4</cp:revision>
  <dcterms:created xsi:type="dcterms:W3CDTF">2013-11-05T10:54:22Z</dcterms:created>
  <dcterms:modified xsi:type="dcterms:W3CDTF">2014-08-29T11:10:21Z</dcterms:modified>
</cp:coreProperties>
</file>