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sldIdLst>
    <p:sldId id="301" r:id="rId2"/>
    <p:sldId id="268" r:id="rId3"/>
    <p:sldId id="307" r:id="rId4"/>
    <p:sldId id="306" r:id="rId5"/>
    <p:sldId id="303" r:id="rId6"/>
    <p:sldId id="304" r:id="rId7"/>
    <p:sldId id="305" r:id="rId8"/>
    <p:sldId id="298" r:id="rId9"/>
    <p:sldId id="296" r:id="rId10"/>
    <p:sldId id="271" r:id="rId11"/>
    <p:sldId id="257" r:id="rId12"/>
    <p:sldId id="272" r:id="rId13"/>
    <p:sldId id="256" r:id="rId14"/>
    <p:sldId id="282" r:id="rId15"/>
    <p:sldId id="288" r:id="rId16"/>
    <p:sldId id="287" r:id="rId17"/>
    <p:sldId id="286" r:id="rId18"/>
    <p:sldId id="273" r:id="rId19"/>
    <p:sldId id="260" r:id="rId20"/>
    <p:sldId id="274" r:id="rId21"/>
    <p:sldId id="275" r:id="rId22"/>
    <p:sldId id="259" r:id="rId23"/>
    <p:sldId id="308" r:id="rId24"/>
    <p:sldId id="309" r:id="rId25"/>
    <p:sldId id="310" r:id="rId26"/>
    <p:sldId id="311" r:id="rId27"/>
    <p:sldId id="264" r:id="rId28"/>
    <p:sldId id="265" r:id="rId29"/>
    <p:sldId id="312" r:id="rId30"/>
    <p:sldId id="302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1" autoAdjust="0"/>
    <p:restoredTop sz="94660"/>
  </p:normalViewPr>
  <p:slideViewPr>
    <p:cSldViewPr snapToGrid="0">
      <p:cViewPr varScale="1">
        <p:scale>
          <a:sx n="98" d="100"/>
          <a:sy n="98" d="100"/>
        </p:scale>
        <p:origin x="10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3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807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39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28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33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95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55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65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4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341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9304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2320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315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727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244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665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234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81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481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2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D736D-7DFB-4623-A7EA-23AF8609A6A5}" type="datetimeFigureOut">
              <a:rPr lang="zh-CN" altLang="en-US" smtClean="0"/>
              <a:t>2014/3/28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430D9-D7B5-444C-9130-1B42C4355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51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  <p:sldLayoutId id="2147483691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audio" Target="../media/audio1.wav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audio" Target="../media/audio1.wav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audio" Target="../media/audio1.wav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audio" Target="../media/audio1.wav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audio" Target="../media/audio1.wav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audio" Target="../media/audio1.wav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audio" Target="../media/audio1.wav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audio" Target="../media/audio1.wav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5" Type="http://schemas.openxmlformats.org/officeDocument/2006/relationships/audio" Target="../media/audio1.wav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0.png"/><Relationship Id="rId4" Type="http://schemas.openxmlformats.org/officeDocument/2006/relationships/image" Target="../media/image1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背景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309" name="Group 21"/>
          <p:cNvGrpSpPr>
            <a:grpSpLocks/>
          </p:cNvGrpSpPr>
          <p:nvPr/>
        </p:nvGrpSpPr>
        <p:grpSpPr bwMode="auto">
          <a:xfrm>
            <a:off x="1088282" y="512110"/>
            <a:ext cx="7272338" cy="3024188"/>
            <a:chOff x="884" y="1434"/>
            <a:chExt cx="4128" cy="1361"/>
          </a:xfrm>
        </p:grpSpPr>
        <p:sp>
          <p:nvSpPr>
            <p:cNvPr id="12296" name="AutoShape 8"/>
            <p:cNvSpPr>
              <a:spLocks noChangeArrowheads="1"/>
            </p:cNvSpPr>
            <p:nvPr/>
          </p:nvSpPr>
          <p:spPr bwMode="auto">
            <a:xfrm>
              <a:off x="1519" y="1933"/>
              <a:ext cx="816" cy="726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5" name="Oval 7"/>
            <p:cNvSpPr>
              <a:spLocks noChangeArrowheads="1"/>
            </p:cNvSpPr>
            <p:nvPr/>
          </p:nvSpPr>
          <p:spPr bwMode="auto">
            <a:xfrm>
              <a:off x="884" y="1434"/>
              <a:ext cx="953" cy="95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12297" name="AutoShape 9"/>
            <p:cNvSpPr>
              <a:spLocks noChangeArrowheads="1"/>
            </p:cNvSpPr>
            <p:nvPr/>
          </p:nvSpPr>
          <p:spPr bwMode="auto">
            <a:xfrm flipV="1">
              <a:off x="2789" y="1979"/>
              <a:ext cx="953" cy="816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8" name="Rectangle 10"/>
            <p:cNvSpPr>
              <a:spLocks noChangeArrowheads="1"/>
            </p:cNvSpPr>
            <p:nvPr/>
          </p:nvSpPr>
          <p:spPr bwMode="auto">
            <a:xfrm>
              <a:off x="2154" y="1480"/>
              <a:ext cx="907" cy="635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3" name="Oval 15"/>
            <p:cNvSpPr>
              <a:spLocks noChangeArrowheads="1"/>
            </p:cNvSpPr>
            <p:nvPr/>
          </p:nvSpPr>
          <p:spPr bwMode="auto">
            <a:xfrm>
              <a:off x="3515" y="1434"/>
              <a:ext cx="998" cy="862"/>
            </a:xfrm>
            <a:prstGeom prst="ellipse">
              <a:avLst/>
            </a:prstGeom>
            <a:solidFill>
              <a:srgbClr val="FF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1" name="AutoShape 13"/>
            <p:cNvSpPr>
              <a:spLocks noChangeArrowheads="1"/>
            </p:cNvSpPr>
            <p:nvPr/>
          </p:nvSpPr>
          <p:spPr bwMode="auto">
            <a:xfrm>
              <a:off x="4105" y="2024"/>
              <a:ext cx="907" cy="635"/>
            </a:xfrm>
            <a:prstGeom prst="parallelogram">
              <a:avLst>
                <a:gd name="adj" fmla="val 35709"/>
              </a:avLst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11" name="WordArt 23"/>
          <p:cNvSpPr>
            <a:spLocks noChangeArrowheads="1" noChangeShapeType="1" noTextEdit="1"/>
          </p:cNvSpPr>
          <p:nvPr/>
        </p:nvSpPr>
        <p:spPr bwMode="auto">
          <a:xfrm>
            <a:off x="6300788" y="6237288"/>
            <a:ext cx="1600200" cy="393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endParaRPr lang="zh-CN" altLang="en-US" sz="20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33960" y="3297368"/>
            <a:ext cx="4256465" cy="156966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9600" dirty="0">
                <a:solidFill>
                  <a:srgbClr val="7030A0"/>
                </a:solidFill>
              </a:rPr>
              <a:t>专题六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92704" y="4209241"/>
            <a:ext cx="7182178" cy="1569660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r>
              <a:rPr lang="zh-CN" altLang="en-US" sz="9600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几何图形（</a:t>
            </a:r>
            <a:r>
              <a:rPr lang="en-US" altLang="zh-CN" sz="9600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1</a:t>
            </a:r>
            <a:r>
              <a:rPr lang="zh-CN" altLang="en-US" sz="9600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6046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0" y="1"/>
            <a:ext cx="9138696" cy="6773243"/>
          </a:xfrm>
          <a:prstGeom prst="rect">
            <a:avLst/>
          </a:prstGeom>
        </p:spPr>
      </p:pic>
      <p:pic>
        <p:nvPicPr>
          <p:cNvPr id="1026" name="Picture 2" descr="7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119" y="342921"/>
            <a:ext cx="4057426" cy="23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652" y="2836618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Times New Roman" panose="02020603050405020304" pitchFamily="18" charset="0"/>
              </a:rPr>
              <a:t>】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求阴影部分的周长和面积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.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（单位：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cm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，π取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3.14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）</a:t>
            </a:r>
            <a:endParaRPr lang="zh-CN" altLang="en-US" sz="4000" dirty="0">
              <a:latin typeface="邓玉二笔体" panose="02000000000000000000" pitchFamily="2" charset="-122"/>
              <a:ea typeface="邓玉二笔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59039" y="895090"/>
            <a:ext cx="671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</a:rPr>
              <a:t>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63568" y="1736802"/>
            <a:ext cx="690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</a:rPr>
              <a:t>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30248" y="1793118"/>
            <a:ext cx="632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</a:rPr>
              <a:t>小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792178">
            <a:off x="4937274" y="-126172"/>
            <a:ext cx="3269795" cy="410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97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笔记本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122"/>
            <a:ext cx="9144000" cy="683575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59632" y="620688"/>
            <a:ext cx="712879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>
                <a:solidFill>
                  <a:srgbClr val="FF66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5400" dirty="0">
                <a:solidFill>
                  <a:srgbClr val="FF66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zh-CN" sz="5400" dirty="0">
                <a:solidFill>
                  <a:srgbClr val="FF6600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r>
              <a:rPr lang="zh-CN" altLang="zh-CN" sz="5400" b="1" dirty="0">
                <a:solidFill>
                  <a:srgbClr val="FF6600"/>
                </a:solidFill>
                <a:latin typeface="华文中宋" pitchFamily="2" charset="-122"/>
                <a:ea typeface="华文中宋" pitchFamily="2" charset="-122"/>
              </a:rPr>
              <a:t>相加、相减法</a:t>
            </a:r>
            <a:r>
              <a:rPr lang="zh-CN" altLang="zh-CN" sz="5400" b="1" dirty="0">
                <a:solidFill>
                  <a:srgbClr val="0070C0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endParaRPr lang="en-US" altLang="zh-CN" sz="5400" b="1" dirty="0">
              <a:solidFill>
                <a:srgbClr val="0070C0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48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zh-CN" sz="4800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华康少女文字W5(P)" pitchFamily="82" charset="-122"/>
                <a:ea typeface="华康少女文字W5(P)" pitchFamily="82" charset="-122"/>
              </a:rPr>
              <a:t>将不规则图形看成几个规则图形的面积</a:t>
            </a:r>
            <a:r>
              <a:rPr lang="zh-CN" altLang="en-US" sz="4800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华康少女文字W5(P)" pitchFamily="82" charset="-122"/>
                <a:ea typeface="华康少女文字W5(P)" pitchFamily="82" charset="-122"/>
              </a:rPr>
              <a:t>的</a:t>
            </a:r>
            <a:r>
              <a:rPr lang="zh-CN" altLang="zh-CN" sz="4800" b="1" dirty="0">
                <a:solidFill>
                  <a:srgbClr val="FF0000"/>
                </a:solidFill>
                <a:latin typeface="华康少女文字W5(P)" pitchFamily="82" charset="-122"/>
                <a:ea typeface="华康少女文字W5(P)" pitchFamily="82" charset="-122"/>
              </a:rPr>
              <a:t>和</a:t>
            </a:r>
            <a:r>
              <a:rPr lang="zh-CN" altLang="zh-CN" sz="4800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华康少女文字W5(P)" pitchFamily="82" charset="-122"/>
                <a:ea typeface="华康少女文字W5(P)" pitchFamily="82" charset="-122"/>
              </a:rPr>
              <a:t>或</a:t>
            </a:r>
            <a:r>
              <a:rPr lang="zh-CN" altLang="zh-CN" sz="4800" b="1" dirty="0">
                <a:solidFill>
                  <a:srgbClr val="FF0000"/>
                </a:solidFill>
                <a:latin typeface="华康少女文字W5(P)" pitchFamily="82" charset="-122"/>
                <a:ea typeface="华康少女文字W5(P)" pitchFamily="82" charset="-122"/>
              </a:rPr>
              <a:t>差</a:t>
            </a:r>
            <a:r>
              <a:rPr lang="zh-CN" altLang="zh-CN" sz="4800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华康少女文字W5(P)" pitchFamily="82" charset="-122"/>
                <a:ea typeface="华康少女文字W5(P)" pitchFamily="82" charset="-122"/>
              </a:rPr>
              <a:t>，分别计算它们的面积，然后</a:t>
            </a:r>
            <a:r>
              <a:rPr lang="zh-CN" altLang="en-US" sz="4800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华康少女文字W5(P)" pitchFamily="82" charset="-122"/>
                <a:ea typeface="华康少女文字W5(P)" pitchFamily="82" charset="-122"/>
              </a:rPr>
              <a:t>再</a:t>
            </a:r>
            <a:r>
              <a:rPr lang="zh-CN" altLang="zh-CN" sz="4800" b="1" dirty="0">
                <a:solidFill>
                  <a:srgbClr val="FF0000"/>
                </a:solidFill>
                <a:latin typeface="华康少女文字W5(P)" pitchFamily="82" charset="-122"/>
                <a:ea typeface="华康少女文字W5(P)" pitchFamily="82" charset="-122"/>
              </a:rPr>
              <a:t>相加</a:t>
            </a:r>
            <a:r>
              <a:rPr lang="zh-CN" altLang="zh-CN" sz="4800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华康少女文字W5(P)" pitchFamily="82" charset="-122"/>
                <a:ea typeface="华康少女文字W5(P)" pitchFamily="82" charset="-122"/>
              </a:rPr>
              <a:t>、</a:t>
            </a:r>
            <a:r>
              <a:rPr lang="zh-CN" altLang="zh-CN" sz="4800" b="1" dirty="0">
                <a:solidFill>
                  <a:srgbClr val="FF0000"/>
                </a:solidFill>
                <a:latin typeface="华康少女文字W5(P)" pitchFamily="82" charset="-122"/>
                <a:ea typeface="华康少女文字W5(P)" pitchFamily="82" charset="-122"/>
              </a:rPr>
              <a:t>相减</a:t>
            </a:r>
            <a:r>
              <a:rPr lang="zh-CN" altLang="zh-CN" sz="4800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华康少女文字W5(P)" pitchFamily="82" charset="-122"/>
                <a:ea typeface="华康少女文字W5(P)" pitchFamily="82" charset="-122"/>
              </a:rPr>
              <a:t>求出</a:t>
            </a:r>
            <a:r>
              <a:rPr lang="zh-CN" altLang="en-US" sz="4800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华康少女文字W5(P)" pitchFamily="82" charset="-122"/>
                <a:ea typeface="华康少女文字W5(P)" pitchFamily="82" charset="-122"/>
              </a:rPr>
              <a:t>所求</a:t>
            </a:r>
            <a:r>
              <a:rPr lang="zh-CN" altLang="zh-CN" sz="4800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华康少女文字W5(P)" pitchFamily="82" charset="-122"/>
                <a:ea typeface="华康少女文字W5(P)" pitchFamily="82" charset="-122"/>
              </a:rPr>
              <a:t>图形的面积。</a:t>
            </a:r>
            <a:endParaRPr lang="zh-CN" altLang="en-US" sz="4800" b="1" dirty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latin typeface="华康少女文字W5(P)" pitchFamily="82" charset="-122"/>
              <a:ea typeface="华康少女文字W5(P)" pitchFamily="82" charset="-122"/>
            </a:endParaRPr>
          </a:p>
        </p:txBody>
      </p:sp>
      <p:pic>
        <p:nvPicPr>
          <p:cNvPr id="3" name="Picture 3" descr="D:\polar\数学图片\png\笔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27">
            <a:off x="6788596" y="4902262"/>
            <a:ext cx="1427342" cy="190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64375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得到宝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" presetClass="pat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9 0.091 L 0.125 0.091 L 0.048 0.147 L 0.077 0.238 L 0 0.182 L -0.077 0.238 L -0.048 0.147 L -0.125 0.091 L -0.029 0.091 L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" y="42379"/>
            <a:ext cx="9138696" cy="67732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35" y="4377636"/>
            <a:ext cx="8045463" cy="20815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1430" y="1466637"/>
            <a:ext cx="681584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【课堂练习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】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已知长方形的周长是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150cm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，求长方形的面积和阴影部分的面积？（π取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zh-CN" sz="4000" kern="100" dirty="0">
                <a:latin typeface="Calibri" panose="020F0502020204030204" pitchFamily="34" charset="0"/>
                <a:ea typeface="楷体_GB2312"/>
                <a:cs typeface="宋体" panose="02010600030101010101" pitchFamily="2" charset="-122"/>
              </a:rPr>
              <a:t>）</a:t>
            </a:r>
            <a:endParaRPr lang="zh-CN" altLang="zh-CN" sz="4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01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蒲公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1857" y="1"/>
            <a:ext cx="9138062" cy="6772441"/>
          </a:xfrm>
          <a:prstGeom prst="rect">
            <a:avLst/>
          </a:prstGeom>
        </p:spPr>
      </p:pic>
      <p:pic>
        <p:nvPicPr>
          <p:cNvPr id="18" name="Picture 3" descr="D:\polar\数学图片\png\举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532" y="5105201"/>
            <a:ext cx="1298484" cy="173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6651" y="1644435"/>
            <a:ext cx="5197365" cy="44701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395" y="2282689"/>
            <a:ext cx="5191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 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求该组合图形的面积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. 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（π取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3.14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）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 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949685"/>
      </p:ext>
    </p:extLst>
  </p:cSld>
  <p:clrMapOvr>
    <a:masterClrMapping/>
  </p:clrMapOvr>
  <p:transition spd="slow">
    <p:pul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080" y="1"/>
            <a:ext cx="9138696" cy="677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1005" y="1904309"/>
            <a:ext cx="3696511" cy="3936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138174"/>
            <a:ext cx="544100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三角形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ABC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是直角三角形，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AB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是圆的</a:t>
            </a:r>
            <a:r>
              <a:rPr lang="zh-CN" altLang="zh-CN" sz="4000" kern="100" dirty="0" smtClean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直径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，且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AB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40cm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，阴影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的面积比阴影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的面积</a:t>
            </a:r>
            <a:r>
              <a:rPr lang="zh-CN" altLang="zh-CN" sz="4000" kern="100" dirty="0" smtClean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lang="en-US" altLang="zh-CN" sz="4000" kern="100" dirty="0" smtClean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28cm</a:t>
            </a:r>
            <a:r>
              <a:rPr lang="en-US" altLang="zh-CN" sz="4000" kern="100" baseline="30000" dirty="0" smtClean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，求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BC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的长度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（π取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24775" y="3872450"/>
            <a:ext cx="1488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(3)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6360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" y="42379"/>
            <a:ext cx="9138696" cy="677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880" y="2584602"/>
            <a:ext cx="3978613" cy="39786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71414" y="788257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【课堂练习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5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】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如图，两个四分之一圆弧的半径分别是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2cm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marL="466725" indent="266700" algn="just"/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4cm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，求两个阴影部分面积差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. 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（π取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3.14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）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 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00186" y="3819532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邓玉二笔体" panose="02000000000000000000" pitchFamily="2" charset="-122"/>
                <a:ea typeface="邓玉二笔体" panose="02000000000000000000" pitchFamily="2" charset="-122"/>
              </a:rPr>
              <a:t>①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1084" y="2434145"/>
            <a:ext cx="826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邓玉二笔体" panose="02000000000000000000" pitchFamily="2" charset="-122"/>
                <a:ea typeface="邓玉二笔体" panose="02000000000000000000" pitchFamily="2" charset="-122"/>
              </a:rPr>
              <a:t>②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77114" y="5312965"/>
            <a:ext cx="872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邓玉二笔体" panose="02000000000000000000" pitchFamily="2" charset="-122"/>
                <a:ea typeface="邓玉二笔体" panose="02000000000000000000" pitchFamily="2" charset="-122"/>
              </a:rPr>
              <a:t>③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68116" y="4169501"/>
            <a:ext cx="593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邓玉二笔体" panose="02000000000000000000" pitchFamily="2" charset="-122"/>
                <a:ea typeface="邓玉二笔体" panose="02000000000000000000" pitchFamily="2" charset="-122"/>
              </a:rPr>
              <a:t>④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35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4897" y="1"/>
            <a:ext cx="9138696" cy="677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2827" y="2874270"/>
            <a:ext cx="4086482" cy="303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388" y="649841"/>
            <a:ext cx="527650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如图，扇形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ABF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恰为一个四分之一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圆，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AGBF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EBCD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都是正方形，则图中阴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影部分的面积是多少？（π取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36723" y="4727880"/>
            <a:ext cx="972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邓玉二笔体" panose="02000000000000000000" pitchFamily="2" charset="-122"/>
                <a:ea typeface="邓玉二笔体" panose="02000000000000000000" pitchFamily="2" charset="-122"/>
              </a:rPr>
              <a:t>①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98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" y="42379"/>
            <a:ext cx="9138696" cy="677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7123" y="2283280"/>
            <a:ext cx="4039292" cy="39787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89" y="158548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【课堂练习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6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】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已知等腰直角三角形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ABC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的面积是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20cm</a:t>
            </a:r>
            <a:r>
              <a:rPr lang="en-US" altLang="zh-CN" sz="4000" kern="100" baseline="300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2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，求阴影部分的面积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.</a:t>
            </a:r>
          </a:p>
          <a:p>
            <a:pPr algn="just"/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（π取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3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）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 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5557" y="5252938"/>
            <a:ext cx="1293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邓玉二笔体" panose="02000000000000000000" pitchFamily="2" charset="-122"/>
                <a:ea typeface="邓玉二笔体" panose="02000000000000000000" pitchFamily="2" charset="-122"/>
              </a:rPr>
              <a:t>①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9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" y="42379"/>
            <a:ext cx="9138696" cy="677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782" y="2818248"/>
            <a:ext cx="3617260" cy="35789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741" y="1346340"/>
            <a:ext cx="55887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Times New Roman" panose="02020603050405020304" pitchFamily="18" charset="0"/>
              </a:rPr>
              <a:t>】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如图，已知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O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点</a:t>
            </a:r>
            <a:r>
              <a:rPr lang="zh-CN" altLang="en-US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圆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O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是圆心，圆中直角三角形的面积是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30cm</a:t>
            </a:r>
            <a:r>
              <a:rPr lang="en-US" altLang="zh-CN" sz="4000" kern="100" baseline="300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2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，求圆的面积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.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（π取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3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              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Times New Roman" panose="02020603050405020304" pitchFamily="18" charset="0"/>
              </a:rPr>
              <a:t> 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Times New Roman" panose="02020603050405020304" pitchFamily="18" charset="0"/>
              </a:rPr>
              <a:t> 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72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笔记本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122"/>
            <a:ext cx="9144000" cy="683575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14414" y="1714488"/>
            <a:ext cx="750099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rgbClr val="0070C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5400" b="1" dirty="0">
                <a:solidFill>
                  <a:srgbClr val="0070C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5400" b="1" dirty="0">
                <a:solidFill>
                  <a:srgbClr val="0070C0"/>
                </a:solidFill>
                <a:latin typeface="华文中宋" pitchFamily="2" charset="-122"/>
                <a:ea typeface="华文中宋" pitchFamily="2" charset="-122"/>
              </a:rPr>
              <a:t>）整体代入法</a:t>
            </a:r>
            <a:endParaRPr lang="en-US" altLang="zh-CN" sz="5400" b="1" dirty="0">
              <a:solidFill>
                <a:srgbClr val="0070C0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zh-CN" sz="4800" b="1" dirty="0"/>
              <a:t>在组合图形中，当圆的半径</a:t>
            </a:r>
            <a:r>
              <a:rPr lang="en-US" altLang="zh-CN" sz="4800" b="1" dirty="0"/>
              <a:t> r </a:t>
            </a:r>
            <a:r>
              <a:rPr lang="zh-CN" altLang="zh-CN" sz="4800" b="1" dirty="0"/>
              <a:t>用小学知识无法求出时，可以把“</a:t>
            </a:r>
            <a:r>
              <a:rPr lang="en-US" altLang="zh-CN" sz="6600" b="1" dirty="0">
                <a:solidFill>
                  <a:srgbClr val="FF0000"/>
                </a:solidFill>
                <a:latin typeface="华康少女文字W5(P)" pitchFamily="82" charset="-122"/>
                <a:ea typeface="华康少女文字W5(P)" pitchFamily="82" charset="-122"/>
              </a:rPr>
              <a:t>r</a:t>
            </a:r>
            <a:r>
              <a:rPr lang="en-US" altLang="zh-CN" sz="6600" b="1" baseline="30000" dirty="0">
                <a:solidFill>
                  <a:srgbClr val="FF0000"/>
                </a:solidFill>
                <a:latin typeface="华康少女文字W5(P)" pitchFamily="82" charset="-122"/>
                <a:ea typeface="华康少女文字W5(P)" pitchFamily="82" charset="-122"/>
              </a:rPr>
              <a:t>2</a:t>
            </a:r>
            <a:r>
              <a:rPr lang="zh-CN" altLang="zh-CN" sz="4800" b="1" dirty="0"/>
              <a:t>”整体地代入面积公式求面积。</a:t>
            </a:r>
          </a:p>
        </p:txBody>
      </p:sp>
      <p:pic>
        <p:nvPicPr>
          <p:cNvPr id="10242" name="Picture 2" descr="D:\polar\数学图片\表情\表情\新建文件夹\QQ图片20130724172443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0"/>
            <a:ext cx="1932868" cy="193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2266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42379"/>
            <a:ext cx="9144793" cy="6773243"/>
          </a:xfrm>
          <a:prstGeom prst="rect">
            <a:avLst/>
          </a:prstGeom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846138" y="2886075"/>
            <a:ext cx="1447800" cy="762000"/>
          </a:xfrm>
          <a:prstGeom prst="rect">
            <a:avLst/>
          </a:prstGeom>
          <a:solidFill>
            <a:schemeClr val="bg1"/>
          </a:solidFill>
          <a:ln w="5715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2351088" y="3228975"/>
            <a:ext cx="5334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 flipV="1">
            <a:off x="2846388" y="1533525"/>
            <a:ext cx="0" cy="16764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2865438" y="1533525"/>
            <a:ext cx="10668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4103688" y="1057275"/>
            <a:ext cx="990600" cy="914400"/>
          </a:xfrm>
          <a:prstGeom prst="rect">
            <a:avLst/>
          </a:prstGeom>
          <a:solidFill>
            <a:schemeClr val="bg1"/>
          </a:solidFill>
          <a:ln w="5715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2846388" y="3228975"/>
            <a:ext cx="12954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3932238" y="3152775"/>
            <a:ext cx="1371600" cy="533400"/>
          </a:xfrm>
          <a:prstGeom prst="parallelogram">
            <a:avLst>
              <a:gd name="adj" fmla="val 64286"/>
            </a:avLst>
          </a:prstGeom>
          <a:solidFill>
            <a:schemeClr val="bg1"/>
          </a:solidFill>
          <a:ln w="5715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V="1">
            <a:off x="5494338" y="2809875"/>
            <a:ext cx="762000" cy="4572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5437188" y="3857625"/>
            <a:ext cx="9144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 rot="-10793381">
            <a:off x="6503988" y="3800475"/>
            <a:ext cx="1143000" cy="762000"/>
          </a:xfrm>
          <a:custGeom>
            <a:avLst/>
            <a:gdLst>
              <a:gd name="T0" fmla="*/ 52923275 w 21600"/>
              <a:gd name="T1" fmla="*/ 13440833 h 21600"/>
              <a:gd name="T2" fmla="*/ 30241877 w 21600"/>
              <a:gd name="T3" fmla="*/ 26881666 h 21600"/>
              <a:gd name="T4" fmla="*/ 7560469 w 21600"/>
              <a:gd name="T5" fmla="*/ 13440833 h 21600"/>
              <a:gd name="T6" fmla="*/ 3024187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>
            <a:off x="6370638" y="2181225"/>
            <a:ext cx="990600" cy="8382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179388" y="3724276"/>
            <a:ext cx="2705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dirty="0">
                <a:latin typeface="Times New Roman" panose="02020603050405020304" pitchFamily="18" charset="0"/>
              </a:rPr>
              <a:t>C=2(</a:t>
            </a:r>
            <a:r>
              <a:rPr kumimoji="1" lang="zh-CN" altLang="en-US" sz="4000" dirty="0">
                <a:latin typeface="Times New Roman" panose="02020603050405020304" pitchFamily="18" charset="0"/>
              </a:rPr>
              <a:t>长</a:t>
            </a:r>
            <a:r>
              <a:rPr kumimoji="1" lang="en-US" altLang="zh-CN" sz="4000" dirty="0">
                <a:latin typeface="Times New Roman" panose="02020603050405020304" pitchFamily="18" charset="0"/>
              </a:rPr>
              <a:t>+</a:t>
            </a:r>
            <a:r>
              <a:rPr kumimoji="1" lang="zh-CN" altLang="en-US" sz="4000" dirty="0">
                <a:latin typeface="Times New Roman" panose="02020603050405020304" pitchFamily="18" charset="0"/>
              </a:rPr>
              <a:t>宽</a:t>
            </a:r>
            <a:r>
              <a:rPr kumimoji="1" lang="en-US" altLang="zh-CN" sz="4000" dirty="0">
                <a:latin typeface="Times New Roman" panose="02020603050405020304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54" name="Text Box 14"/>
              <p:cNvSpPr txBox="1">
                <a:spLocks noChangeArrowheads="1"/>
              </p:cNvSpPr>
              <p:nvPr/>
            </p:nvSpPr>
            <p:spPr bwMode="auto">
              <a:xfrm>
                <a:off x="388938" y="4219576"/>
                <a:ext cx="220980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4000" b="1" dirty="0">
                    <a:latin typeface="Times New Roman" panose="02020603050405020304" pitchFamily="18" charset="0"/>
                  </a:rPr>
                  <a:t>S=</a:t>
                </a:r>
                <a:r>
                  <a:rPr kumimoji="1" lang="zh-CN" altLang="en-US" sz="4000" b="1" dirty="0">
                    <a:latin typeface="Times New Roman" panose="02020603050405020304" pitchFamily="18" charset="0"/>
                  </a:rPr>
                  <a:t>长</a:t>
                </a:r>
                <a14:m>
                  <m:oMath xmlns:m="http://schemas.openxmlformats.org/officeDocument/2006/math">
                    <m:r>
                      <a:rPr kumimoji="1" lang="en-US" altLang="zh-CN" sz="40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1" lang="zh-CN" altLang="en-US" sz="4000" b="1" dirty="0">
                    <a:latin typeface="Times New Roman" panose="02020603050405020304" pitchFamily="18" charset="0"/>
                  </a:rPr>
                  <a:t>宽</a:t>
                </a:r>
                <a:endParaRPr kumimoji="1" lang="en-US" altLang="zh-CN" sz="4000" b="1" dirty="0"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254" name="Text 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12938" y="4219576"/>
                <a:ext cx="2209800" cy="707886"/>
              </a:xfrm>
              <a:prstGeom prst="rect">
                <a:avLst/>
              </a:prstGeom>
              <a:blipFill rotWithShape="0">
                <a:blip r:embed="rId3"/>
                <a:stretch>
                  <a:fillRect l="-9945" t="-19828" r="-6630" b="-3706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3817938" y="2028826"/>
            <a:ext cx="23431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latin typeface="Times New Roman" panose="02020603050405020304" pitchFamily="18" charset="0"/>
              </a:rPr>
              <a:t>C=4</a:t>
            </a:r>
            <a:r>
              <a:rPr kumimoji="1" lang="zh-CN" altLang="en-US" sz="4000" b="1" dirty="0">
                <a:latin typeface="Times New Roman" panose="02020603050405020304" pitchFamily="18" charset="0"/>
              </a:rPr>
              <a:t>边长</a:t>
            </a:r>
            <a:endParaRPr kumimoji="1"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3938588" y="2513015"/>
            <a:ext cx="2133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 dirty="0">
                <a:latin typeface="Times New Roman" panose="02020603050405020304" pitchFamily="18" charset="0"/>
              </a:rPr>
              <a:t>S=</a:t>
            </a:r>
            <a:r>
              <a:rPr kumimoji="1" lang="zh-CN" altLang="en-US" sz="4000" b="1" dirty="0">
                <a:latin typeface="Times New Roman" panose="02020603050405020304" pitchFamily="18" charset="0"/>
              </a:rPr>
              <a:t>边长</a:t>
            </a:r>
            <a:r>
              <a:rPr kumimoji="1" lang="en-US" altLang="zh-CN" sz="4000" b="1" baseline="30000" dirty="0">
                <a:latin typeface="Times New Roman" panose="02020603050405020304" pitchFamily="18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57" name="Text Box 17"/>
              <p:cNvSpPr txBox="1">
                <a:spLocks noChangeArrowheads="1"/>
              </p:cNvSpPr>
              <p:nvPr/>
            </p:nvSpPr>
            <p:spPr bwMode="auto">
              <a:xfrm>
                <a:off x="3565680" y="3850903"/>
                <a:ext cx="2361467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4000" b="1" dirty="0">
                    <a:latin typeface="Times New Roman" panose="02020603050405020304" pitchFamily="18" charset="0"/>
                  </a:rPr>
                  <a:t>S=</a:t>
                </a:r>
                <a:r>
                  <a:rPr kumimoji="1" lang="zh-CN" altLang="en-US" sz="4000" b="1" dirty="0">
                    <a:latin typeface="Times New Roman" panose="02020603050405020304" pitchFamily="18" charset="0"/>
                  </a:rPr>
                  <a:t>底</a:t>
                </a:r>
                <a14:m>
                  <m:oMath xmlns:m="http://schemas.openxmlformats.org/officeDocument/2006/math">
                    <m:r>
                      <a:rPr kumimoji="1" lang="en-US" altLang="zh-CN" sz="40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kumimoji="1" lang="zh-CN" altLang="en-US" sz="40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高</m:t>
                    </m:r>
                  </m:oMath>
                </a14:m>
                <a:endParaRPr kumimoji="1" lang="en-US" altLang="zh-CN" sz="4000" b="1" dirty="0"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257" name="Text 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89679" y="3850903"/>
                <a:ext cx="2361467" cy="707886"/>
              </a:xfrm>
              <a:prstGeom prst="rect">
                <a:avLst/>
              </a:prstGeom>
              <a:blipFill rotWithShape="0">
                <a:blip r:embed="rId4"/>
                <a:stretch>
                  <a:fillRect l="-9302" t="-19828" b="-3706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58" name="Text Box 18"/>
              <p:cNvSpPr txBox="1">
                <a:spLocks noChangeArrowheads="1"/>
              </p:cNvSpPr>
              <p:nvPr/>
            </p:nvSpPr>
            <p:spPr bwMode="auto">
              <a:xfrm>
                <a:off x="5694608" y="3026147"/>
                <a:ext cx="3073703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4000" b="1" dirty="0">
                    <a:latin typeface="Times New Roman" panose="02020603050405020304" pitchFamily="18" charset="0"/>
                  </a:rPr>
                  <a:t>S=</a:t>
                </a:r>
                <a:r>
                  <a:rPr kumimoji="1" lang="zh-CN" altLang="en-US" sz="4000" b="1" dirty="0">
                    <a:latin typeface="Times New Roman" panose="02020603050405020304" pitchFamily="18" charset="0"/>
                  </a:rPr>
                  <a:t>底</a:t>
                </a:r>
                <a14:m>
                  <m:oMath xmlns:m="http://schemas.openxmlformats.org/officeDocument/2006/math">
                    <m:r>
                      <a:rPr kumimoji="1" lang="en-US" altLang="zh-CN" sz="40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kumimoji="1" lang="zh-CN" altLang="en-US" sz="40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高</m:t>
                    </m:r>
                  </m:oMath>
                </a14:m>
                <a:r>
                  <a:rPr kumimoji="1" lang="en-US" altLang="zh-CN" sz="4000" b="1" dirty="0">
                    <a:latin typeface="Times New Roman" panose="02020603050405020304" pitchFamily="18" charset="0"/>
                  </a:rPr>
                  <a:t>÷2</a:t>
                </a:r>
              </a:p>
            </p:txBody>
          </p:sp>
        </mc:Choice>
        <mc:Fallback xmlns="">
          <p:sp>
            <p:nvSpPr>
              <p:cNvPr id="10258" name="Text 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94608" y="3026147"/>
                <a:ext cx="3073703" cy="707886"/>
              </a:xfrm>
              <a:prstGeom prst="rect">
                <a:avLst/>
              </a:prstGeom>
              <a:blipFill rotWithShape="0">
                <a:blip r:embed="rId5"/>
                <a:stretch>
                  <a:fillRect l="-6944" t="-19658" r="-5159" b="-3589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4473171" y="4810195"/>
            <a:ext cx="50117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 dirty="0">
                <a:latin typeface="Times New Roman" panose="02020603050405020304" pitchFamily="18" charset="0"/>
              </a:rPr>
              <a:t>S=(</a:t>
            </a:r>
            <a:r>
              <a:rPr kumimoji="1" lang="zh-CN" altLang="en-US" sz="4000" b="1" dirty="0">
                <a:latin typeface="Times New Roman" panose="02020603050405020304" pitchFamily="18" charset="0"/>
              </a:rPr>
              <a:t>上底</a:t>
            </a:r>
            <a:r>
              <a:rPr kumimoji="1" lang="en-US" altLang="zh-CN" sz="4000" b="1" dirty="0">
                <a:latin typeface="Times New Roman" panose="02020603050405020304" pitchFamily="18" charset="0"/>
              </a:rPr>
              <a:t>+</a:t>
            </a:r>
            <a:r>
              <a:rPr kumimoji="1" lang="zh-CN" altLang="en-US" sz="4000" b="1" dirty="0">
                <a:latin typeface="Times New Roman" panose="02020603050405020304" pitchFamily="18" charset="0"/>
              </a:rPr>
              <a:t>下底</a:t>
            </a:r>
            <a:r>
              <a:rPr kumimoji="1" lang="en-US" altLang="zh-CN" sz="4000" b="1" dirty="0">
                <a:latin typeface="Times New Roman" panose="02020603050405020304" pitchFamily="18" charset="0"/>
              </a:rPr>
              <a:t>)</a:t>
            </a:r>
            <a:r>
              <a:rPr kumimoji="1" lang="zh-CN" altLang="en-US" sz="4000" b="1" dirty="0">
                <a:latin typeface="Times New Roman" panose="02020603050405020304" pitchFamily="18" charset="0"/>
              </a:rPr>
              <a:t>高</a:t>
            </a:r>
            <a:r>
              <a:rPr kumimoji="1" lang="en-US" altLang="zh-CN" sz="4000" b="1" dirty="0">
                <a:latin typeface="Times New Roman" panose="02020603050405020304" pitchFamily="18" charset="0"/>
              </a:rPr>
              <a:t>÷2</a:t>
            </a:r>
          </a:p>
        </p:txBody>
      </p:sp>
      <p:sp>
        <p:nvSpPr>
          <p:cNvPr id="61460" name="Text Box 20"/>
          <p:cNvSpPr txBox="1">
            <a:spLocks noChangeArrowheads="1"/>
          </p:cNvSpPr>
          <p:nvPr/>
        </p:nvSpPr>
        <p:spPr bwMode="auto">
          <a:xfrm>
            <a:off x="-1" y="1"/>
            <a:ext cx="823284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kumimoji="1"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平面图形的周长、面积计算公式：</a:t>
            </a:r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 rot="16191643" flipH="1">
            <a:off x="2255045" y="3872708"/>
            <a:ext cx="1179512" cy="3175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2" name="Oval 22"/>
          <p:cNvSpPr>
            <a:spLocks noChangeArrowheads="1"/>
          </p:cNvSpPr>
          <p:nvPr/>
        </p:nvSpPr>
        <p:spPr bwMode="auto">
          <a:xfrm>
            <a:off x="2274888" y="4486275"/>
            <a:ext cx="1047750" cy="9525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63" name="Text Box 23"/>
              <p:cNvSpPr txBox="1">
                <a:spLocks noChangeArrowheads="1"/>
              </p:cNvSpPr>
              <p:nvPr/>
            </p:nvSpPr>
            <p:spPr bwMode="auto">
              <a:xfrm>
                <a:off x="1260475" y="5373689"/>
                <a:ext cx="424815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kumimoji="1" lang="en-US" altLang="zh-CN" sz="4000" b="1" dirty="0">
                    <a:latin typeface="Times New Roman" panose="02020603050405020304" pitchFamily="18" charset="0"/>
                  </a:rPr>
                  <a:t>C=</a:t>
                </a:r>
                <a14:m>
                  <m:oMath xmlns:m="http://schemas.openxmlformats.org/officeDocument/2006/math">
                    <m:r>
                      <a:rPr kumimoji="1" lang="zh-CN" altLang="en-US" sz="4000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kumimoji="1" lang="en-US" altLang="zh-CN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 </a:t>
                </a:r>
                <a:r>
                  <a:rPr kumimoji="1" lang="zh-CN" altLang="en-US" sz="3600" b="1" dirty="0">
                    <a:latin typeface="Times New Roman" panose="02020603050405020304" pitchFamily="18" charset="0"/>
                  </a:rPr>
                  <a:t>或</a:t>
                </a:r>
                <a:r>
                  <a:rPr kumimoji="1" lang="zh-CN" altLang="en-US" sz="4000" b="1" dirty="0">
                    <a:latin typeface="Times New Roman" panose="02020603050405020304" pitchFamily="18" charset="0"/>
                  </a:rPr>
                  <a:t> </a:t>
                </a:r>
                <a:r>
                  <a:rPr kumimoji="1" lang="en-US" altLang="zh-CN" sz="4000" b="1" dirty="0">
                    <a:latin typeface="Times New Roman" panose="02020603050405020304" pitchFamily="18" charset="0"/>
                  </a:rPr>
                  <a:t>C=2</a:t>
                </a:r>
                <a14:m>
                  <m:oMath xmlns:m="http://schemas.openxmlformats.org/officeDocument/2006/math">
                    <m:r>
                      <a:rPr kumimoji="1" lang="zh-CN" altLang="en-US" sz="4000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kumimoji="1" lang="en-US" altLang="zh-CN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</a:p>
            </p:txBody>
          </p:sp>
        </mc:Choice>
        <mc:Fallback xmlns="">
          <p:sp>
            <p:nvSpPr>
              <p:cNvPr id="10263" name="Text 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84475" y="5373689"/>
                <a:ext cx="4248150" cy="707886"/>
              </a:xfrm>
              <a:prstGeom prst="rect">
                <a:avLst/>
              </a:prstGeom>
              <a:blipFill rotWithShape="0">
                <a:blip r:embed="rId6"/>
                <a:stretch>
                  <a:fillRect t="-15517" b="-3620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64" name="Text Box 24"/>
              <p:cNvSpPr txBox="1">
                <a:spLocks noChangeArrowheads="1"/>
              </p:cNvSpPr>
              <p:nvPr/>
            </p:nvSpPr>
            <p:spPr bwMode="auto">
              <a:xfrm>
                <a:off x="1500188" y="6156327"/>
                <a:ext cx="3276600" cy="701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kumimoji="1" lang="en-US" altLang="zh-CN" sz="4000" b="1" dirty="0">
                    <a:latin typeface="Times New Roman" panose="02020603050405020304" pitchFamily="18" charset="0"/>
                  </a:rPr>
                  <a:t>S=</a:t>
                </a:r>
                <a14:m>
                  <m:oMath xmlns:m="http://schemas.openxmlformats.org/officeDocument/2006/math">
                    <m:r>
                      <a:rPr kumimoji="1" lang="zh-CN" altLang="en-US" sz="4000" b="1" i="1"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kumimoji="1" lang="en-US" altLang="zh-CN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kumimoji="1" lang="en-US" altLang="zh-CN" sz="40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</mc:Choice>
        <mc:Fallback xmlns="">
          <p:sp>
            <p:nvSpPr>
              <p:cNvPr id="10264" name="Text 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24188" y="6156326"/>
                <a:ext cx="3276600" cy="701675"/>
              </a:xfrm>
              <a:prstGeom prst="rect">
                <a:avLst/>
              </a:prstGeom>
              <a:blipFill rotWithShape="0">
                <a:blip r:embed="rId7"/>
                <a:stretch>
                  <a:fillRect t="-15652" b="-3739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251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 animBg="1"/>
      <p:bldP spid="10244" grpId="0" animBg="1"/>
      <p:bldP spid="10245" grpId="0" animBg="1"/>
      <p:bldP spid="10246" grpId="0" animBg="1"/>
      <p:bldP spid="10247" grpId="0" animBg="1"/>
      <p:bldP spid="10248" grpId="0" animBg="1"/>
      <p:bldP spid="10249" grpId="0" animBg="1"/>
      <p:bldP spid="10250" grpId="0" animBg="1"/>
      <p:bldP spid="10251" grpId="0" animBg="1"/>
      <p:bldP spid="10252" grpId="0" animBg="1"/>
      <p:bldP spid="10253" grpId="0" autoUpdateAnimBg="0"/>
      <p:bldP spid="10254" grpId="0" autoUpdateAnimBg="0"/>
      <p:bldP spid="10255" grpId="0" autoUpdateAnimBg="0"/>
      <p:bldP spid="10256" grpId="0" autoUpdateAnimBg="0"/>
      <p:bldP spid="10257" grpId="0" autoUpdateAnimBg="0"/>
      <p:bldP spid="10258" grpId="0" autoUpdateAnimBg="0"/>
      <p:bldP spid="10259" grpId="0" autoUpdateAnimBg="0"/>
      <p:bldP spid="10261" grpId="0" animBg="1"/>
      <p:bldP spid="10262" grpId="0" animBg="1"/>
      <p:bldP spid="10263" grpId="0" autoUpdateAnimBg="0"/>
      <p:bldP spid="1026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" y="42379"/>
            <a:ext cx="9138696" cy="677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012" y="2844720"/>
            <a:ext cx="3713852" cy="3663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2" y="874455"/>
            <a:ext cx="556097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【课堂练习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】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arabicParenBoth"/>
            </a:pP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下图中正方形的面积是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8cm</a:t>
            </a:r>
            <a:r>
              <a:rPr lang="en-US" altLang="zh-CN" sz="4000" kern="100" baseline="300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，求圆的面积。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  <a:p>
            <a:pPr marL="295275" indent="200025" algn="just"/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（π取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>
            <a:endCxn id="2" idx="3"/>
          </p:cNvCxnSpPr>
          <p:nvPr/>
        </p:nvCxnSpPr>
        <p:spPr>
          <a:xfrm>
            <a:off x="5102650" y="4666824"/>
            <a:ext cx="3665214" cy="9728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822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" y="42379"/>
            <a:ext cx="9138696" cy="677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0993" y="2566279"/>
            <a:ext cx="3638754" cy="37248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754" y="1495031"/>
            <a:ext cx="53272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 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下图中正方形的面积是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12cm</a:t>
            </a:r>
            <a:r>
              <a:rPr lang="en-US" altLang="zh-CN" sz="4000" kern="100" baseline="300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2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，求圆的面积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.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（π取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3.14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）</a:t>
            </a:r>
            <a:endParaRPr lang="zh-CN" altLang="en-US" sz="4000" dirty="0">
              <a:latin typeface="邓玉二笔体" panose="02000000000000000000" pitchFamily="2" charset="-122"/>
              <a:ea typeface="邓玉二笔体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5634138" y="3210407"/>
            <a:ext cx="2305455" cy="243662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545779" y="3305173"/>
            <a:ext cx="2431915" cy="2247089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843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两线夹中间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2845" y="-464370"/>
            <a:ext cx="9144000" cy="8072494"/>
          </a:xfrm>
          <a:prstGeom prst="rect">
            <a:avLst/>
          </a:prstGeom>
        </p:spPr>
      </p:pic>
      <p:pic>
        <p:nvPicPr>
          <p:cNvPr id="49154" name="Picture 2" descr="D:\polar\数学图片\表情\表情\nonopanda\110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85248" y="4869160"/>
            <a:ext cx="1958752" cy="174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24"/>
          <p:cNvGrpSpPr/>
          <p:nvPr/>
        </p:nvGrpSpPr>
        <p:grpSpPr>
          <a:xfrm>
            <a:off x="2144858" y="4488281"/>
            <a:ext cx="5112568" cy="1008112"/>
            <a:chOff x="755576" y="5301208"/>
            <a:chExt cx="5112568" cy="1008112"/>
          </a:xfrm>
        </p:grpSpPr>
        <p:sp>
          <p:nvSpPr>
            <p:cNvPr id="24" name="流程图: 延期 23"/>
            <p:cNvSpPr/>
            <p:nvPr/>
          </p:nvSpPr>
          <p:spPr>
            <a:xfrm>
              <a:off x="755576" y="5301208"/>
              <a:ext cx="5112568" cy="1008112"/>
            </a:xfrm>
            <a:prstGeom prst="flowChartDelay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55576" y="5301208"/>
              <a:ext cx="47525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latin typeface="华文中宋" pitchFamily="2" charset="-122"/>
                  <a:ea typeface="华文中宋" pitchFamily="2" charset="-122"/>
                </a:rPr>
                <a:t>S=</a:t>
              </a:r>
              <a:r>
                <a:rPr lang="zh-CN" altLang="en-US" sz="4800" b="1" dirty="0">
                  <a:solidFill>
                    <a:srgbClr val="FF0000"/>
                  </a:solidFill>
                  <a:latin typeface="华文中宋" pitchFamily="2" charset="-122"/>
                  <a:ea typeface="华文中宋" pitchFamily="2" charset="-122"/>
                </a:rPr>
                <a:t>对角线</a:t>
              </a:r>
              <a:r>
                <a:rPr lang="en-US" altLang="zh-CN" sz="5400" b="1" dirty="0">
                  <a:latin typeface="华文中宋" pitchFamily="2" charset="-122"/>
                  <a:ea typeface="华文中宋" pitchFamily="2" charset="-122"/>
                </a:rPr>
                <a:t>²÷2</a:t>
              </a:r>
              <a:endParaRPr lang="zh-CN" altLang="en-US" sz="5400" b="1" dirty="0">
                <a:latin typeface="华文中宋" pitchFamily="2" charset="-122"/>
                <a:ea typeface="华文中宋" pitchFamily="2" charset="-122"/>
              </a:endParaRPr>
            </a:p>
          </p:txBody>
        </p:sp>
      </p:grpSp>
      <p:grpSp>
        <p:nvGrpSpPr>
          <p:cNvPr id="3" name="组合 12"/>
          <p:cNvGrpSpPr/>
          <p:nvPr/>
        </p:nvGrpSpPr>
        <p:grpSpPr>
          <a:xfrm>
            <a:off x="642910" y="357166"/>
            <a:ext cx="2952328" cy="3239046"/>
            <a:chOff x="3080272" y="1018046"/>
            <a:chExt cx="2952328" cy="3239046"/>
          </a:xfrm>
        </p:grpSpPr>
        <p:sp>
          <p:nvSpPr>
            <p:cNvPr id="15" name="矩形 14"/>
            <p:cNvSpPr/>
            <p:nvPr/>
          </p:nvSpPr>
          <p:spPr>
            <a:xfrm>
              <a:off x="3080272" y="1304764"/>
              <a:ext cx="2952328" cy="2952328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152280" y="1376772"/>
              <a:ext cx="2859880" cy="2880320"/>
            </a:xfrm>
            <a:prstGeom prst="line">
              <a:avLst/>
            </a:prstGeom>
            <a:ln w="762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 rot="2718193">
              <a:off x="3358074" y="1607049"/>
              <a:ext cx="18858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对角线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 rot="10800000" flipV="1">
              <a:off x="3080272" y="1340768"/>
              <a:ext cx="2931888" cy="2891988"/>
            </a:xfrm>
            <a:prstGeom prst="line">
              <a:avLst/>
            </a:prstGeom>
            <a:ln w="762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1592154" y="3664203"/>
            <a:ext cx="720080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华文中宋" pitchFamily="2" charset="-122"/>
                <a:ea typeface="华文中宋" pitchFamily="2" charset="-122"/>
              </a:rPr>
              <a:t>*</a:t>
            </a:r>
            <a:r>
              <a:rPr lang="zh-CN" altLang="en-US" sz="4400" b="1" dirty="0">
                <a:latin typeface="华文中宋" pitchFamily="2" charset="-122"/>
                <a:ea typeface="华文中宋" pitchFamily="2" charset="-122"/>
              </a:rPr>
              <a:t>正方形的另一个面积公式：</a:t>
            </a:r>
          </a:p>
        </p:txBody>
      </p:sp>
    </p:spTree>
    <p:extLst>
      <p:ext uri="{BB962C8B-B14F-4D97-AF65-F5344CB8AC3E}">
        <p14:creationId xmlns:p14="http://schemas.microsoft.com/office/powerpoint/2010/main" val="4093279215"/>
      </p:ext>
    </p:extLst>
  </p:cSld>
  <p:clrMapOvr>
    <a:masterClrMapping/>
  </p:clrMapOvr>
  <p:transition spd="slow">
    <p:checker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拔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0" y="1"/>
            <a:ext cx="9138696" cy="677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5287" y="2742027"/>
            <a:ext cx="5083585" cy="3136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365" y="1294503"/>
            <a:ext cx="352086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Times New Roman" panose="02020603050405020304" pitchFamily="18" charset="0"/>
              </a:rPr>
              <a:t>【例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如图，把长方形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ABCD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绕顶点向右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旋转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°，求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CD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边扫过的阴影部分的面积。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（π取</a:t>
            </a:r>
            <a:r>
              <a:rPr lang="en-US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zh-CN" sz="4000" kern="100" dirty="0">
                <a:latin typeface="蔡云汉天真娃娃书法字体" panose="02010600030101010101" pitchFamily="2" charset="-122"/>
                <a:ea typeface="蔡云汉天真娃娃书法字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4000" kern="100" dirty="0">
              <a:latin typeface="蔡云汉天真娃娃书法字体" panose="02010600030101010101" pitchFamily="2" charset="-122"/>
              <a:ea typeface="蔡云汉天真娃娃书法字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107850" y="2742027"/>
            <a:ext cx="0" cy="51881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弧形 4"/>
          <p:cNvSpPr/>
          <p:nvPr/>
        </p:nvSpPr>
        <p:spPr>
          <a:xfrm rot="17037423">
            <a:off x="3571274" y="2697202"/>
            <a:ext cx="5073152" cy="5247160"/>
          </a:xfrm>
          <a:prstGeom prst="arc">
            <a:avLst>
              <a:gd name="adj1" fmla="val 18513010"/>
              <a:gd name="adj2" fmla="val 2073363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 rot="865437">
            <a:off x="3812425" y="2813102"/>
            <a:ext cx="5109550" cy="5015360"/>
          </a:xfrm>
          <a:prstGeom prst="arc">
            <a:avLst>
              <a:gd name="adj1" fmla="val 18513010"/>
              <a:gd name="adj2" fmla="val 20733632"/>
            </a:avLst>
          </a:prstGeom>
          <a:solidFill>
            <a:schemeClr val="bg1">
              <a:lumMod val="50000"/>
            </a:schemeClr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474723" y="3260844"/>
            <a:ext cx="163312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355208" y="3761150"/>
            <a:ext cx="0" cy="15596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弧形 11"/>
          <p:cNvSpPr/>
          <p:nvPr/>
        </p:nvSpPr>
        <p:spPr>
          <a:xfrm>
            <a:off x="3674340" y="3260844"/>
            <a:ext cx="4680868" cy="3998662"/>
          </a:xfrm>
          <a:prstGeom prst="arc">
            <a:avLst>
              <a:gd name="adj1" fmla="val 16200000"/>
              <a:gd name="adj2" fmla="val 115189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6107850" y="3750761"/>
            <a:ext cx="219150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107850" y="3260844"/>
            <a:ext cx="0" cy="20599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74723" y="5320782"/>
            <a:ext cx="44102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62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笔记本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122"/>
            <a:ext cx="9144000" cy="683575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43044" y="857234"/>
            <a:ext cx="7041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dirty="0"/>
              <a:t>（</a:t>
            </a:r>
            <a:r>
              <a:rPr lang="en-US" altLang="zh-CN" sz="4800" dirty="0"/>
              <a:t>3</a:t>
            </a:r>
            <a:r>
              <a:rPr lang="zh-CN" altLang="zh-CN" sz="4800" dirty="0"/>
              <a:t>）</a:t>
            </a:r>
            <a:r>
              <a:rPr lang="zh-CN" altLang="zh-CN" sz="4800" b="1" dirty="0"/>
              <a:t>割补法：</a:t>
            </a:r>
            <a:endParaRPr lang="en-US" altLang="zh-CN" sz="4800" dirty="0"/>
          </a:p>
          <a:p>
            <a:r>
              <a:rPr lang="en-US" altLang="zh-CN" sz="4800" dirty="0"/>
              <a:t>         </a:t>
            </a:r>
            <a:r>
              <a:rPr lang="zh-CN" altLang="zh-CN" sz="4800" b="1" dirty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  <a:latin typeface="华康少女文字W5(P)" pitchFamily="82" charset="-122"/>
                <a:ea typeface="华康少女文字W5(P)" pitchFamily="82" charset="-122"/>
              </a:rPr>
              <a:t>把原图形的一部分切割下来补在图形中的另一部分处，使之成为基本规则图形，从而使问题得到解决。</a:t>
            </a:r>
            <a:endParaRPr lang="zh-CN" altLang="en-US" sz="4800" b="1" dirty="0"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latin typeface="华康少女文字W5(P)" pitchFamily="82" charset="-122"/>
              <a:ea typeface="华康少女文字W5(P)" pitchFamily="82" charset="-122"/>
            </a:endParaRPr>
          </a:p>
        </p:txBody>
      </p:sp>
      <p:pic>
        <p:nvPicPr>
          <p:cNvPr id="3" name="图片 2" descr="F:\李\ppt素材\表情\摇头晃脑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-285776"/>
            <a:ext cx="1658228" cy="1658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94857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得到宝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4008"/>
            <a:ext cx="9138696" cy="677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0894" y="3223213"/>
            <a:ext cx="3341960" cy="33812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785638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【课堂练习</a:t>
            </a:r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3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】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arabicParenBoth"/>
            </a:pP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观察右图，已知等腰直角三角形的直角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marL="257175" indent="266700" algn="just"/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边长为</a:t>
            </a:r>
            <a:r>
              <a:rPr lang="en-US" altLang="zh-CN" sz="4000" kern="100" dirty="0" smtClean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8cm</a:t>
            </a:r>
            <a:r>
              <a:rPr lang="zh-CN" altLang="zh-CN" sz="4000" kern="100" dirty="0" smtClean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计算阴影部分的面积。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4000" kern="100" dirty="0">
                <a:latin typeface="邓玉二笔体" panose="02000000000000000000" pitchFamily="2" charset="-122"/>
                <a:ea typeface="邓玉二笔体" panose="02000000000000000000" pitchFamily="2" charset="-122"/>
                <a:cs typeface="宋体" panose="02010600030101010101" pitchFamily="2" charset="-122"/>
              </a:rPr>
              <a:t> </a:t>
            </a:r>
            <a:endParaRPr lang="zh-CN" altLang="zh-CN" sz="4000" kern="100" dirty="0">
              <a:latin typeface="邓玉二笔体" panose="02000000000000000000" pitchFamily="2" charset="-122"/>
              <a:ea typeface="邓玉二笔体" panose="02000000000000000000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5114366" y="4874896"/>
            <a:ext cx="1634246" cy="1634246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弧形 10"/>
          <p:cNvSpPr/>
          <p:nvPr/>
        </p:nvSpPr>
        <p:spPr>
          <a:xfrm rot="15995914">
            <a:off x="5081101" y="4857169"/>
            <a:ext cx="3369901" cy="3378022"/>
          </a:xfrm>
          <a:prstGeom prst="arc">
            <a:avLst>
              <a:gd name="adj1" fmla="val 16358281"/>
              <a:gd name="adj2" fmla="val 21532112"/>
            </a:avLst>
          </a:prstGeom>
          <a:solidFill>
            <a:schemeClr val="bg2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975298" y="4900750"/>
            <a:ext cx="3369901" cy="3378022"/>
            <a:chOff x="4975298" y="4900750"/>
            <a:chExt cx="3369901" cy="3378022"/>
          </a:xfrm>
        </p:grpSpPr>
        <p:sp>
          <p:nvSpPr>
            <p:cNvPr id="7" name="弧形 6"/>
            <p:cNvSpPr/>
            <p:nvPr/>
          </p:nvSpPr>
          <p:spPr>
            <a:xfrm>
              <a:off x="4975298" y="4900750"/>
              <a:ext cx="3369901" cy="3378022"/>
            </a:xfrm>
            <a:prstGeom prst="arc">
              <a:avLst>
                <a:gd name="adj1" fmla="val 16358281"/>
                <a:gd name="adj2" fmla="val 21426292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5114366" y="4910173"/>
              <a:ext cx="3158506" cy="1647469"/>
            </a:xfrm>
            <a:prstGeom prst="triangl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6547104" y="4763986"/>
            <a:ext cx="1798095" cy="1793656"/>
          </a:xfrm>
          <a:prstGeom prst="line">
            <a:avLst/>
          </a:prstGeom>
          <a:ln w="571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020894" y="6550171"/>
            <a:ext cx="3341960" cy="46847"/>
          </a:xfrm>
          <a:prstGeom prst="line">
            <a:avLst/>
          </a:prstGeom>
          <a:ln w="571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59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4" y="-19455"/>
            <a:ext cx="9138696" cy="677324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4556" y="2622479"/>
            <a:ext cx="4331880" cy="36851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9" y="1597172"/>
            <a:ext cx="3907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4800" b="1" kern="100" dirty="0">
                <a:latin typeface="腾祥铚谦幼儿简" panose="01010104010101010101" pitchFamily="2" charset="-122"/>
                <a:ea typeface="腾祥铚谦幼儿简" panose="0101010401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4800" b="1" kern="100" dirty="0">
                <a:latin typeface="腾祥铚谦幼儿简" panose="01010104010101010101" pitchFamily="2" charset="-122"/>
                <a:ea typeface="腾祥铚谦幼儿简" panose="0101010401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4800" b="1" kern="100" dirty="0">
                <a:latin typeface="腾祥铚谦幼儿简" panose="01010104010101010101" pitchFamily="2" charset="-122"/>
                <a:ea typeface="腾祥铚谦幼儿简" panose="01010104010101010101" pitchFamily="2" charset="-122"/>
                <a:cs typeface="宋体" panose="02010600030101010101" pitchFamily="2" charset="-122"/>
              </a:rPr>
              <a:t>观察右图，求阴影部分的面积。</a:t>
            </a:r>
            <a:endParaRPr lang="zh-CN" altLang="zh-CN" sz="4800" b="1" kern="100" dirty="0">
              <a:latin typeface="腾祥铚谦幼儿简" panose="01010104010101010101" pitchFamily="2" charset="-122"/>
              <a:ea typeface="腾祥铚谦幼儿简" panose="01010104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190496" y="-224551"/>
            <a:ext cx="1447800" cy="1470310"/>
          </a:xfrm>
          <a:custGeom>
            <a:avLst/>
            <a:gdLst>
              <a:gd name="connsiteX0" fmla="*/ 18759 w 1520987"/>
              <a:gd name="connsiteY0" fmla="*/ 1458686 h 1491343"/>
              <a:gd name="connsiteX1" fmla="*/ 7873 w 1520987"/>
              <a:gd name="connsiteY1" fmla="*/ 1404257 h 1491343"/>
              <a:gd name="connsiteX2" fmla="*/ 18759 w 1520987"/>
              <a:gd name="connsiteY2" fmla="*/ 1360714 h 1491343"/>
              <a:gd name="connsiteX3" fmla="*/ 40530 w 1520987"/>
              <a:gd name="connsiteY3" fmla="*/ 1284514 h 1491343"/>
              <a:gd name="connsiteX4" fmla="*/ 62302 w 1520987"/>
              <a:gd name="connsiteY4" fmla="*/ 1143000 h 1491343"/>
              <a:gd name="connsiteX5" fmla="*/ 84073 w 1520987"/>
              <a:gd name="connsiteY5" fmla="*/ 1077686 h 1491343"/>
              <a:gd name="connsiteX6" fmla="*/ 94959 w 1520987"/>
              <a:gd name="connsiteY6" fmla="*/ 1045028 h 1491343"/>
              <a:gd name="connsiteX7" fmla="*/ 116730 w 1520987"/>
              <a:gd name="connsiteY7" fmla="*/ 1012371 h 1491343"/>
              <a:gd name="connsiteX8" fmla="*/ 127616 w 1520987"/>
              <a:gd name="connsiteY8" fmla="*/ 979714 h 1491343"/>
              <a:gd name="connsiteX9" fmla="*/ 149387 w 1520987"/>
              <a:gd name="connsiteY9" fmla="*/ 947057 h 1491343"/>
              <a:gd name="connsiteX10" fmla="*/ 171159 w 1520987"/>
              <a:gd name="connsiteY10" fmla="*/ 870857 h 1491343"/>
              <a:gd name="connsiteX11" fmla="*/ 192930 w 1520987"/>
              <a:gd name="connsiteY11" fmla="*/ 805543 h 1491343"/>
              <a:gd name="connsiteX12" fmla="*/ 225587 w 1520987"/>
              <a:gd name="connsiteY12" fmla="*/ 740228 h 1491343"/>
              <a:gd name="connsiteX13" fmla="*/ 247359 w 1520987"/>
              <a:gd name="connsiteY13" fmla="*/ 718457 h 1491343"/>
              <a:gd name="connsiteX14" fmla="*/ 258244 w 1520987"/>
              <a:gd name="connsiteY14" fmla="*/ 685800 h 1491343"/>
              <a:gd name="connsiteX15" fmla="*/ 334444 w 1520987"/>
              <a:gd name="connsiteY15" fmla="*/ 609600 h 1491343"/>
              <a:gd name="connsiteX16" fmla="*/ 367102 w 1520987"/>
              <a:gd name="connsiteY16" fmla="*/ 598714 h 1491343"/>
              <a:gd name="connsiteX17" fmla="*/ 421530 w 1520987"/>
              <a:gd name="connsiteY17" fmla="*/ 533400 h 1491343"/>
              <a:gd name="connsiteX18" fmla="*/ 432416 w 1520987"/>
              <a:gd name="connsiteY18" fmla="*/ 500743 h 1491343"/>
              <a:gd name="connsiteX19" fmla="*/ 475959 w 1520987"/>
              <a:gd name="connsiteY19" fmla="*/ 457200 h 1491343"/>
              <a:gd name="connsiteX20" fmla="*/ 497730 w 1520987"/>
              <a:gd name="connsiteY20" fmla="*/ 435428 h 1491343"/>
              <a:gd name="connsiteX21" fmla="*/ 552159 w 1520987"/>
              <a:gd name="connsiteY21" fmla="*/ 337457 h 1491343"/>
              <a:gd name="connsiteX22" fmla="*/ 639244 w 1520987"/>
              <a:gd name="connsiteY22" fmla="*/ 304800 h 1491343"/>
              <a:gd name="connsiteX23" fmla="*/ 671902 w 1520987"/>
              <a:gd name="connsiteY23" fmla="*/ 293914 h 1491343"/>
              <a:gd name="connsiteX24" fmla="*/ 748102 w 1520987"/>
              <a:gd name="connsiteY24" fmla="*/ 261257 h 1491343"/>
              <a:gd name="connsiteX25" fmla="*/ 856959 w 1520987"/>
              <a:gd name="connsiteY25" fmla="*/ 185057 h 1491343"/>
              <a:gd name="connsiteX26" fmla="*/ 889616 w 1520987"/>
              <a:gd name="connsiteY26" fmla="*/ 163286 h 1491343"/>
              <a:gd name="connsiteX27" fmla="*/ 911387 w 1520987"/>
              <a:gd name="connsiteY27" fmla="*/ 141514 h 1491343"/>
              <a:gd name="connsiteX28" fmla="*/ 944044 w 1520987"/>
              <a:gd name="connsiteY28" fmla="*/ 119743 h 1491343"/>
              <a:gd name="connsiteX29" fmla="*/ 965816 w 1520987"/>
              <a:gd name="connsiteY29" fmla="*/ 97971 h 1491343"/>
              <a:gd name="connsiteX30" fmla="*/ 1009359 w 1520987"/>
              <a:gd name="connsiteY30" fmla="*/ 87086 h 1491343"/>
              <a:gd name="connsiteX31" fmla="*/ 1063787 w 1520987"/>
              <a:gd name="connsiteY31" fmla="*/ 43543 h 1491343"/>
              <a:gd name="connsiteX32" fmla="*/ 1150873 w 1520987"/>
              <a:gd name="connsiteY32" fmla="*/ 21771 h 1491343"/>
              <a:gd name="connsiteX33" fmla="*/ 1205302 w 1520987"/>
              <a:gd name="connsiteY33" fmla="*/ 32657 h 1491343"/>
              <a:gd name="connsiteX34" fmla="*/ 1237959 w 1520987"/>
              <a:gd name="connsiteY34" fmla="*/ 43543 h 1491343"/>
              <a:gd name="connsiteX35" fmla="*/ 1368587 w 1520987"/>
              <a:gd name="connsiteY35" fmla="*/ 32657 h 1491343"/>
              <a:gd name="connsiteX36" fmla="*/ 1477444 w 1520987"/>
              <a:gd name="connsiteY36" fmla="*/ 0 h 1491343"/>
              <a:gd name="connsiteX37" fmla="*/ 1520987 w 1520987"/>
              <a:gd name="connsiteY37" fmla="*/ 10886 h 1491343"/>
              <a:gd name="connsiteX38" fmla="*/ 1488330 w 1520987"/>
              <a:gd name="connsiteY38" fmla="*/ 32657 h 1491343"/>
              <a:gd name="connsiteX39" fmla="*/ 1466559 w 1520987"/>
              <a:gd name="connsiteY39" fmla="*/ 65314 h 1491343"/>
              <a:gd name="connsiteX40" fmla="*/ 1444787 w 1520987"/>
              <a:gd name="connsiteY40" fmla="*/ 87086 h 1491343"/>
              <a:gd name="connsiteX41" fmla="*/ 1401244 w 1520987"/>
              <a:gd name="connsiteY41" fmla="*/ 141514 h 1491343"/>
              <a:gd name="connsiteX42" fmla="*/ 1368587 w 1520987"/>
              <a:gd name="connsiteY42" fmla="*/ 239486 h 1491343"/>
              <a:gd name="connsiteX43" fmla="*/ 1357702 w 1520987"/>
              <a:gd name="connsiteY43" fmla="*/ 272143 h 1491343"/>
              <a:gd name="connsiteX44" fmla="*/ 1335930 w 1520987"/>
              <a:gd name="connsiteY44" fmla="*/ 304800 h 1491343"/>
              <a:gd name="connsiteX45" fmla="*/ 1314159 w 1520987"/>
              <a:gd name="connsiteY45" fmla="*/ 370114 h 1491343"/>
              <a:gd name="connsiteX46" fmla="*/ 1303273 w 1520987"/>
              <a:gd name="connsiteY46" fmla="*/ 402771 h 1491343"/>
              <a:gd name="connsiteX47" fmla="*/ 1270616 w 1520987"/>
              <a:gd name="connsiteY47" fmla="*/ 533400 h 1491343"/>
              <a:gd name="connsiteX48" fmla="*/ 1259730 w 1520987"/>
              <a:gd name="connsiteY48" fmla="*/ 566057 h 1491343"/>
              <a:gd name="connsiteX49" fmla="*/ 1237959 w 1520987"/>
              <a:gd name="connsiteY49" fmla="*/ 598714 h 1491343"/>
              <a:gd name="connsiteX50" fmla="*/ 1205302 w 1520987"/>
              <a:gd name="connsiteY50" fmla="*/ 653143 h 1491343"/>
              <a:gd name="connsiteX51" fmla="*/ 1183530 w 1520987"/>
              <a:gd name="connsiteY51" fmla="*/ 718457 h 1491343"/>
              <a:gd name="connsiteX52" fmla="*/ 1161759 w 1520987"/>
              <a:gd name="connsiteY52" fmla="*/ 751114 h 1491343"/>
              <a:gd name="connsiteX53" fmla="*/ 1129102 w 1520987"/>
              <a:gd name="connsiteY53" fmla="*/ 805543 h 1491343"/>
              <a:gd name="connsiteX54" fmla="*/ 1118216 w 1520987"/>
              <a:gd name="connsiteY54" fmla="*/ 838200 h 1491343"/>
              <a:gd name="connsiteX55" fmla="*/ 1096444 w 1520987"/>
              <a:gd name="connsiteY55" fmla="*/ 859971 h 1491343"/>
              <a:gd name="connsiteX56" fmla="*/ 1074673 w 1520987"/>
              <a:gd name="connsiteY56" fmla="*/ 925286 h 1491343"/>
              <a:gd name="connsiteX57" fmla="*/ 1063787 w 1520987"/>
              <a:gd name="connsiteY57" fmla="*/ 957943 h 1491343"/>
              <a:gd name="connsiteX58" fmla="*/ 1052902 w 1520987"/>
              <a:gd name="connsiteY58" fmla="*/ 990600 h 1491343"/>
              <a:gd name="connsiteX59" fmla="*/ 1031130 w 1520987"/>
              <a:gd name="connsiteY59" fmla="*/ 1012371 h 1491343"/>
              <a:gd name="connsiteX60" fmla="*/ 1009359 w 1520987"/>
              <a:gd name="connsiteY60" fmla="*/ 1055914 h 1491343"/>
              <a:gd name="connsiteX61" fmla="*/ 998473 w 1520987"/>
              <a:gd name="connsiteY61" fmla="*/ 1088571 h 1491343"/>
              <a:gd name="connsiteX62" fmla="*/ 976702 w 1520987"/>
              <a:gd name="connsiteY62" fmla="*/ 1110343 h 1491343"/>
              <a:gd name="connsiteX63" fmla="*/ 944044 w 1520987"/>
              <a:gd name="connsiteY63" fmla="*/ 1175657 h 1491343"/>
              <a:gd name="connsiteX64" fmla="*/ 911387 w 1520987"/>
              <a:gd name="connsiteY64" fmla="*/ 1230086 h 1491343"/>
              <a:gd name="connsiteX65" fmla="*/ 900502 w 1520987"/>
              <a:gd name="connsiteY65" fmla="*/ 1262743 h 1491343"/>
              <a:gd name="connsiteX66" fmla="*/ 878730 w 1520987"/>
              <a:gd name="connsiteY66" fmla="*/ 1295400 h 1491343"/>
              <a:gd name="connsiteX67" fmla="*/ 867844 w 1520987"/>
              <a:gd name="connsiteY67" fmla="*/ 1338943 h 1491343"/>
              <a:gd name="connsiteX68" fmla="*/ 846073 w 1520987"/>
              <a:gd name="connsiteY68" fmla="*/ 1371600 h 1491343"/>
              <a:gd name="connsiteX69" fmla="*/ 835187 w 1520987"/>
              <a:gd name="connsiteY69" fmla="*/ 1404257 h 1491343"/>
              <a:gd name="connsiteX70" fmla="*/ 813416 w 1520987"/>
              <a:gd name="connsiteY70" fmla="*/ 1436914 h 1491343"/>
              <a:gd name="connsiteX71" fmla="*/ 780759 w 1520987"/>
              <a:gd name="connsiteY71" fmla="*/ 1491343 h 1491343"/>
              <a:gd name="connsiteX72" fmla="*/ 475959 w 1520987"/>
              <a:gd name="connsiteY72" fmla="*/ 1480457 h 1491343"/>
              <a:gd name="connsiteX73" fmla="*/ 443302 w 1520987"/>
              <a:gd name="connsiteY73" fmla="*/ 1469571 h 1491343"/>
              <a:gd name="connsiteX74" fmla="*/ 214702 w 1520987"/>
              <a:gd name="connsiteY74" fmla="*/ 1480457 h 1491343"/>
              <a:gd name="connsiteX75" fmla="*/ 18759 w 1520987"/>
              <a:gd name="connsiteY75" fmla="*/ 1458686 h 149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520987" h="1491343">
                <a:moveTo>
                  <a:pt x="18759" y="1458686"/>
                </a:moveTo>
                <a:cubicBezTo>
                  <a:pt x="-15713" y="1445986"/>
                  <a:pt x="7873" y="1422759"/>
                  <a:pt x="7873" y="1404257"/>
                </a:cubicBezTo>
                <a:cubicBezTo>
                  <a:pt x="7873" y="1389296"/>
                  <a:pt x="14649" y="1375099"/>
                  <a:pt x="18759" y="1360714"/>
                </a:cubicBezTo>
                <a:cubicBezTo>
                  <a:pt x="30415" y="1319917"/>
                  <a:pt x="32024" y="1331296"/>
                  <a:pt x="40530" y="1284514"/>
                </a:cubicBezTo>
                <a:cubicBezTo>
                  <a:pt x="45135" y="1259189"/>
                  <a:pt x="55286" y="1171063"/>
                  <a:pt x="62302" y="1143000"/>
                </a:cubicBezTo>
                <a:cubicBezTo>
                  <a:pt x="67868" y="1120736"/>
                  <a:pt x="76816" y="1099457"/>
                  <a:pt x="84073" y="1077686"/>
                </a:cubicBezTo>
                <a:cubicBezTo>
                  <a:pt x="87702" y="1066800"/>
                  <a:pt x="88594" y="1054576"/>
                  <a:pt x="94959" y="1045028"/>
                </a:cubicBezTo>
                <a:cubicBezTo>
                  <a:pt x="102216" y="1034142"/>
                  <a:pt x="110879" y="1024073"/>
                  <a:pt x="116730" y="1012371"/>
                </a:cubicBezTo>
                <a:cubicBezTo>
                  <a:pt x="121862" y="1002108"/>
                  <a:pt x="122484" y="989977"/>
                  <a:pt x="127616" y="979714"/>
                </a:cubicBezTo>
                <a:cubicBezTo>
                  <a:pt x="133467" y="968012"/>
                  <a:pt x="143536" y="958759"/>
                  <a:pt x="149387" y="947057"/>
                </a:cubicBezTo>
                <a:cubicBezTo>
                  <a:pt x="158533" y="928764"/>
                  <a:pt x="165927" y="888297"/>
                  <a:pt x="171159" y="870857"/>
                </a:cubicBezTo>
                <a:cubicBezTo>
                  <a:pt x="177753" y="848876"/>
                  <a:pt x="185673" y="827314"/>
                  <a:pt x="192930" y="805543"/>
                </a:cubicBezTo>
                <a:cubicBezTo>
                  <a:pt x="204426" y="771054"/>
                  <a:pt x="201473" y="770371"/>
                  <a:pt x="225587" y="740228"/>
                </a:cubicBezTo>
                <a:cubicBezTo>
                  <a:pt x="231998" y="732214"/>
                  <a:pt x="240102" y="725714"/>
                  <a:pt x="247359" y="718457"/>
                </a:cubicBezTo>
                <a:cubicBezTo>
                  <a:pt x="250987" y="707571"/>
                  <a:pt x="253112" y="696063"/>
                  <a:pt x="258244" y="685800"/>
                </a:cubicBezTo>
                <a:cubicBezTo>
                  <a:pt x="274118" y="654051"/>
                  <a:pt x="302695" y="625474"/>
                  <a:pt x="334444" y="609600"/>
                </a:cubicBezTo>
                <a:cubicBezTo>
                  <a:pt x="344707" y="604468"/>
                  <a:pt x="356216" y="602343"/>
                  <a:pt x="367102" y="598714"/>
                </a:cubicBezTo>
                <a:cubicBezTo>
                  <a:pt x="391178" y="574638"/>
                  <a:pt x="406374" y="563712"/>
                  <a:pt x="421530" y="533400"/>
                </a:cubicBezTo>
                <a:cubicBezTo>
                  <a:pt x="426662" y="523137"/>
                  <a:pt x="425747" y="510080"/>
                  <a:pt x="432416" y="500743"/>
                </a:cubicBezTo>
                <a:cubicBezTo>
                  <a:pt x="444347" y="484040"/>
                  <a:pt x="461445" y="471714"/>
                  <a:pt x="475959" y="457200"/>
                </a:cubicBezTo>
                <a:lnTo>
                  <a:pt x="497730" y="435428"/>
                </a:lnTo>
                <a:cubicBezTo>
                  <a:pt x="506942" y="407792"/>
                  <a:pt x="524937" y="344263"/>
                  <a:pt x="552159" y="337457"/>
                </a:cubicBezTo>
                <a:cubicBezTo>
                  <a:pt x="632439" y="317387"/>
                  <a:pt x="559549" y="338955"/>
                  <a:pt x="639244" y="304800"/>
                </a:cubicBezTo>
                <a:cubicBezTo>
                  <a:pt x="649791" y="300280"/>
                  <a:pt x="661639" y="299046"/>
                  <a:pt x="671902" y="293914"/>
                </a:cubicBezTo>
                <a:cubicBezTo>
                  <a:pt x="747079" y="256326"/>
                  <a:pt x="657478" y="283913"/>
                  <a:pt x="748102" y="261257"/>
                </a:cubicBezTo>
                <a:cubicBezTo>
                  <a:pt x="898275" y="161141"/>
                  <a:pt x="744111" y="265662"/>
                  <a:pt x="856959" y="185057"/>
                </a:cubicBezTo>
                <a:cubicBezTo>
                  <a:pt x="867605" y="177453"/>
                  <a:pt x="879400" y="171459"/>
                  <a:pt x="889616" y="163286"/>
                </a:cubicBezTo>
                <a:cubicBezTo>
                  <a:pt x="897630" y="156875"/>
                  <a:pt x="903373" y="147925"/>
                  <a:pt x="911387" y="141514"/>
                </a:cubicBezTo>
                <a:cubicBezTo>
                  <a:pt x="921603" y="133341"/>
                  <a:pt x="933828" y="127916"/>
                  <a:pt x="944044" y="119743"/>
                </a:cubicBezTo>
                <a:cubicBezTo>
                  <a:pt x="952058" y="113332"/>
                  <a:pt x="956636" y="102561"/>
                  <a:pt x="965816" y="97971"/>
                </a:cubicBezTo>
                <a:cubicBezTo>
                  <a:pt x="979198" y="91280"/>
                  <a:pt x="994845" y="90714"/>
                  <a:pt x="1009359" y="87086"/>
                </a:cubicBezTo>
                <a:cubicBezTo>
                  <a:pt x="1024993" y="71451"/>
                  <a:pt x="1042206" y="51391"/>
                  <a:pt x="1063787" y="43543"/>
                </a:cubicBezTo>
                <a:cubicBezTo>
                  <a:pt x="1091908" y="33317"/>
                  <a:pt x="1150873" y="21771"/>
                  <a:pt x="1150873" y="21771"/>
                </a:cubicBezTo>
                <a:cubicBezTo>
                  <a:pt x="1169016" y="25400"/>
                  <a:pt x="1187352" y="28169"/>
                  <a:pt x="1205302" y="32657"/>
                </a:cubicBezTo>
                <a:cubicBezTo>
                  <a:pt x="1216434" y="35440"/>
                  <a:pt x="1226484" y="43543"/>
                  <a:pt x="1237959" y="43543"/>
                </a:cubicBezTo>
                <a:cubicBezTo>
                  <a:pt x="1281653" y="43543"/>
                  <a:pt x="1325044" y="36286"/>
                  <a:pt x="1368587" y="32657"/>
                </a:cubicBezTo>
                <a:cubicBezTo>
                  <a:pt x="1401332" y="19559"/>
                  <a:pt x="1440652" y="0"/>
                  <a:pt x="1477444" y="0"/>
                </a:cubicBezTo>
                <a:cubicBezTo>
                  <a:pt x="1492405" y="0"/>
                  <a:pt x="1506473" y="7257"/>
                  <a:pt x="1520987" y="10886"/>
                </a:cubicBezTo>
                <a:cubicBezTo>
                  <a:pt x="1510101" y="18143"/>
                  <a:pt x="1497581" y="23406"/>
                  <a:pt x="1488330" y="32657"/>
                </a:cubicBezTo>
                <a:cubicBezTo>
                  <a:pt x="1479079" y="41908"/>
                  <a:pt x="1474732" y="55098"/>
                  <a:pt x="1466559" y="65314"/>
                </a:cubicBezTo>
                <a:cubicBezTo>
                  <a:pt x="1460148" y="73328"/>
                  <a:pt x="1451198" y="79072"/>
                  <a:pt x="1444787" y="87086"/>
                </a:cubicBezTo>
                <a:cubicBezTo>
                  <a:pt x="1389863" y="155741"/>
                  <a:pt x="1453809" y="88951"/>
                  <a:pt x="1401244" y="141514"/>
                </a:cubicBezTo>
                <a:lnTo>
                  <a:pt x="1368587" y="239486"/>
                </a:lnTo>
                <a:cubicBezTo>
                  <a:pt x="1364959" y="250372"/>
                  <a:pt x="1364067" y="262596"/>
                  <a:pt x="1357702" y="272143"/>
                </a:cubicBezTo>
                <a:cubicBezTo>
                  <a:pt x="1350445" y="283029"/>
                  <a:pt x="1341244" y="292845"/>
                  <a:pt x="1335930" y="304800"/>
                </a:cubicBezTo>
                <a:cubicBezTo>
                  <a:pt x="1326609" y="325771"/>
                  <a:pt x="1321416" y="348343"/>
                  <a:pt x="1314159" y="370114"/>
                </a:cubicBezTo>
                <a:lnTo>
                  <a:pt x="1303273" y="402771"/>
                </a:lnTo>
                <a:cubicBezTo>
                  <a:pt x="1288615" y="490720"/>
                  <a:pt x="1299366" y="447149"/>
                  <a:pt x="1270616" y="533400"/>
                </a:cubicBezTo>
                <a:cubicBezTo>
                  <a:pt x="1266987" y="544286"/>
                  <a:pt x="1266095" y="556510"/>
                  <a:pt x="1259730" y="566057"/>
                </a:cubicBezTo>
                <a:cubicBezTo>
                  <a:pt x="1252473" y="576943"/>
                  <a:pt x="1243810" y="587012"/>
                  <a:pt x="1237959" y="598714"/>
                </a:cubicBezTo>
                <a:cubicBezTo>
                  <a:pt x="1209696" y="655239"/>
                  <a:pt x="1247826" y="610617"/>
                  <a:pt x="1205302" y="653143"/>
                </a:cubicBezTo>
                <a:cubicBezTo>
                  <a:pt x="1198045" y="674914"/>
                  <a:pt x="1196260" y="699362"/>
                  <a:pt x="1183530" y="718457"/>
                </a:cubicBezTo>
                <a:cubicBezTo>
                  <a:pt x="1176273" y="729343"/>
                  <a:pt x="1167610" y="739412"/>
                  <a:pt x="1161759" y="751114"/>
                </a:cubicBezTo>
                <a:cubicBezTo>
                  <a:pt x="1133496" y="807639"/>
                  <a:pt x="1171626" y="763017"/>
                  <a:pt x="1129102" y="805543"/>
                </a:cubicBezTo>
                <a:cubicBezTo>
                  <a:pt x="1125473" y="816429"/>
                  <a:pt x="1124120" y="828361"/>
                  <a:pt x="1118216" y="838200"/>
                </a:cubicBezTo>
                <a:cubicBezTo>
                  <a:pt x="1112935" y="847001"/>
                  <a:pt x="1101034" y="850791"/>
                  <a:pt x="1096444" y="859971"/>
                </a:cubicBezTo>
                <a:cubicBezTo>
                  <a:pt x="1086181" y="880497"/>
                  <a:pt x="1081930" y="903514"/>
                  <a:pt x="1074673" y="925286"/>
                </a:cubicBezTo>
                <a:lnTo>
                  <a:pt x="1063787" y="957943"/>
                </a:lnTo>
                <a:cubicBezTo>
                  <a:pt x="1060159" y="968829"/>
                  <a:pt x="1061016" y="982487"/>
                  <a:pt x="1052902" y="990600"/>
                </a:cubicBezTo>
                <a:lnTo>
                  <a:pt x="1031130" y="1012371"/>
                </a:lnTo>
                <a:cubicBezTo>
                  <a:pt x="1023873" y="1026885"/>
                  <a:pt x="1015751" y="1040999"/>
                  <a:pt x="1009359" y="1055914"/>
                </a:cubicBezTo>
                <a:cubicBezTo>
                  <a:pt x="1004839" y="1066461"/>
                  <a:pt x="1004377" y="1078732"/>
                  <a:pt x="998473" y="1088571"/>
                </a:cubicBezTo>
                <a:cubicBezTo>
                  <a:pt x="993193" y="1097372"/>
                  <a:pt x="983959" y="1103086"/>
                  <a:pt x="976702" y="1110343"/>
                </a:cubicBezTo>
                <a:cubicBezTo>
                  <a:pt x="949338" y="1192434"/>
                  <a:pt x="986252" y="1091241"/>
                  <a:pt x="944044" y="1175657"/>
                </a:cubicBezTo>
                <a:cubicBezTo>
                  <a:pt x="915781" y="1232184"/>
                  <a:pt x="953914" y="1187559"/>
                  <a:pt x="911387" y="1230086"/>
                </a:cubicBezTo>
                <a:cubicBezTo>
                  <a:pt x="907759" y="1240972"/>
                  <a:pt x="905634" y="1252480"/>
                  <a:pt x="900502" y="1262743"/>
                </a:cubicBezTo>
                <a:cubicBezTo>
                  <a:pt x="894651" y="1274445"/>
                  <a:pt x="883884" y="1283375"/>
                  <a:pt x="878730" y="1295400"/>
                </a:cubicBezTo>
                <a:cubicBezTo>
                  <a:pt x="872836" y="1309151"/>
                  <a:pt x="873737" y="1325192"/>
                  <a:pt x="867844" y="1338943"/>
                </a:cubicBezTo>
                <a:cubicBezTo>
                  <a:pt x="862690" y="1350968"/>
                  <a:pt x="851924" y="1359898"/>
                  <a:pt x="846073" y="1371600"/>
                </a:cubicBezTo>
                <a:cubicBezTo>
                  <a:pt x="840941" y="1381863"/>
                  <a:pt x="840319" y="1393994"/>
                  <a:pt x="835187" y="1404257"/>
                </a:cubicBezTo>
                <a:cubicBezTo>
                  <a:pt x="829336" y="1415959"/>
                  <a:pt x="819267" y="1425212"/>
                  <a:pt x="813416" y="1436914"/>
                </a:cubicBezTo>
                <a:cubicBezTo>
                  <a:pt x="785153" y="1493439"/>
                  <a:pt x="823283" y="1448817"/>
                  <a:pt x="780759" y="1491343"/>
                </a:cubicBezTo>
                <a:cubicBezTo>
                  <a:pt x="679159" y="1487714"/>
                  <a:pt x="577413" y="1487003"/>
                  <a:pt x="475959" y="1480457"/>
                </a:cubicBezTo>
                <a:cubicBezTo>
                  <a:pt x="464508" y="1479718"/>
                  <a:pt x="454777" y="1469571"/>
                  <a:pt x="443302" y="1469571"/>
                </a:cubicBezTo>
                <a:cubicBezTo>
                  <a:pt x="367016" y="1469571"/>
                  <a:pt x="290962" y="1478450"/>
                  <a:pt x="214702" y="1480457"/>
                </a:cubicBezTo>
                <a:cubicBezTo>
                  <a:pt x="153037" y="1482080"/>
                  <a:pt x="53231" y="1471386"/>
                  <a:pt x="18759" y="14586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 rot="14800644">
            <a:off x="4949181" y="2761108"/>
            <a:ext cx="3204142" cy="2934431"/>
          </a:xfrm>
          <a:prstGeom prst="arc">
            <a:avLst>
              <a:gd name="adj1" fmla="val 17653503"/>
              <a:gd name="adj2" fmla="val 1419419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6200000">
            <a:off x="5432198" y="3062577"/>
            <a:ext cx="1475009" cy="763101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 rot="3970689">
            <a:off x="3450549" y="2713361"/>
            <a:ext cx="3168072" cy="2952345"/>
          </a:xfrm>
          <a:prstGeom prst="arc">
            <a:avLst>
              <a:gd name="adj1" fmla="val 17653503"/>
              <a:gd name="adj2" fmla="val 1480474"/>
            </a:avLst>
          </a:prstGeom>
          <a:solidFill>
            <a:schemeClr val="bg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rot="5400000">
            <a:off x="4633547" y="4571337"/>
            <a:ext cx="1542512" cy="763101"/>
          </a:xfrm>
          <a:prstGeom prst="rtTriangl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衣上爱心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660" y="0"/>
            <a:ext cx="957266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285986" y="2000240"/>
            <a:ext cx="4800643" cy="4656580"/>
            <a:chOff x="2057373" y="1772816"/>
            <a:chExt cx="3301060" cy="3301060"/>
          </a:xfrm>
        </p:grpSpPr>
        <p:sp>
          <p:nvSpPr>
            <p:cNvPr id="3" name="饼形 2"/>
            <p:cNvSpPr/>
            <p:nvPr/>
          </p:nvSpPr>
          <p:spPr>
            <a:xfrm rot="10800000">
              <a:off x="2057373" y="1772816"/>
              <a:ext cx="3301060" cy="3301060"/>
            </a:xfrm>
            <a:prstGeom prst="pie">
              <a:avLst>
                <a:gd name="adj1" fmla="val 10767301"/>
                <a:gd name="adj2" fmla="val 16200000"/>
              </a:avLst>
            </a:prstGeom>
            <a:solidFill>
              <a:srgbClr val="EC20C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饼形 3"/>
            <p:cNvSpPr/>
            <p:nvPr/>
          </p:nvSpPr>
          <p:spPr>
            <a:xfrm rot="10800000">
              <a:off x="2890524" y="3428406"/>
              <a:ext cx="1634756" cy="1634756"/>
            </a:xfrm>
            <a:prstGeom prst="pie">
              <a:avLst>
                <a:gd name="adj1" fmla="val 5438273"/>
                <a:gd name="adj2" fmla="val 1620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286116" y="1232233"/>
            <a:ext cx="5286412" cy="280076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华康少女文字W5(P)" pitchFamily="82" charset="-122"/>
                <a:ea typeface="华康少女文字W5(P)" pitchFamily="82" charset="-122"/>
              </a:rPr>
              <a:t>1.</a:t>
            </a:r>
            <a:r>
              <a:rPr lang="zh-CN" altLang="en-US" sz="4400" b="1" u="sng" dirty="0">
                <a:latin typeface="华康少女文字W5(P)" pitchFamily="82" charset="-122"/>
                <a:ea typeface="华康少女文字W5(P)" pitchFamily="82" charset="-122"/>
              </a:rPr>
              <a:t>相加、减法</a:t>
            </a:r>
            <a:r>
              <a:rPr lang="zh-CN" altLang="en-US" sz="4400" b="1" dirty="0">
                <a:latin typeface="华康少女文字W5(P)" pitchFamily="82" charset="-122"/>
                <a:ea typeface="华康少女文字W5(P)" pitchFamily="82" charset="-122"/>
              </a:rPr>
              <a:t>：</a:t>
            </a:r>
            <a:r>
              <a:rPr lang="zh-CN" altLang="en-US" sz="4400" b="1" dirty="0">
                <a:solidFill>
                  <a:srgbClr val="0070C0"/>
                </a:solidFill>
                <a:latin typeface="+mj-ea"/>
                <a:ea typeface="+mj-ea"/>
              </a:rPr>
              <a:t>将不规则图形看成是若干个规则图形相加、减而成的。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43042" y="214292"/>
            <a:ext cx="2448272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3810354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衣上爱心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0098" y="0"/>
            <a:ext cx="9644098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43174" y="0"/>
            <a:ext cx="6500826" cy="353943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4000" b="1" dirty="0">
                <a:latin typeface="华康少女文字W5(P)" pitchFamily="82" charset="-122"/>
                <a:ea typeface="华康少女文字W5(P)" pitchFamily="82" charset="-122"/>
              </a:rPr>
              <a:t>2.</a:t>
            </a:r>
            <a:r>
              <a:rPr lang="zh-CN" altLang="en-US" sz="4400" b="1" u="sng" dirty="0">
                <a:latin typeface="华康少女文字W5(P)" pitchFamily="82" charset="-122"/>
                <a:ea typeface="华康少女文字W5(P)" pitchFamily="82" charset="-122"/>
              </a:rPr>
              <a:t>整体代入法</a:t>
            </a:r>
            <a:r>
              <a:rPr lang="zh-CN" altLang="en-US" sz="4000" b="1" dirty="0">
                <a:latin typeface="华康少女文字W5(P)" pitchFamily="82" charset="-122"/>
                <a:ea typeface="华康少女文字W5(P)" pitchFamily="82" charset="-122"/>
              </a:rPr>
              <a:t>：</a:t>
            </a:r>
            <a:r>
              <a:rPr lang="zh-CN" altLang="zh-CN" sz="4400" b="1" dirty="0">
                <a:solidFill>
                  <a:srgbClr val="0070C0"/>
                </a:solidFill>
              </a:rPr>
              <a:t>在组合图形中，当圆的半径</a:t>
            </a:r>
            <a:r>
              <a:rPr lang="en-US" altLang="zh-CN" sz="4400" b="1" dirty="0">
                <a:solidFill>
                  <a:srgbClr val="0070C0"/>
                </a:solidFill>
              </a:rPr>
              <a:t> r </a:t>
            </a:r>
            <a:r>
              <a:rPr lang="zh-CN" altLang="zh-CN" sz="4400" b="1" dirty="0">
                <a:solidFill>
                  <a:srgbClr val="0070C0"/>
                </a:solidFill>
              </a:rPr>
              <a:t>用小学知识无法求出时，可以把“</a:t>
            </a:r>
            <a:r>
              <a:rPr lang="en-US" altLang="zh-CN" sz="4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r</a:t>
            </a:r>
            <a:r>
              <a:rPr lang="en-US" altLang="zh-CN" sz="4800" b="1" baseline="3000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zh-CN" sz="4400" b="1" dirty="0">
                <a:solidFill>
                  <a:srgbClr val="0070C0"/>
                </a:solidFill>
              </a:rPr>
              <a:t>”整体地代入面积公式求面积。</a:t>
            </a:r>
            <a:endParaRPr lang="en-US" altLang="zh-CN" sz="4400" b="1" dirty="0">
              <a:solidFill>
                <a:srgbClr val="0070C0"/>
              </a:solidFill>
              <a:latin typeface="新蒂小丸子小学版" pitchFamily="66" charset="-122"/>
              <a:ea typeface="新蒂小丸子小学版" pitchFamily="66" charset="-122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429000"/>
            <a:ext cx="377322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180330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衣上爱心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8660" y="0"/>
            <a:ext cx="9572660" cy="6858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068960"/>
            <a:ext cx="2930756" cy="295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直接连接符 17"/>
          <p:cNvCxnSpPr/>
          <p:nvPr/>
        </p:nvCxnSpPr>
        <p:spPr>
          <a:xfrm>
            <a:off x="3275856" y="3289464"/>
            <a:ext cx="2592288" cy="259228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275856" y="4581128"/>
            <a:ext cx="1224136" cy="1224136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23"/>
          <p:cNvGrpSpPr/>
          <p:nvPr/>
        </p:nvGrpSpPr>
        <p:grpSpPr>
          <a:xfrm>
            <a:off x="2915816" y="3212976"/>
            <a:ext cx="3258666" cy="2664296"/>
            <a:chOff x="2915816" y="3212976"/>
            <a:chExt cx="3258666" cy="2664296"/>
          </a:xfrm>
        </p:grpSpPr>
        <p:pic>
          <p:nvPicPr>
            <p:cNvPr id="21" name="Picture 6" descr="C:\Documents and Settings\Administrator\桌面\图片1_副本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6200000">
              <a:off x="3143272" y="4281664"/>
              <a:ext cx="1368152" cy="1823064"/>
            </a:xfrm>
            <a:prstGeom prst="rect">
              <a:avLst/>
            </a:prstGeom>
            <a:noFill/>
          </p:spPr>
        </p:pic>
        <p:pic>
          <p:nvPicPr>
            <p:cNvPr id="1028" name="Picture 4" descr="C:\Users\Administrator\Desktop\图片2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60032" y="3212976"/>
              <a:ext cx="1314450" cy="1323975"/>
            </a:xfrm>
            <a:prstGeom prst="rect">
              <a:avLst/>
            </a:prstGeom>
            <a:noFill/>
          </p:spPr>
        </p:pic>
      </p:grpSp>
      <p:grpSp>
        <p:nvGrpSpPr>
          <p:cNvPr id="5" name="组合 25"/>
          <p:cNvGrpSpPr/>
          <p:nvPr/>
        </p:nvGrpSpPr>
        <p:grpSpPr>
          <a:xfrm>
            <a:off x="3041976" y="3212978"/>
            <a:ext cx="2988490" cy="2664299"/>
            <a:chOff x="3041976" y="3212976"/>
            <a:chExt cx="2988490" cy="2664299"/>
          </a:xfrm>
        </p:grpSpPr>
        <p:pic>
          <p:nvPicPr>
            <p:cNvPr id="20" name="Picture 6" descr="C:\Documents and Settings\Administrator\桌面\图片1_副本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>
              <a:off x="3267233" y="4278708"/>
              <a:ext cx="1373310" cy="1823823"/>
            </a:xfrm>
            <a:prstGeom prst="rect">
              <a:avLst/>
            </a:prstGeom>
            <a:noFill/>
          </p:spPr>
        </p:pic>
        <p:pic>
          <p:nvPicPr>
            <p:cNvPr id="25" name="Picture 4" descr="C:\Users\Administrator\Desktop\图片2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16016" y="3212976"/>
              <a:ext cx="1314450" cy="1323975"/>
            </a:xfrm>
            <a:prstGeom prst="rect">
              <a:avLst/>
            </a:prstGeom>
            <a:noFill/>
          </p:spPr>
        </p:pic>
      </p:grpSp>
      <p:sp>
        <p:nvSpPr>
          <p:cNvPr id="16" name="TextBox 15"/>
          <p:cNvSpPr txBox="1"/>
          <p:nvPr/>
        </p:nvSpPr>
        <p:spPr>
          <a:xfrm>
            <a:off x="2285984" y="2"/>
            <a:ext cx="6748232" cy="25545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华康少女文字W5(P)" pitchFamily="82" charset="-122"/>
                <a:ea typeface="华康少女文字W5(P)" pitchFamily="82" charset="-122"/>
              </a:rPr>
              <a:t>3.</a:t>
            </a:r>
            <a:r>
              <a:rPr lang="zh-CN" altLang="en-US" sz="4800" b="1" u="sng" dirty="0">
                <a:latin typeface="华康少女文字W5(P)" pitchFamily="82" charset="-122"/>
                <a:ea typeface="华康少女文字W5(P)" pitchFamily="82" charset="-122"/>
              </a:rPr>
              <a:t>割补法</a:t>
            </a:r>
            <a:r>
              <a:rPr lang="zh-CN" altLang="en-US" sz="4000" b="1" dirty="0">
                <a:latin typeface="华康少女文字W5(P)" pitchFamily="82" charset="-122"/>
                <a:ea typeface="华康少女文字W5(P)" pitchFamily="82" charset="-122"/>
              </a:rPr>
              <a:t>：</a:t>
            </a:r>
            <a:r>
              <a:rPr lang="zh-CN" altLang="en-US" sz="4400" b="1" dirty="0">
                <a:solidFill>
                  <a:srgbClr val="0070C0"/>
                </a:solidFill>
                <a:latin typeface="新蒂小丸子小学版" pitchFamily="66" charset="-122"/>
                <a:ea typeface="新蒂小丸子小学版" pitchFamily="66" charset="-122"/>
              </a:rPr>
              <a:t>将原图形一部分割下来补在另一部分，使它成为可求解的图形。</a:t>
            </a:r>
            <a:endParaRPr lang="en-US" altLang="zh-CN" sz="4400" b="1" dirty="0">
              <a:solidFill>
                <a:srgbClr val="0070C0"/>
              </a:solidFill>
              <a:latin typeface="新蒂小丸子小学版" pitchFamily="66" charset="-122"/>
              <a:ea typeface="新蒂小丸子小学版" pitchFamily="66" charset="-122"/>
            </a:endParaRPr>
          </a:p>
          <a:p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953267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071934" y="1357300"/>
            <a:ext cx="5715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两底角相等；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71934" y="2285992"/>
            <a:ext cx="50720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等腰直角三角形的三个角度分别是</a:t>
            </a: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45°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90°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45°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；</a:t>
            </a:r>
          </a:p>
        </p:txBody>
      </p:sp>
      <p:grpSp>
        <p:nvGrpSpPr>
          <p:cNvPr id="4" name="组合 6"/>
          <p:cNvGrpSpPr/>
          <p:nvPr/>
        </p:nvGrpSpPr>
        <p:grpSpPr>
          <a:xfrm>
            <a:off x="0" y="48748"/>
            <a:ext cx="6444208" cy="857232"/>
            <a:chOff x="179512" y="260648"/>
            <a:chExt cx="5796136" cy="857232"/>
          </a:xfrm>
        </p:grpSpPr>
        <p:sp>
          <p:nvSpPr>
            <p:cNvPr id="6" name="流程图: 延期 5"/>
            <p:cNvSpPr/>
            <p:nvPr/>
          </p:nvSpPr>
          <p:spPr>
            <a:xfrm>
              <a:off x="179512" y="260648"/>
              <a:ext cx="5760640" cy="857232"/>
            </a:xfrm>
            <a:prstGeom prst="flowChartDelay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79512" y="260648"/>
              <a:ext cx="5796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华文新魏" pitchFamily="2" charset="-122"/>
                  <a:ea typeface="华文新魏" pitchFamily="2" charset="-122"/>
                </a:rPr>
                <a:t>2.</a:t>
              </a:r>
              <a:r>
                <a:rPr lang="zh-CN" altLang="en-US" sz="4800" dirty="0">
                  <a:latin typeface="华文新魏" pitchFamily="2" charset="-122"/>
                  <a:ea typeface="华文新魏" pitchFamily="2" charset="-122"/>
                </a:rPr>
                <a:t>等腰直角三角形性质</a:t>
              </a:r>
            </a:p>
          </p:txBody>
        </p:sp>
      </p:grpSp>
      <p:sp>
        <p:nvSpPr>
          <p:cNvPr id="18" name="直角三角形 17"/>
          <p:cNvSpPr/>
          <p:nvPr/>
        </p:nvSpPr>
        <p:spPr>
          <a:xfrm>
            <a:off x="928694" y="1142984"/>
            <a:ext cx="3600400" cy="3527992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500298" y="2214554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底边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257174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14578" y="4572008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腰</a:t>
            </a: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2500330" y="3643314"/>
            <a:ext cx="1643074" cy="93268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rot="16200000" flipV="1">
            <a:off x="642942" y="1714488"/>
            <a:ext cx="1643074" cy="92869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43074" y="2928934"/>
            <a:ext cx="129614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B3BD2"/>
                </a:solidFill>
                <a:latin typeface="微软雅黑" pitchFamily="34" charset="-122"/>
                <a:ea typeface="微软雅黑" pitchFamily="34" charset="-122"/>
              </a:rPr>
              <a:t>底角</a:t>
            </a:r>
          </a:p>
        </p:txBody>
      </p:sp>
      <p:pic>
        <p:nvPicPr>
          <p:cNvPr id="24" name="图片 23" descr="1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4905364"/>
            <a:ext cx="1952636" cy="1952636"/>
          </a:xfrm>
          <a:prstGeom prst="rect">
            <a:avLst/>
          </a:prstGeom>
        </p:spPr>
      </p:pic>
      <p:pic>
        <p:nvPicPr>
          <p:cNvPr id="26" name="图片 25" descr="1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4905364"/>
            <a:ext cx="1952636" cy="1952636"/>
          </a:xfrm>
          <a:prstGeom prst="rect">
            <a:avLst/>
          </a:prstGeom>
        </p:spPr>
      </p:pic>
      <p:pic>
        <p:nvPicPr>
          <p:cNvPr id="27" name="图片 26" descr="1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64" y="4905364"/>
            <a:ext cx="1952636" cy="195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39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衣上爱心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660" y="0"/>
            <a:ext cx="957266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93916" y="556710"/>
            <a:ext cx="33365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邓玉二笔体" panose="02000000000000000000" pitchFamily="2" charset="-122"/>
                <a:ea typeface="邓玉二笔体" panose="02000000000000000000" pitchFamily="2" charset="-122"/>
              </a:rPr>
              <a:t>作业</a:t>
            </a:r>
            <a:r>
              <a:rPr lang="en-US" altLang="zh-CN" sz="4000" dirty="0">
                <a:latin typeface="邓玉二笔体" panose="02000000000000000000" pitchFamily="2" charset="-122"/>
                <a:ea typeface="邓玉二笔体" panose="02000000000000000000" pitchFamily="2" charset="-122"/>
              </a:rPr>
              <a:t>:</a:t>
            </a:r>
            <a:endParaRPr lang="zh-CN" altLang="en-US" sz="4000" dirty="0">
              <a:latin typeface="邓玉二笔体" panose="02000000000000000000" pitchFamily="2" charset="-122"/>
              <a:ea typeface="邓玉二笔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9831" y="1264597"/>
            <a:ext cx="470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邓玉二笔体" panose="02000000000000000000" pitchFamily="2" charset="-122"/>
                <a:ea typeface="邓玉二笔体" panose="02000000000000000000" pitchFamily="2" charset="-122"/>
              </a:rPr>
              <a:t>1.</a:t>
            </a:r>
            <a:r>
              <a:rPr lang="zh-CN" altLang="en-US" sz="4000" dirty="0">
                <a:latin typeface="邓玉二笔体" panose="02000000000000000000" pitchFamily="2" charset="-122"/>
                <a:ea typeface="邓玉二笔体" panose="02000000000000000000" pitchFamily="2" charset="-122"/>
              </a:rPr>
              <a:t>课本</a:t>
            </a:r>
            <a:r>
              <a:rPr lang="en-US" altLang="zh-CN" sz="4000" dirty="0">
                <a:latin typeface="邓玉二笔体" panose="02000000000000000000" pitchFamily="2" charset="-122"/>
                <a:ea typeface="邓玉二笔体" panose="02000000000000000000" pitchFamily="2" charset="-122"/>
              </a:rPr>
              <a:t>88</a:t>
            </a:r>
            <a:r>
              <a:rPr lang="zh-CN" altLang="en-US" sz="4000" dirty="0">
                <a:latin typeface="邓玉二笔体" panose="02000000000000000000" pitchFamily="2" charset="-122"/>
                <a:ea typeface="邓玉二笔体" panose="02000000000000000000" pitchFamily="2" charset="-122"/>
              </a:rPr>
              <a:t>页</a:t>
            </a:r>
            <a:r>
              <a:rPr lang="en-US" altLang="zh-CN" sz="4000" dirty="0">
                <a:latin typeface="邓玉二笔体" panose="02000000000000000000" pitchFamily="2" charset="-122"/>
                <a:ea typeface="邓玉二笔体" panose="02000000000000000000" pitchFamily="2" charset="-122"/>
              </a:rPr>
              <a:t>4.5.6</a:t>
            </a:r>
          </a:p>
          <a:p>
            <a:r>
              <a:rPr lang="en-US" altLang="zh-CN" sz="4000" dirty="0">
                <a:latin typeface="邓玉二笔体" panose="02000000000000000000" pitchFamily="2" charset="-122"/>
                <a:ea typeface="邓玉二笔体" panose="02000000000000000000" pitchFamily="2" charset="-122"/>
              </a:rPr>
              <a:t>1.</a:t>
            </a:r>
            <a:r>
              <a:rPr lang="zh-CN" altLang="en-US" sz="4000" dirty="0">
                <a:latin typeface="邓玉二笔体" panose="02000000000000000000" pitchFamily="2" charset="-122"/>
                <a:ea typeface="邓玉二笔体" panose="02000000000000000000" pitchFamily="2" charset="-122"/>
              </a:rPr>
              <a:t>口算题卡第十一周</a:t>
            </a:r>
          </a:p>
        </p:txBody>
      </p:sp>
    </p:spTree>
    <p:extLst>
      <p:ext uri="{BB962C8B-B14F-4D97-AF65-F5344CB8AC3E}">
        <p14:creationId xmlns:p14="http://schemas.microsoft.com/office/powerpoint/2010/main" val="25841596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红毛孩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6732" y="0"/>
            <a:ext cx="9260732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4282" y="4071944"/>
            <a:ext cx="8286808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en-US" altLang="zh-CN" sz="4400" b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底边上的高等于</a:t>
            </a: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底边的一半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；</a:t>
            </a:r>
          </a:p>
        </p:txBody>
      </p:sp>
      <p:sp>
        <p:nvSpPr>
          <p:cNvPr id="10" name="直角三角形 9"/>
          <p:cNvSpPr/>
          <p:nvPr/>
        </p:nvSpPr>
        <p:spPr>
          <a:xfrm>
            <a:off x="2000232" y="357166"/>
            <a:ext cx="3600400" cy="3527992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2000232" y="3643314"/>
            <a:ext cx="285752" cy="127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 flipH="1" flipV="1">
            <a:off x="2179621" y="3749677"/>
            <a:ext cx="214314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786182" y="2357430"/>
            <a:ext cx="214314" cy="21304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200000" flipH="1">
            <a:off x="3571868" y="2357430"/>
            <a:ext cx="214314" cy="21431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2000232" y="357166"/>
            <a:ext cx="3586150" cy="3527992"/>
            <a:chOff x="2000232" y="357166"/>
            <a:chExt cx="3586150" cy="3527992"/>
          </a:xfrm>
        </p:grpSpPr>
        <p:cxnSp>
          <p:nvCxnSpPr>
            <p:cNvPr id="13" name="直接连接符 12"/>
            <p:cNvCxnSpPr>
              <a:stCxn id="10" idx="2"/>
              <a:endCxn id="10" idx="5"/>
            </p:cNvCxnSpPr>
            <p:nvPr/>
          </p:nvCxnSpPr>
          <p:spPr>
            <a:xfrm rot="5400000" flipH="1" flipV="1">
              <a:off x="2018334" y="2103060"/>
              <a:ext cx="1763996" cy="180020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5400000" flipH="1" flipV="1">
              <a:off x="3804284" y="339064"/>
              <a:ext cx="1763996" cy="1800200"/>
            </a:xfrm>
            <a:prstGeom prst="line">
              <a:avLst/>
            </a:prstGeom>
            <a:ln w="762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直接连接符 29"/>
          <p:cNvCxnSpPr>
            <a:stCxn id="10" idx="2"/>
          </p:cNvCxnSpPr>
          <p:nvPr/>
        </p:nvCxnSpPr>
        <p:spPr>
          <a:xfrm rot="5400000" flipH="1" flipV="1">
            <a:off x="2029311" y="2114037"/>
            <a:ext cx="1742042" cy="18002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2000232" y="357166"/>
            <a:ext cx="3586150" cy="3527992"/>
            <a:chOff x="2000232" y="357166"/>
            <a:chExt cx="3586150" cy="3527992"/>
          </a:xfrm>
        </p:grpSpPr>
        <p:cxnSp>
          <p:nvCxnSpPr>
            <p:cNvPr id="35" name="直接连接符 34"/>
            <p:cNvCxnSpPr/>
            <p:nvPr/>
          </p:nvCxnSpPr>
          <p:spPr>
            <a:xfrm rot="5400000" flipH="1" flipV="1">
              <a:off x="2018334" y="2103060"/>
              <a:ext cx="1763996" cy="180020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 flipH="1" flipV="1">
              <a:off x="3804284" y="339064"/>
              <a:ext cx="1763996" cy="1800200"/>
            </a:xfrm>
            <a:prstGeom prst="line">
              <a:avLst/>
            </a:prstGeom>
            <a:ln w="762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20640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60000">
                                      <p:cBhvr>
                                        <p:cTn id="3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框架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619" y="0"/>
            <a:ext cx="9076765" cy="6858000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1300340" y="1665057"/>
            <a:ext cx="2520280" cy="3258017"/>
            <a:chOff x="1619672" y="2060848"/>
            <a:chExt cx="2520280" cy="2851894"/>
          </a:xfrm>
        </p:grpSpPr>
        <p:sp>
          <p:nvSpPr>
            <p:cNvPr id="25" name="等腰三角形 24"/>
            <p:cNvSpPr/>
            <p:nvPr/>
          </p:nvSpPr>
          <p:spPr>
            <a:xfrm>
              <a:off x="2339752" y="2204864"/>
              <a:ext cx="1728192" cy="1944216"/>
            </a:xfrm>
            <a:prstGeom prst="triangle">
              <a:avLst>
                <a:gd name="adj" fmla="val 2574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9" name="Picture 5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79712" y="2060848"/>
              <a:ext cx="304800" cy="2160240"/>
            </a:xfrm>
            <a:prstGeom prst="rect">
              <a:avLst/>
            </a:prstGeom>
            <a:noFill/>
          </p:spPr>
        </p:pic>
        <p:pic>
          <p:nvPicPr>
            <p:cNvPr id="27" name="Picture 5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3051448" y="3437384"/>
              <a:ext cx="304800" cy="1872208"/>
            </a:xfrm>
            <a:prstGeom prst="rect">
              <a:avLst/>
            </a:prstGeom>
            <a:noFill/>
          </p:spPr>
        </p:pic>
        <p:sp>
          <p:nvSpPr>
            <p:cNvPr id="32" name="TextBox 31"/>
            <p:cNvSpPr txBox="1"/>
            <p:nvPr/>
          </p:nvSpPr>
          <p:spPr>
            <a:xfrm>
              <a:off x="2987824" y="4293096"/>
              <a:ext cx="432048" cy="61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/>
                <a:t>2</a:t>
              </a:r>
              <a:endParaRPr lang="zh-CN" altLang="en-US" sz="4000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619672" y="2852936"/>
              <a:ext cx="432048" cy="61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/>
                <a:t>3</a:t>
              </a:r>
              <a:endParaRPr lang="zh-CN" altLang="en-US" sz="4000" b="1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91596" y="2411671"/>
            <a:ext cx="3168352" cy="2560930"/>
            <a:chOff x="5004048" y="2276872"/>
            <a:chExt cx="3168352" cy="2560930"/>
          </a:xfrm>
        </p:grpSpPr>
        <p:sp>
          <p:nvSpPr>
            <p:cNvPr id="29" name="流程图: 过程 28"/>
            <p:cNvSpPr/>
            <p:nvPr/>
          </p:nvSpPr>
          <p:spPr>
            <a:xfrm>
              <a:off x="5148064" y="2348880"/>
              <a:ext cx="2376264" cy="1584176"/>
            </a:xfrm>
            <a:prstGeom prst="flowChartProcess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Picture 5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596336" y="2276872"/>
              <a:ext cx="304800" cy="1728192"/>
            </a:xfrm>
            <a:prstGeom prst="rect">
              <a:avLst/>
            </a:prstGeom>
            <a:noFill/>
          </p:spPr>
        </p:pic>
        <p:pic>
          <p:nvPicPr>
            <p:cNvPr id="31" name="Picture 5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6183796" y="2825316"/>
              <a:ext cx="304800" cy="2664296"/>
            </a:xfrm>
            <a:prstGeom prst="rect">
              <a:avLst/>
            </a:prstGeom>
            <a:noFill/>
          </p:spPr>
        </p:pic>
        <p:sp>
          <p:nvSpPr>
            <p:cNvPr id="34" name="TextBox 33"/>
            <p:cNvSpPr txBox="1"/>
            <p:nvPr/>
          </p:nvSpPr>
          <p:spPr>
            <a:xfrm>
              <a:off x="6228184" y="4129916"/>
              <a:ext cx="4320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/>
                <a:t>4</a:t>
              </a:r>
              <a:endParaRPr lang="zh-CN" altLang="en-US" sz="4000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740352" y="2852936"/>
              <a:ext cx="4320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/>
                <a:t>2</a:t>
              </a:r>
              <a:endParaRPr lang="zh-CN" altLang="en-US" sz="4000" b="1" dirty="0"/>
            </a:p>
          </p:txBody>
        </p:sp>
      </p:grpSp>
      <p:sp>
        <p:nvSpPr>
          <p:cNvPr id="18" name="矩形 17"/>
          <p:cNvSpPr/>
          <p:nvPr/>
        </p:nvSpPr>
        <p:spPr>
          <a:xfrm>
            <a:off x="744700" y="1062391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</a:t>
            </a:r>
            <a:endParaRPr lang="zh-CN" alt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0100" y="357166"/>
            <a:ext cx="7141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【</a:t>
            </a: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看谁算得又快又准</a:t>
            </a: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】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571604" y="4857760"/>
            <a:ext cx="2500330" cy="1071570"/>
            <a:chOff x="2857488" y="5143512"/>
            <a:chExt cx="2500330" cy="1071570"/>
          </a:xfrm>
        </p:grpSpPr>
        <p:sp>
          <p:nvSpPr>
            <p:cNvPr id="20" name="云形 19"/>
            <p:cNvSpPr/>
            <p:nvPr/>
          </p:nvSpPr>
          <p:spPr>
            <a:xfrm>
              <a:off x="2857488" y="5143512"/>
              <a:ext cx="2500330" cy="1071570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43240" y="5143512"/>
              <a:ext cx="193219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0000"/>
                  </a:solidFill>
                </a:rPr>
                <a:t>S = 3</a:t>
              </a:r>
              <a:endParaRPr lang="zh-CN" altLang="en-US" sz="6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72132" y="4786322"/>
            <a:ext cx="2500330" cy="1071570"/>
            <a:chOff x="5572132" y="4786322"/>
            <a:chExt cx="2500330" cy="1071570"/>
          </a:xfrm>
        </p:grpSpPr>
        <p:sp>
          <p:nvSpPr>
            <p:cNvPr id="22" name="云形 21"/>
            <p:cNvSpPr/>
            <p:nvPr/>
          </p:nvSpPr>
          <p:spPr>
            <a:xfrm>
              <a:off x="5572132" y="4786322"/>
              <a:ext cx="2500330" cy="1071570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98728" y="4809346"/>
              <a:ext cx="178798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0000"/>
                  </a:solidFill>
                </a:rPr>
                <a:t>S = 8</a:t>
              </a:r>
              <a:endParaRPr lang="zh-CN" altLang="en-US" sz="60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288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框架圆角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45592" cy="6858000"/>
          </a:xfrm>
          <a:prstGeom prst="rect">
            <a:avLst/>
          </a:prstGeom>
        </p:spPr>
      </p:pic>
      <p:grpSp>
        <p:nvGrpSpPr>
          <p:cNvPr id="2" name="组合 17"/>
          <p:cNvGrpSpPr/>
          <p:nvPr/>
        </p:nvGrpSpPr>
        <p:grpSpPr>
          <a:xfrm>
            <a:off x="1262509" y="1628800"/>
            <a:ext cx="3168352" cy="3340630"/>
            <a:chOff x="1331640" y="1497172"/>
            <a:chExt cx="3168352" cy="3340630"/>
          </a:xfrm>
        </p:grpSpPr>
        <p:sp>
          <p:nvSpPr>
            <p:cNvPr id="3" name="梯形 2"/>
            <p:cNvSpPr/>
            <p:nvPr/>
          </p:nvSpPr>
          <p:spPr>
            <a:xfrm>
              <a:off x="1475656" y="2348880"/>
              <a:ext cx="2880320" cy="1584176"/>
            </a:xfrm>
            <a:prstGeom prst="trapezoid">
              <a:avLst>
                <a:gd name="adj" fmla="val 35066"/>
              </a:avLst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5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2763416" y="2628527"/>
              <a:ext cx="304800" cy="3168352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627784" y="4129916"/>
              <a:ext cx="4320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/>
                <a:t>4</a:t>
              </a:r>
              <a:endParaRPr lang="zh-CN" altLang="en-US" sz="4000" b="1" dirty="0"/>
            </a:p>
          </p:txBody>
        </p:sp>
        <p:pic>
          <p:nvPicPr>
            <p:cNvPr id="6" name="Picture 5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2763416" y="1205136"/>
              <a:ext cx="304800" cy="1872208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2699792" y="1497172"/>
              <a:ext cx="4320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/>
                <a:t>2</a:t>
              </a:r>
              <a:endParaRPr lang="zh-CN" altLang="en-US" sz="4000" b="1" dirty="0"/>
            </a:p>
          </p:txBody>
        </p:sp>
        <p:pic>
          <p:nvPicPr>
            <p:cNvPr id="8" name="Picture 5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71800" y="2276872"/>
              <a:ext cx="304800" cy="1728192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2915816" y="2852936"/>
              <a:ext cx="4320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/>
                <a:t>2</a:t>
              </a:r>
              <a:endParaRPr lang="zh-CN" altLang="en-US" sz="4000" b="1" dirty="0"/>
            </a:p>
          </p:txBody>
        </p:sp>
      </p:grpSp>
      <p:grpSp>
        <p:nvGrpSpPr>
          <p:cNvPr id="17" name="组合 1"/>
          <p:cNvGrpSpPr/>
          <p:nvPr/>
        </p:nvGrpSpPr>
        <p:grpSpPr>
          <a:xfrm>
            <a:off x="4992712" y="1982237"/>
            <a:ext cx="3888432" cy="3228166"/>
            <a:chOff x="4932040" y="1988840"/>
            <a:chExt cx="3888432" cy="3228166"/>
          </a:xfrm>
        </p:grpSpPr>
        <p:sp>
          <p:nvSpPr>
            <p:cNvPr id="10" name="平行四边形 9"/>
            <p:cNvSpPr/>
            <p:nvPr/>
          </p:nvSpPr>
          <p:spPr>
            <a:xfrm>
              <a:off x="5076056" y="2060848"/>
              <a:ext cx="3168352" cy="2232248"/>
            </a:xfrm>
            <a:prstGeom prst="parallelogram">
              <a:avLst>
                <a:gd name="adj" fmla="val 4435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icture 5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44408" y="1988840"/>
              <a:ext cx="304800" cy="2448272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8388424" y="2852936"/>
              <a:ext cx="4320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/>
                <a:t>3</a:t>
              </a:r>
              <a:endParaRPr lang="zh-CN" altLang="en-US" sz="4000" b="1" dirty="0"/>
            </a:p>
          </p:txBody>
        </p:sp>
        <p:pic>
          <p:nvPicPr>
            <p:cNvPr id="13" name="Picture 5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6003776" y="3293368"/>
              <a:ext cx="304800" cy="2448272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6012160" y="4509120"/>
              <a:ext cx="3338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/>
                <a:t>3</a:t>
              </a:r>
              <a:endParaRPr lang="zh-CN" altLang="en-US" sz="4000" b="1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827597" y="818296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</a:t>
            </a:r>
            <a:endParaRPr lang="zh-CN" alt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85852" y="5214950"/>
            <a:ext cx="2500330" cy="1071570"/>
            <a:chOff x="1285852" y="5214950"/>
            <a:chExt cx="2500330" cy="1071570"/>
          </a:xfrm>
        </p:grpSpPr>
        <p:sp>
          <p:nvSpPr>
            <p:cNvPr id="21" name="云形 20"/>
            <p:cNvSpPr/>
            <p:nvPr/>
          </p:nvSpPr>
          <p:spPr>
            <a:xfrm>
              <a:off x="1285852" y="5214950"/>
              <a:ext cx="2500330" cy="1071570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71604" y="5214950"/>
              <a:ext cx="20300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0000"/>
                  </a:solidFill>
                </a:rPr>
                <a:t>S = 6</a:t>
              </a:r>
              <a:endParaRPr lang="zh-CN" altLang="en-US" sz="6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72066" y="5143514"/>
            <a:ext cx="2500330" cy="1087101"/>
            <a:chOff x="5072066" y="5143512"/>
            <a:chExt cx="2500330" cy="1087101"/>
          </a:xfrm>
        </p:grpSpPr>
        <p:sp>
          <p:nvSpPr>
            <p:cNvPr id="23" name="云形 22"/>
            <p:cNvSpPr/>
            <p:nvPr/>
          </p:nvSpPr>
          <p:spPr>
            <a:xfrm>
              <a:off x="5072066" y="5143512"/>
              <a:ext cx="2500330" cy="1071570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500694" y="5214950"/>
              <a:ext cx="20300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0000"/>
                  </a:solidFill>
                </a:rPr>
                <a:t>S = 9</a:t>
              </a:r>
              <a:endParaRPr lang="zh-CN" altLang="en-US" sz="60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651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框架圆角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408" y="0"/>
            <a:ext cx="9045592" cy="6858000"/>
          </a:xfrm>
          <a:prstGeom prst="rect">
            <a:avLst/>
          </a:prstGeom>
        </p:spPr>
      </p:pic>
      <p:grpSp>
        <p:nvGrpSpPr>
          <p:cNvPr id="3" name="组合 3"/>
          <p:cNvGrpSpPr/>
          <p:nvPr/>
        </p:nvGrpSpPr>
        <p:grpSpPr>
          <a:xfrm>
            <a:off x="1420188" y="2330048"/>
            <a:ext cx="2877046" cy="2448272"/>
            <a:chOff x="1763688" y="1772816"/>
            <a:chExt cx="2877046" cy="2448272"/>
          </a:xfrm>
        </p:grpSpPr>
        <p:sp>
          <p:nvSpPr>
            <p:cNvPr id="2" name="矩形 1"/>
            <p:cNvSpPr/>
            <p:nvPr/>
          </p:nvSpPr>
          <p:spPr>
            <a:xfrm>
              <a:off x="1763688" y="1844824"/>
              <a:ext cx="2232248" cy="2232248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6" name="Picture 2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51176" y="1772816"/>
              <a:ext cx="304800" cy="2448272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4306879" y="2708920"/>
              <a:ext cx="3338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/>
                <a:t>5</a:t>
              </a:r>
              <a:endParaRPr lang="zh-CN" altLang="en-US" sz="4000" b="1" dirty="0"/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5138712" y="1861996"/>
            <a:ext cx="2736304" cy="3024336"/>
            <a:chOff x="5292080" y="1340768"/>
            <a:chExt cx="2736304" cy="3024336"/>
          </a:xfrm>
        </p:grpSpPr>
        <p:sp>
          <p:nvSpPr>
            <p:cNvPr id="6" name="椭圆 5"/>
            <p:cNvSpPr/>
            <p:nvPr/>
          </p:nvSpPr>
          <p:spPr>
            <a:xfrm>
              <a:off x="5292080" y="1484784"/>
              <a:ext cx="2736304" cy="2736304"/>
            </a:xfrm>
            <a:prstGeom prst="ellips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2" descr="D:\polar\数学图片\箭头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16216" y="1340768"/>
              <a:ext cx="304800" cy="3024336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6764837" y="2564904"/>
              <a:ext cx="3338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4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26481" y="1082682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</a:t>
            </a:r>
            <a:endParaRPr lang="zh-CN" alt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85852" y="4929200"/>
            <a:ext cx="2500330" cy="1099641"/>
            <a:chOff x="1285852" y="4929198"/>
            <a:chExt cx="2500330" cy="1099641"/>
          </a:xfrm>
        </p:grpSpPr>
        <p:sp>
          <p:nvSpPr>
            <p:cNvPr id="15" name="云形 14"/>
            <p:cNvSpPr/>
            <p:nvPr/>
          </p:nvSpPr>
          <p:spPr>
            <a:xfrm>
              <a:off x="1285852" y="4929198"/>
              <a:ext cx="2500330" cy="1071570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00166" y="5013176"/>
              <a:ext cx="22860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0000"/>
                  </a:solidFill>
                </a:rPr>
                <a:t>S = 25</a:t>
              </a:r>
              <a:endParaRPr lang="zh-CN" altLang="en-US" sz="6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43504" y="4929198"/>
            <a:ext cx="3429024" cy="1071570"/>
            <a:chOff x="5143504" y="4929198"/>
            <a:chExt cx="3429024" cy="1071570"/>
          </a:xfrm>
        </p:grpSpPr>
        <p:sp>
          <p:nvSpPr>
            <p:cNvPr id="17" name="云形 16"/>
            <p:cNvSpPr/>
            <p:nvPr/>
          </p:nvSpPr>
          <p:spPr>
            <a:xfrm>
              <a:off x="5143504" y="4929198"/>
              <a:ext cx="3286148" cy="1071570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357818" y="4929198"/>
              <a:ext cx="321471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0000"/>
                  </a:solidFill>
                </a:rPr>
                <a:t>S = 12.56</a:t>
              </a:r>
              <a:endParaRPr lang="zh-CN" altLang="en-US" sz="60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133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笔记本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122"/>
            <a:ext cx="9144000" cy="68357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87624" y="4509122"/>
            <a:ext cx="748883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500" b="1" dirty="0">
                <a:latin typeface="华文中宋" pitchFamily="2" charset="-122"/>
                <a:ea typeface="华文中宋" pitchFamily="2" charset="-122"/>
              </a:rPr>
              <a:t>扇形的概念：</a:t>
            </a:r>
            <a:r>
              <a:rPr lang="zh-CN" altLang="en-US" sz="4500" b="1" dirty="0">
                <a:solidFill>
                  <a:srgbClr val="FF0000"/>
                </a:solidFill>
              </a:rPr>
              <a:t>一条弧</a:t>
            </a:r>
            <a:r>
              <a:rPr lang="zh-CN" altLang="en-US" sz="4500" b="1" dirty="0"/>
              <a:t>和经过</a:t>
            </a:r>
            <a:r>
              <a:rPr lang="zh-CN" altLang="en-US" sz="4500" b="1" dirty="0">
                <a:solidFill>
                  <a:srgbClr val="FF0000"/>
                </a:solidFill>
              </a:rPr>
              <a:t>这条弧两端的半径</a:t>
            </a:r>
            <a:r>
              <a:rPr lang="zh-CN" altLang="en-US" sz="4500" b="1" dirty="0"/>
              <a:t>所围成的图形叫做</a:t>
            </a:r>
            <a:r>
              <a:rPr lang="zh-CN" altLang="en-US" sz="4500" b="1" dirty="0">
                <a:solidFill>
                  <a:srgbClr val="FF0000"/>
                </a:solidFill>
              </a:rPr>
              <a:t>扇形。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123728" y="-1"/>
            <a:ext cx="5184576" cy="4488141"/>
            <a:chOff x="2123728" y="-1"/>
            <a:chExt cx="5184576" cy="4488141"/>
          </a:xfrm>
        </p:grpSpPr>
        <p:pic>
          <p:nvPicPr>
            <p:cNvPr id="4813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23728" y="-1"/>
              <a:ext cx="5184576" cy="4488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TextBox 6"/>
            <p:cNvSpPr txBox="1"/>
            <p:nvPr/>
          </p:nvSpPr>
          <p:spPr>
            <a:xfrm>
              <a:off x="4139952" y="2132856"/>
              <a:ext cx="115212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/>
                <a:t>O</a:t>
              </a:r>
              <a:endParaRPr lang="zh-CN" altLang="en-US" sz="6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436058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好看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2" y="0"/>
            <a:ext cx="913803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636" y="37479"/>
            <a:ext cx="7920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小练习：下列各图中，扇形面积是圆面积的几分之几？为什么？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470204" y="1674353"/>
            <a:ext cx="2088232" cy="2088230"/>
            <a:chOff x="612221" y="3437230"/>
            <a:chExt cx="2520280" cy="2520278"/>
          </a:xfrm>
        </p:grpSpPr>
        <p:grpSp>
          <p:nvGrpSpPr>
            <p:cNvPr id="4" name="组合 4"/>
            <p:cNvGrpSpPr/>
            <p:nvPr/>
          </p:nvGrpSpPr>
          <p:grpSpPr>
            <a:xfrm>
              <a:off x="612221" y="3437230"/>
              <a:ext cx="2520280" cy="2520278"/>
              <a:chOff x="5004046" y="1196753"/>
              <a:chExt cx="3096345" cy="3096343"/>
            </a:xfrm>
          </p:grpSpPr>
          <p:sp>
            <p:nvSpPr>
              <p:cNvPr id="7" name="饼形 6"/>
              <p:cNvSpPr/>
              <p:nvPr/>
            </p:nvSpPr>
            <p:spPr>
              <a:xfrm>
                <a:off x="5004047" y="1196753"/>
                <a:ext cx="3096344" cy="3096343"/>
              </a:xfrm>
              <a:prstGeom prst="pie">
                <a:avLst>
                  <a:gd name="adj1" fmla="val 2087458"/>
                  <a:gd name="adj2" fmla="val 8913633"/>
                </a:avLst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5004046" y="1196753"/>
                <a:ext cx="3096345" cy="3096343"/>
              </a:xfrm>
              <a:prstGeom prst="ellipse">
                <a:avLst/>
              </a:prstGeom>
              <a:noFill/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188955" y="4820302"/>
              <a:ext cx="1627435" cy="78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/>
                <a:t>120</a:t>
              </a:r>
              <a:r>
                <a:rPr lang="en-US" altLang="zh-CN" sz="3600" dirty="0"/>
                <a:t>°</a:t>
              </a:r>
              <a:endParaRPr lang="zh-CN" altLang="en-US" sz="3600" dirty="0"/>
            </a:p>
          </p:txBody>
        </p:sp>
      </p:grpSp>
      <p:grpSp>
        <p:nvGrpSpPr>
          <p:cNvPr id="5" name="组合 8"/>
          <p:cNvGrpSpPr/>
          <p:nvPr/>
        </p:nvGrpSpPr>
        <p:grpSpPr>
          <a:xfrm>
            <a:off x="3349194" y="1674353"/>
            <a:ext cx="2088232" cy="2088230"/>
            <a:chOff x="612221" y="3437230"/>
            <a:chExt cx="2520280" cy="2520278"/>
          </a:xfrm>
        </p:grpSpPr>
        <p:grpSp>
          <p:nvGrpSpPr>
            <p:cNvPr id="9" name="组合 9"/>
            <p:cNvGrpSpPr/>
            <p:nvPr/>
          </p:nvGrpSpPr>
          <p:grpSpPr>
            <a:xfrm>
              <a:off x="612221" y="3437230"/>
              <a:ext cx="2520280" cy="2520278"/>
              <a:chOff x="5004046" y="1196753"/>
              <a:chExt cx="3096345" cy="3096343"/>
            </a:xfrm>
          </p:grpSpPr>
          <p:sp>
            <p:nvSpPr>
              <p:cNvPr id="12" name="饼形 11"/>
              <p:cNvSpPr/>
              <p:nvPr/>
            </p:nvSpPr>
            <p:spPr>
              <a:xfrm>
                <a:off x="5004047" y="1196753"/>
                <a:ext cx="3096344" cy="3096343"/>
              </a:xfrm>
              <a:prstGeom prst="pie">
                <a:avLst>
                  <a:gd name="adj1" fmla="val 5389187"/>
                  <a:gd name="adj2" fmla="val 21561839"/>
                </a:avLst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004046" y="1196753"/>
                <a:ext cx="3096345" cy="3096343"/>
              </a:xfrm>
              <a:prstGeom prst="ellipse">
                <a:avLst/>
              </a:prstGeom>
              <a:noFill/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307471" y="3909424"/>
              <a:ext cx="1627435" cy="78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/>
                <a:t>270</a:t>
              </a:r>
              <a:r>
                <a:rPr lang="en-US" altLang="zh-CN" sz="3600" dirty="0"/>
                <a:t>°</a:t>
              </a:r>
              <a:endParaRPr lang="zh-CN" altLang="en-US" sz="3600" dirty="0"/>
            </a:p>
          </p:txBody>
        </p:sp>
      </p:grpSp>
      <p:grpSp>
        <p:nvGrpSpPr>
          <p:cNvPr id="10" name="组合 13"/>
          <p:cNvGrpSpPr/>
          <p:nvPr/>
        </p:nvGrpSpPr>
        <p:grpSpPr>
          <a:xfrm>
            <a:off x="6228185" y="1674353"/>
            <a:ext cx="2266536" cy="2088230"/>
            <a:chOff x="612221" y="3437230"/>
            <a:chExt cx="2735474" cy="2520278"/>
          </a:xfrm>
        </p:grpSpPr>
        <p:grpSp>
          <p:nvGrpSpPr>
            <p:cNvPr id="14" name="组合 14"/>
            <p:cNvGrpSpPr/>
            <p:nvPr/>
          </p:nvGrpSpPr>
          <p:grpSpPr>
            <a:xfrm>
              <a:off x="612221" y="3437230"/>
              <a:ext cx="2520280" cy="2520278"/>
              <a:chOff x="5004046" y="1196753"/>
              <a:chExt cx="3096345" cy="3096343"/>
            </a:xfrm>
          </p:grpSpPr>
          <p:sp>
            <p:nvSpPr>
              <p:cNvPr id="17" name="饼形 16"/>
              <p:cNvSpPr/>
              <p:nvPr/>
            </p:nvSpPr>
            <p:spPr>
              <a:xfrm>
                <a:off x="5004047" y="1196753"/>
                <a:ext cx="3096344" cy="3096343"/>
              </a:xfrm>
              <a:prstGeom prst="pie">
                <a:avLst>
                  <a:gd name="adj1" fmla="val 17502383"/>
                  <a:gd name="adj2" fmla="val 21561839"/>
                </a:avLst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004046" y="1196753"/>
                <a:ext cx="3096345" cy="3096343"/>
              </a:xfrm>
              <a:prstGeom prst="ellipse">
                <a:avLst/>
              </a:prstGeom>
              <a:noFill/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2002720" y="3923664"/>
              <a:ext cx="1344975" cy="78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/>
                <a:t>60°</a:t>
              </a:r>
              <a:endParaRPr lang="zh-CN" altLang="en-US" sz="3600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24815" y="4077453"/>
                <a:ext cx="2016223" cy="1070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 panose="02040503050406030204" pitchFamily="18" charset="0"/>
                            <a:ea typeface="Adobe 楷体 Std R" pitchFamily="18" charset="-122"/>
                          </a:rPr>
                        </m:ctrlPr>
                      </m:fPr>
                      <m:num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𝟏𝟐𝟎</m:t>
                        </m:r>
                      </m:num>
                      <m:den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𝟑𝟔𝟎</m:t>
                        </m:r>
                      </m:den>
                    </m:f>
                  </m:oMath>
                </a14:m>
                <a:r>
                  <a:rPr lang="en-US" altLang="zh-CN" sz="4400" b="1" dirty="0">
                    <a:solidFill>
                      <a:srgbClr val="CC00CC"/>
                    </a:solidFill>
                    <a:latin typeface="Adobe 楷体 Std R" pitchFamily="18" charset="-122"/>
                    <a:ea typeface="Adobe 楷体 Std R" pitchFamily="18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 panose="02040503050406030204" pitchFamily="18" charset="0"/>
                            <a:ea typeface="Adobe 楷体 Std R" pitchFamily="18" charset="-122"/>
                          </a:rPr>
                        </m:ctrlPr>
                      </m:fPr>
                      <m:num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4400" b="1" dirty="0">
                  <a:solidFill>
                    <a:srgbClr val="CC00CC"/>
                  </a:solidFill>
                  <a:latin typeface="Adobe 楷体 Std R" pitchFamily="18" charset="-122"/>
                  <a:ea typeface="Adobe 楷体 Std R" pitchFamily="18" charset="-122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8814" y="4077453"/>
                <a:ext cx="2016223" cy="1070358"/>
              </a:xfrm>
              <a:prstGeom prst="rect">
                <a:avLst/>
              </a:prstGeom>
              <a:blipFill rotWithShape="0">
                <a:blip r:embed="rId4"/>
                <a:stretch>
                  <a:fillRect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703993" y="4008791"/>
                <a:ext cx="2016223" cy="1070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 panose="02040503050406030204" pitchFamily="18" charset="0"/>
                            <a:ea typeface="Adobe 楷体 Std R" pitchFamily="18" charset="-122"/>
                          </a:rPr>
                        </m:ctrlPr>
                      </m:fPr>
                      <m:num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𝟐𝟕𝟎</m:t>
                        </m:r>
                      </m:num>
                      <m:den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𝟑𝟔𝟎</m:t>
                        </m:r>
                      </m:den>
                    </m:f>
                  </m:oMath>
                </a14:m>
                <a:r>
                  <a:rPr lang="en-US" altLang="zh-CN" sz="4400" b="1" dirty="0">
                    <a:solidFill>
                      <a:srgbClr val="CC00CC"/>
                    </a:solidFill>
                    <a:latin typeface="Adobe 楷体 Std R" pitchFamily="18" charset="-122"/>
                    <a:ea typeface="Adobe 楷体 Std R" pitchFamily="18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 panose="02040503050406030204" pitchFamily="18" charset="0"/>
                            <a:ea typeface="Adobe 楷体 Std R" pitchFamily="18" charset="-122"/>
                          </a:rPr>
                        </m:ctrlPr>
                      </m:fPr>
                      <m:num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4400" b="1" dirty="0">
                  <a:solidFill>
                    <a:srgbClr val="CC00CC"/>
                  </a:solidFill>
                  <a:latin typeface="Adobe 楷体 Std R" pitchFamily="18" charset="-122"/>
                  <a:ea typeface="Adobe 楷体 Std R" pitchFamily="18" charset="-122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7992" y="4008791"/>
                <a:ext cx="2016223" cy="1070358"/>
              </a:xfrm>
              <a:prstGeom prst="rect">
                <a:avLst/>
              </a:prstGeom>
              <a:blipFill rotWithShape="0">
                <a:blip r:embed="rId5"/>
                <a:stretch>
                  <a:fillRect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598164" y="4076019"/>
                <a:ext cx="2016223" cy="1070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 panose="02040503050406030204" pitchFamily="18" charset="0"/>
                            <a:ea typeface="Adobe 楷体 Std R" pitchFamily="18" charset="-122"/>
                          </a:rPr>
                        </m:ctrlPr>
                      </m:fPr>
                      <m:num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𝟔𝟎</m:t>
                        </m:r>
                      </m:num>
                      <m:den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𝟑𝟔𝟎</m:t>
                        </m:r>
                      </m:den>
                    </m:f>
                  </m:oMath>
                </a14:m>
                <a:r>
                  <a:rPr lang="en-US" altLang="zh-CN" sz="4400" b="1" dirty="0">
                    <a:solidFill>
                      <a:srgbClr val="CC00CC"/>
                    </a:solidFill>
                    <a:latin typeface="Adobe 楷体 Std R" pitchFamily="18" charset="-122"/>
                    <a:ea typeface="Adobe 楷体 Std R" pitchFamily="18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 panose="02040503050406030204" pitchFamily="18" charset="0"/>
                            <a:ea typeface="Adobe 楷体 Std R" pitchFamily="18" charset="-122"/>
                          </a:rPr>
                        </m:ctrlPr>
                      </m:fPr>
                      <m:num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4400" b="1" i="1">
                            <a:solidFill>
                              <a:srgbClr val="CC00CC"/>
                            </a:solidFill>
                            <a:latin typeface="Cambria Math"/>
                            <a:ea typeface="Adobe 楷体 Std R" pitchFamily="18" charset="-122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4400" b="1" dirty="0">
                  <a:solidFill>
                    <a:srgbClr val="CC00CC"/>
                  </a:solidFill>
                  <a:latin typeface="Adobe 楷体 Std R" pitchFamily="18" charset="-122"/>
                  <a:ea typeface="Adobe 楷体 Std R" pitchFamily="18" charset="-122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2163" y="4076019"/>
                <a:ext cx="2016223" cy="1070358"/>
              </a:xfrm>
              <a:prstGeom prst="rect">
                <a:avLst/>
              </a:prstGeom>
              <a:blipFill rotWithShape="0">
                <a:blip r:embed="rId6"/>
                <a:stretch>
                  <a:fillRect b="-12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/>
              <p:cNvSpPr txBox="1"/>
              <p:nvPr/>
            </p:nvSpPr>
            <p:spPr>
              <a:xfrm>
                <a:off x="548025" y="5333239"/>
                <a:ext cx="5757980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002060"/>
                    </a:solidFill>
                    <a:latin typeface="邓玉二笔体" panose="02000000000000000000" pitchFamily="2" charset="-122"/>
                    <a:ea typeface="邓玉二笔体" panose="02000000000000000000" pitchFamily="2" charset="-122"/>
                  </a:rPr>
                  <a:t>若三个圆的半径</a:t>
                </a:r>
                <a:r>
                  <a:rPr lang="en-US" altLang="zh-CN" sz="3200" dirty="0">
                    <a:solidFill>
                      <a:srgbClr val="002060"/>
                    </a:solidFill>
                    <a:latin typeface="邓玉二笔体" panose="02000000000000000000" pitchFamily="2" charset="-122"/>
                    <a:ea typeface="邓玉二笔体" panose="02000000000000000000" pitchFamily="2" charset="-122"/>
                  </a:rPr>
                  <a:t>R=2(</a:t>
                </a:r>
                <a14:m>
                  <m:oMath xmlns:m="http://schemas.openxmlformats.org/officeDocument/2006/math">
                    <m:r>
                      <a:rPr lang="zh-CN" altLang="en-US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altLang="zh-CN" sz="32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altLang="zh-CN" sz="3200" dirty="0">
                    <a:solidFill>
                      <a:srgbClr val="002060"/>
                    </a:solidFill>
                    <a:latin typeface="邓玉二笔体" panose="02000000000000000000" pitchFamily="2" charset="-122"/>
                    <a:ea typeface="邓玉二笔体" panose="02000000000000000000" pitchFamily="2" charset="-122"/>
                  </a:rPr>
                  <a:t>),</a:t>
                </a:r>
                <a:r>
                  <a:rPr lang="zh-CN" altLang="en-US" sz="3200" dirty="0">
                    <a:solidFill>
                      <a:srgbClr val="002060"/>
                    </a:solidFill>
                    <a:latin typeface="邓玉二笔体" panose="02000000000000000000" pitchFamily="2" charset="-122"/>
                    <a:ea typeface="邓玉二笔体" panose="02000000000000000000" pitchFamily="2" charset="-122"/>
                  </a:rPr>
                  <a:t>求每个扇形的面积</a:t>
                </a:r>
              </a:p>
            </p:txBody>
          </p:sp>
        </mc:Choice>
        <mc:Fallback xmlns=""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025" y="5333239"/>
                <a:ext cx="5757980" cy="1077218"/>
              </a:xfrm>
              <a:prstGeom prst="rect">
                <a:avLst/>
              </a:prstGeom>
              <a:blipFill rotWithShape="0">
                <a:blip r:embed="rId7"/>
                <a:stretch>
                  <a:fillRect l="-2754" t="-7345" r="-2436" b="-17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63607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</TotalTime>
  <Words>815</Words>
  <Application>Microsoft Office PowerPoint</Application>
  <PresentationFormat>全屏显示(4:3)</PresentationFormat>
  <Paragraphs>112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8" baseType="lpstr">
      <vt:lpstr>Adobe 楷体 Std R</vt:lpstr>
      <vt:lpstr>蔡云汉天真娃娃书法字体</vt:lpstr>
      <vt:lpstr>邓玉二笔体</vt:lpstr>
      <vt:lpstr>黑体</vt:lpstr>
      <vt:lpstr>华康少女文字W5(P)</vt:lpstr>
      <vt:lpstr>华文新魏</vt:lpstr>
      <vt:lpstr>华文中宋</vt:lpstr>
      <vt:lpstr>楷体_GB2312</vt:lpstr>
      <vt:lpstr>宋体</vt:lpstr>
      <vt:lpstr>腾祥铚谦幼儿简</vt:lpstr>
      <vt:lpstr>微软雅黑</vt:lpstr>
      <vt:lpstr>新蒂小丸子小学版</vt:lpstr>
      <vt:lpstr>Arial</vt:lpstr>
      <vt:lpstr>Calibri</vt:lpstr>
      <vt:lpstr>Calibri Light</vt:lpstr>
      <vt:lpstr>Cambria Math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192</cp:revision>
  <dcterms:created xsi:type="dcterms:W3CDTF">2014-02-28T02:34:25Z</dcterms:created>
  <dcterms:modified xsi:type="dcterms:W3CDTF">2014-03-28T08:22:29Z</dcterms:modified>
</cp:coreProperties>
</file>