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  <p:sldId id="278" r:id="rId3"/>
    <p:sldId id="275" r:id="rId4"/>
    <p:sldId id="258" r:id="rId5"/>
    <p:sldId id="276" r:id="rId6"/>
    <p:sldId id="277" r:id="rId7"/>
    <p:sldId id="257" r:id="rId8"/>
    <p:sldId id="259" r:id="rId9"/>
    <p:sldId id="262" r:id="rId10"/>
    <p:sldId id="261" r:id="rId11"/>
    <p:sldId id="264" r:id="rId12"/>
    <p:sldId id="273" r:id="rId13"/>
    <p:sldId id="265" r:id="rId14"/>
    <p:sldId id="266" r:id="rId15"/>
    <p:sldId id="267" r:id="rId16"/>
    <p:sldId id="269" r:id="rId17"/>
    <p:sldId id="274" r:id="rId18"/>
    <p:sldId id="271" r:id="rId19"/>
    <p:sldId id="279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FF"/>
    <a:srgbClr val="F2897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E430A-0DE2-40A4-B1AA-C75D02DCB5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5245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3F632-4367-4A97-8262-D5F037F93D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3495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3F2BD-0934-4FE8-80F4-5645ECBB6C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75581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17C24-E87B-4D3B-9DBF-58585105B0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6333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0614B-5F24-40B3-8A8B-9F3311EC3B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702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BB6F2-23AA-4FCF-899E-8619FB8530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6157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E1C83-FC74-452F-8979-12981C4524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0670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6E81F-1D34-4B8C-8268-69845E6E1F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4841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6DB6E-35EE-459E-A7BE-9947A16578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1960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5714E-7DD6-470C-9D08-1A43C397BE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2031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200EE-D550-4192-9FAD-B4E355C564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8308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6D8FB-F3DB-4EE3-BCB8-C31623636B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8607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4DA1F-CCFC-439D-9E61-83E3D07FEA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613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7294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+mj-lt"/>
              </a:defRPr>
            </a:lvl1pPr>
          </a:lstStyle>
          <a:p>
            <a:pPr>
              <a:defRPr/>
            </a:pPr>
            <a:fld id="{13256ED3-3708-4ECD-9318-5833A85225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  <p:sldLayoutId id="2147483884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6.wmf"/><Relationship Id="rId3" Type="http://schemas.openxmlformats.org/officeDocument/2006/relationships/image" Target="../media/image2.jpe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.baidu.com/i?ct=503316480&amp;z=464657701&amp;tn=baiduimagedetail&amp;word=&#30005;&#26438;&amp;in=46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image.baidu.com/i?ct=503316480&amp;z=615520100&amp;tn=baiduimagedetail&amp;word=&#26611;&#26641;&amp;in=3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.baidu.com/i?ct=503316480&amp;z=603635202&amp;tn=baiduimagedetail&amp;word=&#27088;&#26641;&amp;in=152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4.jpeg"/><Relationship Id="rId10" Type="http://schemas.openxmlformats.org/officeDocument/2006/relationships/hyperlink" Target="http://image.baidu.com/i?ct=503316480&amp;z=&amp;tn=baiduimagedetail&amp;word=%B5%E7%CF%DF%B8%CB&amp;in=15019&amp;cl=2&amp;lm=-1&amp;pn=25&amp;rn=1&amp;di=7641570348&amp;ln=1&amp;fr=&amp;ic=&amp;s=&amp;se=&amp;sme=0" TargetMode="External"/><Relationship Id="rId4" Type="http://schemas.openxmlformats.org/officeDocument/2006/relationships/hyperlink" Target="http://image.baidu.com/i?ct=503316480&amp;z=1021111903&amp;tn=baiduimagedetail&amp;word=&#26472;&#26641;&amp;in=325" TargetMode="External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image.baidu.com/i?ct=503316480&amp;z=615520100&amp;tn=baiduimagedetail&amp;word=&#26611;&#26641;&amp;in=34" TargetMode="External"/><Relationship Id="rId7" Type="http://schemas.openxmlformats.org/officeDocument/2006/relationships/hyperlink" Target="http://image.baidu.com/i?ct=503316480&amp;z=603635202&amp;tn=baiduimagedetail&amp;word=&#27088;&#26641;&amp;in=152" TargetMode="External"/><Relationship Id="rId12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hyperlink" Target="http://image.baidu.com/i?ct=503316480&amp;z=&amp;tn=baiduimagedetail&amp;word=%B5%E7%CF%DF%B8%CB&amp;in=15019&amp;cl=2&amp;lm=-1&amp;pn=25&amp;rn=1&amp;di=7641570348&amp;ln=1&amp;fr=&amp;ic=&amp;s=&amp;se=&amp;sme=0" TargetMode="External"/><Relationship Id="rId5" Type="http://schemas.openxmlformats.org/officeDocument/2006/relationships/hyperlink" Target="http://image.baidu.com/i?ct=503316480&amp;z=1021111903&amp;tn=baiduimagedetail&amp;word=&#26472;&#26641;&amp;in=325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hyperlink" Target="http://image.baidu.com/i?ct=503316480&amp;z=464657701&amp;tn=baiduimagedetail&amp;word=&#30005;&#26438;&amp;in=46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.baidu.com/i?ct=503316480&amp;z=0&amp;tn=baiduimagedetail&amp;word=%CB%BC%BF%BC%CD%BC%C6%AC&amp;in=4762&amp;cl=2&amp;lm=-1&amp;pn=12&amp;rn=1&amp;di=16515788700&amp;ln=1&amp;fr=&amp;ic=&amp;s=&amp;se=&amp;sme=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2.jpe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685800" y="28194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5364" name="矩形 5"/>
          <p:cNvSpPr>
            <a:spLocks noChangeArrowheads="1"/>
          </p:cNvSpPr>
          <p:nvPr/>
        </p:nvSpPr>
        <p:spPr bwMode="auto">
          <a:xfrm>
            <a:off x="6705600" y="-25400"/>
            <a:ext cx="26463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华师大版 七年级 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1904876" y="1219200"/>
            <a:ext cx="5040560" cy="1008112"/>
          </a:xfrm>
          <a:prstGeom prst="rect">
            <a:avLst/>
          </a:prstGeom>
          <a:gradFill>
            <a:gsLst>
              <a:gs pos="0">
                <a:srgbClr val="FFE701"/>
              </a:gs>
              <a:gs pos="48000">
                <a:srgbClr val="FE3E0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21000000" rev="21594000"/>
            </a:camera>
            <a:lightRig rig="threePt" dir="t"/>
          </a:scene3d>
          <a:sp3d extrusionH="76200">
            <a:bevelB prst="angle"/>
            <a:extrusionClr>
              <a:srgbClr val="FF0000"/>
            </a:extrusionClr>
          </a:sp3d>
        </p:spPr>
        <p:txBody>
          <a:bodyPr>
            <a:sp3d extrusionH="419100" prstMaterial="dkEdge">
              <a:bevelT w="57150" h="38100" prst="artDeco"/>
              <a:bevelB w="38100" h="38100"/>
              <a:extrusionClr>
                <a:srgbClr val="FF0000"/>
              </a:extrusion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US" altLang="zh-CN" sz="5400" dirty="0" smtClean="0">
                <a:solidFill>
                  <a:schemeClr val="accent2"/>
                </a:solidFill>
                <a:effectLst>
                  <a:reflection stA="45000" endPos="65000" dist="254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2.2 </a:t>
            </a:r>
            <a:r>
              <a:rPr lang="zh-CN" altLang="en-US" sz="5400" dirty="0" smtClean="0">
                <a:solidFill>
                  <a:schemeClr val="accent2"/>
                </a:solidFill>
                <a:effectLst>
                  <a:reflection stA="45000" endPos="65000" dist="254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数轴</a:t>
            </a:r>
            <a:endParaRPr lang="zh-CN" altLang="en-US" sz="5400" dirty="0">
              <a:solidFill>
                <a:schemeClr val="accent2"/>
              </a:solidFill>
              <a:effectLst>
                <a:reflection stA="45000" endPos="65000" dist="254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矩形 7"/>
          <p:cNvSpPr>
            <a:spLocks noChangeArrowheads="1"/>
          </p:cNvSpPr>
          <p:nvPr/>
        </p:nvSpPr>
        <p:spPr bwMode="auto">
          <a:xfrm>
            <a:off x="2289175" y="4572000"/>
            <a:ext cx="4564063" cy="577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郸城县张完三中 赵先春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813"/>
            <a:ext cx="9144000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066800" y="990600"/>
            <a:ext cx="434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下列数轴画得对不对？</a:t>
            </a:r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1524000" y="2133600"/>
            <a:ext cx="5867400" cy="304800"/>
            <a:chOff x="720" y="1344"/>
            <a:chExt cx="3696" cy="192"/>
          </a:xfrm>
        </p:grpSpPr>
        <p:sp>
          <p:nvSpPr>
            <p:cNvPr id="24620" name="Line 4"/>
            <p:cNvSpPr>
              <a:spLocks noChangeShapeType="1"/>
            </p:cNvSpPr>
            <p:nvPr/>
          </p:nvSpPr>
          <p:spPr bwMode="auto">
            <a:xfrm>
              <a:off x="720" y="1536"/>
              <a:ext cx="36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21" name="Line 5"/>
            <p:cNvSpPr>
              <a:spLocks noChangeShapeType="1"/>
            </p:cNvSpPr>
            <p:nvPr/>
          </p:nvSpPr>
          <p:spPr bwMode="auto">
            <a:xfrm flipV="1">
              <a:off x="1728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22" name="Line 6"/>
            <p:cNvSpPr>
              <a:spLocks noChangeShapeType="1"/>
            </p:cNvSpPr>
            <p:nvPr/>
          </p:nvSpPr>
          <p:spPr bwMode="auto">
            <a:xfrm flipV="1">
              <a:off x="3648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23" name="Line 7"/>
            <p:cNvSpPr>
              <a:spLocks noChangeShapeType="1"/>
            </p:cNvSpPr>
            <p:nvPr/>
          </p:nvSpPr>
          <p:spPr bwMode="auto">
            <a:xfrm flipV="1">
              <a:off x="2112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24" name="Line 8"/>
            <p:cNvSpPr>
              <a:spLocks noChangeShapeType="1"/>
            </p:cNvSpPr>
            <p:nvPr/>
          </p:nvSpPr>
          <p:spPr bwMode="auto">
            <a:xfrm flipV="1">
              <a:off x="3264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25" name="Line 9"/>
            <p:cNvSpPr>
              <a:spLocks noChangeShapeType="1"/>
            </p:cNvSpPr>
            <p:nvPr/>
          </p:nvSpPr>
          <p:spPr bwMode="auto">
            <a:xfrm flipV="1">
              <a:off x="2880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26" name="Line 10"/>
            <p:cNvSpPr>
              <a:spLocks noChangeShapeType="1"/>
            </p:cNvSpPr>
            <p:nvPr/>
          </p:nvSpPr>
          <p:spPr bwMode="auto">
            <a:xfrm flipV="1">
              <a:off x="960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27" name="Line 11"/>
            <p:cNvSpPr>
              <a:spLocks noChangeShapeType="1"/>
            </p:cNvSpPr>
            <p:nvPr/>
          </p:nvSpPr>
          <p:spPr bwMode="auto">
            <a:xfrm flipV="1">
              <a:off x="1344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28" name="Line 12"/>
            <p:cNvSpPr>
              <a:spLocks noChangeShapeType="1"/>
            </p:cNvSpPr>
            <p:nvPr/>
          </p:nvSpPr>
          <p:spPr bwMode="auto">
            <a:xfrm flipV="1">
              <a:off x="4032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29" name="Line 13"/>
            <p:cNvSpPr>
              <a:spLocks noChangeShapeType="1"/>
            </p:cNvSpPr>
            <p:nvPr/>
          </p:nvSpPr>
          <p:spPr bwMode="auto">
            <a:xfrm flipV="1">
              <a:off x="2496" y="1344"/>
              <a:ext cx="0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990600" y="2133600"/>
            <a:ext cx="3124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</a:rPr>
              <a:t>①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1828800" y="1981200"/>
            <a:ext cx="693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>
                <a:latin typeface="Times New Roman" panose="02020603050405020304" pitchFamily="18" charset="0"/>
              </a:rPr>
              <a:t>                                  </a:t>
            </a: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1447800" y="2438400"/>
            <a:ext cx="594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>
                <a:latin typeface="Times New Roman" panose="02020603050405020304" pitchFamily="18" charset="0"/>
              </a:rPr>
              <a:t>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－</a:t>
            </a:r>
            <a:r>
              <a:rPr kumimoji="1" lang="en-US" altLang="zh-CN" sz="2400" b="1">
                <a:latin typeface="Times New Roman" panose="02020603050405020304" pitchFamily="18" charset="0"/>
              </a:rPr>
              <a:t>3</a:t>
            </a:r>
            <a:r>
              <a:rPr kumimoji="1" lang="en-US" altLang="zh-CN" sz="2400">
                <a:latin typeface="Times New Roman" panose="02020603050405020304" pitchFamily="18" charset="0"/>
              </a:rPr>
              <a:t>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－</a:t>
            </a:r>
            <a:r>
              <a:rPr kumimoji="1" lang="en-US" altLang="zh-CN" sz="2400" b="1">
                <a:latin typeface="Times New Roman" panose="02020603050405020304" pitchFamily="18" charset="0"/>
              </a:rPr>
              <a:t>2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－</a:t>
            </a:r>
            <a:r>
              <a:rPr kumimoji="1" lang="en-US" altLang="zh-CN" sz="2400" b="1">
                <a:latin typeface="Times New Roman" panose="02020603050405020304" pitchFamily="18" charset="0"/>
              </a:rPr>
              <a:t>1      1      2</a:t>
            </a: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990600" y="30480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</a:rPr>
              <a:t>②</a:t>
            </a:r>
          </a:p>
        </p:txBody>
      </p:sp>
      <p:grpSp>
        <p:nvGrpSpPr>
          <p:cNvPr id="10258" name="Group 18"/>
          <p:cNvGrpSpPr>
            <a:grpSpLocks/>
          </p:cNvGrpSpPr>
          <p:nvPr/>
        </p:nvGrpSpPr>
        <p:grpSpPr bwMode="auto">
          <a:xfrm>
            <a:off x="1752600" y="2971800"/>
            <a:ext cx="5867400" cy="304800"/>
            <a:chOff x="720" y="1344"/>
            <a:chExt cx="3696" cy="192"/>
          </a:xfrm>
        </p:grpSpPr>
        <p:sp>
          <p:nvSpPr>
            <p:cNvPr id="24610" name="Line 19"/>
            <p:cNvSpPr>
              <a:spLocks noChangeShapeType="1"/>
            </p:cNvSpPr>
            <p:nvPr/>
          </p:nvSpPr>
          <p:spPr bwMode="auto">
            <a:xfrm>
              <a:off x="720" y="1536"/>
              <a:ext cx="36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11" name="Line 20"/>
            <p:cNvSpPr>
              <a:spLocks noChangeShapeType="1"/>
            </p:cNvSpPr>
            <p:nvPr/>
          </p:nvSpPr>
          <p:spPr bwMode="auto">
            <a:xfrm flipV="1">
              <a:off x="1728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12" name="Line 21"/>
            <p:cNvSpPr>
              <a:spLocks noChangeShapeType="1"/>
            </p:cNvSpPr>
            <p:nvPr/>
          </p:nvSpPr>
          <p:spPr bwMode="auto">
            <a:xfrm flipV="1">
              <a:off x="3648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13" name="Line 22"/>
            <p:cNvSpPr>
              <a:spLocks noChangeShapeType="1"/>
            </p:cNvSpPr>
            <p:nvPr/>
          </p:nvSpPr>
          <p:spPr bwMode="auto">
            <a:xfrm flipV="1">
              <a:off x="2112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14" name="Line 23"/>
            <p:cNvSpPr>
              <a:spLocks noChangeShapeType="1"/>
            </p:cNvSpPr>
            <p:nvPr/>
          </p:nvSpPr>
          <p:spPr bwMode="auto">
            <a:xfrm flipV="1">
              <a:off x="3264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15" name="Line 24"/>
            <p:cNvSpPr>
              <a:spLocks noChangeShapeType="1"/>
            </p:cNvSpPr>
            <p:nvPr/>
          </p:nvSpPr>
          <p:spPr bwMode="auto">
            <a:xfrm flipV="1">
              <a:off x="2880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16" name="Line 25"/>
            <p:cNvSpPr>
              <a:spLocks noChangeShapeType="1"/>
            </p:cNvSpPr>
            <p:nvPr/>
          </p:nvSpPr>
          <p:spPr bwMode="auto">
            <a:xfrm flipV="1">
              <a:off x="960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17" name="Line 26"/>
            <p:cNvSpPr>
              <a:spLocks noChangeShapeType="1"/>
            </p:cNvSpPr>
            <p:nvPr/>
          </p:nvSpPr>
          <p:spPr bwMode="auto">
            <a:xfrm flipV="1">
              <a:off x="1344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18" name="Line 27"/>
            <p:cNvSpPr>
              <a:spLocks noChangeShapeType="1"/>
            </p:cNvSpPr>
            <p:nvPr/>
          </p:nvSpPr>
          <p:spPr bwMode="auto">
            <a:xfrm flipV="1">
              <a:off x="4032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19" name="Line 28"/>
            <p:cNvSpPr>
              <a:spLocks noChangeShapeType="1"/>
            </p:cNvSpPr>
            <p:nvPr/>
          </p:nvSpPr>
          <p:spPr bwMode="auto">
            <a:xfrm flipV="1">
              <a:off x="2496" y="1344"/>
              <a:ext cx="0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1981200" y="3048000"/>
            <a:ext cx="624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1676400" y="3200400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Times New Roman" panose="02020603050405020304" pitchFamily="18" charset="0"/>
              </a:rPr>
              <a:t>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－</a:t>
            </a:r>
            <a:r>
              <a:rPr kumimoji="1" lang="en-US" altLang="zh-CN" sz="2400" b="1">
                <a:latin typeface="Times New Roman" panose="02020603050405020304" pitchFamily="18" charset="0"/>
              </a:rPr>
              <a:t>1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－</a:t>
            </a:r>
            <a:r>
              <a:rPr kumimoji="1" lang="en-US" altLang="zh-CN" sz="2400" b="1">
                <a:latin typeface="Times New Roman" panose="02020603050405020304" pitchFamily="18" charset="0"/>
              </a:rPr>
              <a:t>2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－</a:t>
            </a:r>
            <a:r>
              <a:rPr kumimoji="1" lang="en-US" altLang="zh-CN" sz="2400" b="1">
                <a:latin typeface="Times New Roman" panose="02020603050405020304" pitchFamily="18" charset="0"/>
              </a:rPr>
              <a:t>3      0      1      2</a:t>
            </a:r>
          </a:p>
        </p:txBody>
      </p:sp>
      <p:sp>
        <p:nvSpPr>
          <p:cNvPr id="10271" name="Line 31"/>
          <p:cNvSpPr>
            <a:spLocks noChangeShapeType="1"/>
          </p:cNvSpPr>
          <p:nvPr/>
        </p:nvSpPr>
        <p:spPr bwMode="auto">
          <a:xfrm>
            <a:off x="1676400" y="4343400"/>
            <a:ext cx="5486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10272" name="Group 32"/>
          <p:cNvGrpSpPr>
            <a:grpSpLocks/>
          </p:cNvGrpSpPr>
          <p:nvPr/>
        </p:nvGrpSpPr>
        <p:grpSpPr bwMode="auto">
          <a:xfrm>
            <a:off x="2133600" y="4191000"/>
            <a:ext cx="4267200" cy="152400"/>
            <a:chOff x="1344" y="2160"/>
            <a:chExt cx="2688" cy="96"/>
          </a:xfrm>
        </p:grpSpPr>
        <p:sp>
          <p:nvSpPr>
            <p:cNvPr id="24602" name="Line 33"/>
            <p:cNvSpPr>
              <a:spLocks noChangeShapeType="1"/>
            </p:cNvSpPr>
            <p:nvPr/>
          </p:nvSpPr>
          <p:spPr bwMode="auto">
            <a:xfrm flipV="1">
              <a:off x="2112" y="216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03" name="Line 34"/>
            <p:cNvSpPr>
              <a:spLocks noChangeShapeType="1"/>
            </p:cNvSpPr>
            <p:nvPr/>
          </p:nvSpPr>
          <p:spPr bwMode="auto">
            <a:xfrm flipV="1">
              <a:off x="1344" y="216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04" name="Line 35"/>
            <p:cNvSpPr>
              <a:spLocks noChangeShapeType="1"/>
            </p:cNvSpPr>
            <p:nvPr/>
          </p:nvSpPr>
          <p:spPr bwMode="auto">
            <a:xfrm flipV="1">
              <a:off x="1728" y="216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05" name="Line 36"/>
            <p:cNvSpPr>
              <a:spLocks noChangeShapeType="1"/>
            </p:cNvSpPr>
            <p:nvPr/>
          </p:nvSpPr>
          <p:spPr bwMode="auto">
            <a:xfrm flipV="1">
              <a:off x="4032" y="216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06" name="Line 37"/>
            <p:cNvSpPr>
              <a:spLocks noChangeShapeType="1"/>
            </p:cNvSpPr>
            <p:nvPr/>
          </p:nvSpPr>
          <p:spPr bwMode="auto">
            <a:xfrm flipV="1">
              <a:off x="3648" y="216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07" name="Line 38"/>
            <p:cNvSpPr>
              <a:spLocks noChangeShapeType="1"/>
            </p:cNvSpPr>
            <p:nvPr/>
          </p:nvSpPr>
          <p:spPr bwMode="auto">
            <a:xfrm flipV="1">
              <a:off x="3264" y="216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08" name="Line 39"/>
            <p:cNvSpPr>
              <a:spLocks noChangeShapeType="1"/>
            </p:cNvSpPr>
            <p:nvPr/>
          </p:nvSpPr>
          <p:spPr bwMode="auto">
            <a:xfrm flipV="1">
              <a:off x="2880" y="216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09" name="Line 40"/>
            <p:cNvSpPr>
              <a:spLocks noChangeShapeType="1"/>
            </p:cNvSpPr>
            <p:nvPr/>
          </p:nvSpPr>
          <p:spPr bwMode="auto">
            <a:xfrm flipV="1">
              <a:off x="2496" y="216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0281" name="Text Box 41"/>
          <p:cNvSpPr txBox="1">
            <a:spLocks noChangeArrowheads="1"/>
          </p:cNvSpPr>
          <p:nvPr/>
        </p:nvSpPr>
        <p:spPr bwMode="auto">
          <a:xfrm>
            <a:off x="990600" y="4038600"/>
            <a:ext cx="60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</a:rPr>
              <a:t>③</a:t>
            </a:r>
          </a:p>
        </p:txBody>
      </p:sp>
      <p:sp>
        <p:nvSpPr>
          <p:cNvPr id="10282" name="Text Box 42"/>
          <p:cNvSpPr txBox="1">
            <a:spLocks noChangeArrowheads="1"/>
          </p:cNvSpPr>
          <p:nvPr/>
        </p:nvSpPr>
        <p:spPr bwMode="auto">
          <a:xfrm>
            <a:off x="1676400" y="4419600"/>
            <a:ext cx="586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Times New Roman" panose="02020603050405020304" pitchFamily="18" charset="0"/>
              </a:rPr>
              <a:t> 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－</a:t>
            </a:r>
            <a:r>
              <a:rPr kumimoji="1" lang="en-US" altLang="zh-CN" sz="2400" b="1">
                <a:latin typeface="Times New Roman" panose="02020603050405020304" pitchFamily="18" charset="0"/>
              </a:rPr>
              <a:t>3</a:t>
            </a:r>
            <a:r>
              <a:rPr kumimoji="1" lang="en-US" altLang="zh-CN" sz="2400">
                <a:latin typeface="Times New Roman" panose="02020603050405020304" pitchFamily="18" charset="0"/>
              </a:rPr>
              <a:t>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－</a:t>
            </a:r>
            <a:r>
              <a:rPr kumimoji="1" lang="en-US" altLang="zh-CN" sz="2400" b="1">
                <a:latin typeface="Times New Roman" panose="02020603050405020304" pitchFamily="18" charset="0"/>
              </a:rPr>
              <a:t>2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－</a:t>
            </a:r>
            <a:r>
              <a:rPr kumimoji="1" lang="en-US" altLang="zh-CN" sz="2400" b="1">
                <a:latin typeface="Times New Roman" panose="02020603050405020304" pitchFamily="18" charset="0"/>
              </a:rPr>
              <a:t>1     0       1      2</a:t>
            </a:r>
          </a:p>
        </p:txBody>
      </p:sp>
      <p:sp>
        <p:nvSpPr>
          <p:cNvPr id="10283" name="Text Box 43"/>
          <p:cNvSpPr txBox="1">
            <a:spLocks noChangeArrowheads="1"/>
          </p:cNvSpPr>
          <p:nvPr/>
        </p:nvSpPr>
        <p:spPr bwMode="auto">
          <a:xfrm>
            <a:off x="990600" y="4953000"/>
            <a:ext cx="68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</a:rPr>
              <a:t>④</a:t>
            </a:r>
          </a:p>
        </p:txBody>
      </p:sp>
      <p:grpSp>
        <p:nvGrpSpPr>
          <p:cNvPr id="10284" name="Group 44"/>
          <p:cNvGrpSpPr>
            <a:grpSpLocks/>
          </p:cNvGrpSpPr>
          <p:nvPr/>
        </p:nvGrpSpPr>
        <p:grpSpPr bwMode="auto">
          <a:xfrm>
            <a:off x="1828800" y="5257800"/>
            <a:ext cx="5562600" cy="533400"/>
            <a:chOff x="1104" y="2880"/>
            <a:chExt cx="3504" cy="336"/>
          </a:xfrm>
        </p:grpSpPr>
        <p:sp>
          <p:nvSpPr>
            <p:cNvPr id="24596" name="Line 45"/>
            <p:cNvSpPr>
              <a:spLocks noChangeShapeType="1"/>
            </p:cNvSpPr>
            <p:nvPr/>
          </p:nvSpPr>
          <p:spPr bwMode="auto">
            <a:xfrm>
              <a:off x="1104" y="2928"/>
              <a:ext cx="35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597" name="Line 46"/>
            <p:cNvSpPr>
              <a:spLocks noChangeShapeType="1"/>
            </p:cNvSpPr>
            <p:nvPr/>
          </p:nvSpPr>
          <p:spPr bwMode="auto">
            <a:xfrm flipV="1">
              <a:off x="2928" y="288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598" name="Line 47"/>
            <p:cNvSpPr>
              <a:spLocks noChangeShapeType="1"/>
            </p:cNvSpPr>
            <p:nvPr/>
          </p:nvSpPr>
          <p:spPr bwMode="auto">
            <a:xfrm flipV="1">
              <a:off x="2352" y="288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599" name="Line 48"/>
            <p:cNvSpPr>
              <a:spLocks noChangeShapeType="1"/>
            </p:cNvSpPr>
            <p:nvPr/>
          </p:nvSpPr>
          <p:spPr bwMode="auto">
            <a:xfrm flipV="1">
              <a:off x="3696" y="288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00" name="Line 49"/>
            <p:cNvSpPr>
              <a:spLocks noChangeShapeType="1"/>
            </p:cNvSpPr>
            <p:nvPr/>
          </p:nvSpPr>
          <p:spPr bwMode="auto">
            <a:xfrm flipV="1">
              <a:off x="3312" y="288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01" name="Text Box 50"/>
            <p:cNvSpPr txBox="1">
              <a:spLocks noChangeArrowheads="1"/>
            </p:cNvSpPr>
            <p:nvPr/>
          </p:nvSpPr>
          <p:spPr bwMode="auto">
            <a:xfrm>
              <a:off x="1584" y="2928"/>
              <a:ext cx="27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>
                  <a:latin typeface="Times New Roman" panose="02020603050405020304" pitchFamily="18" charset="0"/>
                </a:rPr>
                <a:t>          </a:t>
              </a:r>
              <a:r>
                <a:rPr kumimoji="1" lang="zh-CN" altLang="en-US" sz="2400" b="1">
                  <a:latin typeface="Times New Roman" panose="02020603050405020304" pitchFamily="18" charset="0"/>
                </a:rPr>
                <a:t>－</a:t>
              </a:r>
              <a:r>
                <a:rPr kumimoji="1" lang="en-US" altLang="zh-CN" sz="2400" b="1">
                  <a:latin typeface="Times New Roman" panose="02020603050405020304" pitchFamily="18" charset="0"/>
                </a:rPr>
                <a:t>1           0     1      2</a:t>
              </a:r>
            </a:p>
          </p:txBody>
        </p:sp>
      </p:grpSp>
      <p:sp>
        <p:nvSpPr>
          <p:cNvPr id="24594" name="Text Box 51"/>
          <p:cNvSpPr txBox="1">
            <a:spLocks noChangeArrowheads="1"/>
          </p:cNvSpPr>
          <p:nvPr/>
        </p:nvSpPr>
        <p:spPr bwMode="auto">
          <a:xfrm>
            <a:off x="762000" y="-152400"/>
            <a:ext cx="419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latin typeface="Garamond" panose="02020404030301010803" pitchFamily="18" charset="0"/>
            </a:endParaRPr>
          </a:p>
        </p:txBody>
      </p:sp>
      <p:sp>
        <p:nvSpPr>
          <p:cNvPr id="24595" name="Text Box 52"/>
          <p:cNvSpPr txBox="1">
            <a:spLocks noChangeArrowheads="1"/>
          </p:cNvSpPr>
          <p:nvPr/>
        </p:nvSpPr>
        <p:spPr bwMode="auto">
          <a:xfrm>
            <a:off x="457200" y="228600"/>
            <a:ext cx="106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Garamond" panose="02020404030301010803" pitchFamily="18" charset="0"/>
              </a:rPr>
              <a:t>讨论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54" grpId="0" autoUpdateAnimBg="0"/>
      <p:bldP spid="10255" grpId="0" autoUpdateAnimBg="0"/>
      <p:bldP spid="10256" grpId="0" autoUpdateAnimBg="0"/>
      <p:bldP spid="10257" grpId="0" autoUpdateAnimBg="0"/>
      <p:bldP spid="10269" grpId="0" autoUpdateAnimBg="0"/>
      <p:bldP spid="10270" grpId="0" autoUpdateAnimBg="0"/>
      <p:bldP spid="10271" grpId="0" animBg="1"/>
      <p:bldP spid="10281" grpId="0" autoUpdateAnimBg="0"/>
      <p:bldP spid="10282" grpId="0" autoUpdateAnimBg="0"/>
      <p:bldP spid="1028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WordArt 2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24574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  <a:contourClr>
                <a:schemeClr val="hlink"/>
              </a:contourClr>
            </a:sp3d>
          </a:bodyPr>
          <a:lstStyle/>
          <a:p>
            <a:pPr algn="ctr"/>
            <a:r>
              <a:rPr lang="zh-CN" altLang="en-US" sz="3200" kern="10">
                <a:ln w="9525">
                  <a:round/>
                  <a:headEnd/>
                  <a:tailEnd/>
                </a:ln>
                <a:solidFill>
                  <a:schemeClr val="hlink"/>
                </a:solidFill>
                <a:latin typeface="宋体" panose="02010600030101010101" pitchFamily="2" charset="-122"/>
              </a:rPr>
              <a:t>拓展升华</a:t>
            </a:r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387350" y="1363663"/>
            <a:ext cx="85407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latin typeface="Times New Roman" panose="02020603050405020304" pitchFamily="18" charset="0"/>
              </a:rPr>
              <a:t>1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、数轴上的两上点，右边点表示的数与左边点表示的</a:t>
            </a:r>
          </a:p>
          <a:p>
            <a:pPr eaLnBrk="1" hangingPunct="1"/>
            <a:r>
              <a:rPr kumimoji="1" lang="zh-CN" altLang="en-US" sz="2800" b="1">
                <a:latin typeface="Times New Roman" panose="02020603050405020304" pitchFamily="18" charset="0"/>
              </a:rPr>
              <a:t>数的大小关系？</a:t>
            </a:r>
          </a:p>
        </p:txBody>
      </p:sp>
      <p:sp>
        <p:nvSpPr>
          <p:cNvPr id="25605" name="Line 4"/>
          <p:cNvSpPr>
            <a:spLocks noChangeShapeType="1"/>
          </p:cNvSpPr>
          <p:nvPr/>
        </p:nvSpPr>
        <p:spPr bwMode="auto">
          <a:xfrm>
            <a:off x="533400" y="3505200"/>
            <a:ext cx="792480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25606" name="Line 5"/>
          <p:cNvSpPr>
            <a:spLocks noChangeShapeType="1"/>
          </p:cNvSpPr>
          <p:nvPr/>
        </p:nvSpPr>
        <p:spPr bwMode="auto">
          <a:xfrm>
            <a:off x="8458200" y="3505200"/>
            <a:ext cx="22860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25607" name="Line 6"/>
          <p:cNvSpPr>
            <a:spLocks noChangeShapeType="1"/>
          </p:cNvSpPr>
          <p:nvPr/>
        </p:nvSpPr>
        <p:spPr bwMode="auto">
          <a:xfrm>
            <a:off x="4495800" y="3048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Text Box 7"/>
          <p:cNvSpPr txBox="1">
            <a:spLocks noChangeArrowheads="1"/>
          </p:cNvSpPr>
          <p:nvPr/>
        </p:nvSpPr>
        <p:spPr bwMode="auto">
          <a:xfrm>
            <a:off x="4267200" y="3429000"/>
            <a:ext cx="439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0</a:t>
            </a:r>
          </a:p>
        </p:txBody>
      </p:sp>
      <p:sp>
        <p:nvSpPr>
          <p:cNvPr id="25609" name="Text Box 8"/>
          <p:cNvSpPr txBox="1">
            <a:spLocks noChangeArrowheads="1"/>
          </p:cNvSpPr>
          <p:nvPr/>
        </p:nvSpPr>
        <p:spPr bwMode="auto">
          <a:xfrm>
            <a:off x="5180013" y="3429000"/>
            <a:ext cx="439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1</a:t>
            </a:r>
          </a:p>
        </p:txBody>
      </p:sp>
      <p:sp>
        <p:nvSpPr>
          <p:cNvPr id="25610" name="Line 9"/>
          <p:cNvSpPr>
            <a:spLocks noChangeShapeType="1"/>
          </p:cNvSpPr>
          <p:nvPr/>
        </p:nvSpPr>
        <p:spPr bwMode="auto">
          <a:xfrm>
            <a:off x="3657600" y="3200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Line 10"/>
          <p:cNvSpPr>
            <a:spLocks noChangeShapeType="1"/>
          </p:cNvSpPr>
          <p:nvPr/>
        </p:nvSpPr>
        <p:spPr bwMode="auto">
          <a:xfrm>
            <a:off x="2819400" y="3200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2" name="Line 11"/>
          <p:cNvSpPr>
            <a:spLocks noChangeShapeType="1"/>
          </p:cNvSpPr>
          <p:nvPr/>
        </p:nvSpPr>
        <p:spPr bwMode="auto">
          <a:xfrm>
            <a:off x="1981200" y="3200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3" name="Line 12"/>
          <p:cNvSpPr>
            <a:spLocks noChangeShapeType="1"/>
          </p:cNvSpPr>
          <p:nvPr/>
        </p:nvSpPr>
        <p:spPr bwMode="auto">
          <a:xfrm>
            <a:off x="7239000" y="3200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4" name="Line 13"/>
          <p:cNvSpPr>
            <a:spLocks noChangeShapeType="1"/>
          </p:cNvSpPr>
          <p:nvPr/>
        </p:nvSpPr>
        <p:spPr bwMode="auto">
          <a:xfrm>
            <a:off x="6324600" y="3200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5" name="Line 14"/>
          <p:cNvSpPr>
            <a:spLocks noChangeShapeType="1"/>
          </p:cNvSpPr>
          <p:nvPr/>
        </p:nvSpPr>
        <p:spPr bwMode="auto">
          <a:xfrm>
            <a:off x="5410200" y="3200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6" name="Text Box 15"/>
          <p:cNvSpPr txBox="1">
            <a:spLocks noChangeArrowheads="1"/>
          </p:cNvSpPr>
          <p:nvPr/>
        </p:nvSpPr>
        <p:spPr bwMode="auto">
          <a:xfrm>
            <a:off x="6094413" y="3429000"/>
            <a:ext cx="439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2</a:t>
            </a:r>
          </a:p>
        </p:txBody>
      </p:sp>
      <p:sp>
        <p:nvSpPr>
          <p:cNvPr id="25617" name="Text Box 16"/>
          <p:cNvSpPr txBox="1">
            <a:spLocks noChangeArrowheads="1"/>
          </p:cNvSpPr>
          <p:nvPr/>
        </p:nvSpPr>
        <p:spPr bwMode="auto">
          <a:xfrm>
            <a:off x="7008813" y="3429000"/>
            <a:ext cx="439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3</a:t>
            </a:r>
          </a:p>
        </p:txBody>
      </p:sp>
      <p:sp>
        <p:nvSpPr>
          <p:cNvPr id="25618" name="Text Box 17"/>
          <p:cNvSpPr txBox="1">
            <a:spLocks noChangeArrowheads="1"/>
          </p:cNvSpPr>
          <p:nvPr/>
        </p:nvSpPr>
        <p:spPr bwMode="auto">
          <a:xfrm>
            <a:off x="3198813" y="3429000"/>
            <a:ext cx="10683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-1</a:t>
            </a:r>
          </a:p>
        </p:txBody>
      </p:sp>
      <p:sp>
        <p:nvSpPr>
          <p:cNvPr id="25619" name="Text Box 18"/>
          <p:cNvSpPr txBox="1">
            <a:spLocks noChangeArrowheads="1"/>
          </p:cNvSpPr>
          <p:nvPr/>
        </p:nvSpPr>
        <p:spPr bwMode="auto">
          <a:xfrm>
            <a:off x="2360613" y="3429000"/>
            <a:ext cx="1144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-2</a:t>
            </a:r>
          </a:p>
        </p:txBody>
      </p:sp>
      <p:sp>
        <p:nvSpPr>
          <p:cNvPr id="25620" name="Text Box 19"/>
          <p:cNvSpPr txBox="1">
            <a:spLocks noChangeArrowheads="1"/>
          </p:cNvSpPr>
          <p:nvPr/>
        </p:nvSpPr>
        <p:spPr bwMode="auto">
          <a:xfrm>
            <a:off x="1522413" y="3429000"/>
            <a:ext cx="1144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-3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827088" y="4581525"/>
            <a:ext cx="76850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数轴上两个点表示的数，右边的总比左边的大。</a:t>
            </a: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2843213" y="5445125"/>
            <a:ext cx="27955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负数小于</a:t>
            </a:r>
            <a:r>
              <a:rPr kumimoji="1" lang="en-US" altLang="zh-CN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kumimoji="1" lang="zh-CN" altLang="en-US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4976813" y="5445125"/>
            <a:ext cx="3384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正数大于负数。</a:t>
            </a:r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709613" y="5445125"/>
            <a:ext cx="24907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正数大于</a:t>
            </a:r>
            <a:r>
              <a:rPr kumimoji="1" lang="en-US" altLang="zh-CN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kumimoji="1" lang="zh-CN" altLang="en-US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</p:txBody>
      </p:sp>
      <p:sp>
        <p:nvSpPr>
          <p:cNvPr id="13336" name="Line 24"/>
          <p:cNvSpPr>
            <a:spLocks noChangeShapeType="1"/>
          </p:cNvSpPr>
          <p:nvPr/>
        </p:nvSpPr>
        <p:spPr bwMode="auto">
          <a:xfrm>
            <a:off x="1676400" y="2971800"/>
            <a:ext cx="6096000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3635375" y="2368550"/>
            <a:ext cx="21558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越来越大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2" grpId="0"/>
      <p:bldP spid="13333" grpId="0"/>
      <p:bldP spid="13334" grpId="0"/>
      <p:bldP spid="13335" grpId="0"/>
      <p:bldP spid="13336" grpId="0" animBg="1"/>
      <p:bldP spid="1333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Oval 2"/>
          <p:cNvSpPr>
            <a:spLocks noChangeArrowheads="1"/>
          </p:cNvSpPr>
          <p:nvPr/>
        </p:nvSpPr>
        <p:spPr bwMode="auto">
          <a:xfrm>
            <a:off x="381000" y="228600"/>
            <a:ext cx="1905000" cy="8651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0000CC"/>
                </a:solidFill>
                <a:ea typeface="华文中宋" panose="02010600040101010101" pitchFamily="2" charset="-122"/>
              </a:rPr>
              <a:t>探究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304800" y="3429000"/>
            <a:ext cx="8623300" cy="267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① 3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在原点两侧，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在原点右侧，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在原点左侧，</a:t>
            </a:r>
          </a:p>
          <a:p>
            <a:pPr eaLnBrk="1" hangingPunct="1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到原点距离都是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个单位长度．</a:t>
            </a:r>
          </a:p>
          <a:p>
            <a:pPr eaLnBrk="1" hangingPunct="1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② 一般地，设</a:t>
            </a:r>
            <a:r>
              <a:rPr lang="en-US" altLang="zh-CN" sz="2800" i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是一个正数，则数轴上表示数</a:t>
            </a:r>
            <a:r>
              <a:rPr lang="en-US" altLang="zh-CN" sz="2800" i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在原点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边，与原点的距离是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个单位长度；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表示数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i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的点在原点的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边，与原点的距离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个单位长度． </a:t>
            </a:r>
          </a:p>
        </p:txBody>
      </p:sp>
      <p:grpSp>
        <p:nvGrpSpPr>
          <p:cNvPr id="26629" name="Group 4"/>
          <p:cNvGrpSpPr>
            <a:grpSpLocks/>
          </p:cNvGrpSpPr>
          <p:nvPr/>
        </p:nvGrpSpPr>
        <p:grpSpPr bwMode="auto">
          <a:xfrm>
            <a:off x="446088" y="1412875"/>
            <a:ext cx="7727950" cy="1752600"/>
            <a:chOff x="0" y="890"/>
            <a:chExt cx="4868" cy="1104"/>
          </a:xfrm>
        </p:grpSpPr>
        <p:sp>
          <p:nvSpPr>
            <p:cNvPr id="26630" name="Text Box 5"/>
            <p:cNvSpPr txBox="1">
              <a:spLocks noChangeArrowheads="1"/>
            </p:cNvSpPr>
            <p:nvPr/>
          </p:nvSpPr>
          <p:spPr bwMode="auto">
            <a:xfrm>
              <a:off x="0" y="890"/>
              <a:ext cx="486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8001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2573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145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1717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6289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0861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5433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0005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</a:rPr>
                <a:t>、观察数轴上的有理数与原点的关系</a:t>
              </a:r>
            </a:p>
          </p:txBody>
        </p:sp>
        <p:grpSp>
          <p:nvGrpSpPr>
            <p:cNvPr id="26631" name="Group 6"/>
            <p:cNvGrpSpPr>
              <a:grpSpLocks/>
            </p:cNvGrpSpPr>
            <p:nvPr/>
          </p:nvGrpSpPr>
          <p:grpSpPr bwMode="auto">
            <a:xfrm>
              <a:off x="816" y="1570"/>
              <a:ext cx="3266" cy="424"/>
              <a:chOff x="748" y="1847"/>
              <a:chExt cx="3266" cy="424"/>
            </a:xfrm>
          </p:grpSpPr>
          <p:sp>
            <p:nvSpPr>
              <p:cNvPr id="26632" name="Line 7"/>
              <p:cNvSpPr>
                <a:spLocks noChangeShapeType="1"/>
              </p:cNvSpPr>
              <p:nvPr/>
            </p:nvSpPr>
            <p:spPr bwMode="auto">
              <a:xfrm>
                <a:off x="748" y="1983"/>
                <a:ext cx="326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3" name="Line 8"/>
              <p:cNvSpPr>
                <a:spLocks noChangeShapeType="1"/>
              </p:cNvSpPr>
              <p:nvPr/>
            </p:nvSpPr>
            <p:spPr bwMode="auto">
              <a:xfrm>
                <a:off x="2336" y="1847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4" name="Line 9"/>
              <p:cNvSpPr>
                <a:spLocks noChangeShapeType="1"/>
              </p:cNvSpPr>
              <p:nvPr/>
            </p:nvSpPr>
            <p:spPr bwMode="auto">
              <a:xfrm>
                <a:off x="2699" y="1847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5" name="Line 10"/>
              <p:cNvSpPr>
                <a:spLocks noChangeShapeType="1"/>
              </p:cNvSpPr>
              <p:nvPr/>
            </p:nvSpPr>
            <p:spPr bwMode="auto">
              <a:xfrm>
                <a:off x="3062" y="1847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6" name="Line 11"/>
              <p:cNvSpPr>
                <a:spLocks noChangeShapeType="1"/>
              </p:cNvSpPr>
              <p:nvPr/>
            </p:nvSpPr>
            <p:spPr bwMode="auto">
              <a:xfrm>
                <a:off x="3425" y="1847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7" name="Line 12"/>
              <p:cNvSpPr>
                <a:spLocks noChangeShapeType="1"/>
              </p:cNvSpPr>
              <p:nvPr/>
            </p:nvSpPr>
            <p:spPr bwMode="auto">
              <a:xfrm>
                <a:off x="1247" y="1847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8" name="Line 13"/>
              <p:cNvSpPr>
                <a:spLocks noChangeShapeType="1"/>
              </p:cNvSpPr>
              <p:nvPr/>
            </p:nvSpPr>
            <p:spPr bwMode="auto">
              <a:xfrm>
                <a:off x="1610" y="1847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9" name="Line 14"/>
              <p:cNvSpPr>
                <a:spLocks noChangeShapeType="1"/>
              </p:cNvSpPr>
              <p:nvPr/>
            </p:nvSpPr>
            <p:spPr bwMode="auto">
              <a:xfrm>
                <a:off x="1973" y="1847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0" name="Text Box 15"/>
              <p:cNvSpPr txBox="1">
                <a:spLocks noChangeArrowheads="1"/>
              </p:cNvSpPr>
              <p:nvPr/>
            </p:nvSpPr>
            <p:spPr bwMode="auto">
              <a:xfrm>
                <a:off x="2200" y="1983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/>
                  <a:t>0</a:t>
                </a:r>
              </a:p>
            </p:txBody>
          </p:sp>
          <p:sp>
            <p:nvSpPr>
              <p:cNvPr id="26641" name="Text Box 16"/>
              <p:cNvSpPr txBox="1">
                <a:spLocks noChangeArrowheads="1"/>
              </p:cNvSpPr>
              <p:nvPr/>
            </p:nvSpPr>
            <p:spPr bwMode="auto">
              <a:xfrm>
                <a:off x="2563" y="1983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/>
                  <a:t>1</a:t>
                </a:r>
              </a:p>
            </p:txBody>
          </p:sp>
          <p:sp>
            <p:nvSpPr>
              <p:cNvPr id="26642" name="Text Box 17"/>
              <p:cNvSpPr txBox="1">
                <a:spLocks noChangeArrowheads="1"/>
              </p:cNvSpPr>
              <p:nvPr/>
            </p:nvSpPr>
            <p:spPr bwMode="auto">
              <a:xfrm>
                <a:off x="2971" y="1983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/>
                  <a:t>2</a:t>
                </a:r>
              </a:p>
            </p:txBody>
          </p:sp>
          <p:sp>
            <p:nvSpPr>
              <p:cNvPr id="26643" name="Text Box 18"/>
              <p:cNvSpPr txBox="1">
                <a:spLocks noChangeArrowheads="1"/>
              </p:cNvSpPr>
              <p:nvPr/>
            </p:nvSpPr>
            <p:spPr bwMode="auto">
              <a:xfrm>
                <a:off x="3289" y="1983"/>
                <a:ext cx="22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/>
                  <a:t>3</a:t>
                </a:r>
              </a:p>
            </p:txBody>
          </p:sp>
          <p:sp>
            <p:nvSpPr>
              <p:cNvPr id="26644" name="Text Box 19"/>
              <p:cNvSpPr txBox="1">
                <a:spLocks noChangeArrowheads="1"/>
              </p:cNvSpPr>
              <p:nvPr/>
            </p:nvSpPr>
            <p:spPr bwMode="auto">
              <a:xfrm>
                <a:off x="1837" y="1983"/>
                <a:ext cx="28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/>
                  <a:t>-1</a:t>
                </a:r>
              </a:p>
            </p:txBody>
          </p:sp>
          <p:sp>
            <p:nvSpPr>
              <p:cNvPr id="26645" name="Text Box 20"/>
              <p:cNvSpPr txBox="1">
                <a:spLocks noChangeArrowheads="1"/>
              </p:cNvSpPr>
              <p:nvPr/>
            </p:nvSpPr>
            <p:spPr bwMode="auto">
              <a:xfrm>
                <a:off x="1474" y="1983"/>
                <a:ext cx="28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/>
                  <a:t>-2</a:t>
                </a:r>
              </a:p>
            </p:txBody>
          </p:sp>
          <p:sp>
            <p:nvSpPr>
              <p:cNvPr id="26646" name="Text Box 21"/>
              <p:cNvSpPr txBox="1">
                <a:spLocks noChangeArrowheads="1"/>
              </p:cNvSpPr>
              <p:nvPr/>
            </p:nvSpPr>
            <p:spPr bwMode="auto">
              <a:xfrm>
                <a:off x="1111" y="1983"/>
                <a:ext cx="28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/>
                  <a:t>-3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Line 2"/>
          <p:cNvSpPr>
            <a:spLocks noChangeShapeType="1"/>
          </p:cNvSpPr>
          <p:nvPr/>
        </p:nvSpPr>
        <p:spPr bwMode="auto">
          <a:xfrm>
            <a:off x="533400" y="2743200"/>
            <a:ext cx="792480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27652" name="Line 3"/>
          <p:cNvSpPr>
            <a:spLocks noChangeShapeType="1"/>
          </p:cNvSpPr>
          <p:nvPr/>
        </p:nvSpPr>
        <p:spPr bwMode="auto">
          <a:xfrm>
            <a:off x="8382000" y="2743200"/>
            <a:ext cx="22860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27653" name="Line 4"/>
          <p:cNvSpPr>
            <a:spLocks noChangeShapeType="1"/>
          </p:cNvSpPr>
          <p:nvPr/>
        </p:nvSpPr>
        <p:spPr bwMode="auto">
          <a:xfrm>
            <a:off x="44958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4343400" y="2773363"/>
            <a:ext cx="38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0</a:t>
            </a:r>
          </a:p>
        </p:txBody>
      </p:sp>
      <p:sp>
        <p:nvSpPr>
          <p:cNvPr id="27655" name="Text Box 6"/>
          <p:cNvSpPr txBox="1">
            <a:spLocks noChangeArrowheads="1"/>
          </p:cNvSpPr>
          <p:nvPr/>
        </p:nvSpPr>
        <p:spPr bwMode="auto">
          <a:xfrm>
            <a:off x="5181600" y="2743200"/>
            <a:ext cx="439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1</a:t>
            </a:r>
          </a:p>
        </p:txBody>
      </p:sp>
      <p:sp>
        <p:nvSpPr>
          <p:cNvPr id="27656" name="Line 7"/>
          <p:cNvSpPr>
            <a:spLocks noChangeShapeType="1"/>
          </p:cNvSpPr>
          <p:nvPr/>
        </p:nvSpPr>
        <p:spPr bwMode="auto">
          <a:xfrm>
            <a:off x="36576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Line 8"/>
          <p:cNvSpPr>
            <a:spLocks noChangeShapeType="1"/>
          </p:cNvSpPr>
          <p:nvPr/>
        </p:nvSpPr>
        <p:spPr bwMode="auto">
          <a:xfrm>
            <a:off x="28956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Line 9"/>
          <p:cNvSpPr>
            <a:spLocks noChangeShapeType="1"/>
          </p:cNvSpPr>
          <p:nvPr/>
        </p:nvSpPr>
        <p:spPr bwMode="auto">
          <a:xfrm>
            <a:off x="20574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Line 10"/>
          <p:cNvSpPr>
            <a:spLocks noChangeShapeType="1"/>
          </p:cNvSpPr>
          <p:nvPr/>
        </p:nvSpPr>
        <p:spPr bwMode="auto">
          <a:xfrm>
            <a:off x="72390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Line 11"/>
          <p:cNvSpPr>
            <a:spLocks noChangeShapeType="1"/>
          </p:cNvSpPr>
          <p:nvPr/>
        </p:nvSpPr>
        <p:spPr bwMode="auto">
          <a:xfrm>
            <a:off x="63246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Line 12"/>
          <p:cNvSpPr>
            <a:spLocks noChangeShapeType="1"/>
          </p:cNvSpPr>
          <p:nvPr/>
        </p:nvSpPr>
        <p:spPr bwMode="auto">
          <a:xfrm>
            <a:off x="54102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2" name="Text Box 13"/>
          <p:cNvSpPr txBox="1">
            <a:spLocks noChangeArrowheads="1"/>
          </p:cNvSpPr>
          <p:nvPr/>
        </p:nvSpPr>
        <p:spPr bwMode="auto">
          <a:xfrm>
            <a:off x="6096000" y="2743200"/>
            <a:ext cx="439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2</a:t>
            </a:r>
          </a:p>
        </p:txBody>
      </p:sp>
      <p:sp>
        <p:nvSpPr>
          <p:cNvPr id="27663" name="Text Box 14"/>
          <p:cNvSpPr txBox="1">
            <a:spLocks noChangeArrowheads="1"/>
          </p:cNvSpPr>
          <p:nvPr/>
        </p:nvSpPr>
        <p:spPr bwMode="auto">
          <a:xfrm>
            <a:off x="7010400" y="2743200"/>
            <a:ext cx="439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3</a:t>
            </a:r>
          </a:p>
        </p:txBody>
      </p:sp>
      <p:sp>
        <p:nvSpPr>
          <p:cNvPr id="27664" name="Text Box 15"/>
          <p:cNvSpPr txBox="1">
            <a:spLocks noChangeArrowheads="1"/>
          </p:cNvSpPr>
          <p:nvPr/>
        </p:nvSpPr>
        <p:spPr bwMode="auto">
          <a:xfrm>
            <a:off x="3352800" y="2743200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-1</a:t>
            </a:r>
          </a:p>
        </p:txBody>
      </p:sp>
      <p:sp>
        <p:nvSpPr>
          <p:cNvPr id="27665" name="Text Box 16"/>
          <p:cNvSpPr txBox="1">
            <a:spLocks noChangeArrowheads="1"/>
          </p:cNvSpPr>
          <p:nvPr/>
        </p:nvSpPr>
        <p:spPr bwMode="auto">
          <a:xfrm>
            <a:off x="2362200" y="2743200"/>
            <a:ext cx="1144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-2</a:t>
            </a:r>
          </a:p>
        </p:txBody>
      </p:sp>
      <p:sp>
        <p:nvSpPr>
          <p:cNvPr id="27666" name="Text Box 17"/>
          <p:cNvSpPr txBox="1">
            <a:spLocks noChangeArrowheads="1"/>
          </p:cNvSpPr>
          <p:nvPr/>
        </p:nvSpPr>
        <p:spPr bwMode="auto">
          <a:xfrm>
            <a:off x="1600200" y="2743200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-3</a:t>
            </a:r>
          </a:p>
        </p:txBody>
      </p:sp>
      <p:sp>
        <p:nvSpPr>
          <p:cNvPr id="27667" name="Line 18"/>
          <p:cNvSpPr>
            <a:spLocks noChangeShapeType="1"/>
          </p:cNvSpPr>
          <p:nvPr/>
        </p:nvSpPr>
        <p:spPr bwMode="auto">
          <a:xfrm>
            <a:off x="80010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Line 19"/>
          <p:cNvSpPr>
            <a:spLocks noChangeShapeType="1"/>
          </p:cNvSpPr>
          <p:nvPr/>
        </p:nvSpPr>
        <p:spPr bwMode="auto">
          <a:xfrm>
            <a:off x="12192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9" name="Text Box 20"/>
          <p:cNvSpPr txBox="1">
            <a:spLocks noChangeArrowheads="1"/>
          </p:cNvSpPr>
          <p:nvPr/>
        </p:nvSpPr>
        <p:spPr bwMode="auto">
          <a:xfrm>
            <a:off x="533400" y="2743200"/>
            <a:ext cx="1143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-4</a:t>
            </a:r>
          </a:p>
        </p:txBody>
      </p:sp>
      <p:sp>
        <p:nvSpPr>
          <p:cNvPr id="27670" name="Text Box 21"/>
          <p:cNvSpPr txBox="1">
            <a:spLocks noChangeArrowheads="1"/>
          </p:cNvSpPr>
          <p:nvPr/>
        </p:nvSpPr>
        <p:spPr bwMode="auto">
          <a:xfrm>
            <a:off x="7772400" y="2743200"/>
            <a:ext cx="439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4</a:t>
            </a:r>
          </a:p>
        </p:txBody>
      </p:sp>
      <p:sp>
        <p:nvSpPr>
          <p:cNvPr id="2" name="AutoShape 22"/>
          <p:cNvSpPr>
            <a:spLocks noChangeArrowheads="1"/>
          </p:cNvSpPr>
          <p:nvPr/>
        </p:nvSpPr>
        <p:spPr bwMode="auto">
          <a:xfrm>
            <a:off x="4648200" y="2667000"/>
            <a:ext cx="152400" cy="152400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59" name="AutoShape 23"/>
          <p:cNvSpPr>
            <a:spLocks noChangeArrowheads="1"/>
          </p:cNvSpPr>
          <p:nvPr/>
        </p:nvSpPr>
        <p:spPr bwMode="auto">
          <a:xfrm>
            <a:off x="7162800" y="2667000"/>
            <a:ext cx="152400" cy="152400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60" name="AutoShape 24"/>
          <p:cNvSpPr>
            <a:spLocks noChangeArrowheads="1"/>
          </p:cNvSpPr>
          <p:nvPr/>
        </p:nvSpPr>
        <p:spPr bwMode="auto">
          <a:xfrm flipV="1">
            <a:off x="3200400" y="2667000"/>
            <a:ext cx="152400" cy="152400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61" name="AutoShape 25"/>
          <p:cNvSpPr>
            <a:spLocks noChangeArrowheads="1"/>
          </p:cNvSpPr>
          <p:nvPr/>
        </p:nvSpPr>
        <p:spPr bwMode="auto">
          <a:xfrm flipH="1">
            <a:off x="1143000" y="2667000"/>
            <a:ext cx="152400" cy="152400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2819400" y="2057400"/>
            <a:ext cx="898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800" b="1">
                <a:latin typeface="宋体" panose="02010600030101010101" pitchFamily="2" charset="-122"/>
              </a:rPr>
              <a:t>-1.5</a:t>
            </a:r>
          </a:p>
        </p:txBody>
      </p:sp>
      <p:sp>
        <p:nvSpPr>
          <p:cNvPr id="27676" name="Text Box 27"/>
          <p:cNvSpPr txBox="1">
            <a:spLocks noChangeArrowheads="1"/>
          </p:cNvSpPr>
          <p:nvPr/>
        </p:nvSpPr>
        <p:spPr bwMode="auto">
          <a:xfrm>
            <a:off x="4175125" y="55070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7677" name="Text Box 28"/>
          <p:cNvSpPr txBox="1">
            <a:spLocks noChangeArrowheads="1"/>
          </p:cNvSpPr>
          <p:nvPr/>
        </p:nvSpPr>
        <p:spPr bwMode="auto">
          <a:xfrm>
            <a:off x="4354513" y="11001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2800">
              <a:latin typeface="Times New Roman" panose="02020603050405020304" pitchFamily="18" charset="0"/>
            </a:endParaRPr>
          </a:p>
        </p:txBody>
      </p:sp>
      <p:sp>
        <p:nvSpPr>
          <p:cNvPr id="3" name="Text Box 29"/>
          <p:cNvSpPr txBox="1">
            <a:spLocks noChangeArrowheads="1"/>
          </p:cNvSpPr>
          <p:nvPr/>
        </p:nvSpPr>
        <p:spPr bwMode="auto">
          <a:xfrm>
            <a:off x="4495800" y="1828800"/>
            <a:ext cx="5461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400" b="1">
                <a:latin typeface="宋体" panose="02010600030101010101" pitchFamily="2" charset="-122"/>
              </a:rPr>
              <a:t>1|4</a:t>
            </a: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201613" y="4165600"/>
            <a:ext cx="8305800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任何一个有理数都可以用数轴上的一个点来表示。</a:t>
            </a:r>
          </a:p>
        </p:txBody>
      </p:sp>
      <p:sp>
        <p:nvSpPr>
          <p:cNvPr id="27680" name="Text Box 31"/>
          <p:cNvSpPr txBox="1">
            <a:spLocks noChangeArrowheads="1"/>
          </p:cNvSpPr>
          <p:nvPr/>
        </p:nvSpPr>
        <p:spPr bwMode="auto">
          <a:xfrm>
            <a:off x="533400" y="304800"/>
            <a:ext cx="53228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kumimoji="1"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：在数轴上表示下列各数</a:t>
            </a:r>
          </a:p>
          <a:p>
            <a:pPr eaLnBrk="1" hangingPunct="1"/>
            <a:endParaRPr kumimoji="1"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81" name="Text Box 32"/>
          <p:cNvSpPr txBox="1">
            <a:spLocks noChangeArrowheads="1"/>
          </p:cNvSpPr>
          <p:nvPr/>
        </p:nvSpPr>
        <p:spPr bwMode="auto">
          <a:xfrm>
            <a:off x="2819400" y="685800"/>
            <a:ext cx="608013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800" b="1">
                <a:latin typeface="宋体" panose="02010600030101010101" pitchFamily="2" charset="-122"/>
              </a:rPr>
              <a:t>1|4</a:t>
            </a:r>
          </a:p>
        </p:txBody>
      </p:sp>
      <p:sp>
        <p:nvSpPr>
          <p:cNvPr id="27682" name="Text Box 33"/>
          <p:cNvSpPr txBox="1">
            <a:spLocks noChangeArrowheads="1"/>
          </p:cNvSpPr>
          <p:nvPr/>
        </p:nvSpPr>
        <p:spPr bwMode="auto">
          <a:xfrm>
            <a:off x="1066800" y="990600"/>
            <a:ext cx="1860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latin typeface="Times New Roman" panose="02020603050405020304" pitchFamily="18" charset="0"/>
              </a:rPr>
              <a:t>+3</a:t>
            </a:r>
            <a:r>
              <a:rPr kumimoji="1" lang="zh-CN" altLang="en-US" sz="2800" b="1">
                <a:latin typeface="Times New Roman" panose="02020603050405020304" pitchFamily="18" charset="0"/>
              </a:rPr>
              <a:t>，</a:t>
            </a:r>
            <a:r>
              <a:rPr kumimoji="1" lang="en-US" altLang="zh-CN" sz="2800" b="1">
                <a:latin typeface="Times New Roman" panose="02020603050405020304" pitchFamily="18" charset="0"/>
              </a:rPr>
              <a:t>-4</a:t>
            </a:r>
            <a:r>
              <a:rPr kumimoji="1" lang="zh-CN" altLang="en-US" sz="2800">
                <a:latin typeface="Times New Roman" panose="02020603050405020304" pitchFamily="18" charset="0"/>
              </a:rPr>
              <a:t>，</a:t>
            </a:r>
          </a:p>
        </p:txBody>
      </p:sp>
      <p:sp>
        <p:nvSpPr>
          <p:cNvPr id="27683" name="Text Box 34"/>
          <p:cNvSpPr txBox="1">
            <a:spLocks noChangeArrowheads="1"/>
          </p:cNvSpPr>
          <p:nvPr/>
        </p:nvSpPr>
        <p:spPr bwMode="auto">
          <a:xfrm>
            <a:off x="3429000" y="990600"/>
            <a:ext cx="1460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>
                <a:latin typeface="Times New Roman" panose="02020603050405020304" pitchFamily="18" charset="0"/>
              </a:rPr>
              <a:t>，</a:t>
            </a:r>
            <a:r>
              <a:rPr kumimoji="1" lang="en-US" altLang="zh-CN" sz="2800">
                <a:latin typeface="Times New Roman" panose="02020603050405020304" pitchFamily="18" charset="0"/>
              </a:rPr>
              <a:t>-</a:t>
            </a:r>
            <a:r>
              <a:rPr kumimoji="1" lang="en-US" altLang="zh-CN" sz="2800" b="1">
                <a:latin typeface="Times New Roman" panose="02020603050405020304" pitchFamily="18" charset="0"/>
              </a:rPr>
              <a:t>1.5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7684" name="Text Box 35"/>
          <p:cNvSpPr txBox="1">
            <a:spLocks noChangeArrowheads="1"/>
          </p:cNvSpPr>
          <p:nvPr/>
        </p:nvSpPr>
        <p:spPr bwMode="auto">
          <a:xfrm>
            <a:off x="228600" y="1600200"/>
            <a:ext cx="895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800"/>
              <a:t>：</a:t>
            </a:r>
          </a:p>
        </p:txBody>
      </p:sp>
      <p:sp>
        <p:nvSpPr>
          <p:cNvPr id="4" name="Text Box 36"/>
          <p:cNvSpPr txBox="1">
            <a:spLocks noChangeArrowheads="1"/>
          </p:cNvSpPr>
          <p:nvPr/>
        </p:nvSpPr>
        <p:spPr bwMode="auto">
          <a:xfrm>
            <a:off x="990600" y="2133600"/>
            <a:ext cx="455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-4</a:t>
            </a:r>
          </a:p>
        </p:txBody>
      </p:sp>
      <p:sp>
        <p:nvSpPr>
          <p:cNvPr id="14373" name="Text Box 37"/>
          <p:cNvSpPr txBox="1">
            <a:spLocks noChangeArrowheads="1"/>
          </p:cNvSpPr>
          <p:nvPr/>
        </p:nvSpPr>
        <p:spPr bwMode="auto">
          <a:xfrm>
            <a:off x="7010400" y="2057400"/>
            <a:ext cx="531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+3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359" grpId="0" animBg="1"/>
      <p:bldP spid="14360" grpId="0" animBg="1"/>
      <p:bldP spid="14361" grpId="0" animBg="1"/>
      <p:bldP spid="14362" grpId="0" autoUpdateAnimBg="0"/>
      <p:bldP spid="3" grpId="0" autoUpdateAnimBg="0"/>
      <p:bldP spid="14366" grpId="0"/>
      <p:bldP spid="4" grpId="0"/>
      <p:bldP spid="143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Line 2"/>
          <p:cNvSpPr>
            <a:spLocks noChangeShapeType="1"/>
          </p:cNvSpPr>
          <p:nvPr/>
        </p:nvSpPr>
        <p:spPr bwMode="auto">
          <a:xfrm>
            <a:off x="544513" y="3073400"/>
            <a:ext cx="792480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28676" name="Line 3"/>
          <p:cNvSpPr>
            <a:spLocks noChangeShapeType="1"/>
          </p:cNvSpPr>
          <p:nvPr/>
        </p:nvSpPr>
        <p:spPr bwMode="auto">
          <a:xfrm>
            <a:off x="8469313" y="3073400"/>
            <a:ext cx="22860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28677" name="Line 4"/>
          <p:cNvSpPr>
            <a:spLocks noChangeShapeType="1"/>
          </p:cNvSpPr>
          <p:nvPr/>
        </p:nvSpPr>
        <p:spPr bwMode="auto">
          <a:xfrm>
            <a:off x="4506913" y="2616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Text Box 5"/>
          <p:cNvSpPr txBox="1">
            <a:spLocks noChangeArrowheads="1"/>
          </p:cNvSpPr>
          <p:nvPr/>
        </p:nvSpPr>
        <p:spPr bwMode="auto">
          <a:xfrm>
            <a:off x="4278313" y="2997200"/>
            <a:ext cx="439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0</a:t>
            </a:r>
          </a:p>
        </p:txBody>
      </p:sp>
      <p:sp>
        <p:nvSpPr>
          <p:cNvPr id="28679" name="Text Box 6"/>
          <p:cNvSpPr txBox="1">
            <a:spLocks noChangeArrowheads="1"/>
          </p:cNvSpPr>
          <p:nvPr/>
        </p:nvSpPr>
        <p:spPr bwMode="auto">
          <a:xfrm>
            <a:off x="5191125" y="2997200"/>
            <a:ext cx="439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1</a:t>
            </a:r>
          </a:p>
        </p:txBody>
      </p:sp>
      <p:sp>
        <p:nvSpPr>
          <p:cNvPr id="28680" name="Line 7"/>
          <p:cNvSpPr>
            <a:spLocks noChangeShapeType="1"/>
          </p:cNvSpPr>
          <p:nvPr/>
        </p:nvSpPr>
        <p:spPr bwMode="auto">
          <a:xfrm>
            <a:off x="3668713" y="2768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Line 8"/>
          <p:cNvSpPr>
            <a:spLocks noChangeShapeType="1"/>
          </p:cNvSpPr>
          <p:nvPr/>
        </p:nvSpPr>
        <p:spPr bwMode="auto">
          <a:xfrm>
            <a:off x="2830513" y="2768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Line 9"/>
          <p:cNvSpPr>
            <a:spLocks noChangeShapeType="1"/>
          </p:cNvSpPr>
          <p:nvPr/>
        </p:nvSpPr>
        <p:spPr bwMode="auto">
          <a:xfrm>
            <a:off x="7250113" y="2768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Line 10"/>
          <p:cNvSpPr>
            <a:spLocks noChangeShapeType="1"/>
          </p:cNvSpPr>
          <p:nvPr/>
        </p:nvSpPr>
        <p:spPr bwMode="auto">
          <a:xfrm>
            <a:off x="6335713" y="2768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Line 11"/>
          <p:cNvSpPr>
            <a:spLocks noChangeShapeType="1"/>
          </p:cNvSpPr>
          <p:nvPr/>
        </p:nvSpPr>
        <p:spPr bwMode="auto">
          <a:xfrm>
            <a:off x="5421313" y="2768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5" name="Text Box 12"/>
          <p:cNvSpPr txBox="1">
            <a:spLocks noChangeArrowheads="1"/>
          </p:cNvSpPr>
          <p:nvPr/>
        </p:nvSpPr>
        <p:spPr bwMode="auto">
          <a:xfrm>
            <a:off x="6105525" y="2997200"/>
            <a:ext cx="439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2</a:t>
            </a:r>
          </a:p>
        </p:txBody>
      </p:sp>
      <p:sp>
        <p:nvSpPr>
          <p:cNvPr id="28686" name="Text Box 13"/>
          <p:cNvSpPr txBox="1">
            <a:spLocks noChangeArrowheads="1"/>
          </p:cNvSpPr>
          <p:nvPr/>
        </p:nvSpPr>
        <p:spPr bwMode="auto">
          <a:xfrm>
            <a:off x="7019925" y="2997200"/>
            <a:ext cx="439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3</a:t>
            </a:r>
          </a:p>
        </p:txBody>
      </p:sp>
      <p:sp>
        <p:nvSpPr>
          <p:cNvPr id="28687" name="Text Box 14"/>
          <p:cNvSpPr txBox="1">
            <a:spLocks noChangeArrowheads="1"/>
          </p:cNvSpPr>
          <p:nvPr/>
        </p:nvSpPr>
        <p:spPr bwMode="auto">
          <a:xfrm>
            <a:off x="3209925" y="2997200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-1</a:t>
            </a:r>
          </a:p>
        </p:txBody>
      </p:sp>
      <p:sp>
        <p:nvSpPr>
          <p:cNvPr id="28688" name="Text Box 15"/>
          <p:cNvSpPr txBox="1">
            <a:spLocks noChangeArrowheads="1"/>
          </p:cNvSpPr>
          <p:nvPr/>
        </p:nvSpPr>
        <p:spPr bwMode="auto">
          <a:xfrm>
            <a:off x="2371725" y="2997200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latin typeface="宋体" panose="02010600030101010101" pitchFamily="2" charset="-122"/>
              </a:rPr>
              <a:t>-2</a:t>
            </a:r>
          </a:p>
        </p:txBody>
      </p:sp>
      <p:sp>
        <p:nvSpPr>
          <p:cNvPr id="2" name="AutoShape 16"/>
          <p:cNvSpPr>
            <a:spLocks noChangeArrowheads="1"/>
          </p:cNvSpPr>
          <p:nvPr/>
        </p:nvSpPr>
        <p:spPr bwMode="auto">
          <a:xfrm>
            <a:off x="2754313" y="2997200"/>
            <a:ext cx="141287" cy="127000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7" name="AutoShape 17"/>
          <p:cNvSpPr>
            <a:spLocks noChangeArrowheads="1"/>
          </p:cNvSpPr>
          <p:nvPr/>
        </p:nvSpPr>
        <p:spPr bwMode="auto">
          <a:xfrm>
            <a:off x="6259513" y="2997200"/>
            <a:ext cx="141287" cy="127000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8" name="AutoShape 18"/>
          <p:cNvSpPr>
            <a:spLocks noChangeArrowheads="1"/>
          </p:cNvSpPr>
          <p:nvPr/>
        </p:nvSpPr>
        <p:spPr bwMode="auto">
          <a:xfrm>
            <a:off x="3592513" y="2997200"/>
            <a:ext cx="141287" cy="127000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9" name="AutoShape 19"/>
          <p:cNvSpPr>
            <a:spLocks noChangeArrowheads="1"/>
          </p:cNvSpPr>
          <p:nvPr/>
        </p:nvSpPr>
        <p:spPr bwMode="auto">
          <a:xfrm>
            <a:off x="4430713" y="2997200"/>
            <a:ext cx="141287" cy="127000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93" name="Text Box 20"/>
          <p:cNvSpPr txBox="1">
            <a:spLocks noChangeArrowheads="1"/>
          </p:cNvSpPr>
          <p:nvPr/>
        </p:nvSpPr>
        <p:spPr bwMode="auto">
          <a:xfrm>
            <a:off x="2601913" y="1854200"/>
            <a:ext cx="438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28694" name="Text Box 21"/>
          <p:cNvSpPr txBox="1">
            <a:spLocks noChangeArrowheads="1"/>
          </p:cNvSpPr>
          <p:nvPr/>
        </p:nvSpPr>
        <p:spPr bwMode="auto">
          <a:xfrm>
            <a:off x="3516313" y="1854200"/>
            <a:ext cx="438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28695" name="Text Box 22"/>
          <p:cNvSpPr txBox="1">
            <a:spLocks noChangeArrowheads="1"/>
          </p:cNvSpPr>
          <p:nvPr/>
        </p:nvSpPr>
        <p:spPr bwMode="auto">
          <a:xfrm>
            <a:off x="4354513" y="1854200"/>
            <a:ext cx="438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28696" name="Text Box 23"/>
          <p:cNvSpPr txBox="1">
            <a:spLocks noChangeArrowheads="1"/>
          </p:cNvSpPr>
          <p:nvPr/>
        </p:nvSpPr>
        <p:spPr bwMode="auto">
          <a:xfrm>
            <a:off x="6030913" y="1854200"/>
            <a:ext cx="438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3" name="Text Box 24"/>
          <p:cNvSpPr txBox="1">
            <a:spLocks noChangeArrowheads="1"/>
          </p:cNvSpPr>
          <p:nvPr/>
        </p:nvSpPr>
        <p:spPr bwMode="auto">
          <a:xfrm>
            <a:off x="323850" y="4076700"/>
            <a:ext cx="10953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Times New Roman" panose="02020603050405020304" pitchFamily="18" charset="0"/>
              </a:rPr>
              <a:t>解：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1258888" y="4149725"/>
            <a:ext cx="25511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kumimoji="1"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 </a:t>
            </a:r>
            <a:r>
              <a:rPr kumimoji="1"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3635375" y="4149725"/>
            <a:ext cx="2308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kumimoji="1"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kumimoji="1"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3492500" y="4868863"/>
            <a:ext cx="24511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kumimoji="1"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kumimoji="1"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1187450" y="4868863"/>
            <a:ext cx="2470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kumimoji="1"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kumimoji="1"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</p:txBody>
      </p:sp>
      <p:sp>
        <p:nvSpPr>
          <p:cNvPr id="28702" name="Text Box 29"/>
          <p:cNvSpPr txBox="1">
            <a:spLocks noChangeArrowheads="1"/>
          </p:cNvSpPr>
          <p:nvPr/>
        </p:nvSpPr>
        <p:spPr bwMode="auto">
          <a:xfrm>
            <a:off x="304800" y="119063"/>
            <a:ext cx="838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kumimoji="1"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28703" name="Text Box 30"/>
          <p:cNvSpPr txBox="1">
            <a:spLocks noChangeArrowheads="1"/>
          </p:cNvSpPr>
          <p:nvPr/>
        </p:nvSpPr>
        <p:spPr bwMode="auto">
          <a:xfrm>
            <a:off x="1143000" y="711200"/>
            <a:ext cx="7621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指出数轴上</a:t>
            </a:r>
            <a:r>
              <a:rPr kumimoji="1"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各点分别表示什么数。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377" grpId="0" animBg="1"/>
      <p:bldP spid="15378" grpId="0" animBg="1"/>
      <p:bldP spid="15379" grpId="0" animBg="1"/>
      <p:bldP spid="3" grpId="0" autoUpdateAnimBg="0"/>
      <p:bldP spid="15385" grpId="0" autoUpdateAnimBg="0"/>
      <p:bldP spid="15386" grpId="0" autoUpdateAnimBg="0"/>
      <p:bldP spid="15387" grpId="0" autoUpdateAnimBg="0"/>
      <p:bldP spid="1538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>
            <a:spLocks noChangeArrowheads="1"/>
          </p:cNvSpPr>
          <p:nvPr>
            <p:ph type="body" idx="1"/>
          </p:nvPr>
        </p:nvSpPr>
        <p:spPr>
          <a:xfrm>
            <a:off x="685800" y="3429000"/>
            <a:ext cx="7848600" cy="165735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smtClean="0"/>
              <a:t>      3</a:t>
            </a:r>
            <a:r>
              <a:rPr lang="zh-CN" altLang="en-US" b="1" smtClean="0"/>
              <a:t>、判断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smtClean="0"/>
              <a:t>数轴上的两个点可以表示同一个有理数（　）</a:t>
            </a:r>
            <a:endParaRPr lang="zh-CN" altLang="en-US" sz="2100" b="1" smtClean="0"/>
          </a:p>
        </p:txBody>
      </p:sp>
      <p:sp>
        <p:nvSpPr>
          <p:cNvPr id="29700" name="Text Box 2"/>
          <p:cNvSpPr txBox="1">
            <a:spLocks noChangeArrowheads="1"/>
          </p:cNvSpPr>
          <p:nvPr/>
        </p:nvSpPr>
        <p:spPr bwMode="auto">
          <a:xfrm>
            <a:off x="533400" y="381000"/>
            <a:ext cx="82454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latin typeface="Times New Roman" panose="02020603050405020304" pitchFamily="18" charset="0"/>
              </a:rPr>
              <a:t>练一练：</a:t>
            </a:r>
          </a:p>
          <a:p>
            <a:pPr eaLnBrk="1" hangingPunct="1"/>
            <a:r>
              <a:rPr kumimoji="1" lang="zh-CN" altLang="en-US" sz="2800" b="1">
                <a:latin typeface="Times New Roman" panose="02020603050405020304" pitchFamily="18" charset="0"/>
              </a:rPr>
              <a:t>          </a:t>
            </a:r>
            <a:r>
              <a:rPr kumimoji="1" lang="en-US" altLang="zh-CN" sz="2800" b="1">
                <a:latin typeface="Times New Roman" panose="02020603050405020304" pitchFamily="18" charset="0"/>
              </a:rPr>
              <a:t>1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、数轴上表示－</a:t>
            </a:r>
            <a:r>
              <a:rPr kumimoji="1" lang="en-US" altLang="zh-CN" sz="2800" b="1">
                <a:latin typeface="Times New Roman" panose="02020603050405020304" pitchFamily="18" charset="0"/>
              </a:rPr>
              <a:t>2</a:t>
            </a:r>
            <a:r>
              <a:rPr kumimoji="1" lang="zh-CN" altLang="en-US" sz="2800" b="1">
                <a:latin typeface="Times New Roman" panose="02020603050405020304" pitchFamily="18" charset="0"/>
              </a:rPr>
              <a:t>的点在原点的</a:t>
            </a:r>
            <a:r>
              <a:rPr kumimoji="1" lang="zh-CN" altLang="en-US" sz="2800" b="1" u="sng">
                <a:latin typeface="Times New Roman" panose="02020603050405020304" pitchFamily="18" charset="0"/>
              </a:rPr>
              <a:t>       </a:t>
            </a:r>
            <a:r>
              <a:rPr kumimoji="1" lang="zh-CN" altLang="en-US" sz="2800" b="1">
                <a:latin typeface="Times New Roman" panose="02020603050405020304" pitchFamily="18" charset="0"/>
              </a:rPr>
              <a:t>侧，距原</a:t>
            </a:r>
          </a:p>
          <a:p>
            <a:pPr eaLnBrk="1" hangingPunct="1"/>
            <a:r>
              <a:rPr kumimoji="1" lang="zh-CN" altLang="en-US" sz="2800" b="1">
                <a:latin typeface="Times New Roman" panose="02020603050405020304" pitchFamily="18" charset="0"/>
              </a:rPr>
              <a:t>  点的距离是</a:t>
            </a:r>
            <a:r>
              <a:rPr kumimoji="1" lang="zh-CN" altLang="en-US" sz="2800" b="1" u="sng">
                <a:latin typeface="Times New Roman" panose="02020603050405020304" pitchFamily="18" charset="0"/>
              </a:rPr>
              <a:t>                   </a:t>
            </a:r>
            <a:r>
              <a:rPr kumimoji="1" lang="zh-CN" altLang="en-US" sz="2800" b="1">
                <a:latin typeface="Times New Roman" panose="02020603050405020304" pitchFamily="18" charset="0"/>
              </a:rPr>
              <a:t>，表示</a:t>
            </a:r>
            <a:r>
              <a:rPr kumimoji="1" lang="en-US" altLang="zh-CN" sz="2800" b="1">
                <a:latin typeface="Times New Roman" panose="02020603050405020304" pitchFamily="18" charset="0"/>
              </a:rPr>
              <a:t>6</a:t>
            </a:r>
            <a:r>
              <a:rPr kumimoji="1" lang="zh-CN" altLang="en-US" sz="2800" b="1">
                <a:latin typeface="Times New Roman" panose="02020603050405020304" pitchFamily="18" charset="0"/>
              </a:rPr>
              <a:t>的点在原点</a:t>
            </a:r>
          </a:p>
          <a:p>
            <a:pPr eaLnBrk="1" hangingPunct="1"/>
            <a:r>
              <a:rPr kumimoji="1" lang="zh-CN" altLang="en-US" sz="2800" b="1">
                <a:latin typeface="Times New Roman" panose="02020603050405020304" pitchFamily="18" charset="0"/>
              </a:rPr>
              <a:t>  的</a:t>
            </a:r>
            <a:r>
              <a:rPr kumimoji="1" lang="zh-CN" altLang="en-US" sz="2800" b="1" u="sng">
                <a:latin typeface="Times New Roman" panose="02020603050405020304" pitchFamily="18" charset="0"/>
              </a:rPr>
              <a:t>         </a:t>
            </a:r>
            <a:r>
              <a:rPr kumimoji="1" lang="zh-CN" altLang="en-US" sz="2800" b="1">
                <a:latin typeface="Times New Roman" panose="02020603050405020304" pitchFamily="18" charset="0"/>
              </a:rPr>
              <a:t>侧，距原点的距离是</a:t>
            </a:r>
            <a:r>
              <a:rPr kumimoji="1" lang="zh-CN" altLang="en-US" sz="2800" b="1" u="sng">
                <a:latin typeface="Times New Roman" panose="02020603050405020304" pitchFamily="18" charset="0"/>
              </a:rPr>
              <a:t>                 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181600" y="1600200"/>
            <a:ext cx="151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个单位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477000" y="762000"/>
            <a:ext cx="647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左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219200" y="1600200"/>
            <a:ext cx="647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右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667000" y="1143000"/>
            <a:ext cx="151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个单位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7467600" y="3886200"/>
            <a:ext cx="7921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1295400" y="2514600"/>
            <a:ext cx="7239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Garamond" panose="02020404030301010803" pitchFamily="18" charset="0"/>
              </a:rPr>
              <a:t>2</a:t>
            </a:r>
            <a:r>
              <a:rPr lang="zh-CN" altLang="en-US" sz="2800" b="1">
                <a:latin typeface="Garamond" panose="02020404030301010803" pitchFamily="18" charset="0"/>
              </a:rPr>
              <a:t>、离原点距离为</a:t>
            </a:r>
            <a:r>
              <a:rPr lang="en-US" altLang="zh-CN" sz="2800" b="1">
                <a:latin typeface="Garamond" panose="02020404030301010803" pitchFamily="18" charset="0"/>
              </a:rPr>
              <a:t>5</a:t>
            </a:r>
            <a:r>
              <a:rPr lang="zh-CN" altLang="en-US" sz="2800" b="1">
                <a:latin typeface="Garamond" panose="02020404030301010803" pitchFamily="18" charset="0"/>
              </a:rPr>
              <a:t>个单位的点表示的数是</a:t>
            </a:r>
            <a:r>
              <a:rPr lang="zh-CN" altLang="en-US" u="sng">
                <a:latin typeface="Garamond" panose="02020404030301010803" pitchFamily="18" charset="0"/>
              </a:rPr>
              <a:t> </a:t>
            </a:r>
            <a:r>
              <a:rPr lang="zh-CN" altLang="en-US">
                <a:latin typeface="Garamond" panose="02020404030301010803" pitchFamily="18" charset="0"/>
              </a:rPr>
              <a:t>                                </a:t>
            </a:r>
            <a:r>
              <a:rPr lang="zh-CN" altLang="en-US" u="sng">
                <a:latin typeface="Garamond" panose="02020404030301010803" pitchFamily="18" charset="0"/>
              </a:rPr>
              <a:t>                                       </a:t>
            </a:r>
            <a:endParaRPr lang="zh-CN" altLang="en-US">
              <a:latin typeface="Garamond" panose="02020404030301010803" pitchFamily="18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7696200" y="2514600"/>
            <a:ext cx="121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Garamond" panose="02020404030301010803" pitchFamily="18" charset="0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Garamond" panose="02020404030301010803" pitchFamily="18" charset="0"/>
              </a:rPr>
              <a:t>和</a:t>
            </a:r>
            <a:r>
              <a:rPr lang="en-US" altLang="zh-CN" sz="2800">
                <a:solidFill>
                  <a:srgbClr val="FF0000"/>
                </a:solidFill>
                <a:latin typeface="Garamond" panose="02020404030301010803" pitchFamily="18" charset="0"/>
              </a:rPr>
              <a:t>-5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822325" y="4608513"/>
            <a:ext cx="8321675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      </a:t>
            </a:r>
            <a:r>
              <a:rPr lang="en-US" altLang="zh-CN" sz="2800" b="1"/>
              <a:t>4</a:t>
            </a:r>
            <a:r>
              <a:rPr lang="zh-CN" altLang="en-US" sz="2800" b="1"/>
              <a:t>、数轴上一动点</a:t>
            </a:r>
            <a:r>
              <a:rPr lang="en-US" altLang="zh-CN" sz="2800" b="1"/>
              <a:t>A</a:t>
            </a:r>
            <a:r>
              <a:rPr lang="zh-CN" altLang="en-US" sz="2800" b="1"/>
              <a:t>向左移动</a:t>
            </a:r>
            <a:r>
              <a:rPr lang="en-US" altLang="zh-CN" sz="2800" b="1"/>
              <a:t>2</a:t>
            </a:r>
            <a:r>
              <a:rPr lang="zh-CN" altLang="en-US" sz="2800" b="1"/>
              <a:t>个单位长度到达点</a:t>
            </a:r>
            <a:r>
              <a:rPr lang="en-US" altLang="zh-CN" sz="2800" b="1"/>
              <a:t>B</a:t>
            </a:r>
            <a:r>
              <a:rPr lang="zh-CN" altLang="en-US" sz="2800" b="1"/>
              <a:t>，再向右移动</a:t>
            </a:r>
            <a:r>
              <a:rPr lang="en-US" altLang="zh-CN" sz="2800" b="1"/>
              <a:t>5</a:t>
            </a:r>
            <a:r>
              <a:rPr lang="zh-CN" altLang="en-US" sz="2800" b="1"/>
              <a:t>个单位长度到达点</a:t>
            </a:r>
            <a:r>
              <a:rPr lang="en-US" altLang="zh-CN" sz="2800" b="1"/>
              <a:t>C</a:t>
            </a:r>
            <a:r>
              <a:rPr lang="zh-CN" altLang="en-US" sz="2800" b="1"/>
              <a:t>，若点</a:t>
            </a:r>
            <a:r>
              <a:rPr lang="en-US" altLang="zh-CN" sz="2800" b="1"/>
              <a:t>C</a:t>
            </a:r>
            <a:r>
              <a:rPr lang="zh-CN" altLang="en-US" sz="2800" b="1"/>
              <a:t>表示的数是</a:t>
            </a:r>
            <a:r>
              <a:rPr lang="en-US" altLang="zh-CN" sz="2800" b="1"/>
              <a:t>1</a:t>
            </a:r>
            <a:r>
              <a:rPr lang="zh-CN" altLang="en-US" sz="2800" b="1"/>
              <a:t>，则点</a:t>
            </a:r>
            <a:r>
              <a:rPr lang="en-US" altLang="zh-CN" sz="2800" b="1"/>
              <a:t>A</a:t>
            </a:r>
            <a:r>
              <a:rPr lang="zh-CN" altLang="en-US" sz="2800" b="1"/>
              <a:t>表示的数是（   ）。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5181600" y="5486400"/>
            <a:ext cx="501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</a:rPr>
              <a:t>-2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2" grpId="0"/>
      <p:bldP spid="16389" grpId="0"/>
      <p:bldP spid="16390" grpId="0"/>
      <p:bldP spid="16391" grpId="0"/>
      <p:bldP spid="16392" grpId="0"/>
      <p:bldP spid="16393" grpId="0"/>
      <p:bldP spid="16394" grpId="0"/>
      <p:bldP spid="16395" grpId="0"/>
      <p:bldP spid="163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381000" y="2514600"/>
            <a:ext cx="8459788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latin typeface="Times New Roman" panose="02020603050405020304" pitchFamily="18" charset="0"/>
              </a:rPr>
              <a:t>6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、在数轴上，表示数－</a:t>
            </a:r>
            <a:r>
              <a:rPr kumimoji="1" lang="en-US" altLang="zh-CN" sz="2800" b="1">
                <a:latin typeface="Times New Roman" panose="02020603050405020304" pitchFamily="18" charset="0"/>
              </a:rPr>
              <a:t>2</a:t>
            </a:r>
            <a:r>
              <a:rPr kumimoji="1" lang="zh-CN" altLang="en-US" sz="2800" b="1">
                <a:latin typeface="Times New Roman" panose="02020603050405020304" pitchFamily="18" charset="0"/>
              </a:rPr>
              <a:t>，</a:t>
            </a:r>
            <a:r>
              <a:rPr kumimoji="1" lang="en-US" altLang="zh-CN" sz="2800" b="1">
                <a:latin typeface="Times New Roman" panose="02020603050405020304" pitchFamily="18" charset="0"/>
              </a:rPr>
              <a:t>2.6,         ,   0,          </a:t>
            </a:r>
            <a:r>
              <a:rPr kumimoji="1" lang="zh-CN" altLang="en-US" sz="2800" b="1">
                <a:latin typeface="Times New Roman" panose="02020603050405020304" pitchFamily="18" charset="0"/>
              </a:rPr>
              <a:t>，</a:t>
            </a:r>
            <a:r>
              <a:rPr kumimoji="1" lang="en-US" altLang="zh-CN" sz="2800" b="1">
                <a:latin typeface="Times New Roman" panose="02020603050405020304" pitchFamily="18" charset="0"/>
              </a:rPr>
              <a:t>-1</a:t>
            </a:r>
          </a:p>
          <a:p>
            <a:pPr eaLnBrk="1" hangingPunct="1"/>
            <a:endParaRPr kumimoji="1" lang="en-US" altLang="zh-CN" sz="2800" b="1"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en-US" altLang="zh-CN" sz="2800" b="1">
                <a:latin typeface="Times New Roman" panose="02020603050405020304" pitchFamily="18" charset="0"/>
              </a:rPr>
              <a:t>         </a:t>
            </a:r>
            <a:r>
              <a:rPr kumimoji="1" lang="zh-CN" altLang="en-US" sz="2800" b="1">
                <a:latin typeface="Times New Roman" panose="02020603050405020304" pitchFamily="18" charset="0"/>
              </a:rPr>
              <a:t>的点中，在原点左边的点有</a:t>
            </a:r>
            <a:r>
              <a:rPr kumimoji="1" lang="zh-CN" altLang="en-US" sz="2800" b="1" u="sng">
                <a:latin typeface="Times New Roman" panose="02020603050405020304" pitchFamily="18" charset="0"/>
              </a:rPr>
              <a:t>           </a:t>
            </a:r>
            <a:r>
              <a:rPr kumimoji="1" lang="zh-CN" altLang="en-US" sz="2800" b="1">
                <a:latin typeface="Times New Roman" panose="02020603050405020304" pitchFamily="18" charset="0"/>
              </a:rPr>
              <a:t>个。</a:t>
            </a:r>
          </a:p>
          <a:p>
            <a:pPr eaLnBrk="1" hangingPunct="1"/>
            <a:r>
              <a:rPr kumimoji="1" lang="zh-CN" altLang="en-US" sz="2800" b="1"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0724" name="Text Box 3"/>
          <p:cNvSpPr>
            <a:spLocks noChangeArrowheads="1"/>
          </p:cNvSpPr>
          <p:nvPr>
            <p:ph type="body" sz="half" idx="1"/>
          </p:nvPr>
        </p:nvSpPr>
        <p:spPr>
          <a:xfrm>
            <a:off x="381000" y="4343400"/>
            <a:ext cx="8915400" cy="25146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、在数轴上点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表示 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4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，如果把原点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向负方向移动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个单位，那么在新数轴上点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表示的数是（</a:t>
            </a:r>
            <a:r>
              <a:rPr lang="zh-CN" altLang="en-US" b="1" smtClean="0"/>
              <a:t>        ）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600" b="1" smtClean="0"/>
              <a:t>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600" b="1" smtClean="0"/>
              <a:t>    </a:t>
            </a:r>
            <a:r>
              <a:rPr lang="en-US" altLang="zh-CN" sz="2600" b="1" smtClean="0"/>
              <a:t>A</a:t>
            </a:r>
            <a:r>
              <a:rPr lang="zh-CN" altLang="en-US" sz="2600" b="1" smtClean="0"/>
              <a:t>、               </a:t>
            </a:r>
            <a:r>
              <a:rPr lang="en-US" altLang="zh-CN" sz="2600" b="1" smtClean="0"/>
              <a:t>B</a:t>
            </a:r>
            <a:r>
              <a:rPr lang="zh-CN" altLang="en-US" sz="2600" b="1" smtClean="0"/>
              <a:t>、             </a:t>
            </a:r>
            <a:r>
              <a:rPr lang="en-US" altLang="zh-CN" sz="2600" b="1" smtClean="0"/>
              <a:t>C</a:t>
            </a:r>
            <a:r>
              <a:rPr lang="zh-CN" altLang="en-US" sz="2600" b="1" smtClean="0"/>
              <a:t>、                 </a:t>
            </a:r>
            <a:r>
              <a:rPr lang="en-US" altLang="zh-CN" sz="2600" b="1" smtClean="0"/>
              <a:t>D</a:t>
            </a:r>
            <a:r>
              <a:rPr lang="zh-CN" altLang="en-US" sz="2600" b="1" smtClean="0"/>
              <a:t>、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8115300" y="4757738"/>
            <a:ext cx="647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graphicFrame>
        <p:nvGraphicFramePr>
          <p:cNvPr id="30726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6938963" y="2486025"/>
          <a:ext cx="45720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6" name="公式" r:id="rId4" imgW="241195" imgH="393529" progId="Equation.3">
                  <p:embed/>
                </p:oleObj>
              </mc:Choice>
              <mc:Fallback>
                <p:oleObj name="公式" r:id="rId4" imgW="241195" imgH="39352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8963" y="2486025"/>
                        <a:ext cx="457200" cy="7445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7" name="Object 6"/>
          <p:cNvGraphicFramePr>
            <a:graphicFrameLocks noChangeAspect="1"/>
          </p:cNvGraphicFramePr>
          <p:nvPr/>
        </p:nvGraphicFramePr>
        <p:xfrm>
          <a:off x="5443538" y="2332038"/>
          <a:ext cx="5429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7" name="公式" r:id="rId6" imgW="253890" imgH="393529" progId="Equation.3">
                  <p:embed/>
                </p:oleObj>
              </mc:Choice>
              <mc:Fallback>
                <p:oleObj name="公式" r:id="rId6" imgW="253890" imgH="39352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3538" y="2332038"/>
                        <a:ext cx="542925" cy="838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687388" y="3390900"/>
          <a:ext cx="53181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8" name="公式" r:id="rId8" imgW="342751" imgH="393529" progId="Equation.3">
                  <p:embed/>
                </p:oleObj>
              </mc:Choice>
              <mc:Fallback>
                <p:oleObj name="公式" r:id="rId8" imgW="342751" imgH="393529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388" y="3390900"/>
                        <a:ext cx="531812" cy="609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9" name="Object 10"/>
          <p:cNvGraphicFramePr>
            <a:graphicFrameLocks noChangeAspect="1"/>
          </p:cNvGraphicFramePr>
          <p:nvPr/>
        </p:nvGraphicFramePr>
        <p:xfrm>
          <a:off x="1219200" y="5638800"/>
          <a:ext cx="623888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9" name="公式" r:id="rId10" imgW="342751" imgH="393529" progId="Equation.3">
                  <p:embed/>
                </p:oleObj>
              </mc:Choice>
              <mc:Fallback>
                <p:oleObj name="公式" r:id="rId10" imgW="342751" imgH="393529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638800"/>
                        <a:ext cx="623888" cy="7159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0" name="Object 12"/>
          <p:cNvGraphicFramePr>
            <a:graphicFrameLocks noChangeAspect="1"/>
          </p:cNvGraphicFramePr>
          <p:nvPr/>
        </p:nvGraphicFramePr>
        <p:xfrm>
          <a:off x="7315200" y="5562600"/>
          <a:ext cx="381000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" name="公式" r:id="rId12" imgW="241195" imgH="393529" progId="Equation.3">
                  <p:embed/>
                </p:oleObj>
              </mc:Choice>
              <mc:Fallback>
                <p:oleObj name="公式" r:id="rId12" imgW="241195" imgH="393529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5562600"/>
                        <a:ext cx="381000" cy="6207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1" name="Object 14"/>
          <p:cNvGraphicFramePr>
            <a:graphicFrameLocks noChangeAspect="1"/>
          </p:cNvGraphicFramePr>
          <p:nvPr/>
        </p:nvGraphicFramePr>
        <p:xfrm>
          <a:off x="5029200" y="5562600"/>
          <a:ext cx="68580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1" name="公式" r:id="rId14" imgW="355292" imgH="393359" progId="Equation.3">
                  <p:embed/>
                </p:oleObj>
              </mc:Choice>
              <mc:Fallback>
                <p:oleObj name="公式" r:id="rId14" imgW="355292" imgH="393359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5562600"/>
                        <a:ext cx="685800" cy="758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2" name="Text Box 15"/>
          <p:cNvSpPr txBox="1">
            <a:spLocks noChangeArrowheads="1"/>
          </p:cNvSpPr>
          <p:nvPr/>
        </p:nvSpPr>
        <p:spPr bwMode="auto">
          <a:xfrm>
            <a:off x="3217863" y="5562600"/>
            <a:ext cx="647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</a:rPr>
              <a:t>- 4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5715000" y="3276600"/>
            <a:ext cx="647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30734" name="Rectangle 17"/>
          <p:cNvSpPr>
            <a:spLocks noChangeArrowheads="1"/>
          </p:cNvSpPr>
          <p:nvPr/>
        </p:nvSpPr>
        <p:spPr bwMode="auto">
          <a:xfrm>
            <a:off x="381000" y="304800"/>
            <a:ext cx="838200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、下列命题正确的是（    ）</a:t>
            </a:r>
          </a:p>
          <a:p>
            <a:pPr eaLnBrk="1" hangingPunct="1"/>
            <a:r>
              <a:rPr kumimoji="1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：数轴上的点都表示整数。</a:t>
            </a:r>
          </a:p>
          <a:p>
            <a:pPr eaLnBrk="1" hangingPunct="1"/>
            <a:r>
              <a:rPr kumimoji="1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：数轴上表示</a:t>
            </a:r>
            <a:r>
              <a:rPr kumimoji="1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kumimoji="1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-5</a:t>
            </a:r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的点分别在原点的 两侧，并且到原点的距离都等于</a:t>
            </a:r>
            <a:r>
              <a:rPr kumimoji="1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个单位长度。</a:t>
            </a:r>
          </a:p>
          <a:p>
            <a:pPr eaLnBrk="1" hangingPunct="1"/>
            <a:r>
              <a:rPr kumimoji="1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：数轴包括原点与正方向两个要素。</a:t>
            </a:r>
          </a:p>
          <a:p>
            <a:pPr eaLnBrk="1" hangingPunct="1"/>
            <a:r>
              <a:rPr kumimoji="1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kumimoji="1"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：数轴上的点只能表示正数和零。</a:t>
            </a: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3217863" y="276225"/>
            <a:ext cx="38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48" grpId="0"/>
      <p:bldP spid="184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Oval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6513" y="39688"/>
            <a:ext cx="4681537" cy="86518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分层作业 强化思想</a:t>
            </a: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182563" y="304800"/>
            <a:ext cx="9142412" cy="5214938"/>
            <a:chOff x="157" y="890"/>
            <a:chExt cx="5759" cy="3285"/>
          </a:xfrm>
        </p:grpSpPr>
        <p:sp>
          <p:nvSpPr>
            <p:cNvPr id="31749" name="Text Box 4"/>
            <p:cNvSpPr txBox="1">
              <a:spLocks noChangeArrowheads="1"/>
            </p:cNvSpPr>
            <p:nvPr/>
          </p:nvSpPr>
          <p:spPr bwMode="auto">
            <a:xfrm>
              <a:off x="158" y="890"/>
              <a:ext cx="11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8001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2573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145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1717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6289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0861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5433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000500" indent="-342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400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grpSp>
          <p:nvGrpSpPr>
            <p:cNvPr id="31750" name="Group 5"/>
            <p:cNvGrpSpPr>
              <a:grpSpLocks/>
            </p:cNvGrpSpPr>
            <p:nvPr/>
          </p:nvGrpSpPr>
          <p:grpSpPr bwMode="auto">
            <a:xfrm>
              <a:off x="199" y="1189"/>
              <a:ext cx="4948" cy="2001"/>
              <a:chOff x="199" y="1189"/>
              <a:chExt cx="4948" cy="2001"/>
            </a:xfrm>
          </p:grpSpPr>
          <p:sp>
            <p:nvSpPr>
              <p:cNvPr id="31754" name="Text Box 6"/>
              <p:cNvSpPr txBox="1">
                <a:spLocks noChangeArrowheads="1"/>
              </p:cNvSpPr>
              <p:nvPr/>
            </p:nvSpPr>
            <p:spPr bwMode="auto">
              <a:xfrm>
                <a:off x="216" y="1503"/>
                <a:ext cx="4931" cy="16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⑴</a:t>
                </a:r>
                <a:r>
                  <a:rPr lang="en-US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画一条数轴，并表示出如下各点：</a:t>
                </a:r>
                <a:endParaRPr lang="en-US" altLang="zh-CN" sz="2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en-US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±0.5,±0.1,±0.75</a:t>
                </a:r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．</a:t>
                </a:r>
              </a:p>
              <a:p>
                <a:pPr lvl="1" eaLnBrk="1" hangingPunct="1"/>
                <a:r>
                  <a:rPr lang="zh-CN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⑵</a:t>
                </a:r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画一条数轴，并表示出如下各点：</a:t>
                </a:r>
                <a:endParaRPr lang="en-US" altLang="zh-CN" sz="2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1" eaLnBrk="1" hangingPunct="1"/>
                <a:r>
                  <a:rPr lang="en-US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1000</a:t>
                </a:r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en-US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5000</a:t>
                </a:r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en-US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-2000</a:t>
                </a:r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．</a:t>
                </a:r>
              </a:p>
              <a:p>
                <a:pPr lvl="1" eaLnBrk="1" hangingPunct="1"/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⑶ 在数轴上标出到原点的距离小于</a:t>
                </a:r>
                <a:r>
                  <a:rPr lang="en-US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的整数．</a:t>
                </a:r>
              </a:p>
              <a:p>
                <a:pPr lvl="1" eaLnBrk="1" hangingPunct="1"/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⑷ 在数轴上标出</a:t>
                </a:r>
                <a:r>
                  <a:rPr lang="en-US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-5</a:t>
                </a:r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lang="en-US" altLang="zh-CN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+5</a:t>
                </a:r>
                <a:r>
                  <a:rPr lang="zh-CN" altLang="en-US" sz="28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之间的所有整数．   </a:t>
                </a:r>
              </a:p>
            </p:txBody>
          </p:sp>
          <p:sp>
            <p:nvSpPr>
              <p:cNvPr id="31755" name="Text Box 7"/>
              <p:cNvSpPr txBox="1">
                <a:spLocks noChangeArrowheads="1"/>
              </p:cNvSpPr>
              <p:nvPr/>
            </p:nvSpPr>
            <p:spPr bwMode="auto">
              <a:xfrm>
                <a:off x="199" y="1189"/>
                <a:ext cx="1447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>
                    <a:latin typeface="楷体" panose="02010609060101010101" pitchFamily="49" charset="-122"/>
                    <a:ea typeface="楷体" panose="02010609060101010101" pitchFamily="49" charset="-122"/>
                  </a:rPr>
                  <a:t>补充练习</a:t>
                </a:r>
                <a:r>
                  <a:rPr lang="zh-CN" altLang="en-US" sz="400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．</a:t>
                </a:r>
              </a:p>
            </p:txBody>
          </p:sp>
        </p:grpSp>
        <p:grpSp>
          <p:nvGrpSpPr>
            <p:cNvPr id="31751" name="Group 8"/>
            <p:cNvGrpSpPr>
              <a:grpSpLocks/>
            </p:cNvGrpSpPr>
            <p:nvPr/>
          </p:nvGrpSpPr>
          <p:grpSpPr bwMode="auto">
            <a:xfrm>
              <a:off x="157" y="3260"/>
              <a:ext cx="5759" cy="915"/>
              <a:chOff x="157" y="3260"/>
              <a:chExt cx="5759" cy="915"/>
            </a:xfrm>
          </p:grpSpPr>
          <p:sp>
            <p:nvSpPr>
              <p:cNvPr id="31752" name="Text Box 9"/>
              <p:cNvSpPr txBox="1">
                <a:spLocks noChangeArrowheads="1"/>
              </p:cNvSpPr>
              <p:nvPr/>
            </p:nvSpPr>
            <p:spPr bwMode="auto">
              <a:xfrm>
                <a:off x="590" y="3579"/>
                <a:ext cx="5326" cy="5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latin typeface="华文中宋" panose="02010600040101010101" pitchFamily="2" charset="-122"/>
                  </a:rPr>
                  <a:t>  </a:t>
                </a:r>
                <a:r>
                  <a:rPr lang="zh-CN" altLang="en-US" sz="2800">
                    <a:latin typeface="楷体" panose="02010609060101010101" pitchFamily="49" charset="-122"/>
                    <a:ea typeface="楷体" panose="02010609060101010101" pitchFamily="49" charset="-122"/>
                  </a:rPr>
                  <a:t>在数轴上能否实际画出表示一千分之一的点？这个</a:t>
                </a:r>
              </a:p>
              <a:p>
                <a:pPr eaLnBrk="1" hangingPunct="1"/>
                <a:r>
                  <a:rPr lang="zh-CN" altLang="en-US" sz="2800">
                    <a:latin typeface="楷体" panose="02010609060101010101" pitchFamily="49" charset="-122"/>
                    <a:ea typeface="楷体" panose="02010609060101010101" pitchFamily="49" charset="-122"/>
                  </a:rPr>
                  <a:t>点存在吗？</a:t>
                </a:r>
              </a:p>
            </p:txBody>
          </p:sp>
          <p:sp>
            <p:nvSpPr>
              <p:cNvPr id="31753" name="Text Box 10"/>
              <p:cNvSpPr txBox="1">
                <a:spLocks noChangeArrowheads="1"/>
              </p:cNvSpPr>
              <p:nvPr/>
            </p:nvSpPr>
            <p:spPr bwMode="auto">
              <a:xfrm>
                <a:off x="157" y="3260"/>
                <a:ext cx="569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思考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564063" y="1352550"/>
            <a:ext cx="3124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正方向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898525" y="1290638"/>
            <a:ext cx="3581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anose="02020603050405020304" pitchFamily="18" charset="0"/>
                <a:ea typeface="华文行楷" panose="02010800040101010101" pitchFamily="2" charset="-122"/>
              </a:rPr>
              <a:t>数轴的三要素</a:t>
            </a:r>
          </a:p>
        </p:txBody>
      </p:sp>
      <p:grpSp>
        <p:nvGrpSpPr>
          <p:cNvPr id="20484" name="Group 4"/>
          <p:cNvGrpSpPr>
            <a:grpSpLocks/>
          </p:cNvGrpSpPr>
          <p:nvPr/>
        </p:nvGrpSpPr>
        <p:grpSpPr bwMode="auto">
          <a:xfrm>
            <a:off x="3725863" y="1208088"/>
            <a:ext cx="3103562" cy="1265237"/>
            <a:chOff x="2208" y="2160"/>
            <a:chExt cx="1955" cy="797"/>
          </a:xfrm>
        </p:grpSpPr>
        <p:sp>
          <p:nvSpPr>
            <p:cNvPr id="32778" name="Text Box 5"/>
            <p:cNvSpPr txBox="1">
              <a:spLocks noChangeArrowheads="1"/>
            </p:cNvSpPr>
            <p:nvPr/>
          </p:nvSpPr>
          <p:spPr bwMode="auto">
            <a:xfrm>
              <a:off x="2723" y="2553"/>
              <a:ext cx="144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3600" b="1">
                  <a:latin typeface="Times New Roman" panose="02020603050405020304" pitchFamily="18" charset="0"/>
                  <a:ea typeface="华文新魏" panose="02010800040101010101" pitchFamily="2" charset="-122"/>
                </a:rPr>
                <a:t>单位长度</a:t>
              </a:r>
            </a:p>
          </p:txBody>
        </p:sp>
        <p:sp>
          <p:nvSpPr>
            <p:cNvPr id="32779" name="Line 6"/>
            <p:cNvSpPr>
              <a:spLocks noChangeShapeType="1"/>
            </p:cNvSpPr>
            <p:nvPr/>
          </p:nvSpPr>
          <p:spPr bwMode="auto">
            <a:xfrm>
              <a:off x="2208" y="2448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2780" name="Line 7"/>
            <p:cNvSpPr>
              <a:spLocks noChangeShapeType="1"/>
            </p:cNvSpPr>
            <p:nvPr/>
          </p:nvSpPr>
          <p:spPr bwMode="auto">
            <a:xfrm>
              <a:off x="2208" y="2448"/>
              <a:ext cx="52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2781" name="Line 8"/>
            <p:cNvSpPr>
              <a:spLocks noChangeShapeType="1"/>
            </p:cNvSpPr>
            <p:nvPr/>
          </p:nvSpPr>
          <p:spPr bwMode="auto">
            <a:xfrm flipV="1">
              <a:off x="2208" y="2160"/>
              <a:ext cx="52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4564063" y="871538"/>
            <a:ext cx="1447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原点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684213" y="5440363"/>
            <a:ext cx="42481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作业：</a:t>
            </a:r>
            <a:r>
              <a:rPr kumimoji="1"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P12   1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1"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381000" y="3352800"/>
            <a:ext cx="87630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数轴的引入，使我们能用直观图形来解数的有关概念，这就是“数”与“形”的结合，数形结合是一种重要的方法，我们应注意掌握。</a:t>
            </a:r>
          </a:p>
        </p:txBody>
      </p:sp>
      <p:sp>
        <p:nvSpPr>
          <p:cNvPr id="32777" name="Text Box 12"/>
          <p:cNvSpPr txBox="1">
            <a:spLocks noChangeArrowheads="1"/>
          </p:cNvSpPr>
          <p:nvPr/>
        </p:nvSpPr>
        <p:spPr bwMode="auto">
          <a:xfrm>
            <a:off x="457200" y="304800"/>
            <a:ext cx="1447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autoUpdateAnimBg="0"/>
      <p:bldP spid="20489" grpId="0" autoUpdateAnimBg="0"/>
      <p:bldP spid="20490" grpId="0"/>
      <p:bldP spid="204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8"/>
          <p:cNvSpPr txBox="1">
            <a:spLocks noChangeArrowheads="1"/>
          </p:cNvSpPr>
          <p:nvPr/>
        </p:nvSpPr>
        <p:spPr bwMode="auto">
          <a:xfrm>
            <a:off x="-152400" y="25400"/>
            <a:ext cx="20320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36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2"/>
          <p:cNvSpPr txBox="1">
            <a:spLocks noChangeArrowheads="1"/>
          </p:cNvSpPr>
          <p:nvPr/>
        </p:nvSpPr>
        <p:spPr bwMode="auto">
          <a:xfrm>
            <a:off x="-381000" y="3925888"/>
            <a:ext cx="3889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教学重点、难点</a:t>
            </a:r>
          </a:p>
        </p:txBody>
      </p:sp>
      <p:sp>
        <p:nvSpPr>
          <p:cNvPr id="16387" name="Text Box 12"/>
          <p:cNvSpPr txBox="1">
            <a:spLocks noChangeArrowheads="1"/>
          </p:cNvSpPr>
          <p:nvPr/>
        </p:nvSpPr>
        <p:spPr bwMode="auto">
          <a:xfrm>
            <a:off x="14288" y="5715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教学目标</a:t>
            </a:r>
          </a:p>
        </p:txBody>
      </p:sp>
      <p:sp>
        <p:nvSpPr>
          <p:cNvPr id="16388" name="Text Box 12"/>
          <p:cNvSpPr txBox="1">
            <a:spLocks noChangeArrowheads="1"/>
          </p:cNvSpPr>
          <p:nvPr/>
        </p:nvSpPr>
        <p:spPr bwMode="auto">
          <a:xfrm>
            <a:off x="762000" y="4605338"/>
            <a:ext cx="8077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重点：数轴的概念。</a:t>
            </a:r>
            <a:endParaRPr lang="en-US" altLang="zh-CN" sz="28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难点：从直观认识到理性认识，从而建立数轴概念。</a:t>
            </a:r>
          </a:p>
        </p:txBody>
      </p:sp>
      <p:sp>
        <p:nvSpPr>
          <p:cNvPr id="16389" name="Text Box 12"/>
          <p:cNvSpPr txBox="1">
            <a:spLocks noChangeArrowheads="1"/>
          </p:cNvSpPr>
          <p:nvPr/>
        </p:nvSpPr>
        <p:spPr bwMode="auto">
          <a:xfrm>
            <a:off x="609600" y="703263"/>
            <a:ext cx="8353425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知道数轴的三要素，会正确地画出数轴。</a:t>
            </a:r>
            <a:endParaRPr lang="en-US" altLang="zh-CN" sz="28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能将已知数在数轴上表示出来，并能说出数轴上已知点所表示的有理数。</a:t>
            </a:r>
            <a:endParaRPr lang="en-US" altLang="zh-CN" sz="28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通过探索数轴上的点与有理数的关系，初步形成数形结合的思想。</a:t>
            </a:r>
            <a:endParaRPr lang="zh-CN" altLang="en-US" sz="36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1" name="Group 6"/>
          <p:cNvGrpSpPr>
            <a:grpSpLocks/>
          </p:cNvGrpSpPr>
          <p:nvPr/>
        </p:nvGrpSpPr>
        <p:grpSpPr bwMode="auto">
          <a:xfrm>
            <a:off x="-1588" y="-20638"/>
            <a:ext cx="1524001" cy="1143001"/>
            <a:chOff x="42" y="-60"/>
            <a:chExt cx="960" cy="720"/>
          </a:xfrm>
        </p:grpSpPr>
        <p:sp>
          <p:nvSpPr>
            <p:cNvPr id="17438" name="AutoShape 5"/>
            <p:cNvSpPr>
              <a:spLocks noChangeArrowheads="1"/>
            </p:cNvSpPr>
            <p:nvPr/>
          </p:nvSpPr>
          <p:spPr bwMode="auto">
            <a:xfrm>
              <a:off x="42" y="-60"/>
              <a:ext cx="960" cy="720"/>
            </a:xfrm>
            <a:prstGeom prst="horizont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39" name="Text Box 4"/>
            <p:cNvSpPr txBox="1">
              <a:spLocks noChangeArrowheads="1"/>
            </p:cNvSpPr>
            <p:nvPr/>
          </p:nvSpPr>
          <p:spPr bwMode="auto">
            <a:xfrm>
              <a:off x="96" y="145"/>
              <a:ext cx="8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/>
                <a:t>知识回顾</a:t>
              </a:r>
            </a:p>
          </p:txBody>
        </p:sp>
      </p:grp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811213" y="1009650"/>
            <a:ext cx="7666037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有理数：可以写成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分数形式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的数称为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有理数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有理数分类</a:t>
            </a:r>
          </a:p>
        </p:txBody>
      </p:sp>
      <p:grpSp>
        <p:nvGrpSpPr>
          <p:cNvPr id="17413" name="Group 8"/>
          <p:cNvGrpSpPr>
            <a:grpSpLocks/>
          </p:cNvGrpSpPr>
          <p:nvPr/>
        </p:nvGrpSpPr>
        <p:grpSpPr bwMode="auto">
          <a:xfrm>
            <a:off x="811213" y="2143125"/>
            <a:ext cx="5375275" cy="2228850"/>
            <a:chOff x="603" y="679"/>
            <a:chExt cx="2520" cy="2801"/>
          </a:xfrm>
        </p:grpSpPr>
        <p:sp>
          <p:nvSpPr>
            <p:cNvPr id="17426" name="Text Box 9"/>
            <p:cNvSpPr txBox="1">
              <a:spLocks noChangeArrowheads="1"/>
            </p:cNvSpPr>
            <p:nvPr/>
          </p:nvSpPr>
          <p:spPr bwMode="auto">
            <a:xfrm>
              <a:off x="603" y="1123"/>
              <a:ext cx="454" cy="2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  <a:latin typeface="Comic Sans MS" panose="030F0702030302020204" pitchFamily="66" charset="0"/>
                  <a:ea typeface="仿宋_GB2312" pitchFamily="49" charset="-122"/>
                </a:rPr>
                <a:t>有理数</a:t>
              </a:r>
            </a:p>
          </p:txBody>
        </p:sp>
        <p:sp>
          <p:nvSpPr>
            <p:cNvPr id="17427" name="AutoShape 10"/>
            <p:cNvSpPr>
              <a:spLocks/>
            </p:cNvSpPr>
            <p:nvPr/>
          </p:nvSpPr>
          <p:spPr bwMode="auto">
            <a:xfrm>
              <a:off x="960" y="1571"/>
              <a:ext cx="315" cy="1452"/>
            </a:xfrm>
            <a:prstGeom prst="leftBrace">
              <a:avLst>
                <a:gd name="adj1" fmla="val 2050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28" name="Text Box 11"/>
            <p:cNvSpPr txBox="1">
              <a:spLocks noChangeArrowheads="1"/>
            </p:cNvSpPr>
            <p:nvPr/>
          </p:nvSpPr>
          <p:spPr bwMode="auto">
            <a:xfrm>
              <a:off x="1340" y="1163"/>
              <a:ext cx="612" cy="6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00"/>
                  </a:solidFill>
                  <a:latin typeface="Comic Sans MS" panose="030F0702030302020204" pitchFamily="66" charset="0"/>
                  <a:ea typeface="仿宋_GB2312" pitchFamily="49" charset="-122"/>
                </a:rPr>
                <a:t>整数</a:t>
              </a:r>
            </a:p>
          </p:txBody>
        </p:sp>
        <p:sp>
          <p:nvSpPr>
            <p:cNvPr id="17429" name="Text Box 12"/>
            <p:cNvSpPr txBox="1">
              <a:spLocks noChangeArrowheads="1"/>
            </p:cNvSpPr>
            <p:nvPr/>
          </p:nvSpPr>
          <p:spPr bwMode="auto">
            <a:xfrm>
              <a:off x="1348" y="2550"/>
              <a:ext cx="1408" cy="6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00"/>
                  </a:solidFill>
                  <a:latin typeface="Comic Sans MS" panose="030F0702030302020204" pitchFamily="66" charset="0"/>
                </a:rPr>
                <a:t>分数</a:t>
              </a:r>
            </a:p>
          </p:txBody>
        </p:sp>
        <p:sp>
          <p:nvSpPr>
            <p:cNvPr id="17430" name="Text Box 13"/>
            <p:cNvSpPr txBox="1">
              <a:spLocks noChangeArrowheads="1"/>
            </p:cNvSpPr>
            <p:nvPr/>
          </p:nvSpPr>
          <p:spPr bwMode="auto">
            <a:xfrm>
              <a:off x="1862" y="991"/>
              <a:ext cx="86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7431" name="AutoShape 14"/>
            <p:cNvSpPr>
              <a:spLocks/>
            </p:cNvSpPr>
            <p:nvPr/>
          </p:nvSpPr>
          <p:spPr bwMode="auto">
            <a:xfrm>
              <a:off x="2046" y="973"/>
              <a:ext cx="139" cy="1098"/>
            </a:xfrm>
            <a:prstGeom prst="leftBrace">
              <a:avLst>
                <a:gd name="adj1" fmla="val 3009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32" name="Text Box 15"/>
            <p:cNvSpPr txBox="1">
              <a:spLocks noChangeArrowheads="1"/>
            </p:cNvSpPr>
            <p:nvPr/>
          </p:nvSpPr>
          <p:spPr bwMode="auto">
            <a:xfrm>
              <a:off x="2204" y="679"/>
              <a:ext cx="592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Comic Sans MS" panose="030F0702030302020204" pitchFamily="66" charset="0"/>
                </a:rPr>
                <a:t>正整数</a:t>
              </a:r>
            </a:p>
          </p:txBody>
        </p:sp>
        <p:sp>
          <p:nvSpPr>
            <p:cNvPr id="17433" name="Text Box 16"/>
            <p:cNvSpPr txBox="1">
              <a:spLocks noChangeArrowheads="1"/>
            </p:cNvSpPr>
            <p:nvPr/>
          </p:nvSpPr>
          <p:spPr bwMode="auto">
            <a:xfrm>
              <a:off x="2307" y="1190"/>
              <a:ext cx="255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Comic Sans MS" panose="030F0702030302020204" pitchFamily="66" charset="0"/>
                </a:rPr>
                <a:t>零</a:t>
              </a:r>
            </a:p>
          </p:txBody>
        </p:sp>
        <p:sp>
          <p:nvSpPr>
            <p:cNvPr id="17434" name="Text Box 17"/>
            <p:cNvSpPr txBox="1">
              <a:spLocks noChangeArrowheads="1"/>
            </p:cNvSpPr>
            <p:nvPr/>
          </p:nvSpPr>
          <p:spPr bwMode="auto">
            <a:xfrm>
              <a:off x="2215" y="1722"/>
              <a:ext cx="908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Comic Sans MS" panose="030F0702030302020204" pitchFamily="66" charset="0"/>
                </a:rPr>
                <a:t>负整数</a:t>
              </a:r>
            </a:p>
          </p:txBody>
        </p:sp>
        <p:sp>
          <p:nvSpPr>
            <p:cNvPr id="17435" name="AutoShape 18"/>
            <p:cNvSpPr>
              <a:spLocks/>
            </p:cNvSpPr>
            <p:nvPr/>
          </p:nvSpPr>
          <p:spPr bwMode="auto">
            <a:xfrm>
              <a:off x="2092" y="2553"/>
              <a:ext cx="136" cy="635"/>
            </a:xfrm>
            <a:prstGeom prst="leftBrace">
              <a:avLst>
                <a:gd name="adj1" fmla="val 1945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36" name="Text Box 19"/>
            <p:cNvSpPr txBox="1">
              <a:spLocks noChangeArrowheads="1"/>
            </p:cNvSpPr>
            <p:nvPr/>
          </p:nvSpPr>
          <p:spPr bwMode="auto">
            <a:xfrm>
              <a:off x="2228" y="2317"/>
              <a:ext cx="592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Comic Sans MS" panose="030F0702030302020204" pitchFamily="66" charset="0"/>
                </a:rPr>
                <a:t>正分数</a:t>
              </a:r>
            </a:p>
          </p:txBody>
        </p:sp>
        <p:sp>
          <p:nvSpPr>
            <p:cNvPr id="17437" name="Text Box 20"/>
            <p:cNvSpPr txBox="1">
              <a:spLocks noChangeArrowheads="1"/>
            </p:cNvSpPr>
            <p:nvPr/>
          </p:nvSpPr>
          <p:spPr bwMode="auto">
            <a:xfrm>
              <a:off x="2232" y="2823"/>
              <a:ext cx="592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Comic Sans MS" panose="030F0702030302020204" pitchFamily="66" charset="0"/>
                </a:rPr>
                <a:t>负分数</a:t>
              </a:r>
            </a:p>
          </p:txBody>
        </p:sp>
      </p:grpSp>
      <p:grpSp>
        <p:nvGrpSpPr>
          <p:cNvPr id="17414" name="Group 21"/>
          <p:cNvGrpSpPr>
            <a:grpSpLocks/>
          </p:cNvGrpSpPr>
          <p:nvPr/>
        </p:nvGrpSpPr>
        <p:grpSpPr bwMode="auto">
          <a:xfrm>
            <a:off x="760413" y="4421188"/>
            <a:ext cx="4783137" cy="2035175"/>
            <a:chOff x="73" y="941"/>
            <a:chExt cx="2185" cy="2139"/>
          </a:xfrm>
        </p:grpSpPr>
        <p:sp>
          <p:nvSpPr>
            <p:cNvPr id="17415" name="Text Box 22"/>
            <p:cNvSpPr txBox="1">
              <a:spLocks noChangeArrowheads="1"/>
            </p:cNvSpPr>
            <p:nvPr/>
          </p:nvSpPr>
          <p:spPr bwMode="auto">
            <a:xfrm>
              <a:off x="73" y="1028"/>
              <a:ext cx="239" cy="18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>
                  <a:solidFill>
                    <a:srgbClr val="FFFF00"/>
                  </a:solidFill>
                  <a:latin typeface="Comic Sans MS" panose="030F0702030302020204" pitchFamily="66" charset="0"/>
                </a:rPr>
                <a:t>有理数</a:t>
              </a:r>
            </a:p>
          </p:txBody>
        </p:sp>
        <p:sp>
          <p:nvSpPr>
            <p:cNvPr id="17416" name="AutoShape 23"/>
            <p:cNvSpPr>
              <a:spLocks/>
            </p:cNvSpPr>
            <p:nvPr/>
          </p:nvSpPr>
          <p:spPr bwMode="auto">
            <a:xfrm>
              <a:off x="443" y="1321"/>
              <a:ext cx="236" cy="1383"/>
            </a:xfrm>
            <a:prstGeom prst="leftBrace">
              <a:avLst>
                <a:gd name="adj1" fmla="val 323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17" name="Text Box 24"/>
            <p:cNvSpPr txBox="1">
              <a:spLocks noChangeArrowheads="1"/>
            </p:cNvSpPr>
            <p:nvPr/>
          </p:nvSpPr>
          <p:spPr bwMode="auto">
            <a:xfrm>
              <a:off x="858" y="1121"/>
              <a:ext cx="740" cy="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3333FF"/>
                  </a:solidFill>
                  <a:latin typeface="Comic Sans MS" panose="030F0702030302020204" pitchFamily="66" charset="0"/>
                </a:rPr>
                <a:t>正有理数</a:t>
              </a:r>
            </a:p>
          </p:txBody>
        </p:sp>
        <p:sp>
          <p:nvSpPr>
            <p:cNvPr id="17418" name="Text Box 25"/>
            <p:cNvSpPr txBox="1">
              <a:spLocks noChangeArrowheads="1"/>
            </p:cNvSpPr>
            <p:nvPr/>
          </p:nvSpPr>
          <p:spPr bwMode="auto">
            <a:xfrm>
              <a:off x="891" y="1722"/>
              <a:ext cx="572" cy="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solidFill>
                    <a:srgbClr val="3333FF"/>
                  </a:solidFill>
                  <a:latin typeface="Comic Sans MS" panose="030F0702030302020204" pitchFamily="66" charset="0"/>
                </a:rPr>
                <a:t>零</a:t>
              </a:r>
            </a:p>
          </p:txBody>
        </p:sp>
        <p:sp>
          <p:nvSpPr>
            <p:cNvPr id="17419" name="Text Box 26"/>
            <p:cNvSpPr txBox="1">
              <a:spLocks noChangeArrowheads="1"/>
            </p:cNvSpPr>
            <p:nvPr/>
          </p:nvSpPr>
          <p:spPr bwMode="auto">
            <a:xfrm>
              <a:off x="879" y="2388"/>
              <a:ext cx="641" cy="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3333FF"/>
                  </a:solidFill>
                  <a:latin typeface="Comic Sans MS" panose="030F0702030302020204" pitchFamily="66" charset="0"/>
                </a:rPr>
                <a:t>负有理数</a:t>
              </a:r>
            </a:p>
          </p:txBody>
        </p:sp>
        <p:sp>
          <p:nvSpPr>
            <p:cNvPr id="17420" name="AutoShape 27"/>
            <p:cNvSpPr>
              <a:spLocks/>
            </p:cNvSpPr>
            <p:nvPr/>
          </p:nvSpPr>
          <p:spPr bwMode="auto">
            <a:xfrm>
              <a:off x="1560" y="1157"/>
              <a:ext cx="96" cy="576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9525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21" name="AutoShape 28"/>
            <p:cNvSpPr>
              <a:spLocks/>
            </p:cNvSpPr>
            <p:nvPr/>
          </p:nvSpPr>
          <p:spPr bwMode="auto">
            <a:xfrm>
              <a:off x="1583" y="2181"/>
              <a:ext cx="94" cy="775"/>
            </a:xfrm>
            <a:prstGeom prst="leftBrace">
              <a:avLst>
                <a:gd name="adj1" fmla="val 52751"/>
                <a:gd name="adj2" fmla="val 50000"/>
              </a:avLst>
            </a:prstGeom>
            <a:noFill/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22" name="Text Box 29"/>
            <p:cNvSpPr txBox="1">
              <a:spLocks noChangeArrowheads="1"/>
            </p:cNvSpPr>
            <p:nvPr/>
          </p:nvSpPr>
          <p:spPr bwMode="auto">
            <a:xfrm>
              <a:off x="1687" y="941"/>
              <a:ext cx="571" cy="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Comic Sans MS" panose="030F0702030302020204" pitchFamily="66" charset="0"/>
                </a:rPr>
                <a:t>正整数</a:t>
              </a:r>
            </a:p>
          </p:txBody>
        </p:sp>
        <p:sp>
          <p:nvSpPr>
            <p:cNvPr id="17423" name="Text Box 30"/>
            <p:cNvSpPr txBox="1">
              <a:spLocks noChangeArrowheads="1"/>
            </p:cNvSpPr>
            <p:nvPr/>
          </p:nvSpPr>
          <p:spPr bwMode="auto">
            <a:xfrm>
              <a:off x="1685" y="1434"/>
              <a:ext cx="571" cy="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Comic Sans MS" panose="030F0702030302020204" pitchFamily="66" charset="0"/>
                </a:rPr>
                <a:t>正分数</a:t>
              </a:r>
            </a:p>
          </p:txBody>
        </p:sp>
        <p:sp>
          <p:nvSpPr>
            <p:cNvPr id="17424" name="Text Box 31"/>
            <p:cNvSpPr txBox="1">
              <a:spLocks noChangeArrowheads="1"/>
            </p:cNvSpPr>
            <p:nvPr/>
          </p:nvSpPr>
          <p:spPr bwMode="auto">
            <a:xfrm>
              <a:off x="1680" y="2044"/>
              <a:ext cx="571" cy="5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Comic Sans MS" panose="030F0702030302020204" pitchFamily="66" charset="0"/>
                </a:rPr>
                <a:t>负整数</a:t>
              </a:r>
            </a:p>
          </p:txBody>
        </p:sp>
        <p:sp>
          <p:nvSpPr>
            <p:cNvPr id="17425" name="Text Box 32"/>
            <p:cNvSpPr txBox="1">
              <a:spLocks noChangeArrowheads="1"/>
            </p:cNvSpPr>
            <p:nvPr/>
          </p:nvSpPr>
          <p:spPr bwMode="auto">
            <a:xfrm>
              <a:off x="1680" y="2534"/>
              <a:ext cx="571" cy="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Comic Sans MS" panose="030F0702030302020204" pitchFamily="66" charset="0"/>
                </a:rPr>
                <a:t>负分数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04800" y="228600"/>
            <a:ext cx="8424863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ym typeface="Wingdings" panose="05000000000000000000" pitchFamily="2" charset="2"/>
              </a:rPr>
              <a:t>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问题：在一条东西向的马路上，有一个汽车站，汽车站东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3m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7.5m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处分别有一棵柳树和一棵杨树，汽车站西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3m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4.8m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处分别有一棵槐树和一根电线杆，试画图表示这一情境。</a:t>
            </a: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457200" y="4292600"/>
            <a:ext cx="84248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Line 9"/>
          <p:cNvSpPr>
            <a:spLocks noChangeShapeType="1"/>
          </p:cNvSpPr>
          <p:nvPr/>
        </p:nvSpPr>
        <p:spPr bwMode="auto">
          <a:xfrm>
            <a:off x="4200525" y="39322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Text Box 11"/>
          <p:cNvSpPr txBox="1">
            <a:spLocks noChangeArrowheads="1"/>
          </p:cNvSpPr>
          <p:nvPr/>
        </p:nvSpPr>
        <p:spPr bwMode="auto">
          <a:xfrm>
            <a:off x="3697288" y="36576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b="1">
              <a:latin typeface="宋体" panose="02010600030101010101" pitchFamily="2" charset="-122"/>
            </a:endParaRPr>
          </a:p>
        </p:txBody>
      </p:sp>
      <p:sp>
        <p:nvSpPr>
          <p:cNvPr id="18438" name="Text Box 17"/>
          <p:cNvSpPr txBox="1">
            <a:spLocks noChangeArrowheads="1"/>
          </p:cNvSpPr>
          <p:nvPr/>
        </p:nvSpPr>
        <p:spPr bwMode="auto">
          <a:xfrm>
            <a:off x="3697288" y="4292600"/>
            <a:ext cx="3413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宋体" panose="02010600030101010101" pitchFamily="2" charset="-122"/>
              </a:rPr>
              <a:t>0</a:t>
            </a:r>
          </a:p>
        </p:txBody>
      </p:sp>
      <p:sp>
        <p:nvSpPr>
          <p:cNvPr id="18439" name="Text Box 18"/>
          <p:cNvSpPr txBox="1">
            <a:spLocks noChangeArrowheads="1"/>
          </p:cNvSpPr>
          <p:nvPr/>
        </p:nvSpPr>
        <p:spPr bwMode="auto">
          <a:xfrm>
            <a:off x="4114800" y="4267200"/>
            <a:ext cx="387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宋体" panose="02010600030101010101" pitchFamily="2" charset="-122"/>
              </a:rPr>
              <a:t>1</a:t>
            </a:r>
          </a:p>
        </p:txBody>
      </p:sp>
      <p:sp>
        <p:nvSpPr>
          <p:cNvPr id="18440" name="Text Box 19"/>
          <p:cNvSpPr txBox="1">
            <a:spLocks noChangeArrowheads="1"/>
          </p:cNvSpPr>
          <p:nvPr/>
        </p:nvSpPr>
        <p:spPr bwMode="auto">
          <a:xfrm>
            <a:off x="5137150" y="4292600"/>
            <a:ext cx="387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宋体" panose="02010600030101010101" pitchFamily="2" charset="-122"/>
              </a:rPr>
              <a:t>3</a:t>
            </a:r>
          </a:p>
        </p:txBody>
      </p:sp>
      <p:sp>
        <p:nvSpPr>
          <p:cNvPr id="18441" name="Text Box 20"/>
          <p:cNvSpPr txBox="1">
            <a:spLocks noChangeArrowheads="1"/>
          </p:cNvSpPr>
          <p:nvPr/>
        </p:nvSpPr>
        <p:spPr bwMode="auto">
          <a:xfrm>
            <a:off x="7945438" y="4292600"/>
            <a:ext cx="717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宋体" panose="02010600030101010101" pitchFamily="2" charset="-122"/>
              </a:rPr>
              <a:t>7.5</a:t>
            </a:r>
          </a:p>
        </p:txBody>
      </p:sp>
      <p:sp>
        <p:nvSpPr>
          <p:cNvPr id="18442" name="Text Box 21"/>
          <p:cNvSpPr txBox="1">
            <a:spLocks noChangeArrowheads="1"/>
          </p:cNvSpPr>
          <p:nvPr/>
        </p:nvSpPr>
        <p:spPr bwMode="auto">
          <a:xfrm>
            <a:off x="2209800" y="4267200"/>
            <a:ext cx="387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宋体" panose="02010600030101010101" pitchFamily="2" charset="-122"/>
              </a:rPr>
              <a:t>3</a:t>
            </a:r>
          </a:p>
        </p:txBody>
      </p:sp>
      <p:sp>
        <p:nvSpPr>
          <p:cNvPr id="18443" name="Text Box 22"/>
          <p:cNvSpPr txBox="1">
            <a:spLocks noChangeArrowheads="1"/>
          </p:cNvSpPr>
          <p:nvPr/>
        </p:nvSpPr>
        <p:spPr bwMode="auto">
          <a:xfrm>
            <a:off x="1247775" y="4292600"/>
            <a:ext cx="717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宋体" panose="02010600030101010101" pitchFamily="2" charset="-122"/>
              </a:rPr>
              <a:t>4.8</a:t>
            </a: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1447800" y="3810000"/>
            <a:ext cx="336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9900FF"/>
                </a:solidFill>
              </a:rPr>
              <a:t>E</a:t>
            </a:r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2209800" y="38100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9900FF"/>
                </a:solidFill>
              </a:rPr>
              <a:t>D</a:t>
            </a: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4114800" y="3733800"/>
            <a:ext cx="336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9900FF"/>
                </a:solidFill>
              </a:rPr>
              <a:t>A</a:t>
            </a:r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3733800" y="376713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9900FF"/>
                </a:solidFill>
              </a:rPr>
              <a:t>O</a:t>
            </a:r>
          </a:p>
        </p:txBody>
      </p: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5181600" y="3767138"/>
            <a:ext cx="33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9900FF"/>
                </a:solidFill>
              </a:rPr>
              <a:t>B</a:t>
            </a:r>
          </a:p>
        </p:txBody>
      </p: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8153400" y="37338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9900FF"/>
                </a:solidFill>
              </a:rPr>
              <a:t>C</a:t>
            </a:r>
          </a:p>
        </p:txBody>
      </p:sp>
      <p:sp>
        <p:nvSpPr>
          <p:cNvPr id="7207" name="Oval 39"/>
          <p:cNvSpPr>
            <a:spLocks noChangeArrowheads="1"/>
          </p:cNvSpPr>
          <p:nvPr/>
        </p:nvSpPr>
        <p:spPr bwMode="auto">
          <a:xfrm>
            <a:off x="3886200" y="426720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08" name="Oval 40"/>
          <p:cNvSpPr>
            <a:spLocks noChangeArrowheads="1"/>
          </p:cNvSpPr>
          <p:nvPr/>
        </p:nvSpPr>
        <p:spPr bwMode="auto">
          <a:xfrm>
            <a:off x="1600200" y="426720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09" name="Oval 41"/>
          <p:cNvSpPr>
            <a:spLocks noChangeArrowheads="1"/>
          </p:cNvSpPr>
          <p:nvPr/>
        </p:nvSpPr>
        <p:spPr bwMode="auto">
          <a:xfrm>
            <a:off x="2362200" y="426720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10" name="Oval 42"/>
          <p:cNvSpPr>
            <a:spLocks noChangeArrowheads="1"/>
          </p:cNvSpPr>
          <p:nvPr/>
        </p:nvSpPr>
        <p:spPr bwMode="auto">
          <a:xfrm>
            <a:off x="8305800" y="426720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11" name="Oval 43"/>
          <p:cNvSpPr>
            <a:spLocks noChangeArrowheads="1"/>
          </p:cNvSpPr>
          <p:nvPr/>
        </p:nvSpPr>
        <p:spPr bwMode="auto">
          <a:xfrm>
            <a:off x="5257800" y="426720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4267200" y="426720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8456" name="Group 49"/>
          <p:cNvGrpSpPr>
            <a:grpSpLocks/>
          </p:cNvGrpSpPr>
          <p:nvPr/>
        </p:nvGrpSpPr>
        <p:grpSpPr bwMode="auto">
          <a:xfrm>
            <a:off x="533400" y="1905000"/>
            <a:ext cx="8153400" cy="1600200"/>
            <a:chOff x="384" y="1248"/>
            <a:chExt cx="5136" cy="1008"/>
          </a:xfrm>
        </p:grpSpPr>
        <p:grpSp>
          <p:nvGrpSpPr>
            <p:cNvPr id="18459" name="Group 36"/>
            <p:cNvGrpSpPr>
              <a:grpSpLocks/>
            </p:cNvGrpSpPr>
            <p:nvPr/>
          </p:nvGrpSpPr>
          <p:grpSpPr bwMode="auto">
            <a:xfrm>
              <a:off x="384" y="1248"/>
              <a:ext cx="5088" cy="1008"/>
              <a:chOff x="288" y="2112"/>
              <a:chExt cx="5088" cy="1008"/>
            </a:xfrm>
          </p:grpSpPr>
          <p:pic>
            <p:nvPicPr>
              <p:cNvPr id="18462" name="Picture 4" descr="u=4189945323,733217417&amp;gp=0">
                <a:hlinkClick r:id="rId2"/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20" y="2304"/>
                <a:ext cx="443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63" name="Picture 5" descr="u=3666768805,764146787&amp;gp=3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4" y="2112"/>
                <a:ext cx="363" cy="7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64" name="Picture 6" descr="u=1057376985,3660675280&amp;gp=2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8" y="2208"/>
                <a:ext cx="365" cy="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65" name="Picture 7" descr="u=275440986,1574364035&amp;gp=1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" y="2208"/>
                <a:ext cx="433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66" name="AutoShape 24"/>
              <p:cNvSpPr>
                <a:spLocks noChangeArrowheads="1"/>
              </p:cNvSpPr>
              <p:nvPr/>
            </p:nvSpPr>
            <p:spPr bwMode="auto">
              <a:xfrm>
                <a:off x="1968" y="2400"/>
                <a:ext cx="768" cy="432"/>
              </a:xfrm>
              <a:prstGeom prst="star8">
                <a:avLst>
                  <a:gd name="adj" fmla="val 3825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467" name="Text Box 23"/>
              <p:cNvSpPr txBox="1">
                <a:spLocks noChangeArrowheads="1"/>
              </p:cNvSpPr>
              <p:nvPr/>
            </p:nvSpPr>
            <p:spPr bwMode="auto">
              <a:xfrm>
                <a:off x="2064" y="2496"/>
                <a:ext cx="551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chemeClr val="hlink"/>
                    </a:solidFill>
                  </a:rPr>
                  <a:t>汽车站</a:t>
                </a:r>
              </a:p>
            </p:txBody>
          </p:sp>
          <p:sp>
            <p:nvSpPr>
              <p:cNvPr id="18468" name="Line 34"/>
              <p:cNvSpPr>
                <a:spLocks noChangeShapeType="1"/>
              </p:cNvSpPr>
              <p:nvPr/>
            </p:nvSpPr>
            <p:spPr bwMode="auto">
              <a:xfrm>
                <a:off x="288" y="2832"/>
                <a:ext cx="50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9" name="Line 35"/>
              <p:cNvSpPr>
                <a:spLocks noChangeShapeType="1"/>
              </p:cNvSpPr>
              <p:nvPr/>
            </p:nvSpPr>
            <p:spPr bwMode="auto">
              <a:xfrm>
                <a:off x="288" y="3120"/>
                <a:ext cx="50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60" name="Line 38"/>
            <p:cNvSpPr>
              <a:spLocks noChangeShapeType="1"/>
            </p:cNvSpPr>
            <p:nvPr/>
          </p:nvSpPr>
          <p:spPr bwMode="auto">
            <a:xfrm>
              <a:off x="384" y="2112"/>
              <a:ext cx="513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8461" name="Picture 46" descr="u=275139513,997718032&amp;fm=3&amp;gp=0">
              <a:hlinkClick r:id="rId10"/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1344"/>
              <a:ext cx="355" cy="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216" name="Rectangle 48"/>
          <p:cNvSpPr>
            <a:spLocks noChangeArrowheads="1"/>
          </p:cNvSpPr>
          <p:nvPr/>
        </p:nvSpPr>
        <p:spPr bwMode="auto">
          <a:xfrm>
            <a:off x="533400" y="4876800"/>
            <a:ext cx="7007225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思考：这个图中它表示出来东西方向了吗？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用什么来表示他们不同的方向呢？</a:t>
            </a:r>
          </a:p>
        </p:txBody>
      </p:sp>
      <p:sp>
        <p:nvSpPr>
          <p:cNvPr id="7218" name="Line 50"/>
          <p:cNvSpPr>
            <a:spLocks noChangeShapeType="1"/>
          </p:cNvSpPr>
          <p:nvPr/>
        </p:nvSpPr>
        <p:spPr bwMode="auto">
          <a:xfrm flipV="1">
            <a:off x="-609600" y="1828800"/>
            <a:ext cx="3810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67 0.04439 L 0.49583 0.3551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5" y="155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94" grpId="0"/>
      <p:bldP spid="7195" grpId="0"/>
      <p:bldP spid="7196" grpId="0"/>
      <p:bldP spid="7197" grpId="0"/>
      <p:bldP spid="7198" grpId="0"/>
      <p:bldP spid="7199" grpId="0"/>
      <p:bldP spid="7207" grpId="0" animBg="1"/>
      <p:bldP spid="7208" grpId="0" animBg="1"/>
      <p:bldP spid="7209" grpId="0" animBg="1"/>
      <p:bldP spid="7210" grpId="0" animBg="1"/>
      <p:bldP spid="7211" grpId="0" animBg="1"/>
      <p:bldP spid="7212" grpId="0" animBg="1"/>
      <p:bldP spid="7216" grpId="0"/>
      <p:bldP spid="72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Group 6"/>
          <p:cNvGrpSpPr>
            <a:grpSpLocks/>
          </p:cNvGrpSpPr>
          <p:nvPr/>
        </p:nvGrpSpPr>
        <p:grpSpPr bwMode="auto">
          <a:xfrm>
            <a:off x="0" y="0"/>
            <a:ext cx="1600200" cy="1219200"/>
            <a:chOff x="288" y="144"/>
            <a:chExt cx="720" cy="624"/>
          </a:xfrm>
        </p:grpSpPr>
        <p:sp>
          <p:nvSpPr>
            <p:cNvPr id="19485" name="AutoShape 5"/>
            <p:cNvSpPr>
              <a:spLocks noChangeArrowheads="1"/>
            </p:cNvSpPr>
            <p:nvPr/>
          </p:nvSpPr>
          <p:spPr bwMode="auto">
            <a:xfrm>
              <a:off x="288" y="144"/>
              <a:ext cx="720" cy="624"/>
            </a:xfrm>
            <a:prstGeom prst="irregularSeal1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6" name="Text Box 4"/>
            <p:cNvSpPr txBox="1">
              <a:spLocks noChangeArrowheads="1"/>
            </p:cNvSpPr>
            <p:nvPr/>
          </p:nvSpPr>
          <p:spPr bwMode="auto">
            <a:xfrm>
              <a:off x="384" y="288"/>
              <a:ext cx="500" cy="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solidFill>
                    <a:srgbClr val="FF0000"/>
                  </a:solidFill>
                </a:rPr>
                <a:t>思考</a:t>
              </a:r>
            </a:p>
          </p:txBody>
        </p:sp>
      </p:grp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228600" y="609600"/>
            <a:ext cx="84582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                   </a:t>
            </a:r>
            <a:r>
              <a:rPr lang="zh-CN" altLang="en-US" sz="2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怎样简明地表示这些树、电线杆与汽车站牌的相对位置关系（方向、距离）？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228600" y="3505200"/>
            <a:ext cx="89154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/>
              <a:t>   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为了使表达更清楚，我们规定向东为正，把点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左右两边的数分别用负数和正数表示。</a:t>
            </a:r>
          </a:p>
        </p:txBody>
      </p:sp>
      <p:grpSp>
        <p:nvGrpSpPr>
          <p:cNvPr id="38946" name="Group 34"/>
          <p:cNvGrpSpPr>
            <a:grpSpLocks/>
          </p:cNvGrpSpPr>
          <p:nvPr/>
        </p:nvGrpSpPr>
        <p:grpSpPr bwMode="auto">
          <a:xfrm>
            <a:off x="381000" y="4953000"/>
            <a:ext cx="8153400" cy="823913"/>
            <a:chOff x="288" y="3383"/>
            <a:chExt cx="5136" cy="519"/>
          </a:xfrm>
        </p:grpSpPr>
        <p:sp>
          <p:nvSpPr>
            <p:cNvPr id="19476" name="Line 9"/>
            <p:cNvSpPr>
              <a:spLocks noChangeShapeType="1"/>
            </p:cNvSpPr>
            <p:nvPr/>
          </p:nvSpPr>
          <p:spPr bwMode="auto">
            <a:xfrm>
              <a:off x="288" y="3648"/>
              <a:ext cx="51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Line 20"/>
            <p:cNvSpPr>
              <a:spLocks noChangeShapeType="1"/>
            </p:cNvSpPr>
            <p:nvPr/>
          </p:nvSpPr>
          <p:spPr bwMode="auto">
            <a:xfrm>
              <a:off x="2400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Line 21"/>
            <p:cNvSpPr>
              <a:spLocks noChangeShapeType="1"/>
            </p:cNvSpPr>
            <p:nvPr/>
          </p:nvSpPr>
          <p:spPr bwMode="auto">
            <a:xfrm>
              <a:off x="2640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Line 22"/>
            <p:cNvSpPr>
              <a:spLocks noChangeShapeType="1"/>
            </p:cNvSpPr>
            <p:nvPr/>
          </p:nvSpPr>
          <p:spPr bwMode="auto">
            <a:xfrm>
              <a:off x="3264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Line 23"/>
            <p:cNvSpPr>
              <a:spLocks noChangeShapeType="1"/>
            </p:cNvSpPr>
            <p:nvPr/>
          </p:nvSpPr>
          <p:spPr bwMode="auto">
            <a:xfrm>
              <a:off x="5184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Line 24"/>
            <p:cNvSpPr>
              <a:spLocks noChangeShapeType="1"/>
            </p:cNvSpPr>
            <p:nvPr/>
          </p:nvSpPr>
          <p:spPr bwMode="auto">
            <a:xfrm>
              <a:off x="1392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Line 25"/>
            <p:cNvSpPr>
              <a:spLocks noChangeShapeType="1"/>
            </p:cNvSpPr>
            <p:nvPr/>
          </p:nvSpPr>
          <p:spPr bwMode="auto">
            <a:xfrm>
              <a:off x="816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Text Box 26"/>
            <p:cNvSpPr txBox="1">
              <a:spLocks noChangeArrowheads="1"/>
            </p:cNvSpPr>
            <p:nvPr/>
          </p:nvSpPr>
          <p:spPr bwMode="auto">
            <a:xfrm>
              <a:off x="710" y="3383"/>
              <a:ext cx="460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E            D                      O    A             B                                              C</a:t>
              </a:r>
            </a:p>
          </p:txBody>
        </p:sp>
        <p:sp>
          <p:nvSpPr>
            <p:cNvPr id="19484" name="Text Box 29"/>
            <p:cNvSpPr txBox="1">
              <a:spLocks noChangeArrowheads="1"/>
            </p:cNvSpPr>
            <p:nvPr/>
          </p:nvSpPr>
          <p:spPr bwMode="auto">
            <a:xfrm>
              <a:off x="614" y="3671"/>
              <a:ext cx="473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-4.8           -3                      0    1             3                                             7.5</a:t>
              </a:r>
            </a:p>
          </p:txBody>
        </p:sp>
      </p:grpSp>
      <p:sp>
        <p:nvSpPr>
          <p:cNvPr id="38942" name="Text Box 30"/>
          <p:cNvSpPr txBox="1">
            <a:spLocks noChangeArrowheads="1"/>
          </p:cNvSpPr>
          <p:nvPr/>
        </p:nvSpPr>
        <p:spPr bwMode="auto">
          <a:xfrm>
            <a:off x="533400" y="5715000"/>
            <a:ext cx="82057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我们把正数、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和负数用一条直线上的点表示出来。</a:t>
            </a:r>
          </a:p>
        </p:txBody>
      </p:sp>
      <p:grpSp>
        <p:nvGrpSpPr>
          <p:cNvPr id="19464" name="Group 33"/>
          <p:cNvGrpSpPr>
            <a:grpSpLocks/>
          </p:cNvGrpSpPr>
          <p:nvPr/>
        </p:nvGrpSpPr>
        <p:grpSpPr bwMode="auto">
          <a:xfrm>
            <a:off x="457200" y="1676400"/>
            <a:ext cx="8077200" cy="1600200"/>
            <a:chOff x="288" y="2256"/>
            <a:chExt cx="5088" cy="1008"/>
          </a:xfrm>
        </p:grpSpPr>
        <p:grpSp>
          <p:nvGrpSpPr>
            <p:cNvPr id="19465" name="Group 10"/>
            <p:cNvGrpSpPr>
              <a:grpSpLocks/>
            </p:cNvGrpSpPr>
            <p:nvPr/>
          </p:nvGrpSpPr>
          <p:grpSpPr bwMode="auto">
            <a:xfrm>
              <a:off x="288" y="2256"/>
              <a:ext cx="5088" cy="1008"/>
              <a:chOff x="288" y="2112"/>
              <a:chExt cx="5088" cy="1008"/>
            </a:xfrm>
          </p:grpSpPr>
          <p:pic>
            <p:nvPicPr>
              <p:cNvPr id="19468" name="Picture 11" descr="u=4189945323,733217417&amp;gp=0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20" y="2304"/>
                <a:ext cx="443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69" name="Picture 12" descr="u=3666768805,764146787&amp;gp=3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4" y="2112"/>
                <a:ext cx="363" cy="7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70" name="Picture 13" descr="u=1057376985,3660675280&amp;gp=2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8" y="2208"/>
                <a:ext cx="365" cy="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71" name="Picture 14" descr="u=275440986,1574364035&amp;gp=1">
                <a:hlinkClick r:id="rId9"/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" y="2208"/>
                <a:ext cx="433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72" name="AutoShape 15"/>
              <p:cNvSpPr>
                <a:spLocks noChangeArrowheads="1"/>
              </p:cNvSpPr>
              <p:nvPr/>
            </p:nvSpPr>
            <p:spPr bwMode="auto">
              <a:xfrm>
                <a:off x="1968" y="2400"/>
                <a:ext cx="768" cy="432"/>
              </a:xfrm>
              <a:prstGeom prst="star8">
                <a:avLst>
                  <a:gd name="adj" fmla="val 3825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9473" name="Text Box 16"/>
              <p:cNvSpPr txBox="1">
                <a:spLocks noChangeArrowheads="1"/>
              </p:cNvSpPr>
              <p:nvPr/>
            </p:nvSpPr>
            <p:spPr bwMode="auto">
              <a:xfrm>
                <a:off x="2064" y="2496"/>
                <a:ext cx="551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chemeClr val="hlink"/>
                    </a:solidFill>
                  </a:rPr>
                  <a:t>汽车站</a:t>
                </a:r>
              </a:p>
            </p:txBody>
          </p:sp>
          <p:sp>
            <p:nvSpPr>
              <p:cNvPr id="19474" name="Line 17"/>
              <p:cNvSpPr>
                <a:spLocks noChangeShapeType="1"/>
              </p:cNvSpPr>
              <p:nvPr/>
            </p:nvSpPr>
            <p:spPr bwMode="auto">
              <a:xfrm>
                <a:off x="288" y="2832"/>
                <a:ext cx="50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5" name="Line 18"/>
              <p:cNvSpPr>
                <a:spLocks noChangeShapeType="1"/>
              </p:cNvSpPr>
              <p:nvPr/>
            </p:nvSpPr>
            <p:spPr bwMode="auto">
              <a:xfrm>
                <a:off x="288" y="3120"/>
                <a:ext cx="50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466" name="Line 19"/>
            <p:cNvSpPr>
              <a:spLocks noChangeShapeType="1"/>
            </p:cNvSpPr>
            <p:nvPr/>
          </p:nvSpPr>
          <p:spPr bwMode="auto">
            <a:xfrm>
              <a:off x="288" y="3120"/>
              <a:ext cx="5040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67" name="Picture 32" descr="u=275139513,997718032&amp;fm=3&amp;gp=0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2352"/>
              <a:ext cx="384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/>
      <p:bldP spid="389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0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971550" y="260350"/>
            <a:ext cx="2254250" cy="782638"/>
            <a:chOff x="1413" y="1152"/>
            <a:chExt cx="3003" cy="432"/>
          </a:xfrm>
        </p:grpSpPr>
        <p:sp>
          <p:nvSpPr>
            <p:cNvPr id="20585" name="AutoShape 6"/>
            <p:cNvSpPr>
              <a:spLocks noChangeArrowheads="1"/>
            </p:cNvSpPr>
            <p:nvPr/>
          </p:nvSpPr>
          <p:spPr bwMode="gray">
            <a:xfrm>
              <a:off x="1680" y="1227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6" name="AutoShape 7"/>
            <p:cNvSpPr>
              <a:spLocks noChangeArrowheads="1"/>
            </p:cNvSpPr>
            <p:nvPr/>
          </p:nvSpPr>
          <p:spPr bwMode="gray">
            <a:xfrm>
              <a:off x="1440" y="1152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7" name="Text Box 8"/>
            <p:cNvSpPr txBox="1">
              <a:spLocks noChangeArrowheads="1"/>
            </p:cNvSpPr>
            <p:nvPr/>
          </p:nvSpPr>
          <p:spPr bwMode="gray">
            <a:xfrm>
              <a:off x="1823" y="1200"/>
              <a:ext cx="2162" cy="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/>
                <a:t>读一读</a:t>
              </a:r>
            </a:p>
          </p:txBody>
        </p:sp>
        <p:sp>
          <p:nvSpPr>
            <p:cNvPr id="20588" name="Text Box 9"/>
            <p:cNvSpPr txBox="1">
              <a:spLocks noChangeArrowheads="1"/>
            </p:cNvSpPr>
            <p:nvPr/>
          </p:nvSpPr>
          <p:spPr bwMode="gray">
            <a:xfrm>
              <a:off x="1413" y="1214"/>
              <a:ext cx="471" cy="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1400175" y="1273175"/>
            <a:ext cx="1114425" cy="5280025"/>
            <a:chOff x="882" y="802"/>
            <a:chExt cx="702" cy="3326"/>
          </a:xfrm>
        </p:grpSpPr>
        <p:grpSp>
          <p:nvGrpSpPr>
            <p:cNvPr id="20554" name="Group 11"/>
            <p:cNvGrpSpPr>
              <a:grpSpLocks/>
            </p:cNvGrpSpPr>
            <p:nvPr/>
          </p:nvGrpSpPr>
          <p:grpSpPr bwMode="auto">
            <a:xfrm>
              <a:off x="882" y="802"/>
              <a:ext cx="702" cy="3326"/>
              <a:chOff x="2946" y="528"/>
              <a:chExt cx="702" cy="3326"/>
            </a:xfrm>
          </p:grpSpPr>
          <p:sp>
            <p:nvSpPr>
              <p:cNvPr id="20556" name="AutoShape 12"/>
              <p:cNvSpPr>
                <a:spLocks noChangeArrowheads="1"/>
              </p:cNvSpPr>
              <p:nvPr/>
            </p:nvSpPr>
            <p:spPr bwMode="auto">
              <a:xfrm>
                <a:off x="3430" y="528"/>
                <a:ext cx="144" cy="3168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57" name="Text Box 13"/>
              <p:cNvSpPr txBox="1">
                <a:spLocks noChangeArrowheads="1"/>
              </p:cNvSpPr>
              <p:nvPr/>
            </p:nvSpPr>
            <p:spPr bwMode="auto">
              <a:xfrm>
                <a:off x="2949" y="2209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-10</a:t>
                </a:r>
              </a:p>
            </p:txBody>
          </p:sp>
          <p:sp>
            <p:nvSpPr>
              <p:cNvPr id="20558" name="Text Box 14"/>
              <p:cNvSpPr txBox="1">
                <a:spLocks noChangeArrowheads="1"/>
              </p:cNvSpPr>
              <p:nvPr/>
            </p:nvSpPr>
            <p:spPr bwMode="auto">
              <a:xfrm>
                <a:off x="2950" y="2208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-10</a:t>
                </a:r>
              </a:p>
            </p:txBody>
          </p:sp>
          <p:sp>
            <p:nvSpPr>
              <p:cNvPr id="20559" name="Text Box 15"/>
              <p:cNvSpPr txBox="1">
                <a:spLocks noChangeArrowheads="1"/>
              </p:cNvSpPr>
              <p:nvPr/>
            </p:nvSpPr>
            <p:spPr bwMode="auto">
              <a:xfrm>
                <a:off x="2946" y="240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-15</a:t>
                </a:r>
              </a:p>
            </p:txBody>
          </p:sp>
          <p:sp>
            <p:nvSpPr>
              <p:cNvPr id="20560" name="Text Box 16"/>
              <p:cNvSpPr txBox="1">
                <a:spLocks noChangeArrowheads="1"/>
              </p:cNvSpPr>
              <p:nvPr/>
            </p:nvSpPr>
            <p:spPr bwMode="auto">
              <a:xfrm>
                <a:off x="2946" y="260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-20</a:t>
                </a:r>
              </a:p>
            </p:txBody>
          </p:sp>
          <p:sp>
            <p:nvSpPr>
              <p:cNvPr id="20561" name="Text Box 17"/>
              <p:cNvSpPr txBox="1">
                <a:spLocks noChangeArrowheads="1"/>
              </p:cNvSpPr>
              <p:nvPr/>
            </p:nvSpPr>
            <p:spPr bwMode="auto">
              <a:xfrm>
                <a:off x="2950" y="277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-25</a:t>
                </a:r>
              </a:p>
            </p:txBody>
          </p:sp>
          <p:grpSp>
            <p:nvGrpSpPr>
              <p:cNvPr id="20562" name="Group 18"/>
              <p:cNvGrpSpPr>
                <a:grpSpLocks/>
              </p:cNvGrpSpPr>
              <p:nvPr/>
            </p:nvGrpSpPr>
            <p:grpSpPr bwMode="auto">
              <a:xfrm>
                <a:off x="2983" y="528"/>
                <a:ext cx="665" cy="3326"/>
                <a:chOff x="2983" y="528"/>
                <a:chExt cx="665" cy="3326"/>
              </a:xfrm>
            </p:grpSpPr>
            <p:sp>
              <p:nvSpPr>
                <p:cNvPr id="20563" name="AutoShape 19"/>
                <p:cNvSpPr>
                  <a:spLocks noChangeArrowheads="1"/>
                </p:cNvSpPr>
                <p:nvPr/>
              </p:nvSpPr>
              <p:spPr bwMode="auto">
                <a:xfrm>
                  <a:off x="3430" y="528"/>
                  <a:ext cx="144" cy="91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564" name="Oval 20"/>
                <p:cNvSpPr>
                  <a:spLocks noChangeArrowheads="1"/>
                </p:cNvSpPr>
                <p:nvPr/>
              </p:nvSpPr>
              <p:spPr bwMode="auto">
                <a:xfrm>
                  <a:off x="3360" y="3566"/>
                  <a:ext cx="288" cy="288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565" name="Rectangle 21"/>
                <p:cNvSpPr>
                  <a:spLocks noChangeArrowheads="1"/>
                </p:cNvSpPr>
                <p:nvPr/>
              </p:nvSpPr>
              <p:spPr bwMode="auto">
                <a:xfrm>
                  <a:off x="3430" y="3456"/>
                  <a:ext cx="144" cy="24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566" name="Line 22"/>
                <p:cNvSpPr>
                  <a:spLocks noChangeShapeType="1"/>
                </p:cNvSpPr>
                <p:nvPr/>
              </p:nvSpPr>
              <p:spPr bwMode="auto">
                <a:xfrm>
                  <a:off x="3334" y="216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7" name="Line 23"/>
                <p:cNvSpPr>
                  <a:spLocks noChangeShapeType="1"/>
                </p:cNvSpPr>
                <p:nvPr/>
              </p:nvSpPr>
              <p:spPr bwMode="auto">
                <a:xfrm>
                  <a:off x="3334" y="2352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8" name="Line 24"/>
                <p:cNvSpPr>
                  <a:spLocks noChangeShapeType="1"/>
                </p:cNvSpPr>
                <p:nvPr/>
              </p:nvSpPr>
              <p:spPr bwMode="auto">
                <a:xfrm>
                  <a:off x="3334" y="196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69" name="Line 25"/>
                <p:cNvSpPr>
                  <a:spLocks noChangeShapeType="1"/>
                </p:cNvSpPr>
                <p:nvPr/>
              </p:nvSpPr>
              <p:spPr bwMode="auto">
                <a:xfrm>
                  <a:off x="3334" y="2544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0" name="Line 26"/>
                <p:cNvSpPr>
                  <a:spLocks noChangeShapeType="1"/>
                </p:cNvSpPr>
                <p:nvPr/>
              </p:nvSpPr>
              <p:spPr bwMode="auto">
                <a:xfrm>
                  <a:off x="3334" y="273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1" name="Line 27"/>
                <p:cNvSpPr>
                  <a:spLocks noChangeShapeType="1"/>
                </p:cNvSpPr>
                <p:nvPr/>
              </p:nvSpPr>
              <p:spPr bwMode="auto">
                <a:xfrm>
                  <a:off x="3334" y="177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2" name="Line 28"/>
                <p:cNvSpPr>
                  <a:spLocks noChangeShapeType="1"/>
                </p:cNvSpPr>
                <p:nvPr/>
              </p:nvSpPr>
              <p:spPr bwMode="auto">
                <a:xfrm>
                  <a:off x="3334" y="1584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3" name="Line 29"/>
                <p:cNvSpPr>
                  <a:spLocks noChangeShapeType="1"/>
                </p:cNvSpPr>
                <p:nvPr/>
              </p:nvSpPr>
              <p:spPr bwMode="auto">
                <a:xfrm>
                  <a:off x="3334" y="138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4" name="Line 30"/>
                <p:cNvSpPr>
                  <a:spLocks noChangeShapeType="1"/>
                </p:cNvSpPr>
                <p:nvPr/>
              </p:nvSpPr>
              <p:spPr bwMode="auto">
                <a:xfrm>
                  <a:off x="3334" y="120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5" name="Line 31"/>
                <p:cNvSpPr>
                  <a:spLocks noChangeShapeType="1"/>
                </p:cNvSpPr>
                <p:nvPr/>
              </p:nvSpPr>
              <p:spPr bwMode="auto">
                <a:xfrm>
                  <a:off x="3334" y="100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6" name="Line 32"/>
                <p:cNvSpPr>
                  <a:spLocks noChangeShapeType="1"/>
                </p:cNvSpPr>
                <p:nvPr/>
              </p:nvSpPr>
              <p:spPr bwMode="auto">
                <a:xfrm>
                  <a:off x="3334" y="292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77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3089" y="1813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0</a:t>
                  </a:r>
                </a:p>
              </p:txBody>
            </p:sp>
            <p:sp>
              <p:nvSpPr>
                <p:cNvPr id="20578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3046" y="2016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-5</a:t>
                  </a:r>
                </a:p>
              </p:txBody>
            </p:sp>
            <p:sp>
              <p:nvSpPr>
                <p:cNvPr id="20579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3046" y="1636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5</a:t>
                  </a:r>
                </a:p>
              </p:txBody>
            </p:sp>
            <p:sp>
              <p:nvSpPr>
                <p:cNvPr id="20580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2983" y="1440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10</a:t>
                  </a:r>
                </a:p>
              </p:txBody>
            </p:sp>
            <p:sp>
              <p:nvSpPr>
                <p:cNvPr id="20581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2990" y="1219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15</a:t>
                  </a:r>
                </a:p>
              </p:txBody>
            </p:sp>
            <p:sp>
              <p:nvSpPr>
                <p:cNvPr id="20582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3012" y="853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25</a:t>
                  </a:r>
                </a:p>
              </p:txBody>
            </p:sp>
            <p:sp>
              <p:nvSpPr>
                <p:cNvPr id="20583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3005" y="1037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20</a:t>
                  </a:r>
                </a:p>
              </p:txBody>
            </p:sp>
            <p:sp>
              <p:nvSpPr>
                <p:cNvPr id="20584" name="Line 40"/>
                <p:cNvSpPr>
                  <a:spLocks noChangeShapeType="1"/>
                </p:cNvSpPr>
                <p:nvPr/>
              </p:nvSpPr>
              <p:spPr bwMode="auto">
                <a:xfrm>
                  <a:off x="3434" y="3253"/>
                  <a:ext cx="0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555" name="AutoShape 41"/>
            <p:cNvSpPr>
              <a:spLocks noChangeArrowheads="1"/>
            </p:cNvSpPr>
            <p:nvPr/>
          </p:nvSpPr>
          <p:spPr bwMode="auto">
            <a:xfrm>
              <a:off x="1366" y="803"/>
              <a:ext cx="144" cy="124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4" name="Group 42"/>
          <p:cNvGrpSpPr>
            <a:grpSpLocks/>
          </p:cNvGrpSpPr>
          <p:nvPr/>
        </p:nvGrpSpPr>
        <p:grpSpPr bwMode="auto">
          <a:xfrm>
            <a:off x="3914775" y="1295400"/>
            <a:ext cx="1114425" cy="5280025"/>
            <a:chOff x="2466" y="816"/>
            <a:chExt cx="702" cy="3326"/>
          </a:xfrm>
        </p:grpSpPr>
        <p:grpSp>
          <p:nvGrpSpPr>
            <p:cNvPr id="20523" name="Group 43"/>
            <p:cNvGrpSpPr>
              <a:grpSpLocks/>
            </p:cNvGrpSpPr>
            <p:nvPr/>
          </p:nvGrpSpPr>
          <p:grpSpPr bwMode="auto">
            <a:xfrm>
              <a:off x="2466" y="816"/>
              <a:ext cx="702" cy="3326"/>
              <a:chOff x="2946" y="528"/>
              <a:chExt cx="702" cy="3326"/>
            </a:xfrm>
          </p:grpSpPr>
          <p:sp>
            <p:nvSpPr>
              <p:cNvPr id="20525" name="AutoShape 44"/>
              <p:cNvSpPr>
                <a:spLocks noChangeArrowheads="1"/>
              </p:cNvSpPr>
              <p:nvPr/>
            </p:nvSpPr>
            <p:spPr bwMode="auto">
              <a:xfrm>
                <a:off x="3430" y="528"/>
                <a:ext cx="144" cy="3168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26" name="Text Box 45"/>
              <p:cNvSpPr txBox="1">
                <a:spLocks noChangeArrowheads="1"/>
              </p:cNvSpPr>
              <p:nvPr/>
            </p:nvSpPr>
            <p:spPr bwMode="auto">
              <a:xfrm>
                <a:off x="2949" y="2209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-10</a:t>
                </a:r>
              </a:p>
            </p:txBody>
          </p:sp>
          <p:sp>
            <p:nvSpPr>
              <p:cNvPr id="20527" name="Text Box 46"/>
              <p:cNvSpPr txBox="1">
                <a:spLocks noChangeArrowheads="1"/>
              </p:cNvSpPr>
              <p:nvPr/>
            </p:nvSpPr>
            <p:spPr bwMode="auto">
              <a:xfrm>
                <a:off x="2950" y="2208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-10</a:t>
                </a:r>
              </a:p>
            </p:txBody>
          </p:sp>
          <p:sp>
            <p:nvSpPr>
              <p:cNvPr id="20528" name="Text Box 47"/>
              <p:cNvSpPr txBox="1">
                <a:spLocks noChangeArrowheads="1"/>
              </p:cNvSpPr>
              <p:nvPr/>
            </p:nvSpPr>
            <p:spPr bwMode="auto">
              <a:xfrm>
                <a:off x="2946" y="240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-15</a:t>
                </a:r>
              </a:p>
            </p:txBody>
          </p:sp>
          <p:sp>
            <p:nvSpPr>
              <p:cNvPr id="20529" name="Text Box 48"/>
              <p:cNvSpPr txBox="1">
                <a:spLocks noChangeArrowheads="1"/>
              </p:cNvSpPr>
              <p:nvPr/>
            </p:nvSpPr>
            <p:spPr bwMode="auto">
              <a:xfrm>
                <a:off x="2946" y="260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-20</a:t>
                </a:r>
              </a:p>
            </p:txBody>
          </p:sp>
          <p:sp>
            <p:nvSpPr>
              <p:cNvPr id="20530" name="Text Box 49"/>
              <p:cNvSpPr txBox="1">
                <a:spLocks noChangeArrowheads="1"/>
              </p:cNvSpPr>
              <p:nvPr/>
            </p:nvSpPr>
            <p:spPr bwMode="auto">
              <a:xfrm>
                <a:off x="2950" y="277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-25</a:t>
                </a:r>
              </a:p>
            </p:txBody>
          </p:sp>
          <p:grpSp>
            <p:nvGrpSpPr>
              <p:cNvPr id="20531" name="Group 50"/>
              <p:cNvGrpSpPr>
                <a:grpSpLocks/>
              </p:cNvGrpSpPr>
              <p:nvPr/>
            </p:nvGrpSpPr>
            <p:grpSpPr bwMode="auto">
              <a:xfrm>
                <a:off x="2983" y="528"/>
                <a:ext cx="665" cy="3326"/>
                <a:chOff x="2983" y="528"/>
                <a:chExt cx="665" cy="3326"/>
              </a:xfrm>
            </p:grpSpPr>
            <p:sp>
              <p:nvSpPr>
                <p:cNvPr id="20532" name="AutoShape 51"/>
                <p:cNvSpPr>
                  <a:spLocks noChangeArrowheads="1"/>
                </p:cNvSpPr>
                <p:nvPr/>
              </p:nvSpPr>
              <p:spPr bwMode="auto">
                <a:xfrm>
                  <a:off x="3430" y="528"/>
                  <a:ext cx="144" cy="91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533" name="Oval 52"/>
                <p:cNvSpPr>
                  <a:spLocks noChangeArrowheads="1"/>
                </p:cNvSpPr>
                <p:nvPr/>
              </p:nvSpPr>
              <p:spPr bwMode="auto">
                <a:xfrm>
                  <a:off x="3360" y="3566"/>
                  <a:ext cx="288" cy="288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534" name="Rectangle 53"/>
                <p:cNvSpPr>
                  <a:spLocks noChangeArrowheads="1"/>
                </p:cNvSpPr>
                <p:nvPr/>
              </p:nvSpPr>
              <p:spPr bwMode="auto">
                <a:xfrm>
                  <a:off x="3430" y="3456"/>
                  <a:ext cx="144" cy="24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535" name="Line 54"/>
                <p:cNvSpPr>
                  <a:spLocks noChangeShapeType="1"/>
                </p:cNvSpPr>
                <p:nvPr/>
              </p:nvSpPr>
              <p:spPr bwMode="auto">
                <a:xfrm>
                  <a:off x="3334" y="216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6" name="Line 55"/>
                <p:cNvSpPr>
                  <a:spLocks noChangeShapeType="1"/>
                </p:cNvSpPr>
                <p:nvPr/>
              </p:nvSpPr>
              <p:spPr bwMode="auto">
                <a:xfrm>
                  <a:off x="3334" y="2352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7" name="Line 56"/>
                <p:cNvSpPr>
                  <a:spLocks noChangeShapeType="1"/>
                </p:cNvSpPr>
                <p:nvPr/>
              </p:nvSpPr>
              <p:spPr bwMode="auto">
                <a:xfrm>
                  <a:off x="3334" y="196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8" name="Line 57"/>
                <p:cNvSpPr>
                  <a:spLocks noChangeShapeType="1"/>
                </p:cNvSpPr>
                <p:nvPr/>
              </p:nvSpPr>
              <p:spPr bwMode="auto">
                <a:xfrm>
                  <a:off x="3334" y="2544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39" name="Line 58"/>
                <p:cNvSpPr>
                  <a:spLocks noChangeShapeType="1"/>
                </p:cNvSpPr>
                <p:nvPr/>
              </p:nvSpPr>
              <p:spPr bwMode="auto">
                <a:xfrm>
                  <a:off x="3334" y="273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0" name="Line 59"/>
                <p:cNvSpPr>
                  <a:spLocks noChangeShapeType="1"/>
                </p:cNvSpPr>
                <p:nvPr/>
              </p:nvSpPr>
              <p:spPr bwMode="auto">
                <a:xfrm>
                  <a:off x="3334" y="177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1" name="Line 60"/>
                <p:cNvSpPr>
                  <a:spLocks noChangeShapeType="1"/>
                </p:cNvSpPr>
                <p:nvPr/>
              </p:nvSpPr>
              <p:spPr bwMode="auto">
                <a:xfrm>
                  <a:off x="3334" y="1584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2" name="Line 61"/>
                <p:cNvSpPr>
                  <a:spLocks noChangeShapeType="1"/>
                </p:cNvSpPr>
                <p:nvPr/>
              </p:nvSpPr>
              <p:spPr bwMode="auto">
                <a:xfrm>
                  <a:off x="3334" y="138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3" name="Line 62"/>
                <p:cNvSpPr>
                  <a:spLocks noChangeShapeType="1"/>
                </p:cNvSpPr>
                <p:nvPr/>
              </p:nvSpPr>
              <p:spPr bwMode="auto">
                <a:xfrm>
                  <a:off x="3334" y="120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4" name="Line 63"/>
                <p:cNvSpPr>
                  <a:spLocks noChangeShapeType="1"/>
                </p:cNvSpPr>
                <p:nvPr/>
              </p:nvSpPr>
              <p:spPr bwMode="auto">
                <a:xfrm>
                  <a:off x="3334" y="100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5" name="Line 64"/>
                <p:cNvSpPr>
                  <a:spLocks noChangeShapeType="1"/>
                </p:cNvSpPr>
                <p:nvPr/>
              </p:nvSpPr>
              <p:spPr bwMode="auto">
                <a:xfrm>
                  <a:off x="3334" y="292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46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3089" y="1813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0</a:t>
                  </a:r>
                </a:p>
              </p:txBody>
            </p:sp>
            <p:sp>
              <p:nvSpPr>
                <p:cNvPr id="20547" name="Text Box 66"/>
                <p:cNvSpPr txBox="1">
                  <a:spLocks noChangeArrowheads="1"/>
                </p:cNvSpPr>
                <p:nvPr/>
              </p:nvSpPr>
              <p:spPr bwMode="auto">
                <a:xfrm>
                  <a:off x="3046" y="2016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-5</a:t>
                  </a:r>
                </a:p>
              </p:txBody>
            </p:sp>
            <p:sp>
              <p:nvSpPr>
                <p:cNvPr id="20548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3046" y="1636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5</a:t>
                  </a:r>
                </a:p>
              </p:txBody>
            </p:sp>
            <p:sp>
              <p:nvSpPr>
                <p:cNvPr id="20549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2983" y="1440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10</a:t>
                  </a:r>
                </a:p>
              </p:txBody>
            </p:sp>
            <p:sp>
              <p:nvSpPr>
                <p:cNvPr id="20550" name="Text Box 69"/>
                <p:cNvSpPr txBox="1">
                  <a:spLocks noChangeArrowheads="1"/>
                </p:cNvSpPr>
                <p:nvPr/>
              </p:nvSpPr>
              <p:spPr bwMode="auto">
                <a:xfrm>
                  <a:off x="2990" y="1219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15</a:t>
                  </a:r>
                </a:p>
              </p:txBody>
            </p:sp>
            <p:sp>
              <p:nvSpPr>
                <p:cNvPr id="20551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3012" y="853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25</a:t>
                  </a:r>
                </a:p>
              </p:txBody>
            </p:sp>
            <p:sp>
              <p:nvSpPr>
                <p:cNvPr id="20552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3005" y="1037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20</a:t>
                  </a:r>
                </a:p>
              </p:txBody>
            </p:sp>
            <p:sp>
              <p:nvSpPr>
                <p:cNvPr id="20553" name="Line 72"/>
                <p:cNvSpPr>
                  <a:spLocks noChangeShapeType="1"/>
                </p:cNvSpPr>
                <p:nvPr/>
              </p:nvSpPr>
              <p:spPr bwMode="auto">
                <a:xfrm>
                  <a:off x="3434" y="3253"/>
                  <a:ext cx="0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524" name="AutoShape 73"/>
            <p:cNvSpPr>
              <a:spLocks noChangeArrowheads="1"/>
            </p:cNvSpPr>
            <p:nvPr/>
          </p:nvSpPr>
          <p:spPr bwMode="auto">
            <a:xfrm>
              <a:off x="2950" y="816"/>
              <a:ext cx="144" cy="182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76" name="Group 74"/>
          <p:cNvGrpSpPr>
            <a:grpSpLocks/>
          </p:cNvGrpSpPr>
          <p:nvPr/>
        </p:nvGrpSpPr>
        <p:grpSpPr bwMode="auto">
          <a:xfrm>
            <a:off x="6705600" y="1349375"/>
            <a:ext cx="1114425" cy="5280025"/>
            <a:chOff x="4224" y="850"/>
            <a:chExt cx="702" cy="3326"/>
          </a:xfrm>
        </p:grpSpPr>
        <p:grpSp>
          <p:nvGrpSpPr>
            <p:cNvPr id="20492" name="Group 75"/>
            <p:cNvGrpSpPr>
              <a:grpSpLocks/>
            </p:cNvGrpSpPr>
            <p:nvPr/>
          </p:nvGrpSpPr>
          <p:grpSpPr bwMode="auto">
            <a:xfrm>
              <a:off x="4224" y="850"/>
              <a:ext cx="702" cy="3326"/>
              <a:chOff x="2946" y="528"/>
              <a:chExt cx="702" cy="3326"/>
            </a:xfrm>
          </p:grpSpPr>
          <p:sp>
            <p:nvSpPr>
              <p:cNvPr id="20494" name="AutoShape 76"/>
              <p:cNvSpPr>
                <a:spLocks noChangeArrowheads="1"/>
              </p:cNvSpPr>
              <p:nvPr/>
            </p:nvSpPr>
            <p:spPr bwMode="auto">
              <a:xfrm>
                <a:off x="3430" y="528"/>
                <a:ext cx="144" cy="3168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495" name="Text Box 77"/>
              <p:cNvSpPr txBox="1">
                <a:spLocks noChangeArrowheads="1"/>
              </p:cNvSpPr>
              <p:nvPr/>
            </p:nvSpPr>
            <p:spPr bwMode="auto">
              <a:xfrm>
                <a:off x="2949" y="2209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-10</a:t>
                </a:r>
              </a:p>
            </p:txBody>
          </p:sp>
          <p:sp>
            <p:nvSpPr>
              <p:cNvPr id="20496" name="Text Box 78"/>
              <p:cNvSpPr txBox="1">
                <a:spLocks noChangeArrowheads="1"/>
              </p:cNvSpPr>
              <p:nvPr/>
            </p:nvSpPr>
            <p:spPr bwMode="auto">
              <a:xfrm>
                <a:off x="2950" y="2208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-10</a:t>
                </a:r>
              </a:p>
            </p:txBody>
          </p:sp>
          <p:sp>
            <p:nvSpPr>
              <p:cNvPr id="20497" name="Text Box 79"/>
              <p:cNvSpPr txBox="1">
                <a:spLocks noChangeArrowheads="1"/>
              </p:cNvSpPr>
              <p:nvPr/>
            </p:nvSpPr>
            <p:spPr bwMode="auto">
              <a:xfrm>
                <a:off x="2946" y="240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-15</a:t>
                </a:r>
              </a:p>
            </p:txBody>
          </p:sp>
          <p:sp>
            <p:nvSpPr>
              <p:cNvPr id="20498" name="Text Box 80"/>
              <p:cNvSpPr txBox="1">
                <a:spLocks noChangeArrowheads="1"/>
              </p:cNvSpPr>
              <p:nvPr/>
            </p:nvSpPr>
            <p:spPr bwMode="auto">
              <a:xfrm>
                <a:off x="2946" y="260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-20</a:t>
                </a:r>
              </a:p>
            </p:txBody>
          </p:sp>
          <p:sp>
            <p:nvSpPr>
              <p:cNvPr id="20499" name="Text Box 81"/>
              <p:cNvSpPr txBox="1">
                <a:spLocks noChangeArrowheads="1"/>
              </p:cNvSpPr>
              <p:nvPr/>
            </p:nvSpPr>
            <p:spPr bwMode="auto">
              <a:xfrm>
                <a:off x="2950" y="277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anose="02020603050405020304" pitchFamily="18" charset="0"/>
                  </a:rPr>
                  <a:t>-25</a:t>
                </a:r>
              </a:p>
            </p:txBody>
          </p:sp>
          <p:grpSp>
            <p:nvGrpSpPr>
              <p:cNvPr id="20500" name="Group 82"/>
              <p:cNvGrpSpPr>
                <a:grpSpLocks/>
              </p:cNvGrpSpPr>
              <p:nvPr/>
            </p:nvGrpSpPr>
            <p:grpSpPr bwMode="auto">
              <a:xfrm>
                <a:off x="2983" y="528"/>
                <a:ext cx="665" cy="3326"/>
                <a:chOff x="2983" y="528"/>
                <a:chExt cx="665" cy="3326"/>
              </a:xfrm>
            </p:grpSpPr>
            <p:sp>
              <p:nvSpPr>
                <p:cNvPr id="20501" name="AutoShape 83"/>
                <p:cNvSpPr>
                  <a:spLocks noChangeArrowheads="1"/>
                </p:cNvSpPr>
                <p:nvPr/>
              </p:nvSpPr>
              <p:spPr bwMode="auto">
                <a:xfrm>
                  <a:off x="3430" y="528"/>
                  <a:ext cx="144" cy="91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502" name="Oval 84"/>
                <p:cNvSpPr>
                  <a:spLocks noChangeArrowheads="1"/>
                </p:cNvSpPr>
                <p:nvPr/>
              </p:nvSpPr>
              <p:spPr bwMode="auto">
                <a:xfrm>
                  <a:off x="3360" y="3566"/>
                  <a:ext cx="288" cy="288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503" name="Rectangle 85"/>
                <p:cNvSpPr>
                  <a:spLocks noChangeArrowheads="1"/>
                </p:cNvSpPr>
                <p:nvPr/>
              </p:nvSpPr>
              <p:spPr bwMode="auto">
                <a:xfrm>
                  <a:off x="3430" y="3456"/>
                  <a:ext cx="144" cy="24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504" name="Line 86"/>
                <p:cNvSpPr>
                  <a:spLocks noChangeShapeType="1"/>
                </p:cNvSpPr>
                <p:nvPr/>
              </p:nvSpPr>
              <p:spPr bwMode="auto">
                <a:xfrm>
                  <a:off x="3334" y="216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5" name="Line 87"/>
                <p:cNvSpPr>
                  <a:spLocks noChangeShapeType="1"/>
                </p:cNvSpPr>
                <p:nvPr/>
              </p:nvSpPr>
              <p:spPr bwMode="auto">
                <a:xfrm>
                  <a:off x="3334" y="2352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6" name="Line 88"/>
                <p:cNvSpPr>
                  <a:spLocks noChangeShapeType="1"/>
                </p:cNvSpPr>
                <p:nvPr/>
              </p:nvSpPr>
              <p:spPr bwMode="auto">
                <a:xfrm>
                  <a:off x="3334" y="196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7" name="Line 89"/>
                <p:cNvSpPr>
                  <a:spLocks noChangeShapeType="1"/>
                </p:cNvSpPr>
                <p:nvPr/>
              </p:nvSpPr>
              <p:spPr bwMode="auto">
                <a:xfrm>
                  <a:off x="3334" y="2544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8" name="Line 90"/>
                <p:cNvSpPr>
                  <a:spLocks noChangeShapeType="1"/>
                </p:cNvSpPr>
                <p:nvPr/>
              </p:nvSpPr>
              <p:spPr bwMode="auto">
                <a:xfrm>
                  <a:off x="3334" y="273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09" name="Line 91"/>
                <p:cNvSpPr>
                  <a:spLocks noChangeShapeType="1"/>
                </p:cNvSpPr>
                <p:nvPr/>
              </p:nvSpPr>
              <p:spPr bwMode="auto">
                <a:xfrm>
                  <a:off x="3334" y="177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0" name="Line 92"/>
                <p:cNvSpPr>
                  <a:spLocks noChangeShapeType="1"/>
                </p:cNvSpPr>
                <p:nvPr/>
              </p:nvSpPr>
              <p:spPr bwMode="auto">
                <a:xfrm>
                  <a:off x="3334" y="1584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1" name="Line 93"/>
                <p:cNvSpPr>
                  <a:spLocks noChangeShapeType="1"/>
                </p:cNvSpPr>
                <p:nvPr/>
              </p:nvSpPr>
              <p:spPr bwMode="auto">
                <a:xfrm>
                  <a:off x="3334" y="138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2" name="Line 94"/>
                <p:cNvSpPr>
                  <a:spLocks noChangeShapeType="1"/>
                </p:cNvSpPr>
                <p:nvPr/>
              </p:nvSpPr>
              <p:spPr bwMode="auto">
                <a:xfrm>
                  <a:off x="3334" y="120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3" name="Line 95"/>
                <p:cNvSpPr>
                  <a:spLocks noChangeShapeType="1"/>
                </p:cNvSpPr>
                <p:nvPr/>
              </p:nvSpPr>
              <p:spPr bwMode="auto">
                <a:xfrm>
                  <a:off x="3334" y="100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4" name="Line 96"/>
                <p:cNvSpPr>
                  <a:spLocks noChangeShapeType="1"/>
                </p:cNvSpPr>
                <p:nvPr/>
              </p:nvSpPr>
              <p:spPr bwMode="auto">
                <a:xfrm>
                  <a:off x="3334" y="2928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1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3089" y="1813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0</a:t>
                  </a:r>
                </a:p>
              </p:txBody>
            </p:sp>
            <p:sp>
              <p:nvSpPr>
                <p:cNvPr id="20516" name="Text Box 98"/>
                <p:cNvSpPr txBox="1">
                  <a:spLocks noChangeArrowheads="1"/>
                </p:cNvSpPr>
                <p:nvPr/>
              </p:nvSpPr>
              <p:spPr bwMode="auto">
                <a:xfrm>
                  <a:off x="3046" y="2016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-5</a:t>
                  </a:r>
                </a:p>
              </p:txBody>
            </p:sp>
            <p:sp>
              <p:nvSpPr>
                <p:cNvPr id="20517" name="Text Box 99"/>
                <p:cNvSpPr txBox="1">
                  <a:spLocks noChangeArrowheads="1"/>
                </p:cNvSpPr>
                <p:nvPr/>
              </p:nvSpPr>
              <p:spPr bwMode="auto">
                <a:xfrm>
                  <a:off x="3046" y="1636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5</a:t>
                  </a:r>
                </a:p>
              </p:txBody>
            </p:sp>
            <p:sp>
              <p:nvSpPr>
                <p:cNvPr id="20518" name="Text Box 100"/>
                <p:cNvSpPr txBox="1">
                  <a:spLocks noChangeArrowheads="1"/>
                </p:cNvSpPr>
                <p:nvPr/>
              </p:nvSpPr>
              <p:spPr bwMode="auto">
                <a:xfrm>
                  <a:off x="2983" y="1440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10</a:t>
                  </a:r>
                </a:p>
              </p:txBody>
            </p:sp>
            <p:sp>
              <p:nvSpPr>
                <p:cNvPr id="20519" name="Text Box 101"/>
                <p:cNvSpPr txBox="1">
                  <a:spLocks noChangeArrowheads="1"/>
                </p:cNvSpPr>
                <p:nvPr/>
              </p:nvSpPr>
              <p:spPr bwMode="auto">
                <a:xfrm>
                  <a:off x="2990" y="1219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15</a:t>
                  </a:r>
                </a:p>
              </p:txBody>
            </p:sp>
            <p:sp>
              <p:nvSpPr>
                <p:cNvPr id="20520" name="Text Box 102"/>
                <p:cNvSpPr txBox="1">
                  <a:spLocks noChangeArrowheads="1"/>
                </p:cNvSpPr>
                <p:nvPr/>
              </p:nvSpPr>
              <p:spPr bwMode="auto">
                <a:xfrm>
                  <a:off x="3012" y="853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25</a:t>
                  </a:r>
                </a:p>
              </p:txBody>
            </p:sp>
            <p:sp>
              <p:nvSpPr>
                <p:cNvPr id="20521" name="Text Box 103"/>
                <p:cNvSpPr txBox="1">
                  <a:spLocks noChangeArrowheads="1"/>
                </p:cNvSpPr>
                <p:nvPr/>
              </p:nvSpPr>
              <p:spPr bwMode="auto">
                <a:xfrm>
                  <a:off x="3005" y="1037"/>
                  <a:ext cx="576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anose="02020603050405020304" pitchFamily="18" charset="0"/>
                    </a:rPr>
                    <a:t>20</a:t>
                  </a:r>
                </a:p>
              </p:txBody>
            </p:sp>
            <p:sp>
              <p:nvSpPr>
                <p:cNvPr id="20522" name="Line 104"/>
                <p:cNvSpPr>
                  <a:spLocks noChangeShapeType="1"/>
                </p:cNvSpPr>
                <p:nvPr/>
              </p:nvSpPr>
              <p:spPr bwMode="auto">
                <a:xfrm>
                  <a:off x="3434" y="3253"/>
                  <a:ext cx="0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493" name="AutoShape 105"/>
            <p:cNvSpPr>
              <a:spLocks noChangeArrowheads="1"/>
            </p:cNvSpPr>
            <p:nvPr/>
          </p:nvSpPr>
          <p:spPr bwMode="auto">
            <a:xfrm>
              <a:off x="4704" y="851"/>
              <a:ext cx="144" cy="144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08" name="Group 106"/>
          <p:cNvGrpSpPr>
            <a:grpSpLocks/>
          </p:cNvGrpSpPr>
          <p:nvPr/>
        </p:nvGrpSpPr>
        <p:grpSpPr bwMode="auto">
          <a:xfrm>
            <a:off x="5219700" y="333375"/>
            <a:ext cx="2254250" cy="782638"/>
            <a:chOff x="1413" y="1152"/>
            <a:chExt cx="3003" cy="432"/>
          </a:xfrm>
        </p:grpSpPr>
        <p:sp>
          <p:nvSpPr>
            <p:cNvPr id="20488" name="AutoShape 107"/>
            <p:cNvSpPr>
              <a:spLocks noChangeArrowheads="1"/>
            </p:cNvSpPr>
            <p:nvPr/>
          </p:nvSpPr>
          <p:spPr bwMode="gray">
            <a:xfrm>
              <a:off x="1680" y="1227"/>
              <a:ext cx="2736" cy="28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89" name="AutoShape 108"/>
            <p:cNvSpPr>
              <a:spLocks noChangeArrowheads="1"/>
            </p:cNvSpPr>
            <p:nvPr/>
          </p:nvSpPr>
          <p:spPr bwMode="gray">
            <a:xfrm>
              <a:off x="1440" y="1152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90" name="Text Box 109"/>
            <p:cNvSpPr txBox="1">
              <a:spLocks noChangeArrowheads="1"/>
            </p:cNvSpPr>
            <p:nvPr/>
          </p:nvSpPr>
          <p:spPr bwMode="gray">
            <a:xfrm>
              <a:off x="1823" y="1200"/>
              <a:ext cx="2162" cy="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/>
                <a:t>想一想</a:t>
              </a:r>
            </a:p>
          </p:txBody>
        </p:sp>
        <p:sp>
          <p:nvSpPr>
            <p:cNvPr id="20491" name="Text Box 110"/>
            <p:cNvSpPr txBox="1">
              <a:spLocks noChangeArrowheads="1"/>
            </p:cNvSpPr>
            <p:nvPr/>
          </p:nvSpPr>
          <p:spPr bwMode="gray">
            <a:xfrm>
              <a:off x="1413" y="1214"/>
              <a:ext cx="471" cy="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16" descr="u=2667728372,3756483355&amp;fm=0&amp;gp=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2560638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2" descr="wen1"/>
          <p:cNvPicPr>
            <a:picLocks noChangeAspect="1" noChangeArrowheads="1"/>
          </p:cNvPicPr>
          <p:nvPr/>
        </p:nvPicPr>
        <p:blipFill>
          <a:blip r:embed="rId5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050" y="25400"/>
            <a:ext cx="1600200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14"/>
          <p:cNvSpPr txBox="1">
            <a:spLocks noChangeArrowheads="1"/>
          </p:cNvSpPr>
          <p:nvPr/>
        </p:nvSpPr>
        <p:spPr bwMode="auto">
          <a:xfrm>
            <a:off x="0" y="-15875"/>
            <a:ext cx="12192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</a:t>
            </a:r>
          </a:p>
        </p:txBody>
      </p:sp>
      <p:sp>
        <p:nvSpPr>
          <p:cNvPr id="21510" name="Text Box 17"/>
          <p:cNvSpPr txBox="1">
            <a:spLocks noChangeArrowheads="1"/>
          </p:cNvSpPr>
          <p:nvPr/>
        </p:nvSpPr>
        <p:spPr bwMode="auto">
          <a:xfrm>
            <a:off x="31750" y="2020888"/>
            <a:ext cx="632460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右图中的温度计可以看作表示正数、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和负数的直线吗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它和前面我们所画的图（下图）有什么共同点，有什么不同点？</a:t>
            </a:r>
          </a:p>
        </p:txBody>
      </p:sp>
      <p:grpSp>
        <p:nvGrpSpPr>
          <p:cNvPr id="21511" name="Group 18"/>
          <p:cNvGrpSpPr>
            <a:grpSpLocks/>
          </p:cNvGrpSpPr>
          <p:nvPr/>
        </p:nvGrpSpPr>
        <p:grpSpPr bwMode="auto">
          <a:xfrm>
            <a:off x="304800" y="4572000"/>
            <a:ext cx="6242050" cy="823913"/>
            <a:chOff x="288" y="3383"/>
            <a:chExt cx="5136" cy="519"/>
          </a:xfrm>
        </p:grpSpPr>
        <p:sp>
          <p:nvSpPr>
            <p:cNvPr id="21512" name="Line 19"/>
            <p:cNvSpPr>
              <a:spLocks noChangeShapeType="1"/>
            </p:cNvSpPr>
            <p:nvPr/>
          </p:nvSpPr>
          <p:spPr bwMode="auto">
            <a:xfrm>
              <a:off x="288" y="3648"/>
              <a:ext cx="51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Line 20"/>
            <p:cNvSpPr>
              <a:spLocks noChangeShapeType="1"/>
            </p:cNvSpPr>
            <p:nvPr/>
          </p:nvSpPr>
          <p:spPr bwMode="auto">
            <a:xfrm>
              <a:off x="2400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Line 21"/>
            <p:cNvSpPr>
              <a:spLocks noChangeShapeType="1"/>
            </p:cNvSpPr>
            <p:nvPr/>
          </p:nvSpPr>
          <p:spPr bwMode="auto">
            <a:xfrm>
              <a:off x="2640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Line 22"/>
            <p:cNvSpPr>
              <a:spLocks noChangeShapeType="1"/>
            </p:cNvSpPr>
            <p:nvPr/>
          </p:nvSpPr>
          <p:spPr bwMode="auto">
            <a:xfrm>
              <a:off x="3264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Line 23"/>
            <p:cNvSpPr>
              <a:spLocks noChangeShapeType="1"/>
            </p:cNvSpPr>
            <p:nvPr/>
          </p:nvSpPr>
          <p:spPr bwMode="auto">
            <a:xfrm>
              <a:off x="5184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Line 24"/>
            <p:cNvSpPr>
              <a:spLocks noChangeShapeType="1"/>
            </p:cNvSpPr>
            <p:nvPr/>
          </p:nvSpPr>
          <p:spPr bwMode="auto">
            <a:xfrm>
              <a:off x="1392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Line 25"/>
            <p:cNvSpPr>
              <a:spLocks noChangeShapeType="1"/>
            </p:cNvSpPr>
            <p:nvPr/>
          </p:nvSpPr>
          <p:spPr bwMode="auto">
            <a:xfrm>
              <a:off x="816" y="36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Text Box 26"/>
            <p:cNvSpPr txBox="1">
              <a:spLocks noChangeArrowheads="1"/>
            </p:cNvSpPr>
            <p:nvPr/>
          </p:nvSpPr>
          <p:spPr bwMode="auto">
            <a:xfrm>
              <a:off x="709" y="3383"/>
              <a:ext cx="460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E        D                 O  A         B                                  C</a:t>
              </a:r>
            </a:p>
          </p:txBody>
        </p:sp>
        <p:sp>
          <p:nvSpPr>
            <p:cNvPr id="21520" name="Text Box 27"/>
            <p:cNvSpPr txBox="1">
              <a:spLocks noChangeArrowheads="1"/>
            </p:cNvSpPr>
            <p:nvPr/>
          </p:nvSpPr>
          <p:spPr bwMode="auto">
            <a:xfrm>
              <a:off x="615" y="3671"/>
              <a:ext cx="477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-4.8      -3                 0  1          3                                 7.5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319088" y="750888"/>
            <a:ext cx="8382000" cy="10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tx2"/>
                </a:solidFill>
              </a:rPr>
              <a:t>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在数学中，通常用一条直线上的点表示数，这条直线叫做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，它满足以下要求：</a:t>
            </a: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381000" y="228600"/>
            <a:ext cx="1828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解读新课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4114800" y="29718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724400" y="29718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0" y="4572000"/>
            <a:ext cx="91440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/>
              <a:t>     </a:t>
            </a:r>
            <a:endParaRPr kumimoji="1" lang="zh-CN" altLang="en-US" sz="2400" b="1"/>
          </a:p>
        </p:txBody>
      </p:sp>
      <p:grpSp>
        <p:nvGrpSpPr>
          <p:cNvPr id="8215" name="Group 23"/>
          <p:cNvGrpSpPr>
            <a:grpSpLocks/>
          </p:cNvGrpSpPr>
          <p:nvPr/>
        </p:nvGrpSpPr>
        <p:grpSpPr bwMode="auto">
          <a:xfrm>
            <a:off x="1828800" y="2819400"/>
            <a:ext cx="4876800" cy="152400"/>
            <a:chOff x="1152" y="1776"/>
            <a:chExt cx="3072" cy="96"/>
          </a:xfrm>
        </p:grpSpPr>
        <p:sp>
          <p:nvSpPr>
            <p:cNvPr id="22550" name="Line 6"/>
            <p:cNvSpPr>
              <a:spLocks noChangeShapeType="1"/>
            </p:cNvSpPr>
            <p:nvPr/>
          </p:nvSpPr>
          <p:spPr bwMode="auto">
            <a:xfrm flipV="1">
              <a:off x="1920" y="177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51" name="Line 7"/>
            <p:cNvSpPr>
              <a:spLocks noChangeShapeType="1"/>
            </p:cNvSpPr>
            <p:nvPr/>
          </p:nvSpPr>
          <p:spPr bwMode="auto">
            <a:xfrm flipV="1">
              <a:off x="3840" y="177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52" name="Line 8"/>
            <p:cNvSpPr>
              <a:spLocks noChangeShapeType="1"/>
            </p:cNvSpPr>
            <p:nvPr/>
          </p:nvSpPr>
          <p:spPr bwMode="auto">
            <a:xfrm flipV="1">
              <a:off x="2304" y="177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53" name="Line 9"/>
            <p:cNvSpPr>
              <a:spLocks noChangeShapeType="1"/>
            </p:cNvSpPr>
            <p:nvPr/>
          </p:nvSpPr>
          <p:spPr bwMode="auto">
            <a:xfrm flipV="1">
              <a:off x="3456" y="177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54" name="Line 10"/>
            <p:cNvSpPr>
              <a:spLocks noChangeShapeType="1"/>
            </p:cNvSpPr>
            <p:nvPr/>
          </p:nvSpPr>
          <p:spPr bwMode="auto">
            <a:xfrm flipV="1">
              <a:off x="3072" y="177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55" name="Line 11"/>
            <p:cNvSpPr>
              <a:spLocks noChangeShapeType="1"/>
            </p:cNvSpPr>
            <p:nvPr/>
          </p:nvSpPr>
          <p:spPr bwMode="auto">
            <a:xfrm flipV="1">
              <a:off x="1152" y="177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56" name="Line 12"/>
            <p:cNvSpPr>
              <a:spLocks noChangeShapeType="1"/>
            </p:cNvSpPr>
            <p:nvPr/>
          </p:nvSpPr>
          <p:spPr bwMode="auto">
            <a:xfrm flipV="1">
              <a:off x="1536" y="177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57" name="Line 13"/>
            <p:cNvSpPr>
              <a:spLocks noChangeShapeType="1"/>
            </p:cNvSpPr>
            <p:nvPr/>
          </p:nvSpPr>
          <p:spPr bwMode="auto">
            <a:xfrm flipV="1">
              <a:off x="4224" y="1776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58" name="Line 14"/>
            <p:cNvSpPr>
              <a:spLocks noChangeShapeType="1"/>
            </p:cNvSpPr>
            <p:nvPr/>
          </p:nvSpPr>
          <p:spPr bwMode="auto">
            <a:xfrm flipH="1" flipV="1">
              <a:off x="2688" y="1776"/>
              <a:ext cx="0" cy="9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8210" name="Line 18"/>
          <p:cNvSpPr>
            <a:spLocks noChangeShapeType="1"/>
          </p:cNvSpPr>
          <p:nvPr/>
        </p:nvSpPr>
        <p:spPr bwMode="auto">
          <a:xfrm>
            <a:off x="1447800" y="2971800"/>
            <a:ext cx="6019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3" name="Line 21"/>
          <p:cNvSpPr>
            <a:spLocks noChangeShapeType="1"/>
          </p:cNvSpPr>
          <p:nvPr/>
        </p:nvSpPr>
        <p:spPr bwMode="auto">
          <a:xfrm>
            <a:off x="7391400" y="2971800"/>
            <a:ext cx="1524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-68263" y="3482975"/>
            <a:ext cx="9296401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000" b="1">
                <a:solidFill>
                  <a:srgbClr val="FFFF00"/>
                </a:solidFill>
              </a:rPr>
              <a:t>1</a:t>
            </a:r>
            <a:r>
              <a:rPr kumimoji="1" lang="zh-CN" altLang="en-US" sz="2000" b="1">
                <a:solidFill>
                  <a:srgbClr val="FFFF00"/>
                </a:solidFill>
              </a:rPr>
              <a:t>、画一条水平直线，在直线上取一点</a:t>
            </a:r>
            <a:r>
              <a:rPr kumimoji="1" lang="en-US" altLang="zh-CN" sz="2000" b="1">
                <a:solidFill>
                  <a:srgbClr val="FFFF00"/>
                </a:solidFill>
              </a:rPr>
              <a:t>0,</a:t>
            </a:r>
            <a:r>
              <a:rPr kumimoji="1" lang="zh-CN" altLang="en-US" sz="2000" b="1">
                <a:solidFill>
                  <a:srgbClr val="FFFF00"/>
                </a:solidFill>
              </a:rPr>
              <a:t>叫原点；</a:t>
            </a:r>
            <a:endParaRPr kumimoji="1" lang="en-US" altLang="zh-CN" sz="2000" b="1">
              <a:solidFill>
                <a:srgbClr val="FFFF00"/>
              </a:solidFill>
            </a:endParaRPr>
          </a:p>
          <a:p>
            <a:pPr eaLnBrk="1" hangingPunct="1"/>
            <a:r>
              <a:rPr kumimoji="1" lang="en-US" altLang="zh-CN" sz="2000" b="1">
                <a:solidFill>
                  <a:srgbClr val="FFFF00"/>
                </a:solidFill>
              </a:rPr>
              <a:t>2</a:t>
            </a:r>
            <a:r>
              <a:rPr kumimoji="1" lang="zh-CN" altLang="en-US" sz="2000" b="1">
                <a:solidFill>
                  <a:srgbClr val="FFFF00"/>
                </a:solidFill>
              </a:rPr>
              <a:t>、通常规定直线上从原点向右（或上）的方向为正方向，从原点向左（或下）的方向为负方向；</a:t>
            </a:r>
            <a:endParaRPr kumimoji="1" lang="en-US" altLang="zh-CN" sz="2000" b="1">
              <a:solidFill>
                <a:srgbClr val="FFFF00"/>
              </a:solidFill>
            </a:endParaRPr>
          </a:p>
          <a:p>
            <a:pPr eaLnBrk="1" hangingPunct="1"/>
            <a:r>
              <a:rPr kumimoji="1" lang="en-US" altLang="zh-CN" sz="2000" b="1">
                <a:solidFill>
                  <a:srgbClr val="FFFF00"/>
                </a:solidFill>
              </a:rPr>
              <a:t>3</a:t>
            </a:r>
            <a:r>
              <a:rPr kumimoji="1" lang="zh-CN" altLang="en-US" sz="2000" b="1">
                <a:solidFill>
                  <a:srgbClr val="FFFF00"/>
                </a:solidFill>
              </a:rPr>
              <a:t>、选取适当的长度作为单位长度，直线上从原点向右，每隔一个单位长度取一个点，依次表示</a:t>
            </a:r>
            <a:r>
              <a:rPr kumimoji="1" lang="en-US" altLang="zh-CN" sz="2000" b="1">
                <a:solidFill>
                  <a:srgbClr val="FFFF00"/>
                </a:solidFill>
              </a:rPr>
              <a:t>1</a:t>
            </a:r>
            <a:r>
              <a:rPr kumimoji="1" lang="zh-CN" altLang="en-US" sz="2000" b="1">
                <a:solidFill>
                  <a:srgbClr val="FFFF00"/>
                </a:solidFill>
              </a:rPr>
              <a:t>，</a:t>
            </a:r>
            <a:r>
              <a:rPr kumimoji="1" lang="en-US" altLang="zh-CN" sz="2000" b="1">
                <a:solidFill>
                  <a:srgbClr val="FFFF00"/>
                </a:solidFill>
              </a:rPr>
              <a:t>2</a:t>
            </a:r>
            <a:r>
              <a:rPr kumimoji="1" lang="zh-CN" altLang="en-US" sz="2000" b="1">
                <a:solidFill>
                  <a:srgbClr val="FFFF00"/>
                </a:solidFill>
              </a:rPr>
              <a:t>，</a:t>
            </a:r>
            <a:r>
              <a:rPr kumimoji="1" lang="en-US" altLang="zh-CN" sz="2000" b="1">
                <a:solidFill>
                  <a:srgbClr val="FFFF00"/>
                </a:solidFill>
              </a:rPr>
              <a:t>3</a:t>
            </a:r>
            <a:r>
              <a:rPr kumimoji="1" lang="zh-CN" altLang="en-US" sz="2000" b="1">
                <a:solidFill>
                  <a:srgbClr val="FFFF00"/>
                </a:solidFill>
              </a:rPr>
              <a:t>，</a:t>
            </a:r>
            <a:r>
              <a:rPr kumimoji="1" lang="en-US" altLang="zh-CN" sz="2000" b="1">
                <a:solidFill>
                  <a:srgbClr val="FFFF00"/>
                </a:solidFill>
              </a:rPr>
              <a:t>……</a:t>
            </a:r>
            <a:r>
              <a:rPr kumimoji="1" lang="zh-CN" altLang="en-US" sz="2000" b="1">
                <a:solidFill>
                  <a:srgbClr val="FFFF00"/>
                </a:solidFill>
              </a:rPr>
              <a:t>；从原点向左，用类似方法依次表示</a:t>
            </a:r>
            <a:r>
              <a:rPr kumimoji="1" lang="en-US" altLang="zh-CN" sz="2000" b="1">
                <a:solidFill>
                  <a:srgbClr val="FFFF00"/>
                </a:solidFill>
              </a:rPr>
              <a:t>-1</a:t>
            </a:r>
            <a:r>
              <a:rPr kumimoji="1" lang="zh-CN" altLang="en-US" sz="2000" b="1">
                <a:solidFill>
                  <a:srgbClr val="FFFF00"/>
                </a:solidFill>
              </a:rPr>
              <a:t>，</a:t>
            </a:r>
            <a:r>
              <a:rPr kumimoji="1" lang="en-US" altLang="zh-CN" sz="2000" b="1">
                <a:solidFill>
                  <a:srgbClr val="FFFF00"/>
                </a:solidFill>
              </a:rPr>
              <a:t>-2</a:t>
            </a:r>
            <a:r>
              <a:rPr kumimoji="1" lang="zh-CN" altLang="en-US" sz="2000" b="1">
                <a:solidFill>
                  <a:srgbClr val="FFFF00"/>
                </a:solidFill>
              </a:rPr>
              <a:t>，</a:t>
            </a:r>
            <a:r>
              <a:rPr kumimoji="1" lang="en-US" altLang="zh-CN" sz="2000" b="1">
                <a:solidFill>
                  <a:srgbClr val="FFFF00"/>
                </a:solidFill>
              </a:rPr>
              <a:t>-3</a:t>
            </a:r>
            <a:r>
              <a:rPr kumimoji="1" lang="zh-CN" altLang="en-US" sz="2000" b="1">
                <a:solidFill>
                  <a:srgbClr val="FFFF00"/>
                </a:solidFill>
              </a:rPr>
              <a:t>，</a:t>
            </a:r>
            <a:r>
              <a:rPr kumimoji="1" lang="en-US" altLang="zh-CN" sz="2000" b="1">
                <a:solidFill>
                  <a:srgbClr val="FFFF00"/>
                </a:solidFill>
              </a:rPr>
              <a:t>……</a:t>
            </a:r>
            <a:r>
              <a:rPr kumimoji="1" lang="zh-CN" altLang="en-US" sz="2000" b="1">
                <a:solidFill>
                  <a:srgbClr val="FFFF00"/>
                </a:solidFill>
              </a:rPr>
              <a:t>。</a:t>
            </a:r>
          </a:p>
          <a:p>
            <a:pPr eaLnBrk="1" hangingPunct="1"/>
            <a:endParaRPr kumimoji="1"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217" name="Line 25"/>
          <p:cNvSpPr>
            <a:spLocks noChangeShapeType="1"/>
          </p:cNvSpPr>
          <p:nvPr/>
        </p:nvSpPr>
        <p:spPr bwMode="auto">
          <a:xfrm>
            <a:off x="-609600" y="2057400"/>
            <a:ext cx="60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5334000" y="2971800"/>
            <a:ext cx="155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宋体" panose="02010600030101010101" pitchFamily="2" charset="-122"/>
              </a:rPr>
              <a:t>2   3   4</a:t>
            </a: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1524000" y="2971800"/>
            <a:ext cx="2317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宋体" panose="02010600030101010101" pitchFamily="2" charset="-122"/>
              </a:rPr>
              <a:t>-4  -3  -2  -1</a:t>
            </a: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-84138" y="5608638"/>
            <a:ext cx="9144001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      </a:t>
            </a:r>
            <a:r>
              <a:rPr lang="en-US" altLang="zh-CN" sz="2800">
                <a:solidFill>
                  <a:srgbClr val="FF0000"/>
                </a:solidFill>
              </a:rPr>
              <a:t> </a:t>
            </a:r>
            <a:r>
              <a:rPr lang="en-US" altLang="zh-CN" sz="2800" b="1">
                <a:solidFill>
                  <a:srgbClr val="FF0000"/>
                </a:solidFill>
              </a:rPr>
              <a:t>※</a:t>
            </a:r>
            <a:r>
              <a:rPr lang="zh-CN" altLang="en-US" sz="2800"/>
              <a:t>分数和小数也可以用数轴上的点表示，如从原点向右</a:t>
            </a:r>
            <a:r>
              <a:rPr lang="en-US" altLang="zh-CN" sz="2800"/>
              <a:t>3.5</a:t>
            </a:r>
            <a:r>
              <a:rPr lang="zh-CN" altLang="en-US" sz="2800"/>
              <a:t>个单位长度的点表示小数</a:t>
            </a:r>
            <a:r>
              <a:rPr lang="en-US" altLang="zh-CN" sz="2800"/>
              <a:t>3.5</a:t>
            </a:r>
            <a:r>
              <a:rPr lang="zh-CN" altLang="en-US" sz="2800"/>
              <a:t>，从原点向左  个单位长度的点表示分数</a:t>
            </a:r>
          </a:p>
        </p:txBody>
      </p:sp>
      <p:sp>
        <p:nvSpPr>
          <p:cNvPr id="8221" name="Oval 29"/>
          <p:cNvSpPr>
            <a:spLocks noChangeArrowheads="1"/>
          </p:cNvSpPr>
          <p:nvPr/>
        </p:nvSpPr>
        <p:spPr bwMode="auto">
          <a:xfrm>
            <a:off x="3352800" y="2895600"/>
            <a:ext cx="76200" cy="76200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6400800" y="2895600"/>
            <a:ext cx="76200" cy="76200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6172200" y="2517775"/>
            <a:ext cx="608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3.5</a:t>
            </a:r>
          </a:p>
        </p:txBody>
      </p:sp>
      <p:graphicFrame>
        <p:nvGraphicFramePr>
          <p:cNvPr id="8224" name="Object 32"/>
          <p:cNvGraphicFramePr>
            <a:graphicFrameLocks noChangeAspect="1"/>
          </p:cNvGraphicFramePr>
          <p:nvPr>
            <p:ph sz="half" idx="1"/>
          </p:nvPr>
        </p:nvGraphicFramePr>
        <p:xfrm>
          <a:off x="7391400" y="5937250"/>
          <a:ext cx="2952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9" name="公式" r:id="rId4" imgW="152334" imgH="393529" progId="Equation.3">
                  <p:embed/>
                </p:oleObj>
              </mc:Choice>
              <mc:Fallback>
                <p:oleObj name="公式" r:id="rId4" imgW="152334" imgH="393529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5937250"/>
                        <a:ext cx="295275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26" name="Object 34"/>
          <p:cNvGraphicFramePr>
            <a:graphicFrameLocks noChangeAspect="1"/>
          </p:cNvGraphicFramePr>
          <p:nvPr>
            <p:ph sz="quarter" idx="2"/>
          </p:nvPr>
        </p:nvGraphicFramePr>
        <p:xfrm>
          <a:off x="2909888" y="6362700"/>
          <a:ext cx="4429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0" name="公式" r:id="rId6" imgW="253890" imgH="393529" progId="Equation.3">
                  <p:embed/>
                </p:oleObj>
              </mc:Choice>
              <mc:Fallback>
                <p:oleObj name="公式" r:id="rId6" imgW="253890" imgH="393529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9888" y="6362700"/>
                        <a:ext cx="442912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29" name="Object 37"/>
          <p:cNvGraphicFramePr>
            <a:graphicFrameLocks noChangeAspect="1"/>
          </p:cNvGraphicFramePr>
          <p:nvPr>
            <p:ph sz="quarter" idx="3"/>
          </p:nvPr>
        </p:nvGraphicFramePr>
        <p:xfrm>
          <a:off x="3124200" y="2133600"/>
          <a:ext cx="49212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1" name="公式" r:id="rId8" imgW="253890" imgH="393529" progId="Equation.3">
                  <p:embed/>
                </p:oleObj>
              </mc:Choice>
              <mc:Fallback>
                <p:oleObj name="公式" r:id="rId8" imgW="253890" imgH="393529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133600"/>
                        <a:ext cx="492125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17919E-6 L 0.53333 0.1331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67" y="66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7" grpId="0"/>
      <p:bldP spid="8208" grpId="0"/>
      <p:bldP spid="8209" grpId="0"/>
      <p:bldP spid="8210" grpId="0" animBg="1"/>
      <p:bldP spid="8213" grpId="0" animBg="1"/>
      <p:bldP spid="8214" grpId="0"/>
      <p:bldP spid="8217" grpId="0" animBg="1"/>
      <p:bldP spid="8218" grpId="0"/>
      <p:bldP spid="8219" grpId="0"/>
      <p:bldP spid="8220" grpId="0"/>
      <p:bldP spid="8221" grpId="0" animBg="1"/>
      <p:bldP spid="82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381000" y="228600"/>
            <a:ext cx="54102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800" b="1">
                <a:latin typeface="Times New Roman" panose="02020603050405020304" pitchFamily="18" charset="0"/>
                <a:ea typeface="华文新魏" panose="02010800040101010101" pitchFamily="2" charset="-122"/>
              </a:rPr>
              <a:t>数轴最重要的几点</a:t>
            </a: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457200" y="2703513"/>
            <a:ext cx="7353300" cy="397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因此画数轴时要注意以下四点：</a:t>
            </a:r>
            <a:endParaRPr kumimoji="1" lang="en-US" altLang="zh-CN" sz="36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⒈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画直线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⒉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在直线上取一点作为原点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⒊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确定正方向，并用箭头表示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⒋</a:t>
            </a:r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根据需要选取适当单位长度</a:t>
            </a:r>
            <a:r>
              <a:rPr kumimoji="1"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kumimoji="1" lang="zh-CN" altLang="en-US" sz="36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104900" y="998538"/>
            <a:ext cx="19812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原点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1104900" y="1552575"/>
            <a:ext cx="22098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正方向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493838" y="2179638"/>
            <a:ext cx="1676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单位长度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765550" y="1576388"/>
            <a:ext cx="31242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数轴的三要素</a:t>
            </a:r>
          </a:p>
        </p:txBody>
      </p:sp>
      <p:sp>
        <p:nvSpPr>
          <p:cNvPr id="24" name="AutoShape 10"/>
          <p:cNvSpPr>
            <a:spLocks/>
          </p:cNvSpPr>
          <p:nvPr/>
        </p:nvSpPr>
        <p:spPr bwMode="auto">
          <a:xfrm>
            <a:off x="3427413" y="1212850"/>
            <a:ext cx="512762" cy="1255713"/>
          </a:xfrm>
          <a:prstGeom prst="rightBrace">
            <a:avLst>
              <a:gd name="adj1" fmla="val 24603"/>
              <a:gd name="adj2" fmla="val 50000"/>
            </a:avLst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1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nimBg="1"/>
    </p:bld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688</TotalTime>
  <Words>1457</Words>
  <Application>Microsoft Office PowerPoint</Application>
  <PresentationFormat>全屏显示(4:3)</PresentationFormat>
  <Paragraphs>245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Garamond</vt:lpstr>
      <vt:lpstr>Wingdings</vt:lpstr>
      <vt:lpstr>Calibri</vt:lpstr>
      <vt:lpstr>Times New Roman</vt:lpstr>
      <vt:lpstr>楷体</vt:lpstr>
      <vt:lpstr>Comic Sans MS</vt:lpstr>
      <vt:lpstr>仿宋_GB2312</vt:lpstr>
      <vt:lpstr>华文新魏</vt:lpstr>
      <vt:lpstr>楷体_GB2312</vt:lpstr>
      <vt:lpstr>华文中宋</vt:lpstr>
      <vt:lpstr>黑体</vt:lpstr>
      <vt:lpstr>华文行楷</vt:lpstr>
      <vt:lpstr>Edge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广水市城郊中心中学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数轴</dc:title>
  <dc:creator>乐中强</dc:creator>
  <cp:lastModifiedBy>xianchunzhao</cp:lastModifiedBy>
  <cp:revision>43</cp:revision>
  <cp:lastPrinted>1601-01-01T00:00:00Z</cp:lastPrinted>
  <dcterms:created xsi:type="dcterms:W3CDTF">1601-01-01T00:00:00Z</dcterms:created>
  <dcterms:modified xsi:type="dcterms:W3CDTF">2014-02-15T04:44:50Z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