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27T10:27:41.465" idx="1">
    <p:pos x="2330" y="3371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27T10:27:45.861" idx="2">
    <p:pos x="5002" y="786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211A1-DDB5-41C8-965A-92A83B6413C0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B451C-282F-4372-86DC-9C6F41174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F5316-C7AA-4042-8EA6-BBB52CE8E42D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00B5-0004-4C1C-B061-F86E43B3B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A8529-0F57-4BC0-A5BD-9704667DBC41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E105-D8F8-416E-B8F3-888DC7958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6DF8A-19C9-409E-AE21-4DC5FBC0225D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2651F-66F5-4F9D-8961-3B60AF618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5F7FA-9EB0-4192-80B5-73F42506F37C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D50D-EB08-4E5D-BDE5-528354DA2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38CA-9D71-4C41-ABE8-3562D3B942CF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66A3F-FA8E-4319-9532-CD406630F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9A595-392E-4AC4-888F-116EEA824DBE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F9372-7C12-4271-9F15-94D7559B5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0E2A-4FDC-4D28-BA34-C9E16BFE07D8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4A07F-3614-42F3-93C0-895CEE7EC6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F52FB-379A-418F-BBB5-399ABAC14DBE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A0D65-0B46-4EF8-889F-141BF84A96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645ED-597A-4676-9F9E-DFB8B18A1DA5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D416B-7699-4284-8DCF-33C44C73A6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DBB5C-B20B-4BD3-A133-02F06DB9CA0A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7B7F-32D7-4F39-88E0-E6587A843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1E27D8C-D1E8-439D-99A7-B6F953F141A9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6B646E-AEE3-465F-A487-E39E86B9BA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分数四则混合运算（练习）</a:t>
            </a:r>
            <a:endParaRPr lang="zh-CN" alt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592138" y="908050"/>
            <a:ext cx="82280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4</a:t>
            </a:r>
            <a:r>
              <a:rPr lang="zh-CN" altLang="en-US" sz="3200">
                <a:latin typeface="Calibri" pitchFamily="34" charset="0"/>
              </a:rPr>
              <a:t>）买</a:t>
            </a:r>
            <a:r>
              <a:rPr lang="en-US" altLang="zh-CN" sz="3200">
                <a:latin typeface="Calibri" pitchFamily="34" charset="0"/>
              </a:rPr>
              <a:t>4</a:t>
            </a:r>
            <a:r>
              <a:rPr lang="zh-CN" altLang="en-US" sz="3200">
                <a:latin typeface="Calibri" pitchFamily="34" charset="0"/>
              </a:rPr>
              <a:t>包奶糖应付多少元？如果用这些钱买酥糖，可以买多少包？</a:t>
            </a:r>
          </a:p>
        </p:txBody>
      </p:sp>
      <p:pic>
        <p:nvPicPr>
          <p:cNvPr id="25603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492375"/>
            <a:ext cx="7199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TextBox 3"/>
          <p:cNvSpPr txBox="1">
            <a:spLocks noChangeArrowheads="1"/>
          </p:cNvSpPr>
          <p:nvPr/>
        </p:nvSpPr>
        <p:spPr bwMode="auto">
          <a:xfrm>
            <a:off x="681038" y="333375"/>
            <a:ext cx="460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1.</a:t>
            </a:r>
            <a:r>
              <a:rPr lang="zh-CN" altLang="en-US" sz="3200">
                <a:latin typeface="Calibri" pitchFamily="34" charset="0"/>
              </a:rPr>
              <a:t>说出下面计算的第一步</a:t>
            </a:r>
          </a:p>
        </p:txBody>
      </p:sp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1692275" y="1125538"/>
          <a:ext cx="3898900" cy="5072062"/>
        </p:xfrm>
        <a:graphic>
          <a:graphicData uri="http://schemas.openxmlformats.org/presentationml/2006/ole">
            <p:oleObj spid="_x0000_s1033" name="文档" r:id="rId3" imgW="2953660" imgH="381793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1889125" y="1122363"/>
          <a:ext cx="4411663" cy="4876800"/>
        </p:xfrm>
        <a:graphic>
          <a:graphicData uri="http://schemas.openxmlformats.org/presentationml/2006/ole">
            <p:oleObj spid="_x0000_s2058" name="文档" r:id="rId3" imgW="3454098" imgH="3817937" progId="">
              <p:embed/>
            </p:oleObj>
          </a:graphicData>
        </a:graphic>
      </p:graphicFrame>
      <p:sp>
        <p:nvSpPr>
          <p:cNvPr id="2059" name="TextBox 7"/>
          <p:cNvSpPr txBox="1">
            <a:spLocks noChangeArrowheads="1"/>
          </p:cNvSpPr>
          <p:nvPr/>
        </p:nvSpPr>
        <p:spPr bwMode="auto">
          <a:xfrm>
            <a:off x="681038" y="333375"/>
            <a:ext cx="460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1.</a:t>
            </a:r>
            <a:r>
              <a:rPr lang="zh-CN" altLang="en-US" sz="3200">
                <a:latin typeface="Calibri" pitchFamily="34" charset="0"/>
              </a:rPr>
              <a:t>说出下面计算的第一步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172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2.</a:t>
            </a:r>
            <a:r>
              <a:rPr lang="zh-CN" altLang="en-US" sz="3200">
                <a:latin typeface="Calibri" pitchFamily="34" charset="0"/>
              </a:rPr>
              <a:t>解方程</a:t>
            </a:r>
          </a:p>
        </p:txBody>
      </p:sp>
      <p:grpSp>
        <p:nvGrpSpPr>
          <p:cNvPr id="18434" name="组合 9"/>
          <p:cNvGrpSpPr>
            <a:grpSpLocks/>
          </p:cNvGrpSpPr>
          <p:nvPr/>
        </p:nvGrpSpPr>
        <p:grpSpPr bwMode="auto">
          <a:xfrm>
            <a:off x="2620963" y="1016000"/>
            <a:ext cx="2703512" cy="1004888"/>
            <a:chOff x="557901" y="1518662"/>
            <a:chExt cx="2704122" cy="1005981"/>
          </a:xfrm>
        </p:grpSpPr>
        <p:sp>
          <p:nvSpPr>
            <p:cNvPr id="5" name="TextBox 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432676" y="1518662"/>
              <a:ext cx="1829347" cy="1005981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7" name="矩形 6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57901" y="1651447"/>
              <a:ext cx="629724" cy="769441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8" name="矩形 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5" cy="646331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9" name="矩形 8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  <p:grpSp>
        <p:nvGrpSpPr>
          <p:cNvPr id="18435" name="组合 10"/>
          <p:cNvGrpSpPr>
            <a:grpSpLocks/>
          </p:cNvGrpSpPr>
          <p:nvPr/>
        </p:nvGrpSpPr>
        <p:grpSpPr bwMode="auto">
          <a:xfrm>
            <a:off x="2620963" y="2711450"/>
            <a:ext cx="2987675" cy="1023938"/>
            <a:chOff x="557901" y="1518662"/>
            <a:chExt cx="2987854" cy="1024768"/>
          </a:xfrm>
        </p:grpSpPr>
        <p:sp>
          <p:nvSpPr>
            <p:cNvPr id="12" name="TextBox 11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432676" y="1518662"/>
              <a:ext cx="2113079" cy="1024768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3" name="矩形 12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57901" y="1651447"/>
              <a:ext cx="629724" cy="769441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4" name="矩形 13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6" cy="646331"/>
            </a:xfrm>
            <a:prstGeom prst="rect">
              <a:avLst/>
            </a:prstGeom>
            <a:blipFill rotWithShape="1">
              <a:blip r:embed="rId8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5" name="矩形 14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9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  <p:grpSp>
        <p:nvGrpSpPr>
          <p:cNvPr id="18436" name="组合 15"/>
          <p:cNvGrpSpPr>
            <a:grpSpLocks/>
          </p:cNvGrpSpPr>
          <p:nvPr/>
        </p:nvGrpSpPr>
        <p:grpSpPr bwMode="auto">
          <a:xfrm>
            <a:off x="2620963" y="4425950"/>
            <a:ext cx="3308350" cy="1011238"/>
            <a:chOff x="315144" y="1592801"/>
            <a:chExt cx="3308068" cy="1012265"/>
          </a:xfrm>
        </p:grpSpPr>
        <p:sp>
          <p:nvSpPr>
            <p:cNvPr id="17" name="TextBox 16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510133" y="1592801"/>
              <a:ext cx="2113079" cy="1012265"/>
            </a:xfrm>
            <a:prstGeom prst="rect">
              <a:avLst/>
            </a:prstGeom>
            <a:blipFill rotWithShape="1">
              <a:blip r:embed="rId10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8" name="矩形 1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315144" y="1665961"/>
              <a:ext cx="942309" cy="769441"/>
            </a:xfrm>
            <a:prstGeom prst="rect">
              <a:avLst/>
            </a:prstGeom>
            <a:blipFill rotWithShape="1">
              <a:blip r:embed="rId11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9" name="矩形 18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5" cy="646331"/>
            </a:xfrm>
            <a:prstGeom prst="rect">
              <a:avLst/>
            </a:prstGeom>
            <a:blipFill rotWithShape="1">
              <a:blip r:embed="rId12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20" name="矩形 19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13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3.</a:t>
            </a:r>
            <a:r>
              <a:rPr lang="zh-CN" altLang="en-US" sz="3200">
                <a:latin typeface="Calibri" pitchFamily="34" charset="0"/>
              </a:rPr>
              <a:t>脱式计算</a:t>
            </a: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1892300" y="1019175"/>
          <a:ext cx="5632450" cy="5654675"/>
        </p:xfrm>
        <a:graphic>
          <a:graphicData uri="http://schemas.openxmlformats.org/presentationml/2006/ole">
            <p:oleObj spid="_x0000_s3080" name="文档" r:id="rId3" imgW="3889010" imgH="440691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3368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4.</a:t>
            </a:r>
            <a:r>
              <a:rPr lang="zh-CN" altLang="en-US" sz="3200">
                <a:latin typeface="Calibri" pitchFamily="34" charset="0"/>
              </a:rPr>
              <a:t>计算梯形的面积</a:t>
            </a:r>
          </a:p>
        </p:txBody>
      </p:sp>
      <p:sp>
        <p:nvSpPr>
          <p:cNvPr id="5" name="梯形 4"/>
          <p:cNvSpPr/>
          <p:nvPr/>
        </p:nvSpPr>
        <p:spPr>
          <a:xfrm>
            <a:off x="2511425" y="1962150"/>
            <a:ext cx="3638550" cy="2155825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88096" y="1082238"/>
            <a:ext cx="1431976" cy="879280"/>
          </a:xfrm>
          <a:prstGeom prst="rect">
            <a:avLst/>
          </a:prstGeom>
          <a:blipFill rotWithShape="1">
            <a:blip r:embed="rId2"/>
            <a:stretch>
              <a:fillRect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7" name="矩形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32112" y="4118063"/>
            <a:ext cx="1431976" cy="879280"/>
          </a:xfrm>
          <a:prstGeom prst="rect">
            <a:avLst/>
          </a:prstGeom>
          <a:blipFill rotWithShape="1">
            <a:blip r:embed="rId3"/>
            <a:stretch>
              <a:fillRect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651500" y="1962150"/>
            <a:ext cx="12969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134100" y="4117975"/>
            <a:ext cx="814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6443663" y="3357563"/>
            <a:ext cx="0" cy="760412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446838" y="1962150"/>
            <a:ext cx="0" cy="84296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41303" y="2522179"/>
            <a:ext cx="906961" cy="879280"/>
          </a:xfrm>
          <a:prstGeom prst="rect">
            <a:avLst/>
          </a:prstGeom>
          <a:blipFill rotWithShape="1">
            <a:blip r:embed="rId4"/>
            <a:stretch>
              <a:fillRect r="-7383"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68400" y="5305425"/>
            <a:ext cx="2646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梯形的面积＝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92500" y="5305425"/>
            <a:ext cx="449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（上底＋下底）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÷2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0745" y="620688"/>
            <a:ext cx="8215711" cy="2363852"/>
          </a:xfrm>
          <a:prstGeom prst="rect">
            <a:avLst/>
          </a:prstGeom>
          <a:blipFill rotWithShape="1">
            <a:blip r:embed="rId2"/>
            <a:stretch>
              <a:fillRect l="-1930" r="-1188" b="-128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2753" y="836712"/>
            <a:ext cx="8940268" cy="3201261"/>
          </a:xfrm>
          <a:prstGeom prst="rect">
            <a:avLst/>
          </a:prstGeom>
          <a:blipFill rotWithShape="1">
            <a:blip r:embed="rId2"/>
            <a:stretch>
              <a:fillRect l="-170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323850" y="1201738"/>
            <a:ext cx="882015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3</a:t>
            </a:r>
            <a:r>
              <a:rPr lang="zh-CN" altLang="en-US" sz="3200">
                <a:latin typeface="Calibri" pitchFamily="34" charset="0"/>
              </a:rPr>
              <a:t>）两种糖各买</a:t>
            </a:r>
            <a:r>
              <a:rPr lang="en-US" altLang="zh-CN" sz="3200">
                <a:latin typeface="Calibri" pitchFamily="34" charset="0"/>
              </a:rPr>
              <a:t>3</a:t>
            </a:r>
            <a:r>
              <a:rPr lang="zh-CN" altLang="en-US" sz="3200">
                <a:latin typeface="Calibri" pitchFamily="34" charset="0"/>
              </a:rPr>
              <a:t>包，一共重多少千克？</a:t>
            </a: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492375"/>
            <a:ext cx="7199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111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Calibri</vt:lpstr>
      <vt:lpstr>宋体</vt:lpstr>
      <vt:lpstr>Arial</vt:lpstr>
      <vt:lpstr>黑体</vt:lpstr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subject>www.xkb1.com</dc:subject>
  <dc:creator>www.xkb1.com; rgzwb</dc:creator>
  <cp:keywords>www.xkb1.com</cp:keywords>
  <dc:description>www.xkb1.com</dc:description>
  <cp:lastModifiedBy>新课标第一网</cp:lastModifiedBy>
  <cp:revision>10</cp:revision>
  <dcterms:created xsi:type="dcterms:W3CDTF">2012-11-20T06:41:33Z</dcterms:created>
  <dcterms:modified xsi:type="dcterms:W3CDTF">2012-11-27T02:27:48Z</dcterms:modified>
  <cp:category>www.xkb1.com</cp:category>
</cp:coreProperties>
</file>