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6" r:id="rId2"/>
    <p:sldId id="257" r:id="rId3"/>
    <p:sldId id="337" r:id="rId4"/>
    <p:sldId id="327" r:id="rId5"/>
    <p:sldId id="352" r:id="rId6"/>
    <p:sldId id="316" r:id="rId7"/>
    <p:sldId id="330" r:id="rId8"/>
    <p:sldId id="329" r:id="rId9"/>
    <p:sldId id="317" r:id="rId10"/>
    <p:sldId id="269" r:id="rId11"/>
    <p:sldId id="267" r:id="rId12"/>
    <p:sldId id="268" r:id="rId13"/>
    <p:sldId id="338" r:id="rId14"/>
    <p:sldId id="332" r:id="rId15"/>
    <p:sldId id="272" r:id="rId16"/>
    <p:sldId id="333" r:id="rId17"/>
    <p:sldId id="319" r:id="rId18"/>
    <p:sldId id="273" r:id="rId19"/>
    <p:sldId id="347" r:id="rId20"/>
    <p:sldId id="348" r:id="rId21"/>
    <p:sldId id="349" r:id="rId22"/>
    <p:sldId id="350" r:id="rId23"/>
    <p:sldId id="331" r:id="rId24"/>
    <p:sldId id="339" r:id="rId25"/>
    <p:sldId id="318" r:id="rId26"/>
    <p:sldId id="340" r:id="rId27"/>
    <p:sldId id="276" r:id="rId28"/>
    <p:sldId id="341" r:id="rId29"/>
    <p:sldId id="277" r:id="rId30"/>
    <p:sldId id="278" r:id="rId31"/>
    <p:sldId id="294" r:id="rId32"/>
    <p:sldId id="296" r:id="rId33"/>
    <p:sldId id="297" r:id="rId34"/>
    <p:sldId id="298" r:id="rId35"/>
    <p:sldId id="334" r:id="rId36"/>
    <p:sldId id="353" r:id="rId37"/>
    <p:sldId id="343" r:id="rId38"/>
    <p:sldId id="280" r:id="rId39"/>
    <p:sldId id="301" r:id="rId40"/>
    <p:sldId id="320" r:id="rId41"/>
    <p:sldId id="303" r:id="rId42"/>
    <p:sldId id="344" r:id="rId43"/>
    <p:sldId id="346" r:id="rId44"/>
    <p:sldId id="345" r:id="rId45"/>
    <p:sldId id="354" r:id="rId46"/>
    <p:sldId id="342" r:id="rId47"/>
    <p:sldId id="351" r:id="rId48"/>
    <p:sldId id="310" r:id="rId49"/>
    <p:sldId id="311" r:id="rId5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F5F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96" autoAdjust="0"/>
    <p:restoredTop sz="94660"/>
  </p:normalViewPr>
  <p:slideViewPr>
    <p:cSldViewPr>
      <p:cViewPr varScale="1">
        <p:scale>
          <a:sx n="65" d="100"/>
          <a:sy n="65" d="100"/>
        </p:scale>
        <p:origin x="-133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BEDD350-5BF2-4DFB-A405-074FA986BF47}" type="datetimeFigureOut">
              <a:rPr lang="zh-CN" altLang="en-US"/>
              <a:pPr>
                <a:defRPr/>
              </a:pPr>
              <a:t>2014/3/11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D60674E-9E5D-4FD6-8F0E-7DF352B661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42068-5A06-48EE-B64A-72D7F1597773}" type="datetimeFigureOut">
              <a:rPr lang="zh-CN" altLang="en-US"/>
              <a:pPr>
                <a:defRPr/>
              </a:pPr>
              <a:t>2014/3/11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7DA51-CF51-44EB-BF2C-C052DD7C1B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D83E2-CA99-4F64-A746-FF07207398E9}" type="datetimeFigureOut">
              <a:rPr lang="zh-CN" altLang="en-US"/>
              <a:pPr>
                <a:defRPr/>
              </a:pPr>
              <a:t>2014/3/11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78021-1F36-493C-B650-34A2D50905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351BB-377D-40D1-8916-80A496F6A6F1}" type="datetimeFigureOut">
              <a:rPr lang="zh-CN" altLang="en-US"/>
              <a:pPr>
                <a:defRPr/>
              </a:pPr>
              <a:t>2014/3/11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4E3C5-67C5-49E7-B7F8-F3F8D92CF6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CDDD7-58B3-4533-9EF6-C7F6AAC2C0C4}" type="datetimeFigureOut">
              <a:rPr lang="zh-CN" altLang="en-US"/>
              <a:pPr>
                <a:defRPr/>
              </a:pPr>
              <a:t>2014/3/11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74432-C5F4-4ABE-A62E-9CF33477C1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4EE18-D880-48C5-9C9E-FD6721EFD818}" type="datetimeFigureOut">
              <a:rPr lang="zh-CN" altLang="en-US"/>
              <a:pPr>
                <a:defRPr/>
              </a:pPr>
              <a:t>2014/3/11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4A2F9-E158-4407-9606-69C78FC89B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23017-AE77-4A5B-88D8-9F94094FCA9B}" type="datetimeFigureOut">
              <a:rPr lang="zh-CN" altLang="en-US"/>
              <a:pPr>
                <a:defRPr/>
              </a:pPr>
              <a:t>2014/3/11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B39A8-FDB2-4656-A906-90F220C340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17E58-AC3E-4CF3-A4F8-49DF82B39EFC}" type="datetimeFigureOut">
              <a:rPr lang="zh-CN" altLang="en-US"/>
              <a:pPr>
                <a:defRPr/>
              </a:pPr>
              <a:t>2014/3/11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375E6-E446-45AE-9D66-90448AD66D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DCEE1-CC9D-47A3-B9A8-497AA65A682D}" type="datetimeFigureOut">
              <a:rPr lang="zh-CN" altLang="en-US"/>
              <a:pPr>
                <a:defRPr/>
              </a:pPr>
              <a:t>2014/3/11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9257F-5A9F-4BC9-84C4-CD4DBFEF50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6151E-9105-420B-9272-DB1E1F9BB5A6}" type="datetimeFigureOut">
              <a:rPr lang="zh-CN" altLang="en-US"/>
              <a:pPr>
                <a:defRPr/>
              </a:pPr>
              <a:t>2014/3/11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614C8-A8D2-4247-B7E2-C754D4A01B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3071F-09F4-4D8E-99A6-517EC0905406}" type="datetimeFigureOut">
              <a:rPr lang="zh-CN" altLang="en-US"/>
              <a:pPr>
                <a:defRPr/>
              </a:pPr>
              <a:t>2014/3/11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BF57C-33D5-4709-A5D8-B9B6FDFCCF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A5EB9-681D-4596-8290-90EB05EC214C}" type="datetimeFigureOut">
              <a:rPr lang="zh-CN" altLang="en-US"/>
              <a:pPr>
                <a:defRPr/>
              </a:pPr>
              <a:t>2014/3/11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73294-82D5-44A1-A572-507A52948D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CE4B879-0D3F-4EE5-8ED5-FA08A047D261}" type="datetimeFigureOut">
              <a:rPr lang="zh-CN" altLang="en-US"/>
              <a:pPr>
                <a:defRPr/>
              </a:pPr>
              <a:t>2014/3/11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48F2C9B-D839-48B3-B7CD-7004DF1BCC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istrator\Desktop\&#26446;&#20122;&#26976;%20&#12298;&#25688;&#33529;&#26524;&#12299;&#23450;&#31295;&#29256;\&#23398;&#29983;&#35775;&#35848;.mp4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istrator\Desktop\&#26446;&#20122;&#26976;%20&#12298;&#25688;&#33529;&#26524;&#12299;&#23450;&#31295;&#29256;\&#23398;&#29983;&#35775;&#35848;2.wmv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1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Administrator\Desktop\《摘苹果》磨课\PPT背景图\QQ截图201403032053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75"/>
            <a:ext cx="9144000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8"/>
          <p:cNvSpPr>
            <a:spLocks noChangeArrowheads="1"/>
          </p:cNvSpPr>
          <p:nvPr/>
        </p:nvSpPr>
        <p:spPr bwMode="white">
          <a:xfrm>
            <a:off x="642910" y="1928802"/>
            <a:ext cx="7643866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400" b="1" dirty="0" smtClean="0">
                <a:solidFill>
                  <a:srgbClr val="003300"/>
                </a:solidFill>
                <a:ea typeface="黑体" pitchFamily="49" charset="-122"/>
              </a:rPr>
              <a:t>在活动中感悟  在体验中生成</a:t>
            </a:r>
            <a:endParaRPr lang="zh-CN" altLang="en-US" sz="4400" b="1" dirty="0">
              <a:solidFill>
                <a:srgbClr val="003300"/>
              </a:solidFill>
              <a:ea typeface="黑体" pitchFamily="49" charset="-122"/>
            </a:endParaRPr>
          </a:p>
        </p:txBody>
      </p:sp>
      <p:sp>
        <p:nvSpPr>
          <p:cNvPr id="14339" name="Rectangle 7"/>
          <p:cNvSpPr>
            <a:spLocks noChangeArrowheads="1"/>
          </p:cNvSpPr>
          <p:nvPr/>
        </p:nvSpPr>
        <p:spPr bwMode="white">
          <a:xfrm>
            <a:off x="2928938" y="3000375"/>
            <a:ext cx="6215062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400" b="1">
                <a:solidFill>
                  <a:srgbClr val="003300"/>
                </a:solidFill>
                <a:ea typeface="黑体" pitchFamily="49" charset="-122"/>
              </a:rPr>
              <a:t>——</a:t>
            </a:r>
            <a:r>
              <a:rPr lang="zh-CN" altLang="en-US" sz="2400" b="1">
                <a:solidFill>
                  <a:srgbClr val="003300"/>
                </a:solidFill>
                <a:ea typeface="黑体" pitchFamily="49" charset="-122"/>
              </a:rPr>
              <a:t>北师大版一年级下册第六单元</a:t>
            </a:r>
            <a:r>
              <a:rPr lang="en-US" altLang="zh-CN" sz="2400" b="1">
                <a:solidFill>
                  <a:srgbClr val="003300"/>
                </a:solidFill>
                <a:ea typeface="黑体" pitchFamily="49" charset="-122"/>
              </a:rPr>
              <a:t>《</a:t>
            </a:r>
            <a:r>
              <a:rPr lang="zh-CN" altLang="en-US" sz="2400" b="1">
                <a:solidFill>
                  <a:srgbClr val="003300"/>
                </a:solidFill>
                <a:ea typeface="黑体" pitchFamily="49" charset="-122"/>
              </a:rPr>
              <a:t>摘苹果</a:t>
            </a:r>
            <a:r>
              <a:rPr lang="en-US" altLang="zh-CN" sz="2400" b="1">
                <a:solidFill>
                  <a:srgbClr val="003300"/>
                </a:solidFill>
                <a:ea typeface="黑体" pitchFamily="49" charset="-122"/>
              </a:rPr>
              <a:t>》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929063" y="5143500"/>
            <a:ext cx="4929187" cy="6921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003300"/>
                </a:solidFill>
                <a:latin typeface="黑体" pitchFamily="49" charset="-122"/>
                <a:ea typeface="黑体" pitchFamily="49" charset="-122"/>
                <a:cs typeface="+mj-cs"/>
              </a:rPr>
              <a:t>北京市海</a:t>
            </a:r>
            <a:r>
              <a:rPr lang="zh-CN" altLang="en-US" sz="2000" dirty="0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  <a:cs typeface="+mj-cs"/>
              </a:rPr>
              <a:t>淀外</a:t>
            </a:r>
            <a:r>
              <a:rPr lang="zh-CN" altLang="en-US" sz="2000" dirty="0">
                <a:solidFill>
                  <a:srgbClr val="003300"/>
                </a:solidFill>
                <a:latin typeface="黑体" pitchFamily="49" charset="-122"/>
                <a:ea typeface="黑体" pitchFamily="49" charset="-122"/>
                <a:cs typeface="+mj-cs"/>
              </a:rPr>
              <a:t>国语实验学校  李亚楠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723900" y="1042988"/>
            <a:ext cx="77771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黑体" pitchFamily="49" charset="-12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2400" b="1">
                <a:solidFill>
                  <a:srgbClr val="003300"/>
                </a:solidFill>
                <a:latin typeface="Calibri" pitchFamily="34" charset="0"/>
                <a:ea typeface="楷体_GB2312"/>
                <a:cs typeface="楷体_GB2312"/>
              </a:rPr>
              <a:t>横</a:t>
            </a:r>
            <a:r>
              <a:rPr lang="zh-CN" altLang="en-GB" sz="2400" b="1">
                <a:solidFill>
                  <a:srgbClr val="003300"/>
                </a:solidFill>
                <a:latin typeface="Calibri" pitchFamily="34" charset="0"/>
                <a:ea typeface="楷体_GB2312"/>
                <a:cs typeface="楷体_GB2312"/>
              </a:rPr>
              <a:t>向分析教材</a:t>
            </a:r>
            <a:endParaRPr lang="zh-CN" altLang="en-GB" b="1">
              <a:solidFill>
                <a:srgbClr val="003300"/>
              </a:solidFill>
              <a:latin typeface="Calibri" pitchFamily="34" charset="0"/>
              <a:ea typeface="楷体_GB2312"/>
              <a:cs typeface="楷体_GB231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285750" y="2357438"/>
            <a:ext cx="2786063" cy="3786187"/>
          </a:xfrm>
          <a:prstGeom prst="rect">
            <a:avLst/>
          </a:prstGeom>
          <a:noFill/>
          <a:ln w="38100">
            <a:solidFill>
              <a:srgbClr val="00B0F0">
                <a:alpha val="5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3556" name="组合 9"/>
          <p:cNvGrpSpPr>
            <a:grpSpLocks/>
          </p:cNvGrpSpPr>
          <p:nvPr/>
        </p:nvGrpSpPr>
        <p:grpSpPr bwMode="auto">
          <a:xfrm>
            <a:off x="3500438" y="2357438"/>
            <a:ext cx="2500312" cy="3786187"/>
            <a:chOff x="2928926" y="0"/>
            <a:chExt cx="4786346" cy="6660405"/>
          </a:xfrm>
        </p:grpSpPr>
        <p:pic>
          <p:nvPicPr>
            <p:cNvPr id="23568" name="Picture 3" descr="C:\Users\Administrator\AppData\Roaming\Tencent\Users\781311263\QQ\WinTemp\RichOle\TTWGUXOPPF13]A(`6I6K`LW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28927" y="0"/>
              <a:ext cx="4714908" cy="3969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9" name="Picture 4" descr="C:\Users\Administrator\AppData\Roaming\Tencent\Users\781311263\QQ\WinTemp\RichOle\{[MFPVT91BVC8ZA[M4PQ(MK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28926" y="3929066"/>
              <a:ext cx="4786346" cy="2731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矩形 11"/>
          <p:cNvSpPr/>
          <p:nvPr/>
        </p:nvSpPr>
        <p:spPr bwMode="auto">
          <a:xfrm>
            <a:off x="3286125" y="2357438"/>
            <a:ext cx="2786063" cy="3786187"/>
          </a:xfrm>
          <a:prstGeom prst="rect">
            <a:avLst/>
          </a:prstGeom>
          <a:noFill/>
          <a:ln w="38100">
            <a:solidFill>
              <a:srgbClr val="00B0F0">
                <a:alpha val="5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3558" name="Picture 1" descr="C:\Users\Administrator\AppData\Roaming\Tencent\Users\781311263\QQ\WinTemp\RichOle\%J`X)](JW34[DE[{43G{1S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00" y="2357438"/>
            <a:ext cx="2643188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 bwMode="auto">
          <a:xfrm>
            <a:off x="6215063" y="2357438"/>
            <a:ext cx="2786062" cy="3786187"/>
          </a:xfrm>
          <a:prstGeom prst="rect">
            <a:avLst/>
          </a:prstGeom>
          <a:noFill/>
          <a:ln w="38100">
            <a:solidFill>
              <a:srgbClr val="00B0F0">
                <a:alpha val="5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60" name="Text Box 12"/>
          <p:cNvSpPr txBox="1">
            <a:spLocks noChangeArrowheads="1"/>
          </p:cNvSpPr>
          <p:nvPr/>
        </p:nvSpPr>
        <p:spPr bwMode="auto">
          <a:xfrm>
            <a:off x="857250" y="1714500"/>
            <a:ext cx="1714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itchFamily="34" charset="0"/>
                <a:ea typeface="楷体_GB2312"/>
                <a:cs typeface="楷体_GB2312"/>
              </a:rPr>
              <a:t>北师大版</a:t>
            </a:r>
          </a:p>
        </p:txBody>
      </p:sp>
      <p:sp>
        <p:nvSpPr>
          <p:cNvPr id="23561" name="Text Box 13"/>
          <p:cNvSpPr txBox="1">
            <a:spLocks noChangeArrowheads="1"/>
          </p:cNvSpPr>
          <p:nvPr/>
        </p:nvSpPr>
        <p:spPr bwMode="auto">
          <a:xfrm>
            <a:off x="3929063" y="1714500"/>
            <a:ext cx="1428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itchFamily="34" charset="0"/>
                <a:ea typeface="楷体_GB2312"/>
                <a:cs typeface="楷体_GB2312"/>
              </a:rPr>
              <a:t>人教版</a:t>
            </a:r>
          </a:p>
        </p:txBody>
      </p:sp>
      <p:sp>
        <p:nvSpPr>
          <p:cNvPr id="23562" name="Text Box 13"/>
          <p:cNvSpPr txBox="1">
            <a:spLocks noChangeArrowheads="1"/>
          </p:cNvSpPr>
          <p:nvPr/>
        </p:nvSpPr>
        <p:spPr bwMode="auto">
          <a:xfrm>
            <a:off x="6858000" y="1714500"/>
            <a:ext cx="1428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Calibri" pitchFamily="34" charset="0"/>
                <a:ea typeface="楷体_GB2312"/>
                <a:cs typeface="楷体_GB2312"/>
              </a:rPr>
              <a:t>苏教版</a:t>
            </a:r>
          </a:p>
        </p:txBody>
      </p:sp>
      <p:pic>
        <p:nvPicPr>
          <p:cNvPr id="23563" name="Picture 21" descr="Sca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850" y="2349500"/>
            <a:ext cx="2735263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AutoShape 12"/>
          <p:cNvSpPr>
            <a:spLocks noChangeArrowheads="1"/>
          </p:cNvSpPr>
          <p:nvPr/>
        </p:nvSpPr>
        <p:spPr bwMode="auto">
          <a:xfrm>
            <a:off x="357158" y="3857628"/>
            <a:ext cx="2500313" cy="121443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22" name="AutoShape 12"/>
          <p:cNvSpPr>
            <a:spLocks noChangeArrowheads="1"/>
          </p:cNvSpPr>
          <p:nvPr/>
        </p:nvSpPr>
        <p:spPr bwMode="auto">
          <a:xfrm>
            <a:off x="6357938" y="4071938"/>
            <a:ext cx="2500312" cy="1214437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23" name="AutoShape 12"/>
          <p:cNvSpPr>
            <a:spLocks noChangeArrowheads="1"/>
          </p:cNvSpPr>
          <p:nvPr/>
        </p:nvSpPr>
        <p:spPr bwMode="auto">
          <a:xfrm>
            <a:off x="3492500" y="3500438"/>
            <a:ext cx="2428875" cy="10001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>
          <a:xfrm>
            <a:off x="1357313" y="214313"/>
            <a:ext cx="2928937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3300"/>
                </a:solidFill>
                <a:latin typeface="+mj-lt"/>
                <a:cs typeface="+mj-cs"/>
              </a:rPr>
              <a:t>教材分析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 Box 8"/>
          <p:cNvSpPr txBox="1">
            <a:spLocks noChangeArrowheads="1"/>
          </p:cNvSpPr>
          <p:nvPr/>
        </p:nvSpPr>
        <p:spPr bwMode="auto">
          <a:xfrm>
            <a:off x="3786188" y="1285875"/>
            <a:ext cx="13573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u="sng">
                <a:solidFill>
                  <a:schemeClr val="tx2"/>
                </a:solidFill>
                <a:latin typeface="宋体" charset="-122"/>
              </a:rPr>
              <a:t>对比研究 </a:t>
            </a:r>
          </a:p>
        </p:txBody>
      </p:sp>
      <p:sp>
        <p:nvSpPr>
          <p:cNvPr id="24579" name="Text Box 13"/>
          <p:cNvSpPr txBox="1">
            <a:spLocks noChangeArrowheads="1"/>
          </p:cNvSpPr>
          <p:nvPr/>
        </p:nvSpPr>
        <p:spPr bwMode="auto">
          <a:xfrm>
            <a:off x="5778500" y="1963738"/>
            <a:ext cx="1866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宋体" charset="-122"/>
              </a:rPr>
              <a:t>分数乘整数</a:t>
            </a:r>
          </a:p>
        </p:txBody>
      </p:sp>
      <p:sp>
        <p:nvSpPr>
          <p:cNvPr id="24580" name="Text Box 14"/>
          <p:cNvSpPr txBox="1">
            <a:spLocks noChangeArrowheads="1"/>
          </p:cNvSpPr>
          <p:nvPr/>
        </p:nvSpPr>
        <p:spPr bwMode="auto">
          <a:xfrm>
            <a:off x="4000500" y="5643563"/>
            <a:ext cx="25939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宋体" charset="-122"/>
              </a:rPr>
              <a:t>几个相同的分数相加</a:t>
            </a:r>
          </a:p>
        </p:txBody>
      </p:sp>
      <p:sp>
        <p:nvSpPr>
          <p:cNvPr id="24581" name="Rectangle 10"/>
          <p:cNvSpPr>
            <a:spLocks noChangeArrowheads="1"/>
          </p:cNvSpPr>
          <p:nvPr/>
        </p:nvSpPr>
        <p:spPr bwMode="auto">
          <a:xfrm>
            <a:off x="642938" y="1857375"/>
            <a:ext cx="2571750" cy="42862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grpSp>
        <p:nvGrpSpPr>
          <p:cNvPr id="24582" name="组合 15"/>
          <p:cNvGrpSpPr>
            <a:grpSpLocks/>
          </p:cNvGrpSpPr>
          <p:nvPr/>
        </p:nvGrpSpPr>
        <p:grpSpPr bwMode="auto">
          <a:xfrm>
            <a:off x="571500" y="1857375"/>
            <a:ext cx="2928938" cy="4286250"/>
            <a:chOff x="571472" y="1857364"/>
            <a:chExt cx="2928958" cy="4286280"/>
          </a:xfrm>
        </p:grpSpPr>
        <p:pic>
          <p:nvPicPr>
            <p:cNvPr id="28673" name="Picture 1" descr="C:\Users\Administrator\AppData\Roaming\Tencent\Users\781311263\QQ\WinTemp\RichOle\6(I]}21OTKB[8~IRARG[4DR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2910" y="2357430"/>
              <a:ext cx="2561749" cy="334232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B w="2540"/>
            </a:sp3d>
          </p:spPr>
        </p:pic>
        <p:sp>
          <p:nvSpPr>
            <p:cNvPr id="13" name="矩形 12"/>
            <p:cNvSpPr/>
            <p:nvPr/>
          </p:nvSpPr>
          <p:spPr>
            <a:xfrm>
              <a:off x="642910" y="1857364"/>
              <a:ext cx="2571768" cy="4286280"/>
            </a:xfrm>
            <a:prstGeom prst="rect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601" name="Text Box 14"/>
            <p:cNvSpPr txBox="1">
              <a:spLocks noChangeArrowheads="1"/>
            </p:cNvSpPr>
            <p:nvPr/>
          </p:nvSpPr>
          <p:spPr bwMode="auto">
            <a:xfrm>
              <a:off x="571472" y="1928802"/>
              <a:ext cx="292895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chemeClr val="bg1"/>
                  </a:solidFill>
                  <a:latin typeface="宋体" charset="-122"/>
                </a:rPr>
                <a:t>两位数加一位数的进位加</a:t>
              </a:r>
            </a:p>
          </p:txBody>
        </p:sp>
      </p:grpSp>
      <p:grpSp>
        <p:nvGrpSpPr>
          <p:cNvPr id="24583" name="组合 16"/>
          <p:cNvGrpSpPr>
            <a:grpSpLocks/>
          </p:cNvGrpSpPr>
          <p:nvPr/>
        </p:nvGrpSpPr>
        <p:grpSpPr bwMode="auto">
          <a:xfrm>
            <a:off x="5786438" y="1857375"/>
            <a:ext cx="2928937" cy="4286250"/>
            <a:chOff x="571472" y="1857364"/>
            <a:chExt cx="2928958" cy="4286280"/>
          </a:xfrm>
        </p:grpSpPr>
        <p:sp>
          <p:nvSpPr>
            <p:cNvPr id="19" name="矩形 18"/>
            <p:cNvSpPr/>
            <p:nvPr/>
          </p:nvSpPr>
          <p:spPr>
            <a:xfrm>
              <a:off x="642910" y="1857364"/>
              <a:ext cx="2571768" cy="4286280"/>
            </a:xfrm>
            <a:prstGeom prst="rect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598" name="Text Box 14"/>
            <p:cNvSpPr txBox="1">
              <a:spLocks noChangeArrowheads="1"/>
            </p:cNvSpPr>
            <p:nvPr/>
          </p:nvSpPr>
          <p:spPr bwMode="auto">
            <a:xfrm>
              <a:off x="571472" y="1928802"/>
              <a:ext cx="292895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chemeClr val="bg1"/>
                  </a:solidFill>
                  <a:latin typeface="宋体" charset="-122"/>
                </a:rPr>
                <a:t>两位数加一位数的进位加</a:t>
              </a:r>
            </a:p>
          </p:txBody>
        </p:sp>
      </p:grpSp>
      <p:pic>
        <p:nvPicPr>
          <p:cNvPr id="24584" name="Picture 30" descr="Sca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2349500"/>
            <a:ext cx="25209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2143111" y="4300540"/>
            <a:ext cx="5837252" cy="914412"/>
            <a:chOff x="2306608" y="4214818"/>
            <a:chExt cx="5837293" cy="914418"/>
          </a:xfrm>
        </p:grpSpPr>
        <p:sp>
          <p:nvSpPr>
            <p:cNvPr id="24595" name="AutoShape 12"/>
            <p:cNvSpPr>
              <a:spLocks noChangeArrowheads="1"/>
            </p:cNvSpPr>
            <p:nvPr/>
          </p:nvSpPr>
          <p:spPr bwMode="auto">
            <a:xfrm flipV="1">
              <a:off x="2306608" y="4214818"/>
              <a:ext cx="571504" cy="857256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24596" name="AutoShape 12"/>
            <p:cNvSpPr>
              <a:spLocks noChangeArrowheads="1"/>
            </p:cNvSpPr>
            <p:nvPr/>
          </p:nvSpPr>
          <p:spPr bwMode="auto">
            <a:xfrm flipV="1">
              <a:off x="7572397" y="4414856"/>
              <a:ext cx="571504" cy="714380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</p:grpSp>
      <p:sp>
        <p:nvSpPr>
          <p:cNvPr id="24" name="AutoShape 12"/>
          <p:cNvSpPr>
            <a:spLocks noChangeArrowheads="1"/>
          </p:cNvSpPr>
          <p:nvPr/>
        </p:nvSpPr>
        <p:spPr bwMode="auto">
          <a:xfrm>
            <a:off x="5940425" y="3357563"/>
            <a:ext cx="2357438" cy="5715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35" name="右箭头 34"/>
          <p:cNvSpPr/>
          <p:nvPr/>
        </p:nvSpPr>
        <p:spPr>
          <a:xfrm>
            <a:off x="3643313" y="3500438"/>
            <a:ext cx="1714500" cy="428625"/>
          </a:xfrm>
          <a:prstGeom prst="rightArrow">
            <a:avLst/>
          </a:prstGeom>
          <a:solidFill>
            <a:srgbClr val="00B0F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Rectangle 2"/>
          <p:cNvSpPr txBox="1">
            <a:spLocks noChangeArrowheads="1"/>
          </p:cNvSpPr>
          <p:nvPr/>
        </p:nvSpPr>
        <p:spPr>
          <a:xfrm>
            <a:off x="1214438" y="214313"/>
            <a:ext cx="2928937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3300"/>
                </a:solidFill>
                <a:latin typeface="+mj-lt"/>
                <a:cs typeface="+mj-cs"/>
              </a:rPr>
              <a:t>教材分析</a:t>
            </a:r>
          </a:p>
        </p:txBody>
      </p:sp>
      <p:sp>
        <p:nvSpPr>
          <p:cNvPr id="33" name="AutoShape 131"/>
          <p:cNvSpPr>
            <a:spLocks/>
          </p:cNvSpPr>
          <p:nvPr/>
        </p:nvSpPr>
        <p:spPr bwMode="auto">
          <a:xfrm>
            <a:off x="3708400" y="4297363"/>
            <a:ext cx="1928813" cy="571500"/>
          </a:xfrm>
          <a:prstGeom prst="borderCallout2">
            <a:avLst>
              <a:gd name="adj1" fmla="val 19833"/>
              <a:gd name="adj2" fmla="val -1727"/>
              <a:gd name="adj3" fmla="val -11602"/>
              <a:gd name="adj4" fmla="val -64676"/>
              <a:gd name="adj5" fmla="val 1588"/>
              <a:gd name="adj6" fmla="val -69944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800" b="1">
                <a:solidFill>
                  <a:srgbClr val="003300"/>
                </a:solidFill>
                <a:latin typeface="Calibri" pitchFamily="34" charset="0"/>
              </a:rPr>
              <a:t>进位问题</a:t>
            </a:r>
          </a:p>
        </p:txBody>
      </p: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3924300" y="5157788"/>
            <a:ext cx="1643063" cy="714375"/>
            <a:chOff x="4071934" y="5143512"/>
            <a:chExt cx="1643074" cy="714380"/>
          </a:xfrm>
        </p:grpSpPr>
        <p:sp>
          <p:nvSpPr>
            <p:cNvPr id="24593" name="AutoShape 131"/>
            <p:cNvSpPr>
              <a:spLocks/>
            </p:cNvSpPr>
            <p:nvPr/>
          </p:nvSpPr>
          <p:spPr bwMode="auto">
            <a:xfrm rot="10800000">
              <a:off x="4071934" y="5143512"/>
              <a:ext cx="1643074" cy="714380"/>
            </a:xfrm>
            <a:prstGeom prst="borderCallout2">
              <a:avLst>
                <a:gd name="adj1" fmla="val 21546"/>
                <a:gd name="adj2" fmla="val -1046"/>
                <a:gd name="adj3" fmla="val 104037"/>
                <a:gd name="adj4" fmla="val -80264"/>
                <a:gd name="adj5" fmla="val 137375"/>
                <a:gd name="adj6" fmla="val -111426"/>
              </a:avLst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rot="10800000"/>
            <a:lstStyle/>
            <a:p>
              <a:endParaRPr lang="zh-CN" altLang="en-US" sz="2800" b="1">
                <a:solidFill>
                  <a:srgbClr val="003300"/>
                </a:solidFill>
                <a:latin typeface="Calibri" pitchFamily="34" charset="0"/>
              </a:endParaRPr>
            </a:p>
          </p:txBody>
        </p:sp>
        <p:sp>
          <p:nvSpPr>
            <p:cNvPr id="24594" name="TextBox 37"/>
            <p:cNvSpPr txBox="1">
              <a:spLocks noChangeArrowheads="1"/>
            </p:cNvSpPr>
            <p:nvPr/>
          </p:nvSpPr>
          <p:spPr bwMode="auto">
            <a:xfrm>
              <a:off x="4071934" y="5214950"/>
              <a:ext cx="1643074" cy="519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111509"/>
                  </a:solidFill>
                  <a:latin typeface="Calibri" pitchFamily="34" charset="0"/>
                </a:rPr>
                <a:t>加两位数</a:t>
              </a:r>
            </a:p>
          </p:txBody>
        </p:sp>
      </p:grpSp>
      <p:sp>
        <p:nvSpPr>
          <p:cNvPr id="24591" name="Rectangle 32"/>
          <p:cNvSpPr>
            <a:spLocks noChangeArrowheads="1"/>
          </p:cNvSpPr>
          <p:nvPr/>
        </p:nvSpPr>
        <p:spPr bwMode="auto">
          <a:xfrm>
            <a:off x="5867400" y="1844675"/>
            <a:ext cx="2520950" cy="504825"/>
          </a:xfrm>
          <a:prstGeom prst="rect">
            <a:avLst/>
          </a:prstGeom>
          <a:solidFill>
            <a:srgbClr val="008000">
              <a:alpha val="78038"/>
            </a:srgbClr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004D00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2" name="Text Box 14"/>
          <p:cNvSpPr txBox="1">
            <a:spLocks noChangeArrowheads="1"/>
          </p:cNvSpPr>
          <p:nvPr/>
        </p:nvSpPr>
        <p:spPr bwMode="auto">
          <a:xfrm>
            <a:off x="5724525" y="1909763"/>
            <a:ext cx="30718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宋体" charset="-122"/>
              </a:rPr>
              <a:t>两位数加两位数的进位加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5" grpId="0" animBg="1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602" name="组合 5"/>
          <p:cNvGrpSpPr>
            <a:grpSpLocks/>
          </p:cNvGrpSpPr>
          <p:nvPr/>
        </p:nvGrpSpPr>
        <p:grpSpPr bwMode="auto">
          <a:xfrm>
            <a:off x="285750" y="1785938"/>
            <a:ext cx="3143250" cy="4214812"/>
            <a:chOff x="571472" y="1643050"/>
            <a:chExt cx="3143272" cy="3714776"/>
          </a:xfrm>
        </p:grpSpPr>
        <p:pic>
          <p:nvPicPr>
            <p:cNvPr id="25613" name="Picture 1" descr="C:\Users\Administrator\AppData\Roaming\Tencent\Users\781311263\QQ\WinTemp\RichOle\TV95PW6RE[T3E]~Z{LXTDBA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1473" y="1643050"/>
              <a:ext cx="3071142" cy="3683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矩形 4"/>
            <p:cNvSpPr/>
            <p:nvPr/>
          </p:nvSpPr>
          <p:spPr>
            <a:xfrm>
              <a:off x="571472" y="1643050"/>
              <a:ext cx="3143272" cy="3714776"/>
            </a:xfrm>
            <a:prstGeom prst="rect">
              <a:avLst/>
            </a:prstGeom>
            <a:noFill/>
            <a:ln w="38100">
              <a:solidFill>
                <a:srgbClr val="00B0F0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5724525" y="1844675"/>
            <a:ext cx="3143250" cy="4176713"/>
          </a:xfrm>
          <a:prstGeom prst="rect">
            <a:avLst/>
          </a:prstGeom>
          <a:noFill/>
          <a:ln w="38100">
            <a:solidFill>
              <a:srgbClr val="60F5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04" name="Rectangle 3"/>
          <p:cNvSpPr>
            <a:spLocks noChangeArrowheads="1"/>
          </p:cNvSpPr>
          <p:nvPr/>
        </p:nvSpPr>
        <p:spPr bwMode="auto">
          <a:xfrm>
            <a:off x="723900" y="1042988"/>
            <a:ext cx="77771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黑体" pitchFamily="49" charset="-12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2400" b="1">
                <a:solidFill>
                  <a:srgbClr val="003300"/>
                </a:solidFill>
                <a:latin typeface="Calibri" pitchFamily="34" charset="0"/>
                <a:ea typeface="楷体_GB2312"/>
                <a:cs typeface="楷体_GB2312"/>
              </a:rPr>
              <a:t>估算教学</a:t>
            </a:r>
            <a:r>
              <a:rPr lang="zh-CN" altLang="en-GB" sz="2400" b="1">
                <a:solidFill>
                  <a:srgbClr val="003300"/>
                </a:solidFill>
                <a:latin typeface="Calibri" pitchFamily="34" charset="0"/>
                <a:ea typeface="楷体_GB2312"/>
                <a:cs typeface="楷体_GB2312"/>
              </a:rPr>
              <a:t>分析</a:t>
            </a:r>
            <a:endParaRPr lang="zh-CN" altLang="en-GB" b="1">
              <a:solidFill>
                <a:srgbClr val="003300"/>
              </a:solidFill>
              <a:latin typeface="Calibri" pitchFamily="34" charset="0"/>
              <a:ea typeface="楷体_GB2312"/>
              <a:cs typeface="楷体_GB2312"/>
            </a:endParaRP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285750" y="2071688"/>
            <a:ext cx="3000375" cy="1500187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15" name="AutoShape 131"/>
          <p:cNvSpPr>
            <a:spLocks/>
          </p:cNvSpPr>
          <p:nvPr/>
        </p:nvSpPr>
        <p:spPr bwMode="auto">
          <a:xfrm>
            <a:off x="3714750" y="2071688"/>
            <a:ext cx="1643063" cy="571500"/>
          </a:xfrm>
          <a:prstGeom prst="borderCallout2">
            <a:avLst>
              <a:gd name="adj1" fmla="val 19833"/>
              <a:gd name="adj2" fmla="val -2681"/>
              <a:gd name="adj3" fmla="val -24505"/>
              <a:gd name="adj4" fmla="val -95259"/>
              <a:gd name="adj5" fmla="val -3574"/>
              <a:gd name="adj6" fmla="val -105116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800" b="1">
                <a:solidFill>
                  <a:srgbClr val="003300"/>
                </a:solidFill>
                <a:latin typeface="Calibri" pitchFamily="34" charset="0"/>
              </a:rPr>
              <a:t>培养数感</a:t>
            </a:r>
          </a:p>
        </p:txBody>
      </p:sp>
      <p:pic>
        <p:nvPicPr>
          <p:cNvPr id="25607" name="Picture 20" descr="Sca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1844675"/>
            <a:ext cx="309562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12"/>
          <p:cNvSpPr>
            <a:spLocks noChangeArrowheads="1"/>
          </p:cNvSpPr>
          <p:nvPr/>
        </p:nvSpPr>
        <p:spPr bwMode="auto">
          <a:xfrm>
            <a:off x="5795963" y="2997200"/>
            <a:ext cx="3000375" cy="5715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3643313" y="3714750"/>
            <a:ext cx="1643062" cy="954088"/>
            <a:chOff x="3643306" y="3714752"/>
            <a:chExt cx="1643074" cy="954107"/>
          </a:xfrm>
        </p:grpSpPr>
        <p:sp>
          <p:nvSpPr>
            <p:cNvPr id="25611" name="AutoShape 131"/>
            <p:cNvSpPr>
              <a:spLocks/>
            </p:cNvSpPr>
            <p:nvPr/>
          </p:nvSpPr>
          <p:spPr bwMode="auto">
            <a:xfrm rot="10800000">
              <a:off x="3643306" y="3786190"/>
              <a:ext cx="1643074" cy="785818"/>
            </a:xfrm>
            <a:prstGeom prst="borderCallout2">
              <a:avLst>
                <a:gd name="adj1" fmla="val 21546"/>
                <a:gd name="adj2" fmla="val -1046"/>
                <a:gd name="adj3" fmla="val 128435"/>
                <a:gd name="adj4" fmla="val -18329"/>
                <a:gd name="adj5" fmla="val 161773"/>
                <a:gd name="adj6" fmla="val -30644"/>
              </a:avLst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800" b="1">
                <a:solidFill>
                  <a:srgbClr val="003300"/>
                </a:solidFill>
                <a:latin typeface="Calibri" pitchFamily="34" charset="0"/>
              </a:endParaRPr>
            </a:p>
          </p:txBody>
        </p:sp>
        <p:sp>
          <p:nvSpPr>
            <p:cNvPr id="25612" name="TextBox 18"/>
            <p:cNvSpPr txBox="1">
              <a:spLocks noChangeArrowheads="1"/>
            </p:cNvSpPr>
            <p:nvPr/>
          </p:nvSpPr>
          <p:spPr bwMode="auto">
            <a:xfrm>
              <a:off x="3643306" y="3714752"/>
              <a:ext cx="1643074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111509"/>
                  </a:solidFill>
                  <a:latin typeface="Calibri" pitchFamily="34" charset="0"/>
                </a:rPr>
                <a:t>培养估算意识</a:t>
              </a:r>
            </a:p>
          </p:txBody>
        </p:sp>
      </p:grp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57313" y="214313"/>
            <a:ext cx="2928937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3300"/>
                </a:solidFill>
                <a:latin typeface="+mj-lt"/>
                <a:cs typeface="+mj-cs"/>
              </a:rPr>
              <a:t>教材分析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626" name="Group 9"/>
          <p:cNvGrpSpPr>
            <a:grpSpLocks/>
          </p:cNvGrpSpPr>
          <p:nvPr/>
        </p:nvGrpSpPr>
        <p:grpSpPr bwMode="auto">
          <a:xfrm>
            <a:off x="2197100" y="3592513"/>
            <a:ext cx="4895850" cy="503237"/>
            <a:chOff x="1384" y="1344"/>
            <a:chExt cx="3084" cy="317"/>
          </a:xfrm>
        </p:grpSpPr>
        <p:pic>
          <p:nvPicPr>
            <p:cNvPr id="26651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 l="-349" t="438" r="-696" b="-642"/>
            <a:stretch>
              <a:fillRect/>
            </a:stretch>
          </p:blipFill>
          <p:spPr bwMode="auto">
            <a:xfrm>
              <a:off x="1425" y="1344"/>
              <a:ext cx="18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2" name="Oval 11"/>
            <p:cNvSpPr>
              <a:spLocks noChangeArrowheads="1"/>
            </p:cNvSpPr>
            <p:nvPr/>
          </p:nvSpPr>
          <p:spPr bwMode="auto">
            <a:xfrm>
              <a:off x="1384" y="1626"/>
              <a:ext cx="3084" cy="35"/>
            </a:xfrm>
            <a:prstGeom prst="ellipse">
              <a:avLst/>
            </a:prstGeom>
            <a:gradFill rotWithShape="0">
              <a:gsLst>
                <a:gs pos="0">
                  <a:srgbClr val="79A400"/>
                </a:gs>
                <a:gs pos="100000">
                  <a:srgbClr val="384C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26653" name="Text Box 12"/>
            <p:cNvSpPr txBox="1">
              <a:spLocks noChangeArrowheads="1"/>
            </p:cNvSpPr>
            <p:nvPr/>
          </p:nvSpPr>
          <p:spPr bwMode="auto">
            <a:xfrm>
              <a:off x="1800" y="1344"/>
              <a:ext cx="20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学  目  标 </a:t>
              </a:r>
            </a:p>
          </p:txBody>
        </p:sp>
      </p:grpSp>
      <p:grpSp>
        <p:nvGrpSpPr>
          <p:cNvPr id="26627" name="Group 13"/>
          <p:cNvGrpSpPr>
            <a:grpSpLocks/>
          </p:cNvGrpSpPr>
          <p:nvPr/>
        </p:nvGrpSpPr>
        <p:grpSpPr bwMode="auto">
          <a:xfrm>
            <a:off x="2197100" y="4384675"/>
            <a:ext cx="4895850" cy="503238"/>
            <a:chOff x="1384" y="1843"/>
            <a:chExt cx="3084" cy="317"/>
          </a:xfrm>
        </p:grpSpPr>
        <p:pic>
          <p:nvPicPr>
            <p:cNvPr id="26648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 l="-349" t="438" r="-696" b="-642"/>
            <a:stretch>
              <a:fillRect/>
            </a:stretch>
          </p:blipFill>
          <p:spPr bwMode="auto">
            <a:xfrm>
              <a:off x="1425" y="1843"/>
              <a:ext cx="18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49" name="Oval 15"/>
            <p:cNvSpPr>
              <a:spLocks noChangeArrowheads="1"/>
            </p:cNvSpPr>
            <p:nvPr/>
          </p:nvSpPr>
          <p:spPr bwMode="auto">
            <a:xfrm>
              <a:off x="1384" y="2125"/>
              <a:ext cx="3084" cy="35"/>
            </a:xfrm>
            <a:prstGeom prst="ellipse">
              <a:avLst/>
            </a:prstGeom>
            <a:gradFill rotWithShape="0">
              <a:gsLst>
                <a:gs pos="0">
                  <a:srgbClr val="79A400"/>
                </a:gs>
                <a:gs pos="100000">
                  <a:srgbClr val="384C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26650" name="Text Box 16"/>
            <p:cNvSpPr txBox="1">
              <a:spLocks noChangeArrowheads="1"/>
            </p:cNvSpPr>
            <p:nvPr/>
          </p:nvSpPr>
          <p:spPr bwMode="auto">
            <a:xfrm>
              <a:off x="1800" y="1843"/>
              <a:ext cx="20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学  过  程 </a:t>
              </a:r>
            </a:p>
          </p:txBody>
        </p:sp>
      </p:grpSp>
      <p:grpSp>
        <p:nvGrpSpPr>
          <p:cNvPr id="26628" name="Group 17"/>
          <p:cNvGrpSpPr>
            <a:grpSpLocks/>
          </p:cNvGrpSpPr>
          <p:nvPr/>
        </p:nvGrpSpPr>
        <p:grpSpPr bwMode="auto">
          <a:xfrm>
            <a:off x="2197100" y="5211763"/>
            <a:ext cx="4895850" cy="503237"/>
            <a:chOff x="1384" y="2432"/>
            <a:chExt cx="3084" cy="317"/>
          </a:xfrm>
        </p:grpSpPr>
        <p:pic>
          <p:nvPicPr>
            <p:cNvPr id="26645" name="Picture 18"/>
            <p:cNvPicPr>
              <a:picLocks noChangeAspect="1" noChangeArrowheads="1"/>
            </p:cNvPicPr>
            <p:nvPr/>
          </p:nvPicPr>
          <p:blipFill>
            <a:blip r:embed="rId3" cstate="print"/>
            <a:srcRect l="-349" t="438" r="-696" b="-642"/>
            <a:stretch>
              <a:fillRect/>
            </a:stretch>
          </p:blipFill>
          <p:spPr bwMode="auto">
            <a:xfrm>
              <a:off x="1425" y="2432"/>
              <a:ext cx="18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46" name="Oval 19"/>
            <p:cNvSpPr>
              <a:spLocks noChangeArrowheads="1"/>
            </p:cNvSpPr>
            <p:nvPr/>
          </p:nvSpPr>
          <p:spPr bwMode="auto">
            <a:xfrm>
              <a:off x="1384" y="2714"/>
              <a:ext cx="3084" cy="35"/>
            </a:xfrm>
            <a:prstGeom prst="ellipse">
              <a:avLst/>
            </a:prstGeom>
            <a:gradFill rotWithShape="0">
              <a:gsLst>
                <a:gs pos="0">
                  <a:srgbClr val="79A400"/>
                </a:gs>
                <a:gs pos="100000">
                  <a:srgbClr val="384C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26647" name="Text Box 20"/>
            <p:cNvSpPr txBox="1">
              <a:spLocks noChangeArrowheads="1"/>
            </p:cNvSpPr>
            <p:nvPr/>
          </p:nvSpPr>
          <p:spPr bwMode="auto">
            <a:xfrm>
              <a:off x="1800" y="2432"/>
              <a:ext cx="20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学  特  色 </a:t>
              </a:r>
            </a:p>
          </p:txBody>
        </p:sp>
      </p:grpSp>
      <p:sp>
        <p:nvSpPr>
          <p:cNvPr id="28" name="Rectangle 2"/>
          <p:cNvSpPr txBox="1">
            <a:spLocks noChangeArrowheads="1"/>
          </p:cNvSpPr>
          <p:nvPr/>
        </p:nvSpPr>
        <p:spPr bwMode="black">
          <a:xfrm>
            <a:off x="1357313" y="214313"/>
            <a:ext cx="2530475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sz="4400" dirty="0">
                <a:solidFill>
                  <a:srgbClr val="003300"/>
                </a:solidFill>
                <a:latin typeface="+mj-lt"/>
                <a:ea typeface="黑体" pitchFamily="49" charset="-122"/>
                <a:cs typeface="+mj-cs"/>
              </a:rPr>
              <a:t>《</a:t>
            </a:r>
            <a:r>
              <a:rPr lang="zh-CN" altLang="en-US" sz="4400" dirty="0">
                <a:solidFill>
                  <a:srgbClr val="003300"/>
                </a:solidFill>
                <a:latin typeface="+mj-lt"/>
                <a:ea typeface="黑体" pitchFamily="49" charset="-122"/>
                <a:cs typeface="+mj-cs"/>
              </a:rPr>
              <a:t>摘苹果</a:t>
            </a:r>
            <a:r>
              <a:rPr lang="en-US" altLang="zh-CN" sz="4400" dirty="0">
                <a:solidFill>
                  <a:srgbClr val="003300"/>
                </a:solidFill>
                <a:latin typeface="+mj-lt"/>
                <a:ea typeface="黑体" pitchFamily="49" charset="-122"/>
                <a:cs typeface="+mj-cs"/>
              </a:rPr>
              <a:t>》</a:t>
            </a:r>
            <a:endParaRPr lang="ko-KR" altLang="en-US" sz="4400" dirty="0">
              <a:solidFill>
                <a:srgbClr val="003300"/>
              </a:solidFill>
              <a:latin typeface="+mj-lt"/>
              <a:ea typeface="黑体" pitchFamily="49" charset="-122"/>
              <a:cs typeface="+mj-cs"/>
            </a:endParaRPr>
          </a:p>
        </p:txBody>
      </p:sp>
      <p:grpSp>
        <p:nvGrpSpPr>
          <p:cNvPr id="26630" name="组合 35"/>
          <p:cNvGrpSpPr>
            <a:grpSpLocks/>
          </p:cNvGrpSpPr>
          <p:nvPr/>
        </p:nvGrpSpPr>
        <p:grpSpPr bwMode="auto">
          <a:xfrm>
            <a:off x="2214563" y="2282825"/>
            <a:ext cx="4895850" cy="503238"/>
            <a:chOff x="2214546" y="2143116"/>
            <a:chExt cx="4895850" cy="503238"/>
          </a:xfrm>
        </p:grpSpPr>
        <p:grpSp>
          <p:nvGrpSpPr>
            <p:cNvPr id="26641" name="Group 5"/>
            <p:cNvGrpSpPr>
              <a:grpSpLocks/>
            </p:cNvGrpSpPr>
            <p:nvPr/>
          </p:nvGrpSpPr>
          <p:grpSpPr bwMode="auto">
            <a:xfrm>
              <a:off x="2214546" y="2143116"/>
              <a:ext cx="4895850" cy="503238"/>
              <a:chOff x="1384" y="890"/>
              <a:chExt cx="3084" cy="317"/>
            </a:xfrm>
          </p:grpSpPr>
          <p:pic>
            <p:nvPicPr>
              <p:cNvPr id="26643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-349" t="438" r="-696" b="-642"/>
              <a:stretch>
                <a:fillRect/>
              </a:stretch>
            </p:blipFill>
            <p:spPr bwMode="auto">
              <a:xfrm>
                <a:off x="1425" y="890"/>
                <a:ext cx="18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6644" name="Oval 7"/>
              <p:cNvSpPr>
                <a:spLocks noChangeArrowheads="1"/>
              </p:cNvSpPr>
              <p:nvPr/>
            </p:nvSpPr>
            <p:spPr bwMode="auto">
              <a:xfrm>
                <a:off x="1384" y="1172"/>
                <a:ext cx="3084" cy="35"/>
              </a:xfrm>
              <a:prstGeom prst="ellipse">
                <a:avLst/>
              </a:prstGeom>
              <a:gradFill rotWithShape="0">
                <a:gsLst>
                  <a:gs pos="0">
                    <a:srgbClr val="79A400"/>
                  </a:gs>
                  <a:gs pos="100000">
                    <a:srgbClr val="384C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26642" name="Text Box 12"/>
            <p:cNvSpPr txBox="1">
              <a:spLocks noChangeArrowheads="1"/>
            </p:cNvSpPr>
            <p:nvPr/>
          </p:nvSpPr>
          <p:spPr bwMode="auto">
            <a:xfrm>
              <a:off x="2847985" y="2143116"/>
              <a:ext cx="3224213" cy="4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US" sz="2400" b="1">
                  <a:solidFill>
                    <a:srgbClr val="FF0000"/>
                  </a:solidFill>
                  <a:latin typeface="Calibri" pitchFamily="34" charset="0"/>
                  <a:ea typeface="黑体" pitchFamily="49" charset="-122"/>
                </a:rPr>
                <a:t>学</a:t>
              </a:r>
              <a:r>
                <a:rPr lang="zh-CN" altLang="en-GB" sz="2400" b="1">
                  <a:solidFill>
                    <a:srgbClr val="FF00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FF0000"/>
                  </a:solidFill>
                  <a:latin typeface="Calibri" pitchFamily="34" charset="0"/>
                  <a:ea typeface="黑体" pitchFamily="49" charset="-122"/>
                </a:rPr>
                <a:t>情</a:t>
              </a:r>
              <a:r>
                <a:rPr lang="zh-CN" altLang="en-GB" sz="2400" b="1">
                  <a:solidFill>
                    <a:srgbClr val="FF00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FF0000"/>
                  </a:solidFill>
                  <a:latin typeface="Calibri" pitchFamily="34" charset="0"/>
                  <a:ea typeface="黑体" pitchFamily="49" charset="-122"/>
                </a:rPr>
                <a:t>分</a:t>
              </a:r>
              <a:r>
                <a:rPr lang="zh-CN" altLang="en-GB" sz="2400" b="1">
                  <a:solidFill>
                    <a:srgbClr val="FF00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FF0000"/>
                  </a:solidFill>
                  <a:latin typeface="Calibri" pitchFamily="34" charset="0"/>
                  <a:ea typeface="黑体" pitchFamily="49" charset="-122"/>
                </a:rPr>
                <a:t>析</a:t>
              </a:r>
              <a:r>
                <a:rPr lang="zh-CN" altLang="en-GB" sz="2400" b="1">
                  <a:solidFill>
                    <a:srgbClr val="FF0000"/>
                  </a:solidFill>
                  <a:latin typeface="Calibri" pitchFamily="34" charset="0"/>
                  <a:ea typeface="黑体" pitchFamily="49" charset="-122"/>
                </a:rPr>
                <a:t> </a:t>
              </a:r>
            </a:p>
          </p:txBody>
        </p:sp>
      </p:grpSp>
      <p:grpSp>
        <p:nvGrpSpPr>
          <p:cNvPr id="26631" name="组合 36"/>
          <p:cNvGrpSpPr>
            <a:grpSpLocks/>
          </p:cNvGrpSpPr>
          <p:nvPr/>
        </p:nvGrpSpPr>
        <p:grpSpPr bwMode="auto">
          <a:xfrm>
            <a:off x="2214563" y="1500188"/>
            <a:ext cx="4895850" cy="571500"/>
            <a:chOff x="2214546" y="1500174"/>
            <a:chExt cx="4895850" cy="571504"/>
          </a:xfrm>
        </p:grpSpPr>
        <p:grpSp>
          <p:nvGrpSpPr>
            <p:cNvPr id="26637" name="Group 5"/>
            <p:cNvGrpSpPr>
              <a:grpSpLocks/>
            </p:cNvGrpSpPr>
            <p:nvPr/>
          </p:nvGrpSpPr>
          <p:grpSpPr bwMode="auto">
            <a:xfrm>
              <a:off x="2214546" y="1568440"/>
              <a:ext cx="4895850" cy="503238"/>
              <a:chOff x="1384" y="890"/>
              <a:chExt cx="3084" cy="317"/>
            </a:xfrm>
          </p:grpSpPr>
          <p:pic>
            <p:nvPicPr>
              <p:cNvPr id="26639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-349" t="438" r="-696" b="-642"/>
              <a:stretch>
                <a:fillRect/>
              </a:stretch>
            </p:blipFill>
            <p:spPr bwMode="auto">
              <a:xfrm>
                <a:off x="1425" y="890"/>
                <a:ext cx="18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6640" name="Oval 7"/>
              <p:cNvSpPr>
                <a:spLocks noChangeArrowheads="1"/>
              </p:cNvSpPr>
              <p:nvPr/>
            </p:nvSpPr>
            <p:spPr bwMode="auto">
              <a:xfrm>
                <a:off x="1384" y="1172"/>
                <a:ext cx="3084" cy="35"/>
              </a:xfrm>
              <a:prstGeom prst="ellipse">
                <a:avLst/>
              </a:prstGeom>
              <a:gradFill rotWithShape="0">
                <a:gsLst>
                  <a:gs pos="0">
                    <a:srgbClr val="79A400"/>
                  </a:gs>
                  <a:gs pos="100000">
                    <a:srgbClr val="384C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26638" name="Text Box 12"/>
            <p:cNvSpPr txBox="1">
              <a:spLocks noChangeArrowheads="1"/>
            </p:cNvSpPr>
            <p:nvPr/>
          </p:nvSpPr>
          <p:spPr bwMode="auto">
            <a:xfrm>
              <a:off x="2857488" y="1500174"/>
              <a:ext cx="3224213" cy="4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材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分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析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</a:t>
              </a:r>
            </a:p>
          </p:txBody>
        </p:sp>
      </p:grpSp>
      <p:grpSp>
        <p:nvGrpSpPr>
          <p:cNvPr id="26632" name="组合 31"/>
          <p:cNvGrpSpPr>
            <a:grpSpLocks/>
          </p:cNvGrpSpPr>
          <p:nvPr/>
        </p:nvGrpSpPr>
        <p:grpSpPr bwMode="auto">
          <a:xfrm>
            <a:off x="2247900" y="2928938"/>
            <a:ext cx="4895850" cy="503237"/>
            <a:chOff x="2214548" y="2143116"/>
            <a:chExt cx="4895850" cy="503238"/>
          </a:xfrm>
        </p:grpSpPr>
        <p:grpSp>
          <p:nvGrpSpPr>
            <p:cNvPr id="26633" name="Group 5"/>
            <p:cNvGrpSpPr>
              <a:grpSpLocks/>
            </p:cNvGrpSpPr>
            <p:nvPr/>
          </p:nvGrpSpPr>
          <p:grpSpPr bwMode="auto">
            <a:xfrm>
              <a:off x="2214548" y="2143116"/>
              <a:ext cx="4895850" cy="503238"/>
              <a:chOff x="1384" y="890"/>
              <a:chExt cx="3084" cy="317"/>
            </a:xfrm>
          </p:grpSpPr>
          <p:pic>
            <p:nvPicPr>
              <p:cNvPr id="26635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-349" t="438" r="-696" b="-642"/>
              <a:stretch>
                <a:fillRect/>
              </a:stretch>
            </p:blipFill>
            <p:spPr bwMode="auto">
              <a:xfrm>
                <a:off x="1425" y="890"/>
                <a:ext cx="18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6636" name="Oval 7"/>
              <p:cNvSpPr>
                <a:spLocks noChangeArrowheads="1"/>
              </p:cNvSpPr>
              <p:nvPr/>
            </p:nvSpPr>
            <p:spPr bwMode="auto">
              <a:xfrm>
                <a:off x="1384" y="1172"/>
                <a:ext cx="3084" cy="35"/>
              </a:xfrm>
              <a:prstGeom prst="ellipse">
                <a:avLst/>
              </a:prstGeom>
              <a:gradFill rotWithShape="0">
                <a:gsLst>
                  <a:gs pos="0">
                    <a:srgbClr val="79A400"/>
                  </a:gs>
                  <a:gs pos="100000">
                    <a:srgbClr val="384C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26634" name="Text Box 12"/>
            <p:cNvSpPr txBox="1">
              <a:spLocks noChangeArrowheads="1"/>
            </p:cNvSpPr>
            <p:nvPr/>
          </p:nvSpPr>
          <p:spPr bwMode="auto">
            <a:xfrm>
              <a:off x="2957489" y="2143116"/>
              <a:ext cx="3224213" cy="4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指导思想和理论依据</a:t>
              </a:r>
              <a:endParaRPr lang="zh-CN" altLang="en-GB" sz="2400" b="1">
                <a:solidFill>
                  <a:srgbClr val="003300"/>
                </a:solidFill>
                <a:latin typeface="Calibri" pitchFamily="34" charset="0"/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Rectangle 47"/>
          <p:cNvSpPr>
            <a:spLocks noChangeArrowheads="1"/>
          </p:cNvSpPr>
          <p:nvPr/>
        </p:nvSpPr>
        <p:spPr bwMode="auto">
          <a:xfrm>
            <a:off x="928688" y="2143125"/>
            <a:ext cx="785812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altLang="zh-CN" sz="2800" b="1">
                <a:solidFill>
                  <a:srgbClr val="003300"/>
                </a:solidFill>
                <a:latin typeface="Calibri" pitchFamily="34" charset="0"/>
              </a:rPr>
              <a:t>1.</a:t>
            </a:r>
            <a:r>
              <a:rPr lang="zh-CN" altLang="en-US" sz="2800" b="1">
                <a:solidFill>
                  <a:srgbClr val="003300"/>
                </a:solidFill>
                <a:latin typeface="Calibri" pitchFamily="34" charset="0"/>
              </a:rPr>
              <a:t>又到了苹果采摘的季节，学校组织同学们去摘苹果，一辆车能坐</a:t>
            </a:r>
            <a:r>
              <a:rPr lang="en-US" altLang="zh-CN" sz="2800" b="1">
                <a:solidFill>
                  <a:srgbClr val="003300"/>
                </a:solidFill>
                <a:latin typeface="Calibri" pitchFamily="34" charset="0"/>
              </a:rPr>
              <a:t>60</a:t>
            </a:r>
            <a:r>
              <a:rPr lang="zh-CN" altLang="en-US" sz="2800" b="1">
                <a:solidFill>
                  <a:srgbClr val="003300"/>
                </a:solidFill>
                <a:latin typeface="Calibri" pitchFamily="34" charset="0"/>
              </a:rPr>
              <a:t>人，一</a:t>
            </a:r>
            <a:r>
              <a:rPr lang="en-US" altLang="zh-CN" sz="2800" b="1">
                <a:solidFill>
                  <a:srgbClr val="003300"/>
                </a:solidFill>
                <a:latin typeface="Calibri" pitchFamily="34" charset="0"/>
              </a:rPr>
              <a:t>1</a:t>
            </a:r>
            <a:r>
              <a:rPr lang="zh-CN" altLang="en-US" sz="2800" b="1">
                <a:solidFill>
                  <a:srgbClr val="003300"/>
                </a:solidFill>
                <a:latin typeface="Calibri" pitchFamily="34" charset="0"/>
              </a:rPr>
              <a:t>班</a:t>
            </a:r>
            <a:r>
              <a:rPr lang="en-US" altLang="zh-CN" sz="2800" b="1">
                <a:solidFill>
                  <a:srgbClr val="003300"/>
                </a:solidFill>
                <a:latin typeface="Calibri" pitchFamily="34" charset="0"/>
              </a:rPr>
              <a:t>28</a:t>
            </a:r>
            <a:r>
              <a:rPr lang="zh-CN" altLang="en-US" sz="2800" b="1">
                <a:solidFill>
                  <a:srgbClr val="003300"/>
                </a:solidFill>
                <a:latin typeface="Calibri" pitchFamily="34" charset="0"/>
              </a:rPr>
              <a:t>人，一</a:t>
            </a:r>
            <a:r>
              <a:rPr lang="en-US" altLang="zh-CN" sz="2800" b="1">
                <a:solidFill>
                  <a:srgbClr val="003300"/>
                </a:solidFill>
                <a:latin typeface="Calibri" pitchFamily="34" charset="0"/>
              </a:rPr>
              <a:t>2</a:t>
            </a:r>
            <a:r>
              <a:rPr lang="zh-CN" altLang="en-US" sz="2800" b="1">
                <a:solidFill>
                  <a:srgbClr val="003300"/>
                </a:solidFill>
                <a:latin typeface="Calibri" pitchFamily="34" charset="0"/>
              </a:rPr>
              <a:t>班</a:t>
            </a:r>
            <a:r>
              <a:rPr lang="en-US" altLang="zh-CN" sz="2800" b="1">
                <a:solidFill>
                  <a:srgbClr val="003300"/>
                </a:solidFill>
                <a:latin typeface="Calibri" pitchFamily="34" charset="0"/>
              </a:rPr>
              <a:t>27</a:t>
            </a:r>
            <a:r>
              <a:rPr lang="zh-CN" altLang="en-US" sz="2800" b="1">
                <a:solidFill>
                  <a:srgbClr val="003300"/>
                </a:solidFill>
                <a:latin typeface="Calibri" pitchFamily="34" charset="0"/>
              </a:rPr>
              <a:t>人，估一估，一辆车坐的下吗？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285875" y="285750"/>
            <a:ext cx="2857500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3300"/>
                </a:solidFill>
                <a:latin typeface="+mj-lt"/>
                <a:cs typeface="+mj-cs"/>
              </a:rPr>
              <a:t>学情分析</a:t>
            </a:r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857250" y="1285875"/>
            <a:ext cx="20716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2800" b="1">
                <a:latin typeface="Calibri" pitchFamily="34" charset="0"/>
                <a:ea typeface="黑体" pitchFamily="49" charset="-122"/>
              </a:rPr>
              <a:t>前测题目：</a:t>
            </a:r>
            <a:endParaRPr lang="zh-CN" altLang="en-GB" sz="2800" b="1">
              <a:latin typeface="Calibri" pitchFamily="34" charset="0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3286125" y="1060450"/>
            <a:ext cx="2058988" cy="511175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2400" b="1">
                <a:solidFill>
                  <a:srgbClr val="003300"/>
                </a:solidFill>
                <a:latin typeface="Calibri" pitchFamily="34" charset="0"/>
              </a:rPr>
              <a:t>访谈结果</a:t>
            </a: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2286000" y="1785938"/>
            <a:ext cx="4500563" cy="400050"/>
          </a:xfrm>
          <a:prstGeom prst="rect">
            <a:avLst/>
          </a:prstGeom>
          <a:solidFill>
            <a:srgbClr val="99FF66">
              <a:alpha val="52940"/>
            </a:srgbClr>
          </a:solidFill>
          <a:ln w="19050">
            <a:solidFill>
              <a:srgbClr val="008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003300"/>
                </a:solidFill>
                <a:latin typeface="宋体" charset="-122"/>
              </a:rPr>
              <a:t>共</a:t>
            </a:r>
            <a:r>
              <a:rPr lang="en-US" altLang="zh-CN" sz="2000" b="1">
                <a:solidFill>
                  <a:srgbClr val="003300"/>
                </a:solidFill>
                <a:latin typeface="宋体" charset="-122"/>
              </a:rPr>
              <a:t>8</a:t>
            </a:r>
            <a:r>
              <a:rPr lang="zh-CN" altLang="en-US" sz="2000" b="1">
                <a:solidFill>
                  <a:srgbClr val="003300"/>
                </a:solidFill>
                <a:latin typeface="宋体" charset="-122"/>
              </a:rPr>
              <a:t>人</a:t>
            </a:r>
            <a:endParaRPr lang="en-US" altLang="zh-CN" sz="2000" b="1">
              <a:solidFill>
                <a:srgbClr val="003300"/>
              </a:solidFill>
              <a:latin typeface="宋体" charset="-122"/>
            </a:endParaRPr>
          </a:p>
        </p:txBody>
      </p:sp>
      <p:sp>
        <p:nvSpPr>
          <p:cNvPr id="8" name="AutoShape 21"/>
          <p:cNvSpPr>
            <a:spLocks noChangeArrowheads="1"/>
          </p:cNvSpPr>
          <p:nvPr/>
        </p:nvSpPr>
        <p:spPr bwMode="gray">
          <a:xfrm>
            <a:off x="792163" y="2135188"/>
            <a:ext cx="1350962" cy="11509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E9F7FF"/>
              </a:gs>
              <a:gs pos="100000">
                <a:srgbClr val="CCECFF"/>
              </a:gs>
            </a:gsLst>
            <a:lin ang="2700000" scaled="1"/>
          </a:gradFill>
          <a:ln w="38100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>
                <a:solidFill>
                  <a:srgbClr val="000000"/>
                </a:solidFill>
                <a:latin typeface="Calibri" pitchFamily="34" charset="0"/>
              </a:rPr>
              <a:t>估算问题  </a:t>
            </a:r>
          </a:p>
        </p:txBody>
      </p: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2286000" y="2185988"/>
          <a:ext cx="4500594" cy="1885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0297"/>
                <a:gridCol w="2250297"/>
              </a:tblGrid>
              <a:tr h="47147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147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7147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147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2714625" y="2214563"/>
            <a:ext cx="1357313" cy="442912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zh-CN" sz="2000" b="1">
                <a:solidFill>
                  <a:srgbClr val="003300"/>
                </a:solidFill>
                <a:latin typeface="Calibri" pitchFamily="34" charset="0"/>
              </a:rPr>
              <a:t>1</a:t>
            </a:r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2714625" y="2643188"/>
            <a:ext cx="1357313" cy="442912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zh-CN" sz="2000" b="1">
                <a:solidFill>
                  <a:srgbClr val="003300"/>
                </a:solidFill>
                <a:latin typeface="Calibri" pitchFamily="34" charset="0"/>
              </a:rPr>
              <a:t>1</a:t>
            </a:r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30" name="AutoShape 8"/>
          <p:cNvSpPr>
            <a:spLocks noChangeArrowheads="1"/>
          </p:cNvSpPr>
          <p:nvPr/>
        </p:nvSpPr>
        <p:spPr bwMode="auto">
          <a:xfrm>
            <a:off x="5000625" y="2643188"/>
            <a:ext cx="1357313" cy="442912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没有策略</a:t>
            </a:r>
          </a:p>
        </p:txBody>
      </p:sp>
      <p:sp>
        <p:nvSpPr>
          <p:cNvPr id="31" name="AutoShape 8"/>
          <p:cNvSpPr>
            <a:spLocks noChangeArrowheads="1"/>
          </p:cNvSpPr>
          <p:nvPr/>
        </p:nvSpPr>
        <p:spPr bwMode="auto">
          <a:xfrm>
            <a:off x="5000625" y="2214563"/>
            <a:ext cx="1357313" cy="442912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直觉</a:t>
            </a:r>
          </a:p>
        </p:txBody>
      </p:sp>
      <p:sp>
        <p:nvSpPr>
          <p:cNvPr id="32" name="AutoShape 8"/>
          <p:cNvSpPr>
            <a:spLocks noChangeArrowheads="1"/>
          </p:cNvSpPr>
          <p:nvPr/>
        </p:nvSpPr>
        <p:spPr bwMode="auto">
          <a:xfrm>
            <a:off x="2714625" y="3143250"/>
            <a:ext cx="1357313" cy="442913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zh-CN" sz="2000" b="1">
                <a:solidFill>
                  <a:srgbClr val="003300"/>
                </a:solidFill>
                <a:latin typeface="Calibri" pitchFamily="34" charset="0"/>
              </a:rPr>
              <a:t>3</a:t>
            </a:r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33" name="AutoShape 8"/>
          <p:cNvSpPr>
            <a:spLocks noChangeArrowheads="1"/>
          </p:cNvSpPr>
          <p:nvPr/>
        </p:nvSpPr>
        <p:spPr bwMode="auto">
          <a:xfrm>
            <a:off x="5000625" y="3143250"/>
            <a:ext cx="1357313" cy="442913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计算</a:t>
            </a:r>
          </a:p>
        </p:txBody>
      </p:sp>
      <p:sp>
        <p:nvSpPr>
          <p:cNvPr id="34" name="AutoShape 8"/>
          <p:cNvSpPr>
            <a:spLocks noChangeArrowheads="1"/>
          </p:cNvSpPr>
          <p:nvPr/>
        </p:nvSpPr>
        <p:spPr bwMode="auto">
          <a:xfrm>
            <a:off x="2714625" y="3571875"/>
            <a:ext cx="1357313" cy="442913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zh-CN" sz="2000" b="1">
                <a:solidFill>
                  <a:srgbClr val="003300"/>
                </a:solidFill>
                <a:latin typeface="Calibri" pitchFamily="34" charset="0"/>
              </a:rPr>
              <a:t>3</a:t>
            </a:r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35" name="AutoShape 8"/>
          <p:cNvSpPr>
            <a:spLocks noChangeArrowheads="1"/>
          </p:cNvSpPr>
          <p:nvPr/>
        </p:nvSpPr>
        <p:spPr bwMode="auto">
          <a:xfrm>
            <a:off x="4929188" y="3643313"/>
            <a:ext cx="1571625" cy="442912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有估的意识</a:t>
            </a:r>
          </a:p>
        </p:txBody>
      </p:sp>
      <p:sp>
        <p:nvSpPr>
          <p:cNvPr id="36" name="Text Box 25"/>
          <p:cNvSpPr txBox="1">
            <a:spLocks noChangeArrowheads="1"/>
          </p:cNvSpPr>
          <p:nvPr/>
        </p:nvSpPr>
        <p:spPr bwMode="auto">
          <a:xfrm>
            <a:off x="928688" y="4357688"/>
            <a:ext cx="1295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宋体" charset="-122"/>
              </a:rPr>
              <a:t>分析：</a:t>
            </a:r>
          </a:p>
        </p:txBody>
      </p:sp>
      <p:sp>
        <p:nvSpPr>
          <p:cNvPr id="37" name="AutoShape 27"/>
          <p:cNvSpPr>
            <a:spLocks noChangeArrowheads="1"/>
          </p:cNvSpPr>
          <p:nvPr/>
        </p:nvSpPr>
        <p:spPr bwMode="auto">
          <a:xfrm>
            <a:off x="1928813" y="4357688"/>
            <a:ext cx="6357937" cy="1571625"/>
          </a:xfrm>
          <a:prstGeom prst="roundRect">
            <a:avLst>
              <a:gd name="adj" fmla="val 16667"/>
            </a:avLst>
          </a:prstGeom>
          <a:solidFill>
            <a:schemeClr val="bg1">
              <a:alpha val="78038"/>
            </a:schemeClr>
          </a:solidFill>
          <a:ln w="38100">
            <a:solidFill>
              <a:srgbClr val="669900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50000"/>
              </a:lnSpc>
            </a:pPr>
            <a:endParaRPr lang="zh-CN" altLang="zh-CN" sz="2000" b="1">
              <a:latin typeface="Calibri" pitchFamily="34" charset="0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>
          <a:xfrm>
            <a:off x="2071688" y="4429125"/>
            <a:ext cx="6072187" cy="1557338"/>
          </a:xfrm>
          <a:prstGeom prst="rect">
            <a:avLst/>
          </a:prstGeom>
        </p:spPr>
        <p:txBody>
          <a:bodyPr anchor="ctr">
            <a:normAutofit fontScale="92500"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3300"/>
                </a:solidFill>
                <a:latin typeface="黑体" pitchFamily="49" charset="-122"/>
                <a:ea typeface="黑体" pitchFamily="49" charset="-122"/>
                <a:cs typeface="+mj-cs"/>
              </a:rPr>
              <a:t>   </a:t>
            </a:r>
            <a:r>
              <a:rPr lang="zh-CN" altLang="en-US" sz="2400" dirty="0">
                <a:solidFill>
                  <a:srgbClr val="003300"/>
                </a:solidFill>
                <a:latin typeface="黑体" pitchFamily="49" charset="-122"/>
                <a:ea typeface="黑体" pitchFamily="49" charset="-122"/>
                <a:cs typeface="+mj-cs"/>
              </a:rPr>
              <a:t>大多数学生在生活中尚未形成初步的估算意识，更不能运用适当的估算方法来解决问题。</a:t>
            </a: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1285875" y="214313"/>
            <a:ext cx="2857500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3300"/>
                </a:solidFill>
                <a:latin typeface="+mj-lt"/>
                <a:cs typeface="+mj-cs"/>
              </a:rPr>
              <a:t>学情分析</a:t>
            </a:r>
          </a:p>
        </p:txBody>
      </p:sp>
      <p:sp>
        <p:nvSpPr>
          <p:cNvPr id="21" name="椭圆 20"/>
          <p:cNvSpPr/>
          <p:nvPr/>
        </p:nvSpPr>
        <p:spPr>
          <a:xfrm>
            <a:off x="2857500" y="3500438"/>
            <a:ext cx="4000500" cy="5826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8" grpId="0" animBg="1"/>
      <p:bldP spid="27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 animBg="1"/>
      <p:bldP spid="38" grpId="0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Rectangle 47"/>
          <p:cNvSpPr>
            <a:spLocks noChangeArrowheads="1"/>
          </p:cNvSpPr>
          <p:nvPr/>
        </p:nvSpPr>
        <p:spPr bwMode="auto">
          <a:xfrm>
            <a:off x="928688" y="2176463"/>
            <a:ext cx="7858125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altLang="zh-CN" sz="2800" b="1">
                <a:solidFill>
                  <a:srgbClr val="003300"/>
                </a:solidFill>
                <a:latin typeface="Calibri" pitchFamily="34" charset="0"/>
              </a:rPr>
              <a:t>2.</a:t>
            </a:r>
            <a:r>
              <a:rPr lang="zh-CN" altLang="en-US" sz="2800" b="1">
                <a:solidFill>
                  <a:srgbClr val="003300"/>
                </a:solidFill>
                <a:latin typeface="Calibri" pitchFamily="34" charset="0"/>
              </a:rPr>
              <a:t>你能计算出下面的算式吗？在下面的空白处把你的想法表示出来吧！</a:t>
            </a:r>
            <a:endParaRPr lang="en-US" altLang="zh-CN" sz="2800" b="1">
              <a:solidFill>
                <a:srgbClr val="00330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3300"/>
                </a:solidFill>
                <a:latin typeface="Calibri" pitchFamily="34" charset="0"/>
              </a:rPr>
              <a:t>   38+17=</a:t>
            </a:r>
            <a:endParaRPr lang="zh-CN" altLang="en-US" sz="2800" b="1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43000" y="214313"/>
            <a:ext cx="2857500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3300"/>
                </a:solidFill>
                <a:latin typeface="+mj-lt"/>
                <a:cs typeface="+mj-cs"/>
              </a:rPr>
              <a:t>学情分析</a:t>
            </a:r>
          </a:p>
        </p:txBody>
      </p:sp>
      <p:sp>
        <p:nvSpPr>
          <p:cNvPr id="29700" name="Rectangle 7"/>
          <p:cNvSpPr>
            <a:spLocks noChangeArrowheads="1"/>
          </p:cNvSpPr>
          <p:nvPr/>
        </p:nvSpPr>
        <p:spPr bwMode="auto">
          <a:xfrm>
            <a:off x="857250" y="1285875"/>
            <a:ext cx="20716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2800" b="1">
                <a:latin typeface="Calibri" pitchFamily="34" charset="0"/>
                <a:ea typeface="黑体" pitchFamily="49" charset="-122"/>
              </a:rPr>
              <a:t>前测题目：</a:t>
            </a:r>
            <a:endParaRPr lang="zh-CN" altLang="en-GB" sz="2800" b="1">
              <a:latin typeface="Calibri" pitchFamily="34" charset="0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2357438" y="1071563"/>
            <a:ext cx="2058987" cy="511175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2400" b="1">
                <a:solidFill>
                  <a:srgbClr val="003300"/>
                </a:solidFill>
                <a:latin typeface="Calibri" pitchFamily="34" charset="0"/>
              </a:rPr>
              <a:t>调研结果</a:t>
            </a: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1714500" y="1785938"/>
            <a:ext cx="3571875" cy="400050"/>
          </a:xfrm>
          <a:prstGeom prst="rect">
            <a:avLst/>
          </a:prstGeom>
          <a:solidFill>
            <a:srgbClr val="99FF66">
              <a:alpha val="52940"/>
            </a:srgbClr>
          </a:solidFill>
          <a:ln w="19050">
            <a:solidFill>
              <a:srgbClr val="008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003300"/>
                </a:solidFill>
                <a:latin typeface="宋体" charset="-122"/>
              </a:rPr>
              <a:t>共</a:t>
            </a:r>
            <a:r>
              <a:rPr lang="en-US" altLang="zh-CN" sz="2000" b="1">
                <a:solidFill>
                  <a:srgbClr val="003300"/>
                </a:solidFill>
                <a:latin typeface="宋体" charset="-122"/>
              </a:rPr>
              <a:t>32</a:t>
            </a:r>
            <a:r>
              <a:rPr lang="zh-CN" altLang="en-US" sz="2000" b="1">
                <a:solidFill>
                  <a:srgbClr val="003300"/>
                </a:solidFill>
                <a:latin typeface="宋体" charset="-122"/>
              </a:rPr>
              <a:t>人</a:t>
            </a:r>
            <a:endParaRPr lang="en-US" altLang="zh-CN" sz="2000" b="1">
              <a:solidFill>
                <a:srgbClr val="003300"/>
              </a:solidFill>
              <a:latin typeface="宋体" charset="-122"/>
            </a:endParaRPr>
          </a:p>
        </p:txBody>
      </p: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1714500" y="2185988"/>
          <a:ext cx="3571917" cy="1885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404"/>
                <a:gridCol w="1714513"/>
              </a:tblGrid>
              <a:tr h="47147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7147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7147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7147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2000250" y="2286000"/>
            <a:ext cx="1357313" cy="442913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zh-CN" sz="2000" b="1">
                <a:solidFill>
                  <a:srgbClr val="003300"/>
                </a:solidFill>
                <a:latin typeface="Calibri" pitchFamily="34" charset="0"/>
              </a:rPr>
              <a:t>10</a:t>
            </a:r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2000250" y="2714625"/>
            <a:ext cx="1357313" cy="442913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zh-CN" sz="2000" b="1">
                <a:solidFill>
                  <a:srgbClr val="003300"/>
                </a:solidFill>
                <a:latin typeface="Calibri" pitchFamily="34" charset="0"/>
              </a:rPr>
              <a:t>2</a:t>
            </a:r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30" name="AutoShape 8"/>
          <p:cNvSpPr>
            <a:spLocks noChangeArrowheads="1"/>
          </p:cNvSpPr>
          <p:nvPr/>
        </p:nvSpPr>
        <p:spPr bwMode="auto">
          <a:xfrm>
            <a:off x="3714750" y="2643188"/>
            <a:ext cx="1357313" cy="442912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凑整</a:t>
            </a:r>
          </a:p>
        </p:txBody>
      </p:sp>
      <p:sp>
        <p:nvSpPr>
          <p:cNvPr id="31" name="AutoShape 8"/>
          <p:cNvSpPr>
            <a:spLocks noChangeArrowheads="1"/>
          </p:cNvSpPr>
          <p:nvPr/>
        </p:nvSpPr>
        <p:spPr bwMode="auto">
          <a:xfrm>
            <a:off x="3714750" y="2214563"/>
            <a:ext cx="1357313" cy="442912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数数</a:t>
            </a:r>
          </a:p>
        </p:txBody>
      </p:sp>
      <p:sp>
        <p:nvSpPr>
          <p:cNvPr id="32" name="AutoShape 8"/>
          <p:cNvSpPr>
            <a:spLocks noChangeArrowheads="1"/>
          </p:cNvSpPr>
          <p:nvPr/>
        </p:nvSpPr>
        <p:spPr bwMode="auto">
          <a:xfrm>
            <a:off x="2000250" y="3643313"/>
            <a:ext cx="1357313" cy="442912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zh-CN" sz="2000" b="1">
                <a:solidFill>
                  <a:srgbClr val="003300"/>
                </a:solidFill>
                <a:latin typeface="Calibri" pitchFamily="34" charset="0"/>
              </a:rPr>
              <a:t>16</a:t>
            </a:r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33" name="AutoShape 8"/>
          <p:cNvSpPr>
            <a:spLocks noChangeArrowheads="1"/>
          </p:cNvSpPr>
          <p:nvPr/>
        </p:nvSpPr>
        <p:spPr bwMode="auto">
          <a:xfrm>
            <a:off x="3714750" y="3643313"/>
            <a:ext cx="1357313" cy="442912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竖式</a:t>
            </a:r>
          </a:p>
        </p:txBody>
      </p:sp>
      <p:sp>
        <p:nvSpPr>
          <p:cNvPr id="34" name="AutoShape 8"/>
          <p:cNvSpPr>
            <a:spLocks noChangeArrowheads="1"/>
          </p:cNvSpPr>
          <p:nvPr/>
        </p:nvSpPr>
        <p:spPr bwMode="auto">
          <a:xfrm>
            <a:off x="2000250" y="3143250"/>
            <a:ext cx="1357313" cy="442913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zh-CN" sz="2000" b="1">
                <a:solidFill>
                  <a:srgbClr val="003300"/>
                </a:solidFill>
                <a:latin typeface="Calibri" pitchFamily="34" charset="0"/>
              </a:rPr>
              <a:t>1</a:t>
            </a:r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35" name="AutoShape 8"/>
          <p:cNvSpPr>
            <a:spLocks noChangeArrowheads="1"/>
          </p:cNvSpPr>
          <p:nvPr/>
        </p:nvSpPr>
        <p:spPr bwMode="auto">
          <a:xfrm>
            <a:off x="3643313" y="3143250"/>
            <a:ext cx="1571625" cy="442913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画计数器</a:t>
            </a:r>
          </a:p>
        </p:txBody>
      </p:sp>
      <p:sp>
        <p:nvSpPr>
          <p:cNvPr id="36" name="Text Box 25"/>
          <p:cNvSpPr txBox="1">
            <a:spLocks noChangeArrowheads="1"/>
          </p:cNvSpPr>
          <p:nvPr/>
        </p:nvSpPr>
        <p:spPr bwMode="auto">
          <a:xfrm>
            <a:off x="0" y="4643438"/>
            <a:ext cx="1295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宋体" charset="-122"/>
              </a:rPr>
              <a:t>分析：</a:t>
            </a:r>
          </a:p>
        </p:txBody>
      </p:sp>
      <p:sp>
        <p:nvSpPr>
          <p:cNvPr id="37" name="AutoShape 27"/>
          <p:cNvSpPr>
            <a:spLocks noChangeArrowheads="1"/>
          </p:cNvSpPr>
          <p:nvPr/>
        </p:nvSpPr>
        <p:spPr bwMode="auto">
          <a:xfrm>
            <a:off x="857250" y="4357688"/>
            <a:ext cx="5643563" cy="1571625"/>
          </a:xfrm>
          <a:prstGeom prst="roundRect">
            <a:avLst>
              <a:gd name="adj" fmla="val 16667"/>
            </a:avLst>
          </a:prstGeom>
          <a:solidFill>
            <a:schemeClr val="bg1">
              <a:alpha val="78038"/>
            </a:schemeClr>
          </a:solidFill>
          <a:ln w="38100">
            <a:solidFill>
              <a:srgbClr val="669900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50000"/>
              </a:lnSpc>
            </a:pPr>
            <a:endParaRPr lang="zh-CN" altLang="zh-CN" sz="2000" b="1">
              <a:latin typeface="Calibri" pitchFamily="34" charset="0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>
          <a:xfrm>
            <a:off x="1143000" y="4500563"/>
            <a:ext cx="5357813" cy="134302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3300"/>
                </a:solidFill>
                <a:latin typeface="黑体" pitchFamily="49" charset="-122"/>
                <a:ea typeface="黑体" pitchFamily="49" charset="-122"/>
                <a:cs typeface="+mj-cs"/>
              </a:rPr>
              <a:t>学生能用多种策略解决问题，其中</a:t>
            </a:r>
            <a:r>
              <a:rPr lang="en-US" altLang="zh-CN" sz="2400" dirty="0">
                <a:solidFill>
                  <a:srgbClr val="003300"/>
                </a:solidFill>
                <a:latin typeface="黑体" pitchFamily="49" charset="-122"/>
                <a:ea typeface="黑体" pitchFamily="49" charset="-122"/>
                <a:cs typeface="+mj-cs"/>
              </a:rPr>
              <a:t>3</a:t>
            </a:r>
            <a:r>
              <a:rPr lang="zh-CN" altLang="en-US" sz="2400" dirty="0">
                <a:solidFill>
                  <a:srgbClr val="003300"/>
                </a:solidFill>
                <a:latin typeface="黑体" pitchFamily="49" charset="-122"/>
                <a:ea typeface="黑体" pitchFamily="49" charset="-122"/>
                <a:cs typeface="+mj-cs"/>
              </a:rPr>
              <a:t>人用了两种方法，但一部分学生还只停留在最基本的数数，以“个”为单位进行计算。</a:t>
            </a: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1357313" y="214313"/>
            <a:ext cx="2857500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3300"/>
                </a:solidFill>
                <a:latin typeface="+mj-lt"/>
                <a:cs typeface="+mj-cs"/>
              </a:rPr>
              <a:t>学情分析</a:t>
            </a:r>
          </a:p>
        </p:txBody>
      </p:sp>
      <p:grpSp>
        <p:nvGrpSpPr>
          <p:cNvPr id="30753" name="组合 27"/>
          <p:cNvGrpSpPr>
            <a:grpSpLocks/>
          </p:cNvGrpSpPr>
          <p:nvPr/>
        </p:nvGrpSpPr>
        <p:grpSpPr bwMode="auto">
          <a:xfrm>
            <a:off x="192088" y="2135188"/>
            <a:ext cx="1350962" cy="1150937"/>
            <a:chOff x="192067" y="2135145"/>
            <a:chExt cx="1350945" cy="1150979"/>
          </a:xfrm>
        </p:grpSpPr>
        <p:sp>
          <p:nvSpPr>
            <p:cNvPr id="30761" name="AutoShape 21"/>
            <p:cNvSpPr>
              <a:spLocks noChangeArrowheads="1"/>
            </p:cNvSpPr>
            <p:nvPr/>
          </p:nvSpPr>
          <p:spPr bwMode="gray">
            <a:xfrm>
              <a:off x="192067" y="2135145"/>
              <a:ext cx="1350945" cy="115097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ECFF"/>
                </a:gs>
                <a:gs pos="50000">
                  <a:srgbClr val="E9F7FF"/>
                </a:gs>
                <a:gs pos="100000">
                  <a:srgbClr val="CCECFF"/>
                </a:gs>
              </a:gsLst>
              <a:lin ang="2700000" scaled="1"/>
            </a:gradFill>
            <a:ln w="38100">
              <a:solidFill>
                <a:srgbClr val="3366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zh-CN" altLang="en-US" b="1">
                  <a:solidFill>
                    <a:srgbClr val="000000"/>
                  </a:solidFill>
                  <a:latin typeface="Calibri" pitchFamily="34" charset="0"/>
                </a:rPr>
                <a:t> </a:t>
              </a:r>
            </a:p>
          </p:txBody>
        </p:sp>
        <p:sp>
          <p:nvSpPr>
            <p:cNvPr id="30762" name="TextBox 20"/>
            <p:cNvSpPr txBox="1">
              <a:spLocks noChangeArrowheads="1"/>
            </p:cNvSpPr>
            <p:nvPr/>
          </p:nvSpPr>
          <p:spPr bwMode="auto">
            <a:xfrm>
              <a:off x="342854" y="2500306"/>
              <a:ext cx="110799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>
                  <a:latin typeface="Calibri" pitchFamily="34" charset="0"/>
                </a:rPr>
                <a:t>计算方法</a:t>
              </a:r>
            </a:p>
          </p:txBody>
        </p:sp>
      </p:grp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88" y="928688"/>
            <a:ext cx="3643312" cy="314325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688" y="4071938"/>
            <a:ext cx="2500312" cy="26003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0" y="928688"/>
            <a:ext cx="3714750" cy="31432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9" name="椭圆 38"/>
          <p:cNvSpPr/>
          <p:nvPr/>
        </p:nvSpPr>
        <p:spPr>
          <a:xfrm>
            <a:off x="2286000" y="2214563"/>
            <a:ext cx="785813" cy="150018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5411788" y="857250"/>
            <a:ext cx="3875087" cy="3214688"/>
            <a:chOff x="5411920" y="857232"/>
            <a:chExt cx="3874988" cy="3214710"/>
          </a:xfrm>
        </p:grpSpPr>
        <p:pic>
          <p:nvPicPr>
            <p:cNvPr id="30759" name="Picture 3" descr="C:\Users\Administrator\AppData\Roaming\Tencent\Users\781311263\QQ\WinTemp\RichOle\IWO6XI0VE%V4JVI)IR[}T4N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411920" y="928670"/>
              <a:ext cx="3821452" cy="3143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" name="矩形 40"/>
            <p:cNvSpPr/>
            <p:nvPr/>
          </p:nvSpPr>
          <p:spPr>
            <a:xfrm>
              <a:off x="5429382" y="857232"/>
              <a:ext cx="3857526" cy="321471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27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7" grpId="0" animBg="1"/>
      <p:bldP spid="38" grpId="0"/>
      <p:bldP spid="3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AutoShape 8"/>
          <p:cNvSpPr>
            <a:spLocks noChangeArrowheads="1"/>
          </p:cNvSpPr>
          <p:nvPr/>
        </p:nvSpPr>
        <p:spPr bwMode="auto">
          <a:xfrm>
            <a:off x="3286125" y="1060450"/>
            <a:ext cx="2058988" cy="511175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2400" b="1">
                <a:solidFill>
                  <a:srgbClr val="003300"/>
                </a:solidFill>
                <a:latin typeface="Calibri" pitchFamily="34" charset="0"/>
              </a:rPr>
              <a:t>调研结果</a:t>
            </a: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2071688" y="2428875"/>
          <a:ext cx="5857916" cy="15716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  <a:gridCol w="4500594"/>
              </a:tblGrid>
              <a:tr h="57150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4769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5244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2071688" y="2000250"/>
            <a:ext cx="5857875" cy="400050"/>
          </a:xfrm>
          <a:prstGeom prst="rect">
            <a:avLst/>
          </a:prstGeom>
          <a:solidFill>
            <a:srgbClr val="99FF66">
              <a:alpha val="52940"/>
            </a:srgbClr>
          </a:solidFill>
          <a:ln w="19050">
            <a:solidFill>
              <a:srgbClr val="008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003300"/>
                </a:solidFill>
                <a:latin typeface="宋体" charset="-122"/>
              </a:rPr>
              <a:t>共</a:t>
            </a:r>
            <a:r>
              <a:rPr lang="en-US" altLang="zh-CN" sz="2000" b="1">
                <a:solidFill>
                  <a:srgbClr val="003300"/>
                </a:solidFill>
                <a:latin typeface="宋体" charset="-122"/>
              </a:rPr>
              <a:t>32</a:t>
            </a:r>
            <a:r>
              <a:rPr lang="zh-CN" altLang="en-US" sz="2000" b="1">
                <a:solidFill>
                  <a:srgbClr val="003300"/>
                </a:solidFill>
                <a:latin typeface="宋体" charset="-122"/>
              </a:rPr>
              <a:t>人</a:t>
            </a:r>
            <a:endParaRPr lang="en-US" altLang="zh-CN" sz="2000" b="1">
              <a:solidFill>
                <a:srgbClr val="003300"/>
              </a:solidFill>
              <a:latin typeface="宋体" charset="-122"/>
            </a:endParaRPr>
          </a:p>
        </p:txBody>
      </p:sp>
      <p:sp>
        <p:nvSpPr>
          <p:cNvPr id="21" name="AutoShape 21"/>
          <p:cNvSpPr>
            <a:spLocks noChangeArrowheads="1"/>
          </p:cNvSpPr>
          <p:nvPr/>
        </p:nvSpPr>
        <p:spPr bwMode="gray">
          <a:xfrm>
            <a:off x="428625" y="2135188"/>
            <a:ext cx="1571625" cy="8651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E9F7FF"/>
              </a:gs>
              <a:gs pos="100000">
                <a:srgbClr val="CCECFF"/>
              </a:gs>
            </a:gsLst>
            <a:lin ang="2700000" scaled="1"/>
          </a:gradFill>
          <a:ln w="38100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2400" b="1">
                <a:solidFill>
                  <a:srgbClr val="000000"/>
                </a:solidFill>
                <a:latin typeface="Calibri" pitchFamily="34" charset="0"/>
              </a:rPr>
              <a:t>38+17=</a:t>
            </a:r>
            <a:r>
              <a:rPr lang="zh-CN" altLang="en-US" sz="2400" b="1">
                <a:solidFill>
                  <a:srgbClr val="000000"/>
                </a:solidFill>
                <a:latin typeface="Calibri" pitchFamily="34" charset="0"/>
              </a:rPr>
              <a:t>  </a:t>
            </a: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1928813" y="2500313"/>
            <a:ext cx="1724025" cy="442912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zh-CN" sz="2000" b="1">
                <a:solidFill>
                  <a:srgbClr val="003300"/>
                </a:solidFill>
                <a:latin typeface="Calibri" pitchFamily="34" charset="0"/>
              </a:rPr>
              <a:t>15</a:t>
            </a:r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23" name="AutoShape 8"/>
          <p:cNvSpPr>
            <a:spLocks noChangeArrowheads="1"/>
          </p:cNvSpPr>
          <p:nvPr/>
        </p:nvSpPr>
        <p:spPr bwMode="auto">
          <a:xfrm>
            <a:off x="1928813" y="3071813"/>
            <a:ext cx="1724025" cy="442912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zh-CN" sz="2000" b="1">
                <a:solidFill>
                  <a:srgbClr val="003300"/>
                </a:solidFill>
                <a:latin typeface="Calibri" pitchFamily="34" charset="0"/>
              </a:rPr>
              <a:t>9</a:t>
            </a:r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24" name="AutoShape 8"/>
          <p:cNvSpPr>
            <a:spLocks noChangeArrowheads="1"/>
          </p:cNvSpPr>
          <p:nvPr/>
        </p:nvSpPr>
        <p:spPr bwMode="auto">
          <a:xfrm>
            <a:off x="1928813" y="3571875"/>
            <a:ext cx="1724025" cy="442913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zh-CN" sz="2000" b="1">
                <a:solidFill>
                  <a:srgbClr val="003300"/>
                </a:solidFill>
                <a:latin typeface="Calibri" pitchFamily="34" charset="0"/>
              </a:rPr>
              <a:t>8</a:t>
            </a:r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25" name="AutoShape 8"/>
          <p:cNvSpPr>
            <a:spLocks noChangeArrowheads="1"/>
          </p:cNvSpPr>
          <p:nvPr/>
        </p:nvSpPr>
        <p:spPr bwMode="auto">
          <a:xfrm>
            <a:off x="3786188" y="2500313"/>
            <a:ext cx="3643312" cy="442912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有进位意识，知道写进位</a:t>
            </a:r>
            <a:r>
              <a:rPr lang="en-US" altLang="zh-CN" sz="2000" b="1">
                <a:solidFill>
                  <a:srgbClr val="003300"/>
                </a:solidFill>
                <a:latin typeface="Calibri" pitchFamily="34" charset="0"/>
              </a:rPr>
              <a:t>1</a:t>
            </a:r>
            <a:endParaRPr lang="zh-CN" altLang="en-US" sz="2000" b="1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6" name="AutoShape 8"/>
          <p:cNvSpPr>
            <a:spLocks noChangeArrowheads="1"/>
          </p:cNvSpPr>
          <p:nvPr/>
        </p:nvSpPr>
        <p:spPr bwMode="auto">
          <a:xfrm>
            <a:off x="3786188" y="3071813"/>
            <a:ext cx="3643312" cy="442912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有进位意识，没写进位</a:t>
            </a:r>
            <a:r>
              <a:rPr lang="en-US" altLang="zh-CN" sz="2000" b="1">
                <a:solidFill>
                  <a:srgbClr val="003300"/>
                </a:solidFill>
                <a:latin typeface="Calibri" pitchFamily="34" charset="0"/>
              </a:rPr>
              <a:t>1</a:t>
            </a:r>
            <a:endParaRPr lang="zh-CN" altLang="en-US" sz="2000" b="1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3714750" y="3557588"/>
            <a:ext cx="3643313" cy="442912"/>
          </a:xfrm>
          <a:prstGeom prst="roundRect">
            <a:avLst>
              <a:gd name="adj" fmla="val 16667"/>
            </a:avLst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没有进位意识</a:t>
            </a:r>
          </a:p>
        </p:txBody>
      </p:sp>
      <p:sp>
        <p:nvSpPr>
          <p:cNvPr id="28" name="Text Box 25"/>
          <p:cNvSpPr txBox="1">
            <a:spLocks noChangeArrowheads="1"/>
          </p:cNvSpPr>
          <p:nvPr/>
        </p:nvSpPr>
        <p:spPr bwMode="auto">
          <a:xfrm>
            <a:off x="928688" y="4357688"/>
            <a:ext cx="1295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宋体" charset="-122"/>
              </a:rPr>
              <a:t>分析：</a:t>
            </a:r>
          </a:p>
        </p:txBody>
      </p: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2143125" y="4214813"/>
            <a:ext cx="1714500" cy="1785937"/>
            <a:chOff x="2143108" y="4214818"/>
            <a:chExt cx="1714512" cy="1785950"/>
          </a:xfrm>
        </p:grpSpPr>
        <p:pic>
          <p:nvPicPr>
            <p:cNvPr id="31778" name="Picture 1" descr="C:\Users\Administrator\AppData\Roaming\Tencent\Users\781311263\QQ\WinTemp\RichOle\6R$VE%K~[E8`_CNW2D~BO]G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3108" y="4214818"/>
              <a:ext cx="1714512" cy="17668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矩形 33"/>
            <p:cNvSpPr/>
            <p:nvPr/>
          </p:nvSpPr>
          <p:spPr>
            <a:xfrm>
              <a:off x="2143108" y="4214818"/>
              <a:ext cx="1643075" cy="1785950"/>
            </a:xfrm>
            <a:prstGeom prst="rect">
              <a:avLst/>
            </a:prstGeom>
            <a:no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4071938" y="4286250"/>
            <a:ext cx="1643062" cy="1785938"/>
            <a:chOff x="4071934" y="4286256"/>
            <a:chExt cx="1643074" cy="1785950"/>
          </a:xfrm>
        </p:grpSpPr>
        <p:pic>
          <p:nvPicPr>
            <p:cNvPr id="31776" name="Picture 2" descr="C:\Users\Administrator\AppData\Roaming\Tencent\Users\781311263\QQ\WinTemp\RichOle\86A}79MLMH{3[}H6{[`ZLC0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14810" y="4357694"/>
              <a:ext cx="1240809" cy="15215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矩形 35"/>
            <p:cNvSpPr/>
            <p:nvPr/>
          </p:nvSpPr>
          <p:spPr>
            <a:xfrm>
              <a:off x="4071934" y="4286256"/>
              <a:ext cx="1643074" cy="1785950"/>
            </a:xfrm>
            <a:prstGeom prst="rect">
              <a:avLst/>
            </a:prstGeom>
            <a:no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6072188" y="4286250"/>
            <a:ext cx="1643062" cy="1785938"/>
            <a:chOff x="6072198" y="4286256"/>
            <a:chExt cx="1643074" cy="1785950"/>
          </a:xfrm>
        </p:grpSpPr>
        <p:pic>
          <p:nvPicPr>
            <p:cNvPr id="31774" name="Picture 3" descr="C:\Users\Administrator\AppData\Roaming\Tencent\Users\781311263\QQ\WinTemp\RichOle\8G2(W%Q)W5N%BLHZ@NFIM2J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215074" y="4357694"/>
              <a:ext cx="1306617" cy="1643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" name="矩形 36"/>
            <p:cNvSpPr/>
            <p:nvPr/>
          </p:nvSpPr>
          <p:spPr>
            <a:xfrm>
              <a:off x="6072198" y="4286256"/>
              <a:ext cx="1643074" cy="1785950"/>
            </a:xfrm>
            <a:prstGeom prst="rect">
              <a:avLst/>
            </a:prstGeom>
            <a:no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285875" y="285750"/>
            <a:ext cx="2857500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3300"/>
                </a:solidFill>
                <a:latin typeface="+mj-lt"/>
                <a:cs typeface="+mj-cs"/>
              </a:rPr>
              <a:t>学情分析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Rectangle 47"/>
          <p:cNvSpPr>
            <a:spLocks noChangeArrowheads="1"/>
          </p:cNvSpPr>
          <p:nvPr/>
        </p:nvSpPr>
        <p:spPr bwMode="auto">
          <a:xfrm>
            <a:off x="1500188" y="2428875"/>
            <a:ext cx="464343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altLang="zh-CN" sz="2800" b="1">
                <a:solidFill>
                  <a:srgbClr val="003300"/>
                </a:solidFill>
                <a:latin typeface="Calibri" pitchFamily="34" charset="0"/>
              </a:rPr>
              <a:t>3.</a:t>
            </a:r>
            <a:r>
              <a:rPr lang="zh-CN" altLang="en-US" sz="2800" b="1">
                <a:solidFill>
                  <a:srgbClr val="003300"/>
                </a:solidFill>
                <a:latin typeface="Calibri" pitchFamily="34" charset="0"/>
              </a:rPr>
              <a:t>竖式计算：</a:t>
            </a:r>
            <a:endParaRPr lang="en-US" altLang="zh-CN" sz="2800" b="1">
              <a:solidFill>
                <a:srgbClr val="00330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3300"/>
                </a:solidFill>
                <a:latin typeface="Calibri" pitchFamily="34" charset="0"/>
              </a:rPr>
              <a:t>   46+54=</a:t>
            </a:r>
            <a:endParaRPr lang="zh-CN" altLang="en-US" sz="2800" b="1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357313" y="214313"/>
            <a:ext cx="2857500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3300"/>
                </a:solidFill>
                <a:latin typeface="+mj-lt"/>
                <a:cs typeface="+mj-cs"/>
              </a:rPr>
              <a:t>学情分析</a:t>
            </a:r>
          </a:p>
        </p:txBody>
      </p:sp>
      <p:sp>
        <p:nvSpPr>
          <p:cNvPr id="32772" name="Rectangle 7"/>
          <p:cNvSpPr>
            <a:spLocks noChangeArrowheads="1"/>
          </p:cNvSpPr>
          <p:nvPr/>
        </p:nvSpPr>
        <p:spPr bwMode="auto">
          <a:xfrm>
            <a:off x="857250" y="1285875"/>
            <a:ext cx="2071688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2800" b="1">
                <a:latin typeface="Calibri" pitchFamily="34" charset="0"/>
                <a:ea typeface="黑体" pitchFamily="49" charset="-122"/>
              </a:rPr>
              <a:t>前测题目：</a:t>
            </a:r>
            <a:endParaRPr lang="zh-CN" altLang="en-GB" sz="2800" b="1">
              <a:latin typeface="Calibri" pitchFamily="34" charset="0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2" name="Group 9"/>
          <p:cNvGrpSpPr>
            <a:grpSpLocks/>
          </p:cNvGrpSpPr>
          <p:nvPr/>
        </p:nvGrpSpPr>
        <p:grpSpPr bwMode="auto">
          <a:xfrm>
            <a:off x="2197100" y="3592513"/>
            <a:ext cx="4895850" cy="503237"/>
            <a:chOff x="1384" y="1344"/>
            <a:chExt cx="3084" cy="317"/>
          </a:xfrm>
        </p:grpSpPr>
        <p:pic>
          <p:nvPicPr>
            <p:cNvPr id="15387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 l="-349" t="438" r="-696" b="-642"/>
            <a:stretch>
              <a:fillRect/>
            </a:stretch>
          </p:blipFill>
          <p:spPr bwMode="auto">
            <a:xfrm>
              <a:off x="1425" y="1344"/>
              <a:ext cx="18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88" name="Oval 11"/>
            <p:cNvSpPr>
              <a:spLocks noChangeArrowheads="1"/>
            </p:cNvSpPr>
            <p:nvPr/>
          </p:nvSpPr>
          <p:spPr bwMode="auto">
            <a:xfrm>
              <a:off x="1384" y="1626"/>
              <a:ext cx="3084" cy="35"/>
            </a:xfrm>
            <a:prstGeom prst="ellipse">
              <a:avLst/>
            </a:prstGeom>
            <a:gradFill rotWithShape="0">
              <a:gsLst>
                <a:gs pos="0">
                  <a:srgbClr val="79A400"/>
                </a:gs>
                <a:gs pos="100000">
                  <a:srgbClr val="384C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15389" name="Text Box 12"/>
            <p:cNvSpPr txBox="1">
              <a:spLocks noChangeArrowheads="1"/>
            </p:cNvSpPr>
            <p:nvPr/>
          </p:nvSpPr>
          <p:spPr bwMode="auto">
            <a:xfrm>
              <a:off x="1800" y="1344"/>
              <a:ext cx="20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学  目  标 </a:t>
              </a:r>
            </a:p>
          </p:txBody>
        </p:sp>
      </p:grpSp>
      <p:grpSp>
        <p:nvGrpSpPr>
          <p:cNvPr id="15363" name="Group 13"/>
          <p:cNvGrpSpPr>
            <a:grpSpLocks/>
          </p:cNvGrpSpPr>
          <p:nvPr/>
        </p:nvGrpSpPr>
        <p:grpSpPr bwMode="auto">
          <a:xfrm>
            <a:off x="2197100" y="4384675"/>
            <a:ext cx="4895850" cy="503238"/>
            <a:chOff x="1384" y="1843"/>
            <a:chExt cx="3084" cy="317"/>
          </a:xfrm>
        </p:grpSpPr>
        <p:pic>
          <p:nvPicPr>
            <p:cNvPr id="15384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 l="-349" t="438" r="-696" b="-642"/>
            <a:stretch>
              <a:fillRect/>
            </a:stretch>
          </p:blipFill>
          <p:spPr bwMode="auto">
            <a:xfrm>
              <a:off x="1425" y="1843"/>
              <a:ext cx="18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85" name="Oval 15"/>
            <p:cNvSpPr>
              <a:spLocks noChangeArrowheads="1"/>
            </p:cNvSpPr>
            <p:nvPr/>
          </p:nvSpPr>
          <p:spPr bwMode="auto">
            <a:xfrm>
              <a:off x="1384" y="2125"/>
              <a:ext cx="3084" cy="35"/>
            </a:xfrm>
            <a:prstGeom prst="ellipse">
              <a:avLst/>
            </a:prstGeom>
            <a:gradFill rotWithShape="0">
              <a:gsLst>
                <a:gs pos="0">
                  <a:srgbClr val="79A400"/>
                </a:gs>
                <a:gs pos="100000">
                  <a:srgbClr val="384C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15386" name="Text Box 16"/>
            <p:cNvSpPr txBox="1">
              <a:spLocks noChangeArrowheads="1"/>
            </p:cNvSpPr>
            <p:nvPr/>
          </p:nvSpPr>
          <p:spPr bwMode="auto">
            <a:xfrm>
              <a:off x="1800" y="1843"/>
              <a:ext cx="20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学  过  程 </a:t>
              </a:r>
            </a:p>
          </p:txBody>
        </p:sp>
      </p:grpSp>
      <p:grpSp>
        <p:nvGrpSpPr>
          <p:cNvPr id="15364" name="Group 17"/>
          <p:cNvGrpSpPr>
            <a:grpSpLocks/>
          </p:cNvGrpSpPr>
          <p:nvPr/>
        </p:nvGrpSpPr>
        <p:grpSpPr bwMode="auto">
          <a:xfrm>
            <a:off x="2197100" y="5211763"/>
            <a:ext cx="4895850" cy="503237"/>
            <a:chOff x="1384" y="2432"/>
            <a:chExt cx="3084" cy="317"/>
          </a:xfrm>
        </p:grpSpPr>
        <p:pic>
          <p:nvPicPr>
            <p:cNvPr id="15381" name="Picture 18"/>
            <p:cNvPicPr>
              <a:picLocks noChangeAspect="1" noChangeArrowheads="1"/>
            </p:cNvPicPr>
            <p:nvPr/>
          </p:nvPicPr>
          <p:blipFill>
            <a:blip r:embed="rId3" cstate="print"/>
            <a:srcRect l="-349" t="438" r="-696" b="-642"/>
            <a:stretch>
              <a:fillRect/>
            </a:stretch>
          </p:blipFill>
          <p:spPr bwMode="auto">
            <a:xfrm>
              <a:off x="1425" y="2432"/>
              <a:ext cx="18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82" name="Oval 19"/>
            <p:cNvSpPr>
              <a:spLocks noChangeArrowheads="1"/>
            </p:cNvSpPr>
            <p:nvPr/>
          </p:nvSpPr>
          <p:spPr bwMode="auto">
            <a:xfrm>
              <a:off x="1384" y="2714"/>
              <a:ext cx="3084" cy="35"/>
            </a:xfrm>
            <a:prstGeom prst="ellipse">
              <a:avLst/>
            </a:prstGeom>
            <a:gradFill rotWithShape="0">
              <a:gsLst>
                <a:gs pos="0">
                  <a:srgbClr val="79A400"/>
                </a:gs>
                <a:gs pos="100000">
                  <a:srgbClr val="384C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15383" name="Text Box 20"/>
            <p:cNvSpPr txBox="1">
              <a:spLocks noChangeArrowheads="1"/>
            </p:cNvSpPr>
            <p:nvPr/>
          </p:nvSpPr>
          <p:spPr bwMode="auto">
            <a:xfrm>
              <a:off x="1800" y="2432"/>
              <a:ext cx="20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学  特  色 </a:t>
              </a:r>
            </a:p>
          </p:txBody>
        </p:sp>
      </p:grpSp>
      <p:sp>
        <p:nvSpPr>
          <p:cNvPr id="28" name="Rectangle 2"/>
          <p:cNvSpPr txBox="1">
            <a:spLocks noChangeArrowheads="1"/>
          </p:cNvSpPr>
          <p:nvPr/>
        </p:nvSpPr>
        <p:spPr bwMode="black">
          <a:xfrm>
            <a:off x="1500188" y="285750"/>
            <a:ext cx="2530475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sz="4400" dirty="0">
                <a:solidFill>
                  <a:srgbClr val="003300"/>
                </a:solidFill>
                <a:latin typeface="+mj-lt"/>
                <a:ea typeface="黑体" pitchFamily="49" charset="-122"/>
                <a:cs typeface="+mj-cs"/>
              </a:rPr>
              <a:t>《</a:t>
            </a:r>
            <a:r>
              <a:rPr lang="zh-CN" altLang="en-US" sz="4400" dirty="0">
                <a:solidFill>
                  <a:srgbClr val="003300"/>
                </a:solidFill>
                <a:latin typeface="+mj-lt"/>
                <a:ea typeface="黑体" pitchFamily="49" charset="-122"/>
                <a:cs typeface="+mj-cs"/>
              </a:rPr>
              <a:t>摘苹果</a:t>
            </a:r>
            <a:r>
              <a:rPr lang="en-US" altLang="zh-CN" sz="4400" dirty="0">
                <a:solidFill>
                  <a:srgbClr val="003300"/>
                </a:solidFill>
                <a:latin typeface="+mj-lt"/>
                <a:ea typeface="黑体" pitchFamily="49" charset="-122"/>
                <a:cs typeface="+mj-cs"/>
              </a:rPr>
              <a:t>》</a:t>
            </a:r>
            <a:endParaRPr lang="ko-KR" altLang="en-US" sz="4400" dirty="0">
              <a:solidFill>
                <a:srgbClr val="003300"/>
              </a:solidFill>
              <a:latin typeface="+mj-lt"/>
              <a:ea typeface="黑体" pitchFamily="49" charset="-122"/>
              <a:cs typeface="+mj-cs"/>
            </a:endParaRPr>
          </a:p>
        </p:txBody>
      </p:sp>
      <p:grpSp>
        <p:nvGrpSpPr>
          <p:cNvPr id="15366" name="组合 35"/>
          <p:cNvGrpSpPr>
            <a:grpSpLocks/>
          </p:cNvGrpSpPr>
          <p:nvPr/>
        </p:nvGrpSpPr>
        <p:grpSpPr bwMode="auto">
          <a:xfrm>
            <a:off x="2214563" y="2282825"/>
            <a:ext cx="4895850" cy="503238"/>
            <a:chOff x="2214546" y="2143116"/>
            <a:chExt cx="4895850" cy="503238"/>
          </a:xfrm>
        </p:grpSpPr>
        <p:grpSp>
          <p:nvGrpSpPr>
            <p:cNvPr id="15377" name="Group 5"/>
            <p:cNvGrpSpPr>
              <a:grpSpLocks/>
            </p:cNvGrpSpPr>
            <p:nvPr/>
          </p:nvGrpSpPr>
          <p:grpSpPr bwMode="auto">
            <a:xfrm>
              <a:off x="2214546" y="2143116"/>
              <a:ext cx="4895850" cy="503238"/>
              <a:chOff x="1384" y="890"/>
              <a:chExt cx="3084" cy="317"/>
            </a:xfrm>
          </p:grpSpPr>
          <p:pic>
            <p:nvPicPr>
              <p:cNvPr id="15379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-349" t="438" r="-696" b="-642"/>
              <a:stretch>
                <a:fillRect/>
              </a:stretch>
            </p:blipFill>
            <p:spPr bwMode="auto">
              <a:xfrm>
                <a:off x="1425" y="890"/>
                <a:ext cx="18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380" name="Oval 7"/>
              <p:cNvSpPr>
                <a:spLocks noChangeArrowheads="1"/>
              </p:cNvSpPr>
              <p:nvPr/>
            </p:nvSpPr>
            <p:spPr bwMode="auto">
              <a:xfrm>
                <a:off x="1384" y="1172"/>
                <a:ext cx="3084" cy="35"/>
              </a:xfrm>
              <a:prstGeom prst="ellipse">
                <a:avLst/>
              </a:prstGeom>
              <a:gradFill rotWithShape="0">
                <a:gsLst>
                  <a:gs pos="0">
                    <a:srgbClr val="79A400"/>
                  </a:gs>
                  <a:gs pos="100000">
                    <a:srgbClr val="384C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15378" name="Text Box 12"/>
            <p:cNvSpPr txBox="1">
              <a:spLocks noChangeArrowheads="1"/>
            </p:cNvSpPr>
            <p:nvPr/>
          </p:nvSpPr>
          <p:spPr bwMode="auto">
            <a:xfrm>
              <a:off x="2847985" y="2143116"/>
              <a:ext cx="3224213" cy="4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学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情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分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析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</a:t>
              </a:r>
            </a:p>
          </p:txBody>
        </p:sp>
      </p:grpSp>
      <p:grpSp>
        <p:nvGrpSpPr>
          <p:cNvPr id="15367" name="组合 36"/>
          <p:cNvGrpSpPr>
            <a:grpSpLocks/>
          </p:cNvGrpSpPr>
          <p:nvPr/>
        </p:nvGrpSpPr>
        <p:grpSpPr bwMode="auto">
          <a:xfrm>
            <a:off x="2214563" y="1500188"/>
            <a:ext cx="4895850" cy="571500"/>
            <a:chOff x="2214546" y="1500174"/>
            <a:chExt cx="4895850" cy="571504"/>
          </a:xfrm>
        </p:grpSpPr>
        <p:grpSp>
          <p:nvGrpSpPr>
            <p:cNvPr id="15373" name="Group 5"/>
            <p:cNvGrpSpPr>
              <a:grpSpLocks/>
            </p:cNvGrpSpPr>
            <p:nvPr/>
          </p:nvGrpSpPr>
          <p:grpSpPr bwMode="auto">
            <a:xfrm>
              <a:off x="2214546" y="1568440"/>
              <a:ext cx="4895850" cy="503238"/>
              <a:chOff x="1384" y="890"/>
              <a:chExt cx="3084" cy="317"/>
            </a:xfrm>
          </p:grpSpPr>
          <p:pic>
            <p:nvPicPr>
              <p:cNvPr id="15375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-349" t="438" r="-696" b="-642"/>
              <a:stretch>
                <a:fillRect/>
              </a:stretch>
            </p:blipFill>
            <p:spPr bwMode="auto">
              <a:xfrm>
                <a:off x="1425" y="890"/>
                <a:ext cx="18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376" name="Oval 7"/>
              <p:cNvSpPr>
                <a:spLocks noChangeArrowheads="1"/>
              </p:cNvSpPr>
              <p:nvPr/>
            </p:nvSpPr>
            <p:spPr bwMode="auto">
              <a:xfrm>
                <a:off x="1384" y="1172"/>
                <a:ext cx="3084" cy="35"/>
              </a:xfrm>
              <a:prstGeom prst="ellipse">
                <a:avLst/>
              </a:prstGeom>
              <a:gradFill rotWithShape="0">
                <a:gsLst>
                  <a:gs pos="0">
                    <a:srgbClr val="79A400"/>
                  </a:gs>
                  <a:gs pos="100000">
                    <a:srgbClr val="384C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15374" name="Text Box 12"/>
            <p:cNvSpPr txBox="1">
              <a:spLocks noChangeArrowheads="1"/>
            </p:cNvSpPr>
            <p:nvPr/>
          </p:nvSpPr>
          <p:spPr bwMode="auto">
            <a:xfrm>
              <a:off x="2857488" y="1500174"/>
              <a:ext cx="3224213" cy="4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材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分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析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</a:t>
              </a:r>
            </a:p>
          </p:txBody>
        </p:sp>
      </p:grpSp>
      <p:grpSp>
        <p:nvGrpSpPr>
          <p:cNvPr id="15368" name="组合 31"/>
          <p:cNvGrpSpPr>
            <a:grpSpLocks/>
          </p:cNvGrpSpPr>
          <p:nvPr/>
        </p:nvGrpSpPr>
        <p:grpSpPr bwMode="auto">
          <a:xfrm>
            <a:off x="2247900" y="2928938"/>
            <a:ext cx="4895850" cy="503237"/>
            <a:chOff x="2214548" y="2143116"/>
            <a:chExt cx="4895850" cy="503238"/>
          </a:xfrm>
        </p:grpSpPr>
        <p:grpSp>
          <p:nvGrpSpPr>
            <p:cNvPr id="15369" name="Group 5"/>
            <p:cNvGrpSpPr>
              <a:grpSpLocks/>
            </p:cNvGrpSpPr>
            <p:nvPr/>
          </p:nvGrpSpPr>
          <p:grpSpPr bwMode="auto">
            <a:xfrm>
              <a:off x="2214548" y="2143116"/>
              <a:ext cx="4895850" cy="503238"/>
              <a:chOff x="1384" y="890"/>
              <a:chExt cx="3084" cy="317"/>
            </a:xfrm>
          </p:grpSpPr>
          <p:pic>
            <p:nvPicPr>
              <p:cNvPr id="15371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-349" t="438" r="-696" b="-642"/>
              <a:stretch>
                <a:fillRect/>
              </a:stretch>
            </p:blipFill>
            <p:spPr bwMode="auto">
              <a:xfrm>
                <a:off x="1425" y="890"/>
                <a:ext cx="18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372" name="Oval 7"/>
              <p:cNvSpPr>
                <a:spLocks noChangeArrowheads="1"/>
              </p:cNvSpPr>
              <p:nvPr/>
            </p:nvSpPr>
            <p:spPr bwMode="auto">
              <a:xfrm>
                <a:off x="1384" y="1172"/>
                <a:ext cx="3084" cy="35"/>
              </a:xfrm>
              <a:prstGeom prst="ellipse">
                <a:avLst/>
              </a:prstGeom>
              <a:gradFill rotWithShape="0">
                <a:gsLst>
                  <a:gs pos="0">
                    <a:srgbClr val="79A400"/>
                  </a:gs>
                  <a:gs pos="100000">
                    <a:srgbClr val="384C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15370" name="Text Box 12"/>
            <p:cNvSpPr txBox="1">
              <a:spLocks noChangeArrowheads="1"/>
            </p:cNvSpPr>
            <p:nvPr/>
          </p:nvSpPr>
          <p:spPr bwMode="auto">
            <a:xfrm>
              <a:off x="2957489" y="2143116"/>
              <a:ext cx="3224213" cy="4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指导思想和理论依据</a:t>
              </a:r>
              <a:endParaRPr lang="zh-CN" altLang="en-GB" sz="2400" b="1">
                <a:solidFill>
                  <a:srgbClr val="003300"/>
                </a:solidFill>
                <a:latin typeface="Calibri" pitchFamily="34" charset="0"/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21"/>
          <p:cNvSpPr>
            <a:spLocks noChangeArrowheads="1"/>
          </p:cNvSpPr>
          <p:nvPr/>
        </p:nvSpPr>
        <p:spPr bwMode="gray">
          <a:xfrm>
            <a:off x="428625" y="2673350"/>
            <a:ext cx="1571625" cy="865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E9F7FF"/>
              </a:gs>
              <a:gs pos="100000">
                <a:srgbClr val="CCECFF"/>
              </a:gs>
            </a:gsLst>
            <a:lin ang="2700000" scaled="1"/>
          </a:gradFill>
          <a:ln w="38100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2400" b="1">
                <a:solidFill>
                  <a:srgbClr val="000000"/>
                </a:solidFill>
                <a:latin typeface="Calibri" pitchFamily="34" charset="0"/>
              </a:rPr>
              <a:t>46+54=</a:t>
            </a:r>
            <a:r>
              <a:rPr lang="zh-CN" altLang="en-US" sz="2400" b="1">
                <a:solidFill>
                  <a:srgbClr val="000000"/>
                </a:solidFill>
                <a:latin typeface="Calibri" pitchFamily="34" charset="0"/>
              </a:rPr>
              <a:t>  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2143125" y="2109788"/>
            <a:ext cx="571500" cy="2428875"/>
          </a:xfrm>
          <a:prstGeom prst="leftBrac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714625" y="1966913"/>
            <a:ext cx="2171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结果正确  </a:t>
            </a:r>
            <a:r>
              <a:rPr lang="en-US" altLang="zh-CN" sz="2400" b="1">
                <a:solidFill>
                  <a:srgbClr val="13180A"/>
                </a:solidFill>
                <a:latin typeface="Calibri" pitchFamily="34" charset="0"/>
              </a:rPr>
              <a:t>25</a:t>
            </a:r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714625" y="3038475"/>
            <a:ext cx="20256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结果错误  </a:t>
            </a:r>
            <a:r>
              <a:rPr lang="en-US" altLang="zh-CN" sz="2400" b="1">
                <a:solidFill>
                  <a:srgbClr val="13180A"/>
                </a:solidFill>
                <a:latin typeface="Calibri" pitchFamily="34" charset="0"/>
              </a:rPr>
              <a:t>4</a:t>
            </a:r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786063" y="4252913"/>
            <a:ext cx="20256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不会计算  </a:t>
            </a:r>
            <a:r>
              <a:rPr lang="en-US" altLang="zh-CN" sz="2400" b="1">
                <a:solidFill>
                  <a:srgbClr val="13180A"/>
                </a:solidFill>
                <a:latin typeface="Calibri" pitchFamily="34" charset="0"/>
              </a:rPr>
              <a:t>3</a:t>
            </a:r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11" name="左大括号 10"/>
          <p:cNvSpPr/>
          <p:nvPr/>
        </p:nvSpPr>
        <p:spPr>
          <a:xfrm>
            <a:off x="4929188" y="1681163"/>
            <a:ext cx="214312" cy="1214437"/>
          </a:xfrm>
          <a:prstGeom prst="leftBrac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072063" y="1571625"/>
            <a:ext cx="25431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没写进位  </a:t>
            </a:r>
            <a:r>
              <a:rPr lang="en-US" altLang="zh-CN" sz="2400" b="1">
                <a:solidFill>
                  <a:srgbClr val="13180A"/>
                </a:solidFill>
                <a:latin typeface="Calibri" pitchFamily="34" charset="0"/>
              </a:rPr>
              <a:t>1   16</a:t>
            </a:r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286375" y="2609850"/>
            <a:ext cx="1406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进位  </a:t>
            </a:r>
            <a:r>
              <a:rPr lang="en-US" altLang="zh-CN" sz="2400" b="1">
                <a:solidFill>
                  <a:srgbClr val="13180A"/>
                </a:solidFill>
                <a:latin typeface="Calibri" pitchFamily="34" charset="0"/>
              </a:rPr>
              <a:t>9</a:t>
            </a:r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14" name="左大括号 13"/>
          <p:cNvSpPr/>
          <p:nvPr/>
        </p:nvSpPr>
        <p:spPr>
          <a:xfrm>
            <a:off x="6715125" y="2324100"/>
            <a:ext cx="214313" cy="1143000"/>
          </a:xfrm>
          <a:prstGeom prst="leftBrac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858000" y="2181225"/>
            <a:ext cx="21796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进位</a:t>
            </a:r>
            <a:r>
              <a:rPr lang="en-US" altLang="zh-CN" sz="2400" b="1">
                <a:solidFill>
                  <a:srgbClr val="13180A"/>
                </a:solidFill>
                <a:latin typeface="Calibri" pitchFamily="34" charset="0"/>
              </a:rPr>
              <a:t>1</a:t>
            </a:r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正确  </a:t>
            </a:r>
            <a:r>
              <a:rPr lang="en-US" altLang="zh-CN" sz="2400" b="1">
                <a:solidFill>
                  <a:srgbClr val="13180A"/>
                </a:solidFill>
                <a:latin typeface="Calibri" pitchFamily="34" charset="0"/>
              </a:rPr>
              <a:t>8</a:t>
            </a:r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881813" y="3181350"/>
            <a:ext cx="21796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进位</a:t>
            </a:r>
            <a:r>
              <a:rPr lang="en-US" altLang="zh-CN" sz="2400" b="1">
                <a:solidFill>
                  <a:srgbClr val="13180A"/>
                </a:solidFill>
                <a:latin typeface="Calibri" pitchFamily="34" charset="0"/>
              </a:rPr>
              <a:t>1</a:t>
            </a:r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错误  </a:t>
            </a:r>
            <a:r>
              <a:rPr lang="en-US" altLang="zh-CN" sz="2400" b="1">
                <a:solidFill>
                  <a:srgbClr val="13180A"/>
                </a:solidFill>
                <a:latin typeface="Calibri" pitchFamily="34" charset="0"/>
              </a:rPr>
              <a:t>1</a:t>
            </a:r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18" name="椭圆 17"/>
          <p:cNvSpPr/>
          <p:nvPr/>
        </p:nvSpPr>
        <p:spPr>
          <a:xfrm rot="21180041">
            <a:off x="2681288" y="1511300"/>
            <a:ext cx="4995862" cy="939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WordArt 9"/>
          <p:cNvSpPr>
            <a:spLocks noChangeArrowheads="1" noChangeShapeType="1" noTextEdit="1"/>
          </p:cNvSpPr>
          <p:nvPr/>
        </p:nvSpPr>
        <p:spPr bwMode="auto">
          <a:xfrm>
            <a:off x="7643813" y="1323975"/>
            <a:ext cx="500062" cy="642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600" b="1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？</a:t>
            </a: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1143000" y="214313"/>
            <a:ext cx="2857500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3300"/>
                </a:solidFill>
                <a:latin typeface="+mj-lt"/>
                <a:cs typeface="+mj-cs"/>
              </a:rPr>
              <a:t>学情分析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928926" y="1071546"/>
            <a:ext cx="1000132" cy="714380"/>
            <a:chOff x="2928926" y="1071546"/>
            <a:chExt cx="1000132" cy="714380"/>
          </a:xfrm>
        </p:grpSpPr>
        <p:sp>
          <p:nvSpPr>
            <p:cNvPr id="20" name="TextBox 19"/>
            <p:cNvSpPr txBox="1"/>
            <p:nvPr/>
          </p:nvSpPr>
          <p:spPr>
            <a:xfrm>
              <a:off x="2928926" y="1142984"/>
              <a:ext cx="100013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F0000"/>
                  </a:solidFill>
                </a:rPr>
                <a:t>78%</a:t>
              </a:r>
              <a:endParaRPr lang="zh-CN" altLang="en-US" sz="3200" dirty="0">
                <a:solidFill>
                  <a:srgbClr val="FF0000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928926" y="1071546"/>
              <a:ext cx="1000132" cy="71438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9" grpId="0"/>
      <p:bldP spid="10" grpId="0"/>
      <p:bldP spid="11" grpId="0" animBg="1"/>
      <p:bldP spid="12" grpId="0"/>
      <p:bldP spid="13" grpId="0"/>
      <p:bldP spid="14" grpId="0" animBg="1"/>
      <p:bldP spid="16" grpId="0"/>
      <p:bldP spid="17" grpId="0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学生访谈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268288"/>
            <a:ext cx="8405812" cy="630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214438" y="214313"/>
            <a:ext cx="4151312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3300"/>
                </a:solidFill>
                <a:latin typeface="+mj-lt"/>
                <a:cs typeface="+mj-cs"/>
              </a:rPr>
              <a:t>教学背景分析</a:t>
            </a:r>
          </a:p>
        </p:txBody>
      </p:sp>
      <p:sp>
        <p:nvSpPr>
          <p:cNvPr id="35843" name="AutoShape 21"/>
          <p:cNvSpPr>
            <a:spLocks noChangeArrowheads="1"/>
          </p:cNvSpPr>
          <p:nvPr/>
        </p:nvSpPr>
        <p:spPr bwMode="gray">
          <a:xfrm>
            <a:off x="428625" y="2135188"/>
            <a:ext cx="1571625" cy="8651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E9F7FF"/>
              </a:gs>
              <a:gs pos="100000">
                <a:srgbClr val="CCECFF"/>
              </a:gs>
            </a:gsLst>
            <a:lin ang="2700000" scaled="1"/>
          </a:gradFill>
          <a:ln w="38100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zh-CN" sz="2400" b="1">
                <a:solidFill>
                  <a:srgbClr val="000000"/>
                </a:solidFill>
                <a:latin typeface="Calibri" pitchFamily="34" charset="0"/>
              </a:rPr>
              <a:t>46+54=</a:t>
            </a:r>
            <a:r>
              <a:rPr lang="zh-CN" altLang="en-US" sz="2400" b="1">
                <a:solidFill>
                  <a:srgbClr val="000000"/>
                </a:solidFill>
                <a:latin typeface="Calibri" pitchFamily="34" charset="0"/>
              </a:rPr>
              <a:t>  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2143125" y="1571625"/>
            <a:ext cx="571500" cy="2428875"/>
          </a:xfrm>
          <a:prstGeom prst="leftBrac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845" name="TextBox 5"/>
          <p:cNvSpPr txBox="1">
            <a:spLocks noChangeArrowheads="1"/>
          </p:cNvSpPr>
          <p:nvPr/>
        </p:nvSpPr>
        <p:spPr bwMode="auto">
          <a:xfrm>
            <a:off x="2714625" y="1428750"/>
            <a:ext cx="21717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结果正确  </a:t>
            </a:r>
            <a:r>
              <a:rPr lang="en-US" altLang="zh-CN" sz="2400" b="1">
                <a:solidFill>
                  <a:srgbClr val="13180A"/>
                </a:solidFill>
                <a:latin typeface="Calibri" pitchFamily="34" charset="0"/>
              </a:rPr>
              <a:t>25</a:t>
            </a:r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35846" name="TextBox 8"/>
          <p:cNvSpPr txBox="1">
            <a:spLocks noChangeArrowheads="1"/>
          </p:cNvSpPr>
          <p:nvPr/>
        </p:nvSpPr>
        <p:spPr bwMode="auto">
          <a:xfrm>
            <a:off x="2714625" y="2500313"/>
            <a:ext cx="20256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结果错误  </a:t>
            </a:r>
            <a:r>
              <a:rPr lang="en-US" altLang="zh-CN" sz="2400" b="1">
                <a:solidFill>
                  <a:srgbClr val="13180A"/>
                </a:solidFill>
                <a:latin typeface="Calibri" pitchFamily="34" charset="0"/>
              </a:rPr>
              <a:t>4</a:t>
            </a:r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35847" name="TextBox 9"/>
          <p:cNvSpPr txBox="1">
            <a:spLocks noChangeArrowheads="1"/>
          </p:cNvSpPr>
          <p:nvPr/>
        </p:nvSpPr>
        <p:spPr bwMode="auto">
          <a:xfrm>
            <a:off x="2786063" y="3714750"/>
            <a:ext cx="20256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不会计算  </a:t>
            </a:r>
            <a:r>
              <a:rPr lang="en-US" altLang="zh-CN" sz="2400" b="1">
                <a:solidFill>
                  <a:srgbClr val="13180A"/>
                </a:solidFill>
                <a:latin typeface="Calibri" pitchFamily="34" charset="0"/>
              </a:rPr>
              <a:t>3</a:t>
            </a:r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11" name="左大括号 10"/>
          <p:cNvSpPr/>
          <p:nvPr/>
        </p:nvSpPr>
        <p:spPr>
          <a:xfrm>
            <a:off x="4929188" y="1143000"/>
            <a:ext cx="214312" cy="1214438"/>
          </a:xfrm>
          <a:prstGeom prst="leftBrac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849" name="TextBox 11"/>
          <p:cNvSpPr txBox="1">
            <a:spLocks noChangeArrowheads="1"/>
          </p:cNvSpPr>
          <p:nvPr/>
        </p:nvSpPr>
        <p:spPr bwMode="auto">
          <a:xfrm>
            <a:off x="5214938" y="1000125"/>
            <a:ext cx="18716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没进位  </a:t>
            </a:r>
            <a:r>
              <a:rPr lang="en-US" altLang="zh-CN" sz="2400" b="1">
                <a:solidFill>
                  <a:srgbClr val="13180A"/>
                </a:solidFill>
                <a:latin typeface="Calibri" pitchFamily="34" charset="0"/>
              </a:rPr>
              <a:t>16</a:t>
            </a:r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35850" name="TextBox 12"/>
          <p:cNvSpPr txBox="1">
            <a:spLocks noChangeArrowheads="1"/>
          </p:cNvSpPr>
          <p:nvPr/>
        </p:nvSpPr>
        <p:spPr bwMode="auto">
          <a:xfrm>
            <a:off x="5286375" y="2071688"/>
            <a:ext cx="1406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进位  </a:t>
            </a:r>
            <a:r>
              <a:rPr lang="en-US" altLang="zh-CN" sz="2400" b="1">
                <a:solidFill>
                  <a:srgbClr val="13180A"/>
                </a:solidFill>
                <a:latin typeface="Calibri" pitchFamily="34" charset="0"/>
              </a:rPr>
              <a:t>9</a:t>
            </a:r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14" name="左大括号 13"/>
          <p:cNvSpPr/>
          <p:nvPr/>
        </p:nvSpPr>
        <p:spPr>
          <a:xfrm>
            <a:off x="6715125" y="1785938"/>
            <a:ext cx="214313" cy="1143000"/>
          </a:xfrm>
          <a:prstGeom prst="leftBrac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852" name="TextBox 15"/>
          <p:cNvSpPr txBox="1">
            <a:spLocks noChangeArrowheads="1"/>
          </p:cNvSpPr>
          <p:nvPr/>
        </p:nvSpPr>
        <p:spPr bwMode="auto">
          <a:xfrm>
            <a:off x="6858000" y="1643063"/>
            <a:ext cx="2333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进位点正确  </a:t>
            </a:r>
            <a:r>
              <a:rPr lang="en-US" altLang="zh-CN" sz="2400" b="1">
                <a:solidFill>
                  <a:srgbClr val="13180A"/>
                </a:solidFill>
                <a:latin typeface="Calibri" pitchFamily="34" charset="0"/>
              </a:rPr>
              <a:t>8</a:t>
            </a:r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35853" name="TextBox 16"/>
          <p:cNvSpPr txBox="1">
            <a:spLocks noChangeArrowheads="1"/>
          </p:cNvSpPr>
          <p:nvPr/>
        </p:nvSpPr>
        <p:spPr bwMode="auto">
          <a:xfrm>
            <a:off x="6881813" y="2643188"/>
            <a:ext cx="2333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进位点错误  </a:t>
            </a:r>
            <a:r>
              <a:rPr lang="en-US" altLang="zh-CN" sz="2400" b="1">
                <a:solidFill>
                  <a:srgbClr val="13180A"/>
                </a:solidFill>
                <a:latin typeface="Calibri" pitchFamily="34" charset="0"/>
              </a:rPr>
              <a:t>1</a:t>
            </a:r>
            <a:r>
              <a:rPr lang="zh-CN" altLang="en-US" sz="2400" b="1">
                <a:solidFill>
                  <a:srgbClr val="13180A"/>
                </a:solidFill>
                <a:latin typeface="Calibri" pitchFamily="34" charset="0"/>
              </a:rPr>
              <a:t>人</a:t>
            </a:r>
          </a:p>
        </p:txBody>
      </p:sp>
      <p:sp>
        <p:nvSpPr>
          <p:cNvPr id="18" name="椭圆 17"/>
          <p:cNvSpPr/>
          <p:nvPr/>
        </p:nvSpPr>
        <p:spPr>
          <a:xfrm rot="21180041">
            <a:off x="2673350" y="995363"/>
            <a:ext cx="4652963" cy="7874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855" name="WordArt 9"/>
          <p:cNvSpPr>
            <a:spLocks noChangeArrowheads="1" noChangeShapeType="1" noTextEdit="1"/>
          </p:cNvSpPr>
          <p:nvPr/>
        </p:nvSpPr>
        <p:spPr bwMode="auto">
          <a:xfrm>
            <a:off x="7643813" y="785813"/>
            <a:ext cx="500062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600" b="1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？</a:t>
            </a:r>
          </a:p>
        </p:txBody>
      </p:sp>
      <p:sp>
        <p:nvSpPr>
          <p:cNvPr id="20" name="Text Box 25"/>
          <p:cNvSpPr txBox="1">
            <a:spLocks noChangeArrowheads="1"/>
          </p:cNvSpPr>
          <p:nvPr/>
        </p:nvSpPr>
        <p:spPr bwMode="auto">
          <a:xfrm>
            <a:off x="571500" y="4429125"/>
            <a:ext cx="1571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charset="-122"/>
              </a:rPr>
              <a:t>访谈结果：</a:t>
            </a:r>
          </a:p>
        </p:txBody>
      </p:sp>
      <p:sp>
        <p:nvSpPr>
          <p:cNvPr id="21" name="AutoShape 27"/>
          <p:cNvSpPr>
            <a:spLocks noChangeArrowheads="1"/>
          </p:cNvSpPr>
          <p:nvPr/>
        </p:nvSpPr>
        <p:spPr bwMode="auto">
          <a:xfrm>
            <a:off x="2214563" y="4429125"/>
            <a:ext cx="6357937" cy="1571625"/>
          </a:xfrm>
          <a:prstGeom prst="roundRect">
            <a:avLst>
              <a:gd name="adj" fmla="val 16667"/>
            </a:avLst>
          </a:prstGeom>
          <a:solidFill>
            <a:schemeClr val="bg1">
              <a:alpha val="78038"/>
            </a:schemeClr>
          </a:solidFill>
          <a:ln w="38100">
            <a:solidFill>
              <a:srgbClr val="669900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50000"/>
              </a:lnSpc>
            </a:pPr>
            <a:endParaRPr lang="zh-CN" altLang="zh-CN" sz="2000" b="1">
              <a:latin typeface="Calibri" pitchFamily="34" charset="0"/>
            </a:endParaRP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2286000" y="4429125"/>
            <a:ext cx="6072188" cy="1557338"/>
          </a:xfrm>
          <a:prstGeom prst="rect">
            <a:avLst/>
          </a:prstGeom>
        </p:spPr>
        <p:txBody>
          <a:bodyPr anchor="ctr">
            <a:normAutofit fontScale="92500"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3300"/>
                </a:solidFill>
                <a:latin typeface="黑体" pitchFamily="49" charset="-122"/>
                <a:ea typeface="黑体" pitchFamily="49" charset="-122"/>
                <a:cs typeface="+mj-cs"/>
              </a:rPr>
              <a:t>1.</a:t>
            </a:r>
            <a:r>
              <a:rPr lang="zh-CN" altLang="en-US" sz="2400" dirty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列出竖式，觉得答案是</a:t>
            </a:r>
            <a:r>
              <a:rPr lang="en-US" altLang="zh-CN" sz="2400" dirty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2400" dirty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，不明白算</a:t>
            </a:r>
            <a:r>
              <a:rPr lang="zh-CN" altLang="en-US" sz="2400" dirty="0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理</a:t>
            </a:r>
            <a:r>
              <a:rPr lang="en-US" altLang="zh-CN" sz="2400" dirty="0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;</a:t>
            </a:r>
            <a:endParaRPr lang="en-US" altLang="zh-CN" sz="2400" dirty="0">
              <a:solidFill>
                <a:srgbClr val="003300"/>
              </a:solidFill>
              <a:latin typeface="黑体" pitchFamily="49" charset="-122"/>
              <a:ea typeface="黑体" pitchFamily="49" charset="-122"/>
              <a:cs typeface="+mj-cs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3300"/>
                </a:solidFill>
                <a:latin typeface="黑体" pitchFamily="49" charset="-122"/>
                <a:ea typeface="黑体" pitchFamily="49" charset="-122"/>
                <a:cs typeface="+mj-cs"/>
              </a:rPr>
              <a:t>2.</a:t>
            </a:r>
            <a:r>
              <a:rPr lang="zh-CN" altLang="en-US" sz="2400" dirty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面临连续进位，不知道进位点应该写在哪</a:t>
            </a:r>
            <a:r>
              <a:rPr lang="zh-CN" altLang="en-US" sz="2400" dirty="0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儿。</a:t>
            </a:r>
            <a:endParaRPr lang="zh-CN" altLang="en-US" sz="2400" dirty="0">
              <a:solidFill>
                <a:srgbClr val="003300"/>
              </a:solidFill>
              <a:latin typeface="黑体" pitchFamily="49" charset="-122"/>
              <a:ea typeface="黑体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Box 64"/>
          <p:cNvSpPr txBox="1">
            <a:spLocks noChangeArrowheads="1"/>
          </p:cNvSpPr>
          <p:nvPr/>
        </p:nvSpPr>
        <p:spPr bwMode="auto">
          <a:xfrm>
            <a:off x="1143000" y="1714500"/>
            <a:ext cx="7496175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1.</a:t>
            </a:r>
            <a:r>
              <a:rPr lang="zh-CN" altLang="en-US" sz="2400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延续学生原有的学习经验，深化巩固</a:t>
            </a:r>
            <a:endParaRPr lang="en-US" altLang="zh-CN" sz="2400">
              <a:solidFill>
                <a:srgbClr val="003300"/>
              </a:solidFill>
              <a:latin typeface="Calibri" pitchFamily="34" charset="0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（</a:t>
            </a:r>
            <a:r>
              <a:rPr lang="en-US" altLang="zh-CN" sz="2400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1</a:t>
            </a:r>
            <a:r>
              <a:rPr lang="zh-CN" altLang="en-US" sz="2400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）多种计算策略的延续</a:t>
            </a:r>
            <a:endParaRPr lang="en-US" altLang="zh-CN" sz="2400">
              <a:solidFill>
                <a:srgbClr val="003300"/>
              </a:solidFill>
              <a:latin typeface="Calibri" pitchFamily="34" charset="0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（</a:t>
            </a:r>
            <a:r>
              <a:rPr lang="en-US" altLang="zh-CN" sz="2400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2</a:t>
            </a:r>
            <a:r>
              <a:rPr lang="zh-CN" altLang="en-US" sz="2400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）竖式学习经验的延续</a:t>
            </a:r>
            <a:endParaRPr lang="en-US" altLang="zh-CN" sz="2400">
              <a:solidFill>
                <a:srgbClr val="003300"/>
              </a:solidFill>
              <a:latin typeface="Calibri" pitchFamily="34" charset="0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2.</a:t>
            </a:r>
            <a:r>
              <a:rPr lang="zh-CN" altLang="en-US" sz="2400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 让学生经历对整十数数的过程。</a:t>
            </a:r>
            <a:endParaRPr lang="en-US" altLang="zh-CN" sz="2400">
              <a:solidFill>
                <a:srgbClr val="003300"/>
              </a:solidFill>
              <a:latin typeface="Calibri" pitchFamily="34" charset="0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3.</a:t>
            </a:r>
            <a:r>
              <a:rPr lang="zh-CN" altLang="en-US" sz="2400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初步培养学生的估算意识，渗透连续进位加的算理。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500188" y="285750"/>
            <a:ext cx="2857500" cy="642938"/>
          </a:xfrm>
          <a:prstGeom prst="rect">
            <a:avLst/>
          </a:prstGeom>
        </p:spPr>
        <p:txBody>
          <a:bodyPr anchor="ctr"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3300"/>
                </a:solidFill>
                <a:latin typeface="+mj-lt"/>
                <a:cs typeface="+mj-cs"/>
              </a:rPr>
              <a:t>我的思考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7890" name="Group 9"/>
          <p:cNvGrpSpPr>
            <a:grpSpLocks/>
          </p:cNvGrpSpPr>
          <p:nvPr/>
        </p:nvGrpSpPr>
        <p:grpSpPr bwMode="auto">
          <a:xfrm>
            <a:off x="2197100" y="3592513"/>
            <a:ext cx="4895850" cy="503237"/>
            <a:chOff x="1384" y="1344"/>
            <a:chExt cx="3084" cy="317"/>
          </a:xfrm>
        </p:grpSpPr>
        <p:pic>
          <p:nvPicPr>
            <p:cNvPr id="37915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 l="-349" t="438" r="-696" b="-642"/>
            <a:stretch>
              <a:fillRect/>
            </a:stretch>
          </p:blipFill>
          <p:spPr bwMode="auto">
            <a:xfrm>
              <a:off x="1425" y="1344"/>
              <a:ext cx="18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916" name="Oval 11"/>
            <p:cNvSpPr>
              <a:spLocks noChangeArrowheads="1"/>
            </p:cNvSpPr>
            <p:nvPr/>
          </p:nvSpPr>
          <p:spPr bwMode="auto">
            <a:xfrm>
              <a:off x="1384" y="1626"/>
              <a:ext cx="3084" cy="35"/>
            </a:xfrm>
            <a:prstGeom prst="ellipse">
              <a:avLst/>
            </a:prstGeom>
            <a:gradFill rotWithShape="0">
              <a:gsLst>
                <a:gs pos="0">
                  <a:srgbClr val="79A400"/>
                </a:gs>
                <a:gs pos="100000">
                  <a:srgbClr val="384C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7917" name="Text Box 12"/>
            <p:cNvSpPr txBox="1">
              <a:spLocks noChangeArrowheads="1"/>
            </p:cNvSpPr>
            <p:nvPr/>
          </p:nvSpPr>
          <p:spPr bwMode="auto">
            <a:xfrm>
              <a:off x="1800" y="1344"/>
              <a:ext cx="20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学  目  标 </a:t>
              </a:r>
            </a:p>
          </p:txBody>
        </p:sp>
      </p:grpSp>
      <p:grpSp>
        <p:nvGrpSpPr>
          <p:cNvPr id="37891" name="Group 13"/>
          <p:cNvGrpSpPr>
            <a:grpSpLocks/>
          </p:cNvGrpSpPr>
          <p:nvPr/>
        </p:nvGrpSpPr>
        <p:grpSpPr bwMode="auto">
          <a:xfrm>
            <a:off x="2197100" y="4384675"/>
            <a:ext cx="4895850" cy="503238"/>
            <a:chOff x="1384" y="1843"/>
            <a:chExt cx="3084" cy="317"/>
          </a:xfrm>
        </p:grpSpPr>
        <p:pic>
          <p:nvPicPr>
            <p:cNvPr id="37912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 l="-349" t="438" r="-696" b="-642"/>
            <a:stretch>
              <a:fillRect/>
            </a:stretch>
          </p:blipFill>
          <p:spPr bwMode="auto">
            <a:xfrm>
              <a:off x="1425" y="1843"/>
              <a:ext cx="18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913" name="Oval 15"/>
            <p:cNvSpPr>
              <a:spLocks noChangeArrowheads="1"/>
            </p:cNvSpPr>
            <p:nvPr/>
          </p:nvSpPr>
          <p:spPr bwMode="auto">
            <a:xfrm>
              <a:off x="1384" y="2125"/>
              <a:ext cx="3084" cy="35"/>
            </a:xfrm>
            <a:prstGeom prst="ellipse">
              <a:avLst/>
            </a:prstGeom>
            <a:gradFill rotWithShape="0">
              <a:gsLst>
                <a:gs pos="0">
                  <a:srgbClr val="79A400"/>
                </a:gs>
                <a:gs pos="100000">
                  <a:srgbClr val="384C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7914" name="Text Box 16"/>
            <p:cNvSpPr txBox="1">
              <a:spLocks noChangeArrowheads="1"/>
            </p:cNvSpPr>
            <p:nvPr/>
          </p:nvSpPr>
          <p:spPr bwMode="auto">
            <a:xfrm>
              <a:off x="1800" y="1843"/>
              <a:ext cx="20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学  过  程 </a:t>
              </a:r>
            </a:p>
          </p:txBody>
        </p:sp>
      </p:grpSp>
      <p:grpSp>
        <p:nvGrpSpPr>
          <p:cNvPr id="37892" name="Group 17"/>
          <p:cNvGrpSpPr>
            <a:grpSpLocks/>
          </p:cNvGrpSpPr>
          <p:nvPr/>
        </p:nvGrpSpPr>
        <p:grpSpPr bwMode="auto">
          <a:xfrm>
            <a:off x="2197100" y="5211763"/>
            <a:ext cx="4895850" cy="503237"/>
            <a:chOff x="1384" y="2432"/>
            <a:chExt cx="3084" cy="317"/>
          </a:xfrm>
        </p:grpSpPr>
        <p:pic>
          <p:nvPicPr>
            <p:cNvPr id="37909" name="Picture 18"/>
            <p:cNvPicPr>
              <a:picLocks noChangeAspect="1" noChangeArrowheads="1"/>
            </p:cNvPicPr>
            <p:nvPr/>
          </p:nvPicPr>
          <p:blipFill>
            <a:blip r:embed="rId3" cstate="print"/>
            <a:srcRect l="-349" t="438" r="-696" b="-642"/>
            <a:stretch>
              <a:fillRect/>
            </a:stretch>
          </p:blipFill>
          <p:spPr bwMode="auto">
            <a:xfrm>
              <a:off x="1425" y="2432"/>
              <a:ext cx="18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910" name="Oval 19"/>
            <p:cNvSpPr>
              <a:spLocks noChangeArrowheads="1"/>
            </p:cNvSpPr>
            <p:nvPr/>
          </p:nvSpPr>
          <p:spPr bwMode="auto">
            <a:xfrm>
              <a:off x="1384" y="2714"/>
              <a:ext cx="3084" cy="35"/>
            </a:xfrm>
            <a:prstGeom prst="ellipse">
              <a:avLst/>
            </a:prstGeom>
            <a:gradFill rotWithShape="0">
              <a:gsLst>
                <a:gs pos="0">
                  <a:srgbClr val="79A400"/>
                </a:gs>
                <a:gs pos="100000">
                  <a:srgbClr val="384C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7911" name="Text Box 20"/>
            <p:cNvSpPr txBox="1">
              <a:spLocks noChangeArrowheads="1"/>
            </p:cNvSpPr>
            <p:nvPr/>
          </p:nvSpPr>
          <p:spPr bwMode="auto">
            <a:xfrm>
              <a:off x="1800" y="2432"/>
              <a:ext cx="20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学  特  色 </a:t>
              </a:r>
            </a:p>
          </p:txBody>
        </p:sp>
      </p:grpSp>
      <p:sp>
        <p:nvSpPr>
          <p:cNvPr id="28" name="Rectangle 2"/>
          <p:cNvSpPr txBox="1">
            <a:spLocks noChangeArrowheads="1"/>
          </p:cNvSpPr>
          <p:nvPr/>
        </p:nvSpPr>
        <p:spPr bwMode="black">
          <a:xfrm>
            <a:off x="1500188" y="214313"/>
            <a:ext cx="2530475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sz="4400" dirty="0">
                <a:solidFill>
                  <a:srgbClr val="003300"/>
                </a:solidFill>
                <a:latin typeface="+mj-lt"/>
                <a:ea typeface="黑体" pitchFamily="49" charset="-122"/>
                <a:cs typeface="+mj-cs"/>
              </a:rPr>
              <a:t>《</a:t>
            </a:r>
            <a:r>
              <a:rPr lang="zh-CN" altLang="en-US" sz="4400" dirty="0">
                <a:solidFill>
                  <a:srgbClr val="003300"/>
                </a:solidFill>
                <a:latin typeface="+mj-lt"/>
                <a:ea typeface="黑体" pitchFamily="49" charset="-122"/>
                <a:cs typeface="+mj-cs"/>
              </a:rPr>
              <a:t>摘苹果</a:t>
            </a:r>
            <a:r>
              <a:rPr lang="en-US" altLang="zh-CN" sz="4400" dirty="0">
                <a:solidFill>
                  <a:srgbClr val="003300"/>
                </a:solidFill>
                <a:latin typeface="+mj-lt"/>
                <a:ea typeface="黑体" pitchFamily="49" charset="-122"/>
                <a:cs typeface="+mj-cs"/>
              </a:rPr>
              <a:t>》</a:t>
            </a:r>
            <a:endParaRPr lang="ko-KR" altLang="en-US" sz="4400" dirty="0">
              <a:solidFill>
                <a:srgbClr val="003300"/>
              </a:solidFill>
              <a:latin typeface="+mj-lt"/>
              <a:ea typeface="黑体" pitchFamily="49" charset="-122"/>
              <a:cs typeface="+mj-cs"/>
            </a:endParaRPr>
          </a:p>
        </p:txBody>
      </p:sp>
      <p:grpSp>
        <p:nvGrpSpPr>
          <p:cNvPr id="37894" name="组合 35"/>
          <p:cNvGrpSpPr>
            <a:grpSpLocks/>
          </p:cNvGrpSpPr>
          <p:nvPr/>
        </p:nvGrpSpPr>
        <p:grpSpPr bwMode="auto">
          <a:xfrm>
            <a:off x="2214563" y="2282825"/>
            <a:ext cx="4895850" cy="503238"/>
            <a:chOff x="2214546" y="2143116"/>
            <a:chExt cx="4895850" cy="503238"/>
          </a:xfrm>
        </p:grpSpPr>
        <p:grpSp>
          <p:nvGrpSpPr>
            <p:cNvPr id="37905" name="Group 5"/>
            <p:cNvGrpSpPr>
              <a:grpSpLocks/>
            </p:cNvGrpSpPr>
            <p:nvPr/>
          </p:nvGrpSpPr>
          <p:grpSpPr bwMode="auto">
            <a:xfrm>
              <a:off x="2214546" y="2143116"/>
              <a:ext cx="4895850" cy="503238"/>
              <a:chOff x="1384" y="890"/>
              <a:chExt cx="3084" cy="317"/>
            </a:xfrm>
          </p:grpSpPr>
          <p:pic>
            <p:nvPicPr>
              <p:cNvPr id="37907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-349" t="438" r="-696" b="-642"/>
              <a:stretch>
                <a:fillRect/>
              </a:stretch>
            </p:blipFill>
            <p:spPr bwMode="auto">
              <a:xfrm>
                <a:off x="1425" y="890"/>
                <a:ext cx="18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7908" name="Oval 7"/>
              <p:cNvSpPr>
                <a:spLocks noChangeArrowheads="1"/>
              </p:cNvSpPr>
              <p:nvPr/>
            </p:nvSpPr>
            <p:spPr bwMode="auto">
              <a:xfrm>
                <a:off x="1384" y="1172"/>
                <a:ext cx="3084" cy="35"/>
              </a:xfrm>
              <a:prstGeom prst="ellipse">
                <a:avLst/>
              </a:prstGeom>
              <a:gradFill rotWithShape="0">
                <a:gsLst>
                  <a:gs pos="0">
                    <a:srgbClr val="79A400"/>
                  </a:gs>
                  <a:gs pos="100000">
                    <a:srgbClr val="384C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37906" name="Text Box 12"/>
            <p:cNvSpPr txBox="1">
              <a:spLocks noChangeArrowheads="1"/>
            </p:cNvSpPr>
            <p:nvPr/>
          </p:nvSpPr>
          <p:spPr bwMode="auto">
            <a:xfrm>
              <a:off x="2847985" y="2143116"/>
              <a:ext cx="3224213" cy="4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学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情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分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析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</a:t>
              </a:r>
            </a:p>
          </p:txBody>
        </p:sp>
      </p:grpSp>
      <p:grpSp>
        <p:nvGrpSpPr>
          <p:cNvPr id="37895" name="组合 36"/>
          <p:cNvGrpSpPr>
            <a:grpSpLocks/>
          </p:cNvGrpSpPr>
          <p:nvPr/>
        </p:nvGrpSpPr>
        <p:grpSpPr bwMode="auto">
          <a:xfrm>
            <a:off x="2214563" y="1500188"/>
            <a:ext cx="4895850" cy="571500"/>
            <a:chOff x="2214546" y="1500174"/>
            <a:chExt cx="4895850" cy="571504"/>
          </a:xfrm>
        </p:grpSpPr>
        <p:grpSp>
          <p:nvGrpSpPr>
            <p:cNvPr id="37901" name="Group 5"/>
            <p:cNvGrpSpPr>
              <a:grpSpLocks/>
            </p:cNvGrpSpPr>
            <p:nvPr/>
          </p:nvGrpSpPr>
          <p:grpSpPr bwMode="auto">
            <a:xfrm>
              <a:off x="2214546" y="1568440"/>
              <a:ext cx="4895850" cy="503238"/>
              <a:chOff x="1384" y="890"/>
              <a:chExt cx="3084" cy="317"/>
            </a:xfrm>
          </p:grpSpPr>
          <p:pic>
            <p:nvPicPr>
              <p:cNvPr id="37903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-349" t="438" r="-696" b="-642"/>
              <a:stretch>
                <a:fillRect/>
              </a:stretch>
            </p:blipFill>
            <p:spPr bwMode="auto">
              <a:xfrm>
                <a:off x="1425" y="890"/>
                <a:ext cx="18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7904" name="Oval 7"/>
              <p:cNvSpPr>
                <a:spLocks noChangeArrowheads="1"/>
              </p:cNvSpPr>
              <p:nvPr/>
            </p:nvSpPr>
            <p:spPr bwMode="auto">
              <a:xfrm>
                <a:off x="1384" y="1172"/>
                <a:ext cx="3084" cy="35"/>
              </a:xfrm>
              <a:prstGeom prst="ellipse">
                <a:avLst/>
              </a:prstGeom>
              <a:gradFill rotWithShape="0">
                <a:gsLst>
                  <a:gs pos="0">
                    <a:srgbClr val="79A400"/>
                  </a:gs>
                  <a:gs pos="100000">
                    <a:srgbClr val="384C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37902" name="Text Box 12"/>
            <p:cNvSpPr txBox="1">
              <a:spLocks noChangeArrowheads="1"/>
            </p:cNvSpPr>
            <p:nvPr/>
          </p:nvSpPr>
          <p:spPr bwMode="auto">
            <a:xfrm>
              <a:off x="2857488" y="1500174"/>
              <a:ext cx="3224213" cy="4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材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分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析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</a:t>
              </a:r>
            </a:p>
          </p:txBody>
        </p:sp>
      </p:grpSp>
      <p:grpSp>
        <p:nvGrpSpPr>
          <p:cNvPr id="37896" name="组合 31"/>
          <p:cNvGrpSpPr>
            <a:grpSpLocks/>
          </p:cNvGrpSpPr>
          <p:nvPr/>
        </p:nvGrpSpPr>
        <p:grpSpPr bwMode="auto">
          <a:xfrm>
            <a:off x="2247900" y="2928938"/>
            <a:ext cx="4895850" cy="503237"/>
            <a:chOff x="2214548" y="2143116"/>
            <a:chExt cx="4895850" cy="503238"/>
          </a:xfrm>
        </p:grpSpPr>
        <p:grpSp>
          <p:nvGrpSpPr>
            <p:cNvPr id="37897" name="Group 5"/>
            <p:cNvGrpSpPr>
              <a:grpSpLocks/>
            </p:cNvGrpSpPr>
            <p:nvPr/>
          </p:nvGrpSpPr>
          <p:grpSpPr bwMode="auto">
            <a:xfrm>
              <a:off x="2214548" y="2143116"/>
              <a:ext cx="4895850" cy="503238"/>
              <a:chOff x="1384" y="890"/>
              <a:chExt cx="3084" cy="317"/>
            </a:xfrm>
          </p:grpSpPr>
          <p:pic>
            <p:nvPicPr>
              <p:cNvPr id="37899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-349" t="438" r="-696" b="-642"/>
              <a:stretch>
                <a:fillRect/>
              </a:stretch>
            </p:blipFill>
            <p:spPr bwMode="auto">
              <a:xfrm>
                <a:off x="1425" y="890"/>
                <a:ext cx="18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7900" name="Oval 7"/>
              <p:cNvSpPr>
                <a:spLocks noChangeArrowheads="1"/>
              </p:cNvSpPr>
              <p:nvPr/>
            </p:nvSpPr>
            <p:spPr bwMode="auto">
              <a:xfrm>
                <a:off x="1384" y="1172"/>
                <a:ext cx="3084" cy="35"/>
              </a:xfrm>
              <a:prstGeom prst="ellipse">
                <a:avLst/>
              </a:prstGeom>
              <a:gradFill rotWithShape="0">
                <a:gsLst>
                  <a:gs pos="0">
                    <a:srgbClr val="79A400"/>
                  </a:gs>
                  <a:gs pos="100000">
                    <a:srgbClr val="384C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37898" name="Text Box 12"/>
            <p:cNvSpPr txBox="1">
              <a:spLocks noChangeArrowheads="1"/>
            </p:cNvSpPr>
            <p:nvPr/>
          </p:nvSpPr>
          <p:spPr bwMode="auto">
            <a:xfrm>
              <a:off x="2957489" y="2143116"/>
              <a:ext cx="3224213" cy="4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US" sz="2400" b="1">
                  <a:solidFill>
                    <a:srgbClr val="FF0000"/>
                  </a:solidFill>
                  <a:latin typeface="Calibri" pitchFamily="34" charset="0"/>
                  <a:ea typeface="黑体" pitchFamily="49" charset="-122"/>
                </a:rPr>
                <a:t>指导思想和理论依据</a:t>
              </a:r>
              <a:endParaRPr lang="zh-CN" altLang="en-GB" sz="2400" b="1">
                <a:solidFill>
                  <a:srgbClr val="FF0000"/>
                </a:solidFill>
                <a:latin typeface="Calibri" pitchFamily="34" charset="0"/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8914" name="Group 3"/>
          <p:cNvGrpSpPr>
            <a:grpSpLocks/>
          </p:cNvGrpSpPr>
          <p:nvPr/>
        </p:nvGrpSpPr>
        <p:grpSpPr bwMode="auto">
          <a:xfrm>
            <a:off x="214313" y="1357313"/>
            <a:ext cx="828675" cy="3008312"/>
            <a:chOff x="317" y="855"/>
            <a:chExt cx="522" cy="1895"/>
          </a:xfrm>
        </p:grpSpPr>
        <p:pic>
          <p:nvPicPr>
            <p:cNvPr id="38917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7" y="855"/>
              <a:ext cx="522" cy="398"/>
            </a:xfrm>
            <a:prstGeom prst="rect">
              <a:avLst/>
            </a:prstGeom>
            <a:noFill/>
            <a:ln w="12600">
              <a:solidFill>
                <a:srgbClr val="99CC00"/>
              </a:solidFill>
              <a:miter lim="800000"/>
              <a:headEnd/>
              <a:tailEnd/>
            </a:ln>
          </p:spPr>
        </p:pic>
        <p:sp>
          <p:nvSpPr>
            <p:cNvPr id="38918" name="Line 5"/>
            <p:cNvSpPr>
              <a:spLocks noChangeShapeType="1"/>
            </p:cNvSpPr>
            <p:nvPr/>
          </p:nvSpPr>
          <p:spPr bwMode="auto">
            <a:xfrm>
              <a:off x="407" y="1253"/>
              <a:ext cx="1" cy="1497"/>
            </a:xfrm>
            <a:prstGeom prst="line">
              <a:avLst/>
            </a:prstGeom>
            <a:noFill/>
            <a:ln w="19080">
              <a:solidFill>
                <a:srgbClr val="99CC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19" name="Line 6"/>
            <p:cNvSpPr>
              <a:spLocks noChangeShapeType="1"/>
            </p:cNvSpPr>
            <p:nvPr/>
          </p:nvSpPr>
          <p:spPr bwMode="auto">
            <a:xfrm>
              <a:off x="498" y="1253"/>
              <a:ext cx="1" cy="272"/>
            </a:xfrm>
            <a:prstGeom prst="line">
              <a:avLst/>
            </a:prstGeom>
            <a:noFill/>
            <a:ln w="19080">
              <a:solidFill>
                <a:srgbClr val="99CC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214438" y="1571625"/>
            <a:ext cx="7358062" cy="23431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3300"/>
                </a:solidFill>
                <a:latin typeface="黑体" pitchFamily="49" charset="-122"/>
                <a:ea typeface="黑体" pitchFamily="49" charset="-122"/>
                <a:cs typeface="+mj-cs"/>
              </a:rPr>
              <a:t>   《</a:t>
            </a:r>
            <a:r>
              <a:rPr lang="zh-CN" altLang="en-US" sz="2400" dirty="0">
                <a:solidFill>
                  <a:srgbClr val="003300"/>
                </a:solidFill>
                <a:latin typeface="黑体" pitchFamily="49" charset="-122"/>
                <a:ea typeface="黑体" pitchFamily="49" charset="-122"/>
                <a:cs typeface="+mj-cs"/>
              </a:rPr>
              <a:t>课标</a:t>
            </a:r>
            <a:r>
              <a:rPr lang="en-US" altLang="zh-CN" sz="2400" dirty="0">
                <a:solidFill>
                  <a:srgbClr val="003300"/>
                </a:solidFill>
                <a:latin typeface="黑体" pitchFamily="49" charset="-122"/>
                <a:ea typeface="黑体" pitchFamily="49" charset="-122"/>
                <a:cs typeface="+mj-cs"/>
              </a:rPr>
              <a:t>》</a:t>
            </a:r>
            <a:r>
              <a:rPr lang="zh-CN" altLang="en-US" sz="2400" dirty="0">
                <a:solidFill>
                  <a:srgbClr val="003300"/>
                </a:solidFill>
                <a:latin typeface="黑体" pitchFamily="49" charset="-122"/>
                <a:ea typeface="黑体" pitchFamily="49" charset="-122"/>
                <a:cs typeface="+mj-cs"/>
              </a:rPr>
              <a:t>指出：“由于学生生活背景和思考角度不同，所使用的方法必然是多样的，</a:t>
            </a:r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j-cs"/>
              </a:rPr>
              <a:t>教师应尊重学生的想法，鼓励学生独立思考，提倡计算方法的多样化</a:t>
            </a:r>
            <a:r>
              <a:rPr lang="zh-CN" altLang="en-US" sz="2400" dirty="0">
                <a:solidFill>
                  <a:srgbClr val="003300"/>
                </a:solidFill>
                <a:latin typeface="黑体" pitchFamily="49" charset="-122"/>
                <a:ea typeface="黑体" pitchFamily="49" charset="-122"/>
                <a:cs typeface="+mj-cs"/>
              </a:rPr>
              <a:t>”。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500188" y="285750"/>
            <a:ext cx="4000500" cy="692150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3300"/>
                </a:solidFill>
                <a:latin typeface="+mj-lt"/>
                <a:cs typeface="+mj-cs"/>
              </a:rPr>
              <a:t>指导思想与理论依据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38" name="Group 9"/>
          <p:cNvGrpSpPr>
            <a:grpSpLocks/>
          </p:cNvGrpSpPr>
          <p:nvPr/>
        </p:nvGrpSpPr>
        <p:grpSpPr bwMode="auto">
          <a:xfrm>
            <a:off x="2197100" y="3592513"/>
            <a:ext cx="4895850" cy="503237"/>
            <a:chOff x="1384" y="1344"/>
            <a:chExt cx="3084" cy="317"/>
          </a:xfrm>
        </p:grpSpPr>
        <p:pic>
          <p:nvPicPr>
            <p:cNvPr id="39963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 l="-349" t="438" r="-696" b="-642"/>
            <a:stretch>
              <a:fillRect/>
            </a:stretch>
          </p:blipFill>
          <p:spPr bwMode="auto">
            <a:xfrm>
              <a:off x="1425" y="1344"/>
              <a:ext cx="18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4" name="Oval 11"/>
            <p:cNvSpPr>
              <a:spLocks noChangeArrowheads="1"/>
            </p:cNvSpPr>
            <p:nvPr/>
          </p:nvSpPr>
          <p:spPr bwMode="auto">
            <a:xfrm>
              <a:off x="1384" y="1626"/>
              <a:ext cx="3084" cy="35"/>
            </a:xfrm>
            <a:prstGeom prst="ellipse">
              <a:avLst/>
            </a:prstGeom>
            <a:gradFill rotWithShape="0">
              <a:gsLst>
                <a:gs pos="0">
                  <a:srgbClr val="79A400"/>
                </a:gs>
                <a:gs pos="100000">
                  <a:srgbClr val="384C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965" name="Text Box 12"/>
            <p:cNvSpPr txBox="1">
              <a:spLocks noChangeArrowheads="1"/>
            </p:cNvSpPr>
            <p:nvPr/>
          </p:nvSpPr>
          <p:spPr bwMode="auto">
            <a:xfrm>
              <a:off x="1800" y="1344"/>
              <a:ext cx="2031" cy="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FF0000"/>
                  </a:solidFill>
                  <a:latin typeface="Calibri" pitchFamily="34" charset="0"/>
                  <a:ea typeface="黑体" pitchFamily="49" charset="-122"/>
                </a:rPr>
                <a:t>教  学  目  标 </a:t>
              </a:r>
            </a:p>
          </p:txBody>
        </p:sp>
      </p:grpSp>
      <p:grpSp>
        <p:nvGrpSpPr>
          <p:cNvPr id="39939" name="Group 13"/>
          <p:cNvGrpSpPr>
            <a:grpSpLocks/>
          </p:cNvGrpSpPr>
          <p:nvPr/>
        </p:nvGrpSpPr>
        <p:grpSpPr bwMode="auto">
          <a:xfrm>
            <a:off x="2197100" y="4384675"/>
            <a:ext cx="4895850" cy="503238"/>
            <a:chOff x="1384" y="1843"/>
            <a:chExt cx="3084" cy="317"/>
          </a:xfrm>
        </p:grpSpPr>
        <p:pic>
          <p:nvPicPr>
            <p:cNvPr id="39960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 l="-349" t="438" r="-696" b="-642"/>
            <a:stretch>
              <a:fillRect/>
            </a:stretch>
          </p:blipFill>
          <p:spPr bwMode="auto">
            <a:xfrm>
              <a:off x="1425" y="1843"/>
              <a:ext cx="18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1" name="Oval 15"/>
            <p:cNvSpPr>
              <a:spLocks noChangeArrowheads="1"/>
            </p:cNvSpPr>
            <p:nvPr/>
          </p:nvSpPr>
          <p:spPr bwMode="auto">
            <a:xfrm>
              <a:off x="1384" y="2125"/>
              <a:ext cx="3084" cy="35"/>
            </a:xfrm>
            <a:prstGeom prst="ellipse">
              <a:avLst/>
            </a:prstGeom>
            <a:gradFill rotWithShape="0">
              <a:gsLst>
                <a:gs pos="0">
                  <a:srgbClr val="79A400"/>
                </a:gs>
                <a:gs pos="100000">
                  <a:srgbClr val="384C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962" name="Text Box 16"/>
            <p:cNvSpPr txBox="1">
              <a:spLocks noChangeArrowheads="1"/>
            </p:cNvSpPr>
            <p:nvPr/>
          </p:nvSpPr>
          <p:spPr bwMode="auto">
            <a:xfrm>
              <a:off x="1800" y="1843"/>
              <a:ext cx="20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学  过  程 </a:t>
              </a:r>
            </a:p>
          </p:txBody>
        </p:sp>
      </p:grpSp>
      <p:grpSp>
        <p:nvGrpSpPr>
          <p:cNvPr id="39940" name="Group 17"/>
          <p:cNvGrpSpPr>
            <a:grpSpLocks/>
          </p:cNvGrpSpPr>
          <p:nvPr/>
        </p:nvGrpSpPr>
        <p:grpSpPr bwMode="auto">
          <a:xfrm>
            <a:off x="2197100" y="5211763"/>
            <a:ext cx="4895850" cy="503237"/>
            <a:chOff x="1384" y="2432"/>
            <a:chExt cx="3084" cy="317"/>
          </a:xfrm>
        </p:grpSpPr>
        <p:pic>
          <p:nvPicPr>
            <p:cNvPr id="39957" name="Picture 18"/>
            <p:cNvPicPr>
              <a:picLocks noChangeAspect="1" noChangeArrowheads="1"/>
            </p:cNvPicPr>
            <p:nvPr/>
          </p:nvPicPr>
          <p:blipFill>
            <a:blip r:embed="rId3" cstate="print"/>
            <a:srcRect l="-349" t="438" r="-696" b="-642"/>
            <a:stretch>
              <a:fillRect/>
            </a:stretch>
          </p:blipFill>
          <p:spPr bwMode="auto">
            <a:xfrm>
              <a:off x="1425" y="2432"/>
              <a:ext cx="18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58" name="Oval 19"/>
            <p:cNvSpPr>
              <a:spLocks noChangeArrowheads="1"/>
            </p:cNvSpPr>
            <p:nvPr/>
          </p:nvSpPr>
          <p:spPr bwMode="auto">
            <a:xfrm>
              <a:off x="1384" y="2714"/>
              <a:ext cx="3084" cy="35"/>
            </a:xfrm>
            <a:prstGeom prst="ellipse">
              <a:avLst/>
            </a:prstGeom>
            <a:gradFill rotWithShape="0">
              <a:gsLst>
                <a:gs pos="0">
                  <a:srgbClr val="79A400"/>
                </a:gs>
                <a:gs pos="100000">
                  <a:srgbClr val="384C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959" name="Text Box 20"/>
            <p:cNvSpPr txBox="1">
              <a:spLocks noChangeArrowheads="1"/>
            </p:cNvSpPr>
            <p:nvPr/>
          </p:nvSpPr>
          <p:spPr bwMode="auto">
            <a:xfrm>
              <a:off x="1800" y="2432"/>
              <a:ext cx="20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学  特  色 </a:t>
              </a:r>
            </a:p>
          </p:txBody>
        </p:sp>
      </p:grpSp>
      <p:sp>
        <p:nvSpPr>
          <p:cNvPr id="28" name="Rectangle 2"/>
          <p:cNvSpPr txBox="1">
            <a:spLocks noChangeArrowheads="1"/>
          </p:cNvSpPr>
          <p:nvPr/>
        </p:nvSpPr>
        <p:spPr bwMode="black">
          <a:xfrm>
            <a:off x="1357313" y="214313"/>
            <a:ext cx="2530475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sz="4400" dirty="0">
                <a:solidFill>
                  <a:srgbClr val="003300"/>
                </a:solidFill>
                <a:latin typeface="+mj-lt"/>
                <a:ea typeface="黑体" pitchFamily="49" charset="-122"/>
                <a:cs typeface="+mj-cs"/>
              </a:rPr>
              <a:t>《</a:t>
            </a:r>
            <a:r>
              <a:rPr lang="zh-CN" altLang="en-US" sz="4400" dirty="0">
                <a:solidFill>
                  <a:srgbClr val="003300"/>
                </a:solidFill>
                <a:latin typeface="+mj-lt"/>
                <a:ea typeface="黑体" pitchFamily="49" charset="-122"/>
                <a:cs typeface="+mj-cs"/>
              </a:rPr>
              <a:t>摘苹果</a:t>
            </a:r>
            <a:r>
              <a:rPr lang="en-US" altLang="zh-CN" sz="4400" dirty="0">
                <a:solidFill>
                  <a:srgbClr val="003300"/>
                </a:solidFill>
                <a:latin typeface="+mj-lt"/>
                <a:ea typeface="黑体" pitchFamily="49" charset="-122"/>
                <a:cs typeface="+mj-cs"/>
              </a:rPr>
              <a:t>》</a:t>
            </a:r>
            <a:endParaRPr lang="ko-KR" altLang="en-US" sz="4400" dirty="0">
              <a:solidFill>
                <a:srgbClr val="003300"/>
              </a:solidFill>
              <a:latin typeface="+mj-lt"/>
              <a:ea typeface="黑体" pitchFamily="49" charset="-122"/>
              <a:cs typeface="+mj-cs"/>
            </a:endParaRPr>
          </a:p>
        </p:txBody>
      </p:sp>
      <p:grpSp>
        <p:nvGrpSpPr>
          <p:cNvPr id="39942" name="组合 35"/>
          <p:cNvGrpSpPr>
            <a:grpSpLocks/>
          </p:cNvGrpSpPr>
          <p:nvPr/>
        </p:nvGrpSpPr>
        <p:grpSpPr bwMode="auto">
          <a:xfrm>
            <a:off x="2214563" y="2282825"/>
            <a:ext cx="4895850" cy="503238"/>
            <a:chOff x="2214546" y="2143116"/>
            <a:chExt cx="4895850" cy="503238"/>
          </a:xfrm>
        </p:grpSpPr>
        <p:grpSp>
          <p:nvGrpSpPr>
            <p:cNvPr id="39953" name="Group 5"/>
            <p:cNvGrpSpPr>
              <a:grpSpLocks/>
            </p:cNvGrpSpPr>
            <p:nvPr/>
          </p:nvGrpSpPr>
          <p:grpSpPr bwMode="auto">
            <a:xfrm>
              <a:off x="2214546" y="2143116"/>
              <a:ext cx="4895850" cy="503238"/>
              <a:chOff x="1384" y="890"/>
              <a:chExt cx="3084" cy="317"/>
            </a:xfrm>
          </p:grpSpPr>
          <p:pic>
            <p:nvPicPr>
              <p:cNvPr id="39955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-349" t="438" r="-696" b="-642"/>
              <a:stretch>
                <a:fillRect/>
              </a:stretch>
            </p:blipFill>
            <p:spPr bwMode="auto">
              <a:xfrm>
                <a:off x="1425" y="890"/>
                <a:ext cx="18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9956" name="Oval 7"/>
              <p:cNvSpPr>
                <a:spLocks noChangeArrowheads="1"/>
              </p:cNvSpPr>
              <p:nvPr/>
            </p:nvSpPr>
            <p:spPr bwMode="auto">
              <a:xfrm>
                <a:off x="1384" y="1172"/>
                <a:ext cx="3084" cy="35"/>
              </a:xfrm>
              <a:prstGeom prst="ellipse">
                <a:avLst/>
              </a:prstGeom>
              <a:gradFill rotWithShape="0">
                <a:gsLst>
                  <a:gs pos="0">
                    <a:srgbClr val="79A400"/>
                  </a:gs>
                  <a:gs pos="100000">
                    <a:srgbClr val="384C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39954" name="Text Box 12"/>
            <p:cNvSpPr txBox="1">
              <a:spLocks noChangeArrowheads="1"/>
            </p:cNvSpPr>
            <p:nvPr/>
          </p:nvSpPr>
          <p:spPr bwMode="auto">
            <a:xfrm>
              <a:off x="2847985" y="2143116"/>
              <a:ext cx="3224213" cy="4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学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情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分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析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</a:t>
              </a:r>
            </a:p>
          </p:txBody>
        </p:sp>
      </p:grpSp>
      <p:grpSp>
        <p:nvGrpSpPr>
          <p:cNvPr id="39943" name="组合 36"/>
          <p:cNvGrpSpPr>
            <a:grpSpLocks/>
          </p:cNvGrpSpPr>
          <p:nvPr/>
        </p:nvGrpSpPr>
        <p:grpSpPr bwMode="auto">
          <a:xfrm>
            <a:off x="2214563" y="1500188"/>
            <a:ext cx="4895850" cy="571500"/>
            <a:chOff x="2214546" y="1500174"/>
            <a:chExt cx="4895850" cy="571504"/>
          </a:xfrm>
        </p:grpSpPr>
        <p:grpSp>
          <p:nvGrpSpPr>
            <p:cNvPr id="39949" name="Group 5"/>
            <p:cNvGrpSpPr>
              <a:grpSpLocks/>
            </p:cNvGrpSpPr>
            <p:nvPr/>
          </p:nvGrpSpPr>
          <p:grpSpPr bwMode="auto">
            <a:xfrm>
              <a:off x="2214546" y="1568440"/>
              <a:ext cx="4895850" cy="503238"/>
              <a:chOff x="1384" y="890"/>
              <a:chExt cx="3084" cy="317"/>
            </a:xfrm>
          </p:grpSpPr>
          <p:pic>
            <p:nvPicPr>
              <p:cNvPr id="39951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-349" t="438" r="-696" b="-642"/>
              <a:stretch>
                <a:fillRect/>
              </a:stretch>
            </p:blipFill>
            <p:spPr bwMode="auto">
              <a:xfrm>
                <a:off x="1425" y="890"/>
                <a:ext cx="18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9952" name="Oval 7"/>
              <p:cNvSpPr>
                <a:spLocks noChangeArrowheads="1"/>
              </p:cNvSpPr>
              <p:nvPr/>
            </p:nvSpPr>
            <p:spPr bwMode="auto">
              <a:xfrm>
                <a:off x="1384" y="1172"/>
                <a:ext cx="3084" cy="35"/>
              </a:xfrm>
              <a:prstGeom prst="ellipse">
                <a:avLst/>
              </a:prstGeom>
              <a:gradFill rotWithShape="0">
                <a:gsLst>
                  <a:gs pos="0">
                    <a:srgbClr val="79A400"/>
                  </a:gs>
                  <a:gs pos="100000">
                    <a:srgbClr val="384C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39950" name="Text Box 12"/>
            <p:cNvSpPr txBox="1">
              <a:spLocks noChangeArrowheads="1"/>
            </p:cNvSpPr>
            <p:nvPr/>
          </p:nvSpPr>
          <p:spPr bwMode="auto">
            <a:xfrm>
              <a:off x="2857488" y="1500174"/>
              <a:ext cx="3224213" cy="4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材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分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析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</a:t>
              </a:r>
            </a:p>
          </p:txBody>
        </p:sp>
      </p:grpSp>
      <p:grpSp>
        <p:nvGrpSpPr>
          <p:cNvPr id="39944" name="组合 31"/>
          <p:cNvGrpSpPr>
            <a:grpSpLocks/>
          </p:cNvGrpSpPr>
          <p:nvPr/>
        </p:nvGrpSpPr>
        <p:grpSpPr bwMode="auto">
          <a:xfrm>
            <a:off x="2247900" y="2928938"/>
            <a:ext cx="4895850" cy="503237"/>
            <a:chOff x="2214548" y="2143116"/>
            <a:chExt cx="4895850" cy="503238"/>
          </a:xfrm>
        </p:grpSpPr>
        <p:grpSp>
          <p:nvGrpSpPr>
            <p:cNvPr id="39945" name="Group 5"/>
            <p:cNvGrpSpPr>
              <a:grpSpLocks/>
            </p:cNvGrpSpPr>
            <p:nvPr/>
          </p:nvGrpSpPr>
          <p:grpSpPr bwMode="auto">
            <a:xfrm>
              <a:off x="2214548" y="2143116"/>
              <a:ext cx="4895850" cy="503238"/>
              <a:chOff x="1384" y="890"/>
              <a:chExt cx="3084" cy="317"/>
            </a:xfrm>
          </p:grpSpPr>
          <p:pic>
            <p:nvPicPr>
              <p:cNvPr id="39947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-349" t="438" r="-696" b="-642"/>
              <a:stretch>
                <a:fillRect/>
              </a:stretch>
            </p:blipFill>
            <p:spPr bwMode="auto">
              <a:xfrm>
                <a:off x="1425" y="890"/>
                <a:ext cx="18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9948" name="Oval 7"/>
              <p:cNvSpPr>
                <a:spLocks noChangeArrowheads="1"/>
              </p:cNvSpPr>
              <p:nvPr/>
            </p:nvSpPr>
            <p:spPr bwMode="auto">
              <a:xfrm>
                <a:off x="1384" y="1172"/>
                <a:ext cx="3084" cy="35"/>
              </a:xfrm>
              <a:prstGeom prst="ellipse">
                <a:avLst/>
              </a:prstGeom>
              <a:gradFill rotWithShape="0">
                <a:gsLst>
                  <a:gs pos="0">
                    <a:srgbClr val="79A400"/>
                  </a:gs>
                  <a:gs pos="100000">
                    <a:srgbClr val="384C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39946" name="Text Box 12"/>
            <p:cNvSpPr txBox="1">
              <a:spLocks noChangeArrowheads="1"/>
            </p:cNvSpPr>
            <p:nvPr/>
          </p:nvSpPr>
          <p:spPr bwMode="auto">
            <a:xfrm>
              <a:off x="2957489" y="2143116"/>
              <a:ext cx="3224213" cy="4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指导思想和理论依据</a:t>
              </a:r>
              <a:endParaRPr lang="zh-CN" altLang="en-GB" sz="2400" b="1">
                <a:solidFill>
                  <a:srgbClr val="003300"/>
                </a:solidFill>
                <a:latin typeface="Calibri" pitchFamily="34" charset="0"/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214438" y="285750"/>
            <a:ext cx="2857500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3300"/>
                </a:solidFill>
                <a:latin typeface="+mj-lt"/>
                <a:cs typeface="+mj-cs"/>
              </a:rPr>
              <a:t>教学目标</a:t>
            </a:r>
          </a:p>
        </p:txBody>
      </p:sp>
      <p:grpSp>
        <p:nvGrpSpPr>
          <p:cNvPr id="40963" name="Group 58"/>
          <p:cNvGrpSpPr>
            <a:grpSpLocks/>
          </p:cNvGrpSpPr>
          <p:nvPr/>
        </p:nvGrpSpPr>
        <p:grpSpPr bwMode="auto">
          <a:xfrm>
            <a:off x="468313" y="3284538"/>
            <a:ext cx="8351837" cy="1027112"/>
            <a:chOff x="340" y="2994"/>
            <a:chExt cx="5239" cy="481"/>
          </a:xfrm>
        </p:grpSpPr>
        <p:pic>
          <p:nvPicPr>
            <p:cNvPr id="40986" name="Picture 43"/>
            <p:cNvPicPr>
              <a:picLocks noChangeAspect="1" noChangeArrowheads="1"/>
            </p:cNvPicPr>
            <p:nvPr/>
          </p:nvPicPr>
          <p:blipFill>
            <a:blip r:embed="rId3" cstate="print"/>
            <a:srcRect l="2362"/>
            <a:stretch>
              <a:fillRect/>
            </a:stretch>
          </p:blipFill>
          <p:spPr bwMode="auto">
            <a:xfrm>
              <a:off x="340" y="2994"/>
              <a:ext cx="225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87" name="Text Box 45"/>
            <p:cNvSpPr txBox="1">
              <a:spLocks noChangeArrowheads="1"/>
            </p:cNvSpPr>
            <p:nvPr/>
          </p:nvSpPr>
          <p:spPr bwMode="auto">
            <a:xfrm>
              <a:off x="522" y="3003"/>
              <a:ext cx="5057" cy="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3300"/>
                  </a:solidFill>
                  <a:latin typeface="Calibri" pitchFamily="34" charset="0"/>
                </a:rPr>
                <a:t>教学重点：</a:t>
              </a:r>
              <a:r>
                <a:rPr lang="zh-CN" altLang="en-US" sz="2000" b="1" dirty="0">
                  <a:solidFill>
                    <a:srgbClr val="FF0000"/>
                  </a:solidFill>
                  <a:latin typeface="Calibri" pitchFamily="34" charset="0"/>
                </a:rPr>
                <a:t>能正确数出十位上的数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Calibri" pitchFamily="34" charset="0"/>
                </a:rPr>
                <a:t>，能够正确计算两</a:t>
              </a:r>
              <a:r>
                <a:rPr lang="zh-CN" altLang="en-US" sz="2000" b="1" dirty="0">
                  <a:solidFill>
                    <a:srgbClr val="FF0000"/>
                  </a:solidFill>
                  <a:latin typeface="Calibri" pitchFamily="34" charset="0"/>
                </a:rPr>
                <a:t>位数加两位数的进位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Calibri" pitchFamily="34" charset="0"/>
                </a:rPr>
                <a:t>加法。</a:t>
              </a:r>
              <a:endParaRPr lang="zh-CN" altLang="en-US" sz="2000" b="1" dirty="0">
                <a:solidFill>
                  <a:srgbClr val="FF0000"/>
                </a:solidFill>
                <a:latin typeface="Calibri" pitchFamily="34" charset="0"/>
              </a:endParaRPr>
            </a:p>
          </p:txBody>
        </p:sp>
      </p:grpSp>
      <p:grpSp>
        <p:nvGrpSpPr>
          <p:cNvPr id="40964" name="Group 57"/>
          <p:cNvGrpSpPr>
            <a:grpSpLocks/>
          </p:cNvGrpSpPr>
          <p:nvPr/>
        </p:nvGrpSpPr>
        <p:grpSpPr bwMode="auto">
          <a:xfrm>
            <a:off x="468313" y="4365625"/>
            <a:ext cx="7918450" cy="484188"/>
            <a:chOff x="340" y="3475"/>
            <a:chExt cx="4967" cy="227"/>
          </a:xfrm>
        </p:grpSpPr>
        <p:pic>
          <p:nvPicPr>
            <p:cNvPr id="40984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 l="2362"/>
            <a:stretch>
              <a:fillRect/>
            </a:stretch>
          </p:blipFill>
          <p:spPr bwMode="auto">
            <a:xfrm>
              <a:off x="340" y="3475"/>
              <a:ext cx="225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85" name="Text Box 46"/>
            <p:cNvSpPr txBox="1">
              <a:spLocks noChangeArrowheads="1"/>
            </p:cNvSpPr>
            <p:nvPr/>
          </p:nvSpPr>
          <p:spPr bwMode="auto">
            <a:xfrm>
              <a:off x="521" y="3478"/>
              <a:ext cx="4786" cy="1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rgbClr val="003300"/>
                  </a:solidFill>
                  <a:latin typeface="Calibri" pitchFamily="34" charset="0"/>
                </a:rPr>
                <a:t>教学难点：</a:t>
              </a:r>
              <a:r>
                <a:rPr lang="zh-CN" altLang="en-US" sz="2000" b="1">
                  <a:solidFill>
                    <a:srgbClr val="0070C0"/>
                  </a:solidFill>
                  <a:latin typeface="Calibri" pitchFamily="34" charset="0"/>
                </a:rPr>
                <a:t>培养估算意识；渗透连续进位加的算理。</a:t>
              </a:r>
            </a:p>
          </p:txBody>
        </p:sp>
      </p:grpSp>
      <p:grpSp>
        <p:nvGrpSpPr>
          <p:cNvPr id="40965" name="组合 24"/>
          <p:cNvGrpSpPr>
            <a:grpSpLocks/>
          </p:cNvGrpSpPr>
          <p:nvPr/>
        </p:nvGrpSpPr>
        <p:grpSpPr bwMode="auto">
          <a:xfrm>
            <a:off x="323850" y="981075"/>
            <a:ext cx="8351838" cy="2224088"/>
            <a:chOff x="358775" y="1122960"/>
            <a:chExt cx="8497888" cy="2591792"/>
          </a:xfrm>
        </p:grpSpPr>
        <p:grpSp>
          <p:nvGrpSpPr>
            <p:cNvPr id="40970" name="Group 61"/>
            <p:cNvGrpSpPr>
              <a:grpSpLocks/>
            </p:cNvGrpSpPr>
            <p:nvPr/>
          </p:nvGrpSpPr>
          <p:grpSpPr bwMode="auto">
            <a:xfrm>
              <a:off x="358775" y="1122960"/>
              <a:ext cx="8497888" cy="2591792"/>
              <a:chOff x="226" y="696"/>
              <a:chExt cx="5353" cy="2031"/>
            </a:xfrm>
          </p:grpSpPr>
          <p:grpSp>
            <p:nvGrpSpPr>
              <p:cNvPr id="40972" name="Group 10"/>
              <p:cNvGrpSpPr>
                <a:grpSpLocks/>
              </p:cNvGrpSpPr>
              <p:nvPr/>
            </p:nvGrpSpPr>
            <p:grpSpPr bwMode="auto">
              <a:xfrm>
                <a:off x="362" y="937"/>
                <a:ext cx="448" cy="503"/>
                <a:chOff x="748" y="710"/>
                <a:chExt cx="715" cy="893"/>
              </a:xfrm>
            </p:grpSpPr>
            <p:sp>
              <p:nvSpPr>
                <p:cNvPr id="40982" name="Oval 11"/>
                <p:cNvSpPr>
                  <a:spLocks noChangeArrowheads="1"/>
                </p:cNvSpPr>
                <p:nvPr/>
              </p:nvSpPr>
              <p:spPr bwMode="auto">
                <a:xfrm>
                  <a:off x="748" y="710"/>
                  <a:ext cx="715" cy="89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BBE0E3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19080">
                  <a:solidFill>
                    <a:srgbClr val="99CC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latin typeface="Calibri" pitchFamily="34" charset="0"/>
                  </a:endParaRPr>
                </a:p>
              </p:txBody>
            </p:sp>
            <p:sp>
              <p:nvSpPr>
                <p:cNvPr id="40983" name="Oval 12"/>
                <p:cNvSpPr>
                  <a:spLocks noChangeArrowheads="1"/>
                </p:cNvSpPr>
                <p:nvPr/>
              </p:nvSpPr>
              <p:spPr bwMode="auto">
                <a:xfrm>
                  <a:off x="839" y="800"/>
                  <a:ext cx="544" cy="544"/>
                </a:xfrm>
                <a:prstGeom prst="ellipse">
                  <a:avLst/>
                </a:prstGeom>
                <a:blipFill dpi="0" rotWithShape="0">
                  <a:blip r:embed="rId4" cstate="print">
                    <a:alphaModFix amt="52000"/>
                  </a:blip>
                  <a:srcRect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latin typeface="Calibri" pitchFamily="34" charset="0"/>
                  </a:endParaRPr>
                </a:p>
              </p:txBody>
            </p:sp>
          </p:grpSp>
          <p:sp>
            <p:nvSpPr>
              <p:cNvPr id="40973" name="Rectangle 13"/>
              <p:cNvSpPr>
                <a:spLocks noChangeArrowheads="1"/>
              </p:cNvSpPr>
              <p:nvPr/>
            </p:nvSpPr>
            <p:spPr bwMode="auto">
              <a:xfrm>
                <a:off x="471" y="1027"/>
                <a:ext cx="204" cy="3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defTabSz="449263">
                  <a:spcBef>
                    <a:spcPts val="1563"/>
                  </a:spcBef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en-GB" altLang="zh-CN" b="1">
                    <a:solidFill>
                      <a:srgbClr val="000000"/>
                    </a:solidFill>
                    <a:latin typeface="黑体" pitchFamily="49" charset="-122"/>
                    <a:ea typeface="黑体" pitchFamily="49" charset="-122"/>
                  </a:rPr>
                  <a:t>1</a:t>
                </a:r>
              </a:p>
            </p:txBody>
          </p:sp>
          <p:sp>
            <p:nvSpPr>
              <p:cNvPr id="40974" name="Line 14"/>
              <p:cNvSpPr>
                <a:spLocks noChangeShapeType="1"/>
              </p:cNvSpPr>
              <p:nvPr/>
            </p:nvSpPr>
            <p:spPr bwMode="auto">
              <a:xfrm flipV="1">
                <a:off x="861" y="1139"/>
                <a:ext cx="205" cy="0"/>
              </a:xfrm>
              <a:prstGeom prst="line">
                <a:avLst/>
              </a:prstGeom>
              <a:noFill/>
              <a:ln w="28448">
                <a:solidFill>
                  <a:srgbClr val="99CC00"/>
                </a:solidFill>
                <a:prstDash val="sysDot"/>
                <a:miter lim="800000"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75" name="Rectangle 47"/>
              <p:cNvSpPr>
                <a:spLocks noChangeArrowheads="1"/>
              </p:cNvSpPr>
              <p:nvPr/>
            </p:nvSpPr>
            <p:spPr bwMode="auto">
              <a:xfrm>
                <a:off x="1088" y="696"/>
                <a:ext cx="4422" cy="9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>
                    <a:solidFill>
                      <a:srgbClr val="003300"/>
                    </a:solidFill>
                    <a:latin typeface="Calibri" pitchFamily="34" charset="0"/>
                  </a:rPr>
                  <a:t>感受数的运算与生活的密切联系，</a:t>
                </a:r>
                <a:r>
                  <a:rPr lang="zh-CN" altLang="en-US" sz="2000" b="1">
                    <a:solidFill>
                      <a:srgbClr val="FF0000"/>
                    </a:solidFill>
                    <a:latin typeface="Calibri" pitchFamily="34" charset="0"/>
                  </a:rPr>
                  <a:t>培养初步的估算意识</a:t>
                </a:r>
                <a:r>
                  <a:rPr lang="zh-CN" altLang="en-US" sz="2000" b="1">
                    <a:solidFill>
                      <a:srgbClr val="003300"/>
                    </a:solidFill>
                    <a:latin typeface="Calibri" pitchFamily="34" charset="0"/>
                  </a:rPr>
                  <a:t>和解决有关简单实际问题的能力。</a:t>
                </a:r>
              </a:p>
            </p:txBody>
          </p:sp>
          <p:grpSp>
            <p:nvGrpSpPr>
              <p:cNvPr id="40976" name="Group 32"/>
              <p:cNvGrpSpPr>
                <a:grpSpLocks/>
              </p:cNvGrpSpPr>
              <p:nvPr/>
            </p:nvGrpSpPr>
            <p:grpSpPr bwMode="auto">
              <a:xfrm>
                <a:off x="340" y="1627"/>
                <a:ext cx="470" cy="540"/>
                <a:chOff x="748" y="810"/>
                <a:chExt cx="740" cy="960"/>
              </a:xfrm>
            </p:grpSpPr>
            <p:sp>
              <p:nvSpPr>
                <p:cNvPr id="40980" name="Oval 33"/>
                <p:cNvSpPr>
                  <a:spLocks noChangeArrowheads="1"/>
                </p:cNvSpPr>
                <p:nvPr/>
              </p:nvSpPr>
              <p:spPr bwMode="auto">
                <a:xfrm>
                  <a:off x="748" y="810"/>
                  <a:ext cx="740" cy="96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BBE0E3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19080">
                  <a:solidFill>
                    <a:srgbClr val="99CC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latin typeface="Calibri" pitchFamily="34" charset="0"/>
                  </a:endParaRPr>
                </a:p>
              </p:txBody>
            </p:sp>
            <p:sp>
              <p:nvSpPr>
                <p:cNvPr id="40981" name="Oval 34"/>
                <p:cNvSpPr>
                  <a:spLocks noChangeArrowheads="1"/>
                </p:cNvSpPr>
                <p:nvPr/>
              </p:nvSpPr>
              <p:spPr bwMode="auto">
                <a:xfrm>
                  <a:off x="839" y="899"/>
                  <a:ext cx="507" cy="671"/>
                </a:xfrm>
                <a:prstGeom prst="ellipse">
                  <a:avLst/>
                </a:prstGeom>
                <a:blipFill dpi="0" rotWithShape="0">
                  <a:blip r:embed="rId5" cstate="print">
                    <a:alphaModFix amt="52000"/>
                  </a:blip>
                  <a:srcRect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latin typeface="Calibri" pitchFamily="34" charset="0"/>
                  </a:endParaRPr>
                </a:p>
              </p:txBody>
            </p:sp>
          </p:grpSp>
          <p:sp>
            <p:nvSpPr>
              <p:cNvPr id="40977" name="Rectangle 35"/>
              <p:cNvSpPr>
                <a:spLocks noChangeArrowheads="1"/>
              </p:cNvSpPr>
              <p:nvPr/>
            </p:nvSpPr>
            <p:spPr bwMode="auto">
              <a:xfrm>
                <a:off x="450" y="1775"/>
                <a:ext cx="190" cy="3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defTabSz="449263">
                  <a:spcBef>
                    <a:spcPts val="1563"/>
                  </a:spcBef>
                  <a:buClr>
                    <a:srgbClr val="000000"/>
                  </a:buClr>
                  <a:buSzPct val="100000"/>
                  <a:buFont typeface="Times New Roman" pitchFamily="18" charset="0"/>
                  <a:buNone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</a:pPr>
                <a:r>
                  <a:rPr lang="en-GB" altLang="zh-CN" b="1">
                    <a:solidFill>
                      <a:srgbClr val="000000"/>
                    </a:solidFill>
                    <a:latin typeface="黑体" pitchFamily="49" charset="-122"/>
                    <a:ea typeface="黑体" pitchFamily="49" charset="-122"/>
                  </a:rPr>
                  <a:t>2</a:t>
                </a:r>
              </a:p>
            </p:txBody>
          </p:sp>
          <p:sp>
            <p:nvSpPr>
              <p:cNvPr id="40978" name="Line 48"/>
              <p:cNvSpPr>
                <a:spLocks noChangeShapeType="1"/>
              </p:cNvSpPr>
              <p:nvPr/>
            </p:nvSpPr>
            <p:spPr bwMode="auto">
              <a:xfrm flipV="1">
                <a:off x="855" y="1887"/>
                <a:ext cx="207" cy="0"/>
              </a:xfrm>
              <a:prstGeom prst="line">
                <a:avLst/>
              </a:prstGeom>
              <a:noFill/>
              <a:ln w="28448">
                <a:solidFill>
                  <a:srgbClr val="99CC00"/>
                </a:solidFill>
                <a:prstDash val="sysDot"/>
                <a:miter lim="800000"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79" name="AutoShape 59"/>
              <p:cNvSpPr>
                <a:spLocks noChangeArrowheads="1"/>
              </p:cNvSpPr>
              <p:nvPr/>
            </p:nvSpPr>
            <p:spPr bwMode="auto">
              <a:xfrm>
                <a:off x="226" y="754"/>
                <a:ext cx="5353" cy="1973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40971" name="Rectangle 52"/>
            <p:cNvSpPr>
              <a:spLocks noChangeArrowheads="1"/>
            </p:cNvSpPr>
            <p:nvPr/>
          </p:nvSpPr>
          <p:spPr bwMode="auto">
            <a:xfrm>
              <a:off x="1713979" y="2279194"/>
              <a:ext cx="7111994" cy="117286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>
                  <a:solidFill>
                    <a:srgbClr val="003300"/>
                  </a:solidFill>
                  <a:latin typeface="Calibri" pitchFamily="34" charset="0"/>
                </a:rPr>
                <a:t>通过操作探索掌握两位数加两位数进位加法的多种计算方法，</a:t>
              </a:r>
              <a:r>
                <a:rPr lang="zh-CN" altLang="en-US" sz="2000" b="1">
                  <a:solidFill>
                    <a:srgbClr val="FF0000"/>
                  </a:solidFill>
                  <a:latin typeface="Calibri" pitchFamily="34" charset="0"/>
                </a:rPr>
                <a:t>能正确进行计算</a:t>
              </a:r>
              <a:r>
                <a:rPr lang="zh-CN" altLang="en-US" sz="2000" b="1">
                  <a:solidFill>
                    <a:srgbClr val="003300"/>
                  </a:solidFill>
                  <a:latin typeface="Calibri" pitchFamily="34" charset="0"/>
                </a:rPr>
                <a:t>。</a:t>
              </a:r>
              <a:endParaRPr lang="zh-CN" altLang="en-US" sz="2000">
                <a:solidFill>
                  <a:srgbClr val="003300"/>
                </a:solidFill>
                <a:latin typeface="Calibri" pitchFamily="34" charset="0"/>
              </a:endParaRPr>
            </a:p>
          </p:txBody>
        </p:sp>
      </p:grpSp>
      <p:grpSp>
        <p:nvGrpSpPr>
          <p:cNvPr id="40966" name="Group 57"/>
          <p:cNvGrpSpPr>
            <a:grpSpLocks/>
          </p:cNvGrpSpPr>
          <p:nvPr/>
        </p:nvGrpSpPr>
        <p:grpSpPr bwMode="auto">
          <a:xfrm>
            <a:off x="395288" y="5229225"/>
            <a:ext cx="8280400" cy="860425"/>
            <a:chOff x="340" y="3475"/>
            <a:chExt cx="4967" cy="404"/>
          </a:xfrm>
        </p:grpSpPr>
        <p:pic>
          <p:nvPicPr>
            <p:cNvPr id="40968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 l="2362"/>
            <a:stretch>
              <a:fillRect/>
            </a:stretch>
          </p:blipFill>
          <p:spPr bwMode="auto">
            <a:xfrm>
              <a:off x="340" y="3475"/>
              <a:ext cx="225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69" name="Text Box 46"/>
            <p:cNvSpPr txBox="1">
              <a:spLocks noChangeArrowheads="1"/>
            </p:cNvSpPr>
            <p:nvPr/>
          </p:nvSpPr>
          <p:spPr bwMode="auto">
            <a:xfrm>
              <a:off x="521" y="3478"/>
              <a:ext cx="4786" cy="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rgbClr val="003300"/>
                  </a:solidFill>
                  <a:latin typeface="Calibri" pitchFamily="34" charset="0"/>
                </a:rPr>
                <a:t>教学资源     教师资源：多媒体课件、投影仪、计数器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rgbClr val="003300"/>
                  </a:solidFill>
                  <a:latin typeface="Calibri" pitchFamily="34" charset="0"/>
                </a:rPr>
                <a:t>                       学生资源：小苹果卡片、小棒（橡皮筋）、计数器、白纸</a:t>
              </a:r>
              <a:endParaRPr lang="zh-CN" altLang="en-US" sz="2000" b="1">
                <a:solidFill>
                  <a:srgbClr val="0070C0"/>
                </a:solidFill>
                <a:latin typeface="Calibri" pitchFamily="34" charset="0"/>
              </a:endParaRPr>
            </a:p>
          </p:txBody>
        </p:sp>
      </p:grpSp>
      <p:sp>
        <p:nvSpPr>
          <p:cNvPr id="40967" name="AutoShape 30"/>
          <p:cNvSpPr>
            <a:spLocks/>
          </p:cNvSpPr>
          <p:nvPr/>
        </p:nvSpPr>
        <p:spPr bwMode="auto">
          <a:xfrm>
            <a:off x="1835150" y="5300663"/>
            <a:ext cx="215900" cy="649287"/>
          </a:xfrm>
          <a:prstGeom prst="leftBrace">
            <a:avLst>
              <a:gd name="adj1" fmla="val 25061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1986" name="Group 9"/>
          <p:cNvGrpSpPr>
            <a:grpSpLocks/>
          </p:cNvGrpSpPr>
          <p:nvPr/>
        </p:nvGrpSpPr>
        <p:grpSpPr bwMode="auto">
          <a:xfrm>
            <a:off x="2197100" y="3592513"/>
            <a:ext cx="4895850" cy="503237"/>
            <a:chOff x="1384" y="1344"/>
            <a:chExt cx="3084" cy="317"/>
          </a:xfrm>
        </p:grpSpPr>
        <p:pic>
          <p:nvPicPr>
            <p:cNvPr id="42011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 l="-349" t="438" r="-696" b="-642"/>
            <a:stretch>
              <a:fillRect/>
            </a:stretch>
          </p:blipFill>
          <p:spPr bwMode="auto">
            <a:xfrm>
              <a:off x="1425" y="1344"/>
              <a:ext cx="18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12" name="Oval 11"/>
            <p:cNvSpPr>
              <a:spLocks noChangeArrowheads="1"/>
            </p:cNvSpPr>
            <p:nvPr/>
          </p:nvSpPr>
          <p:spPr bwMode="auto">
            <a:xfrm>
              <a:off x="1384" y="1626"/>
              <a:ext cx="3084" cy="35"/>
            </a:xfrm>
            <a:prstGeom prst="ellipse">
              <a:avLst/>
            </a:prstGeom>
            <a:gradFill rotWithShape="0">
              <a:gsLst>
                <a:gs pos="0">
                  <a:srgbClr val="79A400"/>
                </a:gs>
                <a:gs pos="100000">
                  <a:srgbClr val="384C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2013" name="Text Box 12"/>
            <p:cNvSpPr txBox="1">
              <a:spLocks noChangeArrowheads="1"/>
            </p:cNvSpPr>
            <p:nvPr/>
          </p:nvSpPr>
          <p:spPr bwMode="auto">
            <a:xfrm>
              <a:off x="1800" y="1344"/>
              <a:ext cx="20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学  目  标 </a:t>
              </a:r>
            </a:p>
          </p:txBody>
        </p:sp>
      </p:grpSp>
      <p:grpSp>
        <p:nvGrpSpPr>
          <p:cNvPr id="41987" name="Group 13"/>
          <p:cNvGrpSpPr>
            <a:grpSpLocks/>
          </p:cNvGrpSpPr>
          <p:nvPr/>
        </p:nvGrpSpPr>
        <p:grpSpPr bwMode="auto">
          <a:xfrm>
            <a:off x="2197100" y="4384675"/>
            <a:ext cx="4895850" cy="503238"/>
            <a:chOff x="1384" y="1843"/>
            <a:chExt cx="3084" cy="317"/>
          </a:xfrm>
        </p:grpSpPr>
        <p:pic>
          <p:nvPicPr>
            <p:cNvPr id="42008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 l="-349" t="438" r="-696" b="-642"/>
            <a:stretch>
              <a:fillRect/>
            </a:stretch>
          </p:blipFill>
          <p:spPr bwMode="auto">
            <a:xfrm>
              <a:off x="1425" y="1843"/>
              <a:ext cx="18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09" name="Oval 15"/>
            <p:cNvSpPr>
              <a:spLocks noChangeArrowheads="1"/>
            </p:cNvSpPr>
            <p:nvPr/>
          </p:nvSpPr>
          <p:spPr bwMode="auto">
            <a:xfrm>
              <a:off x="1384" y="2125"/>
              <a:ext cx="3084" cy="35"/>
            </a:xfrm>
            <a:prstGeom prst="ellipse">
              <a:avLst/>
            </a:prstGeom>
            <a:gradFill rotWithShape="0">
              <a:gsLst>
                <a:gs pos="0">
                  <a:srgbClr val="79A400"/>
                </a:gs>
                <a:gs pos="100000">
                  <a:srgbClr val="384C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2010" name="Text Box 16"/>
            <p:cNvSpPr txBox="1">
              <a:spLocks noChangeArrowheads="1"/>
            </p:cNvSpPr>
            <p:nvPr/>
          </p:nvSpPr>
          <p:spPr bwMode="auto">
            <a:xfrm>
              <a:off x="1800" y="1843"/>
              <a:ext cx="2031" cy="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FF0000"/>
                  </a:solidFill>
                  <a:latin typeface="Calibri" pitchFamily="34" charset="0"/>
                  <a:ea typeface="黑体" pitchFamily="49" charset="-122"/>
                </a:rPr>
                <a:t>教  学  过  程 </a:t>
              </a:r>
            </a:p>
          </p:txBody>
        </p:sp>
      </p:grpSp>
      <p:grpSp>
        <p:nvGrpSpPr>
          <p:cNvPr id="41988" name="Group 17"/>
          <p:cNvGrpSpPr>
            <a:grpSpLocks/>
          </p:cNvGrpSpPr>
          <p:nvPr/>
        </p:nvGrpSpPr>
        <p:grpSpPr bwMode="auto">
          <a:xfrm>
            <a:off x="2197100" y="5211763"/>
            <a:ext cx="4895850" cy="503237"/>
            <a:chOff x="1384" y="2432"/>
            <a:chExt cx="3084" cy="317"/>
          </a:xfrm>
        </p:grpSpPr>
        <p:pic>
          <p:nvPicPr>
            <p:cNvPr id="42005" name="Picture 18"/>
            <p:cNvPicPr>
              <a:picLocks noChangeAspect="1" noChangeArrowheads="1"/>
            </p:cNvPicPr>
            <p:nvPr/>
          </p:nvPicPr>
          <p:blipFill>
            <a:blip r:embed="rId3" cstate="print"/>
            <a:srcRect l="-349" t="438" r="-696" b="-642"/>
            <a:stretch>
              <a:fillRect/>
            </a:stretch>
          </p:blipFill>
          <p:spPr bwMode="auto">
            <a:xfrm>
              <a:off x="1425" y="2432"/>
              <a:ext cx="18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006" name="Oval 19"/>
            <p:cNvSpPr>
              <a:spLocks noChangeArrowheads="1"/>
            </p:cNvSpPr>
            <p:nvPr/>
          </p:nvSpPr>
          <p:spPr bwMode="auto">
            <a:xfrm>
              <a:off x="1384" y="2714"/>
              <a:ext cx="3084" cy="35"/>
            </a:xfrm>
            <a:prstGeom prst="ellipse">
              <a:avLst/>
            </a:prstGeom>
            <a:gradFill rotWithShape="0">
              <a:gsLst>
                <a:gs pos="0">
                  <a:srgbClr val="79A400"/>
                </a:gs>
                <a:gs pos="100000">
                  <a:srgbClr val="384C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2007" name="Text Box 20"/>
            <p:cNvSpPr txBox="1">
              <a:spLocks noChangeArrowheads="1"/>
            </p:cNvSpPr>
            <p:nvPr/>
          </p:nvSpPr>
          <p:spPr bwMode="auto">
            <a:xfrm>
              <a:off x="1800" y="2432"/>
              <a:ext cx="20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学  特  色 </a:t>
              </a:r>
            </a:p>
          </p:txBody>
        </p:sp>
      </p:grpSp>
      <p:sp>
        <p:nvSpPr>
          <p:cNvPr id="28" name="Rectangle 2"/>
          <p:cNvSpPr txBox="1">
            <a:spLocks noChangeArrowheads="1"/>
          </p:cNvSpPr>
          <p:nvPr/>
        </p:nvSpPr>
        <p:spPr bwMode="black">
          <a:xfrm>
            <a:off x="1571625" y="214313"/>
            <a:ext cx="2530475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sz="4400" dirty="0">
                <a:solidFill>
                  <a:srgbClr val="003300"/>
                </a:solidFill>
                <a:latin typeface="+mj-lt"/>
                <a:ea typeface="黑体" pitchFamily="49" charset="-122"/>
                <a:cs typeface="+mj-cs"/>
              </a:rPr>
              <a:t>《</a:t>
            </a:r>
            <a:r>
              <a:rPr lang="zh-CN" altLang="en-US" sz="4400" dirty="0">
                <a:solidFill>
                  <a:srgbClr val="003300"/>
                </a:solidFill>
                <a:latin typeface="+mj-lt"/>
                <a:ea typeface="黑体" pitchFamily="49" charset="-122"/>
                <a:cs typeface="+mj-cs"/>
              </a:rPr>
              <a:t>摘苹果</a:t>
            </a:r>
            <a:r>
              <a:rPr lang="en-US" altLang="zh-CN" sz="4400" dirty="0">
                <a:solidFill>
                  <a:srgbClr val="003300"/>
                </a:solidFill>
                <a:latin typeface="+mj-lt"/>
                <a:ea typeface="黑体" pitchFamily="49" charset="-122"/>
                <a:cs typeface="+mj-cs"/>
              </a:rPr>
              <a:t>》</a:t>
            </a:r>
            <a:endParaRPr lang="ko-KR" altLang="en-US" sz="4400" dirty="0">
              <a:solidFill>
                <a:srgbClr val="003300"/>
              </a:solidFill>
              <a:latin typeface="+mj-lt"/>
              <a:ea typeface="黑体" pitchFamily="49" charset="-122"/>
              <a:cs typeface="+mj-cs"/>
            </a:endParaRPr>
          </a:p>
        </p:txBody>
      </p:sp>
      <p:grpSp>
        <p:nvGrpSpPr>
          <p:cNvPr id="41990" name="组合 35"/>
          <p:cNvGrpSpPr>
            <a:grpSpLocks/>
          </p:cNvGrpSpPr>
          <p:nvPr/>
        </p:nvGrpSpPr>
        <p:grpSpPr bwMode="auto">
          <a:xfrm>
            <a:off x="2214563" y="2282825"/>
            <a:ext cx="4895850" cy="503238"/>
            <a:chOff x="2214546" y="2143116"/>
            <a:chExt cx="4895850" cy="503238"/>
          </a:xfrm>
        </p:grpSpPr>
        <p:grpSp>
          <p:nvGrpSpPr>
            <p:cNvPr id="42001" name="Group 5"/>
            <p:cNvGrpSpPr>
              <a:grpSpLocks/>
            </p:cNvGrpSpPr>
            <p:nvPr/>
          </p:nvGrpSpPr>
          <p:grpSpPr bwMode="auto">
            <a:xfrm>
              <a:off x="2214546" y="2143116"/>
              <a:ext cx="4895850" cy="503238"/>
              <a:chOff x="1384" y="890"/>
              <a:chExt cx="3084" cy="317"/>
            </a:xfrm>
          </p:grpSpPr>
          <p:pic>
            <p:nvPicPr>
              <p:cNvPr id="42003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-349" t="438" r="-696" b="-642"/>
              <a:stretch>
                <a:fillRect/>
              </a:stretch>
            </p:blipFill>
            <p:spPr bwMode="auto">
              <a:xfrm>
                <a:off x="1425" y="890"/>
                <a:ext cx="18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2004" name="Oval 7"/>
              <p:cNvSpPr>
                <a:spLocks noChangeArrowheads="1"/>
              </p:cNvSpPr>
              <p:nvPr/>
            </p:nvSpPr>
            <p:spPr bwMode="auto">
              <a:xfrm>
                <a:off x="1384" y="1172"/>
                <a:ext cx="3084" cy="35"/>
              </a:xfrm>
              <a:prstGeom prst="ellipse">
                <a:avLst/>
              </a:prstGeom>
              <a:gradFill rotWithShape="0">
                <a:gsLst>
                  <a:gs pos="0">
                    <a:srgbClr val="79A400"/>
                  </a:gs>
                  <a:gs pos="100000">
                    <a:srgbClr val="384C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42002" name="Text Box 12"/>
            <p:cNvSpPr txBox="1">
              <a:spLocks noChangeArrowheads="1"/>
            </p:cNvSpPr>
            <p:nvPr/>
          </p:nvSpPr>
          <p:spPr bwMode="auto">
            <a:xfrm>
              <a:off x="2847985" y="2143116"/>
              <a:ext cx="3224213" cy="4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学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情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分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析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</a:t>
              </a:r>
            </a:p>
          </p:txBody>
        </p:sp>
      </p:grpSp>
      <p:grpSp>
        <p:nvGrpSpPr>
          <p:cNvPr id="41991" name="组合 36"/>
          <p:cNvGrpSpPr>
            <a:grpSpLocks/>
          </p:cNvGrpSpPr>
          <p:nvPr/>
        </p:nvGrpSpPr>
        <p:grpSpPr bwMode="auto">
          <a:xfrm>
            <a:off x="2214563" y="1500188"/>
            <a:ext cx="4895850" cy="571500"/>
            <a:chOff x="2214546" y="1500174"/>
            <a:chExt cx="4895850" cy="571504"/>
          </a:xfrm>
        </p:grpSpPr>
        <p:grpSp>
          <p:nvGrpSpPr>
            <p:cNvPr id="41997" name="Group 5"/>
            <p:cNvGrpSpPr>
              <a:grpSpLocks/>
            </p:cNvGrpSpPr>
            <p:nvPr/>
          </p:nvGrpSpPr>
          <p:grpSpPr bwMode="auto">
            <a:xfrm>
              <a:off x="2214546" y="1568440"/>
              <a:ext cx="4895850" cy="503238"/>
              <a:chOff x="1384" y="890"/>
              <a:chExt cx="3084" cy="317"/>
            </a:xfrm>
          </p:grpSpPr>
          <p:pic>
            <p:nvPicPr>
              <p:cNvPr id="41999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-349" t="438" r="-696" b="-642"/>
              <a:stretch>
                <a:fillRect/>
              </a:stretch>
            </p:blipFill>
            <p:spPr bwMode="auto">
              <a:xfrm>
                <a:off x="1425" y="890"/>
                <a:ext cx="18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2000" name="Oval 7"/>
              <p:cNvSpPr>
                <a:spLocks noChangeArrowheads="1"/>
              </p:cNvSpPr>
              <p:nvPr/>
            </p:nvSpPr>
            <p:spPr bwMode="auto">
              <a:xfrm>
                <a:off x="1384" y="1172"/>
                <a:ext cx="3084" cy="35"/>
              </a:xfrm>
              <a:prstGeom prst="ellipse">
                <a:avLst/>
              </a:prstGeom>
              <a:gradFill rotWithShape="0">
                <a:gsLst>
                  <a:gs pos="0">
                    <a:srgbClr val="79A400"/>
                  </a:gs>
                  <a:gs pos="100000">
                    <a:srgbClr val="384C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41998" name="Text Box 12"/>
            <p:cNvSpPr txBox="1">
              <a:spLocks noChangeArrowheads="1"/>
            </p:cNvSpPr>
            <p:nvPr/>
          </p:nvSpPr>
          <p:spPr bwMode="auto">
            <a:xfrm>
              <a:off x="2857488" y="1500174"/>
              <a:ext cx="3224213" cy="4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材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分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析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</a:t>
              </a:r>
            </a:p>
          </p:txBody>
        </p:sp>
      </p:grpSp>
      <p:grpSp>
        <p:nvGrpSpPr>
          <p:cNvPr id="41992" name="组合 31"/>
          <p:cNvGrpSpPr>
            <a:grpSpLocks/>
          </p:cNvGrpSpPr>
          <p:nvPr/>
        </p:nvGrpSpPr>
        <p:grpSpPr bwMode="auto">
          <a:xfrm>
            <a:off x="2247900" y="2928938"/>
            <a:ext cx="4895850" cy="503237"/>
            <a:chOff x="2214548" y="2143116"/>
            <a:chExt cx="4895850" cy="503238"/>
          </a:xfrm>
        </p:grpSpPr>
        <p:grpSp>
          <p:nvGrpSpPr>
            <p:cNvPr id="41993" name="Group 5"/>
            <p:cNvGrpSpPr>
              <a:grpSpLocks/>
            </p:cNvGrpSpPr>
            <p:nvPr/>
          </p:nvGrpSpPr>
          <p:grpSpPr bwMode="auto">
            <a:xfrm>
              <a:off x="2214548" y="2143116"/>
              <a:ext cx="4895850" cy="503238"/>
              <a:chOff x="1384" y="890"/>
              <a:chExt cx="3084" cy="317"/>
            </a:xfrm>
          </p:grpSpPr>
          <p:pic>
            <p:nvPicPr>
              <p:cNvPr id="41995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-349" t="438" r="-696" b="-642"/>
              <a:stretch>
                <a:fillRect/>
              </a:stretch>
            </p:blipFill>
            <p:spPr bwMode="auto">
              <a:xfrm>
                <a:off x="1425" y="890"/>
                <a:ext cx="18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1996" name="Oval 7"/>
              <p:cNvSpPr>
                <a:spLocks noChangeArrowheads="1"/>
              </p:cNvSpPr>
              <p:nvPr/>
            </p:nvSpPr>
            <p:spPr bwMode="auto">
              <a:xfrm>
                <a:off x="1384" y="1172"/>
                <a:ext cx="3084" cy="35"/>
              </a:xfrm>
              <a:prstGeom prst="ellipse">
                <a:avLst/>
              </a:prstGeom>
              <a:gradFill rotWithShape="0">
                <a:gsLst>
                  <a:gs pos="0">
                    <a:srgbClr val="79A400"/>
                  </a:gs>
                  <a:gs pos="100000">
                    <a:srgbClr val="384C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41994" name="Text Box 12"/>
            <p:cNvSpPr txBox="1">
              <a:spLocks noChangeArrowheads="1"/>
            </p:cNvSpPr>
            <p:nvPr/>
          </p:nvSpPr>
          <p:spPr bwMode="auto">
            <a:xfrm>
              <a:off x="2957489" y="2143116"/>
              <a:ext cx="3224213" cy="4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指导思想和理论依据</a:t>
              </a:r>
              <a:endParaRPr lang="zh-CN" altLang="en-GB" sz="2400" b="1">
                <a:solidFill>
                  <a:srgbClr val="003300"/>
                </a:solidFill>
                <a:latin typeface="Calibri" pitchFamily="34" charset="0"/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Rectangle 2"/>
          <p:cNvSpPr>
            <a:spLocks noChangeArrowheads="1"/>
          </p:cNvSpPr>
          <p:nvPr/>
        </p:nvSpPr>
        <p:spPr bwMode="white">
          <a:xfrm>
            <a:off x="1714500" y="214313"/>
            <a:ext cx="2928938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>
                <a:solidFill>
                  <a:srgbClr val="003300"/>
                </a:solidFill>
              </a:rPr>
              <a:t>教学过程</a:t>
            </a:r>
          </a:p>
        </p:txBody>
      </p:sp>
      <p:sp>
        <p:nvSpPr>
          <p:cNvPr id="43011" name="Text Box 25"/>
          <p:cNvSpPr txBox="1">
            <a:spLocks noChangeArrowheads="1"/>
          </p:cNvSpPr>
          <p:nvPr/>
        </p:nvSpPr>
        <p:spPr bwMode="auto">
          <a:xfrm>
            <a:off x="1285875" y="1125538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教学流程图  </a:t>
            </a:r>
          </a:p>
        </p:txBody>
      </p:sp>
      <p:sp>
        <p:nvSpPr>
          <p:cNvPr id="43012" name="文本框 1"/>
          <p:cNvSpPr txBox="1">
            <a:spLocks noChangeArrowheads="1"/>
          </p:cNvSpPr>
          <p:nvPr/>
        </p:nvSpPr>
        <p:spPr bwMode="auto">
          <a:xfrm>
            <a:off x="2195513" y="1844675"/>
            <a:ext cx="4505325" cy="515938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003300"/>
                </a:solidFill>
                <a:latin typeface="宋体" charset="-122"/>
              </a:rPr>
              <a:t>一、情境引入，估算教学</a:t>
            </a:r>
            <a:endParaRPr lang="zh-CN" altLang="en-US" sz="2000" b="1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43013" name="文本框 2"/>
          <p:cNvSpPr txBox="1">
            <a:spLocks noChangeArrowheads="1"/>
          </p:cNvSpPr>
          <p:nvPr/>
        </p:nvSpPr>
        <p:spPr bwMode="auto">
          <a:xfrm>
            <a:off x="2195513" y="3068638"/>
            <a:ext cx="4497387" cy="51435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003300"/>
                </a:solidFill>
                <a:latin typeface="宋体" charset="-122"/>
              </a:rPr>
              <a:t>二、动手操作，体会算法多样化 </a:t>
            </a:r>
            <a:endParaRPr lang="zh-CN" altLang="en-US" sz="2000" b="1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43014" name="下箭头 14"/>
          <p:cNvSpPr>
            <a:spLocks noChangeArrowheads="1"/>
          </p:cNvSpPr>
          <p:nvPr/>
        </p:nvSpPr>
        <p:spPr bwMode="auto">
          <a:xfrm>
            <a:off x="4211638" y="2492375"/>
            <a:ext cx="455612" cy="427038"/>
          </a:xfrm>
          <a:prstGeom prst="downArrow">
            <a:avLst>
              <a:gd name="adj1" fmla="val 50000"/>
              <a:gd name="adj2" fmla="val 26667"/>
            </a:avLst>
          </a:prstGeom>
          <a:solidFill>
            <a:srgbClr val="FFFFFF"/>
          </a:solidFill>
          <a:ln w="28575" algn="ctr">
            <a:solidFill>
              <a:srgbClr val="008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43015" name="文本框 4"/>
          <p:cNvSpPr txBox="1">
            <a:spLocks noChangeArrowheads="1"/>
          </p:cNvSpPr>
          <p:nvPr/>
        </p:nvSpPr>
        <p:spPr bwMode="auto">
          <a:xfrm>
            <a:off x="2141538" y="4292600"/>
            <a:ext cx="4591050" cy="5334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003300"/>
                </a:solidFill>
                <a:latin typeface="宋体" charset="-122"/>
              </a:rPr>
              <a:t>三、展示算法，讲解梳理 </a:t>
            </a:r>
            <a:endParaRPr lang="zh-CN" altLang="en-US" sz="2000" b="1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43016" name="下箭头 14"/>
          <p:cNvSpPr>
            <a:spLocks noChangeArrowheads="1"/>
          </p:cNvSpPr>
          <p:nvPr/>
        </p:nvSpPr>
        <p:spPr bwMode="auto">
          <a:xfrm>
            <a:off x="4189413" y="3716338"/>
            <a:ext cx="454025" cy="428625"/>
          </a:xfrm>
          <a:prstGeom prst="downArrow">
            <a:avLst>
              <a:gd name="adj1" fmla="val 50000"/>
              <a:gd name="adj2" fmla="val 26667"/>
            </a:avLst>
          </a:prstGeom>
          <a:solidFill>
            <a:srgbClr val="FFFFFF"/>
          </a:solidFill>
          <a:ln w="28575" algn="ctr">
            <a:solidFill>
              <a:srgbClr val="008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43017" name="下箭头 14"/>
          <p:cNvSpPr>
            <a:spLocks noChangeArrowheads="1"/>
          </p:cNvSpPr>
          <p:nvPr/>
        </p:nvSpPr>
        <p:spPr bwMode="auto">
          <a:xfrm>
            <a:off x="4189413" y="4941888"/>
            <a:ext cx="454025" cy="428625"/>
          </a:xfrm>
          <a:prstGeom prst="downArrow">
            <a:avLst>
              <a:gd name="adj1" fmla="val 50000"/>
              <a:gd name="adj2" fmla="val 26667"/>
            </a:avLst>
          </a:prstGeom>
          <a:solidFill>
            <a:srgbClr val="FFFFFF"/>
          </a:solidFill>
          <a:ln w="28575" algn="ctr">
            <a:solidFill>
              <a:srgbClr val="008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43018" name="文本框 4"/>
          <p:cNvSpPr txBox="1">
            <a:spLocks noChangeArrowheads="1"/>
          </p:cNvSpPr>
          <p:nvPr/>
        </p:nvSpPr>
        <p:spPr bwMode="auto">
          <a:xfrm>
            <a:off x="2141538" y="5589588"/>
            <a:ext cx="4591050" cy="5334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>
                <a:solidFill>
                  <a:srgbClr val="003300"/>
                </a:solidFill>
                <a:latin typeface="宋体" charset="-122"/>
              </a:rPr>
              <a:t>四</a:t>
            </a:r>
            <a:r>
              <a:rPr lang="zh-CN" altLang="en-US" sz="2000" b="1" dirty="0" smtClean="0">
                <a:solidFill>
                  <a:srgbClr val="003300"/>
                </a:solidFill>
                <a:latin typeface="宋体" charset="-122"/>
              </a:rPr>
              <a:t>、回顾总结，巩固提升 </a:t>
            </a:r>
            <a:endParaRPr lang="zh-CN" altLang="en-US" sz="2000" b="1" dirty="0">
              <a:solidFill>
                <a:srgbClr val="0033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386" name="Group 9"/>
          <p:cNvGrpSpPr>
            <a:grpSpLocks/>
          </p:cNvGrpSpPr>
          <p:nvPr/>
        </p:nvGrpSpPr>
        <p:grpSpPr bwMode="auto">
          <a:xfrm>
            <a:off x="2197100" y="3592513"/>
            <a:ext cx="4895850" cy="503237"/>
            <a:chOff x="1384" y="1344"/>
            <a:chExt cx="3084" cy="317"/>
          </a:xfrm>
        </p:grpSpPr>
        <p:pic>
          <p:nvPicPr>
            <p:cNvPr id="16411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 l="-349" t="438" r="-696" b="-642"/>
            <a:stretch>
              <a:fillRect/>
            </a:stretch>
          </p:blipFill>
          <p:spPr bwMode="auto">
            <a:xfrm>
              <a:off x="1425" y="1344"/>
              <a:ext cx="18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12" name="Oval 11"/>
            <p:cNvSpPr>
              <a:spLocks noChangeArrowheads="1"/>
            </p:cNvSpPr>
            <p:nvPr/>
          </p:nvSpPr>
          <p:spPr bwMode="auto">
            <a:xfrm>
              <a:off x="1384" y="1626"/>
              <a:ext cx="3084" cy="35"/>
            </a:xfrm>
            <a:prstGeom prst="ellipse">
              <a:avLst/>
            </a:prstGeom>
            <a:gradFill rotWithShape="0">
              <a:gsLst>
                <a:gs pos="0">
                  <a:srgbClr val="79A400"/>
                </a:gs>
                <a:gs pos="100000">
                  <a:srgbClr val="384C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16413" name="Text Box 12"/>
            <p:cNvSpPr txBox="1">
              <a:spLocks noChangeArrowheads="1"/>
            </p:cNvSpPr>
            <p:nvPr/>
          </p:nvSpPr>
          <p:spPr bwMode="auto">
            <a:xfrm>
              <a:off x="1800" y="1344"/>
              <a:ext cx="20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学  目  标 </a:t>
              </a:r>
            </a:p>
          </p:txBody>
        </p:sp>
      </p:grpSp>
      <p:grpSp>
        <p:nvGrpSpPr>
          <p:cNvPr id="16387" name="Group 13"/>
          <p:cNvGrpSpPr>
            <a:grpSpLocks/>
          </p:cNvGrpSpPr>
          <p:nvPr/>
        </p:nvGrpSpPr>
        <p:grpSpPr bwMode="auto">
          <a:xfrm>
            <a:off x="2197100" y="4384675"/>
            <a:ext cx="4895850" cy="503238"/>
            <a:chOff x="1384" y="1843"/>
            <a:chExt cx="3084" cy="317"/>
          </a:xfrm>
        </p:grpSpPr>
        <p:pic>
          <p:nvPicPr>
            <p:cNvPr id="16408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 l="-349" t="438" r="-696" b="-642"/>
            <a:stretch>
              <a:fillRect/>
            </a:stretch>
          </p:blipFill>
          <p:spPr bwMode="auto">
            <a:xfrm>
              <a:off x="1425" y="1843"/>
              <a:ext cx="18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9" name="Oval 15"/>
            <p:cNvSpPr>
              <a:spLocks noChangeArrowheads="1"/>
            </p:cNvSpPr>
            <p:nvPr/>
          </p:nvSpPr>
          <p:spPr bwMode="auto">
            <a:xfrm>
              <a:off x="1384" y="2125"/>
              <a:ext cx="3084" cy="35"/>
            </a:xfrm>
            <a:prstGeom prst="ellipse">
              <a:avLst/>
            </a:prstGeom>
            <a:gradFill rotWithShape="0">
              <a:gsLst>
                <a:gs pos="0">
                  <a:srgbClr val="79A400"/>
                </a:gs>
                <a:gs pos="100000">
                  <a:srgbClr val="384C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16410" name="Text Box 16"/>
            <p:cNvSpPr txBox="1">
              <a:spLocks noChangeArrowheads="1"/>
            </p:cNvSpPr>
            <p:nvPr/>
          </p:nvSpPr>
          <p:spPr bwMode="auto">
            <a:xfrm>
              <a:off x="1800" y="1843"/>
              <a:ext cx="20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学  过  程 </a:t>
              </a:r>
            </a:p>
          </p:txBody>
        </p:sp>
      </p:grpSp>
      <p:grpSp>
        <p:nvGrpSpPr>
          <p:cNvPr id="16388" name="Group 17"/>
          <p:cNvGrpSpPr>
            <a:grpSpLocks/>
          </p:cNvGrpSpPr>
          <p:nvPr/>
        </p:nvGrpSpPr>
        <p:grpSpPr bwMode="auto">
          <a:xfrm>
            <a:off x="2197100" y="5211763"/>
            <a:ext cx="4895850" cy="503237"/>
            <a:chOff x="1384" y="2432"/>
            <a:chExt cx="3084" cy="317"/>
          </a:xfrm>
        </p:grpSpPr>
        <p:pic>
          <p:nvPicPr>
            <p:cNvPr id="16405" name="Picture 18"/>
            <p:cNvPicPr>
              <a:picLocks noChangeAspect="1" noChangeArrowheads="1"/>
            </p:cNvPicPr>
            <p:nvPr/>
          </p:nvPicPr>
          <p:blipFill>
            <a:blip r:embed="rId3" cstate="print"/>
            <a:srcRect l="-349" t="438" r="-696" b="-642"/>
            <a:stretch>
              <a:fillRect/>
            </a:stretch>
          </p:blipFill>
          <p:spPr bwMode="auto">
            <a:xfrm>
              <a:off x="1425" y="2432"/>
              <a:ext cx="18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6" name="Oval 19"/>
            <p:cNvSpPr>
              <a:spLocks noChangeArrowheads="1"/>
            </p:cNvSpPr>
            <p:nvPr/>
          </p:nvSpPr>
          <p:spPr bwMode="auto">
            <a:xfrm>
              <a:off x="1384" y="2714"/>
              <a:ext cx="3084" cy="35"/>
            </a:xfrm>
            <a:prstGeom prst="ellipse">
              <a:avLst/>
            </a:prstGeom>
            <a:gradFill rotWithShape="0">
              <a:gsLst>
                <a:gs pos="0">
                  <a:srgbClr val="79A400"/>
                </a:gs>
                <a:gs pos="100000">
                  <a:srgbClr val="384C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16407" name="Text Box 20"/>
            <p:cNvSpPr txBox="1">
              <a:spLocks noChangeArrowheads="1"/>
            </p:cNvSpPr>
            <p:nvPr/>
          </p:nvSpPr>
          <p:spPr bwMode="auto">
            <a:xfrm>
              <a:off x="1800" y="2432"/>
              <a:ext cx="20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学  特  色 </a:t>
              </a:r>
            </a:p>
          </p:txBody>
        </p:sp>
      </p:grpSp>
      <p:sp>
        <p:nvSpPr>
          <p:cNvPr id="28" name="Rectangle 2"/>
          <p:cNvSpPr txBox="1">
            <a:spLocks noChangeArrowheads="1"/>
          </p:cNvSpPr>
          <p:nvPr/>
        </p:nvSpPr>
        <p:spPr bwMode="black">
          <a:xfrm>
            <a:off x="1071563" y="165100"/>
            <a:ext cx="2530475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sz="4400" dirty="0">
                <a:solidFill>
                  <a:srgbClr val="003300"/>
                </a:solidFill>
                <a:latin typeface="+mj-lt"/>
                <a:ea typeface="黑体" pitchFamily="49" charset="-122"/>
                <a:cs typeface="+mj-cs"/>
              </a:rPr>
              <a:t>《</a:t>
            </a:r>
            <a:r>
              <a:rPr lang="zh-CN" altLang="en-US" sz="4400" dirty="0">
                <a:solidFill>
                  <a:srgbClr val="003300"/>
                </a:solidFill>
                <a:latin typeface="+mj-lt"/>
                <a:ea typeface="黑体" pitchFamily="49" charset="-122"/>
                <a:cs typeface="+mj-cs"/>
              </a:rPr>
              <a:t>摘苹果</a:t>
            </a:r>
            <a:r>
              <a:rPr lang="en-US" altLang="zh-CN" sz="4400" dirty="0">
                <a:solidFill>
                  <a:srgbClr val="003300"/>
                </a:solidFill>
                <a:latin typeface="+mj-lt"/>
                <a:ea typeface="黑体" pitchFamily="49" charset="-122"/>
                <a:cs typeface="+mj-cs"/>
              </a:rPr>
              <a:t>》</a:t>
            </a:r>
            <a:endParaRPr lang="ko-KR" altLang="en-US" sz="4400" dirty="0">
              <a:solidFill>
                <a:srgbClr val="003300"/>
              </a:solidFill>
              <a:latin typeface="+mj-lt"/>
              <a:ea typeface="黑体" pitchFamily="49" charset="-122"/>
              <a:cs typeface="+mj-cs"/>
            </a:endParaRPr>
          </a:p>
        </p:txBody>
      </p:sp>
      <p:grpSp>
        <p:nvGrpSpPr>
          <p:cNvPr id="16390" name="组合 35"/>
          <p:cNvGrpSpPr>
            <a:grpSpLocks/>
          </p:cNvGrpSpPr>
          <p:nvPr/>
        </p:nvGrpSpPr>
        <p:grpSpPr bwMode="auto">
          <a:xfrm>
            <a:off x="2214563" y="2282825"/>
            <a:ext cx="4895850" cy="503238"/>
            <a:chOff x="2214546" y="2143116"/>
            <a:chExt cx="4895850" cy="503238"/>
          </a:xfrm>
        </p:grpSpPr>
        <p:grpSp>
          <p:nvGrpSpPr>
            <p:cNvPr id="16401" name="Group 5"/>
            <p:cNvGrpSpPr>
              <a:grpSpLocks/>
            </p:cNvGrpSpPr>
            <p:nvPr/>
          </p:nvGrpSpPr>
          <p:grpSpPr bwMode="auto">
            <a:xfrm>
              <a:off x="2214546" y="2143116"/>
              <a:ext cx="4895850" cy="503238"/>
              <a:chOff x="1384" y="890"/>
              <a:chExt cx="3084" cy="317"/>
            </a:xfrm>
          </p:grpSpPr>
          <p:pic>
            <p:nvPicPr>
              <p:cNvPr id="16403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-349" t="438" r="-696" b="-642"/>
              <a:stretch>
                <a:fillRect/>
              </a:stretch>
            </p:blipFill>
            <p:spPr bwMode="auto">
              <a:xfrm>
                <a:off x="1425" y="890"/>
                <a:ext cx="18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404" name="Oval 7"/>
              <p:cNvSpPr>
                <a:spLocks noChangeArrowheads="1"/>
              </p:cNvSpPr>
              <p:nvPr/>
            </p:nvSpPr>
            <p:spPr bwMode="auto">
              <a:xfrm>
                <a:off x="1384" y="1172"/>
                <a:ext cx="3084" cy="35"/>
              </a:xfrm>
              <a:prstGeom prst="ellipse">
                <a:avLst/>
              </a:prstGeom>
              <a:gradFill rotWithShape="0">
                <a:gsLst>
                  <a:gs pos="0">
                    <a:srgbClr val="79A400"/>
                  </a:gs>
                  <a:gs pos="100000">
                    <a:srgbClr val="384C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16402" name="Text Box 12"/>
            <p:cNvSpPr txBox="1">
              <a:spLocks noChangeArrowheads="1"/>
            </p:cNvSpPr>
            <p:nvPr/>
          </p:nvSpPr>
          <p:spPr bwMode="auto">
            <a:xfrm>
              <a:off x="2847985" y="2143116"/>
              <a:ext cx="3224213" cy="4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学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情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分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析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</a:t>
              </a:r>
            </a:p>
          </p:txBody>
        </p:sp>
      </p:grpSp>
      <p:grpSp>
        <p:nvGrpSpPr>
          <p:cNvPr id="16391" name="组合 36"/>
          <p:cNvGrpSpPr>
            <a:grpSpLocks/>
          </p:cNvGrpSpPr>
          <p:nvPr/>
        </p:nvGrpSpPr>
        <p:grpSpPr bwMode="auto">
          <a:xfrm>
            <a:off x="2214563" y="1500188"/>
            <a:ext cx="4895850" cy="571500"/>
            <a:chOff x="2214546" y="1500174"/>
            <a:chExt cx="4895850" cy="571504"/>
          </a:xfrm>
        </p:grpSpPr>
        <p:grpSp>
          <p:nvGrpSpPr>
            <p:cNvPr id="16397" name="Group 5"/>
            <p:cNvGrpSpPr>
              <a:grpSpLocks/>
            </p:cNvGrpSpPr>
            <p:nvPr/>
          </p:nvGrpSpPr>
          <p:grpSpPr bwMode="auto">
            <a:xfrm>
              <a:off x="2214546" y="1568440"/>
              <a:ext cx="4895850" cy="503238"/>
              <a:chOff x="1384" y="890"/>
              <a:chExt cx="3084" cy="317"/>
            </a:xfrm>
          </p:grpSpPr>
          <p:pic>
            <p:nvPicPr>
              <p:cNvPr id="16399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-349" t="438" r="-696" b="-642"/>
              <a:stretch>
                <a:fillRect/>
              </a:stretch>
            </p:blipFill>
            <p:spPr bwMode="auto">
              <a:xfrm>
                <a:off x="1425" y="890"/>
                <a:ext cx="18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400" name="Oval 7"/>
              <p:cNvSpPr>
                <a:spLocks noChangeArrowheads="1"/>
              </p:cNvSpPr>
              <p:nvPr/>
            </p:nvSpPr>
            <p:spPr bwMode="auto">
              <a:xfrm>
                <a:off x="1384" y="1172"/>
                <a:ext cx="3084" cy="35"/>
              </a:xfrm>
              <a:prstGeom prst="ellipse">
                <a:avLst/>
              </a:prstGeom>
              <a:gradFill rotWithShape="0">
                <a:gsLst>
                  <a:gs pos="0">
                    <a:srgbClr val="79A400"/>
                  </a:gs>
                  <a:gs pos="100000">
                    <a:srgbClr val="384C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16398" name="Text Box 12"/>
            <p:cNvSpPr txBox="1">
              <a:spLocks noChangeArrowheads="1"/>
            </p:cNvSpPr>
            <p:nvPr/>
          </p:nvSpPr>
          <p:spPr bwMode="auto">
            <a:xfrm>
              <a:off x="2857488" y="1500174"/>
              <a:ext cx="3224213" cy="4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FF0000"/>
                  </a:solidFill>
                  <a:latin typeface="Calibri" pitchFamily="34" charset="0"/>
                  <a:ea typeface="黑体" pitchFamily="49" charset="-122"/>
                </a:rPr>
                <a:t>教  </a:t>
              </a:r>
              <a:r>
                <a:rPr lang="zh-CN" altLang="en-US" sz="2400" b="1">
                  <a:solidFill>
                    <a:srgbClr val="FF0000"/>
                  </a:solidFill>
                  <a:latin typeface="Calibri" pitchFamily="34" charset="0"/>
                  <a:ea typeface="黑体" pitchFamily="49" charset="-122"/>
                </a:rPr>
                <a:t>材</a:t>
              </a:r>
              <a:r>
                <a:rPr lang="zh-CN" altLang="en-GB" sz="2400" b="1">
                  <a:solidFill>
                    <a:srgbClr val="FF00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FF0000"/>
                  </a:solidFill>
                  <a:latin typeface="Calibri" pitchFamily="34" charset="0"/>
                  <a:ea typeface="黑体" pitchFamily="49" charset="-122"/>
                </a:rPr>
                <a:t>分</a:t>
              </a:r>
              <a:r>
                <a:rPr lang="zh-CN" altLang="en-GB" sz="2400" b="1">
                  <a:solidFill>
                    <a:srgbClr val="FF00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FF0000"/>
                  </a:solidFill>
                  <a:latin typeface="Calibri" pitchFamily="34" charset="0"/>
                  <a:ea typeface="黑体" pitchFamily="49" charset="-122"/>
                </a:rPr>
                <a:t>析</a:t>
              </a:r>
              <a:r>
                <a:rPr lang="zh-CN" altLang="en-GB" sz="2400" b="1">
                  <a:solidFill>
                    <a:srgbClr val="FF0000"/>
                  </a:solidFill>
                  <a:latin typeface="Calibri" pitchFamily="34" charset="0"/>
                  <a:ea typeface="黑体" pitchFamily="49" charset="-122"/>
                </a:rPr>
                <a:t> </a:t>
              </a:r>
            </a:p>
          </p:txBody>
        </p:sp>
      </p:grpSp>
      <p:grpSp>
        <p:nvGrpSpPr>
          <p:cNvPr id="16392" name="组合 31"/>
          <p:cNvGrpSpPr>
            <a:grpSpLocks/>
          </p:cNvGrpSpPr>
          <p:nvPr/>
        </p:nvGrpSpPr>
        <p:grpSpPr bwMode="auto">
          <a:xfrm>
            <a:off x="2247900" y="2928938"/>
            <a:ext cx="4895850" cy="503237"/>
            <a:chOff x="2214548" y="2143116"/>
            <a:chExt cx="4895850" cy="503238"/>
          </a:xfrm>
        </p:grpSpPr>
        <p:grpSp>
          <p:nvGrpSpPr>
            <p:cNvPr id="16393" name="Group 5"/>
            <p:cNvGrpSpPr>
              <a:grpSpLocks/>
            </p:cNvGrpSpPr>
            <p:nvPr/>
          </p:nvGrpSpPr>
          <p:grpSpPr bwMode="auto">
            <a:xfrm>
              <a:off x="2214548" y="2143116"/>
              <a:ext cx="4895850" cy="503238"/>
              <a:chOff x="1384" y="890"/>
              <a:chExt cx="3084" cy="317"/>
            </a:xfrm>
          </p:grpSpPr>
          <p:pic>
            <p:nvPicPr>
              <p:cNvPr id="16395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-349" t="438" r="-696" b="-642"/>
              <a:stretch>
                <a:fillRect/>
              </a:stretch>
            </p:blipFill>
            <p:spPr bwMode="auto">
              <a:xfrm>
                <a:off x="1425" y="890"/>
                <a:ext cx="18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396" name="Oval 7"/>
              <p:cNvSpPr>
                <a:spLocks noChangeArrowheads="1"/>
              </p:cNvSpPr>
              <p:nvPr/>
            </p:nvSpPr>
            <p:spPr bwMode="auto">
              <a:xfrm>
                <a:off x="1384" y="1172"/>
                <a:ext cx="3084" cy="35"/>
              </a:xfrm>
              <a:prstGeom prst="ellipse">
                <a:avLst/>
              </a:prstGeom>
              <a:gradFill rotWithShape="0">
                <a:gsLst>
                  <a:gs pos="0">
                    <a:srgbClr val="79A400"/>
                  </a:gs>
                  <a:gs pos="100000">
                    <a:srgbClr val="384C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16394" name="Text Box 12"/>
            <p:cNvSpPr txBox="1">
              <a:spLocks noChangeArrowheads="1"/>
            </p:cNvSpPr>
            <p:nvPr/>
          </p:nvSpPr>
          <p:spPr bwMode="auto">
            <a:xfrm>
              <a:off x="2957489" y="2143116"/>
              <a:ext cx="3224213" cy="4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指导思想和理论依据</a:t>
              </a:r>
              <a:endParaRPr lang="zh-CN" altLang="en-GB" sz="2400" b="1">
                <a:solidFill>
                  <a:srgbClr val="003300"/>
                </a:solidFill>
                <a:latin typeface="Calibri" pitchFamily="34" charset="0"/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52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Rectangle 2"/>
          <p:cNvSpPr>
            <a:spLocks noChangeArrowheads="1"/>
          </p:cNvSpPr>
          <p:nvPr/>
        </p:nvSpPr>
        <p:spPr bwMode="white">
          <a:xfrm>
            <a:off x="1643063" y="214313"/>
            <a:ext cx="292893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>
                <a:solidFill>
                  <a:srgbClr val="003300"/>
                </a:solidFill>
              </a:rPr>
              <a:t>教学过程</a:t>
            </a:r>
          </a:p>
        </p:txBody>
      </p:sp>
      <p:sp>
        <p:nvSpPr>
          <p:cNvPr id="44035" name="Text Box 43"/>
          <p:cNvSpPr txBox="1">
            <a:spLocks noChangeArrowheads="1"/>
          </p:cNvSpPr>
          <p:nvPr/>
        </p:nvSpPr>
        <p:spPr bwMode="auto">
          <a:xfrm>
            <a:off x="1071563" y="2571750"/>
            <a:ext cx="3857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B0F0"/>
                </a:solidFill>
                <a:latin typeface="宋体" charset="-122"/>
              </a:rPr>
              <a:t>创设出游摘苹果的生活情境</a:t>
            </a:r>
            <a:r>
              <a:rPr lang="zh-CN" altLang="en-US" b="1">
                <a:solidFill>
                  <a:srgbClr val="00B0F0"/>
                </a:solidFill>
                <a:latin typeface="宋体" charset="-122"/>
              </a:rPr>
              <a:t> </a:t>
            </a:r>
          </a:p>
        </p:txBody>
      </p:sp>
      <p:grpSp>
        <p:nvGrpSpPr>
          <p:cNvPr id="44036" name="组合 30"/>
          <p:cNvGrpSpPr>
            <a:grpSpLocks/>
          </p:cNvGrpSpPr>
          <p:nvPr/>
        </p:nvGrpSpPr>
        <p:grpSpPr bwMode="auto">
          <a:xfrm>
            <a:off x="428625" y="1857375"/>
            <a:ext cx="8350250" cy="3929063"/>
            <a:chOff x="428596" y="2143116"/>
            <a:chExt cx="8350250" cy="2600327"/>
          </a:xfrm>
        </p:grpSpPr>
        <p:grpSp>
          <p:nvGrpSpPr>
            <p:cNvPr id="44044" name="Group 46"/>
            <p:cNvGrpSpPr>
              <a:grpSpLocks/>
            </p:cNvGrpSpPr>
            <p:nvPr/>
          </p:nvGrpSpPr>
          <p:grpSpPr bwMode="auto">
            <a:xfrm>
              <a:off x="428596" y="2357430"/>
              <a:ext cx="8350250" cy="2386013"/>
              <a:chOff x="385" y="1428"/>
              <a:chExt cx="5012" cy="1503"/>
            </a:xfrm>
          </p:grpSpPr>
          <p:sp>
            <p:nvSpPr>
              <p:cNvPr id="44046" name="Line 33"/>
              <p:cNvSpPr>
                <a:spLocks noChangeShapeType="1"/>
              </p:cNvSpPr>
              <p:nvPr/>
            </p:nvSpPr>
            <p:spPr bwMode="auto">
              <a:xfrm flipH="1">
                <a:off x="385" y="1428"/>
                <a:ext cx="506" cy="0"/>
              </a:xfrm>
              <a:prstGeom prst="line">
                <a:avLst/>
              </a:prstGeom>
              <a:noFill/>
              <a:ln w="38227">
                <a:solidFill>
                  <a:srgbClr val="008000"/>
                </a:solidFill>
                <a:miter lim="800000"/>
                <a:headEnd type="triangle" w="med" len="med"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047" name="Line 34"/>
              <p:cNvSpPr>
                <a:spLocks noChangeShapeType="1"/>
              </p:cNvSpPr>
              <p:nvPr/>
            </p:nvSpPr>
            <p:spPr bwMode="auto">
              <a:xfrm flipH="1">
                <a:off x="1185" y="1436"/>
                <a:ext cx="4212" cy="0"/>
              </a:xfrm>
              <a:prstGeom prst="line">
                <a:avLst/>
              </a:prstGeom>
              <a:noFill/>
              <a:ln w="38227">
                <a:solidFill>
                  <a:srgbClr val="008000"/>
                </a:solidFill>
                <a:miter lim="800000"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048" name="Line 35"/>
              <p:cNvSpPr>
                <a:spLocks noChangeShapeType="1"/>
              </p:cNvSpPr>
              <p:nvPr/>
            </p:nvSpPr>
            <p:spPr bwMode="auto">
              <a:xfrm>
                <a:off x="385" y="1428"/>
                <a:ext cx="1" cy="1503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049" name="Line 36"/>
              <p:cNvSpPr>
                <a:spLocks noChangeShapeType="1"/>
              </p:cNvSpPr>
              <p:nvPr/>
            </p:nvSpPr>
            <p:spPr bwMode="auto">
              <a:xfrm>
                <a:off x="386" y="2915"/>
                <a:ext cx="5010" cy="2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050" name="Line 37"/>
              <p:cNvSpPr>
                <a:spLocks noChangeShapeType="1"/>
              </p:cNvSpPr>
              <p:nvPr/>
            </p:nvSpPr>
            <p:spPr bwMode="auto">
              <a:xfrm>
                <a:off x="5396" y="1428"/>
                <a:ext cx="1" cy="1503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44045" name="Picture 42"/>
            <p:cNvPicPr>
              <a:picLocks noChangeAspect="1" noChangeArrowheads="1"/>
            </p:cNvPicPr>
            <p:nvPr/>
          </p:nvPicPr>
          <p:blipFill>
            <a:blip r:embed="rId3" cstate="print"/>
            <a:srcRect l="2362"/>
            <a:stretch>
              <a:fillRect/>
            </a:stretch>
          </p:blipFill>
          <p:spPr bwMode="auto">
            <a:xfrm>
              <a:off x="1357290" y="2143116"/>
              <a:ext cx="357188" cy="360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4037" name="Rectangle 47"/>
          <p:cNvSpPr>
            <a:spLocks noChangeArrowheads="1"/>
          </p:cNvSpPr>
          <p:nvPr/>
        </p:nvSpPr>
        <p:spPr bwMode="auto">
          <a:xfrm>
            <a:off x="611188" y="3073400"/>
            <a:ext cx="80724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       又到了苹果采摘的季节，学校组织同学们去摘苹果，一辆车能坐</a:t>
            </a:r>
            <a:r>
              <a:rPr lang="en-US" altLang="zh-CN" sz="2000" b="1">
                <a:solidFill>
                  <a:srgbClr val="003300"/>
                </a:solidFill>
                <a:latin typeface="Calibri" pitchFamily="34" charset="0"/>
              </a:rPr>
              <a:t>60</a:t>
            </a:r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人，一</a:t>
            </a:r>
            <a:r>
              <a:rPr lang="en-US" altLang="zh-CN" sz="2000" b="1">
                <a:solidFill>
                  <a:srgbClr val="003300"/>
                </a:solidFill>
                <a:latin typeface="Calibri" pitchFamily="34" charset="0"/>
              </a:rPr>
              <a:t>1</a:t>
            </a:r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班</a:t>
            </a:r>
            <a:r>
              <a:rPr lang="en-US" altLang="zh-CN" sz="2000" b="1">
                <a:solidFill>
                  <a:srgbClr val="003300"/>
                </a:solidFill>
                <a:latin typeface="Calibri" pitchFamily="34" charset="0"/>
              </a:rPr>
              <a:t>28</a:t>
            </a:r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人，一</a:t>
            </a:r>
            <a:r>
              <a:rPr lang="en-US" altLang="zh-CN" sz="2000" b="1">
                <a:solidFill>
                  <a:srgbClr val="003300"/>
                </a:solidFill>
                <a:latin typeface="Calibri" pitchFamily="34" charset="0"/>
              </a:rPr>
              <a:t>2</a:t>
            </a:r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班</a:t>
            </a:r>
            <a:r>
              <a:rPr lang="en-US" altLang="zh-CN" sz="2000" b="1">
                <a:solidFill>
                  <a:srgbClr val="003300"/>
                </a:solidFill>
                <a:latin typeface="Calibri" pitchFamily="34" charset="0"/>
              </a:rPr>
              <a:t>27</a:t>
            </a:r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人，估一估，一辆车坐的下吗？</a:t>
            </a:r>
          </a:p>
        </p:txBody>
      </p:sp>
      <p:sp>
        <p:nvSpPr>
          <p:cNvPr id="35" name="Text Box 46"/>
          <p:cNvSpPr txBox="1">
            <a:spLocks noChangeArrowheads="1"/>
          </p:cNvSpPr>
          <p:nvPr/>
        </p:nvSpPr>
        <p:spPr bwMode="auto">
          <a:xfrm>
            <a:off x="1000100" y="4429132"/>
            <a:ext cx="3571900" cy="105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3300"/>
                </a:solidFill>
                <a:latin typeface="宋体" charset="-122"/>
              </a:rPr>
              <a:t>追问：你是怎样估的？</a:t>
            </a:r>
            <a:endParaRPr lang="en-US" altLang="zh-CN" sz="2400" b="1" dirty="0" smtClean="0">
              <a:solidFill>
                <a:srgbClr val="003300"/>
              </a:solidFill>
              <a:latin typeface="宋体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endParaRPr lang="zh-CN" altLang="en-US" sz="2000" b="1" dirty="0">
              <a:solidFill>
                <a:schemeClr val="tx2"/>
              </a:solidFill>
              <a:latin typeface="宋体" charset="-122"/>
            </a:endParaRPr>
          </a:p>
        </p:txBody>
      </p:sp>
      <p:sp>
        <p:nvSpPr>
          <p:cNvPr id="44056" name="Rectangle 24"/>
          <p:cNvSpPr>
            <a:spLocks noChangeArrowheads="1"/>
          </p:cNvSpPr>
          <p:nvPr/>
        </p:nvSpPr>
        <p:spPr bwMode="auto">
          <a:xfrm>
            <a:off x="468313" y="1196975"/>
            <a:ext cx="46720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3300"/>
                </a:solidFill>
                <a:latin typeface="宋体" charset="-122"/>
              </a:rPr>
              <a:t>一、情境引入，估算教学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02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Rectangle 2"/>
          <p:cNvSpPr>
            <a:spLocks noChangeArrowheads="1"/>
          </p:cNvSpPr>
          <p:nvPr/>
        </p:nvSpPr>
        <p:spPr bwMode="white">
          <a:xfrm>
            <a:off x="1571625" y="214313"/>
            <a:ext cx="2928938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>
                <a:solidFill>
                  <a:srgbClr val="003300"/>
                </a:solidFill>
              </a:rPr>
              <a:t>教学过程</a:t>
            </a:r>
          </a:p>
        </p:txBody>
      </p:sp>
      <p:sp>
        <p:nvSpPr>
          <p:cNvPr id="46083" name="Text Box 43"/>
          <p:cNvSpPr txBox="1">
            <a:spLocks noChangeArrowheads="1"/>
          </p:cNvSpPr>
          <p:nvPr/>
        </p:nvSpPr>
        <p:spPr bwMode="auto">
          <a:xfrm>
            <a:off x="1071563" y="2571750"/>
            <a:ext cx="3857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宋体" charset="-122"/>
              </a:rPr>
              <a:t>到了果园里：</a:t>
            </a:r>
            <a:r>
              <a:rPr lang="zh-CN" altLang="en-US" b="1">
                <a:latin typeface="宋体" charset="-122"/>
              </a:rPr>
              <a:t> </a:t>
            </a:r>
          </a:p>
        </p:txBody>
      </p:sp>
      <p:grpSp>
        <p:nvGrpSpPr>
          <p:cNvPr id="46084" name="组合 30"/>
          <p:cNvGrpSpPr>
            <a:grpSpLocks/>
          </p:cNvGrpSpPr>
          <p:nvPr/>
        </p:nvGrpSpPr>
        <p:grpSpPr bwMode="auto">
          <a:xfrm>
            <a:off x="428625" y="1857375"/>
            <a:ext cx="8350250" cy="3929063"/>
            <a:chOff x="428596" y="2143116"/>
            <a:chExt cx="8350250" cy="2600327"/>
          </a:xfrm>
        </p:grpSpPr>
        <p:grpSp>
          <p:nvGrpSpPr>
            <p:cNvPr id="46094" name="Group 46"/>
            <p:cNvGrpSpPr>
              <a:grpSpLocks/>
            </p:cNvGrpSpPr>
            <p:nvPr/>
          </p:nvGrpSpPr>
          <p:grpSpPr bwMode="auto">
            <a:xfrm>
              <a:off x="428596" y="2357430"/>
              <a:ext cx="8350250" cy="2386013"/>
              <a:chOff x="385" y="1428"/>
              <a:chExt cx="5012" cy="1503"/>
            </a:xfrm>
          </p:grpSpPr>
          <p:sp>
            <p:nvSpPr>
              <p:cNvPr id="46096" name="Line 33"/>
              <p:cNvSpPr>
                <a:spLocks noChangeShapeType="1"/>
              </p:cNvSpPr>
              <p:nvPr/>
            </p:nvSpPr>
            <p:spPr bwMode="auto">
              <a:xfrm flipH="1">
                <a:off x="385" y="1428"/>
                <a:ext cx="506" cy="0"/>
              </a:xfrm>
              <a:prstGeom prst="line">
                <a:avLst/>
              </a:prstGeom>
              <a:noFill/>
              <a:ln w="38227">
                <a:solidFill>
                  <a:srgbClr val="008000"/>
                </a:solidFill>
                <a:miter lim="800000"/>
                <a:headEnd type="triangle" w="med" len="med"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097" name="Line 34"/>
              <p:cNvSpPr>
                <a:spLocks noChangeShapeType="1"/>
              </p:cNvSpPr>
              <p:nvPr/>
            </p:nvSpPr>
            <p:spPr bwMode="auto">
              <a:xfrm flipH="1">
                <a:off x="1185" y="1436"/>
                <a:ext cx="4212" cy="0"/>
              </a:xfrm>
              <a:prstGeom prst="line">
                <a:avLst/>
              </a:prstGeom>
              <a:noFill/>
              <a:ln w="38227">
                <a:solidFill>
                  <a:srgbClr val="008000"/>
                </a:solidFill>
                <a:miter lim="800000"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098" name="Line 35"/>
              <p:cNvSpPr>
                <a:spLocks noChangeShapeType="1"/>
              </p:cNvSpPr>
              <p:nvPr/>
            </p:nvSpPr>
            <p:spPr bwMode="auto">
              <a:xfrm>
                <a:off x="385" y="1428"/>
                <a:ext cx="1" cy="1503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099" name="Line 36"/>
              <p:cNvSpPr>
                <a:spLocks noChangeShapeType="1"/>
              </p:cNvSpPr>
              <p:nvPr/>
            </p:nvSpPr>
            <p:spPr bwMode="auto">
              <a:xfrm>
                <a:off x="386" y="2915"/>
                <a:ext cx="5010" cy="2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00" name="Line 37"/>
              <p:cNvSpPr>
                <a:spLocks noChangeShapeType="1"/>
              </p:cNvSpPr>
              <p:nvPr/>
            </p:nvSpPr>
            <p:spPr bwMode="auto">
              <a:xfrm>
                <a:off x="5396" y="1428"/>
                <a:ext cx="1" cy="1503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46095" name="Picture 42"/>
            <p:cNvPicPr>
              <a:picLocks noChangeAspect="1" noChangeArrowheads="1"/>
            </p:cNvPicPr>
            <p:nvPr/>
          </p:nvPicPr>
          <p:blipFill>
            <a:blip r:embed="rId3" cstate="print"/>
            <a:srcRect l="2362"/>
            <a:stretch>
              <a:fillRect/>
            </a:stretch>
          </p:blipFill>
          <p:spPr bwMode="auto">
            <a:xfrm>
              <a:off x="1357290" y="2143116"/>
              <a:ext cx="357188" cy="360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6085" name="Text Box 43"/>
          <p:cNvSpPr txBox="1">
            <a:spLocks noChangeArrowheads="1"/>
          </p:cNvSpPr>
          <p:nvPr/>
        </p:nvSpPr>
        <p:spPr bwMode="auto">
          <a:xfrm>
            <a:off x="1285875" y="4857750"/>
            <a:ext cx="4000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宋体" charset="-122"/>
              </a:rPr>
              <a:t>算一算，一共摘了多少个苹果？</a:t>
            </a:r>
            <a:r>
              <a:rPr lang="zh-CN" altLang="en-US" b="1">
                <a:latin typeface="宋体" charset="-122"/>
              </a:rPr>
              <a:t> </a:t>
            </a:r>
          </a:p>
        </p:txBody>
      </p:sp>
      <p:grpSp>
        <p:nvGrpSpPr>
          <p:cNvPr id="46091" name="组合 22"/>
          <p:cNvGrpSpPr>
            <a:grpSpLocks/>
          </p:cNvGrpSpPr>
          <p:nvPr/>
        </p:nvGrpSpPr>
        <p:grpSpPr bwMode="auto">
          <a:xfrm>
            <a:off x="1187450" y="3030538"/>
            <a:ext cx="6215063" cy="1693862"/>
            <a:chOff x="1214414" y="3071810"/>
            <a:chExt cx="6215106" cy="1693616"/>
          </a:xfrm>
        </p:grpSpPr>
        <p:pic>
          <p:nvPicPr>
            <p:cNvPr id="46092" name="Picture 1" descr="C:\Users\Administrator\AppData\Roaming\Tencent\Users\781311263\QQ\WinTemp\RichOle\GZ3XLUL]94466N0CQGBN`$X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14414" y="3071810"/>
              <a:ext cx="6215106" cy="1693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093" name="Picture 1" descr="C:\Users\Administrator\AppData\Roaming\Tencent\Users\781311263\QQ\WinTemp\RichOle\4YQ$`UBPRH{IUXAL_B~EX3R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215074" y="3929066"/>
              <a:ext cx="867972" cy="692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468313" y="1196975"/>
            <a:ext cx="61007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3300"/>
                </a:solidFill>
                <a:latin typeface="宋体" charset="-122"/>
              </a:rPr>
              <a:t>二、动手操作，体会算法多样化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23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Rectangle 2"/>
          <p:cNvSpPr>
            <a:spLocks noChangeArrowheads="1"/>
          </p:cNvSpPr>
          <p:nvPr/>
        </p:nvSpPr>
        <p:spPr bwMode="white">
          <a:xfrm>
            <a:off x="1571625" y="214313"/>
            <a:ext cx="2928938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>
                <a:solidFill>
                  <a:srgbClr val="003300"/>
                </a:solidFill>
              </a:rPr>
              <a:t>教学过程</a:t>
            </a:r>
          </a:p>
        </p:txBody>
      </p:sp>
      <p:grpSp>
        <p:nvGrpSpPr>
          <p:cNvPr id="47107" name="组合 30"/>
          <p:cNvGrpSpPr>
            <a:grpSpLocks/>
          </p:cNvGrpSpPr>
          <p:nvPr/>
        </p:nvGrpSpPr>
        <p:grpSpPr bwMode="auto">
          <a:xfrm>
            <a:off x="428625" y="1785938"/>
            <a:ext cx="8350250" cy="4357687"/>
            <a:chOff x="428596" y="2143116"/>
            <a:chExt cx="8350250" cy="2600327"/>
          </a:xfrm>
        </p:grpSpPr>
        <p:grpSp>
          <p:nvGrpSpPr>
            <p:cNvPr id="47115" name="Group 46"/>
            <p:cNvGrpSpPr>
              <a:grpSpLocks/>
            </p:cNvGrpSpPr>
            <p:nvPr/>
          </p:nvGrpSpPr>
          <p:grpSpPr bwMode="auto">
            <a:xfrm>
              <a:off x="428596" y="2357430"/>
              <a:ext cx="8350250" cy="2386013"/>
              <a:chOff x="385" y="1428"/>
              <a:chExt cx="5012" cy="1503"/>
            </a:xfrm>
          </p:grpSpPr>
          <p:sp>
            <p:nvSpPr>
              <p:cNvPr id="47117" name="Line 33"/>
              <p:cNvSpPr>
                <a:spLocks noChangeShapeType="1"/>
              </p:cNvSpPr>
              <p:nvPr/>
            </p:nvSpPr>
            <p:spPr bwMode="auto">
              <a:xfrm flipH="1">
                <a:off x="385" y="1428"/>
                <a:ext cx="506" cy="0"/>
              </a:xfrm>
              <a:prstGeom prst="line">
                <a:avLst/>
              </a:prstGeom>
              <a:noFill/>
              <a:ln w="38227">
                <a:solidFill>
                  <a:srgbClr val="008000"/>
                </a:solidFill>
                <a:miter lim="800000"/>
                <a:headEnd type="triangle" w="med" len="med"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18" name="Line 34"/>
              <p:cNvSpPr>
                <a:spLocks noChangeShapeType="1"/>
              </p:cNvSpPr>
              <p:nvPr/>
            </p:nvSpPr>
            <p:spPr bwMode="auto">
              <a:xfrm flipH="1">
                <a:off x="1185" y="1436"/>
                <a:ext cx="4212" cy="0"/>
              </a:xfrm>
              <a:prstGeom prst="line">
                <a:avLst/>
              </a:prstGeom>
              <a:noFill/>
              <a:ln w="38227">
                <a:solidFill>
                  <a:srgbClr val="008000"/>
                </a:solidFill>
                <a:miter lim="800000"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19" name="Line 35"/>
              <p:cNvSpPr>
                <a:spLocks noChangeShapeType="1"/>
              </p:cNvSpPr>
              <p:nvPr/>
            </p:nvSpPr>
            <p:spPr bwMode="auto">
              <a:xfrm>
                <a:off x="385" y="1428"/>
                <a:ext cx="1" cy="1503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20" name="Line 36"/>
              <p:cNvSpPr>
                <a:spLocks noChangeShapeType="1"/>
              </p:cNvSpPr>
              <p:nvPr/>
            </p:nvSpPr>
            <p:spPr bwMode="auto">
              <a:xfrm>
                <a:off x="386" y="2915"/>
                <a:ext cx="5010" cy="2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21" name="Line 37"/>
              <p:cNvSpPr>
                <a:spLocks noChangeShapeType="1"/>
              </p:cNvSpPr>
              <p:nvPr/>
            </p:nvSpPr>
            <p:spPr bwMode="auto">
              <a:xfrm>
                <a:off x="5396" y="1428"/>
                <a:ext cx="1" cy="1503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47116" name="Picture 42"/>
            <p:cNvPicPr>
              <a:picLocks noChangeAspect="1" noChangeArrowheads="1"/>
            </p:cNvPicPr>
            <p:nvPr/>
          </p:nvPicPr>
          <p:blipFill>
            <a:blip r:embed="rId3" cstate="print"/>
            <a:srcRect l="2362"/>
            <a:stretch>
              <a:fillRect/>
            </a:stretch>
          </p:blipFill>
          <p:spPr bwMode="auto">
            <a:xfrm>
              <a:off x="1357290" y="2143116"/>
              <a:ext cx="357188" cy="360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7108" name="Rectangle 47"/>
          <p:cNvSpPr>
            <a:spLocks noChangeArrowheads="1"/>
          </p:cNvSpPr>
          <p:nvPr/>
        </p:nvSpPr>
        <p:spPr bwMode="auto">
          <a:xfrm>
            <a:off x="500034" y="2571744"/>
            <a:ext cx="392906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3300"/>
                </a:solidFill>
                <a:latin typeface="Calibri" pitchFamily="34" charset="0"/>
              </a:rPr>
              <a:t>     </a:t>
            </a:r>
            <a:r>
              <a:rPr lang="zh-CN" altLang="en-US" sz="2800" b="1" dirty="0">
                <a:solidFill>
                  <a:srgbClr val="003300"/>
                </a:solidFill>
                <a:latin typeface="Calibri" pitchFamily="34" charset="0"/>
              </a:rPr>
              <a:t>（一）独立思</a:t>
            </a:r>
            <a:r>
              <a:rPr lang="zh-CN" altLang="en-US" sz="2800" b="1" dirty="0" smtClean="0">
                <a:solidFill>
                  <a:srgbClr val="003300"/>
                </a:solidFill>
                <a:latin typeface="Calibri" pitchFamily="34" charset="0"/>
              </a:rPr>
              <a:t>考</a:t>
            </a:r>
            <a:endParaRPr lang="en-US" altLang="zh-CN" sz="2800" b="1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1" name="Text Box 46"/>
          <p:cNvSpPr txBox="1">
            <a:spLocks noChangeArrowheads="1"/>
          </p:cNvSpPr>
          <p:nvPr/>
        </p:nvSpPr>
        <p:spPr bwMode="auto">
          <a:xfrm>
            <a:off x="857224" y="3857628"/>
            <a:ext cx="7429552" cy="1828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3300"/>
                </a:solidFill>
                <a:latin typeface="宋体" charset="-122"/>
              </a:rPr>
              <a:t>【</a:t>
            </a:r>
            <a:r>
              <a:rPr lang="zh-CN" altLang="en-US" sz="2400" b="1" dirty="0">
                <a:solidFill>
                  <a:srgbClr val="003300"/>
                </a:solidFill>
                <a:latin typeface="宋体" charset="-122"/>
              </a:rPr>
              <a:t>设计意图</a:t>
            </a:r>
            <a:r>
              <a:rPr lang="en-US" altLang="zh-CN" sz="2400" b="1" dirty="0">
                <a:solidFill>
                  <a:srgbClr val="003300"/>
                </a:solidFill>
                <a:latin typeface="宋体" charset="-122"/>
              </a:rPr>
              <a:t>】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chemeClr val="tx2"/>
                </a:solidFill>
                <a:latin typeface="宋体" charset="-122"/>
              </a:rPr>
              <a:t>    鼓励学生独立思考，留</a:t>
            </a:r>
            <a:r>
              <a:rPr lang="zh-CN" altLang="en-US" sz="2400" b="1" dirty="0">
                <a:solidFill>
                  <a:schemeClr val="tx2"/>
                </a:solidFill>
                <a:latin typeface="宋体" charset="-122"/>
              </a:rPr>
              <a:t>给学生独立思考的空间和时</a:t>
            </a:r>
            <a:r>
              <a:rPr lang="zh-CN" altLang="en-US" sz="2400" b="1" dirty="0" smtClean="0">
                <a:solidFill>
                  <a:schemeClr val="tx2"/>
                </a:solidFill>
                <a:latin typeface="宋体" charset="-122"/>
              </a:rPr>
              <a:t>间。</a:t>
            </a:r>
            <a:endParaRPr lang="zh-CN" altLang="en-US" sz="2400" b="1" dirty="0">
              <a:solidFill>
                <a:schemeClr val="tx2"/>
              </a:solidFill>
              <a:latin typeface="宋体" charset="-122"/>
            </a:endParaRPr>
          </a:p>
        </p:txBody>
      </p:sp>
      <p:sp>
        <p:nvSpPr>
          <p:cNvPr id="47124" name="Rectangle 20"/>
          <p:cNvSpPr>
            <a:spLocks noChangeArrowheads="1"/>
          </p:cNvSpPr>
          <p:nvPr/>
        </p:nvSpPr>
        <p:spPr bwMode="auto">
          <a:xfrm>
            <a:off x="468313" y="1196975"/>
            <a:ext cx="61007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3300"/>
                </a:solidFill>
                <a:latin typeface="宋体" charset="-122"/>
              </a:rPr>
              <a:t>二、动手操作，体会算法多样化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47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Rectangle 2"/>
          <p:cNvSpPr>
            <a:spLocks noChangeArrowheads="1"/>
          </p:cNvSpPr>
          <p:nvPr/>
        </p:nvSpPr>
        <p:spPr bwMode="white">
          <a:xfrm>
            <a:off x="1643063" y="214313"/>
            <a:ext cx="292893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>
                <a:solidFill>
                  <a:srgbClr val="003300"/>
                </a:solidFill>
              </a:rPr>
              <a:t>教学过程</a:t>
            </a:r>
          </a:p>
        </p:txBody>
      </p:sp>
      <p:grpSp>
        <p:nvGrpSpPr>
          <p:cNvPr id="48131" name="组合 30"/>
          <p:cNvGrpSpPr>
            <a:grpSpLocks/>
          </p:cNvGrpSpPr>
          <p:nvPr/>
        </p:nvGrpSpPr>
        <p:grpSpPr bwMode="auto">
          <a:xfrm>
            <a:off x="428625" y="1500188"/>
            <a:ext cx="8350250" cy="4643437"/>
            <a:chOff x="428596" y="2143116"/>
            <a:chExt cx="8350250" cy="2600327"/>
          </a:xfrm>
        </p:grpSpPr>
        <p:grpSp>
          <p:nvGrpSpPr>
            <p:cNvPr id="48139" name="Group 46"/>
            <p:cNvGrpSpPr>
              <a:grpSpLocks/>
            </p:cNvGrpSpPr>
            <p:nvPr/>
          </p:nvGrpSpPr>
          <p:grpSpPr bwMode="auto">
            <a:xfrm>
              <a:off x="428596" y="2357430"/>
              <a:ext cx="8350250" cy="2386013"/>
              <a:chOff x="385" y="1428"/>
              <a:chExt cx="5012" cy="1503"/>
            </a:xfrm>
          </p:grpSpPr>
          <p:sp>
            <p:nvSpPr>
              <p:cNvPr id="48141" name="Line 33"/>
              <p:cNvSpPr>
                <a:spLocks noChangeShapeType="1"/>
              </p:cNvSpPr>
              <p:nvPr/>
            </p:nvSpPr>
            <p:spPr bwMode="auto">
              <a:xfrm flipH="1">
                <a:off x="385" y="1428"/>
                <a:ext cx="506" cy="0"/>
              </a:xfrm>
              <a:prstGeom prst="line">
                <a:avLst/>
              </a:prstGeom>
              <a:noFill/>
              <a:ln w="38227">
                <a:solidFill>
                  <a:srgbClr val="008000"/>
                </a:solidFill>
                <a:miter lim="800000"/>
                <a:headEnd type="triangle" w="med" len="med"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42" name="Line 34"/>
              <p:cNvSpPr>
                <a:spLocks noChangeShapeType="1"/>
              </p:cNvSpPr>
              <p:nvPr/>
            </p:nvSpPr>
            <p:spPr bwMode="auto">
              <a:xfrm flipH="1">
                <a:off x="1185" y="1436"/>
                <a:ext cx="4212" cy="0"/>
              </a:xfrm>
              <a:prstGeom prst="line">
                <a:avLst/>
              </a:prstGeom>
              <a:noFill/>
              <a:ln w="38227">
                <a:solidFill>
                  <a:srgbClr val="008000"/>
                </a:solidFill>
                <a:miter lim="800000"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43" name="Line 35"/>
              <p:cNvSpPr>
                <a:spLocks noChangeShapeType="1"/>
              </p:cNvSpPr>
              <p:nvPr/>
            </p:nvSpPr>
            <p:spPr bwMode="auto">
              <a:xfrm>
                <a:off x="385" y="1428"/>
                <a:ext cx="1" cy="1503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44" name="Line 36"/>
              <p:cNvSpPr>
                <a:spLocks noChangeShapeType="1"/>
              </p:cNvSpPr>
              <p:nvPr/>
            </p:nvSpPr>
            <p:spPr bwMode="auto">
              <a:xfrm>
                <a:off x="386" y="2915"/>
                <a:ext cx="5010" cy="2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45" name="Line 37"/>
              <p:cNvSpPr>
                <a:spLocks noChangeShapeType="1"/>
              </p:cNvSpPr>
              <p:nvPr/>
            </p:nvSpPr>
            <p:spPr bwMode="auto">
              <a:xfrm>
                <a:off x="5396" y="1428"/>
                <a:ext cx="1" cy="1503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48140" name="Picture 42"/>
            <p:cNvPicPr>
              <a:picLocks noChangeAspect="1" noChangeArrowheads="1"/>
            </p:cNvPicPr>
            <p:nvPr/>
          </p:nvPicPr>
          <p:blipFill>
            <a:blip r:embed="rId3" cstate="print"/>
            <a:srcRect l="2362"/>
            <a:stretch>
              <a:fillRect/>
            </a:stretch>
          </p:blipFill>
          <p:spPr bwMode="auto">
            <a:xfrm>
              <a:off x="1357290" y="2143116"/>
              <a:ext cx="357188" cy="360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8132" name="Rectangle 47"/>
          <p:cNvSpPr>
            <a:spLocks noChangeArrowheads="1"/>
          </p:cNvSpPr>
          <p:nvPr/>
        </p:nvSpPr>
        <p:spPr bwMode="auto">
          <a:xfrm>
            <a:off x="428596" y="2228671"/>
            <a:ext cx="457200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3300"/>
                </a:solidFill>
                <a:latin typeface="Calibri" pitchFamily="34" charset="0"/>
              </a:rPr>
              <a:t>     </a:t>
            </a:r>
            <a:r>
              <a:rPr lang="zh-CN" altLang="en-US" sz="2800" b="1" dirty="0">
                <a:solidFill>
                  <a:srgbClr val="003300"/>
                </a:solidFill>
                <a:latin typeface="Calibri" pitchFamily="34" charset="0"/>
              </a:rPr>
              <a:t>（二）同桌合作</a:t>
            </a:r>
            <a:endParaRPr lang="en-US" altLang="zh-CN" sz="2800" b="1" dirty="0">
              <a:solidFill>
                <a:srgbClr val="00330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3300"/>
                </a:solidFill>
                <a:latin typeface="Calibri" pitchFamily="34" charset="0"/>
              </a:rPr>
              <a:t>            </a:t>
            </a:r>
          </a:p>
        </p:txBody>
      </p:sp>
      <p:sp>
        <p:nvSpPr>
          <p:cNvPr id="21" name="Text Box 46"/>
          <p:cNvSpPr txBox="1">
            <a:spLocks noChangeArrowheads="1"/>
          </p:cNvSpPr>
          <p:nvPr/>
        </p:nvSpPr>
        <p:spPr bwMode="auto">
          <a:xfrm>
            <a:off x="785813" y="3544757"/>
            <a:ext cx="7643812" cy="1828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3300"/>
                </a:solidFill>
                <a:latin typeface="宋体" charset="-122"/>
              </a:rPr>
              <a:t>【</a:t>
            </a:r>
            <a:r>
              <a:rPr lang="zh-CN" altLang="en-US" sz="2400" b="1" dirty="0">
                <a:solidFill>
                  <a:srgbClr val="003300"/>
                </a:solidFill>
                <a:latin typeface="宋体" charset="-122"/>
              </a:rPr>
              <a:t>活动要求</a:t>
            </a:r>
            <a:r>
              <a:rPr lang="en-US" altLang="zh-CN" sz="2400" b="1" dirty="0">
                <a:solidFill>
                  <a:srgbClr val="003300"/>
                </a:solidFill>
                <a:latin typeface="宋体" charset="-122"/>
              </a:rPr>
              <a:t>】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chemeClr val="tx2"/>
                </a:solidFill>
                <a:latin typeface="宋体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charset="-122"/>
              </a:rPr>
              <a:t>苹果卡片、</a:t>
            </a:r>
            <a:r>
              <a:rPr lang="zh-CN" altLang="en-US" sz="2400" b="1" dirty="0">
                <a:solidFill>
                  <a:srgbClr val="FF0000"/>
                </a:solidFill>
                <a:latin typeface="宋体" charset="-122"/>
              </a:rPr>
              <a:t>小棒、计数器</a:t>
            </a:r>
            <a:r>
              <a:rPr lang="zh-CN" altLang="en-US" sz="2400" b="1" dirty="0">
                <a:solidFill>
                  <a:schemeClr val="tx2"/>
                </a:solidFill>
                <a:latin typeface="宋体" charset="-122"/>
              </a:rPr>
              <a:t>三种学具中任选一种动手操作记录下计算过程，或</a:t>
            </a:r>
            <a:r>
              <a:rPr lang="zh-CN" altLang="en-US" sz="2400" b="1" dirty="0">
                <a:solidFill>
                  <a:srgbClr val="FF0000"/>
                </a:solidFill>
                <a:latin typeface="宋体" charset="-122"/>
              </a:rPr>
              <a:t>在纸上直接写出</a:t>
            </a:r>
            <a:r>
              <a:rPr lang="zh-CN" altLang="en-US" sz="2400" b="1" dirty="0">
                <a:solidFill>
                  <a:schemeClr val="tx2"/>
                </a:solidFill>
                <a:latin typeface="宋体" charset="-122"/>
              </a:rPr>
              <a:t>计算过程。</a:t>
            </a:r>
          </a:p>
        </p:txBody>
      </p:sp>
      <p:sp>
        <p:nvSpPr>
          <p:cNvPr id="48148" name="Rectangle 20"/>
          <p:cNvSpPr>
            <a:spLocks noChangeArrowheads="1"/>
          </p:cNvSpPr>
          <p:nvPr/>
        </p:nvSpPr>
        <p:spPr bwMode="auto">
          <a:xfrm>
            <a:off x="468313" y="981075"/>
            <a:ext cx="61007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3300"/>
                </a:solidFill>
                <a:latin typeface="宋体" charset="-122"/>
              </a:rPr>
              <a:t>二、动手操作，体会算法多样化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72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Rectangle 2"/>
          <p:cNvSpPr>
            <a:spLocks noChangeArrowheads="1"/>
          </p:cNvSpPr>
          <p:nvPr/>
        </p:nvSpPr>
        <p:spPr bwMode="white">
          <a:xfrm>
            <a:off x="1571625" y="214313"/>
            <a:ext cx="2928938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>
                <a:solidFill>
                  <a:srgbClr val="003300"/>
                </a:solidFill>
              </a:rPr>
              <a:t>教学过程</a:t>
            </a:r>
          </a:p>
        </p:txBody>
      </p:sp>
      <p:grpSp>
        <p:nvGrpSpPr>
          <p:cNvPr id="49155" name="组合 30"/>
          <p:cNvGrpSpPr>
            <a:grpSpLocks/>
          </p:cNvGrpSpPr>
          <p:nvPr/>
        </p:nvGrpSpPr>
        <p:grpSpPr bwMode="auto">
          <a:xfrm>
            <a:off x="428625" y="1571625"/>
            <a:ext cx="8350250" cy="4786313"/>
            <a:chOff x="428596" y="2143116"/>
            <a:chExt cx="8350250" cy="2600327"/>
          </a:xfrm>
        </p:grpSpPr>
        <p:grpSp>
          <p:nvGrpSpPr>
            <p:cNvPr id="49164" name="Group 46"/>
            <p:cNvGrpSpPr>
              <a:grpSpLocks/>
            </p:cNvGrpSpPr>
            <p:nvPr/>
          </p:nvGrpSpPr>
          <p:grpSpPr bwMode="auto">
            <a:xfrm>
              <a:off x="428596" y="2357430"/>
              <a:ext cx="8350250" cy="2386013"/>
              <a:chOff x="385" y="1428"/>
              <a:chExt cx="5012" cy="1503"/>
            </a:xfrm>
          </p:grpSpPr>
          <p:sp>
            <p:nvSpPr>
              <p:cNvPr id="49166" name="Line 33"/>
              <p:cNvSpPr>
                <a:spLocks noChangeShapeType="1"/>
              </p:cNvSpPr>
              <p:nvPr/>
            </p:nvSpPr>
            <p:spPr bwMode="auto">
              <a:xfrm flipH="1">
                <a:off x="385" y="1428"/>
                <a:ext cx="506" cy="0"/>
              </a:xfrm>
              <a:prstGeom prst="line">
                <a:avLst/>
              </a:prstGeom>
              <a:noFill/>
              <a:ln w="38227">
                <a:solidFill>
                  <a:srgbClr val="008000"/>
                </a:solidFill>
                <a:miter lim="800000"/>
                <a:headEnd type="triangle" w="med" len="med"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67" name="Line 34"/>
              <p:cNvSpPr>
                <a:spLocks noChangeShapeType="1"/>
              </p:cNvSpPr>
              <p:nvPr/>
            </p:nvSpPr>
            <p:spPr bwMode="auto">
              <a:xfrm flipH="1">
                <a:off x="1185" y="1436"/>
                <a:ext cx="4212" cy="0"/>
              </a:xfrm>
              <a:prstGeom prst="line">
                <a:avLst/>
              </a:prstGeom>
              <a:noFill/>
              <a:ln w="38227">
                <a:solidFill>
                  <a:srgbClr val="008000"/>
                </a:solidFill>
                <a:miter lim="800000"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68" name="Line 35"/>
              <p:cNvSpPr>
                <a:spLocks noChangeShapeType="1"/>
              </p:cNvSpPr>
              <p:nvPr/>
            </p:nvSpPr>
            <p:spPr bwMode="auto">
              <a:xfrm>
                <a:off x="385" y="1428"/>
                <a:ext cx="1" cy="1503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69" name="Line 36"/>
              <p:cNvSpPr>
                <a:spLocks noChangeShapeType="1"/>
              </p:cNvSpPr>
              <p:nvPr/>
            </p:nvSpPr>
            <p:spPr bwMode="auto">
              <a:xfrm>
                <a:off x="386" y="2915"/>
                <a:ext cx="5010" cy="2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70" name="Line 37"/>
              <p:cNvSpPr>
                <a:spLocks noChangeShapeType="1"/>
              </p:cNvSpPr>
              <p:nvPr/>
            </p:nvSpPr>
            <p:spPr bwMode="auto">
              <a:xfrm>
                <a:off x="5396" y="1428"/>
                <a:ext cx="1" cy="1503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49165" name="Picture 42"/>
            <p:cNvPicPr>
              <a:picLocks noChangeAspect="1" noChangeArrowheads="1"/>
            </p:cNvPicPr>
            <p:nvPr/>
          </p:nvPicPr>
          <p:blipFill>
            <a:blip r:embed="rId3" cstate="print"/>
            <a:srcRect l="2362"/>
            <a:stretch>
              <a:fillRect/>
            </a:stretch>
          </p:blipFill>
          <p:spPr bwMode="auto">
            <a:xfrm>
              <a:off x="1357290" y="2143116"/>
              <a:ext cx="357188" cy="360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9156" name="Rectangle 47"/>
          <p:cNvSpPr>
            <a:spLocks noChangeArrowheads="1"/>
          </p:cNvSpPr>
          <p:nvPr/>
        </p:nvSpPr>
        <p:spPr bwMode="auto">
          <a:xfrm>
            <a:off x="642938" y="2214474"/>
            <a:ext cx="85010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3300"/>
                </a:solidFill>
                <a:latin typeface="Calibri" pitchFamily="34" charset="0"/>
              </a:rPr>
              <a:t>      </a:t>
            </a:r>
            <a:r>
              <a:rPr lang="en-US" altLang="zh-CN" sz="2400" b="1" dirty="0">
                <a:solidFill>
                  <a:srgbClr val="FF0000"/>
                </a:solidFill>
                <a:latin typeface="Calibri" pitchFamily="34" charset="0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</a:rPr>
              <a:t>数数：</a:t>
            </a:r>
            <a:endParaRPr lang="en-US" altLang="zh-CN" sz="2400" b="1" dirty="0">
              <a:solidFill>
                <a:srgbClr val="FF000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00"/>
                </a:solidFill>
                <a:latin typeface="Calibri" pitchFamily="34" charset="0"/>
              </a:rPr>
              <a:t>      通过一个一个的</a:t>
            </a:r>
            <a:r>
              <a:rPr lang="zh-CN" altLang="en-US" sz="2400" b="1" dirty="0" smtClean="0">
                <a:solidFill>
                  <a:srgbClr val="003300"/>
                </a:solidFill>
                <a:latin typeface="Calibri" pitchFamily="34" charset="0"/>
              </a:rPr>
              <a:t>数苹果卡片或</a:t>
            </a:r>
            <a:r>
              <a:rPr lang="zh-CN" altLang="en-US" sz="2400" b="1" dirty="0">
                <a:solidFill>
                  <a:srgbClr val="003300"/>
                </a:solidFill>
                <a:latin typeface="Calibri" pitchFamily="34" charset="0"/>
              </a:rPr>
              <a:t>小棒，得出</a:t>
            </a:r>
            <a:r>
              <a:rPr lang="en-US" altLang="zh-CN" sz="2400" b="1" dirty="0">
                <a:solidFill>
                  <a:srgbClr val="003300"/>
                </a:solidFill>
                <a:latin typeface="Calibri" pitchFamily="34" charset="0"/>
              </a:rPr>
              <a:t>38+17=55.</a:t>
            </a:r>
          </a:p>
        </p:txBody>
      </p:sp>
      <p:pic>
        <p:nvPicPr>
          <p:cNvPr id="48130" name="Picture 2" descr="C:\Users\Administrator\Desktop\《摘苹果》资料\苹果小棒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3929063"/>
            <a:ext cx="2928938" cy="154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468313" y="1049338"/>
            <a:ext cx="4876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3300"/>
                </a:solidFill>
                <a:latin typeface="宋体" charset="-122"/>
              </a:rPr>
              <a:t>三、展示算法，讲解梳理 </a:t>
            </a:r>
          </a:p>
        </p:txBody>
      </p:sp>
      <p:pic>
        <p:nvPicPr>
          <p:cNvPr id="15361" name="Picture 1" descr="C:\Users\Administrator\AppData\Roaming\Tencent\Users\781311263\QQ\WinTemp\RichOle\AFFQ1]HZ{(@]P9J}_3`PF`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714752"/>
            <a:ext cx="2652794" cy="1866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8" name="Text Box 29"/>
          <p:cNvSpPr txBox="1">
            <a:spLocks noChangeArrowheads="1"/>
          </p:cNvSpPr>
          <p:nvPr/>
        </p:nvSpPr>
        <p:spPr bwMode="auto">
          <a:xfrm>
            <a:off x="5638800" y="4575175"/>
            <a:ext cx="175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Calibri" pitchFamily="34" charset="0"/>
            </a:endParaRPr>
          </a:p>
        </p:txBody>
      </p:sp>
      <p:sp>
        <p:nvSpPr>
          <p:cNvPr id="16418" name="Rectangle 34"/>
          <p:cNvSpPr>
            <a:spLocks noChangeArrowheads="1"/>
          </p:cNvSpPr>
          <p:nvPr/>
        </p:nvSpPr>
        <p:spPr bwMode="auto">
          <a:xfrm>
            <a:off x="1042988" y="1814513"/>
            <a:ext cx="2362200" cy="37433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6419" name="Rectangle 35"/>
          <p:cNvSpPr>
            <a:spLocks noChangeArrowheads="1"/>
          </p:cNvSpPr>
          <p:nvPr/>
        </p:nvSpPr>
        <p:spPr bwMode="auto">
          <a:xfrm>
            <a:off x="3492500" y="1814513"/>
            <a:ext cx="1752600" cy="3743325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6420" name="Text Box 36"/>
          <p:cNvSpPr txBox="1">
            <a:spLocks noChangeArrowheads="1"/>
          </p:cNvSpPr>
          <p:nvPr/>
        </p:nvSpPr>
        <p:spPr bwMode="auto">
          <a:xfrm>
            <a:off x="5562600" y="1755775"/>
            <a:ext cx="266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Calibri" pitchFamily="34" charset="0"/>
              </a:rPr>
              <a:t>30+10=40</a:t>
            </a:r>
          </a:p>
        </p:txBody>
      </p:sp>
      <p:sp>
        <p:nvSpPr>
          <p:cNvPr id="16421" name="Text Box 37"/>
          <p:cNvSpPr txBox="1">
            <a:spLocks noChangeArrowheads="1"/>
          </p:cNvSpPr>
          <p:nvPr/>
        </p:nvSpPr>
        <p:spPr bwMode="auto">
          <a:xfrm>
            <a:off x="5562600" y="3035300"/>
            <a:ext cx="266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66"/>
                </a:solidFill>
                <a:latin typeface="Calibri" pitchFamily="34" charset="0"/>
              </a:rPr>
              <a:t>8+7=15</a:t>
            </a:r>
          </a:p>
        </p:txBody>
      </p:sp>
      <p:sp>
        <p:nvSpPr>
          <p:cNvPr id="16422" name="Text Box 38"/>
          <p:cNvSpPr txBox="1">
            <a:spLocks noChangeArrowheads="1"/>
          </p:cNvSpPr>
          <p:nvPr/>
        </p:nvSpPr>
        <p:spPr bwMode="auto">
          <a:xfrm>
            <a:off x="5562600" y="4330700"/>
            <a:ext cx="266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Calibri" pitchFamily="34" charset="0"/>
              </a:rPr>
              <a:t>40+15=55</a:t>
            </a:r>
          </a:p>
        </p:txBody>
      </p:sp>
      <p:pic>
        <p:nvPicPr>
          <p:cNvPr id="50184" name="Picture 47" descr="20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1525588"/>
            <a:ext cx="2255838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5" name="Picture 47" descr="20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1525588"/>
            <a:ext cx="2255837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6" name="Picture 47" descr="20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150" y="1525588"/>
            <a:ext cx="2255838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7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89325" y="1885950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8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5225" y="1885950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9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1885950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0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7025" y="1885950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1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2925" y="1885950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2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68825" y="1885950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3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7900" y="1885950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4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3800" y="1885950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5" name="Picture 47" descr="20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150" y="3397250"/>
            <a:ext cx="2255838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6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0" y="3757613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7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7475" y="3778250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8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0200" y="3778250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9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6100" y="3778250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00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778250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01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91075" y="3778250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02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6975" y="3778250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203" name="矩形 26"/>
          <p:cNvSpPr>
            <a:spLocks noChangeArrowheads="1"/>
          </p:cNvSpPr>
          <p:nvPr/>
        </p:nvSpPr>
        <p:spPr bwMode="auto">
          <a:xfrm>
            <a:off x="2928938" y="1071563"/>
            <a:ext cx="24018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zh-CN" altLang="en-US" sz="2800" b="1">
                <a:solidFill>
                  <a:srgbClr val="003300"/>
                </a:solidFill>
                <a:latin typeface="Calibri" pitchFamily="34" charset="0"/>
              </a:rPr>
              <a:t>整十整十的数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50204" name="矩形 27"/>
          <p:cNvSpPr>
            <a:spLocks noChangeArrowheads="1"/>
          </p:cNvSpPr>
          <p:nvPr/>
        </p:nvSpPr>
        <p:spPr bwMode="auto">
          <a:xfrm>
            <a:off x="1500188" y="1071563"/>
            <a:ext cx="1627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数数：</a:t>
            </a:r>
            <a:endParaRPr lang="zh-CN" altLang="en-US" sz="2800">
              <a:latin typeface="Calibri" pitchFamily="34" charset="0"/>
            </a:endParaRPr>
          </a:p>
        </p:txBody>
      </p:sp>
      <p:sp>
        <p:nvSpPr>
          <p:cNvPr id="50205" name="Rectangle 2"/>
          <p:cNvSpPr>
            <a:spLocks noChangeArrowheads="1"/>
          </p:cNvSpPr>
          <p:nvPr/>
        </p:nvSpPr>
        <p:spPr bwMode="white">
          <a:xfrm>
            <a:off x="1643063" y="285750"/>
            <a:ext cx="292893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>
                <a:solidFill>
                  <a:srgbClr val="003300"/>
                </a:solidFill>
              </a:rPr>
              <a:t>教学过程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8" grpId="0" animBg="1"/>
      <p:bldP spid="16419" grpId="0" animBg="1"/>
      <p:bldP spid="16420" grpId="0"/>
      <p:bldP spid="16421" grpId="0"/>
      <p:bldP spid="164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2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Rectangle 2"/>
          <p:cNvSpPr>
            <a:spLocks noChangeArrowheads="1"/>
          </p:cNvSpPr>
          <p:nvPr/>
        </p:nvSpPr>
        <p:spPr bwMode="white">
          <a:xfrm>
            <a:off x="1643063" y="285750"/>
            <a:ext cx="292893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 dirty="0">
                <a:solidFill>
                  <a:srgbClr val="003300"/>
                </a:solidFill>
              </a:rPr>
              <a:t>教学过程</a:t>
            </a:r>
          </a:p>
        </p:txBody>
      </p:sp>
      <p:sp>
        <p:nvSpPr>
          <p:cNvPr id="51203" name="Rectangle 47"/>
          <p:cNvSpPr>
            <a:spLocks noChangeArrowheads="1"/>
          </p:cNvSpPr>
          <p:nvPr/>
        </p:nvSpPr>
        <p:spPr bwMode="auto">
          <a:xfrm>
            <a:off x="2571750" y="871528"/>
            <a:ext cx="3857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3300"/>
                </a:solidFill>
                <a:latin typeface="Calibri" pitchFamily="34" charset="0"/>
              </a:rPr>
              <a:t> </a:t>
            </a:r>
            <a:endParaRPr lang="en-US" altLang="zh-CN" sz="2000" b="1" dirty="0">
              <a:solidFill>
                <a:srgbClr val="FF000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00"/>
                </a:solidFill>
                <a:latin typeface="Calibri" pitchFamily="34" charset="0"/>
              </a:rPr>
              <a:t>  </a:t>
            </a:r>
            <a:r>
              <a:rPr lang="zh-CN" altLang="en-US" sz="2800" b="1" dirty="0">
                <a:solidFill>
                  <a:srgbClr val="003300"/>
                </a:solidFill>
                <a:latin typeface="Calibri" pitchFamily="34" charset="0"/>
              </a:rPr>
              <a:t>小棒</a:t>
            </a:r>
            <a:r>
              <a:rPr lang="en-US" altLang="zh-CN" sz="2800" b="1" dirty="0">
                <a:solidFill>
                  <a:srgbClr val="003300"/>
                </a:solidFill>
                <a:latin typeface="Calibri" pitchFamily="34" charset="0"/>
              </a:rPr>
              <a:t>  </a:t>
            </a:r>
            <a:r>
              <a:rPr lang="zh-CN" altLang="en-US" sz="2800" b="1" dirty="0">
                <a:solidFill>
                  <a:srgbClr val="003300"/>
                </a:solidFill>
                <a:latin typeface="Calibri" pitchFamily="34" charset="0"/>
              </a:rPr>
              <a:t>每十根一捆</a:t>
            </a:r>
            <a:r>
              <a:rPr lang="en-US" altLang="zh-CN" sz="2800" b="1" dirty="0">
                <a:solidFill>
                  <a:srgbClr val="003300"/>
                </a:solidFill>
                <a:latin typeface="Calibri" pitchFamily="34" charset="0"/>
              </a:rPr>
              <a:t>     </a:t>
            </a:r>
          </a:p>
        </p:txBody>
      </p:sp>
      <p:sp>
        <p:nvSpPr>
          <p:cNvPr id="51204" name="Rectangle 47"/>
          <p:cNvSpPr>
            <a:spLocks noChangeArrowheads="1"/>
          </p:cNvSpPr>
          <p:nvPr/>
        </p:nvSpPr>
        <p:spPr bwMode="auto">
          <a:xfrm>
            <a:off x="714375" y="1285860"/>
            <a:ext cx="2071688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3300"/>
                </a:solidFill>
                <a:latin typeface="Calibri" pitchFamily="34" charset="0"/>
              </a:rPr>
              <a:t>        </a:t>
            </a:r>
            <a:r>
              <a:rPr lang="en-US" altLang="zh-CN" sz="2800" b="1" dirty="0">
                <a:solidFill>
                  <a:srgbClr val="FF0000"/>
                </a:solidFill>
                <a:latin typeface="Calibri" pitchFamily="34" charset="0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Calibri" pitchFamily="34" charset="0"/>
              </a:rPr>
              <a:t>凑整：</a:t>
            </a:r>
            <a:endParaRPr lang="en-US" altLang="zh-CN" sz="2800" b="1" dirty="0">
              <a:solidFill>
                <a:srgbClr val="FF000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00"/>
                </a:solidFill>
                <a:latin typeface="Calibri" pitchFamily="34" charset="0"/>
              </a:rPr>
              <a:t>             </a:t>
            </a:r>
          </a:p>
        </p:txBody>
      </p:sp>
      <p:grpSp>
        <p:nvGrpSpPr>
          <p:cNvPr id="62" name="Group 47"/>
          <p:cNvGrpSpPr>
            <a:grpSpLocks/>
          </p:cNvGrpSpPr>
          <p:nvPr/>
        </p:nvGrpSpPr>
        <p:grpSpPr bwMode="auto">
          <a:xfrm>
            <a:off x="1214438" y="2319338"/>
            <a:ext cx="3929062" cy="3857625"/>
            <a:chOff x="624" y="912"/>
            <a:chExt cx="2496" cy="2976"/>
          </a:xfrm>
        </p:grpSpPr>
        <p:sp>
          <p:nvSpPr>
            <p:cNvPr id="51234" name="Line 40"/>
            <p:cNvSpPr>
              <a:spLocks noChangeShapeType="1"/>
            </p:cNvSpPr>
            <p:nvPr/>
          </p:nvSpPr>
          <p:spPr bwMode="auto">
            <a:xfrm>
              <a:off x="624" y="912"/>
              <a:ext cx="249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235" name="Group 46"/>
            <p:cNvGrpSpPr>
              <a:grpSpLocks/>
            </p:cNvGrpSpPr>
            <p:nvPr/>
          </p:nvGrpSpPr>
          <p:grpSpPr bwMode="auto">
            <a:xfrm>
              <a:off x="624" y="912"/>
              <a:ext cx="2496" cy="2976"/>
              <a:chOff x="624" y="912"/>
              <a:chExt cx="2496" cy="2976"/>
            </a:xfrm>
          </p:grpSpPr>
          <p:sp>
            <p:nvSpPr>
              <p:cNvPr id="51236" name="Line 41"/>
              <p:cNvSpPr>
                <a:spLocks noChangeShapeType="1"/>
              </p:cNvSpPr>
              <p:nvPr/>
            </p:nvSpPr>
            <p:spPr bwMode="auto">
              <a:xfrm>
                <a:off x="3120" y="912"/>
                <a:ext cx="0" cy="297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37" name="Line 42"/>
              <p:cNvSpPr>
                <a:spLocks noChangeShapeType="1"/>
              </p:cNvSpPr>
              <p:nvPr/>
            </p:nvSpPr>
            <p:spPr bwMode="auto">
              <a:xfrm flipH="1">
                <a:off x="2736" y="3888"/>
                <a:ext cx="38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38" name="Line 43"/>
              <p:cNvSpPr>
                <a:spLocks noChangeShapeType="1"/>
              </p:cNvSpPr>
              <p:nvPr/>
            </p:nvSpPr>
            <p:spPr bwMode="auto">
              <a:xfrm flipV="1">
                <a:off x="2736" y="2448"/>
                <a:ext cx="0" cy="144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39" name="Line 44"/>
              <p:cNvSpPr>
                <a:spLocks noChangeShapeType="1"/>
              </p:cNvSpPr>
              <p:nvPr/>
            </p:nvSpPr>
            <p:spPr bwMode="auto">
              <a:xfrm flipH="1">
                <a:off x="624" y="2448"/>
                <a:ext cx="211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40" name="Line 45"/>
              <p:cNvSpPr>
                <a:spLocks noChangeShapeType="1"/>
              </p:cNvSpPr>
              <p:nvPr/>
            </p:nvSpPr>
            <p:spPr bwMode="auto">
              <a:xfrm flipV="1">
                <a:off x="624" y="912"/>
                <a:ext cx="0" cy="153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0" name="Text Box 49"/>
          <p:cNvSpPr txBox="1">
            <a:spLocks noChangeArrowheads="1"/>
          </p:cNvSpPr>
          <p:nvPr/>
        </p:nvSpPr>
        <p:spPr bwMode="auto">
          <a:xfrm>
            <a:off x="5619750" y="2581275"/>
            <a:ext cx="266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66"/>
                </a:solidFill>
                <a:latin typeface="Calibri" pitchFamily="34" charset="0"/>
              </a:rPr>
              <a:t>38+2=</a:t>
            </a:r>
          </a:p>
        </p:txBody>
      </p:sp>
      <p:sp>
        <p:nvSpPr>
          <p:cNvPr id="71" name="Text Box 50"/>
          <p:cNvSpPr txBox="1">
            <a:spLocks noChangeArrowheads="1"/>
          </p:cNvSpPr>
          <p:nvPr/>
        </p:nvSpPr>
        <p:spPr bwMode="auto">
          <a:xfrm>
            <a:off x="7143750" y="2581275"/>
            <a:ext cx="76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Calibri" pitchFamily="34" charset="0"/>
              </a:rPr>
              <a:t>40</a:t>
            </a:r>
          </a:p>
        </p:txBody>
      </p:sp>
      <p:sp>
        <p:nvSpPr>
          <p:cNvPr id="72" name="Text Box 51"/>
          <p:cNvSpPr txBox="1">
            <a:spLocks noChangeArrowheads="1"/>
          </p:cNvSpPr>
          <p:nvPr/>
        </p:nvSpPr>
        <p:spPr bwMode="auto">
          <a:xfrm>
            <a:off x="5619750" y="3343275"/>
            <a:ext cx="266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Calibri" pitchFamily="34" charset="0"/>
              </a:rPr>
              <a:t>40+15=55</a:t>
            </a:r>
          </a:p>
        </p:txBody>
      </p:sp>
      <p:pic>
        <p:nvPicPr>
          <p:cNvPr id="51214" name="Picture 47" descr="20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5200" y="2024063"/>
            <a:ext cx="2471738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5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54413" y="2600325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2050" y="2600325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14775" y="2600325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57650" y="2600325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02113" y="2600325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46575" y="2600325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65650" y="2600325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1550" y="2600325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3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86150" y="447198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4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5225" y="4492625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5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17950" y="4492625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6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3850" y="4492625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7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49750" y="4492625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68825" y="4492625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Picture 24" descr="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4725" y="4492625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0" name="Picture 47" descr="20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2900" y="4040188"/>
            <a:ext cx="2543175" cy="253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1" name="Picture 47" descr="20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6713" y="2024063"/>
            <a:ext cx="2398712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" name="Picture 47" descr="20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0600" y="2033588"/>
            <a:ext cx="2592388" cy="258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3" name="Picture 47" descr="20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2275" y="2133600"/>
            <a:ext cx="2376488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4.07407E-6 L -0.01563 4.07407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0.00672 L -0.04357 4.07407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" y="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9 0.0037 L -0.06684 4.07407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" y="-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4.07407E-6 L -0.09826 -0.0037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" y="-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07407E-6 L -0.11406 4.07407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07407E-6 L -0.13802 4.07407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07407E-6 L -0.16163 4.07407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62 0.0037 L -0.11475 -0.2759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14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0.00671 L -0.13837 -0.27592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" y="-1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65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6" name="Rectangle 2"/>
          <p:cNvSpPr>
            <a:spLocks noChangeArrowheads="1"/>
          </p:cNvSpPr>
          <p:nvPr/>
        </p:nvSpPr>
        <p:spPr bwMode="white">
          <a:xfrm>
            <a:off x="1643063" y="285750"/>
            <a:ext cx="292893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>
                <a:solidFill>
                  <a:srgbClr val="003300"/>
                </a:solidFill>
              </a:rPr>
              <a:t>教学过程</a:t>
            </a:r>
          </a:p>
        </p:txBody>
      </p:sp>
      <p:sp>
        <p:nvSpPr>
          <p:cNvPr id="52227" name="Rectangle 47"/>
          <p:cNvSpPr>
            <a:spLocks noChangeArrowheads="1"/>
          </p:cNvSpPr>
          <p:nvPr/>
        </p:nvSpPr>
        <p:spPr bwMode="auto">
          <a:xfrm>
            <a:off x="2571750" y="571480"/>
            <a:ext cx="35004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3300"/>
                </a:solidFill>
                <a:latin typeface="Calibri" pitchFamily="34" charset="0"/>
              </a:rPr>
              <a:t> </a:t>
            </a:r>
            <a:endParaRPr lang="en-US" altLang="zh-CN" sz="2000" b="1" dirty="0">
              <a:solidFill>
                <a:srgbClr val="FF000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00"/>
                </a:solidFill>
                <a:latin typeface="Calibri" pitchFamily="34" charset="0"/>
              </a:rPr>
              <a:t>  </a:t>
            </a:r>
            <a:r>
              <a:rPr lang="zh-CN" altLang="en-US" sz="2800" b="1" dirty="0">
                <a:solidFill>
                  <a:srgbClr val="003300"/>
                </a:solidFill>
                <a:latin typeface="Calibri" pitchFamily="34" charset="0"/>
              </a:rPr>
              <a:t>小棒</a:t>
            </a:r>
            <a:r>
              <a:rPr lang="en-US" altLang="zh-CN" sz="2800" b="1" dirty="0">
                <a:solidFill>
                  <a:srgbClr val="003300"/>
                </a:solidFill>
                <a:latin typeface="Calibri" pitchFamily="34" charset="0"/>
              </a:rPr>
              <a:t>  </a:t>
            </a:r>
            <a:r>
              <a:rPr lang="zh-CN" altLang="en-US" sz="2800" b="1" dirty="0">
                <a:solidFill>
                  <a:srgbClr val="003300"/>
                </a:solidFill>
                <a:latin typeface="Calibri" pitchFamily="34" charset="0"/>
              </a:rPr>
              <a:t>每十根一捆</a:t>
            </a:r>
            <a:r>
              <a:rPr lang="en-US" altLang="zh-CN" sz="2800" b="1" dirty="0">
                <a:solidFill>
                  <a:srgbClr val="003300"/>
                </a:solidFill>
                <a:latin typeface="Calibri" pitchFamily="34" charset="0"/>
              </a:rPr>
              <a:t>     </a:t>
            </a:r>
          </a:p>
        </p:txBody>
      </p:sp>
      <p:sp>
        <p:nvSpPr>
          <p:cNvPr id="52228" name="Rectangle 47"/>
          <p:cNvSpPr>
            <a:spLocks noChangeArrowheads="1"/>
          </p:cNvSpPr>
          <p:nvPr/>
        </p:nvSpPr>
        <p:spPr bwMode="auto">
          <a:xfrm>
            <a:off x="714375" y="1071546"/>
            <a:ext cx="2071688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3300"/>
                </a:solidFill>
                <a:latin typeface="Calibri" pitchFamily="34" charset="0"/>
              </a:rPr>
              <a:t>        </a:t>
            </a:r>
            <a:r>
              <a:rPr lang="en-US" altLang="zh-CN" sz="2800" b="1" dirty="0">
                <a:solidFill>
                  <a:srgbClr val="FF0000"/>
                </a:solidFill>
                <a:latin typeface="Calibri" pitchFamily="34" charset="0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Calibri" pitchFamily="34" charset="0"/>
              </a:rPr>
              <a:t>凑整：</a:t>
            </a:r>
            <a:endParaRPr lang="en-US" altLang="zh-CN" sz="2800" b="1" dirty="0">
              <a:solidFill>
                <a:srgbClr val="FF000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00"/>
                </a:solidFill>
                <a:latin typeface="Calibri" pitchFamily="34" charset="0"/>
              </a:rPr>
              <a:t>             </a:t>
            </a:r>
          </a:p>
        </p:txBody>
      </p:sp>
      <p:grpSp>
        <p:nvGrpSpPr>
          <p:cNvPr id="20" name="Group 31"/>
          <p:cNvGrpSpPr>
            <a:grpSpLocks/>
          </p:cNvGrpSpPr>
          <p:nvPr/>
        </p:nvGrpSpPr>
        <p:grpSpPr bwMode="auto">
          <a:xfrm>
            <a:off x="2700338" y="2222500"/>
            <a:ext cx="2590800" cy="3938588"/>
            <a:chOff x="1680" y="720"/>
            <a:chExt cx="1632" cy="2976"/>
          </a:xfrm>
        </p:grpSpPr>
        <p:sp>
          <p:nvSpPr>
            <p:cNvPr id="52258" name="Line 25"/>
            <p:cNvSpPr>
              <a:spLocks noChangeShapeType="1"/>
            </p:cNvSpPr>
            <p:nvPr/>
          </p:nvSpPr>
          <p:spPr bwMode="auto">
            <a:xfrm>
              <a:off x="1680" y="3696"/>
              <a:ext cx="163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9" name="Line 26"/>
            <p:cNvSpPr>
              <a:spLocks noChangeShapeType="1"/>
            </p:cNvSpPr>
            <p:nvPr/>
          </p:nvSpPr>
          <p:spPr bwMode="auto">
            <a:xfrm flipV="1">
              <a:off x="3312" y="720"/>
              <a:ext cx="0" cy="297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0" name="Line 27"/>
            <p:cNvSpPr>
              <a:spLocks noChangeShapeType="1"/>
            </p:cNvSpPr>
            <p:nvPr/>
          </p:nvSpPr>
          <p:spPr bwMode="auto">
            <a:xfrm flipH="1">
              <a:off x="2880" y="720"/>
              <a:ext cx="43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1" name="Line 28"/>
            <p:cNvSpPr>
              <a:spLocks noChangeShapeType="1"/>
            </p:cNvSpPr>
            <p:nvPr/>
          </p:nvSpPr>
          <p:spPr bwMode="auto">
            <a:xfrm>
              <a:off x="2880" y="720"/>
              <a:ext cx="0" cy="148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2" name="Line 29"/>
            <p:cNvSpPr>
              <a:spLocks noChangeShapeType="1"/>
            </p:cNvSpPr>
            <p:nvPr/>
          </p:nvSpPr>
          <p:spPr bwMode="auto">
            <a:xfrm flipH="1">
              <a:off x="1680" y="2208"/>
              <a:ext cx="120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3" name="Line 30"/>
            <p:cNvSpPr>
              <a:spLocks noChangeShapeType="1"/>
            </p:cNvSpPr>
            <p:nvPr/>
          </p:nvSpPr>
          <p:spPr bwMode="auto">
            <a:xfrm>
              <a:off x="1680" y="2208"/>
              <a:ext cx="0" cy="148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235" name="Text Box 32"/>
          <p:cNvSpPr txBox="1">
            <a:spLocks noChangeArrowheads="1"/>
          </p:cNvSpPr>
          <p:nvPr/>
        </p:nvSpPr>
        <p:spPr bwMode="auto">
          <a:xfrm>
            <a:off x="5638800" y="4618038"/>
            <a:ext cx="1752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Calibri" pitchFamily="34" charset="0"/>
            </a:endParaRPr>
          </a:p>
        </p:txBody>
      </p:sp>
      <p:sp>
        <p:nvSpPr>
          <p:cNvPr id="39" name="Text Box 33"/>
          <p:cNvSpPr txBox="1">
            <a:spLocks noChangeArrowheads="1"/>
          </p:cNvSpPr>
          <p:nvPr/>
        </p:nvSpPr>
        <p:spPr bwMode="auto">
          <a:xfrm>
            <a:off x="5572125" y="3446463"/>
            <a:ext cx="266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66"/>
                </a:solidFill>
                <a:latin typeface="Calibri" pitchFamily="34" charset="0"/>
              </a:rPr>
              <a:t>17+3=</a:t>
            </a:r>
          </a:p>
        </p:txBody>
      </p:sp>
      <p:sp>
        <p:nvSpPr>
          <p:cNvPr id="40" name="Text Box 34"/>
          <p:cNvSpPr txBox="1">
            <a:spLocks noChangeArrowheads="1"/>
          </p:cNvSpPr>
          <p:nvPr/>
        </p:nvSpPr>
        <p:spPr bwMode="auto">
          <a:xfrm>
            <a:off x="7072313" y="3446463"/>
            <a:ext cx="76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Calibri" pitchFamily="34" charset="0"/>
              </a:rPr>
              <a:t>20</a:t>
            </a:r>
          </a:p>
        </p:txBody>
      </p:sp>
      <p:sp>
        <p:nvSpPr>
          <p:cNvPr id="41" name="Text Box 37"/>
          <p:cNvSpPr txBox="1">
            <a:spLocks noChangeArrowheads="1"/>
          </p:cNvSpPr>
          <p:nvPr/>
        </p:nvSpPr>
        <p:spPr bwMode="auto">
          <a:xfrm>
            <a:off x="5572125" y="4232275"/>
            <a:ext cx="266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Calibri" pitchFamily="34" charset="0"/>
              </a:rPr>
              <a:t>20+35=55</a:t>
            </a:r>
          </a:p>
        </p:txBody>
      </p:sp>
      <p:pic>
        <p:nvPicPr>
          <p:cNvPr id="52239" name="Picture 24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89325" y="243363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40" name="Picture 24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5225" y="243363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41" name="Picture 24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243363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42" name="Picture 24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7025" y="243363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43" name="Picture 24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2925" y="243363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24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68825" y="243363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24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7900" y="243363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24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3800" y="243363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24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0" y="4305300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24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7475" y="432593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24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0200" y="432593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24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6100" y="432593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4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432593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24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91075" y="432593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24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6975" y="432593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54" name="Picture 47" descr="200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1857375"/>
            <a:ext cx="2506663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55" name="Picture 47" descr="200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04975" y="1857375"/>
            <a:ext cx="2506663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56" name="Picture 47" descr="200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8175" y="3800475"/>
            <a:ext cx="2506663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47" descr="200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3800475"/>
            <a:ext cx="2506662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2.22222E-6 L -0.01197 2.22222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1 -0.00672 L -0.02482 -0.0067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0.00301 L -0.04722 -0.0030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4 -0.00301 L -0.07083 -0.0030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0.00672 L -0.09445 -0.0067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6 -0.00672 L -0.11841 -0.0067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00672 L -0.14618 -0.0067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-0.00671 L -0.10191 0.2729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" y="14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024 0.27314 " pathEditMode="relative" ptsTypes="AA">
                                      <p:cBhvr>
                                        <p:cTn id="3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0.0037 L -0.14948 0.2729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90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Rectangle 2"/>
          <p:cNvSpPr>
            <a:spLocks noChangeArrowheads="1"/>
          </p:cNvSpPr>
          <p:nvPr/>
        </p:nvSpPr>
        <p:spPr bwMode="white">
          <a:xfrm>
            <a:off x="1785938" y="285750"/>
            <a:ext cx="292893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>
                <a:solidFill>
                  <a:srgbClr val="003300"/>
                </a:solidFill>
              </a:rPr>
              <a:t>教学过程</a:t>
            </a:r>
          </a:p>
        </p:txBody>
      </p:sp>
      <p:sp>
        <p:nvSpPr>
          <p:cNvPr id="53251" name="Rectangle 47"/>
          <p:cNvSpPr>
            <a:spLocks noChangeArrowheads="1"/>
          </p:cNvSpPr>
          <p:nvPr/>
        </p:nvSpPr>
        <p:spPr bwMode="auto">
          <a:xfrm>
            <a:off x="571500" y="1785938"/>
            <a:ext cx="25003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3300"/>
                </a:solidFill>
                <a:latin typeface="Calibri" pitchFamily="34" charset="0"/>
              </a:rPr>
              <a:t>        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3.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计数器：</a:t>
            </a:r>
            <a:endParaRPr lang="en-US" altLang="zh-CN" sz="2800" b="1">
              <a:solidFill>
                <a:srgbClr val="FF000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3300"/>
                </a:solidFill>
                <a:latin typeface="Calibri" pitchFamily="34" charset="0"/>
              </a:rPr>
              <a:t>          </a:t>
            </a: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5781675" y="1882775"/>
            <a:ext cx="720725" cy="2303463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9" name="Group 5"/>
          <p:cNvGrpSpPr>
            <a:grpSpLocks/>
          </p:cNvGrpSpPr>
          <p:nvPr/>
        </p:nvGrpSpPr>
        <p:grpSpPr bwMode="auto">
          <a:xfrm>
            <a:off x="4827588" y="1714500"/>
            <a:ext cx="1800225" cy="4572000"/>
            <a:chOff x="1292" y="1298"/>
            <a:chExt cx="1134" cy="1633"/>
          </a:xfrm>
        </p:grpSpPr>
        <p:sp>
          <p:nvSpPr>
            <p:cNvPr id="53280" name="Line 6"/>
            <p:cNvSpPr>
              <a:spLocks noChangeShapeType="1"/>
            </p:cNvSpPr>
            <p:nvPr/>
          </p:nvSpPr>
          <p:spPr bwMode="auto">
            <a:xfrm>
              <a:off x="2088" y="1298"/>
              <a:ext cx="22" cy="128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81" name="Line 7"/>
            <p:cNvSpPr>
              <a:spLocks noChangeShapeType="1"/>
            </p:cNvSpPr>
            <p:nvPr/>
          </p:nvSpPr>
          <p:spPr bwMode="auto">
            <a:xfrm>
              <a:off x="1520" y="1298"/>
              <a:ext cx="22" cy="128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3282" name="Group 8"/>
            <p:cNvGrpSpPr>
              <a:grpSpLocks/>
            </p:cNvGrpSpPr>
            <p:nvPr/>
          </p:nvGrpSpPr>
          <p:grpSpPr bwMode="auto">
            <a:xfrm>
              <a:off x="1292" y="2568"/>
              <a:ext cx="1134" cy="363"/>
              <a:chOff x="1247" y="2704"/>
              <a:chExt cx="1134" cy="363"/>
            </a:xfrm>
          </p:grpSpPr>
          <p:grpSp>
            <p:nvGrpSpPr>
              <p:cNvPr id="53283" name="Group 9"/>
              <p:cNvGrpSpPr>
                <a:grpSpLocks/>
              </p:cNvGrpSpPr>
              <p:nvPr/>
            </p:nvGrpSpPr>
            <p:grpSpPr bwMode="auto">
              <a:xfrm>
                <a:off x="1247" y="2704"/>
                <a:ext cx="544" cy="363"/>
                <a:chOff x="1247" y="2704"/>
                <a:chExt cx="544" cy="363"/>
              </a:xfrm>
            </p:grpSpPr>
            <p:sp>
              <p:nvSpPr>
                <p:cNvPr id="53287" name="AutoShape 10"/>
                <p:cNvSpPr>
                  <a:spLocks noChangeArrowheads="1"/>
                </p:cNvSpPr>
                <p:nvPr/>
              </p:nvSpPr>
              <p:spPr bwMode="auto">
                <a:xfrm>
                  <a:off x="1247" y="2704"/>
                  <a:ext cx="544" cy="36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  <p:sp>
              <p:nvSpPr>
                <p:cNvPr id="53288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1247" y="2750"/>
                  <a:ext cx="544" cy="1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400" b="1">
                      <a:solidFill>
                        <a:srgbClr val="000099"/>
                      </a:solidFill>
                      <a:latin typeface="Calibri" pitchFamily="34" charset="0"/>
                      <a:ea typeface="黑体" pitchFamily="49" charset="-122"/>
                    </a:rPr>
                    <a:t>十位</a:t>
                  </a:r>
                </a:p>
              </p:txBody>
            </p:sp>
          </p:grpSp>
          <p:grpSp>
            <p:nvGrpSpPr>
              <p:cNvPr id="53284" name="Group 12"/>
              <p:cNvGrpSpPr>
                <a:grpSpLocks/>
              </p:cNvGrpSpPr>
              <p:nvPr/>
            </p:nvGrpSpPr>
            <p:grpSpPr bwMode="auto">
              <a:xfrm>
                <a:off x="1791" y="2704"/>
                <a:ext cx="590" cy="363"/>
                <a:chOff x="1791" y="2704"/>
                <a:chExt cx="590" cy="363"/>
              </a:xfrm>
            </p:grpSpPr>
            <p:sp>
              <p:nvSpPr>
                <p:cNvPr id="53285" name="AutoShape 13"/>
                <p:cNvSpPr>
                  <a:spLocks noChangeArrowheads="1"/>
                </p:cNvSpPr>
                <p:nvPr/>
              </p:nvSpPr>
              <p:spPr bwMode="auto">
                <a:xfrm>
                  <a:off x="1791" y="2704"/>
                  <a:ext cx="544" cy="36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  <p:sp>
              <p:nvSpPr>
                <p:cNvPr id="53286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1791" y="2750"/>
                  <a:ext cx="590" cy="1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400" b="1">
                      <a:solidFill>
                        <a:srgbClr val="000099"/>
                      </a:solidFill>
                      <a:latin typeface="Calibri" pitchFamily="34" charset="0"/>
                      <a:ea typeface="黑体" pitchFamily="49" charset="-122"/>
                    </a:rPr>
                    <a:t>个位</a:t>
                  </a:r>
                </a:p>
              </p:txBody>
            </p:sp>
          </p:grpSp>
        </p:grpSp>
      </p:grpSp>
      <p:sp>
        <p:nvSpPr>
          <p:cNvPr id="21" name="Oval 17"/>
          <p:cNvSpPr>
            <a:spLocks noChangeArrowheads="1"/>
          </p:cNvSpPr>
          <p:nvPr/>
        </p:nvSpPr>
        <p:spPr bwMode="auto">
          <a:xfrm>
            <a:off x="5802313" y="3717925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A03DD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2" name="Oval 18"/>
          <p:cNvSpPr>
            <a:spLocks noChangeArrowheads="1"/>
          </p:cNvSpPr>
          <p:nvPr/>
        </p:nvSpPr>
        <p:spPr bwMode="auto">
          <a:xfrm>
            <a:off x="5802313" y="3933825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A03DD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3" name="Oval 19"/>
          <p:cNvSpPr>
            <a:spLocks noChangeArrowheads="1"/>
          </p:cNvSpPr>
          <p:nvPr/>
        </p:nvSpPr>
        <p:spPr bwMode="auto">
          <a:xfrm>
            <a:off x="5805488" y="4149725"/>
            <a:ext cx="609600" cy="24923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A03DD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4" name="Oval 20"/>
          <p:cNvSpPr>
            <a:spLocks noChangeArrowheads="1"/>
          </p:cNvSpPr>
          <p:nvPr/>
        </p:nvSpPr>
        <p:spPr bwMode="auto">
          <a:xfrm>
            <a:off x="5805488" y="4364038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A03DD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5" name="Oval 21"/>
          <p:cNvSpPr>
            <a:spLocks noChangeArrowheads="1"/>
          </p:cNvSpPr>
          <p:nvPr/>
        </p:nvSpPr>
        <p:spPr bwMode="auto">
          <a:xfrm>
            <a:off x="5802313" y="4581525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A03DD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6" name="Oval 22"/>
          <p:cNvSpPr>
            <a:spLocks noChangeArrowheads="1"/>
          </p:cNvSpPr>
          <p:nvPr/>
        </p:nvSpPr>
        <p:spPr bwMode="auto">
          <a:xfrm>
            <a:off x="5803900" y="4799013"/>
            <a:ext cx="609600" cy="249237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A03DD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7" name="Oval 23"/>
          <p:cNvSpPr>
            <a:spLocks noChangeArrowheads="1"/>
          </p:cNvSpPr>
          <p:nvPr/>
        </p:nvSpPr>
        <p:spPr bwMode="auto">
          <a:xfrm>
            <a:off x="5802313" y="5026025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A03DD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8" name="Oval 24"/>
          <p:cNvSpPr>
            <a:spLocks noChangeArrowheads="1"/>
          </p:cNvSpPr>
          <p:nvPr/>
        </p:nvSpPr>
        <p:spPr bwMode="auto">
          <a:xfrm>
            <a:off x="5803900" y="3248025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9" name="Oval 25"/>
          <p:cNvSpPr>
            <a:spLocks noChangeArrowheads="1"/>
          </p:cNvSpPr>
          <p:nvPr/>
        </p:nvSpPr>
        <p:spPr bwMode="auto">
          <a:xfrm>
            <a:off x="5803900" y="3486150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A03DD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0" name="Oval 26"/>
          <p:cNvSpPr>
            <a:spLocks noChangeArrowheads="1"/>
          </p:cNvSpPr>
          <p:nvPr/>
        </p:nvSpPr>
        <p:spPr bwMode="auto">
          <a:xfrm>
            <a:off x="5803900" y="3032125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" name="Oval 27"/>
          <p:cNvSpPr>
            <a:spLocks noChangeArrowheads="1"/>
          </p:cNvSpPr>
          <p:nvPr/>
        </p:nvSpPr>
        <p:spPr bwMode="auto">
          <a:xfrm>
            <a:off x="5803900" y="2816225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2" name="Oval 28"/>
          <p:cNvSpPr>
            <a:spLocks noChangeArrowheads="1"/>
          </p:cNvSpPr>
          <p:nvPr/>
        </p:nvSpPr>
        <p:spPr bwMode="auto">
          <a:xfrm>
            <a:off x="5803900" y="2600325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3" name="Text Box 29"/>
          <p:cNvSpPr txBox="1">
            <a:spLocks noChangeArrowheads="1"/>
          </p:cNvSpPr>
          <p:nvPr/>
        </p:nvSpPr>
        <p:spPr bwMode="auto">
          <a:xfrm>
            <a:off x="6629400" y="3321050"/>
            <a:ext cx="1800225" cy="850900"/>
          </a:xfrm>
          <a:prstGeom prst="rect">
            <a:avLst/>
          </a:prstGeom>
          <a:solidFill>
            <a:srgbClr val="CCFFFF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个位</a:t>
            </a:r>
            <a:r>
              <a:rPr kumimoji="1" lang="en-US" altLang="zh-CN" sz="2400" b="1">
                <a:solidFill>
                  <a:srgbClr val="FF0066"/>
                </a:solidFill>
                <a:latin typeface="Times New Roman" pitchFamily="18" charset="0"/>
              </a:rPr>
              <a:t>10</a:t>
            </a:r>
            <a:r>
              <a:rPr kumimoji="1" lang="zh-CN" altLang="en-US" sz="2400" b="1">
                <a:solidFill>
                  <a:srgbClr val="FF0066"/>
                </a:solidFill>
                <a:latin typeface="Times New Roman" pitchFamily="18" charset="0"/>
              </a:rPr>
              <a:t>个一</a:t>
            </a:r>
            <a:r>
              <a:rPr kumimoji="1" lang="zh-CN" altLang="en-US" sz="2400">
                <a:latin typeface="Times New Roman" pitchFamily="18" charset="0"/>
              </a:rPr>
              <a:t>就是</a:t>
            </a:r>
            <a:r>
              <a:rPr kumimoji="1" lang="en-US" altLang="zh-CN" sz="2400" b="1">
                <a:solidFill>
                  <a:srgbClr val="FF0066"/>
                </a:solidFill>
                <a:latin typeface="Times New Roman" pitchFamily="18" charset="0"/>
              </a:rPr>
              <a:t>1</a:t>
            </a:r>
            <a:r>
              <a:rPr kumimoji="1" lang="zh-CN" altLang="en-US" sz="2400" b="1">
                <a:solidFill>
                  <a:srgbClr val="FF0066"/>
                </a:solidFill>
                <a:latin typeface="Times New Roman" pitchFamily="18" charset="0"/>
              </a:rPr>
              <a:t>个十</a:t>
            </a:r>
          </a:p>
        </p:txBody>
      </p:sp>
      <p:sp>
        <p:nvSpPr>
          <p:cNvPr id="35" name="Oval 31"/>
          <p:cNvSpPr>
            <a:spLocks noChangeArrowheads="1"/>
          </p:cNvSpPr>
          <p:nvPr/>
        </p:nvSpPr>
        <p:spPr bwMode="auto">
          <a:xfrm>
            <a:off x="4879975" y="4337050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6" name="Oval 32"/>
          <p:cNvSpPr>
            <a:spLocks noChangeArrowheads="1"/>
          </p:cNvSpPr>
          <p:nvPr/>
        </p:nvSpPr>
        <p:spPr bwMode="auto">
          <a:xfrm>
            <a:off x="5803900" y="2370138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7" name="Oval 33"/>
          <p:cNvSpPr>
            <a:spLocks noChangeArrowheads="1"/>
          </p:cNvSpPr>
          <p:nvPr/>
        </p:nvSpPr>
        <p:spPr bwMode="auto">
          <a:xfrm>
            <a:off x="5803900" y="2132013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8" name="Oval 34"/>
          <p:cNvSpPr>
            <a:spLocks noChangeArrowheads="1"/>
          </p:cNvSpPr>
          <p:nvPr/>
        </p:nvSpPr>
        <p:spPr bwMode="auto">
          <a:xfrm>
            <a:off x="5803900" y="1916113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9" name="Oval 35"/>
          <p:cNvSpPr>
            <a:spLocks noChangeArrowheads="1"/>
          </p:cNvSpPr>
          <p:nvPr/>
        </p:nvSpPr>
        <p:spPr bwMode="auto">
          <a:xfrm>
            <a:off x="4868863" y="4119563"/>
            <a:ext cx="609600" cy="250825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2" name="Oval 21"/>
          <p:cNvSpPr>
            <a:spLocks noChangeArrowheads="1"/>
          </p:cNvSpPr>
          <p:nvPr/>
        </p:nvSpPr>
        <p:spPr bwMode="auto">
          <a:xfrm>
            <a:off x="4889500" y="4556125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A03DD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3" name="Oval 22"/>
          <p:cNvSpPr>
            <a:spLocks noChangeArrowheads="1"/>
          </p:cNvSpPr>
          <p:nvPr/>
        </p:nvSpPr>
        <p:spPr bwMode="auto">
          <a:xfrm>
            <a:off x="4891088" y="4773613"/>
            <a:ext cx="609600" cy="249237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A03DD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4" name="Oval 23"/>
          <p:cNvSpPr>
            <a:spLocks noChangeArrowheads="1"/>
          </p:cNvSpPr>
          <p:nvPr/>
        </p:nvSpPr>
        <p:spPr bwMode="auto">
          <a:xfrm>
            <a:off x="4889500" y="5000625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A03DD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7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81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2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3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xit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21" grpId="0" animBg="1"/>
      <p:bldP spid="21" grpId="1" animBg="1"/>
      <p:bldP spid="22" grpId="0" animBg="1"/>
      <p:bldP spid="22" grpId="1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5" grpId="0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42" grpId="0" animBg="1"/>
      <p:bldP spid="43" grpId="0" animBg="1"/>
      <p:bldP spid="4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Rectangle 2"/>
          <p:cNvSpPr>
            <a:spLocks noChangeArrowheads="1"/>
          </p:cNvSpPr>
          <p:nvPr/>
        </p:nvSpPr>
        <p:spPr bwMode="white">
          <a:xfrm>
            <a:off x="1643063" y="214313"/>
            <a:ext cx="292893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>
                <a:solidFill>
                  <a:srgbClr val="003300"/>
                </a:solidFill>
              </a:rPr>
              <a:t>教学过程</a:t>
            </a:r>
          </a:p>
        </p:txBody>
      </p:sp>
      <p:sp>
        <p:nvSpPr>
          <p:cNvPr id="54276" name="Rectangle 47"/>
          <p:cNvSpPr>
            <a:spLocks noChangeArrowheads="1"/>
          </p:cNvSpPr>
          <p:nvPr/>
        </p:nvSpPr>
        <p:spPr bwMode="auto">
          <a:xfrm>
            <a:off x="2857488" y="2857496"/>
            <a:ext cx="3000375" cy="1235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3300"/>
                </a:solidFill>
                <a:latin typeface="Calibri" pitchFamily="34" charset="0"/>
              </a:rPr>
              <a:t>        </a:t>
            </a:r>
            <a:r>
              <a:rPr lang="en-US" altLang="zh-CN" sz="2800" b="1" dirty="0">
                <a:solidFill>
                  <a:srgbClr val="FF0000"/>
                </a:solidFill>
                <a:latin typeface="Calibri" pitchFamily="34" charset="0"/>
              </a:rPr>
              <a:t>4.</a:t>
            </a:r>
            <a:r>
              <a:rPr lang="zh-CN" altLang="en-US" sz="2800" b="1" dirty="0">
                <a:solidFill>
                  <a:srgbClr val="FF0000"/>
                </a:solidFill>
                <a:latin typeface="Calibri" pitchFamily="34" charset="0"/>
              </a:rPr>
              <a:t>列竖式：</a:t>
            </a:r>
            <a:endParaRPr lang="en-US" altLang="zh-CN" sz="2800" b="1" dirty="0">
              <a:solidFill>
                <a:srgbClr val="FF000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00"/>
                </a:solidFill>
                <a:latin typeface="Calibri" pitchFamily="34" charset="0"/>
              </a:rPr>
              <a:t>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10" name="组合 68"/>
          <p:cNvGrpSpPr>
            <a:grpSpLocks/>
          </p:cNvGrpSpPr>
          <p:nvPr/>
        </p:nvGrpSpPr>
        <p:grpSpPr bwMode="auto">
          <a:xfrm>
            <a:off x="1858963" y="1143000"/>
            <a:ext cx="5356225" cy="4929188"/>
            <a:chOff x="2071670" y="1000108"/>
            <a:chExt cx="5044605" cy="4641903"/>
          </a:xfrm>
        </p:grpSpPr>
        <p:grpSp>
          <p:nvGrpSpPr>
            <p:cNvPr id="17416" name="组合 16"/>
            <p:cNvGrpSpPr>
              <a:grpSpLocks/>
            </p:cNvGrpSpPr>
            <p:nvPr/>
          </p:nvGrpSpPr>
          <p:grpSpPr bwMode="auto">
            <a:xfrm>
              <a:off x="2552700" y="1428736"/>
              <a:ext cx="4002316" cy="4000528"/>
              <a:chOff x="2552700" y="1970088"/>
              <a:chExt cx="3554413" cy="3552825"/>
            </a:xfrm>
          </p:grpSpPr>
          <p:sp>
            <p:nvSpPr>
              <p:cNvPr id="17468" name="Oval 3"/>
              <p:cNvSpPr>
                <a:spLocks noChangeArrowheads="1"/>
              </p:cNvSpPr>
              <p:nvPr/>
            </p:nvSpPr>
            <p:spPr bwMode="gray">
              <a:xfrm>
                <a:off x="2552700" y="1970088"/>
                <a:ext cx="3554413" cy="3552825"/>
              </a:xfrm>
              <a:prstGeom prst="ellipse">
                <a:avLst/>
              </a:prstGeom>
              <a:gradFill rotWithShape="1">
                <a:gsLst>
                  <a:gs pos="0">
                    <a:srgbClr val="E6E6E6"/>
                  </a:gs>
                  <a:gs pos="14999">
                    <a:srgbClr val="7D8496"/>
                  </a:gs>
                  <a:gs pos="53000">
                    <a:srgbClr val="E6E6E6"/>
                  </a:gs>
                  <a:gs pos="67999">
                    <a:srgbClr val="7D8496"/>
                  </a:gs>
                  <a:gs pos="92999">
                    <a:srgbClr val="E6E6E6"/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7469" name="Oval 4"/>
              <p:cNvSpPr>
                <a:spLocks noChangeArrowheads="1"/>
              </p:cNvSpPr>
              <p:nvPr/>
            </p:nvSpPr>
            <p:spPr bwMode="gray">
              <a:xfrm>
                <a:off x="3022600" y="2425700"/>
                <a:ext cx="2609850" cy="2606675"/>
              </a:xfrm>
              <a:prstGeom prst="ellipse">
                <a:avLst/>
              </a:prstGeom>
              <a:gradFill rotWithShape="1">
                <a:gsLst>
                  <a:gs pos="0">
                    <a:srgbClr val="A1A1A1"/>
                  </a:gs>
                  <a:gs pos="50000">
                    <a:srgbClr val="FFFFFF"/>
                  </a:gs>
                  <a:gs pos="100000">
                    <a:srgbClr val="A1A1A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>
                <a:prstShdw prst="shdw17" dist="17961" dir="2700000">
                  <a:srgbClr val="999999"/>
                </a:prstShdw>
              </a:effectLst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4" name="Text Box 5"/>
              <p:cNvSpPr txBox="1">
                <a:spLocks noChangeArrowheads="1"/>
              </p:cNvSpPr>
              <p:nvPr/>
            </p:nvSpPr>
            <p:spPr bwMode="gray">
              <a:xfrm>
                <a:off x="3380290" y="3142804"/>
                <a:ext cx="2066085" cy="100372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fontAlgn="auto">
                  <a:lnSpc>
                    <a:spcPct val="150000"/>
                  </a:lnSpc>
                  <a:spcBef>
                    <a:spcPct val="5000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rgbClr val="080808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  <a:cs typeface="Arial" charset="0"/>
                  </a:rPr>
                  <a:t>整数、小数、分数的四则运算</a:t>
                </a:r>
                <a:endParaRPr lang="en-US" altLang="zh-CN" sz="2400" b="1" dirty="0">
                  <a:solidFill>
                    <a:srgbClr val="08080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endParaRPr>
              </a:p>
            </p:txBody>
          </p:sp>
        </p:grpSp>
        <p:grpSp>
          <p:nvGrpSpPr>
            <p:cNvPr id="17417" name="组合 17"/>
            <p:cNvGrpSpPr>
              <a:grpSpLocks/>
            </p:cNvGrpSpPr>
            <p:nvPr/>
          </p:nvGrpSpPr>
          <p:grpSpPr bwMode="auto">
            <a:xfrm>
              <a:off x="3786182" y="1000108"/>
              <a:ext cx="1500198" cy="1436559"/>
              <a:chOff x="1928794" y="1935092"/>
              <a:chExt cx="1430796" cy="1370101"/>
            </a:xfrm>
          </p:grpSpPr>
          <p:grpSp>
            <p:nvGrpSpPr>
              <p:cNvPr id="17457" name="Group 40"/>
              <p:cNvGrpSpPr>
                <a:grpSpLocks/>
              </p:cNvGrpSpPr>
              <p:nvPr/>
            </p:nvGrpSpPr>
            <p:grpSpPr bwMode="auto">
              <a:xfrm>
                <a:off x="1928794" y="1935092"/>
                <a:ext cx="1430796" cy="1370101"/>
                <a:chOff x="941" y="1053"/>
                <a:chExt cx="1036" cy="1021"/>
              </a:xfrm>
            </p:grpSpPr>
            <p:sp>
              <p:nvSpPr>
                <p:cNvPr id="21" name="Oval 41"/>
                <p:cNvSpPr>
                  <a:spLocks noChangeArrowheads="1"/>
                </p:cNvSpPr>
                <p:nvPr/>
              </p:nvSpPr>
              <p:spPr bwMode="gray">
                <a:xfrm>
                  <a:off x="941" y="1053"/>
                  <a:ext cx="1030" cy="102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2" name="Oval 42"/>
                <p:cNvSpPr>
                  <a:spLocks noChangeArrowheads="1"/>
                </p:cNvSpPr>
                <p:nvPr/>
              </p:nvSpPr>
              <p:spPr bwMode="gray">
                <a:xfrm>
                  <a:off x="945" y="1053"/>
                  <a:ext cx="1030" cy="102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alpha val="32001"/>
                      </a:schemeClr>
                    </a:gs>
                    <a:gs pos="100000">
                      <a:schemeClr val="accent1">
                        <a:gamma/>
                        <a:shade val="0"/>
                        <a:invGamma/>
                        <a:alpha val="89999"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3" name="Oval 43"/>
                <p:cNvSpPr>
                  <a:spLocks noChangeArrowheads="1"/>
                </p:cNvSpPr>
                <p:nvPr/>
              </p:nvSpPr>
              <p:spPr bwMode="gray">
                <a:xfrm>
                  <a:off x="1008" y="1119"/>
                  <a:ext cx="896" cy="8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54118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4" name="Oval 44"/>
                <p:cNvSpPr>
                  <a:spLocks noChangeArrowheads="1"/>
                </p:cNvSpPr>
                <p:nvPr/>
              </p:nvSpPr>
              <p:spPr bwMode="gray">
                <a:xfrm>
                  <a:off x="1008" y="1119"/>
                  <a:ext cx="895" cy="8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63529"/>
                        <a:invGamma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7463" name="Oval 45"/>
                <p:cNvSpPr>
                  <a:spLocks noChangeArrowheads="1"/>
                </p:cNvSpPr>
                <p:nvPr/>
              </p:nvSpPr>
              <p:spPr bwMode="gray">
                <a:xfrm>
                  <a:off x="1057" y="1164"/>
                  <a:ext cx="807" cy="799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  <p:sp>
              <p:nvSpPr>
                <p:cNvPr id="17464" name="Oval 46"/>
                <p:cNvSpPr>
                  <a:spLocks noChangeArrowheads="1"/>
                </p:cNvSpPr>
                <p:nvPr/>
              </p:nvSpPr>
              <p:spPr bwMode="gray">
                <a:xfrm>
                  <a:off x="1070" y="1177"/>
                  <a:ext cx="782" cy="77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95959"/>
                    </a:gs>
                    <a:gs pos="100000">
                      <a:srgbClr val="C0C0C0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  <p:sp>
              <p:nvSpPr>
                <p:cNvPr id="17465" name="Oval 47"/>
                <p:cNvSpPr>
                  <a:spLocks noChangeArrowheads="1"/>
                </p:cNvSpPr>
                <p:nvPr/>
              </p:nvSpPr>
              <p:spPr bwMode="gray">
                <a:xfrm>
                  <a:off x="1080" y="1182"/>
                  <a:ext cx="763" cy="75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0"/>
                      </a:srgbClr>
                    </a:gs>
                    <a:gs pos="100000">
                      <a:srgbClr val="E9E9E9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  <p:sp>
              <p:nvSpPr>
                <p:cNvPr id="17466" name="Oval 48"/>
                <p:cNvSpPr>
                  <a:spLocks noChangeArrowheads="1"/>
                </p:cNvSpPr>
                <p:nvPr/>
              </p:nvSpPr>
              <p:spPr bwMode="gray">
                <a:xfrm>
                  <a:off x="1088" y="1189"/>
                  <a:ext cx="726" cy="70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89898"/>
                    </a:gs>
                    <a:gs pos="100000">
                      <a:srgbClr val="C0C0C0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  <p:sp>
              <p:nvSpPr>
                <p:cNvPr id="17467" name="Oval 49"/>
                <p:cNvSpPr>
                  <a:spLocks noChangeArrowheads="1"/>
                </p:cNvSpPr>
                <p:nvPr/>
              </p:nvSpPr>
              <p:spPr bwMode="gray">
                <a:xfrm>
                  <a:off x="1130" y="1209"/>
                  <a:ext cx="645" cy="57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C0C0C0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</p:grpSp>
          <p:sp>
            <p:nvSpPr>
              <p:cNvPr id="20" name="Text Box 54"/>
              <p:cNvSpPr txBox="1">
                <a:spLocks noChangeArrowheads="1"/>
              </p:cNvSpPr>
              <p:nvPr/>
            </p:nvSpPr>
            <p:spPr bwMode="auto">
              <a:xfrm>
                <a:off x="2017600" y="2543916"/>
                <a:ext cx="1180705" cy="3136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FFFFFF">
                    <a:alpha val="50000"/>
                  </a:srgbClr>
                </a:outerShdw>
              </a:effectLst>
            </p:spPr>
            <p:txBody>
              <a:bodyPr>
                <a:spAutoFit/>
              </a:bodyPr>
              <a:lstStyle/>
              <a:p>
                <a:pPr algn="ctr" fontAlgn="auto">
                  <a:lnSpc>
                    <a:spcPct val="60000"/>
                  </a:lnSpc>
                  <a:spcBef>
                    <a:spcPct val="5000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cs typeface="Arial" charset="0"/>
                  </a:rPr>
                  <a:t>法则</a:t>
                </a:r>
                <a:endParaRPr lang="en-US" altLang="zh-CN" sz="2400" b="1" dirty="0">
                  <a:solidFill>
                    <a:schemeClr val="accent3">
                      <a:lumMod val="50000"/>
                    </a:schemeClr>
                  </a:solidFill>
                  <a:latin typeface="+mn-lt"/>
                  <a:cs typeface="Arial" charset="0"/>
                </a:endParaRPr>
              </a:p>
            </p:txBody>
          </p:sp>
        </p:grpSp>
        <p:grpSp>
          <p:nvGrpSpPr>
            <p:cNvPr id="17418" name="组合 29"/>
            <p:cNvGrpSpPr>
              <a:grpSpLocks/>
            </p:cNvGrpSpPr>
            <p:nvPr/>
          </p:nvGrpSpPr>
          <p:grpSpPr bwMode="auto">
            <a:xfrm>
              <a:off x="5715008" y="2641880"/>
              <a:ext cx="1401267" cy="1358624"/>
              <a:chOff x="3529299" y="2787945"/>
              <a:chExt cx="1401267" cy="1358624"/>
            </a:xfrm>
          </p:grpSpPr>
          <p:grpSp>
            <p:nvGrpSpPr>
              <p:cNvPr id="17445" name="Group 7"/>
              <p:cNvGrpSpPr>
                <a:grpSpLocks/>
              </p:cNvGrpSpPr>
              <p:nvPr/>
            </p:nvGrpSpPr>
            <p:grpSpPr bwMode="auto">
              <a:xfrm>
                <a:off x="3529299" y="2787945"/>
                <a:ext cx="1401267" cy="1358624"/>
                <a:chOff x="2021" y="1628"/>
                <a:chExt cx="1014" cy="1012"/>
              </a:xfrm>
            </p:grpSpPr>
            <p:sp>
              <p:nvSpPr>
                <p:cNvPr id="33" name="Oval 8"/>
                <p:cNvSpPr>
                  <a:spLocks noChangeArrowheads="1"/>
                </p:cNvSpPr>
                <p:nvPr/>
              </p:nvSpPr>
              <p:spPr bwMode="gray">
                <a:xfrm>
                  <a:off x="2021" y="1628"/>
                  <a:ext cx="1014" cy="101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gamma/>
                        <a:tint val="0"/>
                        <a:invGamma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4" name="Oval 9"/>
                <p:cNvSpPr>
                  <a:spLocks noChangeArrowheads="1"/>
                </p:cNvSpPr>
                <p:nvPr/>
              </p:nvSpPr>
              <p:spPr bwMode="gray">
                <a:xfrm>
                  <a:off x="2021" y="1628"/>
                  <a:ext cx="1014" cy="101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alpha val="32001"/>
                      </a:schemeClr>
                    </a:gs>
                    <a:gs pos="100000">
                      <a:schemeClr val="accent2">
                        <a:gamma/>
                        <a:shade val="0"/>
                        <a:invGamma/>
                        <a:alpha val="89999"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5" name="Oval 10"/>
                <p:cNvSpPr>
                  <a:spLocks noChangeArrowheads="1"/>
                </p:cNvSpPr>
                <p:nvPr/>
              </p:nvSpPr>
              <p:spPr bwMode="gray">
                <a:xfrm>
                  <a:off x="2076" y="1682"/>
                  <a:ext cx="881" cy="8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gamma/>
                        <a:shade val="54118"/>
                        <a:invGamma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6" name="Oval 11"/>
                <p:cNvSpPr>
                  <a:spLocks noChangeArrowheads="1"/>
                </p:cNvSpPr>
                <p:nvPr/>
              </p:nvSpPr>
              <p:spPr bwMode="gray">
                <a:xfrm>
                  <a:off x="2081" y="1682"/>
                  <a:ext cx="881" cy="88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gamma/>
                        <a:shade val="63529"/>
                        <a:invGamma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7451" name="Oval 12"/>
                <p:cNvSpPr>
                  <a:spLocks noChangeArrowheads="1"/>
                </p:cNvSpPr>
                <p:nvPr/>
              </p:nvSpPr>
              <p:spPr bwMode="gray">
                <a:xfrm>
                  <a:off x="2122" y="1735"/>
                  <a:ext cx="795" cy="793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  <p:grpSp>
              <p:nvGrpSpPr>
                <p:cNvPr id="17452" name="Group 13"/>
                <p:cNvGrpSpPr>
                  <a:grpSpLocks/>
                </p:cNvGrpSpPr>
                <p:nvPr/>
              </p:nvGrpSpPr>
              <p:grpSpPr bwMode="auto">
                <a:xfrm>
                  <a:off x="2139" y="1741"/>
                  <a:ext cx="769" cy="768"/>
                  <a:chOff x="4166" y="1706"/>
                  <a:chExt cx="1252" cy="1252"/>
                </a:xfrm>
              </p:grpSpPr>
              <p:sp>
                <p:nvSpPr>
                  <p:cNvPr id="17453" name="Oval 14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36869"/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  <p:sp>
                <p:nvSpPr>
                  <p:cNvPr id="17454" name="Oval 15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  <p:sp>
                <p:nvSpPr>
                  <p:cNvPr id="17455" name="Oval 16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AAB2B3"/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  <p:sp>
                <p:nvSpPr>
                  <p:cNvPr id="17456" name="Oval 17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6E1E2">
                          <a:alpha val="37999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</p:grpSp>
          </p:grpSp>
          <p:sp>
            <p:nvSpPr>
              <p:cNvPr id="32" name="Text Box 55"/>
              <p:cNvSpPr txBox="1">
                <a:spLocks noChangeArrowheads="1"/>
              </p:cNvSpPr>
              <p:nvPr/>
            </p:nvSpPr>
            <p:spPr bwMode="auto">
              <a:xfrm>
                <a:off x="3571482" y="3357244"/>
                <a:ext cx="1181162" cy="3333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FFFFFF">
                    <a:alpha val="50000"/>
                  </a:srgbClr>
                </a:outerShdw>
              </a:effectLst>
            </p:spPr>
            <p:txBody>
              <a:bodyPr>
                <a:spAutoFit/>
              </a:bodyPr>
              <a:lstStyle/>
              <a:p>
                <a:pPr algn="ctr" fontAlgn="auto">
                  <a:lnSpc>
                    <a:spcPct val="60000"/>
                  </a:lnSpc>
                  <a:spcBef>
                    <a:spcPct val="5000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rgbClr val="333333"/>
                    </a:solidFill>
                    <a:latin typeface="+mn-lt"/>
                    <a:cs typeface="Arial" charset="0"/>
                  </a:rPr>
                  <a:t>算理</a:t>
                </a:r>
                <a:endParaRPr lang="en-US" altLang="zh-CN" sz="2400" b="1" dirty="0">
                  <a:solidFill>
                    <a:srgbClr val="333333"/>
                  </a:solidFill>
                  <a:latin typeface="+mn-lt"/>
                  <a:cs typeface="Arial" charset="0"/>
                </a:endParaRPr>
              </a:p>
            </p:txBody>
          </p:sp>
        </p:grpSp>
        <p:grpSp>
          <p:nvGrpSpPr>
            <p:cNvPr id="17419" name="组合 42"/>
            <p:cNvGrpSpPr>
              <a:grpSpLocks/>
            </p:cNvGrpSpPr>
            <p:nvPr/>
          </p:nvGrpSpPr>
          <p:grpSpPr bwMode="auto">
            <a:xfrm>
              <a:off x="4071934" y="4286256"/>
              <a:ext cx="1404218" cy="1355755"/>
              <a:chOff x="5096608" y="1928801"/>
              <a:chExt cx="1404218" cy="1355755"/>
            </a:xfrm>
          </p:grpSpPr>
          <p:grpSp>
            <p:nvGrpSpPr>
              <p:cNvPr id="17433" name="Group 18"/>
              <p:cNvGrpSpPr>
                <a:grpSpLocks/>
              </p:cNvGrpSpPr>
              <p:nvPr/>
            </p:nvGrpSpPr>
            <p:grpSpPr bwMode="auto">
              <a:xfrm>
                <a:off x="5096608" y="1928801"/>
                <a:ext cx="1404218" cy="1355755"/>
                <a:chOff x="3076" y="1050"/>
                <a:chExt cx="1016" cy="1010"/>
              </a:xfrm>
            </p:grpSpPr>
            <p:sp>
              <p:nvSpPr>
                <p:cNvPr id="46" name="Oval 19"/>
                <p:cNvSpPr>
                  <a:spLocks noChangeArrowheads="1"/>
                </p:cNvSpPr>
                <p:nvPr/>
              </p:nvSpPr>
              <p:spPr bwMode="gray">
                <a:xfrm>
                  <a:off x="3076" y="1050"/>
                  <a:ext cx="1009" cy="101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7" name="Oval 20"/>
                <p:cNvSpPr>
                  <a:spLocks noChangeArrowheads="1"/>
                </p:cNvSpPr>
                <p:nvPr/>
              </p:nvSpPr>
              <p:spPr bwMode="gray">
                <a:xfrm>
                  <a:off x="3083" y="1050"/>
                  <a:ext cx="1009" cy="101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alpha val="32001"/>
                      </a:schemeClr>
                    </a:gs>
                    <a:gs pos="100000">
                      <a:schemeClr val="hlink">
                        <a:gamma/>
                        <a:shade val="0"/>
                        <a:invGamma/>
                        <a:alpha val="89999"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8" name="Oval 21"/>
                <p:cNvSpPr>
                  <a:spLocks noChangeArrowheads="1"/>
                </p:cNvSpPr>
                <p:nvPr/>
              </p:nvSpPr>
              <p:spPr bwMode="gray">
                <a:xfrm>
                  <a:off x="3140" y="1103"/>
                  <a:ext cx="876" cy="87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9" name="Oval 22"/>
                <p:cNvSpPr>
                  <a:spLocks noChangeArrowheads="1"/>
                </p:cNvSpPr>
                <p:nvPr/>
              </p:nvSpPr>
              <p:spPr bwMode="gray">
                <a:xfrm>
                  <a:off x="3145" y="1106"/>
                  <a:ext cx="874" cy="8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63529"/>
                        <a:invGamma/>
                      </a:schemeClr>
                    </a:gs>
                    <a:gs pos="100000">
                      <a:schemeClr val="hlink">
                        <a:alpha val="0"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7439" name="Oval 23"/>
                <p:cNvSpPr>
                  <a:spLocks noChangeArrowheads="1"/>
                </p:cNvSpPr>
                <p:nvPr/>
              </p:nvSpPr>
              <p:spPr bwMode="gray">
                <a:xfrm>
                  <a:off x="3196" y="1153"/>
                  <a:ext cx="789" cy="788"/>
                </a:xfrm>
                <a:prstGeom prst="ellipse">
                  <a:avLst/>
                </a:prstGeom>
                <a:solidFill>
                  <a:srgbClr val="000000"/>
                </a:soli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  <p:grpSp>
              <p:nvGrpSpPr>
                <p:cNvPr id="17440" name="Group 24"/>
                <p:cNvGrpSpPr>
                  <a:grpSpLocks/>
                </p:cNvGrpSpPr>
                <p:nvPr/>
              </p:nvGrpSpPr>
              <p:grpSpPr bwMode="auto">
                <a:xfrm>
                  <a:off x="3211" y="1163"/>
                  <a:ext cx="765" cy="766"/>
                  <a:chOff x="4166" y="1706"/>
                  <a:chExt cx="1252" cy="1252"/>
                </a:xfrm>
              </p:grpSpPr>
              <p:sp>
                <p:nvSpPr>
                  <p:cNvPr id="17441" name="Oval 25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36869"/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  <p:sp>
                <p:nvSpPr>
                  <p:cNvPr id="17442" name="Oval 26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  <p:sp>
                <p:nvSpPr>
                  <p:cNvPr id="17443" name="Oval 27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AAB2B3"/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  <p:sp>
                <p:nvSpPr>
                  <p:cNvPr id="17444" name="Oval 28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6E1E2">
                          <a:alpha val="37999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</p:grpSp>
          </p:grpSp>
          <p:sp>
            <p:nvSpPr>
              <p:cNvPr id="45" name="Text Box 56"/>
              <p:cNvSpPr txBox="1">
                <a:spLocks noChangeArrowheads="1"/>
              </p:cNvSpPr>
              <p:nvPr/>
            </p:nvSpPr>
            <p:spPr bwMode="auto">
              <a:xfrm>
                <a:off x="5249347" y="2451854"/>
                <a:ext cx="1179665" cy="334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FFFFFF">
                    <a:alpha val="50000"/>
                  </a:srgbClr>
                </a:outerShdw>
              </a:effectLst>
            </p:spPr>
            <p:txBody>
              <a:bodyPr>
                <a:spAutoFit/>
              </a:bodyPr>
              <a:lstStyle/>
              <a:p>
                <a:pPr algn="ctr" fontAlgn="auto">
                  <a:lnSpc>
                    <a:spcPct val="60000"/>
                  </a:lnSpc>
                  <a:spcBef>
                    <a:spcPct val="5000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rgbClr val="333333"/>
                    </a:solidFill>
                    <a:latin typeface="+mn-lt"/>
                    <a:cs typeface="Arial" charset="0"/>
                  </a:rPr>
                  <a:t>运算</a:t>
                </a:r>
                <a:endParaRPr lang="en-US" altLang="zh-CN" sz="2400" b="1" dirty="0">
                  <a:solidFill>
                    <a:srgbClr val="333333"/>
                  </a:solidFill>
                  <a:latin typeface="+mn-lt"/>
                  <a:cs typeface="Arial" charset="0"/>
                </a:endParaRPr>
              </a:p>
            </p:txBody>
          </p:sp>
        </p:grpSp>
        <p:grpSp>
          <p:nvGrpSpPr>
            <p:cNvPr id="17420" name="组合 55"/>
            <p:cNvGrpSpPr>
              <a:grpSpLocks/>
            </p:cNvGrpSpPr>
            <p:nvPr/>
          </p:nvGrpSpPr>
          <p:grpSpPr bwMode="auto">
            <a:xfrm>
              <a:off x="2071670" y="2643182"/>
              <a:ext cx="1392405" cy="1378709"/>
              <a:chOff x="6714075" y="2701185"/>
              <a:chExt cx="1392405" cy="1378709"/>
            </a:xfrm>
          </p:grpSpPr>
          <p:grpSp>
            <p:nvGrpSpPr>
              <p:cNvPr id="17421" name="Group 29"/>
              <p:cNvGrpSpPr>
                <a:grpSpLocks/>
              </p:cNvGrpSpPr>
              <p:nvPr/>
            </p:nvGrpSpPr>
            <p:grpSpPr bwMode="auto">
              <a:xfrm>
                <a:off x="6714075" y="2701185"/>
                <a:ext cx="1392405" cy="1378709"/>
                <a:chOff x="4166" y="1568"/>
                <a:chExt cx="1007" cy="1027"/>
              </a:xfrm>
            </p:grpSpPr>
            <p:sp>
              <p:nvSpPr>
                <p:cNvPr id="59" name="Oval 30"/>
                <p:cNvSpPr>
                  <a:spLocks noChangeArrowheads="1"/>
                </p:cNvSpPr>
                <p:nvPr/>
              </p:nvSpPr>
              <p:spPr bwMode="gray">
                <a:xfrm>
                  <a:off x="4166" y="1568"/>
                  <a:ext cx="1007" cy="102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gamma/>
                        <a:tint val="0"/>
                        <a:invGamma/>
                      </a:schemeClr>
                    </a:gs>
                    <a:gs pos="50000">
                      <a:schemeClr val="folHlink"/>
                    </a:gs>
                    <a:gs pos="100000">
                      <a:schemeClr val="fol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60" name="Oval 31"/>
                <p:cNvSpPr>
                  <a:spLocks noChangeArrowheads="1"/>
                </p:cNvSpPr>
                <p:nvPr/>
              </p:nvSpPr>
              <p:spPr bwMode="gray">
                <a:xfrm>
                  <a:off x="4166" y="1568"/>
                  <a:ext cx="1007" cy="102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alpha val="32001"/>
                      </a:schemeClr>
                    </a:gs>
                    <a:gs pos="100000">
                      <a:schemeClr val="folHlink">
                        <a:gamma/>
                        <a:shade val="0"/>
                        <a:invGamma/>
                        <a:alpha val="89999"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61" name="Oval 32"/>
                <p:cNvSpPr>
                  <a:spLocks noChangeArrowheads="1"/>
                </p:cNvSpPr>
                <p:nvPr/>
              </p:nvSpPr>
              <p:spPr bwMode="gray">
                <a:xfrm>
                  <a:off x="4228" y="1630"/>
                  <a:ext cx="875" cy="89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gamma/>
                        <a:shade val="54118"/>
                        <a:invGamma/>
                      </a:schemeClr>
                    </a:gs>
                    <a:gs pos="50000">
                      <a:schemeClr val="folHlink"/>
                    </a:gs>
                    <a:gs pos="100000">
                      <a:schemeClr val="fol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62" name="Oval 33"/>
                <p:cNvSpPr>
                  <a:spLocks noChangeArrowheads="1"/>
                </p:cNvSpPr>
                <p:nvPr/>
              </p:nvSpPr>
              <p:spPr bwMode="gray">
                <a:xfrm>
                  <a:off x="4228" y="1618"/>
                  <a:ext cx="875" cy="89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gamma/>
                        <a:shade val="63529"/>
                        <a:invGamma/>
                      </a:schemeClr>
                    </a:gs>
                    <a:gs pos="100000">
                      <a:schemeClr val="folHlink">
                        <a:alpha val="0"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7427" name="Oval 34"/>
                <p:cNvSpPr>
                  <a:spLocks noChangeArrowheads="1"/>
                </p:cNvSpPr>
                <p:nvPr/>
              </p:nvSpPr>
              <p:spPr bwMode="gray">
                <a:xfrm>
                  <a:off x="4270" y="1679"/>
                  <a:ext cx="788" cy="804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  <p:grpSp>
              <p:nvGrpSpPr>
                <p:cNvPr id="17428" name="Group 35"/>
                <p:cNvGrpSpPr>
                  <a:grpSpLocks/>
                </p:cNvGrpSpPr>
                <p:nvPr/>
              </p:nvGrpSpPr>
              <p:grpSpPr bwMode="auto">
                <a:xfrm>
                  <a:off x="4284" y="1691"/>
                  <a:ext cx="763" cy="778"/>
                  <a:chOff x="4166" y="1706"/>
                  <a:chExt cx="1252" cy="1252"/>
                </a:xfrm>
              </p:grpSpPr>
              <p:sp>
                <p:nvSpPr>
                  <p:cNvPr id="17429" name="Oval 36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36869"/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  <p:sp>
                <p:nvSpPr>
                  <p:cNvPr id="17430" name="Oval 37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  <p:sp>
                <p:nvSpPr>
                  <p:cNvPr id="17431" name="Oval 38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AAB2B3"/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  <p:sp>
                <p:nvSpPr>
                  <p:cNvPr id="17432" name="Oval 39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6E1E2">
                          <a:alpha val="37999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</p:grpSp>
          </p:grpSp>
          <p:sp>
            <p:nvSpPr>
              <p:cNvPr id="58" name="Text Box 57"/>
              <p:cNvSpPr txBox="1">
                <a:spLocks noChangeArrowheads="1"/>
              </p:cNvSpPr>
              <p:nvPr/>
            </p:nvSpPr>
            <p:spPr bwMode="auto">
              <a:xfrm>
                <a:off x="6785842" y="3285626"/>
                <a:ext cx="1181161" cy="3333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FFFFFF">
                    <a:alpha val="50000"/>
                  </a:srgbClr>
                </a:outerShdw>
              </a:effectLst>
            </p:spPr>
            <p:txBody>
              <a:bodyPr>
                <a:spAutoFit/>
              </a:bodyPr>
              <a:lstStyle/>
              <a:p>
                <a:pPr algn="ctr" fontAlgn="auto">
                  <a:lnSpc>
                    <a:spcPct val="60000"/>
                  </a:lnSpc>
                  <a:spcBef>
                    <a:spcPct val="5000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rgbClr val="333333"/>
                    </a:solidFill>
                    <a:latin typeface="+mn-lt"/>
                    <a:cs typeface="Arial" charset="0"/>
                  </a:rPr>
                  <a:t>数概念</a:t>
                </a:r>
                <a:endParaRPr lang="en-US" altLang="zh-CN" sz="2400" b="1" dirty="0">
                  <a:solidFill>
                    <a:srgbClr val="333333"/>
                  </a:solidFill>
                  <a:latin typeface="+mn-lt"/>
                  <a:cs typeface="Arial" charset="0"/>
                </a:endParaRPr>
              </a:p>
            </p:txBody>
          </p:sp>
        </p:grpSp>
      </p:grpSp>
      <p:sp>
        <p:nvSpPr>
          <p:cNvPr id="71" name="Rectangle 2"/>
          <p:cNvSpPr txBox="1">
            <a:spLocks noChangeArrowheads="1"/>
          </p:cNvSpPr>
          <p:nvPr/>
        </p:nvSpPr>
        <p:spPr>
          <a:xfrm>
            <a:off x="1285875" y="214313"/>
            <a:ext cx="2928938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3300"/>
                </a:solidFill>
                <a:latin typeface="+mj-lt"/>
                <a:cs typeface="+mj-cs"/>
              </a:rPr>
              <a:t>教材分析</a:t>
            </a:r>
          </a:p>
        </p:txBody>
      </p:sp>
      <p:grpSp>
        <p:nvGrpSpPr>
          <p:cNvPr id="17412" name="Group 3"/>
          <p:cNvGrpSpPr>
            <a:grpSpLocks/>
          </p:cNvGrpSpPr>
          <p:nvPr/>
        </p:nvGrpSpPr>
        <p:grpSpPr bwMode="auto">
          <a:xfrm>
            <a:off x="285750" y="1143000"/>
            <a:ext cx="828675" cy="3008313"/>
            <a:chOff x="317" y="855"/>
            <a:chExt cx="522" cy="1895"/>
          </a:xfrm>
        </p:grpSpPr>
        <p:pic>
          <p:nvPicPr>
            <p:cNvPr id="17413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7" y="855"/>
              <a:ext cx="522" cy="398"/>
            </a:xfrm>
            <a:prstGeom prst="rect">
              <a:avLst/>
            </a:prstGeom>
            <a:noFill/>
            <a:ln w="12600">
              <a:solidFill>
                <a:srgbClr val="99CC00"/>
              </a:solidFill>
              <a:miter lim="800000"/>
              <a:headEnd/>
              <a:tailEnd/>
            </a:ln>
          </p:spPr>
        </p:pic>
        <p:sp>
          <p:nvSpPr>
            <p:cNvPr id="17414" name="Line 5"/>
            <p:cNvSpPr>
              <a:spLocks noChangeShapeType="1"/>
            </p:cNvSpPr>
            <p:nvPr/>
          </p:nvSpPr>
          <p:spPr bwMode="auto">
            <a:xfrm>
              <a:off x="407" y="1253"/>
              <a:ext cx="1" cy="1497"/>
            </a:xfrm>
            <a:prstGeom prst="line">
              <a:avLst/>
            </a:prstGeom>
            <a:noFill/>
            <a:ln w="19080">
              <a:solidFill>
                <a:srgbClr val="99CC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5" name="Line 6"/>
            <p:cNvSpPr>
              <a:spLocks noChangeShapeType="1"/>
            </p:cNvSpPr>
            <p:nvPr/>
          </p:nvSpPr>
          <p:spPr bwMode="auto">
            <a:xfrm>
              <a:off x="498" y="1253"/>
              <a:ext cx="1" cy="272"/>
            </a:xfrm>
            <a:prstGeom prst="line">
              <a:avLst/>
            </a:prstGeom>
            <a:noFill/>
            <a:ln w="19080">
              <a:solidFill>
                <a:srgbClr val="99CC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6" descr="200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550" y="0"/>
            <a:ext cx="2255838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28098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28098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9600" y="28098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4438" y="28098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2138" y="28098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66975" y="28098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3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4863" y="28098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14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938" y="28098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15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6663" y="28098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8" name="Picture 16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2563" y="28098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7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215423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213" y="215423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1" name="Picture 19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6575" y="215423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2" name="Picture 20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113" y="215423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3" name="Picture 21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1838" y="215423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4" name="Picture 22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0913" y="215423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5" name="Picture 23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3638" y="215423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6" name="Picture 24" descr="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19538" y="2154238"/>
            <a:ext cx="2190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16" name="Picture 25" descr="200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557338"/>
            <a:ext cx="2484438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17" name="Line 26"/>
          <p:cNvSpPr>
            <a:spLocks noChangeShapeType="1"/>
          </p:cNvSpPr>
          <p:nvPr/>
        </p:nvSpPr>
        <p:spPr bwMode="auto">
          <a:xfrm>
            <a:off x="0" y="3860800"/>
            <a:ext cx="450056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318" name="Text Box 27"/>
          <p:cNvSpPr txBox="1">
            <a:spLocks noChangeArrowheads="1"/>
          </p:cNvSpPr>
          <p:nvPr/>
        </p:nvSpPr>
        <p:spPr bwMode="auto">
          <a:xfrm>
            <a:off x="144463" y="2636838"/>
            <a:ext cx="8270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>
                <a:latin typeface="Calibri" pitchFamily="34" charset="0"/>
              </a:rPr>
              <a:t>+</a:t>
            </a:r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2484438" y="188913"/>
            <a:ext cx="1871662" cy="3527425"/>
            <a:chOff x="1565" y="119"/>
            <a:chExt cx="1179" cy="2222"/>
          </a:xfrm>
        </p:grpSpPr>
        <p:sp>
          <p:nvSpPr>
            <p:cNvPr id="55374" name="Line 30"/>
            <p:cNvSpPr>
              <a:spLocks noChangeShapeType="1"/>
            </p:cNvSpPr>
            <p:nvPr/>
          </p:nvSpPr>
          <p:spPr bwMode="auto">
            <a:xfrm flipH="1">
              <a:off x="2336" y="2341"/>
              <a:ext cx="40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5375" name="Group 34"/>
            <p:cNvGrpSpPr>
              <a:grpSpLocks/>
            </p:cNvGrpSpPr>
            <p:nvPr/>
          </p:nvGrpSpPr>
          <p:grpSpPr bwMode="auto">
            <a:xfrm>
              <a:off x="1565" y="119"/>
              <a:ext cx="1179" cy="2222"/>
              <a:chOff x="1565" y="119"/>
              <a:chExt cx="1179" cy="2222"/>
            </a:xfrm>
          </p:grpSpPr>
          <p:sp>
            <p:nvSpPr>
              <p:cNvPr id="55376" name="Line 28"/>
              <p:cNvSpPr>
                <a:spLocks noChangeShapeType="1"/>
              </p:cNvSpPr>
              <p:nvPr/>
            </p:nvSpPr>
            <p:spPr bwMode="auto">
              <a:xfrm>
                <a:off x="1565" y="119"/>
                <a:ext cx="1179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77" name="Line 29"/>
              <p:cNvSpPr>
                <a:spLocks noChangeShapeType="1"/>
              </p:cNvSpPr>
              <p:nvPr/>
            </p:nvSpPr>
            <p:spPr bwMode="auto">
              <a:xfrm>
                <a:off x="2744" y="119"/>
                <a:ext cx="0" cy="222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78" name="Line 31"/>
              <p:cNvSpPr>
                <a:spLocks noChangeShapeType="1"/>
              </p:cNvSpPr>
              <p:nvPr/>
            </p:nvSpPr>
            <p:spPr bwMode="auto">
              <a:xfrm flipV="1">
                <a:off x="2336" y="1207"/>
                <a:ext cx="0" cy="113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79" name="Line 32"/>
              <p:cNvSpPr>
                <a:spLocks noChangeShapeType="1"/>
              </p:cNvSpPr>
              <p:nvPr/>
            </p:nvSpPr>
            <p:spPr bwMode="auto">
              <a:xfrm flipH="1">
                <a:off x="1565" y="1207"/>
                <a:ext cx="771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80" name="Line 33"/>
              <p:cNvSpPr>
                <a:spLocks noChangeShapeType="1"/>
              </p:cNvSpPr>
              <p:nvPr/>
            </p:nvSpPr>
            <p:spPr bwMode="auto">
              <a:xfrm flipV="1">
                <a:off x="1565" y="119"/>
                <a:ext cx="0" cy="108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3108" name="Picture 36" descr="200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1484313"/>
            <a:ext cx="2665412" cy="26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21" name="Picture 43" descr="200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0"/>
            <a:ext cx="2255837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22" name="Picture 44" descr="200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636588" y="-26988"/>
            <a:ext cx="2255838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8" name="Picture 46" descr="200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-26988"/>
            <a:ext cx="2255837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9" name="Picture 47" descr="200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636588" y="-26988"/>
            <a:ext cx="2255838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0" name="Picture 48" descr="200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550" y="-26988"/>
            <a:ext cx="2255838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1" name="Picture 49" descr="200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1484313"/>
            <a:ext cx="2665412" cy="26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2" name="Picture 50" descr="200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9538" y="1497013"/>
            <a:ext cx="2665413" cy="26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23" name="AutoShape 51"/>
          <p:cNvSpPr>
            <a:spLocks noChangeArrowheads="1"/>
          </p:cNvSpPr>
          <p:nvPr/>
        </p:nvSpPr>
        <p:spPr bwMode="auto">
          <a:xfrm>
            <a:off x="5668963" y="896938"/>
            <a:ext cx="720725" cy="2303462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4" name="Group 52"/>
          <p:cNvGrpSpPr>
            <a:grpSpLocks/>
          </p:cNvGrpSpPr>
          <p:nvPr/>
        </p:nvGrpSpPr>
        <p:grpSpPr bwMode="auto">
          <a:xfrm>
            <a:off x="4714875" y="728663"/>
            <a:ext cx="1800225" cy="4572000"/>
            <a:chOff x="1292" y="1298"/>
            <a:chExt cx="1134" cy="1633"/>
          </a:xfrm>
        </p:grpSpPr>
        <p:sp>
          <p:nvSpPr>
            <p:cNvPr id="55365" name="Line 53"/>
            <p:cNvSpPr>
              <a:spLocks noChangeShapeType="1"/>
            </p:cNvSpPr>
            <p:nvPr/>
          </p:nvSpPr>
          <p:spPr bwMode="auto">
            <a:xfrm>
              <a:off x="2088" y="1298"/>
              <a:ext cx="22" cy="128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66" name="Line 54"/>
            <p:cNvSpPr>
              <a:spLocks noChangeShapeType="1"/>
            </p:cNvSpPr>
            <p:nvPr/>
          </p:nvSpPr>
          <p:spPr bwMode="auto">
            <a:xfrm>
              <a:off x="1520" y="1298"/>
              <a:ext cx="22" cy="128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5367" name="Group 55"/>
            <p:cNvGrpSpPr>
              <a:grpSpLocks/>
            </p:cNvGrpSpPr>
            <p:nvPr/>
          </p:nvGrpSpPr>
          <p:grpSpPr bwMode="auto">
            <a:xfrm>
              <a:off x="1292" y="2568"/>
              <a:ext cx="1134" cy="363"/>
              <a:chOff x="1247" y="2704"/>
              <a:chExt cx="1134" cy="363"/>
            </a:xfrm>
          </p:grpSpPr>
          <p:grpSp>
            <p:nvGrpSpPr>
              <p:cNvPr id="55368" name="Group 56"/>
              <p:cNvGrpSpPr>
                <a:grpSpLocks/>
              </p:cNvGrpSpPr>
              <p:nvPr/>
            </p:nvGrpSpPr>
            <p:grpSpPr bwMode="auto">
              <a:xfrm>
                <a:off x="1247" y="2704"/>
                <a:ext cx="544" cy="363"/>
                <a:chOff x="1247" y="2704"/>
                <a:chExt cx="544" cy="363"/>
              </a:xfrm>
            </p:grpSpPr>
            <p:sp>
              <p:nvSpPr>
                <p:cNvPr id="55372" name="AutoShape 57"/>
                <p:cNvSpPr>
                  <a:spLocks noChangeArrowheads="1"/>
                </p:cNvSpPr>
                <p:nvPr/>
              </p:nvSpPr>
              <p:spPr bwMode="auto">
                <a:xfrm>
                  <a:off x="1247" y="2704"/>
                  <a:ext cx="544" cy="36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  <p:sp>
              <p:nvSpPr>
                <p:cNvPr id="55373" name="Text Box 58"/>
                <p:cNvSpPr txBox="1">
                  <a:spLocks noChangeArrowheads="1"/>
                </p:cNvSpPr>
                <p:nvPr/>
              </p:nvSpPr>
              <p:spPr bwMode="auto">
                <a:xfrm>
                  <a:off x="1247" y="2750"/>
                  <a:ext cx="544" cy="1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400" b="1">
                      <a:solidFill>
                        <a:srgbClr val="000099"/>
                      </a:solidFill>
                      <a:latin typeface="Calibri" pitchFamily="34" charset="0"/>
                      <a:ea typeface="黑体" pitchFamily="49" charset="-122"/>
                    </a:rPr>
                    <a:t>十位</a:t>
                  </a:r>
                </a:p>
              </p:txBody>
            </p:sp>
          </p:grpSp>
          <p:grpSp>
            <p:nvGrpSpPr>
              <p:cNvPr id="55369" name="Group 59"/>
              <p:cNvGrpSpPr>
                <a:grpSpLocks/>
              </p:cNvGrpSpPr>
              <p:nvPr/>
            </p:nvGrpSpPr>
            <p:grpSpPr bwMode="auto">
              <a:xfrm>
                <a:off x="1791" y="2704"/>
                <a:ext cx="590" cy="363"/>
                <a:chOff x="1791" y="2704"/>
                <a:chExt cx="590" cy="363"/>
              </a:xfrm>
            </p:grpSpPr>
            <p:sp>
              <p:nvSpPr>
                <p:cNvPr id="55370" name="AutoShape 60"/>
                <p:cNvSpPr>
                  <a:spLocks noChangeArrowheads="1"/>
                </p:cNvSpPr>
                <p:nvPr/>
              </p:nvSpPr>
              <p:spPr bwMode="auto">
                <a:xfrm>
                  <a:off x="1791" y="2704"/>
                  <a:ext cx="544" cy="36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  <p:sp>
              <p:nvSpPr>
                <p:cNvPr id="55371" name="Text Box 61"/>
                <p:cNvSpPr txBox="1">
                  <a:spLocks noChangeArrowheads="1"/>
                </p:cNvSpPr>
                <p:nvPr/>
              </p:nvSpPr>
              <p:spPr bwMode="auto">
                <a:xfrm>
                  <a:off x="1791" y="2750"/>
                  <a:ext cx="590" cy="1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400" b="1">
                      <a:solidFill>
                        <a:srgbClr val="000099"/>
                      </a:solidFill>
                      <a:latin typeface="Calibri" pitchFamily="34" charset="0"/>
                      <a:ea typeface="黑体" pitchFamily="49" charset="-122"/>
                    </a:rPr>
                    <a:t>个位</a:t>
                  </a:r>
                </a:p>
              </p:txBody>
            </p:sp>
          </p:grpSp>
        </p:grpSp>
      </p:grpSp>
      <p:sp>
        <p:nvSpPr>
          <p:cNvPr id="3136" name="Oval 64"/>
          <p:cNvSpPr>
            <a:spLocks noChangeArrowheads="1"/>
          </p:cNvSpPr>
          <p:nvPr/>
        </p:nvSpPr>
        <p:spPr bwMode="auto">
          <a:xfrm>
            <a:off x="5689600" y="2732088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A03DD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37" name="Oval 65"/>
          <p:cNvSpPr>
            <a:spLocks noChangeArrowheads="1"/>
          </p:cNvSpPr>
          <p:nvPr/>
        </p:nvSpPr>
        <p:spPr bwMode="auto">
          <a:xfrm>
            <a:off x="5689600" y="2947988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A03DD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38" name="Oval 66"/>
          <p:cNvSpPr>
            <a:spLocks noChangeArrowheads="1"/>
          </p:cNvSpPr>
          <p:nvPr/>
        </p:nvSpPr>
        <p:spPr bwMode="auto">
          <a:xfrm>
            <a:off x="5692775" y="3163888"/>
            <a:ext cx="609600" cy="249237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A03DD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39" name="Oval 67"/>
          <p:cNvSpPr>
            <a:spLocks noChangeArrowheads="1"/>
          </p:cNvSpPr>
          <p:nvPr/>
        </p:nvSpPr>
        <p:spPr bwMode="auto">
          <a:xfrm>
            <a:off x="5692775" y="3378200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A03DD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40" name="Oval 68"/>
          <p:cNvSpPr>
            <a:spLocks noChangeArrowheads="1"/>
          </p:cNvSpPr>
          <p:nvPr/>
        </p:nvSpPr>
        <p:spPr bwMode="auto">
          <a:xfrm>
            <a:off x="5689600" y="3556000"/>
            <a:ext cx="609600" cy="29051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A03DD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41" name="Oval 69"/>
          <p:cNvSpPr>
            <a:spLocks noChangeArrowheads="1"/>
          </p:cNvSpPr>
          <p:nvPr/>
        </p:nvSpPr>
        <p:spPr bwMode="auto">
          <a:xfrm>
            <a:off x="5691188" y="3773488"/>
            <a:ext cx="609600" cy="2889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A03DD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42" name="Oval 70"/>
          <p:cNvSpPr>
            <a:spLocks noChangeArrowheads="1"/>
          </p:cNvSpPr>
          <p:nvPr/>
        </p:nvSpPr>
        <p:spPr bwMode="auto">
          <a:xfrm>
            <a:off x="5689600" y="4000500"/>
            <a:ext cx="609600" cy="29051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A03DD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43" name="Oval 71"/>
          <p:cNvSpPr>
            <a:spLocks noChangeArrowheads="1"/>
          </p:cNvSpPr>
          <p:nvPr/>
        </p:nvSpPr>
        <p:spPr bwMode="auto">
          <a:xfrm>
            <a:off x="5691188" y="2262188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44" name="Oval 72"/>
          <p:cNvSpPr>
            <a:spLocks noChangeArrowheads="1"/>
          </p:cNvSpPr>
          <p:nvPr/>
        </p:nvSpPr>
        <p:spPr bwMode="auto">
          <a:xfrm>
            <a:off x="5691188" y="2500313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A03DD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45" name="Oval 73"/>
          <p:cNvSpPr>
            <a:spLocks noChangeArrowheads="1"/>
          </p:cNvSpPr>
          <p:nvPr/>
        </p:nvSpPr>
        <p:spPr bwMode="auto">
          <a:xfrm>
            <a:off x="5691188" y="2046288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46" name="Oval 74"/>
          <p:cNvSpPr>
            <a:spLocks noChangeArrowheads="1"/>
          </p:cNvSpPr>
          <p:nvPr/>
        </p:nvSpPr>
        <p:spPr bwMode="auto">
          <a:xfrm>
            <a:off x="5691188" y="1830388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47" name="Oval 75"/>
          <p:cNvSpPr>
            <a:spLocks noChangeArrowheads="1"/>
          </p:cNvSpPr>
          <p:nvPr/>
        </p:nvSpPr>
        <p:spPr bwMode="auto">
          <a:xfrm>
            <a:off x="5691188" y="1614488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48" name="Text Box 76"/>
          <p:cNvSpPr txBox="1">
            <a:spLocks noChangeArrowheads="1"/>
          </p:cNvSpPr>
          <p:nvPr/>
        </p:nvSpPr>
        <p:spPr bwMode="auto">
          <a:xfrm>
            <a:off x="6516688" y="57150"/>
            <a:ext cx="1800225" cy="850900"/>
          </a:xfrm>
          <a:prstGeom prst="rect">
            <a:avLst/>
          </a:prstGeom>
          <a:solidFill>
            <a:srgbClr val="CCFFFF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个位</a:t>
            </a:r>
            <a:r>
              <a:rPr kumimoji="1" lang="en-US" altLang="zh-CN" sz="2400" b="1">
                <a:solidFill>
                  <a:srgbClr val="FF0066"/>
                </a:solidFill>
                <a:latin typeface="Times New Roman" pitchFamily="18" charset="0"/>
              </a:rPr>
              <a:t>10</a:t>
            </a:r>
            <a:r>
              <a:rPr kumimoji="1" lang="zh-CN" altLang="en-US" sz="2400" b="1">
                <a:solidFill>
                  <a:srgbClr val="FF0066"/>
                </a:solidFill>
                <a:latin typeface="Times New Roman" pitchFamily="18" charset="0"/>
              </a:rPr>
              <a:t>个一</a:t>
            </a:r>
            <a:r>
              <a:rPr kumimoji="1" lang="zh-CN" altLang="en-US" sz="2400">
                <a:latin typeface="Times New Roman" pitchFamily="18" charset="0"/>
              </a:rPr>
              <a:t>就是</a:t>
            </a:r>
            <a:r>
              <a:rPr kumimoji="1" lang="en-US" altLang="zh-CN" sz="2400" b="1">
                <a:solidFill>
                  <a:srgbClr val="FF0066"/>
                </a:solidFill>
                <a:latin typeface="Times New Roman" pitchFamily="18" charset="0"/>
              </a:rPr>
              <a:t>1</a:t>
            </a:r>
            <a:r>
              <a:rPr kumimoji="1" lang="zh-CN" altLang="en-US" sz="2400" b="1">
                <a:solidFill>
                  <a:srgbClr val="FF0066"/>
                </a:solidFill>
                <a:latin typeface="Times New Roman" pitchFamily="18" charset="0"/>
              </a:rPr>
              <a:t>个十</a:t>
            </a:r>
          </a:p>
        </p:txBody>
      </p:sp>
      <p:sp>
        <p:nvSpPr>
          <p:cNvPr id="3150" name="Oval 78"/>
          <p:cNvSpPr>
            <a:spLocks noChangeArrowheads="1"/>
          </p:cNvSpPr>
          <p:nvPr/>
        </p:nvSpPr>
        <p:spPr bwMode="auto">
          <a:xfrm>
            <a:off x="4767263" y="3351213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51" name="Oval 79"/>
          <p:cNvSpPr>
            <a:spLocks noChangeArrowheads="1"/>
          </p:cNvSpPr>
          <p:nvPr/>
        </p:nvSpPr>
        <p:spPr bwMode="auto">
          <a:xfrm>
            <a:off x="5691188" y="1384300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52" name="Oval 80"/>
          <p:cNvSpPr>
            <a:spLocks noChangeArrowheads="1"/>
          </p:cNvSpPr>
          <p:nvPr/>
        </p:nvSpPr>
        <p:spPr bwMode="auto">
          <a:xfrm>
            <a:off x="5691188" y="1146175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53" name="Oval 81"/>
          <p:cNvSpPr>
            <a:spLocks noChangeArrowheads="1"/>
          </p:cNvSpPr>
          <p:nvPr/>
        </p:nvSpPr>
        <p:spPr bwMode="auto">
          <a:xfrm>
            <a:off x="5691188" y="930275"/>
            <a:ext cx="609600" cy="2508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0000F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54" name="Oval 82"/>
          <p:cNvSpPr>
            <a:spLocks noChangeArrowheads="1"/>
          </p:cNvSpPr>
          <p:nvPr/>
        </p:nvSpPr>
        <p:spPr bwMode="auto">
          <a:xfrm>
            <a:off x="4756150" y="3133725"/>
            <a:ext cx="609600" cy="250825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85" name="右箭头 84"/>
          <p:cNvSpPr/>
          <p:nvPr/>
        </p:nvSpPr>
        <p:spPr>
          <a:xfrm>
            <a:off x="6572250" y="2571750"/>
            <a:ext cx="642938" cy="28575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右箭头 85"/>
          <p:cNvSpPr/>
          <p:nvPr/>
        </p:nvSpPr>
        <p:spPr>
          <a:xfrm>
            <a:off x="4357688" y="2428875"/>
            <a:ext cx="642937" cy="28575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7" name="Text Box 39"/>
          <p:cNvSpPr txBox="1">
            <a:spLocks noChangeArrowheads="1"/>
          </p:cNvSpPr>
          <p:nvPr/>
        </p:nvSpPr>
        <p:spPr bwMode="auto">
          <a:xfrm>
            <a:off x="8229600" y="1119188"/>
            <a:ext cx="6111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itchFamily="34" charset="0"/>
                <a:ea typeface="楷体" pitchFamily="49" charset="-122"/>
              </a:rPr>
              <a:t>个位</a:t>
            </a:r>
          </a:p>
        </p:txBody>
      </p:sp>
      <p:sp>
        <p:nvSpPr>
          <p:cNvPr id="88" name="Text Box 40"/>
          <p:cNvSpPr txBox="1">
            <a:spLocks noChangeArrowheads="1"/>
          </p:cNvSpPr>
          <p:nvPr/>
        </p:nvSpPr>
        <p:spPr bwMode="auto">
          <a:xfrm>
            <a:off x="7315200" y="1119188"/>
            <a:ext cx="6111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itchFamily="34" charset="0"/>
                <a:ea typeface="楷体" pitchFamily="49" charset="-122"/>
              </a:rPr>
              <a:t>十位</a:t>
            </a:r>
          </a:p>
        </p:txBody>
      </p:sp>
      <p:sp>
        <p:nvSpPr>
          <p:cNvPr id="89" name="Text Box 41"/>
          <p:cNvSpPr txBox="1">
            <a:spLocks noChangeArrowheads="1"/>
          </p:cNvSpPr>
          <p:nvPr/>
        </p:nvSpPr>
        <p:spPr bwMode="auto">
          <a:xfrm>
            <a:off x="7239000" y="2178050"/>
            <a:ext cx="76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solidFill>
                  <a:srgbClr val="FF0066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90" name="Text Box 42"/>
          <p:cNvSpPr txBox="1">
            <a:spLocks noChangeArrowheads="1"/>
          </p:cNvSpPr>
          <p:nvPr/>
        </p:nvSpPr>
        <p:spPr bwMode="auto">
          <a:xfrm>
            <a:off x="8153400" y="2185988"/>
            <a:ext cx="76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solidFill>
                  <a:srgbClr val="FF0066"/>
                </a:solidFill>
                <a:latin typeface="Calibri" pitchFamily="34" charset="0"/>
              </a:rPr>
              <a:t>8</a:t>
            </a:r>
          </a:p>
        </p:txBody>
      </p:sp>
      <p:sp>
        <p:nvSpPr>
          <p:cNvPr id="91" name="Text Box 43"/>
          <p:cNvSpPr txBox="1">
            <a:spLocks noChangeArrowheads="1"/>
          </p:cNvSpPr>
          <p:nvPr/>
        </p:nvSpPr>
        <p:spPr bwMode="auto">
          <a:xfrm>
            <a:off x="7239000" y="3160713"/>
            <a:ext cx="76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latin typeface="Calibri" pitchFamily="34" charset="0"/>
              </a:rPr>
              <a:t>1</a:t>
            </a:r>
          </a:p>
        </p:txBody>
      </p:sp>
      <p:sp>
        <p:nvSpPr>
          <p:cNvPr id="92" name="Text Box 44"/>
          <p:cNvSpPr txBox="1">
            <a:spLocks noChangeArrowheads="1"/>
          </p:cNvSpPr>
          <p:nvPr/>
        </p:nvSpPr>
        <p:spPr bwMode="auto">
          <a:xfrm>
            <a:off x="8153400" y="3176588"/>
            <a:ext cx="76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latin typeface="Calibri" pitchFamily="34" charset="0"/>
              </a:rPr>
              <a:t>7</a:t>
            </a:r>
          </a:p>
        </p:txBody>
      </p:sp>
      <p:sp>
        <p:nvSpPr>
          <p:cNvPr id="93" name="Line 46"/>
          <p:cNvSpPr>
            <a:spLocks noChangeShapeType="1"/>
          </p:cNvSpPr>
          <p:nvPr/>
        </p:nvSpPr>
        <p:spPr bwMode="auto">
          <a:xfrm>
            <a:off x="6705600" y="4167188"/>
            <a:ext cx="24384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4" name="Rectangle 48"/>
          <p:cNvSpPr>
            <a:spLocks noChangeArrowheads="1"/>
          </p:cNvSpPr>
          <p:nvPr/>
        </p:nvSpPr>
        <p:spPr bwMode="auto">
          <a:xfrm>
            <a:off x="8153400" y="2109788"/>
            <a:ext cx="685800" cy="1752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95" name="Text Box 49"/>
          <p:cNvSpPr txBox="1">
            <a:spLocks noChangeArrowheads="1"/>
          </p:cNvSpPr>
          <p:nvPr/>
        </p:nvSpPr>
        <p:spPr bwMode="auto">
          <a:xfrm>
            <a:off x="8153400" y="4227513"/>
            <a:ext cx="76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solidFill>
                  <a:srgbClr val="006600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96" name="Text Box 50"/>
          <p:cNvSpPr txBox="1">
            <a:spLocks noChangeArrowheads="1"/>
          </p:cNvSpPr>
          <p:nvPr/>
        </p:nvSpPr>
        <p:spPr bwMode="auto">
          <a:xfrm>
            <a:off x="7467600" y="3541713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660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97" name="Text Box 51"/>
          <p:cNvSpPr txBox="1">
            <a:spLocks noChangeArrowheads="1"/>
          </p:cNvSpPr>
          <p:nvPr/>
        </p:nvSpPr>
        <p:spPr bwMode="auto">
          <a:xfrm>
            <a:off x="7239000" y="4227513"/>
            <a:ext cx="76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solidFill>
                  <a:srgbClr val="006600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98" name="Text Box 45"/>
          <p:cNvSpPr txBox="1">
            <a:spLocks noChangeArrowheads="1"/>
          </p:cNvSpPr>
          <p:nvPr/>
        </p:nvSpPr>
        <p:spPr bwMode="auto">
          <a:xfrm>
            <a:off x="6491288" y="3038475"/>
            <a:ext cx="990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>
                <a:latin typeface="Calibri" pitchFamily="34" charset="0"/>
              </a:rPr>
              <a:t>+</a:t>
            </a:r>
          </a:p>
        </p:txBody>
      </p:sp>
      <p:sp>
        <p:nvSpPr>
          <p:cNvPr id="99" name="Oval 68"/>
          <p:cNvSpPr>
            <a:spLocks noChangeArrowheads="1"/>
          </p:cNvSpPr>
          <p:nvPr/>
        </p:nvSpPr>
        <p:spPr bwMode="auto">
          <a:xfrm>
            <a:off x="4786313" y="3571875"/>
            <a:ext cx="609600" cy="29051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A03DD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00" name="Oval 69"/>
          <p:cNvSpPr>
            <a:spLocks noChangeArrowheads="1"/>
          </p:cNvSpPr>
          <p:nvPr/>
        </p:nvSpPr>
        <p:spPr bwMode="auto">
          <a:xfrm>
            <a:off x="4787900" y="3789363"/>
            <a:ext cx="609600" cy="2889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A03DD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01" name="Oval 70"/>
          <p:cNvSpPr>
            <a:spLocks noChangeArrowheads="1"/>
          </p:cNvSpPr>
          <p:nvPr/>
        </p:nvSpPr>
        <p:spPr bwMode="auto">
          <a:xfrm>
            <a:off x="4786313" y="4016375"/>
            <a:ext cx="609600" cy="29051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A03DD7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07407E-6 C -0.00278 0.00856 -0.00625 0.01551 -0.00903 0.02384 C -0.01389 0.03726 -0.00816 0.02245 -0.01163 0.03564 C -0.01423 0.0449 -0.01788 0.05416 -0.02066 0.06342 C -0.02101 0.06527 -0.02101 0.06759 -0.02153 0.06944 C -0.02291 0.07592 -0.02535 0.07893 -0.02673 0.08518 C -0.03003 0.09976 -0.03472 0.11226 -0.03923 0.125 C -0.04201 0.1331 -0.0441 0.14166 -0.04722 0.14907 C -0.04948 0.16296 -0.0559 0.17291 -0.05972 0.18472 C -0.06094 0.18865 -0.06215 0.19282 -0.06337 0.19652 C -0.0651 0.20277 -0.0684 0.20694 -0.07048 0.2125 C -0.07274 0.21875 -0.07361 0.22176 -0.07673 0.22638 C -0.0776 0.23263 -0.07916 0.23726 -0.08107 0.24236 C -0.08298 0.24814 -0.08281 0.24398 -0.08281 0.24838 " pathEditMode="relative" rAng="0" ptsTypes="fffffffffffffA">
                                      <p:cBhvr>
                                        <p:cTn id="10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" y="12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C -0.00347 0.00856 -0.00798 0.01551 -0.01163 0.02384 C -0.01771 0.03726 -0.01059 0.02245 -0.01493 0.03564 C -0.01823 0.0449 -0.02291 0.05416 -0.02639 0.06342 C -0.02708 0.06527 -0.02708 0.06759 -0.0276 0.06944 C -0.02934 0.07592 -0.03264 0.07893 -0.03437 0.08518 C -0.03854 0.09976 -0.04444 0.11226 -0.05034 0.125 C -0.05399 0.1331 -0.05659 0.14166 -0.06076 0.14907 C -0.06354 0.16296 -0.0717 0.17291 -0.07673 0.18472 C -0.0783 0.18865 -0.07968 0.19282 -0.08125 0.19652 C -0.08368 0.20277 -0.08784 0.20694 -0.09045 0.2125 C -0.0934 0.21875 -0.09444 0.22176 -0.09843 0.22638 C -0.09965 0.23263 -0.10173 0.23726 -0.10399 0.24236 C -0.10659 0.24814 -0.10642 0.24398 -0.10642 0.24838 " pathEditMode="relative" rAng="0" ptsTypes="fffffffffffffA">
                                      <p:cBhvr>
                                        <p:cTn id="12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" y="12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451 0.0088 -0.01042 0.01598 -0.01528 0.02431 C -0.02344 0.03797 -0.01389 0.02292 -0.01979 0.03635 C -0.02396 0.04584 -0.03021 0.0551 -0.0349 0.06459 C -0.03576 0.06644 -0.03576 0.06875 -0.03646 0.07084 C -0.03889 0.07732 -0.04306 0.08033 -0.04549 0.08681 C -0.05104 0.10162 -0.05885 0.11436 -0.06667 0.12732 C -0.07153 0.13542 -0.07483 0.14422 -0.08038 0.15162 C -0.08403 0.16574 -0.09497 0.17593 -0.10156 0.18797 C -0.10365 0.1919 -0.10556 0.19607 -0.10764 0.2 C -0.11076 0.20625 -0.11632 0.21042 -0.11979 0.21621 C -0.12361 0.22246 -0.12517 0.2257 -0.13038 0.23033 C -0.13195 0.23658 -0.13472 0.24144 -0.13785 0.24653 C -0.14132 0.25232 -0.14097 0.24815 -0.14097 0.25255 " pathEditMode="relative" ptsTypes="fffffffffffffA">
                                      <p:cBhvr>
                                        <p:cTn id="14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7407E-6 C -0.00191 0.00879 -0.00451 0.0162 -0.00642 0.02476 C -0.0099 0.03888 -0.0059 0.02338 -0.00833 0.03703 C -0.01007 0.04676 -0.01285 0.05625 -0.01476 0.06597 C -0.0151 0.06805 -0.0151 0.07037 -0.01545 0.07245 C -0.01649 0.07916 -0.01823 0.08217 -0.01927 0.08888 C -0.02153 0.10393 -0.02483 0.11713 -0.02812 0.13032 C -0.03021 0.13865 -0.0316 0.14768 -0.03385 0.15532 C -0.03542 0.16967 -0.03993 0.18009 -0.04271 0.19259 C -0.04358 0.19652 -0.04444 0.20069 -0.04531 0.20486 C -0.0467 0.21134 -0.04896 0.21551 -0.05035 0.22152 C -0.05208 0.22777 -0.0526 0.23125 -0.05486 0.23588 C -0.05555 0.24236 -0.05677 0.24722 -0.05799 0.25254 C -0.05937 0.25833 -0.05937 0.25416 -0.05937 0.25879 " pathEditMode="relative" rAng="0" ptsTypes="fffffffffffffA">
                                      <p:cBhvr>
                                        <p:cTn id="16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" y="12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451 0.0088 -0.01042 0.01598 -0.01528 0.02431 C -0.02344 0.03797 -0.01389 0.02292 -0.01979 0.03635 C -0.02396 0.04584 -0.03021 0.0551 -0.0349 0.06459 C -0.03576 0.06644 -0.03576 0.06875 -0.03646 0.07084 C -0.03889 0.07732 -0.04306 0.08033 -0.04549 0.08681 C -0.05104 0.10162 -0.05885 0.11436 -0.06667 0.12732 C -0.07153 0.13542 -0.07483 0.14422 -0.08038 0.15162 C -0.08403 0.16574 -0.09497 0.17593 -0.10156 0.18797 C -0.10365 0.1919 -0.10556 0.19607 -0.10764 0.2 C -0.11076 0.20625 -0.11632 0.21042 -0.11979 0.21621 C -0.12361 0.22246 -0.12517 0.2257 -0.13038 0.23033 C -0.13195 0.23658 -0.13472 0.24144 -0.13785 0.24653 C -0.14132 0.25232 -0.14097 0.24815 -0.14097 0.25255 " pathEditMode="relative" ptsTypes="fffffffffffffA">
                                      <p:cBhvr>
                                        <p:cTn id="18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C -0.00191 0.00856 -0.00434 0.01551 -0.00625 0.02384 C -0.00955 0.03726 -0.00573 0.02245 -0.00816 0.03564 C -0.00989 0.0449 -0.01233 0.05416 -0.01424 0.06342 C -0.01458 0.06527 -0.01458 0.06759 -0.01493 0.06944 C -0.01597 0.07592 -0.01753 0.07893 -0.01858 0.08518 C -0.02083 0.09976 -0.02396 0.11226 -0.02726 0.125 C -0.02917 0.1331 -0.03055 0.14166 -0.03281 0.14907 C -0.0342 0.16296 -0.03871 0.17291 -0.04132 0.18472 C -0.04219 0.18865 -0.04305 0.19282 -0.04392 0.19652 C -0.04514 0.20277 -0.04739 0.20694 -0.04878 0.2125 C -0.05035 0.21875 -0.05104 0.22176 -0.05312 0.22638 C -0.05382 0.23263 -0.05486 0.23726 -0.05608 0.24236 C -0.05746 0.24814 -0.05746 0.24398 -0.05746 0.24838 " pathEditMode="relative" rAng="0" ptsTypes="fffffffffffffA">
                                      <p:cBhvr>
                                        <p:cTn id="20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12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451 0.0088 -0.01042 0.01598 -0.01528 0.02431 C -0.02344 0.03797 -0.01389 0.02292 -0.01979 0.03635 C -0.02396 0.04584 -0.03021 0.0551 -0.0349 0.06459 C -0.03576 0.06644 -0.03576 0.06875 -0.03646 0.07084 C -0.03889 0.07732 -0.04306 0.08033 -0.04549 0.08681 C -0.05104 0.10162 -0.05885 0.11436 -0.06667 0.12732 C -0.07153 0.13542 -0.07483 0.14422 -0.08038 0.15162 C -0.08403 0.16574 -0.09497 0.17593 -0.10156 0.18797 C -0.10365 0.1919 -0.10556 0.19607 -0.10764 0.2 C -0.11076 0.20625 -0.11632 0.21042 -0.11979 0.21621 C -0.12361 0.22246 -0.12517 0.2257 -0.13038 0.23033 C -0.13195 0.23658 -0.13472 0.24144 -0.13785 0.24653 C -0.14132 0.25232 -0.14097 0.24815 -0.14097 0.25255 " pathEditMode="relative" ptsTypes="fffffffffffffA">
                                      <p:cBhvr>
                                        <p:cTn id="22" dur="2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07407E-6 C -0.00556 0.00856 -0.0125 0.01551 -0.01841 0.02384 C -0.02813 0.03726 -0.01667 0.02245 -0.02379 0.03564 C -0.02882 0.0449 -0.03629 0.05416 -0.04202 0.06342 C -0.04289 0.06527 -0.04289 0.06759 -0.04375 0.06944 C -0.04671 0.07592 -0.05174 0.07893 -0.05469 0.08518 C -0.06129 0.09976 -0.07066 0.11226 -0.08004 0.125 C -0.08577 0.1331 -0.08976 0.14166 -0.09653 0.14907 C -0.10087 0.16296 -0.11389 0.17291 -0.12188 0.18472 C -0.12431 0.18865 -0.12674 0.19282 -0.12917 0.19652 C -0.13282 0.20277 -0.13959 0.20694 -0.14375 0.2125 C -0.14827 0.21875 -0.15018 0.22176 -0.15643 0.22638 C -0.15834 0.23263 -0.16164 0.23726 -0.16546 0.24236 C -0.16945 0.24814 -0.1691 0.24398 -0.1691 0.24838 " pathEditMode="relative" rAng="0" ptsTypes="fffffffffffffA">
                                      <p:cBhvr>
                                        <p:cTn id="24" dur="2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" y="12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4.07407E-6 C -0.00642 0.00879 -0.01493 0.0162 -0.0217 0.02476 C -0.03333 0.03888 -0.01979 0.02338 -0.02812 0.03703 C -0.03403 0.04676 -0.04306 0.05625 -0.04965 0.06597 C -0.05087 0.06805 -0.05087 0.07037 -0.05191 0.07245 C -0.05538 0.07916 -0.06128 0.08217 -0.06476 0.08888 C -0.07257 0.10393 -0.08368 0.11713 -0.09479 0.13032 C -0.10174 0.13865 -0.10642 0.14768 -0.11424 0.15532 C -0.11944 0.16967 -0.1349 0.18009 -0.14427 0.19259 C -0.14722 0.19652 -0.15 0.20069 -0.15295 0.20486 C -0.15747 0.21134 -0.16528 0.21551 -0.17014 0.22152 C -0.17569 0.22777 -0.17778 0.23125 -0.18524 0.23588 C -0.1875 0.24236 -0.19149 0.24722 -0.19583 0.25254 C -0.20069 0.25833 -0.20035 0.25416 -0.20035 0.25879 " pathEditMode="relative" rAng="0" ptsTypes="fffffffffffffA">
                                      <p:cBhvr>
                                        <p:cTn id="26" dur="2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12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07407E-6 C -0.00694 0.00856 -0.01597 0.01551 -0.02344 0.02384 C -0.03594 0.03726 -0.02135 0.02245 -0.03038 0.03564 C -0.0368 0.0449 -0.04635 0.05416 -0.05347 0.06342 C -0.05486 0.06527 -0.05486 0.06759 -0.0559 0.06944 C -0.05955 0.07592 -0.06597 0.07893 -0.06979 0.08518 C -0.0783 0.09976 -0.0901 0.11226 -0.10208 0.125 C -0.10955 0.1331 -0.11458 0.14166 -0.12309 0.14907 C -0.12864 0.16296 -0.14548 0.17291 -0.15555 0.18472 C -0.15868 0.18865 -0.16163 0.19282 -0.16493 0.19652 C -0.16962 0.20277 -0.17812 0.20694 -0.18351 0.2125 C -0.18923 0.21875 -0.19167 0.22176 -0.19965 0.22638 C -0.20208 0.23263 -0.20625 0.23726 -0.21111 0.24236 C -0.21632 0.24814 -0.2158 0.24398 -0.2158 0.24838 " pathEditMode="relative" rAng="0" ptsTypes="fffffffffffffA">
                                      <p:cBhvr>
                                        <p:cTn id="28" dur="2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" y="12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979 -0.00671 -0.04062 -0.00671 -0.06076 -0.0081 C -0.10382 -0.01805 -0.15434 -0.01412 -0.19705 -0.01412 " pathEditMode="relative" ptsTypes="ffA">
                                      <p:cBhvr>
                                        <p:cTn id="30" dur="20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037 C -0.0198 -0.00301 -0.04063 -0.00301 -0.06076 -0.0044 C -0.10382 -0.01436 -0.15435 -0.01042 -0.19705 -0.01042 " pathEditMode="relative" rAng="0" ptsTypes="ffA">
                                      <p:cBhvr>
                                        <p:cTn id="32" dur="2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" y="-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39" dur="2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41" dur="2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43" dur="2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45" dur="20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47" dur="2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49" dur="20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-1.94444E-6 0.50834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3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-1.94444E-6 0.50834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-1.94444E-6 0.5083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3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0116 L -0.03941 0.43565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" y="218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07407E-6 L -0.03524 0.43496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" y="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1" dur="500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7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53" dur="250" autoRev="1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4" dur="250" autoRev="1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5" dur="250" autoRev="1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250" autoRev="1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xit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3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3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3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3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2" dur="500"/>
                                        <p:tgtEl>
                                          <p:spTgt spid="3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3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6" dur="500"/>
                                        <p:tgtEl>
                                          <p:spTgt spid="3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3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0" dur="500"/>
                                        <p:tgtEl>
                                          <p:spTgt spid="3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3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7" dur="500"/>
                                        <p:tgtEl>
                                          <p:spTgt spid="3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3" grpId="0" animBg="1"/>
      <p:bldP spid="3123" grpId="1" animBg="1"/>
      <p:bldP spid="3123" grpId="2" animBg="1"/>
      <p:bldP spid="3136" grpId="0" animBg="1"/>
      <p:bldP spid="3136" grpId="1" animBg="1"/>
      <p:bldP spid="3137" grpId="0" animBg="1"/>
      <p:bldP spid="3137" grpId="1" animBg="1"/>
      <p:bldP spid="3138" grpId="0" animBg="1"/>
      <p:bldP spid="3139" grpId="0" animBg="1"/>
      <p:bldP spid="3140" grpId="0" animBg="1"/>
      <p:bldP spid="3141" grpId="0" animBg="1"/>
      <p:bldP spid="3142" grpId="0" animBg="1"/>
      <p:bldP spid="3143" grpId="0" animBg="1"/>
      <p:bldP spid="3143" grpId="1" animBg="1"/>
      <p:bldP spid="3144" grpId="0" animBg="1"/>
      <p:bldP spid="3144" grpId="1" animBg="1"/>
      <p:bldP spid="3145" grpId="0" animBg="1"/>
      <p:bldP spid="3145" grpId="1" animBg="1"/>
      <p:bldP spid="3146" grpId="0" animBg="1"/>
      <p:bldP spid="3146" grpId="1" animBg="1"/>
      <p:bldP spid="3147" grpId="0" animBg="1"/>
      <p:bldP spid="3147" grpId="1" animBg="1"/>
      <p:bldP spid="3148" grpId="0" animBg="1"/>
      <p:bldP spid="3150" grpId="0" animBg="1"/>
      <p:bldP spid="3151" grpId="0" animBg="1"/>
      <p:bldP spid="3151" grpId="1" animBg="1"/>
      <p:bldP spid="3152" grpId="0" animBg="1"/>
      <p:bldP spid="3152" grpId="1" animBg="1"/>
      <p:bldP spid="3153" grpId="0" animBg="1"/>
      <p:bldP spid="3153" grpId="1" animBg="1"/>
      <p:bldP spid="3154" grpId="0" animBg="1"/>
      <p:bldP spid="85" grpId="0" animBg="1"/>
      <p:bldP spid="86" grpId="0" animBg="1"/>
      <p:bldP spid="87" grpId="0"/>
      <p:bldP spid="88" grpId="0"/>
      <p:bldP spid="89" grpId="0"/>
      <p:bldP spid="90" grpId="0"/>
      <p:bldP spid="91" grpId="0"/>
      <p:bldP spid="92" grpId="0"/>
      <p:bldP spid="93" grpId="0" animBg="1"/>
      <p:bldP spid="94" grpId="0" animBg="1"/>
      <p:bldP spid="95" grpId="0"/>
      <p:bldP spid="96" grpId="0"/>
      <p:bldP spid="97" grpId="0"/>
      <p:bldP spid="98" grpId="0"/>
      <p:bldP spid="99" grpId="0" animBg="1"/>
      <p:bldP spid="100" grpId="0" animBg="1"/>
      <p:bldP spid="10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41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2" name="Rectangle 2"/>
          <p:cNvSpPr>
            <a:spLocks noChangeArrowheads="1"/>
          </p:cNvSpPr>
          <p:nvPr/>
        </p:nvSpPr>
        <p:spPr bwMode="white">
          <a:xfrm>
            <a:off x="1785938" y="214313"/>
            <a:ext cx="292893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>
                <a:solidFill>
                  <a:srgbClr val="003300"/>
                </a:solidFill>
              </a:rPr>
              <a:t>教学过程</a:t>
            </a:r>
          </a:p>
        </p:txBody>
      </p:sp>
      <p:grpSp>
        <p:nvGrpSpPr>
          <p:cNvPr id="56323" name="组合 30"/>
          <p:cNvGrpSpPr>
            <a:grpSpLocks/>
          </p:cNvGrpSpPr>
          <p:nvPr/>
        </p:nvGrpSpPr>
        <p:grpSpPr bwMode="auto">
          <a:xfrm>
            <a:off x="428625" y="1857375"/>
            <a:ext cx="8350250" cy="3929063"/>
            <a:chOff x="428596" y="2143116"/>
            <a:chExt cx="8350250" cy="2600327"/>
          </a:xfrm>
        </p:grpSpPr>
        <p:grpSp>
          <p:nvGrpSpPr>
            <p:cNvPr id="56333" name="Group 46"/>
            <p:cNvGrpSpPr>
              <a:grpSpLocks/>
            </p:cNvGrpSpPr>
            <p:nvPr/>
          </p:nvGrpSpPr>
          <p:grpSpPr bwMode="auto">
            <a:xfrm>
              <a:off x="428596" y="2357430"/>
              <a:ext cx="8350250" cy="2386013"/>
              <a:chOff x="385" y="1428"/>
              <a:chExt cx="5012" cy="1503"/>
            </a:xfrm>
          </p:grpSpPr>
          <p:sp>
            <p:nvSpPr>
              <p:cNvPr id="56335" name="Line 33"/>
              <p:cNvSpPr>
                <a:spLocks noChangeShapeType="1"/>
              </p:cNvSpPr>
              <p:nvPr/>
            </p:nvSpPr>
            <p:spPr bwMode="auto">
              <a:xfrm flipH="1">
                <a:off x="385" y="1428"/>
                <a:ext cx="506" cy="0"/>
              </a:xfrm>
              <a:prstGeom prst="line">
                <a:avLst/>
              </a:prstGeom>
              <a:noFill/>
              <a:ln w="38227">
                <a:solidFill>
                  <a:srgbClr val="008000"/>
                </a:solidFill>
                <a:miter lim="800000"/>
                <a:headEnd type="triangle" w="med" len="med"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36" name="Line 34"/>
              <p:cNvSpPr>
                <a:spLocks noChangeShapeType="1"/>
              </p:cNvSpPr>
              <p:nvPr/>
            </p:nvSpPr>
            <p:spPr bwMode="auto">
              <a:xfrm flipH="1">
                <a:off x="1185" y="1436"/>
                <a:ext cx="4212" cy="0"/>
              </a:xfrm>
              <a:prstGeom prst="line">
                <a:avLst/>
              </a:prstGeom>
              <a:noFill/>
              <a:ln w="38227">
                <a:solidFill>
                  <a:srgbClr val="008000"/>
                </a:solidFill>
                <a:miter lim="800000"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37" name="Line 35"/>
              <p:cNvSpPr>
                <a:spLocks noChangeShapeType="1"/>
              </p:cNvSpPr>
              <p:nvPr/>
            </p:nvSpPr>
            <p:spPr bwMode="auto">
              <a:xfrm>
                <a:off x="385" y="1428"/>
                <a:ext cx="1" cy="1503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38" name="Line 36"/>
              <p:cNvSpPr>
                <a:spLocks noChangeShapeType="1"/>
              </p:cNvSpPr>
              <p:nvPr/>
            </p:nvSpPr>
            <p:spPr bwMode="auto">
              <a:xfrm>
                <a:off x="386" y="2915"/>
                <a:ext cx="5010" cy="2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39" name="Line 37"/>
              <p:cNvSpPr>
                <a:spLocks noChangeShapeType="1"/>
              </p:cNvSpPr>
              <p:nvPr/>
            </p:nvSpPr>
            <p:spPr bwMode="auto">
              <a:xfrm>
                <a:off x="5396" y="1428"/>
                <a:ext cx="1" cy="1503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56334" name="Picture 42"/>
            <p:cNvPicPr>
              <a:picLocks noChangeAspect="1" noChangeArrowheads="1"/>
            </p:cNvPicPr>
            <p:nvPr/>
          </p:nvPicPr>
          <p:blipFill>
            <a:blip r:embed="rId3" cstate="print"/>
            <a:srcRect l="2362"/>
            <a:stretch>
              <a:fillRect/>
            </a:stretch>
          </p:blipFill>
          <p:spPr bwMode="auto">
            <a:xfrm>
              <a:off x="1357290" y="2143116"/>
              <a:ext cx="357188" cy="360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Text Box 46"/>
          <p:cNvSpPr txBox="1">
            <a:spLocks noChangeArrowheads="1"/>
          </p:cNvSpPr>
          <p:nvPr/>
        </p:nvSpPr>
        <p:spPr bwMode="auto">
          <a:xfrm>
            <a:off x="571500" y="2643188"/>
            <a:ext cx="7885113" cy="15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rgbClr val="003300"/>
                </a:solidFill>
                <a:latin typeface="宋体" charset="-122"/>
              </a:rPr>
              <a:t>【</a:t>
            </a:r>
            <a:r>
              <a:rPr lang="zh-CN" altLang="en-US" sz="2000" b="1">
                <a:solidFill>
                  <a:srgbClr val="003300"/>
                </a:solidFill>
                <a:latin typeface="宋体" charset="-122"/>
              </a:rPr>
              <a:t>设计意图</a:t>
            </a:r>
            <a:r>
              <a:rPr lang="en-US" altLang="zh-CN" sz="2000" b="1">
                <a:solidFill>
                  <a:srgbClr val="003300"/>
                </a:solidFill>
                <a:latin typeface="宋体" charset="-122"/>
              </a:rPr>
              <a:t>】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tx2"/>
                </a:solidFill>
                <a:latin typeface="宋体" charset="-122"/>
              </a:rPr>
              <a:t>    </a:t>
            </a:r>
            <a:r>
              <a:rPr lang="zh-CN" altLang="en-US" sz="2000" b="1">
                <a:solidFill>
                  <a:schemeClr val="tx2"/>
                </a:solidFill>
                <a:latin typeface="宋体" charset="-122"/>
              </a:rPr>
              <a:t>新课程标准提倡算法多样化，是为了提倡学生独立思考，提高思维能力，展示学生不同层次的思考结果。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071538" y="4429132"/>
            <a:ext cx="2428892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宋体" charset="-122"/>
              </a:rPr>
              <a:t>多样化</a:t>
            </a:r>
            <a:endParaRPr lang="zh-CN" altLang="en-US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ea typeface="+mn-ea"/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3786188" y="4714875"/>
            <a:ext cx="1214437" cy="357188"/>
          </a:xfrm>
          <a:prstGeom prst="rightArrow">
            <a:avLst/>
          </a:prstGeom>
          <a:solidFill>
            <a:srgbClr val="00B0F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714876" y="4429132"/>
            <a:ext cx="2428892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宋体" charset="-122"/>
              </a:rPr>
              <a:t>优化</a:t>
            </a:r>
            <a:endParaRPr lang="zh-CN" altLang="en-US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ea typeface="+mn-ea"/>
            </a:endParaRPr>
          </a:p>
        </p:txBody>
      </p:sp>
      <p:sp>
        <p:nvSpPr>
          <p:cNvPr id="56343" name="Rectangle 23"/>
          <p:cNvSpPr>
            <a:spLocks noChangeArrowheads="1"/>
          </p:cNvSpPr>
          <p:nvPr/>
        </p:nvSpPr>
        <p:spPr bwMode="auto">
          <a:xfrm>
            <a:off x="468313" y="1049338"/>
            <a:ext cx="4876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3300"/>
                </a:solidFill>
                <a:latin typeface="宋体" charset="-122"/>
              </a:rPr>
              <a:t>三、展示算法，讲解梳理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63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Rectangle 2"/>
          <p:cNvSpPr>
            <a:spLocks noChangeArrowheads="1"/>
          </p:cNvSpPr>
          <p:nvPr/>
        </p:nvSpPr>
        <p:spPr bwMode="white">
          <a:xfrm>
            <a:off x="1714500" y="214313"/>
            <a:ext cx="2928938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>
                <a:solidFill>
                  <a:srgbClr val="003300"/>
                </a:solidFill>
              </a:rPr>
              <a:t>教学过程</a:t>
            </a:r>
          </a:p>
        </p:txBody>
      </p:sp>
      <p:grpSp>
        <p:nvGrpSpPr>
          <p:cNvPr id="57347" name="组合 30"/>
          <p:cNvGrpSpPr>
            <a:grpSpLocks/>
          </p:cNvGrpSpPr>
          <p:nvPr/>
        </p:nvGrpSpPr>
        <p:grpSpPr bwMode="auto">
          <a:xfrm>
            <a:off x="428625" y="1928813"/>
            <a:ext cx="8350250" cy="3857625"/>
            <a:chOff x="428596" y="2190395"/>
            <a:chExt cx="8350250" cy="2553048"/>
          </a:xfrm>
        </p:grpSpPr>
        <p:grpSp>
          <p:nvGrpSpPr>
            <p:cNvPr id="57355" name="Group 46"/>
            <p:cNvGrpSpPr>
              <a:grpSpLocks/>
            </p:cNvGrpSpPr>
            <p:nvPr/>
          </p:nvGrpSpPr>
          <p:grpSpPr bwMode="auto">
            <a:xfrm>
              <a:off x="428596" y="2357430"/>
              <a:ext cx="8350250" cy="2386013"/>
              <a:chOff x="385" y="1428"/>
              <a:chExt cx="5012" cy="1503"/>
            </a:xfrm>
          </p:grpSpPr>
          <p:sp>
            <p:nvSpPr>
              <p:cNvPr id="57357" name="Line 33"/>
              <p:cNvSpPr>
                <a:spLocks noChangeShapeType="1"/>
              </p:cNvSpPr>
              <p:nvPr/>
            </p:nvSpPr>
            <p:spPr bwMode="auto">
              <a:xfrm flipH="1">
                <a:off x="385" y="1428"/>
                <a:ext cx="506" cy="0"/>
              </a:xfrm>
              <a:prstGeom prst="line">
                <a:avLst/>
              </a:prstGeom>
              <a:noFill/>
              <a:ln w="38227">
                <a:solidFill>
                  <a:srgbClr val="008000"/>
                </a:solidFill>
                <a:miter lim="800000"/>
                <a:headEnd type="triangle" w="med" len="med"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58" name="Line 34"/>
              <p:cNvSpPr>
                <a:spLocks noChangeShapeType="1"/>
              </p:cNvSpPr>
              <p:nvPr/>
            </p:nvSpPr>
            <p:spPr bwMode="auto">
              <a:xfrm flipH="1">
                <a:off x="1185" y="1436"/>
                <a:ext cx="4212" cy="0"/>
              </a:xfrm>
              <a:prstGeom prst="line">
                <a:avLst/>
              </a:prstGeom>
              <a:noFill/>
              <a:ln w="38227">
                <a:solidFill>
                  <a:srgbClr val="008000"/>
                </a:solidFill>
                <a:miter lim="800000"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59" name="Line 35"/>
              <p:cNvSpPr>
                <a:spLocks noChangeShapeType="1"/>
              </p:cNvSpPr>
              <p:nvPr/>
            </p:nvSpPr>
            <p:spPr bwMode="auto">
              <a:xfrm>
                <a:off x="385" y="1428"/>
                <a:ext cx="1" cy="1503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60" name="Line 36"/>
              <p:cNvSpPr>
                <a:spLocks noChangeShapeType="1"/>
              </p:cNvSpPr>
              <p:nvPr/>
            </p:nvSpPr>
            <p:spPr bwMode="auto">
              <a:xfrm>
                <a:off x="386" y="2915"/>
                <a:ext cx="5010" cy="2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61" name="Line 37"/>
              <p:cNvSpPr>
                <a:spLocks noChangeShapeType="1"/>
              </p:cNvSpPr>
              <p:nvPr/>
            </p:nvSpPr>
            <p:spPr bwMode="auto">
              <a:xfrm>
                <a:off x="5396" y="1428"/>
                <a:ext cx="1" cy="1503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57356" name="Picture 42"/>
            <p:cNvPicPr>
              <a:picLocks noChangeAspect="1" noChangeArrowheads="1"/>
            </p:cNvPicPr>
            <p:nvPr/>
          </p:nvPicPr>
          <p:blipFill>
            <a:blip r:embed="rId4" cstate="print"/>
            <a:srcRect l="2362"/>
            <a:stretch>
              <a:fillRect/>
            </a:stretch>
          </p:blipFill>
          <p:spPr bwMode="auto">
            <a:xfrm>
              <a:off x="1285852" y="2190395"/>
              <a:ext cx="357188" cy="360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Text Box 46"/>
          <p:cNvSpPr txBox="1">
            <a:spLocks noChangeArrowheads="1"/>
          </p:cNvSpPr>
          <p:nvPr/>
        </p:nvSpPr>
        <p:spPr bwMode="auto">
          <a:xfrm>
            <a:off x="428625" y="2786063"/>
            <a:ext cx="82867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66725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tx2"/>
                </a:solidFill>
                <a:latin typeface="宋体" charset="-122"/>
              </a:rPr>
              <a:t>你能利用刚刚学习的知识，解</a:t>
            </a:r>
            <a:r>
              <a:rPr lang="zh-CN" altLang="en-US" sz="2400" b="1" dirty="0" smtClean="0">
                <a:solidFill>
                  <a:schemeClr val="tx2"/>
                </a:solidFill>
                <a:latin typeface="宋体" charset="-122"/>
              </a:rPr>
              <a:t>答我们这位小</a:t>
            </a:r>
            <a:r>
              <a:rPr lang="zh-CN" altLang="en-US" sz="2400" b="1" dirty="0">
                <a:solidFill>
                  <a:schemeClr val="tx2"/>
                </a:solidFill>
                <a:latin typeface="宋体" charset="-122"/>
              </a:rPr>
              <a:t>同学的疑问了吗？</a:t>
            </a: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57158" y="3668754"/>
            <a:ext cx="492918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3300"/>
                </a:solidFill>
                <a:latin typeface="Calibri" pitchFamily="34" charset="0"/>
              </a:rPr>
              <a:t>     </a:t>
            </a:r>
            <a:endParaRPr lang="en-US" altLang="zh-CN" sz="2000" b="1" dirty="0">
              <a:solidFill>
                <a:srgbClr val="00330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3300"/>
                </a:solidFill>
                <a:latin typeface="Calibri" pitchFamily="34" charset="0"/>
              </a:rPr>
              <a:t>            同桌之间讨论，尝试回答。</a:t>
            </a:r>
          </a:p>
        </p:txBody>
      </p:sp>
      <p:sp>
        <p:nvSpPr>
          <p:cNvPr id="57365" name="Rectangle 21"/>
          <p:cNvSpPr>
            <a:spLocks noChangeArrowheads="1"/>
          </p:cNvSpPr>
          <p:nvPr/>
        </p:nvSpPr>
        <p:spPr bwMode="auto">
          <a:xfrm>
            <a:off x="468313" y="1049338"/>
            <a:ext cx="492314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3300"/>
                </a:solidFill>
                <a:latin typeface="宋体" charset="-122"/>
              </a:rPr>
              <a:t>四</a:t>
            </a:r>
            <a:r>
              <a:rPr lang="zh-CN" altLang="en-US" sz="3200" b="1" dirty="0" smtClean="0">
                <a:solidFill>
                  <a:srgbClr val="003300"/>
                </a:solidFill>
                <a:latin typeface="宋体" charset="-122"/>
              </a:rPr>
              <a:t>、回顾总结、巩固提升 </a:t>
            </a:r>
            <a:endParaRPr lang="zh-CN" altLang="en-US" sz="3200" b="1" dirty="0">
              <a:solidFill>
                <a:srgbClr val="003300"/>
              </a:solidFill>
              <a:latin typeface="宋体" charset="-122"/>
            </a:endParaRPr>
          </a:p>
        </p:txBody>
      </p:sp>
      <p:pic>
        <p:nvPicPr>
          <p:cNvPr id="15" name="学生访谈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643834" y="5857892"/>
            <a:ext cx="1396967" cy="785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0" name="Rectangle 2"/>
          <p:cNvSpPr>
            <a:spLocks noChangeArrowheads="1"/>
          </p:cNvSpPr>
          <p:nvPr/>
        </p:nvSpPr>
        <p:spPr bwMode="white">
          <a:xfrm>
            <a:off x="1571625" y="214313"/>
            <a:ext cx="2928938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>
                <a:solidFill>
                  <a:srgbClr val="003300"/>
                </a:solidFill>
              </a:rPr>
              <a:t>教学过程</a:t>
            </a:r>
          </a:p>
        </p:txBody>
      </p:sp>
      <p:grpSp>
        <p:nvGrpSpPr>
          <p:cNvPr id="58372" name="组合 30"/>
          <p:cNvGrpSpPr>
            <a:grpSpLocks/>
          </p:cNvGrpSpPr>
          <p:nvPr/>
        </p:nvGrpSpPr>
        <p:grpSpPr bwMode="auto">
          <a:xfrm>
            <a:off x="500063" y="1571625"/>
            <a:ext cx="8215312" cy="5143523"/>
            <a:chOff x="428596" y="2223126"/>
            <a:chExt cx="8350250" cy="2520317"/>
          </a:xfrm>
        </p:grpSpPr>
        <p:grpSp>
          <p:nvGrpSpPr>
            <p:cNvPr id="58393" name="Group 46"/>
            <p:cNvGrpSpPr>
              <a:grpSpLocks/>
            </p:cNvGrpSpPr>
            <p:nvPr/>
          </p:nvGrpSpPr>
          <p:grpSpPr bwMode="auto">
            <a:xfrm>
              <a:off x="428596" y="2357430"/>
              <a:ext cx="8350250" cy="2386013"/>
              <a:chOff x="385" y="1428"/>
              <a:chExt cx="5012" cy="1503"/>
            </a:xfrm>
          </p:grpSpPr>
          <p:sp>
            <p:nvSpPr>
              <p:cNvPr id="58395" name="Line 33"/>
              <p:cNvSpPr>
                <a:spLocks noChangeShapeType="1"/>
              </p:cNvSpPr>
              <p:nvPr/>
            </p:nvSpPr>
            <p:spPr bwMode="auto">
              <a:xfrm flipH="1">
                <a:off x="385" y="1428"/>
                <a:ext cx="506" cy="0"/>
              </a:xfrm>
              <a:prstGeom prst="line">
                <a:avLst/>
              </a:prstGeom>
              <a:noFill/>
              <a:ln w="38227">
                <a:solidFill>
                  <a:srgbClr val="008000"/>
                </a:solidFill>
                <a:miter lim="800000"/>
                <a:headEnd type="triangle" w="med" len="med"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96" name="Line 34"/>
              <p:cNvSpPr>
                <a:spLocks noChangeShapeType="1"/>
              </p:cNvSpPr>
              <p:nvPr/>
            </p:nvSpPr>
            <p:spPr bwMode="auto">
              <a:xfrm flipH="1">
                <a:off x="1185" y="1436"/>
                <a:ext cx="4212" cy="0"/>
              </a:xfrm>
              <a:prstGeom prst="line">
                <a:avLst/>
              </a:prstGeom>
              <a:noFill/>
              <a:ln w="38227">
                <a:solidFill>
                  <a:srgbClr val="008000"/>
                </a:solidFill>
                <a:miter lim="800000"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97" name="Line 35"/>
              <p:cNvSpPr>
                <a:spLocks noChangeShapeType="1"/>
              </p:cNvSpPr>
              <p:nvPr/>
            </p:nvSpPr>
            <p:spPr bwMode="auto">
              <a:xfrm>
                <a:off x="385" y="1428"/>
                <a:ext cx="1" cy="1503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98" name="Line 36"/>
              <p:cNvSpPr>
                <a:spLocks noChangeShapeType="1"/>
              </p:cNvSpPr>
              <p:nvPr/>
            </p:nvSpPr>
            <p:spPr bwMode="auto">
              <a:xfrm>
                <a:off x="386" y="2915"/>
                <a:ext cx="5010" cy="2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99" name="Line 37"/>
              <p:cNvSpPr>
                <a:spLocks noChangeShapeType="1"/>
              </p:cNvSpPr>
              <p:nvPr/>
            </p:nvSpPr>
            <p:spPr bwMode="auto">
              <a:xfrm>
                <a:off x="5396" y="1428"/>
                <a:ext cx="1" cy="1503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58394" name="Picture 42"/>
            <p:cNvPicPr>
              <a:picLocks noChangeAspect="1" noChangeArrowheads="1"/>
            </p:cNvPicPr>
            <p:nvPr/>
          </p:nvPicPr>
          <p:blipFill>
            <a:blip r:embed="rId3" cstate="print"/>
            <a:srcRect l="2362"/>
            <a:stretch>
              <a:fillRect/>
            </a:stretch>
          </p:blipFill>
          <p:spPr bwMode="auto">
            <a:xfrm>
              <a:off x="1299926" y="2223126"/>
              <a:ext cx="357188" cy="360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" name="Text Box 39"/>
          <p:cNvSpPr txBox="1">
            <a:spLocks noChangeArrowheads="1"/>
          </p:cNvSpPr>
          <p:nvPr/>
        </p:nvSpPr>
        <p:spPr bwMode="auto">
          <a:xfrm>
            <a:off x="5160963" y="1857364"/>
            <a:ext cx="6111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itchFamily="34" charset="0"/>
                <a:ea typeface="楷体" pitchFamily="49" charset="-122"/>
              </a:rPr>
              <a:t>个位</a:t>
            </a:r>
          </a:p>
        </p:txBody>
      </p:sp>
      <p:sp>
        <p:nvSpPr>
          <p:cNvPr id="18" name="Text Box 40"/>
          <p:cNvSpPr txBox="1">
            <a:spLocks noChangeArrowheads="1"/>
          </p:cNvSpPr>
          <p:nvPr/>
        </p:nvSpPr>
        <p:spPr bwMode="auto">
          <a:xfrm>
            <a:off x="4246563" y="1857364"/>
            <a:ext cx="61118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itchFamily="34" charset="0"/>
                <a:ea typeface="楷体" pitchFamily="49" charset="-122"/>
              </a:rPr>
              <a:t>十位</a:t>
            </a:r>
          </a:p>
        </p:txBody>
      </p:sp>
      <p:sp>
        <p:nvSpPr>
          <p:cNvPr id="20" name="Text Box 41"/>
          <p:cNvSpPr txBox="1">
            <a:spLocks noChangeArrowheads="1"/>
          </p:cNvSpPr>
          <p:nvPr/>
        </p:nvSpPr>
        <p:spPr bwMode="auto">
          <a:xfrm>
            <a:off x="4170363" y="2916227"/>
            <a:ext cx="76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solidFill>
                  <a:srgbClr val="FF0066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21" name="Text Box 42"/>
          <p:cNvSpPr txBox="1">
            <a:spLocks noChangeArrowheads="1"/>
          </p:cNvSpPr>
          <p:nvPr/>
        </p:nvSpPr>
        <p:spPr bwMode="auto">
          <a:xfrm>
            <a:off x="5084763" y="2924164"/>
            <a:ext cx="76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solidFill>
                  <a:srgbClr val="FF0066"/>
                </a:solidFill>
                <a:latin typeface="Calibri" pitchFamily="34" charset="0"/>
              </a:rPr>
              <a:t>6</a:t>
            </a:r>
          </a:p>
        </p:txBody>
      </p:sp>
      <p:sp>
        <p:nvSpPr>
          <p:cNvPr id="22" name="Text Box 43"/>
          <p:cNvSpPr txBox="1">
            <a:spLocks noChangeArrowheads="1"/>
          </p:cNvSpPr>
          <p:nvPr/>
        </p:nvSpPr>
        <p:spPr bwMode="auto">
          <a:xfrm>
            <a:off x="4170363" y="3898889"/>
            <a:ext cx="76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latin typeface="Calibri" pitchFamily="34" charset="0"/>
              </a:rPr>
              <a:t>5</a:t>
            </a:r>
          </a:p>
        </p:txBody>
      </p:sp>
      <p:sp>
        <p:nvSpPr>
          <p:cNvPr id="23" name="Text Box 44"/>
          <p:cNvSpPr txBox="1">
            <a:spLocks noChangeArrowheads="1"/>
          </p:cNvSpPr>
          <p:nvPr/>
        </p:nvSpPr>
        <p:spPr bwMode="auto">
          <a:xfrm>
            <a:off x="5084763" y="3914764"/>
            <a:ext cx="76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latin typeface="Calibri" pitchFamily="34" charset="0"/>
              </a:rPr>
              <a:t>4</a:t>
            </a:r>
          </a:p>
        </p:txBody>
      </p:sp>
      <p:sp>
        <p:nvSpPr>
          <p:cNvPr id="24" name="Line 46"/>
          <p:cNvSpPr>
            <a:spLocks noChangeShapeType="1"/>
          </p:cNvSpPr>
          <p:nvPr/>
        </p:nvSpPr>
        <p:spPr bwMode="auto">
          <a:xfrm>
            <a:off x="2482850" y="4897427"/>
            <a:ext cx="3589338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Rectangle 48"/>
          <p:cNvSpPr>
            <a:spLocks noChangeArrowheads="1"/>
          </p:cNvSpPr>
          <p:nvPr/>
        </p:nvSpPr>
        <p:spPr bwMode="auto">
          <a:xfrm>
            <a:off x="5075238" y="2881302"/>
            <a:ext cx="685800" cy="1752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3" name="Text Box 49"/>
          <p:cNvSpPr txBox="1">
            <a:spLocks noChangeArrowheads="1"/>
          </p:cNvSpPr>
          <p:nvPr/>
        </p:nvSpPr>
        <p:spPr bwMode="auto">
          <a:xfrm>
            <a:off x="5084763" y="4965689"/>
            <a:ext cx="76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solidFill>
                  <a:srgbClr val="006600"/>
                </a:solidFill>
                <a:latin typeface="Calibri" pitchFamily="34" charset="0"/>
              </a:rPr>
              <a:t>0</a:t>
            </a:r>
          </a:p>
        </p:txBody>
      </p:sp>
      <p:sp>
        <p:nvSpPr>
          <p:cNvPr id="35" name="Text Box 50"/>
          <p:cNvSpPr txBox="1">
            <a:spLocks noChangeArrowheads="1"/>
          </p:cNvSpPr>
          <p:nvPr/>
        </p:nvSpPr>
        <p:spPr bwMode="auto">
          <a:xfrm>
            <a:off x="4425950" y="4248139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660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39" name="Text Box 51"/>
          <p:cNvSpPr txBox="1">
            <a:spLocks noChangeArrowheads="1"/>
          </p:cNvSpPr>
          <p:nvPr/>
        </p:nvSpPr>
        <p:spPr bwMode="auto">
          <a:xfrm>
            <a:off x="4170363" y="4965689"/>
            <a:ext cx="76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solidFill>
                  <a:srgbClr val="006600"/>
                </a:solidFill>
                <a:latin typeface="Calibri" pitchFamily="34" charset="0"/>
              </a:rPr>
              <a:t>0</a:t>
            </a:r>
          </a:p>
        </p:txBody>
      </p:sp>
      <p:sp>
        <p:nvSpPr>
          <p:cNvPr id="40" name="Text Box 45"/>
          <p:cNvSpPr txBox="1">
            <a:spLocks noChangeArrowheads="1"/>
          </p:cNvSpPr>
          <p:nvPr/>
        </p:nvSpPr>
        <p:spPr bwMode="auto">
          <a:xfrm>
            <a:off x="2338388" y="3776652"/>
            <a:ext cx="990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>
                <a:latin typeface="Calibri" pitchFamily="34" charset="0"/>
              </a:rPr>
              <a:t>+</a:t>
            </a:r>
          </a:p>
        </p:txBody>
      </p:sp>
      <p:sp>
        <p:nvSpPr>
          <p:cNvPr id="41" name="Text Box 40"/>
          <p:cNvSpPr txBox="1">
            <a:spLocks noChangeArrowheads="1"/>
          </p:cNvSpPr>
          <p:nvPr/>
        </p:nvSpPr>
        <p:spPr bwMode="auto">
          <a:xfrm>
            <a:off x="3346450" y="1873239"/>
            <a:ext cx="6111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itchFamily="34" charset="0"/>
                <a:ea typeface="楷体" pitchFamily="49" charset="-122"/>
              </a:rPr>
              <a:t>百位</a:t>
            </a:r>
          </a:p>
        </p:txBody>
      </p:sp>
      <p:sp>
        <p:nvSpPr>
          <p:cNvPr id="42" name="Rectangle 48"/>
          <p:cNvSpPr>
            <a:spLocks noChangeArrowheads="1"/>
          </p:cNvSpPr>
          <p:nvPr/>
        </p:nvSpPr>
        <p:spPr bwMode="auto">
          <a:xfrm>
            <a:off x="4210050" y="2881302"/>
            <a:ext cx="685800" cy="1752600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3" name="Text Box 50"/>
          <p:cNvSpPr txBox="1">
            <a:spLocks noChangeArrowheads="1"/>
          </p:cNvSpPr>
          <p:nvPr/>
        </p:nvSpPr>
        <p:spPr bwMode="auto">
          <a:xfrm>
            <a:off x="3289300" y="4238614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660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468313" y="1049338"/>
            <a:ext cx="492314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3300"/>
                </a:solidFill>
                <a:latin typeface="宋体" charset="-122"/>
              </a:rPr>
              <a:t>四</a:t>
            </a:r>
            <a:r>
              <a:rPr lang="zh-CN" altLang="en-US" sz="3200" b="1" dirty="0" smtClean="0">
                <a:solidFill>
                  <a:srgbClr val="003300"/>
                </a:solidFill>
                <a:latin typeface="宋体" charset="-122"/>
              </a:rPr>
              <a:t>、回顾总结、巩固提升 </a:t>
            </a:r>
            <a:endParaRPr lang="zh-CN" altLang="en-US" sz="3200" b="1" dirty="0">
              <a:solidFill>
                <a:srgbClr val="003300"/>
              </a:solidFill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1" grpId="0"/>
      <p:bldP spid="22" grpId="0"/>
      <p:bldP spid="23" grpId="0"/>
      <p:bldP spid="24" grpId="0" animBg="1"/>
      <p:bldP spid="31" grpId="0" animBg="1"/>
      <p:bldP spid="33" grpId="0"/>
      <p:bldP spid="35" grpId="0"/>
      <p:bldP spid="39" grpId="0"/>
      <p:bldP spid="40" grpId="0"/>
      <p:bldP spid="41" grpId="0"/>
      <p:bldP spid="42" grpId="0" animBg="1"/>
      <p:bldP spid="4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Rectangle 2"/>
          <p:cNvSpPr>
            <a:spLocks noChangeArrowheads="1"/>
          </p:cNvSpPr>
          <p:nvPr/>
        </p:nvSpPr>
        <p:spPr bwMode="white">
          <a:xfrm>
            <a:off x="1643063" y="214313"/>
            <a:ext cx="292893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>
                <a:solidFill>
                  <a:srgbClr val="003300"/>
                </a:solidFill>
              </a:rPr>
              <a:t>教学过程</a:t>
            </a:r>
          </a:p>
        </p:txBody>
      </p:sp>
      <p:sp>
        <p:nvSpPr>
          <p:cNvPr id="59395" name="Text Box 43"/>
          <p:cNvSpPr txBox="1">
            <a:spLocks noChangeArrowheads="1"/>
          </p:cNvSpPr>
          <p:nvPr/>
        </p:nvSpPr>
        <p:spPr bwMode="auto">
          <a:xfrm>
            <a:off x="2214584" y="5770586"/>
            <a:ext cx="550068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charset="-122"/>
              </a:rPr>
              <a:t>解惑：十位上满十要向百位上进</a:t>
            </a:r>
            <a:r>
              <a:rPr lang="en-US" altLang="zh-CN" sz="2400" b="1" dirty="0">
                <a:solidFill>
                  <a:srgbClr val="FF0000"/>
                </a:solidFill>
                <a:latin typeface="宋体" charset="-122"/>
              </a:rPr>
              <a:t>1.</a:t>
            </a:r>
          </a:p>
          <a:p>
            <a:pPr>
              <a:spcBef>
                <a:spcPct val="50000"/>
              </a:spcBef>
            </a:pPr>
            <a:endParaRPr lang="zh-CN" altLang="en-US" sz="2400" b="1" dirty="0">
              <a:latin typeface="宋体" charset="-122"/>
            </a:endParaRPr>
          </a:p>
        </p:txBody>
      </p:sp>
      <p:grpSp>
        <p:nvGrpSpPr>
          <p:cNvPr id="59396" name="组合 30"/>
          <p:cNvGrpSpPr>
            <a:grpSpLocks/>
          </p:cNvGrpSpPr>
          <p:nvPr/>
        </p:nvGrpSpPr>
        <p:grpSpPr bwMode="auto">
          <a:xfrm>
            <a:off x="500063" y="1571625"/>
            <a:ext cx="8215312" cy="4786313"/>
            <a:chOff x="428596" y="2223126"/>
            <a:chExt cx="8350250" cy="2520317"/>
          </a:xfrm>
        </p:grpSpPr>
        <p:grpSp>
          <p:nvGrpSpPr>
            <p:cNvPr id="59417" name="Group 46"/>
            <p:cNvGrpSpPr>
              <a:grpSpLocks/>
            </p:cNvGrpSpPr>
            <p:nvPr/>
          </p:nvGrpSpPr>
          <p:grpSpPr bwMode="auto">
            <a:xfrm>
              <a:off x="428596" y="2357430"/>
              <a:ext cx="8350250" cy="2386013"/>
              <a:chOff x="385" y="1428"/>
              <a:chExt cx="5012" cy="1503"/>
            </a:xfrm>
          </p:grpSpPr>
          <p:sp>
            <p:nvSpPr>
              <p:cNvPr id="59419" name="Line 33"/>
              <p:cNvSpPr>
                <a:spLocks noChangeShapeType="1"/>
              </p:cNvSpPr>
              <p:nvPr/>
            </p:nvSpPr>
            <p:spPr bwMode="auto">
              <a:xfrm flipH="1">
                <a:off x="385" y="1428"/>
                <a:ext cx="506" cy="0"/>
              </a:xfrm>
              <a:prstGeom prst="line">
                <a:avLst/>
              </a:prstGeom>
              <a:noFill/>
              <a:ln w="38227">
                <a:solidFill>
                  <a:srgbClr val="008000"/>
                </a:solidFill>
                <a:miter lim="800000"/>
                <a:headEnd type="triangle" w="med" len="med"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20" name="Line 34"/>
              <p:cNvSpPr>
                <a:spLocks noChangeShapeType="1"/>
              </p:cNvSpPr>
              <p:nvPr/>
            </p:nvSpPr>
            <p:spPr bwMode="auto">
              <a:xfrm flipH="1">
                <a:off x="1185" y="1436"/>
                <a:ext cx="4212" cy="0"/>
              </a:xfrm>
              <a:prstGeom prst="line">
                <a:avLst/>
              </a:prstGeom>
              <a:noFill/>
              <a:ln w="38227">
                <a:solidFill>
                  <a:srgbClr val="008000"/>
                </a:solidFill>
                <a:miter lim="800000"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21" name="Line 35"/>
              <p:cNvSpPr>
                <a:spLocks noChangeShapeType="1"/>
              </p:cNvSpPr>
              <p:nvPr/>
            </p:nvSpPr>
            <p:spPr bwMode="auto">
              <a:xfrm>
                <a:off x="385" y="1428"/>
                <a:ext cx="1" cy="1503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22" name="Line 36"/>
              <p:cNvSpPr>
                <a:spLocks noChangeShapeType="1"/>
              </p:cNvSpPr>
              <p:nvPr/>
            </p:nvSpPr>
            <p:spPr bwMode="auto">
              <a:xfrm>
                <a:off x="386" y="2915"/>
                <a:ext cx="5010" cy="2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23" name="Line 37"/>
              <p:cNvSpPr>
                <a:spLocks noChangeShapeType="1"/>
              </p:cNvSpPr>
              <p:nvPr/>
            </p:nvSpPr>
            <p:spPr bwMode="auto">
              <a:xfrm>
                <a:off x="5396" y="1428"/>
                <a:ext cx="1" cy="1503"/>
              </a:xfrm>
              <a:prstGeom prst="line">
                <a:avLst/>
              </a:prstGeom>
              <a:noFill/>
              <a:ln w="3816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59418" name="Picture 42"/>
            <p:cNvPicPr>
              <a:picLocks noChangeAspect="1" noChangeArrowheads="1"/>
            </p:cNvPicPr>
            <p:nvPr/>
          </p:nvPicPr>
          <p:blipFill>
            <a:blip r:embed="rId3" cstate="print"/>
            <a:srcRect l="2362"/>
            <a:stretch>
              <a:fillRect/>
            </a:stretch>
          </p:blipFill>
          <p:spPr bwMode="auto">
            <a:xfrm>
              <a:off x="1299926" y="2223126"/>
              <a:ext cx="357188" cy="360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9402" name="Text Box 39"/>
          <p:cNvSpPr txBox="1">
            <a:spLocks noChangeArrowheads="1"/>
          </p:cNvSpPr>
          <p:nvPr/>
        </p:nvSpPr>
        <p:spPr bwMode="auto">
          <a:xfrm>
            <a:off x="5180013" y="1857364"/>
            <a:ext cx="6111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itchFamily="34" charset="0"/>
                <a:ea typeface="楷体" pitchFamily="49" charset="-122"/>
              </a:rPr>
              <a:t>个位</a:t>
            </a:r>
          </a:p>
        </p:txBody>
      </p:sp>
      <p:sp>
        <p:nvSpPr>
          <p:cNvPr id="59403" name="Text Box 40"/>
          <p:cNvSpPr txBox="1">
            <a:spLocks noChangeArrowheads="1"/>
          </p:cNvSpPr>
          <p:nvPr/>
        </p:nvSpPr>
        <p:spPr bwMode="auto">
          <a:xfrm>
            <a:off x="4265613" y="1857364"/>
            <a:ext cx="61118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itchFamily="34" charset="0"/>
                <a:ea typeface="楷体" pitchFamily="49" charset="-122"/>
              </a:rPr>
              <a:t>十位</a:t>
            </a:r>
          </a:p>
        </p:txBody>
      </p:sp>
      <p:sp>
        <p:nvSpPr>
          <p:cNvPr id="59404" name="Text Box 41"/>
          <p:cNvSpPr txBox="1">
            <a:spLocks noChangeArrowheads="1"/>
          </p:cNvSpPr>
          <p:nvPr/>
        </p:nvSpPr>
        <p:spPr bwMode="auto">
          <a:xfrm>
            <a:off x="4189413" y="2916227"/>
            <a:ext cx="76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solidFill>
                  <a:srgbClr val="FF0066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59405" name="Text Box 42"/>
          <p:cNvSpPr txBox="1">
            <a:spLocks noChangeArrowheads="1"/>
          </p:cNvSpPr>
          <p:nvPr/>
        </p:nvSpPr>
        <p:spPr bwMode="auto">
          <a:xfrm>
            <a:off x="5103813" y="2924164"/>
            <a:ext cx="76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solidFill>
                  <a:srgbClr val="FF0066"/>
                </a:solidFill>
                <a:latin typeface="Calibri" pitchFamily="34" charset="0"/>
              </a:rPr>
              <a:t>6</a:t>
            </a:r>
          </a:p>
        </p:txBody>
      </p:sp>
      <p:sp>
        <p:nvSpPr>
          <p:cNvPr id="59406" name="Text Box 43"/>
          <p:cNvSpPr txBox="1">
            <a:spLocks noChangeArrowheads="1"/>
          </p:cNvSpPr>
          <p:nvPr/>
        </p:nvSpPr>
        <p:spPr bwMode="auto">
          <a:xfrm>
            <a:off x="4189413" y="3898889"/>
            <a:ext cx="76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latin typeface="Calibri" pitchFamily="34" charset="0"/>
              </a:rPr>
              <a:t>5</a:t>
            </a:r>
          </a:p>
        </p:txBody>
      </p:sp>
      <p:sp>
        <p:nvSpPr>
          <p:cNvPr id="59407" name="Text Box 44"/>
          <p:cNvSpPr txBox="1">
            <a:spLocks noChangeArrowheads="1"/>
          </p:cNvSpPr>
          <p:nvPr/>
        </p:nvSpPr>
        <p:spPr bwMode="auto">
          <a:xfrm>
            <a:off x="5103813" y="3914764"/>
            <a:ext cx="76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latin typeface="Calibri" pitchFamily="34" charset="0"/>
              </a:rPr>
              <a:t>4</a:t>
            </a:r>
          </a:p>
        </p:txBody>
      </p:sp>
      <p:sp>
        <p:nvSpPr>
          <p:cNvPr id="59408" name="Line 46"/>
          <p:cNvSpPr>
            <a:spLocks noChangeShapeType="1"/>
          </p:cNvSpPr>
          <p:nvPr/>
        </p:nvSpPr>
        <p:spPr bwMode="auto">
          <a:xfrm>
            <a:off x="2501900" y="4897427"/>
            <a:ext cx="3589338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09" name="Rectangle 48"/>
          <p:cNvSpPr>
            <a:spLocks noChangeArrowheads="1"/>
          </p:cNvSpPr>
          <p:nvPr/>
        </p:nvSpPr>
        <p:spPr bwMode="auto">
          <a:xfrm>
            <a:off x="5094288" y="2881302"/>
            <a:ext cx="685800" cy="17526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9410" name="Text Box 49"/>
          <p:cNvSpPr txBox="1">
            <a:spLocks noChangeArrowheads="1"/>
          </p:cNvSpPr>
          <p:nvPr/>
        </p:nvSpPr>
        <p:spPr bwMode="auto">
          <a:xfrm>
            <a:off x="5103813" y="4965689"/>
            <a:ext cx="76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solidFill>
                  <a:srgbClr val="006600"/>
                </a:solidFill>
                <a:latin typeface="Calibri" pitchFamily="34" charset="0"/>
              </a:rPr>
              <a:t>0</a:t>
            </a:r>
          </a:p>
        </p:txBody>
      </p:sp>
      <p:sp>
        <p:nvSpPr>
          <p:cNvPr id="59411" name="Text Box 50"/>
          <p:cNvSpPr txBox="1">
            <a:spLocks noChangeArrowheads="1"/>
          </p:cNvSpPr>
          <p:nvPr/>
        </p:nvSpPr>
        <p:spPr bwMode="auto">
          <a:xfrm>
            <a:off x="4445000" y="4248139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660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59412" name="Text Box 51"/>
          <p:cNvSpPr txBox="1">
            <a:spLocks noChangeArrowheads="1"/>
          </p:cNvSpPr>
          <p:nvPr/>
        </p:nvSpPr>
        <p:spPr bwMode="auto">
          <a:xfrm>
            <a:off x="4189413" y="4965689"/>
            <a:ext cx="76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solidFill>
                  <a:srgbClr val="006600"/>
                </a:solidFill>
                <a:latin typeface="Calibri" pitchFamily="34" charset="0"/>
              </a:rPr>
              <a:t>0</a:t>
            </a:r>
          </a:p>
        </p:txBody>
      </p:sp>
      <p:sp>
        <p:nvSpPr>
          <p:cNvPr id="59413" name="Text Box 45"/>
          <p:cNvSpPr txBox="1">
            <a:spLocks noChangeArrowheads="1"/>
          </p:cNvSpPr>
          <p:nvPr/>
        </p:nvSpPr>
        <p:spPr bwMode="auto">
          <a:xfrm>
            <a:off x="2357438" y="3776652"/>
            <a:ext cx="990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>
                <a:latin typeface="Calibri" pitchFamily="34" charset="0"/>
              </a:rPr>
              <a:t>+</a:t>
            </a:r>
          </a:p>
        </p:txBody>
      </p:sp>
      <p:sp>
        <p:nvSpPr>
          <p:cNvPr id="59414" name="Text Box 40"/>
          <p:cNvSpPr txBox="1">
            <a:spLocks noChangeArrowheads="1"/>
          </p:cNvSpPr>
          <p:nvPr/>
        </p:nvSpPr>
        <p:spPr bwMode="auto">
          <a:xfrm>
            <a:off x="3365500" y="1873239"/>
            <a:ext cx="6111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itchFamily="34" charset="0"/>
                <a:ea typeface="楷体" pitchFamily="49" charset="-122"/>
              </a:rPr>
              <a:t>百位</a:t>
            </a:r>
          </a:p>
        </p:txBody>
      </p:sp>
      <p:sp>
        <p:nvSpPr>
          <p:cNvPr id="57" name="Text Box 41"/>
          <p:cNvSpPr txBox="1">
            <a:spLocks noChangeArrowheads="1"/>
          </p:cNvSpPr>
          <p:nvPr/>
        </p:nvSpPr>
        <p:spPr bwMode="auto">
          <a:xfrm>
            <a:off x="3324225" y="4968864"/>
            <a:ext cx="76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solidFill>
                  <a:schemeClr val="hlink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59416" name="Rectangle 48"/>
          <p:cNvSpPr>
            <a:spLocks noChangeArrowheads="1"/>
          </p:cNvSpPr>
          <p:nvPr/>
        </p:nvSpPr>
        <p:spPr bwMode="auto">
          <a:xfrm>
            <a:off x="4229100" y="2881302"/>
            <a:ext cx="685800" cy="1752600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468313" y="1049338"/>
            <a:ext cx="492314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3300"/>
                </a:solidFill>
                <a:latin typeface="宋体" charset="-122"/>
              </a:rPr>
              <a:t>四</a:t>
            </a:r>
            <a:r>
              <a:rPr lang="zh-CN" altLang="en-US" sz="3200" b="1" dirty="0" smtClean="0">
                <a:solidFill>
                  <a:srgbClr val="003300"/>
                </a:solidFill>
                <a:latin typeface="宋体" charset="-122"/>
              </a:rPr>
              <a:t>、回顾总结、巩固提升 </a:t>
            </a:r>
            <a:endParaRPr lang="zh-CN" altLang="en-US" sz="3200" b="1" dirty="0">
              <a:solidFill>
                <a:srgbClr val="003300"/>
              </a:solidFill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white">
          <a:xfrm>
            <a:off x="1571604" y="285728"/>
            <a:ext cx="2928958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zh-CN" altLang="en-US" sz="3200" b="1" dirty="0">
                <a:solidFill>
                  <a:srgbClr val="003300"/>
                </a:solidFill>
                <a:latin typeface="Arial" charset="0"/>
                <a:ea typeface="宋体" charset="-122"/>
              </a:rPr>
              <a:t>教学过程</a:t>
            </a:r>
          </a:p>
        </p:txBody>
      </p:sp>
      <p:sp>
        <p:nvSpPr>
          <p:cNvPr id="4" name="Text Box 25"/>
          <p:cNvSpPr txBox="1">
            <a:spLocks noChangeArrowheads="1"/>
          </p:cNvSpPr>
          <p:nvPr/>
        </p:nvSpPr>
        <p:spPr bwMode="auto">
          <a:xfrm>
            <a:off x="714348" y="1142984"/>
            <a:ext cx="20717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板书设计</a:t>
            </a:r>
            <a:r>
              <a:rPr lang="zh-CN" altLang="en-US" sz="2400" b="1" dirty="0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2400" b="1" dirty="0">
              <a:solidFill>
                <a:srgbClr val="00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 Box 25"/>
          <p:cNvSpPr txBox="1">
            <a:spLocks noChangeArrowheads="1"/>
          </p:cNvSpPr>
          <p:nvPr/>
        </p:nvSpPr>
        <p:spPr bwMode="auto">
          <a:xfrm>
            <a:off x="3286116" y="1643050"/>
            <a:ext cx="20717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摘  苹  果  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0430" y="2357430"/>
            <a:ext cx="14253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38+17=55</a:t>
            </a:r>
            <a:endParaRPr lang="zh-CN" altLang="en-US" sz="2400" dirty="0"/>
          </a:p>
        </p:txBody>
      </p:sp>
      <p:pic>
        <p:nvPicPr>
          <p:cNvPr id="14337" name="对象 4"/>
          <p:cNvPicPr>
            <a:picLocks noChangeArrowheads="1"/>
          </p:cNvPicPr>
          <p:nvPr/>
        </p:nvPicPr>
        <p:blipFill>
          <a:blip r:embed="rId3" cstate="print"/>
          <a:srcRect l="-18048" t="-7010" b="-5417"/>
          <a:stretch>
            <a:fillRect/>
          </a:stretch>
        </p:blipFill>
        <p:spPr bwMode="auto">
          <a:xfrm>
            <a:off x="3071802" y="3071810"/>
            <a:ext cx="200026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0418" name="Group 9"/>
          <p:cNvGrpSpPr>
            <a:grpSpLocks/>
          </p:cNvGrpSpPr>
          <p:nvPr/>
        </p:nvGrpSpPr>
        <p:grpSpPr bwMode="auto">
          <a:xfrm>
            <a:off x="2197100" y="3592513"/>
            <a:ext cx="4895850" cy="503237"/>
            <a:chOff x="1384" y="1344"/>
            <a:chExt cx="3084" cy="317"/>
          </a:xfrm>
        </p:grpSpPr>
        <p:pic>
          <p:nvPicPr>
            <p:cNvPr id="60443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 l="-349" t="438" r="-696" b="-642"/>
            <a:stretch>
              <a:fillRect/>
            </a:stretch>
          </p:blipFill>
          <p:spPr bwMode="auto">
            <a:xfrm>
              <a:off x="1425" y="1344"/>
              <a:ext cx="18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0444" name="Oval 11"/>
            <p:cNvSpPr>
              <a:spLocks noChangeArrowheads="1"/>
            </p:cNvSpPr>
            <p:nvPr/>
          </p:nvSpPr>
          <p:spPr bwMode="auto">
            <a:xfrm>
              <a:off x="1384" y="1626"/>
              <a:ext cx="3084" cy="35"/>
            </a:xfrm>
            <a:prstGeom prst="ellipse">
              <a:avLst/>
            </a:prstGeom>
            <a:gradFill rotWithShape="0">
              <a:gsLst>
                <a:gs pos="0">
                  <a:srgbClr val="79A400"/>
                </a:gs>
                <a:gs pos="100000">
                  <a:srgbClr val="384C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60445" name="Text Box 12"/>
            <p:cNvSpPr txBox="1">
              <a:spLocks noChangeArrowheads="1"/>
            </p:cNvSpPr>
            <p:nvPr/>
          </p:nvSpPr>
          <p:spPr bwMode="auto">
            <a:xfrm>
              <a:off x="1800" y="1344"/>
              <a:ext cx="20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学  目  标 </a:t>
              </a:r>
            </a:p>
          </p:txBody>
        </p:sp>
      </p:grpSp>
      <p:grpSp>
        <p:nvGrpSpPr>
          <p:cNvPr id="60419" name="Group 13"/>
          <p:cNvGrpSpPr>
            <a:grpSpLocks/>
          </p:cNvGrpSpPr>
          <p:nvPr/>
        </p:nvGrpSpPr>
        <p:grpSpPr bwMode="auto">
          <a:xfrm>
            <a:off x="2197100" y="4384675"/>
            <a:ext cx="4895850" cy="503238"/>
            <a:chOff x="1384" y="1843"/>
            <a:chExt cx="3084" cy="317"/>
          </a:xfrm>
        </p:grpSpPr>
        <p:pic>
          <p:nvPicPr>
            <p:cNvPr id="60440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 l="-349" t="438" r="-696" b="-642"/>
            <a:stretch>
              <a:fillRect/>
            </a:stretch>
          </p:blipFill>
          <p:spPr bwMode="auto">
            <a:xfrm>
              <a:off x="1425" y="1843"/>
              <a:ext cx="18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0441" name="Oval 15"/>
            <p:cNvSpPr>
              <a:spLocks noChangeArrowheads="1"/>
            </p:cNvSpPr>
            <p:nvPr/>
          </p:nvSpPr>
          <p:spPr bwMode="auto">
            <a:xfrm>
              <a:off x="1384" y="2125"/>
              <a:ext cx="3084" cy="35"/>
            </a:xfrm>
            <a:prstGeom prst="ellipse">
              <a:avLst/>
            </a:prstGeom>
            <a:gradFill rotWithShape="0">
              <a:gsLst>
                <a:gs pos="0">
                  <a:srgbClr val="79A400"/>
                </a:gs>
                <a:gs pos="100000">
                  <a:srgbClr val="384C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60442" name="Text Box 16"/>
            <p:cNvSpPr txBox="1">
              <a:spLocks noChangeArrowheads="1"/>
            </p:cNvSpPr>
            <p:nvPr/>
          </p:nvSpPr>
          <p:spPr bwMode="auto">
            <a:xfrm>
              <a:off x="1800" y="1843"/>
              <a:ext cx="20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学  过  程 </a:t>
              </a:r>
            </a:p>
          </p:txBody>
        </p:sp>
      </p:grpSp>
      <p:grpSp>
        <p:nvGrpSpPr>
          <p:cNvPr id="60420" name="Group 17"/>
          <p:cNvGrpSpPr>
            <a:grpSpLocks/>
          </p:cNvGrpSpPr>
          <p:nvPr/>
        </p:nvGrpSpPr>
        <p:grpSpPr bwMode="auto">
          <a:xfrm>
            <a:off x="2197100" y="5211763"/>
            <a:ext cx="4895850" cy="503237"/>
            <a:chOff x="1384" y="2432"/>
            <a:chExt cx="3084" cy="317"/>
          </a:xfrm>
        </p:grpSpPr>
        <p:pic>
          <p:nvPicPr>
            <p:cNvPr id="60437" name="Picture 18"/>
            <p:cNvPicPr>
              <a:picLocks noChangeAspect="1" noChangeArrowheads="1"/>
            </p:cNvPicPr>
            <p:nvPr/>
          </p:nvPicPr>
          <p:blipFill>
            <a:blip r:embed="rId3" cstate="print"/>
            <a:srcRect l="-349" t="438" r="-696" b="-642"/>
            <a:stretch>
              <a:fillRect/>
            </a:stretch>
          </p:blipFill>
          <p:spPr bwMode="auto">
            <a:xfrm>
              <a:off x="1425" y="2432"/>
              <a:ext cx="18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0438" name="Oval 19"/>
            <p:cNvSpPr>
              <a:spLocks noChangeArrowheads="1"/>
            </p:cNvSpPr>
            <p:nvPr/>
          </p:nvSpPr>
          <p:spPr bwMode="auto">
            <a:xfrm>
              <a:off x="1384" y="2714"/>
              <a:ext cx="3084" cy="35"/>
            </a:xfrm>
            <a:prstGeom prst="ellipse">
              <a:avLst/>
            </a:prstGeom>
            <a:gradFill rotWithShape="0">
              <a:gsLst>
                <a:gs pos="0">
                  <a:srgbClr val="79A400"/>
                </a:gs>
                <a:gs pos="100000">
                  <a:srgbClr val="384C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60439" name="Text Box 20"/>
            <p:cNvSpPr txBox="1">
              <a:spLocks noChangeArrowheads="1"/>
            </p:cNvSpPr>
            <p:nvPr/>
          </p:nvSpPr>
          <p:spPr bwMode="auto">
            <a:xfrm>
              <a:off x="1800" y="2432"/>
              <a:ext cx="2031" cy="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FF0000"/>
                  </a:solidFill>
                  <a:latin typeface="Calibri" pitchFamily="34" charset="0"/>
                  <a:ea typeface="黑体" pitchFamily="49" charset="-122"/>
                </a:rPr>
                <a:t>教  学  特  色 </a:t>
              </a:r>
            </a:p>
          </p:txBody>
        </p:sp>
      </p:grpSp>
      <p:sp>
        <p:nvSpPr>
          <p:cNvPr id="28" name="Rectangle 2"/>
          <p:cNvSpPr txBox="1">
            <a:spLocks noChangeArrowheads="1"/>
          </p:cNvSpPr>
          <p:nvPr/>
        </p:nvSpPr>
        <p:spPr bwMode="black">
          <a:xfrm>
            <a:off x="1428750" y="214313"/>
            <a:ext cx="2530475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zh-CN" sz="4400" dirty="0">
                <a:solidFill>
                  <a:srgbClr val="003300"/>
                </a:solidFill>
                <a:latin typeface="+mj-lt"/>
                <a:ea typeface="黑体" pitchFamily="49" charset="-122"/>
                <a:cs typeface="+mj-cs"/>
              </a:rPr>
              <a:t>《</a:t>
            </a:r>
            <a:r>
              <a:rPr lang="zh-CN" altLang="en-US" sz="4400" dirty="0">
                <a:solidFill>
                  <a:srgbClr val="003300"/>
                </a:solidFill>
                <a:latin typeface="+mj-lt"/>
                <a:ea typeface="黑体" pitchFamily="49" charset="-122"/>
                <a:cs typeface="+mj-cs"/>
              </a:rPr>
              <a:t>摘苹果</a:t>
            </a:r>
            <a:r>
              <a:rPr lang="en-US" altLang="zh-CN" sz="4400" dirty="0">
                <a:solidFill>
                  <a:srgbClr val="003300"/>
                </a:solidFill>
                <a:latin typeface="+mj-lt"/>
                <a:ea typeface="黑体" pitchFamily="49" charset="-122"/>
                <a:cs typeface="+mj-cs"/>
              </a:rPr>
              <a:t>》</a:t>
            </a:r>
            <a:endParaRPr lang="ko-KR" altLang="en-US" sz="4400" dirty="0">
              <a:solidFill>
                <a:srgbClr val="003300"/>
              </a:solidFill>
              <a:latin typeface="+mj-lt"/>
              <a:ea typeface="黑体" pitchFamily="49" charset="-122"/>
              <a:cs typeface="+mj-cs"/>
            </a:endParaRPr>
          </a:p>
        </p:txBody>
      </p:sp>
      <p:grpSp>
        <p:nvGrpSpPr>
          <p:cNvPr id="60422" name="组合 35"/>
          <p:cNvGrpSpPr>
            <a:grpSpLocks/>
          </p:cNvGrpSpPr>
          <p:nvPr/>
        </p:nvGrpSpPr>
        <p:grpSpPr bwMode="auto">
          <a:xfrm>
            <a:off x="2214563" y="2282825"/>
            <a:ext cx="4895850" cy="503238"/>
            <a:chOff x="2214546" y="2143116"/>
            <a:chExt cx="4895850" cy="503238"/>
          </a:xfrm>
        </p:grpSpPr>
        <p:grpSp>
          <p:nvGrpSpPr>
            <p:cNvPr id="60433" name="Group 5"/>
            <p:cNvGrpSpPr>
              <a:grpSpLocks/>
            </p:cNvGrpSpPr>
            <p:nvPr/>
          </p:nvGrpSpPr>
          <p:grpSpPr bwMode="auto">
            <a:xfrm>
              <a:off x="2214546" y="2143116"/>
              <a:ext cx="4895850" cy="503238"/>
              <a:chOff x="1384" y="890"/>
              <a:chExt cx="3084" cy="317"/>
            </a:xfrm>
          </p:grpSpPr>
          <p:pic>
            <p:nvPicPr>
              <p:cNvPr id="60435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-349" t="438" r="-696" b="-642"/>
              <a:stretch>
                <a:fillRect/>
              </a:stretch>
            </p:blipFill>
            <p:spPr bwMode="auto">
              <a:xfrm>
                <a:off x="1425" y="890"/>
                <a:ext cx="18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0436" name="Oval 7"/>
              <p:cNvSpPr>
                <a:spLocks noChangeArrowheads="1"/>
              </p:cNvSpPr>
              <p:nvPr/>
            </p:nvSpPr>
            <p:spPr bwMode="auto">
              <a:xfrm>
                <a:off x="1384" y="1172"/>
                <a:ext cx="3084" cy="35"/>
              </a:xfrm>
              <a:prstGeom prst="ellipse">
                <a:avLst/>
              </a:prstGeom>
              <a:gradFill rotWithShape="0">
                <a:gsLst>
                  <a:gs pos="0">
                    <a:srgbClr val="79A400"/>
                  </a:gs>
                  <a:gs pos="100000">
                    <a:srgbClr val="384C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60434" name="Text Box 12"/>
            <p:cNvSpPr txBox="1">
              <a:spLocks noChangeArrowheads="1"/>
            </p:cNvSpPr>
            <p:nvPr/>
          </p:nvSpPr>
          <p:spPr bwMode="auto">
            <a:xfrm>
              <a:off x="2847985" y="2143116"/>
              <a:ext cx="3224213" cy="4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学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情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分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析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</a:t>
              </a:r>
            </a:p>
          </p:txBody>
        </p:sp>
      </p:grpSp>
      <p:grpSp>
        <p:nvGrpSpPr>
          <p:cNvPr id="60423" name="组合 36"/>
          <p:cNvGrpSpPr>
            <a:grpSpLocks/>
          </p:cNvGrpSpPr>
          <p:nvPr/>
        </p:nvGrpSpPr>
        <p:grpSpPr bwMode="auto">
          <a:xfrm>
            <a:off x="2214563" y="1500188"/>
            <a:ext cx="4895850" cy="571500"/>
            <a:chOff x="2214546" y="1500174"/>
            <a:chExt cx="4895850" cy="571504"/>
          </a:xfrm>
        </p:grpSpPr>
        <p:grpSp>
          <p:nvGrpSpPr>
            <p:cNvPr id="60429" name="Group 5"/>
            <p:cNvGrpSpPr>
              <a:grpSpLocks/>
            </p:cNvGrpSpPr>
            <p:nvPr/>
          </p:nvGrpSpPr>
          <p:grpSpPr bwMode="auto">
            <a:xfrm>
              <a:off x="2214546" y="1568440"/>
              <a:ext cx="4895850" cy="503238"/>
              <a:chOff x="1384" y="890"/>
              <a:chExt cx="3084" cy="317"/>
            </a:xfrm>
          </p:grpSpPr>
          <p:pic>
            <p:nvPicPr>
              <p:cNvPr id="60431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-349" t="438" r="-696" b="-642"/>
              <a:stretch>
                <a:fillRect/>
              </a:stretch>
            </p:blipFill>
            <p:spPr bwMode="auto">
              <a:xfrm>
                <a:off x="1425" y="890"/>
                <a:ext cx="18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0432" name="Oval 7"/>
              <p:cNvSpPr>
                <a:spLocks noChangeArrowheads="1"/>
              </p:cNvSpPr>
              <p:nvPr/>
            </p:nvSpPr>
            <p:spPr bwMode="auto">
              <a:xfrm>
                <a:off x="1384" y="1172"/>
                <a:ext cx="3084" cy="35"/>
              </a:xfrm>
              <a:prstGeom prst="ellipse">
                <a:avLst/>
              </a:prstGeom>
              <a:gradFill rotWithShape="0">
                <a:gsLst>
                  <a:gs pos="0">
                    <a:srgbClr val="79A400"/>
                  </a:gs>
                  <a:gs pos="100000">
                    <a:srgbClr val="384C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60430" name="Text Box 12"/>
            <p:cNvSpPr txBox="1">
              <a:spLocks noChangeArrowheads="1"/>
            </p:cNvSpPr>
            <p:nvPr/>
          </p:nvSpPr>
          <p:spPr bwMode="auto">
            <a:xfrm>
              <a:off x="2857488" y="1500174"/>
              <a:ext cx="3224213" cy="4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教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材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分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 </a:t>
              </a: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析</a:t>
              </a:r>
              <a:r>
                <a:rPr lang="zh-CN" altLang="en-GB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 </a:t>
              </a:r>
            </a:p>
          </p:txBody>
        </p:sp>
      </p:grpSp>
      <p:grpSp>
        <p:nvGrpSpPr>
          <p:cNvPr id="60424" name="组合 31"/>
          <p:cNvGrpSpPr>
            <a:grpSpLocks/>
          </p:cNvGrpSpPr>
          <p:nvPr/>
        </p:nvGrpSpPr>
        <p:grpSpPr bwMode="auto">
          <a:xfrm>
            <a:off x="2247900" y="2928938"/>
            <a:ext cx="4895850" cy="503237"/>
            <a:chOff x="2214548" y="2143116"/>
            <a:chExt cx="4895850" cy="503238"/>
          </a:xfrm>
        </p:grpSpPr>
        <p:grpSp>
          <p:nvGrpSpPr>
            <p:cNvPr id="60425" name="Group 5"/>
            <p:cNvGrpSpPr>
              <a:grpSpLocks/>
            </p:cNvGrpSpPr>
            <p:nvPr/>
          </p:nvGrpSpPr>
          <p:grpSpPr bwMode="auto">
            <a:xfrm>
              <a:off x="2214548" y="2143116"/>
              <a:ext cx="4895850" cy="503238"/>
              <a:chOff x="1384" y="890"/>
              <a:chExt cx="3084" cy="317"/>
            </a:xfrm>
          </p:grpSpPr>
          <p:pic>
            <p:nvPicPr>
              <p:cNvPr id="60427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-349" t="438" r="-696" b="-642"/>
              <a:stretch>
                <a:fillRect/>
              </a:stretch>
            </p:blipFill>
            <p:spPr bwMode="auto">
              <a:xfrm>
                <a:off x="1425" y="890"/>
                <a:ext cx="18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0428" name="Oval 7"/>
              <p:cNvSpPr>
                <a:spLocks noChangeArrowheads="1"/>
              </p:cNvSpPr>
              <p:nvPr/>
            </p:nvSpPr>
            <p:spPr bwMode="auto">
              <a:xfrm>
                <a:off x="1384" y="1172"/>
                <a:ext cx="3084" cy="35"/>
              </a:xfrm>
              <a:prstGeom prst="ellipse">
                <a:avLst/>
              </a:prstGeom>
              <a:gradFill rotWithShape="0">
                <a:gsLst>
                  <a:gs pos="0">
                    <a:srgbClr val="79A400"/>
                  </a:gs>
                  <a:gs pos="100000">
                    <a:srgbClr val="384C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60426" name="Text Box 12"/>
            <p:cNvSpPr txBox="1">
              <a:spLocks noChangeArrowheads="1"/>
            </p:cNvSpPr>
            <p:nvPr/>
          </p:nvSpPr>
          <p:spPr bwMode="auto">
            <a:xfrm>
              <a:off x="2957489" y="2143116"/>
              <a:ext cx="3224213" cy="4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 defTabSz="449263">
                <a:spcBef>
                  <a:spcPts val="1338"/>
                </a:spcBef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zh-CN" altLang="en-US" sz="2400" b="1">
                  <a:solidFill>
                    <a:srgbClr val="003300"/>
                  </a:solidFill>
                  <a:latin typeface="Calibri" pitchFamily="34" charset="0"/>
                  <a:ea typeface="黑体" pitchFamily="49" charset="-122"/>
                </a:rPr>
                <a:t>指导思想和理论依据</a:t>
              </a:r>
              <a:endParaRPr lang="zh-CN" altLang="en-GB" sz="2400" b="1">
                <a:solidFill>
                  <a:srgbClr val="003300"/>
                </a:solidFill>
                <a:latin typeface="Calibri" pitchFamily="34" charset="0"/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1442" name="Group 3"/>
          <p:cNvGrpSpPr>
            <a:grpSpLocks/>
          </p:cNvGrpSpPr>
          <p:nvPr/>
        </p:nvGrpSpPr>
        <p:grpSpPr bwMode="auto">
          <a:xfrm>
            <a:off x="395288" y="1357313"/>
            <a:ext cx="828675" cy="3008312"/>
            <a:chOff x="317" y="855"/>
            <a:chExt cx="522" cy="1895"/>
          </a:xfrm>
        </p:grpSpPr>
        <p:pic>
          <p:nvPicPr>
            <p:cNvPr id="6144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7" y="855"/>
              <a:ext cx="522" cy="398"/>
            </a:xfrm>
            <a:prstGeom prst="rect">
              <a:avLst/>
            </a:prstGeom>
            <a:noFill/>
            <a:ln w="12600">
              <a:solidFill>
                <a:srgbClr val="99CC00"/>
              </a:solidFill>
              <a:miter lim="800000"/>
              <a:headEnd/>
              <a:tailEnd/>
            </a:ln>
          </p:spPr>
        </p:pic>
        <p:sp>
          <p:nvSpPr>
            <p:cNvPr id="61447" name="Line 5"/>
            <p:cNvSpPr>
              <a:spLocks noChangeShapeType="1"/>
            </p:cNvSpPr>
            <p:nvPr/>
          </p:nvSpPr>
          <p:spPr bwMode="auto">
            <a:xfrm>
              <a:off x="407" y="1253"/>
              <a:ext cx="1" cy="1497"/>
            </a:xfrm>
            <a:prstGeom prst="line">
              <a:avLst/>
            </a:prstGeom>
            <a:noFill/>
            <a:ln w="19080">
              <a:solidFill>
                <a:srgbClr val="99CC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48" name="Line 6"/>
            <p:cNvSpPr>
              <a:spLocks noChangeShapeType="1"/>
            </p:cNvSpPr>
            <p:nvPr/>
          </p:nvSpPr>
          <p:spPr bwMode="auto">
            <a:xfrm>
              <a:off x="498" y="1253"/>
              <a:ext cx="1" cy="272"/>
            </a:xfrm>
            <a:prstGeom prst="line">
              <a:avLst/>
            </a:prstGeom>
            <a:noFill/>
            <a:ln w="19080">
              <a:solidFill>
                <a:srgbClr val="99CC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857250" y="2071688"/>
            <a:ext cx="7929563" cy="3429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lvl="0" indent="45720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3300"/>
                </a:solidFill>
                <a:latin typeface="黑体" pitchFamily="49" charset="-122"/>
                <a:ea typeface="黑体" pitchFamily="49" charset="-122"/>
                <a:cs typeface="+mj-cs"/>
              </a:rPr>
              <a:t>1.</a:t>
            </a:r>
            <a:r>
              <a:rPr lang="zh-CN" altLang="zh-CN" sz="2400" dirty="0" smtClean="0">
                <a:solidFill>
                  <a:srgbClr val="003300"/>
                </a:solidFill>
                <a:ea typeface="黑体" pitchFamily="49" charset="-122"/>
              </a:rPr>
              <a:t>让学生在具体情境中，通过操作探索掌握两位数加两位数的计算方法，能正确进行计算。</a:t>
            </a:r>
          </a:p>
          <a:p>
            <a:pPr lvl="0" indent="45720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3300"/>
                </a:solidFill>
                <a:ea typeface="黑体" pitchFamily="49" charset="-122"/>
              </a:rPr>
              <a:t>2.</a:t>
            </a:r>
            <a:r>
              <a:rPr lang="zh-CN" altLang="zh-CN" sz="2400" dirty="0" smtClean="0">
                <a:solidFill>
                  <a:srgbClr val="003300"/>
                </a:solidFill>
                <a:ea typeface="黑体" pitchFamily="49" charset="-122"/>
              </a:rPr>
              <a:t>学生能运用所学知识解决有关的实际问题，感受数的运算与生活的密切联系，培养初步的估算意识和解决有关简单实际问题的能力。</a:t>
            </a:r>
          </a:p>
          <a:p>
            <a:pPr indent="457200" fontAlgn="auto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2400" dirty="0">
              <a:solidFill>
                <a:srgbClr val="003300"/>
              </a:solidFill>
              <a:latin typeface="黑体" pitchFamily="49" charset="-122"/>
              <a:ea typeface="黑体" pitchFamily="49" charset="-122"/>
              <a:cs typeface="+mj-cs"/>
            </a:endParaRPr>
          </a:p>
        </p:txBody>
      </p:sp>
      <p:sp>
        <p:nvSpPr>
          <p:cNvPr id="61444" name="Rectangle 8"/>
          <p:cNvSpPr>
            <a:spLocks noChangeArrowheads="1"/>
          </p:cNvSpPr>
          <p:nvPr/>
        </p:nvSpPr>
        <p:spPr bwMode="white">
          <a:xfrm>
            <a:off x="1143000" y="1285875"/>
            <a:ext cx="4071938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003300"/>
                </a:solidFill>
                <a:ea typeface="黑体" pitchFamily="49" charset="-122"/>
              </a:rPr>
              <a:t>【</a:t>
            </a:r>
            <a:r>
              <a:rPr lang="zh-CN" altLang="en-US" sz="3200" b="1">
                <a:solidFill>
                  <a:srgbClr val="003300"/>
                </a:solidFill>
                <a:ea typeface="黑体" pitchFamily="49" charset="-122"/>
              </a:rPr>
              <a:t>学习效果评价</a:t>
            </a:r>
            <a:r>
              <a:rPr lang="en-US" altLang="zh-CN" sz="3200" b="1">
                <a:solidFill>
                  <a:srgbClr val="003300"/>
                </a:solidFill>
                <a:ea typeface="黑体" pitchFamily="49" charset="-122"/>
              </a:rPr>
              <a:t>】</a:t>
            </a:r>
            <a:endParaRPr lang="zh-CN" altLang="en-US" sz="3200" b="1">
              <a:solidFill>
                <a:srgbClr val="003300"/>
              </a:solidFill>
              <a:ea typeface="黑体" pitchFamily="49" charset="-122"/>
            </a:endParaRPr>
          </a:p>
        </p:txBody>
      </p:sp>
      <p:sp>
        <p:nvSpPr>
          <p:cNvPr id="61445" name="Rectangle 2"/>
          <p:cNvSpPr>
            <a:spLocks noChangeArrowheads="1"/>
          </p:cNvSpPr>
          <p:nvPr/>
        </p:nvSpPr>
        <p:spPr bwMode="white">
          <a:xfrm>
            <a:off x="1571625" y="214313"/>
            <a:ext cx="2865438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>
                <a:solidFill>
                  <a:srgbClr val="003300"/>
                </a:solidFill>
              </a:rPr>
              <a:t>教学特色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2466" name="Group 3"/>
          <p:cNvGrpSpPr>
            <a:grpSpLocks/>
          </p:cNvGrpSpPr>
          <p:nvPr/>
        </p:nvGrpSpPr>
        <p:grpSpPr bwMode="auto">
          <a:xfrm>
            <a:off x="395288" y="1357313"/>
            <a:ext cx="828675" cy="3008312"/>
            <a:chOff x="317" y="855"/>
            <a:chExt cx="522" cy="1895"/>
          </a:xfrm>
        </p:grpSpPr>
        <p:pic>
          <p:nvPicPr>
            <p:cNvPr id="62470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7" y="855"/>
              <a:ext cx="522" cy="398"/>
            </a:xfrm>
            <a:prstGeom prst="rect">
              <a:avLst/>
            </a:prstGeom>
            <a:noFill/>
            <a:ln w="12600">
              <a:solidFill>
                <a:srgbClr val="99CC00"/>
              </a:solidFill>
              <a:miter lim="800000"/>
              <a:headEnd/>
              <a:tailEnd/>
            </a:ln>
          </p:spPr>
        </p:pic>
        <p:sp>
          <p:nvSpPr>
            <p:cNvPr id="62471" name="Line 5"/>
            <p:cNvSpPr>
              <a:spLocks noChangeShapeType="1"/>
            </p:cNvSpPr>
            <p:nvPr/>
          </p:nvSpPr>
          <p:spPr bwMode="auto">
            <a:xfrm>
              <a:off x="407" y="1253"/>
              <a:ext cx="1" cy="1497"/>
            </a:xfrm>
            <a:prstGeom prst="line">
              <a:avLst/>
            </a:prstGeom>
            <a:noFill/>
            <a:ln w="19080">
              <a:solidFill>
                <a:srgbClr val="99CC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2" name="Line 6"/>
            <p:cNvSpPr>
              <a:spLocks noChangeShapeType="1"/>
            </p:cNvSpPr>
            <p:nvPr/>
          </p:nvSpPr>
          <p:spPr bwMode="auto">
            <a:xfrm>
              <a:off x="498" y="1253"/>
              <a:ext cx="1" cy="272"/>
            </a:xfrm>
            <a:prstGeom prst="line">
              <a:avLst/>
            </a:prstGeom>
            <a:noFill/>
            <a:ln w="19080">
              <a:solidFill>
                <a:srgbClr val="99CC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000125" y="1857375"/>
            <a:ext cx="7858125" cy="357187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3300"/>
                </a:solidFill>
                <a:ea typeface="黑体" pitchFamily="49" charset="-122"/>
              </a:rPr>
              <a:t>1</a:t>
            </a:r>
            <a:r>
              <a:rPr lang="en-US" altLang="zh-CN" sz="2400" dirty="0" smtClean="0">
                <a:solidFill>
                  <a:srgbClr val="003300"/>
                </a:solidFill>
                <a:ea typeface="黑体" pitchFamily="49" charset="-122"/>
              </a:rPr>
              <a:t>.</a:t>
            </a:r>
            <a:r>
              <a:rPr lang="zh-CN" altLang="zh-CN" sz="2400" dirty="0" smtClean="0">
                <a:solidFill>
                  <a:srgbClr val="003300"/>
                </a:solidFill>
                <a:ea typeface="黑体" pitchFamily="49" charset="-122"/>
              </a:rPr>
              <a:t>在</a:t>
            </a:r>
            <a:r>
              <a:rPr lang="zh-CN" altLang="zh-CN" sz="2400" dirty="0" smtClean="0">
                <a:solidFill>
                  <a:srgbClr val="003300"/>
                </a:solidFill>
                <a:ea typeface="黑体" pitchFamily="49" charset="-122"/>
              </a:rPr>
              <a:t>教学过程中，帮助学生初步培养估算意识，引导学生用适当的估算方法解决问题。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3300"/>
                </a:solidFill>
                <a:ea typeface="黑体" pitchFamily="49" charset="-122"/>
              </a:rPr>
              <a:t>2</a:t>
            </a:r>
            <a:r>
              <a:rPr lang="en-US" altLang="zh-CN" sz="2400" dirty="0" smtClean="0">
                <a:solidFill>
                  <a:srgbClr val="003300"/>
                </a:solidFill>
                <a:ea typeface="黑体" pitchFamily="49" charset="-122"/>
              </a:rPr>
              <a:t>.</a:t>
            </a:r>
            <a:r>
              <a:rPr lang="zh-CN" altLang="zh-CN" sz="2400" dirty="0" smtClean="0">
                <a:solidFill>
                  <a:srgbClr val="003300"/>
                </a:solidFill>
                <a:ea typeface="黑体" pitchFamily="49" charset="-122"/>
              </a:rPr>
              <a:t>鼓</a:t>
            </a:r>
            <a:r>
              <a:rPr lang="zh-CN" altLang="zh-CN" sz="2400" dirty="0" smtClean="0">
                <a:solidFill>
                  <a:srgbClr val="003300"/>
                </a:solidFill>
                <a:ea typeface="黑体" pitchFamily="49" charset="-122"/>
              </a:rPr>
              <a:t>励算法多样化，用多种算法帮助学生理解算理。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3300"/>
                </a:solidFill>
                <a:ea typeface="黑体" pitchFamily="49" charset="-122"/>
              </a:rPr>
              <a:t>3</a:t>
            </a:r>
            <a:r>
              <a:rPr lang="en-US" altLang="zh-CN" sz="2400" dirty="0" smtClean="0">
                <a:solidFill>
                  <a:srgbClr val="003300"/>
                </a:solidFill>
                <a:ea typeface="黑体" pitchFamily="49" charset="-122"/>
              </a:rPr>
              <a:t>.</a:t>
            </a:r>
            <a:r>
              <a:rPr lang="zh-CN" altLang="zh-CN" sz="2400" dirty="0" smtClean="0">
                <a:solidFill>
                  <a:srgbClr val="003300"/>
                </a:solidFill>
                <a:ea typeface="黑体" pitchFamily="49" charset="-122"/>
              </a:rPr>
              <a:t>直</a:t>
            </a:r>
            <a:r>
              <a:rPr lang="zh-CN" altLang="zh-CN" sz="2400" dirty="0" smtClean="0">
                <a:solidFill>
                  <a:srgbClr val="003300"/>
                </a:solidFill>
                <a:ea typeface="黑体" pitchFamily="49" charset="-122"/>
              </a:rPr>
              <a:t>观形象教学，让学生通过动手操作解决问题，亲历知识的生成过程。</a:t>
            </a:r>
          </a:p>
        </p:txBody>
      </p:sp>
      <p:sp>
        <p:nvSpPr>
          <p:cNvPr id="62468" name="Rectangle 8"/>
          <p:cNvSpPr>
            <a:spLocks noChangeArrowheads="1"/>
          </p:cNvSpPr>
          <p:nvPr/>
        </p:nvSpPr>
        <p:spPr bwMode="white">
          <a:xfrm>
            <a:off x="1143000" y="1214438"/>
            <a:ext cx="4214813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003300"/>
                </a:solidFill>
                <a:ea typeface="黑体" pitchFamily="49" charset="-122"/>
              </a:rPr>
              <a:t>【</a:t>
            </a:r>
            <a:r>
              <a:rPr lang="zh-CN" altLang="en-US" sz="3200" b="1">
                <a:solidFill>
                  <a:srgbClr val="003300"/>
                </a:solidFill>
                <a:ea typeface="黑体" pitchFamily="49" charset="-122"/>
              </a:rPr>
              <a:t>本课设计特点</a:t>
            </a:r>
            <a:r>
              <a:rPr lang="en-US" altLang="zh-CN" sz="3200" b="1">
                <a:solidFill>
                  <a:srgbClr val="003300"/>
                </a:solidFill>
                <a:ea typeface="黑体" pitchFamily="49" charset="-122"/>
              </a:rPr>
              <a:t>】</a:t>
            </a:r>
            <a:endParaRPr lang="zh-CN" altLang="en-US" sz="3200" b="1">
              <a:solidFill>
                <a:srgbClr val="003300"/>
              </a:solidFill>
              <a:ea typeface="黑体" pitchFamily="49" charset="-122"/>
            </a:endParaRPr>
          </a:p>
        </p:txBody>
      </p:sp>
      <p:sp>
        <p:nvSpPr>
          <p:cNvPr id="62469" name="Rectangle 2"/>
          <p:cNvSpPr>
            <a:spLocks noChangeArrowheads="1"/>
          </p:cNvSpPr>
          <p:nvPr/>
        </p:nvSpPr>
        <p:spPr bwMode="white">
          <a:xfrm>
            <a:off x="1643063" y="214313"/>
            <a:ext cx="286543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>
                <a:solidFill>
                  <a:srgbClr val="003300"/>
                </a:solidFill>
              </a:rPr>
              <a:t>教学特色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2" descr="C:\Users\Administrator\Desktop\《摘苹果》磨课\PPT背景图\QQ截图201403032053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75"/>
            <a:ext cx="9144000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357313" y="2500313"/>
            <a:ext cx="65008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3300"/>
                </a:solidFill>
                <a:latin typeface="楷体_GB2312"/>
                <a:ea typeface="楷体_GB2312"/>
                <a:cs typeface="楷体_GB2312"/>
              </a:rPr>
              <a:t>感谢倾听，敬请指正！</a:t>
            </a:r>
            <a:r>
              <a:rPr lang="zh-CN" altLang="en-US" sz="3600" b="1">
                <a:solidFill>
                  <a:srgbClr val="003300"/>
                </a:solidFill>
                <a:latin typeface="楷体_GB2312"/>
                <a:ea typeface="楷体_GB2312"/>
                <a:cs typeface="楷体_GB231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34" name="组合 68"/>
          <p:cNvGrpSpPr>
            <a:grpSpLocks/>
          </p:cNvGrpSpPr>
          <p:nvPr/>
        </p:nvGrpSpPr>
        <p:grpSpPr bwMode="auto">
          <a:xfrm>
            <a:off x="1858963" y="1143000"/>
            <a:ext cx="5356225" cy="4929188"/>
            <a:chOff x="2071670" y="1000108"/>
            <a:chExt cx="5044605" cy="4641903"/>
          </a:xfrm>
        </p:grpSpPr>
        <p:grpSp>
          <p:nvGrpSpPr>
            <p:cNvPr id="18440" name="组合 16"/>
            <p:cNvGrpSpPr>
              <a:grpSpLocks/>
            </p:cNvGrpSpPr>
            <p:nvPr/>
          </p:nvGrpSpPr>
          <p:grpSpPr bwMode="auto">
            <a:xfrm>
              <a:off x="2552700" y="1428736"/>
              <a:ext cx="4002316" cy="4000528"/>
              <a:chOff x="2552700" y="1970088"/>
              <a:chExt cx="3554413" cy="3552825"/>
            </a:xfrm>
          </p:grpSpPr>
          <p:sp>
            <p:nvSpPr>
              <p:cNvPr id="18492" name="Oval 3"/>
              <p:cNvSpPr>
                <a:spLocks noChangeArrowheads="1"/>
              </p:cNvSpPr>
              <p:nvPr/>
            </p:nvSpPr>
            <p:spPr bwMode="gray">
              <a:xfrm>
                <a:off x="2552700" y="1970088"/>
                <a:ext cx="3554413" cy="3552825"/>
              </a:xfrm>
              <a:prstGeom prst="ellipse">
                <a:avLst/>
              </a:prstGeom>
              <a:gradFill rotWithShape="1">
                <a:gsLst>
                  <a:gs pos="0">
                    <a:srgbClr val="E6E6E6"/>
                  </a:gs>
                  <a:gs pos="14999">
                    <a:srgbClr val="7D8496"/>
                  </a:gs>
                  <a:gs pos="53000">
                    <a:srgbClr val="E6E6E6"/>
                  </a:gs>
                  <a:gs pos="67999">
                    <a:srgbClr val="7D8496"/>
                  </a:gs>
                  <a:gs pos="92999">
                    <a:srgbClr val="E6E6E6"/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8493" name="Oval 4"/>
              <p:cNvSpPr>
                <a:spLocks noChangeArrowheads="1"/>
              </p:cNvSpPr>
              <p:nvPr/>
            </p:nvSpPr>
            <p:spPr bwMode="gray">
              <a:xfrm>
                <a:off x="3022600" y="2425700"/>
                <a:ext cx="2609850" cy="2606675"/>
              </a:xfrm>
              <a:prstGeom prst="ellipse">
                <a:avLst/>
              </a:prstGeom>
              <a:gradFill rotWithShape="1">
                <a:gsLst>
                  <a:gs pos="0">
                    <a:srgbClr val="A1A1A1"/>
                  </a:gs>
                  <a:gs pos="50000">
                    <a:srgbClr val="FFFFFF"/>
                  </a:gs>
                  <a:gs pos="100000">
                    <a:srgbClr val="A1A1A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>
                <a:prstShdw prst="shdw17" dist="17961" dir="2700000">
                  <a:srgbClr val="999999"/>
                </a:prstShdw>
              </a:effectLst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4" name="Text Box 5"/>
              <p:cNvSpPr txBox="1">
                <a:spLocks noChangeArrowheads="1"/>
              </p:cNvSpPr>
              <p:nvPr/>
            </p:nvSpPr>
            <p:spPr bwMode="gray">
              <a:xfrm>
                <a:off x="3380290" y="3142804"/>
                <a:ext cx="2066085" cy="100372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fontAlgn="auto">
                  <a:lnSpc>
                    <a:spcPct val="150000"/>
                  </a:lnSpc>
                  <a:spcBef>
                    <a:spcPct val="5000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rgbClr val="080808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  <a:cs typeface="Arial" charset="0"/>
                  </a:rPr>
                  <a:t>整数、小数、分数的四则运算</a:t>
                </a:r>
                <a:endParaRPr lang="en-US" altLang="zh-CN" sz="2400" b="1" dirty="0">
                  <a:solidFill>
                    <a:srgbClr val="08080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cs typeface="Arial" charset="0"/>
                </a:endParaRPr>
              </a:p>
            </p:txBody>
          </p:sp>
        </p:grpSp>
        <p:grpSp>
          <p:nvGrpSpPr>
            <p:cNvPr id="18441" name="组合 17"/>
            <p:cNvGrpSpPr>
              <a:grpSpLocks/>
            </p:cNvGrpSpPr>
            <p:nvPr/>
          </p:nvGrpSpPr>
          <p:grpSpPr bwMode="auto">
            <a:xfrm>
              <a:off x="3786182" y="1000108"/>
              <a:ext cx="1500198" cy="1436559"/>
              <a:chOff x="1928794" y="1935092"/>
              <a:chExt cx="1430796" cy="1370101"/>
            </a:xfrm>
          </p:grpSpPr>
          <p:grpSp>
            <p:nvGrpSpPr>
              <p:cNvPr id="18481" name="Group 40"/>
              <p:cNvGrpSpPr>
                <a:grpSpLocks/>
              </p:cNvGrpSpPr>
              <p:nvPr/>
            </p:nvGrpSpPr>
            <p:grpSpPr bwMode="auto">
              <a:xfrm>
                <a:off x="1928794" y="1935092"/>
                <a:ext cx="1430796" cy="1370101"/>
                <a:chOff x="941" y="1053"/>
                <a:chExt cx="1036" cy="1021"/>
              </a:xfrm>
            </p:grpSpPr>
            <p:sp>
              <p:nvSpPr>
                <p:cNvPr id="21" name="Oval 41"/>
                <p:cNvSpPr>
                  <a:spLocks noChangeArrowheads="1"/>
                </p:cNvSpPr>
                <p:nvPr/>
              </p:nvSpPr>
              <p:spPr bwMode="gray">
                <a:xfrm>
                  <a:off x="941" y="1053"/>
                  <a:ext cx="1030" cy="102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2" name="Oval 42"/>
                <p:cNvSpPr>
                  <a:spLocks noChangeArrowheads="1"/>
                </p:cNvSpPr>
                <p:nvPr/>
              </p:nvSpPr>
              <p:spPr bwMode="gray">
                <a:xfrm>
                  <a:off x="945" y="1053"/>
                  <a:ext cx="1030" cy="102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alpha val="32001"/>
                      </a:schemeClr>
                    </a:gs>
                    <a:gs pos="100000">
                      <a:schemeClr val="accent1">
                        <a:gamma/>
                        <a:shade val="0"/>
                        <a:invGamma/>
                        <a:alpha val="89999"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3" name="Oval 43"/>
                <p:cNvSpPr>
                  <a:spLocks noChangeArrowheads="1"/>
                </p:cNvSpPr>
                <p:nvPr/>
              </p:nvSpPr>
              <p:spPr bwMode="gray">
                <a:xfrm>
                  <a:off x="1008" y="1119"/>
                  <a:ext cx="896" cy="8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54118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4" name="Oval 44"/>
                <p:cNvSpPr>
                  <a:spLocks noChangeArrowheads="1"/>
                </p:cNvSpPr>
                <p:nvPr/>
              </p:nvSpPr>
              <p:spPr bwMode="gray">
                <a:xfrm>
                  <a:off x="1008" y="1119"/>
                  <a:ext cx="895" cy="88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63529"/>
                        <a:invGamma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8487" name="Oval 45"/>
                <p:cNvSpPr>
                  <a:spLocks noChangeArrowheads="1"/>
                </p:cNvSpPr>
                <p:nvPr/>
              </p:nvSpPr>
              <p:spPr bwMode="gray">
                <a:xfrm>
                  <a:off x="1057" y="1164"/>
                  <a:ext cx="807" cy="799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  <p:sp>
              <p:nvSpPr>
                <p:cNvPr id="18488" name="Oval 46"/>
                <p:cNvSpPr>
                  <a:spLocks noChangeArrowheads="1"/>
                </p:cNvSpPr>
                <p:nvPr/>
              </p:nvSpPr>
              <p:spPr bwMode="gray">
                <a:xfrm>
                  <a:off x="1070" y="1177"/>
                  <a:ext cx="782" cy="77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95959"/>
                    </a:gs>
                    <a:gs pos="100000">
                      <a:srgbClr val="C0C0C0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  <p:sp>
              <p:nvSpPr>
                <p:cNvPr id="18489" name="Oval 47"/>
                <p:cNvSpPr>
                  <a:spLocks noChangeArrowheads="1"/>
                </p:cNvSpPr>
                <p:nvPr/>
              </p:nvSpPr>
              <p:spPr bwMode="gray">
                <a:xfrm>
                  <a:off x="1080" y="1182"/>
                  <a:ext cx="763" cy="75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0"/>
                      </a:srgbClr>
                    </a:gs>
                    <a:gs pos="100000">
                      <a:srgbClr val="E9E9E9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  <p:sp>
              <p:nvSpPr>
                <p:cNvPr id="18490" name="Oval 48"/>
                <p:cNvSpPr>
                  <a:spLocks noChangeArrowheads="1"/>
                </p:cNvSpPr>
                <p:nvPr/>
              </p:nvSpPr>
              <p:spPr bwMode="gray">
                <a:xfrm>
                  <a:off x="1088" y="1189"/>
                  <a:ext cx="726" cy="70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89898"/>
                    </a:gs>
                    <a:gs pos="100000">
                      <a:srgbClr val="C0C0C0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  <p:sp>
              <p:nvSpPr>
                <p:cNvPr id="18491" name="Oval 49"/>
                <p:cNvSpPr>
                  <a:spLocks noChangeArrowheads="1"/>
                </p:cNvSpPr>
                <p:nvPr/>
              </p:nvSpPr>
              <p:spPr bwMode="gray">
                <a:xfrm>
                  <a:off x="1130" y="1209"/>
                  <a:ext cx="645" cy="57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C0C0C0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</p:grpSp>
          <p:sp>
            <p:nvSpPr>
              <p:cNvPr id="20" name="Text Box 54"/>
              <p:cNvSpPr txBox="1">
                <a:spLocks noChangeArrowheads="1"/>
              </p:cNvSpPr>
              <p:nvPr/>
            </p:nvSpPr>
            <p:spPr bwMode="auto">
              <a:xfrm>
                <a:off x="2017600" y="2543916"/>
                <a:ext cx="1180705" cy="3136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FFFFFF">
                    <a:alpha val="50000"/>
                  </a:srgbClr>
                </a:outerShdw>
              </a:effectLst>
            </p:spPr>
            <p:txBody>
              <a:bodyPr>
                <a:spAutoFit/>
              </a:bodyPr>
              <a:lstStyle/>
              <a:p>
                <a:pPr algn="ctr" fontAlgn="auto">
                  <a:lnSpc>
                    <a:spcPct val="60000"/>
                  </a:lnSpc>
                  <a:spcBef>
                    <a:spcPct val="5000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cs typeface="Arial" charset="0"/>
                  </a:rPr>
                  <a:t>法则</a:t>
                </a:r>
                <a:endParaRPr lang="en-US" altLang="zh-CN" sz="2400" b="1" dirty="0">
                  <a:solidFill>
                    <a:schemeClr val="accent3">
                      <a:lumMod val="50000"/>
                    </a:schemeClr>
                  </a:solidFill>
                  <a:latin typeface="+mn-lt"/>
                  <a:cs typeface="Arial" charset="0"/>
                </a:endParaRPr>
              </a:p>
            </p:txBody>
          </p:sp>
        </p:grpSp>
        <p:grpSp>
          <p:nvGrpSpPr>
            <p:cNvPr id="18442" name="组合 29"/>
            <p:cNvGrpSpPr>
              <a:grpSpLocks/>
            </p:cNvGrpSpPr>
            <p:nvPr/>
          </p:nvGrpSpPr>
          <p:grpSpPr bwMode="auto">
            <a:xfrm>
              <a:off x="5715008" y="2641880"/>
              <a:ext cx="1401267" cy="1358624"/>
              <a:chOff x="3529299" y="2787945"/>
              <a:chExt cx="1401267" cy="1358624"/>
            </a:xfrm>
          </p:grpSpPr>
          <p:grpSp>
            <p:nvGrpSpPr>
              <p:cNvPr id="18469" name="Group 7"/>
              <p:cNvGrpSpPr>
                <a:grpSpLocks/>
              </p:cNvGrpSpPr>
              <p:nvPr/>
            </p:nvGrpSpPr>
            <p:grpSpPr bwMode="auto">
              <a:xfrm>
                <a:off x="3529299" y="2787945"/>
                <a:ext cx="1401267" cy="1358624"/>
                <a:chOff x="2021" y="1628"/>
                <a:chExt cx="1014" cy="1012"/>
              </a:xfrm>
            </p:grpSpPr>
            <p:sp>
              <p:nvSpPr>
                <p:cNvPr id="33" name="Oval 8"/>
                <p:cNvSpPr>
                  <a:spLocks noChangeArrowheads="1"/>
                </p:cNvSpPr>
                <p:nvPr/>
              </p:nvSpPr>
              <p:spPr bwMode="gray">
                <a:xfrm>
                  <a:off x="2021" y="1628"/>
                  <a:ext cx="1014" cy="101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gamma/>
                        <a:tint val="0"/>
                        <a:invGamma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4" name="Oval 9"/>
                <p:cNvSpPr>
                  <a:spLocks noChangeArrowheads="1"/>
                </p:cNvSpPr>
                <p:nvPr/>
              </p:nvSpPr>
              <p:spPr bwMode="gray">
                <a:xfrm>
                  <a:off x="2021" y="1628"/>
                  <a:ext cx="1014" cy="101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alpha val="32001"/>
                      </a:schemeClr>
                    </a:gs>
                    <a:gs pos="100000">
                      <a:schemeClr val="accent2">
                        <a:gamma/>
                        <a:shade val="0"/>
                        <a:invGamma/>
                        <a:alpha val="89999"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5" name="Oval 10"/>
                <p:cNvSpPr>
                  <a:spLocks noChangeArrowheads="1"/>
                </p:cNvSpPr>
                <p:nvPr/>
              </p:nvSpPr>
              <p:spPr bwMode="gray">
                <a:xfrm>
                  <a:off x="2076" y="1682"/>
                  <a:ext cx="881" cy="8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gamma/>
                        <a:shade val="54118"/>
                        <a:invGamma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6" name="Oval 11"/>
                <p:cNvSpPr>
                  <a:spLocks noChangeArrowheads="1"/>
                </p:cNvSpPr>
                <p:nvPr/>
              </p:nvSpPr>
              <p:spPr bwMode="gray">
                <a:xfrm>
                  <a:off x="2081" y="1682"/>
                  <a:ext cx="881" cy="88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gamma/>
                        <a:shade val="63529"/>
                        <a:invGamma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8475" name="Oval 12"/>
                <p:cNvSpPr>
                  <a:spLocks noChangeArrowheads="1"/>
                </p:cNvSpPr>
                <p:nvPr/>
              </p:nvSpPr>
              <p:spPr bwMode="gray">
                <a:xfrm>
                  <a:off x="2122" y="1735"/>
                  <a:ext cx="795" cy="793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  <p:grpSp>
              <p:nvGrpSpPr>
                <p:cNvPr id="18476" name="Group 13"/>
                <p:cNvGrpSpPr>
                  <a:grpSpLocks/>
                </p:cNvGrpSpPr>
                <p:nvPr/>
              </p:nvGrpSpPr>
              <p:grpSpPr bwMode="auto">
                <a:xfrm>
                  <a:off x="2139" y="1741"/>
                  <a:ext cx="769" cy="768"/>
                  <a:chOff x="4166" y="1706"/>
                  <a:chExt cx="1252" cy="1252"/>
                </a:xfrm>
              </p:grpSpPr>
              <p:sp>
                <p:nvSpPr>
                  <p:cNvPr id="18477" name="Oval 14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36869"/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  <p:sp>
                <p:nvSpPr>
                  <p:cNvPr id="18478" name="Oval 15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  <p:sp>
                <p:nvSpPr>
                  <p:cNvPr id="18479" name="Oval 16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AAB2B3"/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  <p:sp>
                <p:nvSpPr>
                  <p:cNvPr id="18480" name="Oval 17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6E1E2">
                          <a:alpha val="37999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</p:grpSp>
          </p:grpSp>
          <p:sp>
            <p:nvSpPr>
              <p:cNvPr id="32" name="Text Box 55"/>
              <p:cNvSpPr txBox="1">
                <a:spLocks noChangeArrowheads="1"/>
              </p:cNvSpPr>
              <p:nvPr/>
            </p:nvSpPr>
            <p:spPr bwMode="auto">
              <a:xfrm>
                <a:off x="3571482" y="3357244"/>
                <a:ext cx="1181162" cy="3901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FFFFFF">
                    <a:alpha val="50000"/>
                  </a:srgbClr>
                </a:outerShdw>
              </a:effectLst>
            </p:spPr>
            <p:txBody>
              <a:bodyPr>
                <a:spAutoFit/>
              </a:bodyPr>
              <a:lstStyle/>
              <a:p>
                <a:pPr algn="ctr" fontAlgn="auto">
                  <a:lnSpc>
                    <a:spcPct val="60000"/>
                  </a:lnSpc>
                  <a:spcBef>
                    <a:spcPct val="50000"/>
                  </a:spcBef>
                  <a:spcAft>
                    <a:spcPts val="0"/>
                  </a:spcAft>
                  <a:defRPr/>
                </a:pPr>
                <a:r>
                  <a:rPr lang="zh-CN" altLang="en-US" sz="3200" b="1" dirty="0">
                    <a:solidFill>
                      <a:srgbClr val="FF0000"/>
                    </a:solidFill>
                    <a:latin typeface="+mn-lt"/>
                    <a:cs typeface="Arial" charset="0"/>
                  </a:rPr>
                  <a:t>算理</a:t>
                </a:r>
                <a:endParaRPr lang="en-US" altLang="zh-CN" sz="3200" b="1" dirty="0">
                  <a:solidFill>
                    <a:srgbClr val="FF0000"/>
                  </a:solidFill>
                  <a:latin typeface="+mn-lt"/>
                  <a:cs typeface="Arial" charset="0"/>
                </a:endParaRPr>
              </a:p>
            </p:txBody>
          </p:sp>
        </p:grpSp>
        <p:grpSp>
          <p:nvGrpSpPr>
            <p:cNvPr id="18443" name="组合 42"/>
            <p:cNvGrpSpPr>
              <a:grpSpLocks/>
            </p:cNvGrpSpPr>
            <p:nvPr/>
          </p:nvGrpSpPr>
          <p:grpSpPr bwMode="auto">
            <a:xfrm>
              <a:off x="4071934" y="4286256"/>
              <a:ext cx="1404218" cy="1355755"/>
              <a:chOff x="5096608" y="1928801"/>
              <a:chExt cx="1404218" cy="1355755"/>
            </a:xfrm>
          </p:grpSpPr>
          <p:grpSp>
            <p:nvGrpSpPr>
              <p:cNvPr id="18457" name="Group 18"/>
              <p:cNvGrpSpPr>
                <a:grpSpLocks/>
              </p:cNvGrpSpPr>
              <p:nvPr/>
            </p:nvGrpSpPr>
            <p:grpSpPr bwMode="auto">
              <a:xfrm>
                <a:off x="5096608" y="1928801"/>
                <a:ext cx="1404218" cy="1355755"/>
                <a:chOff x="3076" y="1050"/>
                <a:chExt cx="1016" cy="1010"/>
              </a:xfrm>
            </p:grpSpPr>
            <p:sp>
              <p:nvSpPr>
                <p:cNvPr id="46" name="Oval 19"/>
                <p:cNvSpPr>
                  <a:spLocks noChangeArrowheads="1"/>
                </p:cNvSpPr>
                <p:nvPr/>
              </p:nvSpPr>
              <p:spPr bwMode="gray">
                <a:xfrm>
                  <a:off x="3076" y="1050"/>
                  <a:ext cx="1009" cy="101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7" name="Oval 20"/>
                <p:cNvSpPr>
                  <a:spLocks noChangeArrowheads="1"/>
                </p:cNvSpPr>
                <p:nvPr/>
              </p:nvSpPr>
              <p:spPr bwMode="gray">
                <a:xfrm>
                  <a:off x="3083" y="1050"/>
                  <a:ext cx="1009" cy="101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alpha val="32001"/>
                      </a:schemeClr>
                    </a:gs>
                    <a:gs pos="100000">
                      <a:schemeClr val="hlink">
                        <a:gamma/>
                        <a:shade val="0"/>
                        <a:invGamma/>
                        <a:alpha val="89999"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8" name="Oval 21"/>
                <p:cNvSpPr>
                  <a:spLocks noChangeArrowheads="1"/>
                </p:cNvSpPr>
                <p:nvPr/>
              </p:nvSpPr>
              <p:spPr bwMode="gray">
                <a:xfrm>
                  <a:off x="3140" y="1103"/>
                  <a:ext cx="876" cy="87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54118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9" name="Oval 22"/>
                <p:cNvSpPr>
                  <a:spLocks noChangeArrowheads="1"/>
                </p:cNvSpPr>
                <p:nvPr/>
              </p:nvSpPr>
              <p:spPr bwMode="gray">
                <a:xfrm>
                  <a:off x="3145" y="1106"/>
                  <a:ext cx="874" cy="8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63529"/>
                        <a:invGamma/>
                      </a:schemeClr>
                    </a:gs>
                    <a:gs pos="100000">
                      <a:schemeClr val="hlink">
                        <a:alpha val="0"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8463" name="Oval 23"/>
                <p:cNvSpPr>
                  <a:spLocks noChangeArrowheads="1"/>
                </p:cNvSpPr>
                <p:nvPr/>
              </p:nvSpPr>
              <p:spPr bwMode="gray">
                <a:xfrm>
                  <a:off x="3196" y="1153"/>
                  <a:ext cx="789" cy="788"/>
                </a:xfrm>
                <a:prstGeom prst="ellipse">
                  <a:avLst/>
                </a:prstGeom>
                <a:solidFill>
                  <a:srgbClr val="000000"/>
                </a:soli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  <p:grpSp>
              <p:nvGrpSpPr>
                <p:cNvPr id="18464" name="Group 24"/>
                <p:cNvGrpSpPr>
                  <a:grpSpLocks/>
                </p:cNvGrpSpPr>
                <p:nvPr/>
              </p:nvGrpSpPr>
              <p:grpSpPr bwMode="auto">
                <a:xfrm>
                  <a:off x="3211" y="1163"/>
                  <a:ext cx="765" cy="766"/>
                  <a:chOff x="4166" y="1706"/>
                  <a:chExt cx="1252" cy="1252"/>
                </a:xfrm>
              </p:grpSpPr>
              <p:sp>
                <p:nvSpPr>
                  <p:cNvPr id="18465" name="Oval 25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36869"/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  <p:sp>
                <p:nvSpPr>
                  <p:cNvPr id="18466" name="Oval 26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  <p:sp>
                <p:nvSpPr>
                  <p:cNvPr id="18467" name="Oval 27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AAB2B3"/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  <p:sp>
                <p:nvSpPr>
                  <p:cNvPr id="18468" name="Oval 28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6E1E2">
                          <a:alpha val="37999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</p:grpSp>
          </p:grpSp>
          <p:sp>
            <p:nvSpPr>
              <p:cNvPr id="45" name="Text Box 56"/>
              <p:cNvSpPr txBox="1">
                <a:spLocks noChangeArrowheads="1"/>
              </p:cNvSpPr>
              <p:nvPr/>
            </p:nvSpPr>
            <p:spPr bwMode="auto">
              <a:xfrm>
                <a:off x="5249347" y="2451854"/>
                <a:ext cx="1179665" cy="334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FFFFFF">
                    <a:alpha val="50000"/>
                  </a:srgbClr>
                </a:outerShdw>
              </a:effectLst>
            </p:spPr>
            <p:txBody>
              <a:bodyPr>
                <a:spAutoFit/>
              </a:bodyPr>
              <a:lstStyle/>
              <a:p>
                <a:pPr algn="ctr" fontAlgn="auto">
                  <a:lnSpc>
                    <a:spcPct val="60000"/>
                  </a:lnSpc>
                  <a:spcBef>
                    <a:spcPct val="5000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rgbClr val="333333"/>
                    </a:solidFill>
                    <a:latin typeface="+mn-lt"/>
                    <a:cs typeface="Arial" charset="0"/>
                  </a:rPr>
                  <a:t>运算</a:t>
                </a:r>
                <a:endParaRPr lang="en-US" altLang="zh-CN" sz="2400" b="1" dirty="0">
                  <a:solidFill>
                    <a:srgbClr val="333333"/>
                  </a:solidFill>
                  <a:latin typeface="+mn-lt"/>
                  <a:cs typeface="Arial" charset="0"/>
                </a:endParaRPr>
              </a:p>
            </p:txBody>
          </p:sp>
        </p:grpSp>
        <p:grpSp>
          <p:nvGrpSpPr>
            <p:cNvPr id="18444" name="组合 55"/>
            <p:cNvGrpSpPr>
              <a:grpSpLocks/>
            </p:cNvGrpSpPr>
            <p:nvPr/>
          </p:nvGrpSpPr>
          <p:grpSpPr bwMode="auto">
            <a:xfrm>
              <a:off x="2071670" y="2643182"/>
              <a:ext cx="1392405" cy="1378709"/>
              <a:chOff x="6714075" y="2701185"/>
              <a:chExt cx="1392405" cy="1378709"/>
            </a:xfrm>
          </p:grpSpPr>
          <p:grpSp>
            <p:nvGrpSpPr>
              <p:cNvPr id="18445" name="Group 29"/>
              <p:cNvGrpSpPr>
                <a:grpSpLocks/>
              </p:cNvGrpSpPr>
              <p:nvPr/>
            </p:nvGrpSpPr>
            <p:grpSpPr bwMode="auto">
              <a:xfrm>
                <a:off x="6714075" y="2701185"/>
                <a:ext cx="1392405" cy="1378709"/>
                <a:chOff x="4166" y="1568"/>
                <a:chExt cx="1007" cy="1027"/>
              </a:xfrm>
            </p:grpSpPr>
            <p:sp>
              <p:nvSpPr>
                <p:cNvPr id="59" name="Oval 30"/>
                <p:cNvSpPr>
                  <a:spLocks noChangeArrowheads="1"/>
                </p:cNvSpPr>
                <p:nvPr/>
              </p:nvSpPr>
              <p:spPr bwMode="gray">
                <a:xfrm>
                  <a:off x="4166" y="1568"/>
                  <a:ext cx="1007" cy="102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gamma/>
                        <a:tint val="0"/>
                        <a:invGamma/>
                      </a:schemeClr>
                    </a:gs>
                    <a:gs pos="50000">
                      <a:schemeClr val="folHlink"/>
                    </a:gs>
                    <a:gs pos="100000">
                      <a:schemeClr val="folHlink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60" name="Oval 31"/>
                <p:cNvSpPr>
                  <a:spLocks noChangeArrowheads="1"/>
                </p:cNvSpPr>
                <p:nvPr/>
              </p:nvSpPr>
              <p:spPr bwMode="gray">
                <a:xfrm>
                  <a:off x="4166" y="1568"/>
                  <a:ext cx="1007" cy="102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alpha val="32001"/>
                      </a:schemeClr>
                    </a:gs>
                    <a:gs pos="100000">
                      <a:schemeClr val="folHlink">
                        <a:gamma/>
                        <a:shade val="0"/>
                        <a:invGamma/>
                        <a:alpha val="89999"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61" name="Oval 32"/>
                <p:cNvSpPr>
                  <a:spLocks noChangeArrowheads="1"/>
                </p:cNvSpPr>
                <p:nvPr/>
              </p:nvSpPr>
              <p:spPr bwMode="gray">
                <a:xfrm>
                  <a:off x="4228" y="1630"/>
                  <a:ext cx="875" cy="891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gamma/>
                        <a:shade val="54118"/>
                        <a:invGamma/>
                      </a:schemeClr>
                    </a:gs>
                    <a:gs pos="50000">
                      <a:schemeClr val="folHlink"/>
                    </a:gs>
                    <a:gs pos="100000">
                      <a:schemeClr val="fol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62" name="Oval 33"/>
                <p:cNvSpPr>
                  <a:spLocks noChangeArrowheads="1"/>
                </p:cNvSpPr>
                <p:nvPr/>
              </p:nvSpPr>
              <p:spPr bwMode="gray">
                <a:xfrm>
                  <a:off x="4228" y="1618"/>
                  <a:ext cx="875" cy="89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gamma/>
                        <a:shade val="63529"/>
                        <a:invGamma/>
                      </a:schemeClr>
                    </a:gs>
                    <a:gs pos="100000">
                      <a:schemeClr val="folHlink">
                        <a:alpha val="0"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8451" name="Oval 34"/>
                <p:cNvSpPr>
                  <a:spLocks noChangeArrowheads="1"/>
                </p:cNvSpPr>
                <p:nvPr/>
              </p:nvSpPr>
              <p:spPr bwMode="gray">
                <a:xfrm>
                  <a:off x="4270" y="1679"/>
                  <a:ext cx="788" cy="804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  <p:grpSp>
              <p:nvGrpSpPr>
                <p:cNvPr id="18452" name="Group 35"/>
                <p:cNvGrpSpPr>
                  <a:grpSpLocks/>
                </p:cNvGrpSpPr>
                <p:nvPr/>
              </p:nvGrpSpPr>
              <p:grpSpPr bwMode="auto">
                <a:xfrm>
                  <a:off x="4284" y="1691"/>
                  <a:ext cx="763" cy="778"/>
                  <a:chOff x="4166" y="1706"/>
                  <a:chExt cx="1252" cy="1252"/>
                </a:xfrm>
              </p:grpSpPr>
              <p:sp>
                <p:nvSpPr>
                  <p:cNvPr id="18453" name="Oval 36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36869"/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  <p:sp>
                <p:nvSpPr>
                  <p:cNvPr id="18454" name="Oval 37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F1F5F5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  <p:sp>
                <p:nvSpPr>
                  <p:cNvPr id="18455" name="Oval 38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AAB2B3"/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  <p:sp>
                <p:nvSpPr>
                  <p:cNvPr id="18456" name="Oval 39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6E1E2">
                          <a:alpha val="37999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endParaRPr lang="zh-CN" altLang="en-US">
                      <a:latin typeface="Calibri" pitchFamily="34" charset="0"/>
                    </a:endParaRPr>
                  </a:p>
                </p:txBody>
              </p:sp>
            </p:grpSp>
          </p:grpSp>
          <p:sp>
            <p:nvSpPr>
              <p:cNvPr id="58" name="Text Box 57"/>
              <p:cNvSpPr txBox="1">
                <a:spLocks noChangeArrowheads="1"/>
              </p:cNvSpPr>
              <p:nvPr/>
            </p:nvSpPr>
            <p:spPr bwMode="auto">
              <a:xfrm>
                <a:off x="6785842" y="3285626"/>
                <a:ext cx="1181161" cy="3333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FFFFFF">
                    <a:alpha val="50000"/>
                  </a:srgbClr>
                </a:outerShdw>
              </a:effectLst>
            </p:spPr>
            <p:txBody>
              <a:bodyPr>
                <a:spAutoFit/>
              </a:bodyPr>
              <a:lstStyle/>
              <a:p>
                <a:pPr algn="ctr" fontAlgn="auto">
                  <a:lnSpc>
                    <a:spcPct val="60000"/>
                  </a:lnSpc>
                  <a:spcBef>
                    <a:spcPct val="5000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rgbClr val="333333"/>
                    </a:solidFill>
                    <a:latin typeface="+mn-lt"/>
                    <a:cs typeface="Arial" charset="0"/>
                  </a:rPr>
                  <a:t>数概念</a:t>
                </a:r>
                <a:endParaRPr lang="en-US" altLang="zh-CN" sz="2400" b="1" dirty="0">
                  <a:solidFill>
                    <a:srgbClr val="333333"/>
                  </a:solidFill>
                  <a:latin typeface="+mn-lt"/>
                  <a:cs typeface="Arial" charset="0"/>
                </a:endParaRPr>
              </a:p>
            </p:txBody>
          </p:sp>
        </p:grpSp>
      </p:grpSp>
      <p:sp>
        <p:nvSpPr>
          <p:cNvPr id="71" name="Rectangle 2"/>
          <p:cNvSpPr txBox="1">
            <a:spLocks noChangeArrowheads="1"/>
          </p:cNvSpPr>
          <p:nvPr/>
        </p:nvSpPr>
        <p:spPr>
          <a:xfrm>
            <a:off x="1285875" y="214313"/>
            <a:ext cx="2928938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3300"/>
                </a:solidFill>
                <a:latin typeface="+mj-lt"/>
                <a:cs typeface="+mj-cs"/>
              </a:rPr>
              <a:t>教材分析</a:t>
            </a:r>
          </a:p>
        </p:txBody>
      </p:sp>
      <p:grpSp>
        <p:nvGrpSpPr>
          <p:cNvPr id="18436" name="Group 3"/>
          <p:cNvGrpSpPr>
            <a:grpSpLocks/>
          </p:cNvGrpSpPr>
          <p:nvPr/>
        </p:nvGrpSpPr>
        <p:grpSpPr bwMode="auto">
          <a:xfrm>
            <a:off x="285750" y="1143000"/>
            <a:ext cx="828675" cy="3008313"/>
            <a:chOff x="317" y="855"/>
            <a:chExt cx="522" cy="1895"/>
          </a:xfrm>
        </p:grpSpPr>
        <p:pic>
          <p:nvPicPr>
            <p:cNvPr id="18437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7" y="855"/>
              <a:ext cx="522" cy="398"/>
            </a:xfrm>
            <a:prstGeom prst="rect">
              <a:avLst/>
            </a:prstGeom>
            <a:noFill/>
            <a:ln w="12600">
              <a:solidFill>
                <a:srgbClr val="99CC00"/>
              </a:solidFill>
              <a:miter lim="800000"/>
              <a:headEnd/>
              <a:tailEnd/>
            </a:ln>
          </p:spPr>
        </p:pic>
        <p:sp>
          <p:nvSpPr>
            <p:cNvPr id="18438" name="Line 5"/>
            <p:cNvSpPr>
              <a:spLocks noChangeShapeType="1"/>
            </p:cNvSpPr>
            <p:nvPr/>
          </p:nvSpPr>
          <p:spPr bwMode="auto">
            <a:xfrm>
              <a:off x="407" y="1253"/>
              <a:ext cx="1" cy="1497"/>
            </a:xfrm>
            <a:prstGeom prst="line">
              <a:avLst/>
            </a:prstGeom>
            <a:noFill/>
            <a:ln w="19080">
              <a:solidFill>
                <a:srgbClr val="99CC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9" name="Line 6"/>
            <p:cNvSpPr>
              <a:spLocks noChangeShapeType="1"/>
            </p:cNvSpPr>
            <p:nvPr/>
          </p:nvSpPr>
          <p:spPr bwMode="auto">
            <a:xfrm>
              <a:off x="498" y="1253"/>
              <a:ext cx="1" cy="272"/>
            </a:xfrm>
            <a:prstGeom prst="line">
              <a:avLst/>
            </a:prstGeom>
            <a:noFill/>
            <a:ln w="19080">
              <a:solidFill>
                <a:srgbClr val="99CC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58" name="组合 170"/>
          <p:cNvGrpSpPr>
            <a:grpSpLocks/>
          </p:cNvGrpSpPr>
          <p:nvPr/>
        </p:nvGrpSpPr>
        <p:grpSpPr bwMode="auto">
          <a:xfrm>
            <a:off x="0" y="1928813"/>
            <a:ext cx="8858250" cy="3302000"/>
            <a:chOff x="71406" y="1071546"/>
            <a:chExt cx="8858587" cy="3302181"/>
          </a:xfrm>
        </p:grpSpPr>
        <p:sp>
          <p:nvSpPr>
            <p:cNvPr id="19465" name="Freeform 78"/>
            <p:cNvSpPr>
              <a:spLocks/>
            </p:cNvSpPr>
            <p:nvPr/>
          </p:nvSpPr>
          <p:spPr bwMode="gray">
            <a:xfrm>
              <a:off x="3643306" y="2500306"/>
              <a:ext cx="1572347" cy="579901"/>
            </a:xfrm>
            <a:custGeom>
              <a:avLst/>
              <a:gdLst>
                <a:gd name="T0" fmla="*/ 1572347 w 1832"/>
                <a:gd name="T1" fmla="*/ 45482 h 408"/>
                <a:gd name="T2" fmla="*/ 1570630 w 1832"/>
                <a:gd name="T3" fmla="*/ 93808 h 408"/>
                <a:gd name="T4" fmla="*/ 1556898 w 1832"/>
                <a:gd name="T5" fmla="*/ 181930 h 408"/>
                <a:gd name="T6" fmla="*/ 1534583 w 1832"/>
                <a:gd name="T7" fmla="*/ 267209 h 408"/>
                <a:gd name="T8" fmla="*/ 1505402 w 1832"/>
                <a:gd name="T9" fmla="*/ 341118 h 408"/>
                <a:gd name="T10" fmla="*/ 1469355 w 1832"/>
                <a:gd name="T11" fmla="*/ 409342 h 408"/>
                <a:gd name="T12" fmla="*/ 1428158 w 1832"/>
                <a:gd name="T13" fmla="*/ 469038 h 408"/>
                <a:gd name="T14" fmla="*/ 1381812 w 1832"/>
                <a:gd name="T15" fmla="*/ 514520 h 408"/>
                <a:gd name="T16" fmla="*/ 1330315 w 1832"/>
                <a:gd name="T17" fmla="*/ 551474 h 408"/>
                <a:gd name="T18" fmla="*/ 1275386 w 1832"/>
                <a:gd name="T19" fmla="*/ 571373 h 408"/>
                <a:gd name="T20" fmla="*/ 1217024 w 1832"/>
                <a:gd name="T21" fmla="*/ 579901 h 408"/>
                <a:gd name="T22" fmla="*/ 0 w 1832"/>
                <a:gd name="T23" fmla="*/ 579901 h 408"/>
                <a:gd name="T24" fmla="*/ 0 w 1832"/>
                <a:gd name="T25" fmla="*/ 0 h 408"/>
                <a:gd name="T26" fmla="*/ 1572347 w 1832"/>
                <a:gd name="T27" fmla="*/ 0 h 408"/>
                <a:gd name="T28" fmla="*/ 1572347 w 1832"/>
                <a:gd name="T29" fmla="*/ 45482 h 408"/>
                <a:gd name="T30" fmla="*/ 1572347 w 1832"/>
                <a:gd name="T31" fmla="*/ 45482 h 40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32"/>
                <a:gd name="T49" fmla="*/ 0 h 408"/>
                <a:gd name="T50" fmla="*/ 1832 w 1832"/>
                <a:gd name="T51" fmla="*/ 408 h 40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rgbClr val="60F5F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6" name="Freeform 78"/>
            <p:cNvSpPr>
              <a:spLocks/>
            </p:cNvSpPr>
            <p:nvPr/>
          </p:nvSpPr>
          <p:spPr bwMode="gray">
            <a:xfrm>
              <a:off x="5429256" y="2500306"/>
              <a:ext cx="1572347" cy="579901"/>
            </a:xfrm>
            <a:custGeom>
              <a:avLst/>
              <a:gdLst>
                <a:gd name="T0" fmla="*/ 1572347 w 1832"/>
                <a:gd name="T1" fmla="*/ 45482 h 408"/>
                <a:gd name="T2" fmla="*/ 1570630 w 1832"/>
                <a:gd name="T3" fmla="*/ 93808 h 408"/>
                <a:gd name="T4" fmla="*/ 1556898 w 1832"/>
                <a:gd name="T5" fmla="*/ 181930 h 408"/>
                <a:gd name="T6" fmla="*/ 1534583 w 1832"/>
                <a:gd name="T7" fmla="*/ 267209 h 408"/>
                <a:gd name="T8" fmla="*/ 1505402 w 1832"/>
                <a:gd name="T9" fmla="*/ 341118 h 408"/>
                <a:gd name="T10" fmla="*/ 1469355 w 1832"/>
                <a:gd name="T11" fmla="*/ 409342 h 408"/>
                <a:gd name="T12" fmla="*/ 1428158 w 1832"/>
                <a:gd name="T13" fmla="*/ 469038 h 408"/>
                <a:gd name="T14" fmla="*/ 1381812 w 1832"/>
                <a:gd name="T15" fmla="*/ 514520 h 408"/>
                <a:gd name="T16" fmla="*/ 1330315 w 1832"/>
                <a:gd name="T17" fmla="*/ 551474 h 408"/>
                <a:gd name="T18" fmla="*/ 1275386 w 1832"/>
                <a:gd name="T19" fmla="*/ 571373 h 408"/>
                <a:gd name="T20" fmla="*/ 1217024 w 1832"/>
                <a:gd name="T21" fmla="*/ 579901 h 408"/>
                <a:gd name="T22" fmla="*/ 0 w 1832"/>
                <a:gd name="T23" fmla="*/ 579901 h 408"/>
                <a:gd name="T24" fmla="*/ 0 w 1832"/>
                <a:gd name="T25" fmla="*/ 0 h 408"/>
                <a:gd name="T26" fmla="*/ 1572347 w 1832"/>
                <a:gd name="T27" fmla="*/ 0 h 408"/>
                <a:gd name="T28" fmla="*/ 1572347 w 1832"/>
                <a:gd name="T29" fmla="*/ 45482 h 408"/>
                <a:gd name="T30" fmla="*/ 1572347 w 1832"/>
                <a:gd name="T31" fmla="*/ 45482 h 40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32"/>
                <a:gd name="T49" fmla="*/ 0 h 408"/>
                <a:gd name="T50" fmla="*/ 1832 w 1832"/>
                <a:gd name="T51" fmla="*/ 408 h 40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rgbClr val="60F5F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7" name="Freeform 78"/>
            <p:cNvSpPr>
              <a:spLocks/>
            </p:cNvSpPr>
            <p:nvPr/>
          </p:nvSpPr>
          <p:spPr bwMode="gray">
            <a:xfrm>
              <a:off x="7215206" y="2428868"/>
              <a:ext cx="1572347" cy="579901"/>
            </a:xfrm>
            <a:custGeom>
              <a:avLst/>
              <a:gdLst>
                <a:gd name="T0" fmla="*/ 1572347 w 1832"/>
                <a:gd name="T1" fmla="*/ 45482 h 408"/>
                <a:gd name="T2" fmla="*/ 1570630 w 1832"/>
                <a:gd name="T3" fmla="*/ 93808 h 408"/>
                <a:gd name="T4" fmla="*/ 1556898 w 1832"/>
                <a:gd name="T5" fmla="*/ 181930 h 408"/>
                <a:gd name="T6" fmla="*/ 1534583 w 1832"/>
                <a:gd name="T7" fmla="*/ 267209 h 408"/>
                <a:gd name="T8" fmla="*/ 1505402 w 1832"/>
                <a:gd name="T9" fmla="*/ 341118 h 408"/>
                <a:gd name="T10" fmla="*/ 1469355 w 1832"/>
                <a:gd name="T11" fmla="*/ 409342 h 408"/>
                <a:gd name="T12" fmla="*/ 1428158 w 1832"/>
                <a:gd name="T13" fmla="*/ 469038 h 408"/>
                <a:gd name="T14" fmla="*/ 1381812 w 1832"/>
                <a:gd name="T15" fmla="*/ 514520 h 408"/>
                <a:gd name="T16" fmla="*/ 1330315 w 1832"/>
                <a:gd name="T17" fmla="*/ 551474 h 408"/>
                <a:gd name="T18" fmla="*/ 1275386 w 1832"/>
                <a:gd name="T19" fmla="*/ 571373 h 408"/>
                <a:gd name="T20" fmla="*/ 1217024 w 1832"/>
                <a:gd name="T21" fmla="*/ 579901 h 408"/>
                <a:gd name="T22" fmla="*/ 0 w 1832"/>
                <a:gd name="T23" fmla="*/ 579901 h 408"/>
                <a:gd name="T24" fmla="*/ 0 w 1832"/>
                <a:gd name="T25" fmla="*/ 0 h 408"/>
                <a:gd name="T26" fmla="*/ 1572347 w 1832"/>
                <a:gd name="T27" fmla="*/ 0 h 408"/>
                <a:gd name="T28" fmla="*/ 1572347 w 1832"/>
                <a:gd name="T29" fmla="*/ 45482 h 408"/>
                <a:gd name="T30" fmla="*/ 1572347 w 1832"/>
                <a:gd name="T31" fmla="*/ 45482 h 40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32"/>
                <a:gd name="T49" fmla="*/ 0 h 408"/>
                <a:gd name="T50" fmla="*/ 1832 w 1832"/>
                <a:gd name="T51" fmla="*/ 408 h 40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rgbClr val="60F5F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468" name="组合 168"/>
            <p:cNvGrpSpPr>
              <a:grpSpLocks/>
            </p:cNvGrpSpPr>
            <p:nvPr/>
          </p:nvGrpSpPr>
          <p:grpSpPr bwMode="auto">
            <a:xfrm>
              <a:off x="71406" y="1071546"/>
              <a:ext cx="8858587" cy="3302181"/>
              <a:chOff x="71406" y="1071546"/>
              <a:chExt cx="8858587" cy="3302181"/>
            </a:xfrm>
          </p:grpSpPr>
          <p:grpSp>
            <p:nvGrpSpPr>
              <p:cNvPr id="152" name="组合 151"/>
              <p:cNvGrpSpPr/>
              <p:nvPr/>
            </p:nvGrpSpPr>
            <p:grpSpPr>
              <a:xfrm>
                <a:off x="285720" y="1071546"/>
                <a:ext cx="8591291" cy="3302181"/>
                <a:chOff x="0" y="714356"/>
                <a:chExt cx="9398989" cy="3432688"/>
              </a:xfrm>
              <a:effectLst>
                <a:outerShdw blurRad="50800" dist="50800" dir="5400000" algn="ctr" rotWithShape="0">
                  <a:srgbClr val="000000">
                    <a:alpha val="0"/>
                  </a:srgbClr>
                </a:outerShdw>
              </a:effectLst>
            </p:grpSpPr>
            <p:grpSp>
              <p:nvGrpSpPr>
                <p:cNvPr id="88" name="Group 2"/>
                <p:cNvGrpSpPr>
                  <a:grpSpLocks/>
                </p:cNvGrpSpPr>
                <p:nvPr/>
              </p:nvGrpSpPr>
              <p:grpSpPr bwMode="auto">
                <a:xfrm>
                  <a:off x="0" y="1357298"/>
                  <a:ext cx="9144000" cy="142875"/>
                  <a:chOff x="0" y="1824"/>
                  <a:chExt cx="5760" cy="90"/>
                </a:xfrm>
              </p:grpSpPr>
              <p:sp>
                <p:nvSpPr>
                  <p:cNvPr id="89" name="Rectangle 3"/>
                  <p:cNvSpPr>
                    <a:spLocks noChangeArrowheads="1"/>
                  </p:cNvSpPr>
                  <p:nvPr/>
                </p:nvSpPr>
                <p:spPr bwMode="gray">
                  <a:xfrm>
                    <a:off x="0" y="1824"/>
                    <a:ext cx="5760" cy="90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F5F5F"/>
                      </a:gs>
                      <a:gs pos="50000">
                        <a:srgbClr val="5F5F5F">
                          <a:gamma/>
                          <a:tint val="45490"/>
                          <a:invGamma/>
                        </a:srgbClr>
                      </a:gs>
                      <a:gs pos="100000">
                        <a:srgbClr val="5F5F5F"/>
                      </a:gs>
                    </a:gsLst>
                    <a:lin ang="5400000" scaled="1"/>
                  </a:gradFill>
                  <a:ln w="952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90" name="Rectangle 4"/>
                  <p:cNvSpPr>
                    <a:spLocks noChangeArrowheads="1"/>
                  </p:cNvSpPr>
                  <p:nvPr/>
                </p:nvSpPr>
                <p:spPr bwMode="gray">
                  <a:xfrm>
                    <a:off x="0" y="1872"/>
                    <a:ext cx="5760" cy="34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808080">
                          <a:gamma/>
                          <a:tint val="30196"/>
                          <a:invGamma/>
                        </a:srgbClr>
                      </a:gs>
                      <a:gs pos="100000">
                        <a:srgbClr val="808080"/>
                      </a:gs>
                    </a:gsLst>
                    <a:lin ang="5400000" scaled="1"/>
                  </a:gradFill>
                  <a:ln w="952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</p:grpSp>
            <p:grpSp>
              <p:nvGrpSpPr>
                <p:cNvPr id="2" name="Group 5"/>
                <p:cNvGrpSpPr>
                  <a:grpSpLocks/>
                </p:cNvGrpSpPr>
                <p:nvPr/>
              </p:nvGrpSpPr>
              <p:grpSpPr bwMode="auto">
                <a:xfrm>
                  <a:off x="2051319" y="785794"/>
                  <a:ext cx="3294840" cy="3361250"/>
                  <a:chOff x="2583" y="1584"/>
                  <a:chExt cx="2826" cy="2846"/>
                </a:xfrm>
              </p:grpSpPr>
              <p:grpSp>
                <p:nvGrpSpPr>
                  <p:cNvPr id="3" name="Group 6"/>
                  <p:cNvGrpSpPr>
                    <a:grpSpLocks/>
                  </p:cNvGrpSpPr>
                  <p:nvPr/>
                </p:nvGrpSpPr>
                <p:grpSpPr bwMode="auto">
                  <a:xfrm rot="3877067">
                    <a:off x="3011" y="2032"/>
                    <a:ext cx="1970" cy="2826"/>
                    <a:chOff x="1809" y="2762"/>
                    <a:chExt cx="2289" cy="3289"/>
                  </a:xfrm>
                </p:grpSpPr>
                <p:grpSp>
                  <p:nvGrpSpPr>
                    <p:cNvPr id="16" name="Group 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09" y="3058"/>
                      <a:ext cx="2289" cy="2993"/>
                      <a:chOff x="1809" y="3058"/>
                      <a:chExt cx="2289" cy="2993"/>
                    </a:xfrm>
                  </p:grpSpPr>
                  <p:sp>
                    <p:nvSpPr>
                      <p:cNvPr id="20" name="Freeform 8"/>
                      <p:cNvSpPr>
                        <a:spLocks/>
                      </p:cNvSpPr>
                      <p:nvPr/>
                    </p:nvSpPr>
                    <p:spPr bwMode="gray">
                      <a:xfrm rot="17722933">
                        <a:off x="1190" y="4847"/>
                        <a:ext cx="1823" cy="58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832" y="32"/>
                          </a:cxn>
                          <a:cxn ang="0">
                            <a:pos x="1830" y="66"/>
                          </a:cxn>
                          <a:cxn ang="0">
                            <a:pos x="1814" y="128"/>
                          </a:cxn>
                          <a:cxn ang="0">
                            <a:pos x="1788" y="188"/>
                          </a:cxn>
                          <a:cxn ang="0">
                            <a:pos x="1754" y="240"/>
                          </a:cxn>
                          <a:cxn ang="0">
                            <a:pos x="1712" y="288"/>
                          </a:cxn>
                          <a:cxn ang="0">
                            <a:pos x="1664" y="330"/>
                          </a:cxn>
                          <a:cxn ang="0">
                            <a:pos x="1610" y="362"/>
                          </a:cxn>
                          <a:cxn ang="0">
                            <a:pos x="1550" y="388"/>
                          </a:cxn>
                          <a:cxn ang="0">
                            <a:pos x="1486" y="402"/>
                          </a:cxn>
                          <a:cxn ang="0">
                            <a:pos x="1418" y="408"/>
                          </a:cxn>
                          <a:cxn ang="0">
                            <a:pos x="0" y="408"/>
                          </a:cxn>
                          <a:cxn ang="0">
                            <a:pos x="0" y="0"/>
                          </a:cxn>
                          <a:cxn ang="0">
                            <a:pos x="1832" y="0"/>
                          </a:cxn>
                          <a:cxn ang="0">
                            <a:pos x="1832" y="32"/>
                          </a:cxn>
                          <a:cxn ang="0">
                            <a:pos x="1832" y="32"/>
                          </a:cxn>
                        </a:cxnLst>
                        <a:rect l="0" t="0" r="r" b="b"/>
                        <a:pathLst>
                          <a:path w="1832" h="408">
                            <a:moveTo>
                              <a:pt x="1832" y="32"/>
                            </a:moveTo>
                            <a:lnTo>
                              <a:pt x="1830" y="66"/>
                            </a:lnTo>
                            <a:lnTo>
                              <a:pt x="1814" y="128"/>
                            </a:lnTo>
                            <a:lnTo>
                              <a:pt x="1788" y="188"/>
                            </a:lnTo>
                            <a:lnTo>
                              <a:pt x="1754" y="240"/>
                            </a:lnTo>
                            <a:lnTo>
                              <a:pt x="1712" y="288"/>
                            </a:lnTo>
                            <a:lnTo>
                              <a:pt x="1664" y="330"/>
                            </a:lnTo>
                            <a:lnTo>
                              <a:pt x="1610" y="362"/>
                            </a:lnTo>
                            <a:lnTo>
                              <a:pt x="1550" y="388"/>
                            </a:lnTo>
                            <a:lnTo>
                              <a:pt x="1486" y="402"/>
                            </a:lnTo>
                            <a:lnTo>
                              <a:pt x="1418" y="408"/>
                            </a:lnTo>
                            <a:lnTo>
                              <a:pt x="0" y="408"/>
                            </a:lnTo>
                            <a:lnTo>
                              <a:pt x="0" y="0"/>
                            </a:lnTo>
                            <a:lnTo>
                              <a:pt x="1832" y="0"/>
                            </a:lnTo>
                            <a:lnTo>
                              <a:pt x="1832" y="32"/>
                            </a:lnTo>
                            <a:lnTo>
                              <a:pt x="1832" y="32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0">
                        <a:noFill/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21" name="Freeform 9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3810" y="3058"/>
                        <a:ext cx="288" cy="33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88" y="0"/>
                          </a:cxn>
                          <a:cxn ang="0">
                            <a:pos x="284" y="52"/>
                          </a:cxn>
                          <a:cxn ang="0">
                            <a:pos x="272" y="98"/>
                          </a:cxn>
                          <a:cxn ang="0">
                            <a:pos x="254" y="140"/>
                          </a:cxn>
                          <a:cxn ang="0">
                            <a:pos x="230" y="176"/>
                          </a:cxn>
                          <a:cxn ang="0">
                            <a:pos x="204" y="208"/>
                          </a:cxn>
                          <a:cxn ang="0">
                            <a:pos x="174" y="238"/>
                          </a:cxn>
                          <a:cxn ang="0">
                            <a:pos x="144" y="262"/>
                          </a:cxn>
                          <a:cxn ang="0">
                            <a:pos x="112" y="282"/>
                          </a:cxn>
                          <a:cxn ang="0">
                            <a:pos x="84" y="298"/>
                          </a:cxn>
                          <a:cxn ang="0">
                            <a:pos x="56" y="312"/>
                          </a:cxn>
                          <a:cxn ang="0">
                            <a:pos x="34" y="322"/>
                          </a:cxn>
                          <a:cxn ang="0">
                            <a:pos x="16" y="328"/>
                          </a:cxn>
                          <a:cxn ang="0">
                            <a:pos x="4" y="332"/>
                          </a:cxn>
                          <a:cxn ang="0">
                            <a:pos x="0" y="334"/>
                          </a:cxn>
                          <a:cxn ang="0">
                            <a:pos x="4" y="332"/>
                          </a:cxn>
                          <a:cxn ang="0">
                            <a:pos x="16" y="326"/>
                          </a:cxn>
                          <a:cxn ang="0">
                            <a:pos x="34" y="318"/>
                          </a:cxn>
                          <a:cxn ang="0">
                            <a:pos x="56" y="304"/>
                          </a:cxn>
                          <a:cxn ang="0">
                            <a:pos x="84" y="288"/>
                          </a:cxn>
                          <a:cxn ang="0">
                            <a:pos x="112" y="266"/>
                          </a:cxn>
                          <a:cxn ang="0">
                            <a:pos x="142" y="242"/>
                          </a:cxn>
                          <a:cxn ang="0">
                            <a:pos x="170" y="212"/>
                          </a:cxn>
                          <a:cxn ang="0">
                            <a:pos x="196" y="180"/>
                          </a:cxn>
                          <a:cxn ang="0">
                            <a:pos x="220" y="142"/>
                          </a:cxn>
                          <a:cxn ang="0">
                            <a:pos x="238" y="100"/>
                          </a:cxn>
                          <a:cxn ang="0">
                            <a:pos x="250" y="54"/>
                          </a:cxn>
                          <a:cxn ang="0">
                            <a:pos x="254" y="2"/>
                          </a:cxn>
                          <a:cxn ang="0">
                            <a:pos x="288" y="0"/>
                          </a:cxn>
                        </a:cxnLst>
                        <a:rect l="0" t="0" r="r" b="b"/>
                        <a:pathLst>
                          <a:path w="288" h="334">
                            <a:moveTo>
                              <a:pt x="288" y="0"/>
                            </a:moveTo>
                            <a:lnTo>
                              <a:pt x="284" y="52"/>
                            </a:lnTo>
                            <a:lnTo>
                              <a:pt x="272" y="98"/>
                            </a:lnTo>
                            <a:lnTo>
                              <a:pt x="254" y="140"/>
                            </a:lnTo>
                            <a:lnTo>
                              <a:pt x="230" y="176"/>
                            </a:lnTo>
                            <a:lnTo>
                              <a:pt x="204" y="208"/>
                            </a:lnTo>
                            <a:lnTo>
                              <a:pt x="174" y="238"/>
                            </a:lnTo>
                            <a:lnTo>
                              <a:pt x="144" y="262"/>
                            </a:lnTo>
                            <a:lnTo>
                              <a:pt x="112" y="282"/>
                            </a:lnTo>
                            <a:lnTo>
                              <a:pt x="84" y="298"/>
                            </a:lnTo>
                            <a:lnTo>
                              <a:pt x="56" y="312"/>
                            </a:lnTo>
                            <a:lnTo>
                              <a:pt x="34" y="322"/>
                            </a:lnTo>
                            <a:lnTo>
                              <a:pt x="16" y="328"/>
                            </a:lnTo>
                            <a:lnTo>
                              <a:pt x="4" y="332"/>
                            </a:lnTo>
                            <a:lnTo>
                              <a:pt x="0" y="334"/>
                            </a:lnTo>
                            <a:lnTo>
                              <a:pt x="4" y="332"/>
                            </a:lnTo>
                            <a:lnTo>
                              <a:pt x="16" y="326"/>
                            </a:lnTo>
                            <a:lnTo>
                              <a:pt x="34" y="318"/>
                            </a:lnTo>
                            <a:lnTo>
                              <a:pt x="56" y="304"/>
                            </a:lnTo>
                            <a:lnTo>
                              <a:pt x="84" y="288"/>
                            </a:lnTo>
                            <a:lnTo>
                              <a:pt x="112" y="266"/>
                            </a:lnTo>
                            <a:lnTo>
                              <a:pt x="142" y="242"/>
                            </a:lnTo>
                            <a:lnTo>
                              <a:pt x="170" y="212"/>
                            </a:lnTo>
                            <a:lnTo>
                              <a:pt x="196" y="180"/>
                            </a:lnTo>
                            <a:lnTo>
                              <a:pt x="220" y="142"/>
                            </a:lnTo>
                            <a:lnTo>
                              <a:pt x="238" y="100"/>
                            </a:lnTo>
                            <a:lnTo>
                              <a:pt x="250" y="54"/>
                            </a:lnTo>
                            <a:lnTo>
                              <a:pt x="254" y="2"/>
                            </a:lnTo>
                            <a:lnTo>
                              <a:pt x="288" y="0"/>
                            </a:lnTo>
                            <a:close/>
                          </a:path>
                        </a:pathLst>
                      </a:custGeom>
                      <a:solidFill>
                        <a:srgbClr val="FFFFFF">
                          <a:alpha val="49001"/>
                        </a:srgbClr>
                      </a:solidFill>
                      <a:ln w="0">
                        <a:noFill/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sp>
                  <p:nvSpPr>
                    <p:cNvPr id="19" name="Freeform 12"/>
                    <p:cNvSpPr>
                      <a:spLocks/>
                    </p:cNvSpPr>
                    <p:nvPr/>
                  </p:nvSpPr>
                  <p:spPr bwMode="gray">
                    <a:xfrm flipV="1">
                      <a:off x="3456" y="2762"/>
                      <a:ext cx="221" cy="256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  <p:sp>
                <p:nvSpPr>
                  <p:cNvPr id="4" name="Oval 13"/>
                  <p:cNvSpPr>
                    <a:spLocks noChangeArrowheads="1"/>
                  </p:cNvSpPr>
                  <p:nvPr/>
                </p:nvSpPr>
                <p:spPr bwMode="gray">
                  <a:xfrm>
                    <a:off x="4071" y="1584"/>
                    <a:ext cx="1090" cy="10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>
                          <a:gamma/>
                          <a:tint val="0"/>
                          <a:invGamma/>
                        </a:schemeClr>
                      </a:gs>
                      <a:gs pos="50000">
                        <a:schemeClr val="accent2"/>
                      </a:gs>
                      <a:gs pos="100000">
                        <a:schemeClr val="accent2">
                          <a:gamma/>
                          <a:tint val="0"/>
                          <a:invGamma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5" name="Oval 14"/>
                  <p:cNvSpPr>
                    <a:spLocks noChangeArrowheads="1"/>
                  </p:cNvSpPr>
                  <p:nvPr/>
                </p:nvSpPr>
                <p:spPr bwMode="gray">
                  <a:xfrm>
                    <a:off x="4074" y="1587"/>
                    <a:ext cx="1090" cy="10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>
                          <a:alpha val="32001"/>
                        </a:schemeClr>
                      </a:gs>
                      <a:gs pos="100000">
                        <a:schemeClr val="accent2">
                          <a:gamma/>
                          <a:shade val="0"/>
                          <a:invGamma/>
                          <a:alpha val="89999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6" name="Oval 15"/>
                  <p:cNvSpPr>
                    <a:spLocks noChangeArrowheads="1"/>
                  </p:cNvSpPr>
                  <p:nvPr/>
                </p:nvSpPr>
                <p:spPr bwMode="gray">
                  <a:xfrm>
                    <a:off x="4131" y="1655"/>
                    <a:ext cx="946" cy="94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>
                          <a:gamma/>
                          <a:shade val="54118"/>
                          <a:invGamma/>
                        </a:schemeClr>
                      </a:gs>
                      <a:gs pos="50000">
                        <a:schemeClr val="accent2"/>
                      </a:gs>
                      <a:gs pos="100000">
                        <a:schemeClr val="accent2">
                          <a:gamma/>
                          <a:shade val="54118"/>
                          <a:invGamma/>
                        </a:schemeClr>
                      </a:gs>
                    </a:gsLst>
                    <a:lin ang="189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" name="Oval 16"/>
                  <p:cNvSpPr>
                    <a:spLocks noChangeArrowheads="1"/>
                  </p:cNvSpPr>
                  <p:nvPr/>
                </p:nvSpPr>
                <p:spPr bwMode="gray">
                  <a:xfrm>
                    <a:off x="4128" y="1650"/>
                    <a:ext cx="946" cy="94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>
                          <a:gamma/>
                          <a:shade val="63529"/>
                          <a:invGamma/>
                        </a:schemeClr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8" name="Oval 17"/>
                  <p:cNvSpPr>
                    <a:spLocks noChangeArrowheads="1"/>
                  </p:cNvSpPr>
                  <p:nvPr/>
                </p:nvSpPr>
                <p:spPr bwMode="gray">
                  <a:xfrm>
                    <a:off x="4178" y="1703"/>
                    <a:ext cx="852" cy="85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grpSp>
                <p:nvGrpSpPr>
                  <p:cNvPr id="9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4197" y="1716"/>
                    <a:ext cx="826" cy="825"/>
                    <a:chOff x="4166" y="1706"/>
                    <a:chExt cx="1252" cy="1252"/>
                  </a:xfrm>
                </p:grpSpPr>
                <p:sp>
                  <p:nvSpPr>
                    <p:cNvPr id="12" name="Oval 19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66" y="1706"/>
                      <a:ext cx="1252" cy="125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D6E1E2"/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3" name="Oval 20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82" y="1713"/>
                      <a:ext cx="1222" cy="122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alpha val="0"/>
                          </a:srgbClr>
                        </a:gs>
                        <a:gs pos="100000">
                          <a:srgbClr val="D6E1E2">
                            <a:gamma/>
                            <a:tint val="34902"/>
                            <a:invGamma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4" name="Oval 21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95" y="1725"/>
                      <a:ext cx="1162" cy="114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79216"/>
                            <a:invGamma/>
                          </a:srgbClr>
                        </a:gs>
                        <a:gs pos="100000">
                          <a:srgbClr val="D6E1E2">
                            <a:alpha val="48000"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</p:grpSp>
            <p:grpSp>
              <p:nvGrpSpPr>
                <p:cNvPr id="64" name="Group 75"/>
                <p:cNvGrpSpPr>
                  <a:grpSpLocks/>
                </p:cNvGrpSpPr>
                <p:nvPr/>
              </p:nvGrpSpPr>
              <p:grpSpPr bwMode="auto">
                <a:xfrm>
                  <a:off x="71406" y="714356"/>
                  <a:ext cx="1739887" cy="3082755"/>
                  <a:chOff x="2832" y="1665"/>
                  <a:chExt cx="1276" cy="2265"/>
                </a:xfrm>
              </p:grpSpPr>
              <p:grpSp>
                <p:nvGrpSpPr>
                  <p:cNvPr id="65" name="Group 76"/>
                  <p:cNvGrpSpPr>
                    <a:grpSpLocks/>
                  </p:cNvGrpSpPr>
                  <p:nvPr/>
                </p:nvGrpSpPr>
                <p:grpSpPr bwMode="auto">
                  <a:xfrm rot="3877067">
                    <a:off x="2864" y="2687"/>
                    <a:ext cx="1219" cy="1268"/>
                    <a:chOff x="2680" y="2762"/>
                    <a:chExt cx="1418" cy="1476"/>
                  </a:xfrm>
                </p:grpSpPr>
                <p:grpSp>
                  <p:nvGrpSpPr>
                    <p:cNvPr id="78" name="Group 7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80" y="2769"/>
                      <a:ext cx="1418" cy="1469"/>
                      <a:chOff x="2680" y="2769"/>
                      <a:chExt cx="1418" cy="1469"/>
                    </a:xfrm>
                  </p:grpSpPr>
                  <p:sp>
                    <p:nvSpPr>
                      <p:cNvPr id="82" name="Freeform 78"/>
                      <p:cNvSpPr>
                        <a:spLocks/>
                      </p:cNvSpPr>
                      <p:nvPr/>
                    </p:nvSpPr>
                    <p:spPr bwMode="gray">
                      <a:xfrm rot="17722933">
                        <a:off x="2203" y="3246"/>
                        <a:ext cx="1469" cy="51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832" y="32"/>
                          </a:cxn>
                          <a:cxn ang="0">
                            <a:pos x="1830" y="66"/>
                          </a:cxn>
                          <a:cxn ang="0">
                            <a:pos x="1814" y="128"/>
                          </a:cxn>
                          <a:cxn ang="0">
                            <a:pos x="1788" y="188"/>
                          </a:cxn>
                          <a:cxn ang="0">
                            <a:pos x="1754" y="240"/>
                          </a:cxn>
                          <a:cxn ang="0">
                            <a:pos x="1712" y="288"/>
                          </a:cxn>
                          <a:cxn ang="0">
                            <a:pos x="1664" y="330"/>
                          </a:cxn>
                          <a:cxn ang="0">
                            <a:pos x="1610" y="362"/>
                          </a:cxn>
                          <a:cxn ang="0">
                            <a:pos x="1550" y="388"/>
                          </a:cxn>
                          <a:cxn ang="0">
                            <a:pos x="1486" y="402"/>
                          </a:cxn>
                          <a:cxn ang="0">
                            <a:pos x="1418" y="408"/>
                          </a:cxn>
                          <a:cxn ang="0">
                            <a:pos x="0" y="408"/>
                          </a:cxn>
                          <a:cxn ang="0">
                            <a:pos x="0" y="0"/>
                          </a:cxn>
                          <a:cxn ang="0">
                            <a:pos x="1832" y="0"/>
                          </a:cxn>
                          <a:cxn ang="0">
                            <a:pos x="1832" y="32"/>
                          </a:cxn>
                          <a:cxn ang="0">
                            <a:pos x="1832" y="32"/>
                          </a:cxn>
                        </a:cxnLst>
                        <a:rect l="0" t="0" r="r" b="b"/>
                        <a:pathLst>
                          <a:path w="1832" h="408">
                            <a:moveTo>
                              <a:pt x="1832" y="32"/>
                            </a:moveTo>
                            <a:lnTo>
                              <a:pt x="1830" y="66"/>
                            </a:lnTo>
                            <a:lnTo>
                              <a:pt x="1814" y="128"/>
                            </a:lnTo>
                            <a:lnTo>
                              <a:pt x="1788" y="188"/>
                            </a:lnTo>
                            <a:lnTo>
                              <a:pt x="1754" y="240"/>
                            </a:lnTo>
                            <a:lnTo>
                              <a:pt x="1712" y="288"/>
                            </a:lnTo>
                            <a:lnTo>
                              <a:pt x="1664" y="330"/>
                            </a:lnTo>
                            <a:lnTo>
                              <a:pt x="1610" y="362"/>
                            </a:lnTo>
                            <a:lnTo>
                              <a:pt x="1550" y="388"/>
                            </a:lnTo>
                            <a:lnTo>
                              <a:pt x="1486" y="402"/>
                            </a:lnTo>
                            <a:lnTo>
                              <a:pt x="1418" y="408"/>
                            </a:lnTo>
                            <a:lnTo>
                              <a:pt x="0" y="408"/>
                            </a:lnTo>
                            <a:lnTo>
                              <a:pt x="0" y="0"/>
                            </a:lnTo>
                            <a:lnTo>
                              <a:pt x="1832" y="0"/>
                            </a:lnTo>
                            <a:lnTo>
                              <a:pt x="1832" y="32"/>
                            </a:lnTo>
                            <a:lnTo>
                              <a:pt x="1832" y="32"/>
                            </a:lnTo>
                            <a:close/>
                          </a:path>
                        </a:pathLst>
                      </a:custGeom>
                      <a:solidFill>
                        <a:srgbClr val="60F5FC"/>
                      </a:solidFill>
                      <a:ln w="0">
                        <a:noFill/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83" name="Freeform 79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3810" y="3058"/>
                        <a:ext cx="288" cy="33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88" y="0"/>
                          </a:cxn>
                          <a:cxn ang="0">
                            <a:pos x="284" y="52"/>
                          </a:cxn>
                          <a:cxn ang="0">
                            <a:pos x="272" y="98"/>
                          </a:cxn>
                          <a:cxn ang="0">
                            <a:pos x="254" y="140"/>
                          </a:cxn>
                          <a:cxn ang="0">
                            <a:pos x="230" y="176"/>
                          </a:cxn>
                          <a:cxn ang="0">
                            <a:pos x="204" y="208"/>
                          </a:cxn>
                          <a:cxn ang="0">
                            <a:pos x="174" y="238"/>
                          </a:cxn>
                          <a:cxn ang="0">
                            <a:pos x="144" y="262"/>
                          </a:cxn>
                          <a:cxn ang="0">
                            <a:pos x="112" y="282"/>
                          </a:cxn>
                          <a:cxn ang="0">
                            <a:pos x="84" y="298"/>
                          </a:cxn>
                          <a:cxn ang="0">
                            <a:pos x="56" y="312"/>
                          </a:cxn>
                          <a:cxn ang="0">
                            <a:pos x="34" y="322"/>
                          </a:cxn>
                          <a:cxn ang="0">
                            <a:pos x="16" y="328"/>
                          </a:cxn>
                          <a:cxn ang="0">
                            <a:pos x="4" y="332"/>
                          </a:cxn>
                          <a:cxn ang="0">
                            <a:pos x="0" y="334"/>
                          </a:cxn>
                          <a:cxn ang="0">
                            <a:pos x="4" y="332"/>
                          </a:cxn>
                          <a:cxn ang="0">
                            <a:pos x="16" y="326"/>
                          </a:cxn>
                          <a:cxn ang="0">
                            <a:pos x="34" y="318"/>
                          </a:cxn>
                          <a:cxn ang="0">
                            <a:pos x="56" y="304"/>
                          </a:cxn>
                          <a:cxn ang="0">
                            <a:pos x="84" y="288"/>
                          </a:cxn>
                          <a:cxn ang="0">
                            <a:pos x="112" y="266"/>
                          </a:cxn>
                          <a:cxn ang="0">
                            <a:pos x="142" y="242"/>
                          </a:cxn>
                          <a:cxn ang="0">
                            <a:pos x="170" y="212"/>
                          </a:cxn>
                          <a:cxn ang="0">
                            <a:pos x="196" y="180"/>
                          </a:cxn>
                          <a:cxn ang="0">
                            <a:pos x="220" y="142"/>
                          </a:cxn>
                          <a:cxn ang="0">
                            <a:pos x="238" y="100"/>
                          </a:cxn>
                          <a:cxn ang="0">
                            <a:pos x="250" y="54"/>
                          </a:cxn>
                          <a:cxn ang="0">
                            <a:pos x="254" y="2"/>
                          </a:cxn>
                          <a:cxn ang="0">
                            <a:pos x="288" y="0"/>
                          </a:cxn>
                        </a:cxnLst>
                        <a:rect l="0" t="0" r="r" b="b"/>
                        <a:pathLst>
                          <a:path w="288" h="334">
                            <a:moveTo>
                              <a:pt x="288" y="0"/>
                            </a:moveTo>
                            <a:lnTo>
                              <a:pt x="284" y="52"/>
                            </a:lnTo>
                            <a:lnTo>
                              <a:pt x="272" y="98"/>
                            </a:lnTo>
                            <a:lnTo>
                              <a:pt x="254" y="140"/>
                            </a:lnTo>
                            <a:lnTo>
                              <a:pt x="230" y="176"/>
                            </a:lnTo>
                            <a:lnTo>
                              <a:pt x="204" y="208"/>
                            </a:lnTo>
                            <a:lnTo>
                              <a:pt x="174" y="238"/>
                            </a:lnTo>
                            <a:lnTo>
                              <a:pt x="144" y="262"/>
                            </a:lnTo>
                            <a:lnTo>
                              <a:pt x="112" y="282"/>
                            </a:lnTo>
                            <a:lnTo>
                              <a:pt x="84" y="298"/>
                            </a:lnTo>
                            <a:lnTo>
                              <a:pt x="56" y="312"/>
                            </a:lnTo>
                            <a:lnTo>
                              <a:pt x="34" y="322"/>
                            </a:lnTo>
                            <a:lnTo>
                              <a:pt x="16" y="328"/>
                            </a:lnTo>
                            <a:lnTo>
                              <a:pt x="4" y="332"/>
                            </a:lnTo>
                            <a:lnTo>
                              <a:pt x="0" y="334"/>
                            </a:lnTo>
                            <a:lnTo>
                              <a:pt x="4" y="332"/>
                            </a:lnTo>
                            <a:lnTo>
                              <a:pt x="16" y="326"/>
                            </a:lnTo>
                            <a:lnTo>
                              <a:pt x="34" y="318"/>
                            </a:lnTo>
                            <a:lnTo>
                              <a:pt x="56" y="304"/>
                            </a:lnTo>
                            <a:lnTo>
                              <a:pt x="84" y="288"/>
                            </a:lnTo>
                            <a:lnTo>
                              <a:pt x="112" y="266"/>
                            </a:lnTo>
                            <a:lnTo>
                              <a:pt x="142" y="242"/>
                            </a:lnTo>
                            <a:lnTo>
                              <a:pt x="170" y="212"/>
                            </a:lnTo>
                            <a:lnTo>
                              <a:pt x="196" y="180"/>
                            </a:lnTo>
                            <a:lnTo>
                              <a:pt x="220" y="142"/>
                            </a:lnTo>
                            <a:lnTo>
                              <a:pt x="238" y="100"/>
                            </a:lnTo>
                            <a:lnTo>
                              <a:pt x="250" y="54"/>
                            </a:lnTo>
                            <a:lnTo>
                              <a:pt x="254" y="2"/>
                            </a:lnTo>
                            <a:lnTo>
                              <a:pt x="288" y="0"/>
                            </a:lnTo>
                            <a:close/>
                          </a:path>
                        </a:pathLst>
                      </a:custGeom>
                      <a:solidFill>
                        <a:srgbClr val="FFFFFF">
                          <a:alpha val="49001"/>
                        </a:srgbClr>
                      </a:solidFill>
                      <a:ln w="0">
                        <a:noFill/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sp>
                  <p:nvSpPr>
                    <p:cNvPr id="81" name="Freeform 82"/>
                    <p:cNvSpPr>
                      <a:spLocks/>
                    </p:cNvSpPr>
                    <p:nvPr/>
                  </p:nvSpPr>
                  <p:spPr bwMode="gray">
                    <a:xfrm flipV="1">
                      <a:off x="3456" y="2762"/>
                      <a:ext cx="221" cy="256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  <p:sp>
                <p:nvSpPr>
                  <p:cNvPr id="68" name="Oval 85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65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0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tint val="0"/>
                          <a:invGamma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69" name="Oval 86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80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alpha val="32001"/>
                        </a:schemeClr>
                      </a:gs>
                      <a:gs pos="100000">
                        <a:schemeClr val="hlink">
                          <a:gamma/>
                          <a:shade val="0"/>
                          <a:invGamma/>
                          <a:alpha val="89999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0" name="Oval 87"/>
                  <p:cNvSpPr>
                    <a:spLocks noChangeArrowheads="1"/>
                  </p:cNvSpPr>
                  <p:nvPr/>
                </p:nvSpPr>
                <p:spPr bwMode="gray">
                  <a:xfrm>
                    <a:off x="2889" y="1725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54118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shade val="54118"/>
                          <a:invGamma/>
                        </a:schemeClr>
                      </a:gs>
                    </a:gsLst>
                    <a:lin ang="189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1" name="Oval 88"/>
                  <p:cNvSpPr>
                    <a:spLocks noChangeArrowheads="1"/>
                  </p:cNvSpPr>
                  <p:nvPr/>
                </p:nvSpPr>
                <p:spPr bwMode="gray">
                  <a:xfrm>
                    <a:off x="2880" y="1731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66667"/>
                          <a:invGamma/>
                        </a:schemeClr>
                      </a:gs>
                      <a:gs pos="100000">
                        <a:schemeClr val="hlink">
                          <a:alpha val="0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2" name="Oval 89"/>
                  <p:cNvSpPr>
                    <a:spLocks noChangeArrowheads="1"/>
                  </p:cNvSpPr>
                  <p:nvPr/>
                </p:nvSpPr>
                <p:spPr bwMode="gray">
                  <a:xfrm>
                    <a:off x="2928" y="1770"/>
                    <a:ext cx="709" cy="70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5882"/>
                          <a:invGamma/>
                        </a:schemeClr>
                      </a:gs>
                    </a:gsLst>
                    <a:lin ang="54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grpSp>
                <p:nvGrpSpPr>
                  <p:cNvPr id="73" name="Group 90"/>
                  <p:cNvGrpSpPr>
                    <a:grpSpLocks/>
                  </p:cNvGrpSpPr>
                  <p:nvPr/>
                </p:nvGrpSpPr>
                <p:grpSpPr bwMode="auto">
                  <a:xfrm>
                    <a:off x="2943" y="1775"/>
                    <a:ext cx="687" cy="697"/>
                    <a:chOff x="4166" y="1706"/>
                    <a:chExt cx="1252" cy="1252"/>
                  </a:xfrm>
                </p:grpSpPr>
                <p:sp>
                  <p:nvSpPr>
                    <p:cNvPr id="74" name="Oval 91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66" y="1706"/>
                      <a:ext cx="1252" cy="125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D6E1E2"/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75" name="Oval 92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82" y="1713"/>
                      <a:ext cx="1222" cy="122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alpha val="0"/>
                          </a:srgbClr>
                        </a:gs>
                        <a:gs pos="100000">
                          <a:srgbClr val="D6E1E2">
                            <a:gamma/>
                            <a:tint val="34902"/>
                            <a:invGamma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76" name="Oval 93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95" y="1725"/>
                      <a:ext cx="1162" cy="114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79216"/>
                            <a:invGamma/>
                          </a:srgbClr>
                        </a:gs>
                        <a:gs pos="100000">
                          <a:srgbClr val="D6E1E2">
                            <a:alpha val="48000"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</p:grpSp>
            <p:grpSp>
              <p:nvGrpSpPr>
                <p:cNvPr id="92" name="Group 75"/>
                <p:cNvGrpSpPr>
                  <a:grpSpLocks/>
                </p:cNvGrpSpPr>
                <p:nvPr/>
              </p:nvGrpSpPr>
              <p:grpSpPr bwMode="auto">
                <a:xfrm>
                  <a:off x="5715010" y="785794"/>
                  <a:ext cx="1896696" cy="2833685"/>
                  <a:chOff x="2832" y="1665"/>
                  <a:chExt cx="1391" cy="2082"/>
                </a:xfrm>
              </p:grpSpPr>
              <p:grpSp>
                <p:nvGrpSpPr>
                  <p:cNvPr id="93" name="Group 76"/>
                  <p:cNvGrpSpPr>
                    <a:grpSpLocks/>
                  </p:cNvGrpSpPr>
                  <p:nvPr/>
                </p:nvGrpSpPr>
                <p:grpSpPr bwMode="auto">
                  <a:xfrm rot="3877067">
                    <a:off x="3681" y="3204"/>
                    <a:ext cx="554" cy="531"/>
                    <a:chOff x="3456" y="2762"/>
                    <a:chExt cx="643" cy="620"/>
                  </a:xfrm>
                </p:grpSpPr>
                <p:sp>
                  <p:nvSpPr>
                    <p:cNvPr id="111" name="Freeform 79"/>
                    <p:cNvSpPr>
                      <a:spLocks/>
                    </p:cNvSpPr>
                    <p:nvPr/>
                  </p:nvSpPr>
                  <p:spPr bwMode="gray">
                    <a:xfrm>
                      <a:off x="3811" y="3048"/>
                      <a:ext cx="288" cy="334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09" name="Freeform 82"/>
                    <p:cNvSpPr>
                      <a:spLocks/>
                    </p:cNvSpPr>
                    <p:nvPr/>
                  </p:nvSpPr>
                  <p:spPr bwMode="gray">
                    <a:xfrm flipV="1">
                      <a:off x="3456" y="2762"/>
                      <a:ext cx="221" cy="256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  <p:sp>
                <p:nvSpPr>
                  <p:cNvPr id="95" name="Text Box 84"/>
                  <p:cNvSpPr txBox="1">
                    <a:spLocks noChangeArrowheads="1"/>
                  </p:cNvSpPr>
                  <p:nvPr/>
                </p:nvSpPr>
                <p:spPr bwMode="gray">
                  <a:xfrm rot="3925970">
                    <a:off x="3428" y="2653"/>
                    <a:ext cx="631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eaLnBrk="0" fontAlgn="auto" hangingPunct="0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1400" b="1">
                        <a:solidFill>
                          <a:srgbClr val="FFFFFF"/>
                        </a:solidFill>
                        <a:latin typeface="+mn-lt"/>
                      </a:rPr>
                      <a:t>Your Text</a:t>
                    </a:r>
                  </a:p>
                </p:txBody>
              </p:sp>
              <p:sp>
                <p:nvSpPr>
                  <p:cNvPr id="96" name="Oval 85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65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0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tint val="0"/>
                          <a:invGamma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97" name="Oval 86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80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alpha val="32001"/>
                        </a:schemeClr>
                      </a:gs>
                      <a:gs pos="100000">
                        <a:schemeClr val="hlink">
                          <a:gamma/>
                          <a:shade val="0"/>
                          <a:invGamma/>
                          <a:alpha val="89999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98" name="Oval 87"/>
                  <p:cNvSpPr>
                    <a:spLocks noChangeArrowheads="1"/>
                  </p:cNvSpPr>
                  <p:nvPr/>
                </p:nvSpPr>
                <p:spPr bwMode="gray">
                  <a:xfrm>
                    <a:off x="2889" y="1725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54118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shade val="54118"/>
                          <a:invGamma/>
                        </a:schemeClr>
                      </a:gs>
                    </a:gsLst>
                    <a:lin ang="189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99" name="Oval 88"/>
                  <p:cNvSpPr>
                    <a:spLocks noChangeArrowheads="1"/>
                  </p:cNvSpPr>
                  <p:nvPr/>
                </p:nvSpPr>
                <p:spPr bwMode="gray">
                  <a:xfrm>
                    <a:off x="2880" y="1731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66667"/>
                          <a:invGamma/>
                        </a:schemeClr>
                      </a:gs>
                      <a:gs pos="100000">
                        <a:schemeClr val="hlink">
                          <a:alpha val="0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00" name="Oval 89"/>
                  <p:cNvSpPr>
                    <a:spLocks noChangeArrowheads="1"/>
                  </p:cNvSpPr>
                  <p:nvPr/>
                </p:nvSpPr>
                <p:spPr bwMode="gray">
                  <a:xfrm>
                    <a:off x="2928" y="1770"/>
                    <a:ext cx="709" cy="70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5882"/>
                          <a:invGamma/>
                        </a:schemeClr>
                      </a:gs>
                    </a:gsLst>
                    <a:lin ang="54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grpSp>
                <p:nvGrpSpPr>
                  <p:cNvPr id="101" name="Group 90"/>
                  <p:cNvGrpSpPr>
                    <a:grpSpLocks/>
                  </p:cNvGrpSpPr>
                  <p:nvPr/>
                </p:nvGrpSpPr>
                <p:grpSpPr bwMode="auto">
                  <a:xfrm>
                    <a:off x="2943" y="1775"/>
                    <a:ext cx="687" cy="697"/>
                    <a:chOff x="4166" y="1706"/>
                    <a:chExt cx="1252" cy="1252"/>
                  </a:xfrm>
                </p:grpSpPr>
                <p:sp>
                  <p:nvSpPr>
                    <p:cNvPr id="102" name="Oval 91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66" y="1706"/>
                      <a:ext cx="1252" cy="125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D6E1E2"/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03" name="Oval 92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82" y="1713"/>
                      <a:ext cx="1222" cy="122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alpha val="0"/>
                          </a:srgbClr>
                        </a:gs>
                        <a:gs pos="100000">
                          <a:srgbClr val="D6E1E2">
                            <a:gamma/>
                            <a:tint val="34902"/>
                            <a:invGamma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04" name="Oval 93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95" y="1725"/>
                      <a:ext cx="1162" cy="114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79216"/>
                            <a:invGamma/>
                          </a:srgbClr>
                        </a:gs>
                        <a:gs pos="100000">
                          <a:srgbClr val="D6E1E2">
                            <a:alpha val="48000"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</p:grpSp>
            <p:grpSp>
              <p:nvGrpSpPr>
                <p:cNvPr id="112" name="Group 75"/>
                <p:cNvGrpSpPr>
                  <a:grpSpLocks/>
                </p:cNvGrpSpPr>
                <p:nvPr/>
              </p:nvGrpSpPr>
              <p:grpSpPr bwMode="auto">
                <a:xfrm>
                  <a:off x="7500929" y="714356"/>
                  <a:ext cx="1898060" cy="2835046"/>
                  <a:chOff x="2832" y="1665"/>
                  <a:chExt cx="1392" cy="2083"/>
                </a:xfrm>
              </p:grpSpPr>
              <p:grpSp>
                <p:nvGrpSpPr>
                  <p:cNvPr id="113" name="Group 76"/>
                  <p:cNvGrpSpPr>
                    <a:grpSpLocks/>
                  </p:cNvGrpSpPr>
                  <p:nvPr/>
                </p:nvGrpSpPr>
                <p:grpSpPr bwMode="auto">
                  <a:xfrm rot="3877067">
                    <a:off x="3680" y="3205"/>
                    <a:ext cx="555" cy="532"/>
                    <a:chOff x="3456" y="2762"/>
                    <a:chExt cx="644" cy="621"/>
                  </a:xfrm>
                </p:grpSpPr>
                <p:sp>
                  <p:nvSpPr>
                    <p:cNvPr id="131" name="Freeform 79"/>
                    <p:cNvSpPr>
                      <a:spLocks/>
                    </p:cNvSpPr>
                    <p:nvPr/>
                  </p:nvSpPr>
                  <p:spPr bwMode="gray">
                    <a:xfrm>
                      <a:off x="3812" y="3049"/>
                      <a:ext cx="288" cy="334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29" name="Freeform 82"/>
                    <p:cNvSpPr>
                      <a:spLocks/>
                    </p:cNvSpPr>
                    <p:nvPr/>
                  </p:nvSpPr>
                  <p:spPr bwMode="gray">
                    <a:xfrm flipV="1">
                      <a:off x="3456" y="2762"/>
                      <a:ext cx="221" cy="256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  <p:sp>
                <p:nvSpPr>
                  <p:cNvPr id="115" name="Text Box 84"/>
                  <p:cNvSpPr txBox="1">
                    <a:spLocks noChangeArrowheads="1"/>
                  </p:cNvSpPr>
                  <p:nvPr/>
                </p:nvSpPr>
                <p:spPr bwMode="gray">
                  <a:xfrm rot="3925970">
                    <a:off x="3428" y="2653"/>
                    <a:ext cx="631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eaLnBrk="0" fontAlgn="auto" hangingPunct="0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1400" b="1">
                        <a:solidFill>
                          <a:srgbClr val="FFFFFF"/>
                        </a:solidFill>
                        <a:latin typeface="+mn-lt"/>
                      </a:rPr>
                      <a:t>Your Text</a:t>
                    </a:r>
                  </a:p>
                </p:txBody>
              </p:sp>
              <p:sp>
                <p:nvSpPr>
                  <p:cNvPr id="116" name="Oval 85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65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0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tint val="0"/>
                          <a:invGamma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17" name="Oval 86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80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alpha val="32001"/>
                        </a:schemeClr>
                      </a:gs>
                      <a:gs pos="100000">
                        <a:schemeClr val="hlink">
                          <a:gamma/>
                          <a:shade val="0"/>
                          <a:invGamma/>
                          <a:alpha val="89999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18" name="Oval 87"/>
                  <p:cNvSpPr>
                    <a:spLocks noChangeArrowheads="1"/>
                  </p:cNvSpPr>
                  <p:nvPr/>
                </p:nvSpPr>
                <p:spPr bwMode="gray">
                  <a:xfrm>
                    <a:off x="2889" y="1725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54118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shade val="54118"/>
                          <a:invGamma/>
                        </a:schemeClr>
                      </a:gs>
                    </a:gsLst>
                    <a:lin ang="189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19" name="Oval 88"/>
                  <p:cNvSpPr>
                    <a:spLocks noChangeArrowheads="1"/>
                  </p:cNvSpPr>
                  <p:nvPr/>
                </p:nvSpPr>
                <p:spPr bwMode="gray">
                  <a:xfrm>
                    <a:off x="2880" y="1731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66667"/>
                          <a:invGamma/>
                        </a:schemeClr>
                      </a:gs>
                      <a:gs pos="100000">
                        <a:schemeClr val="hlink">
                          <a:alpha val="0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20" name="Oval 89"/>
                  <p:cNvSpPr>
                    <a:spLocks noChangeArrowheads="1"/>
                  </p:cNvSpPr>
                  <p:nvPr/>
                </p:nvSpPr>
                <p:spPr bwMode="gray">
                  <a:xfrm>
                    <a:off x="2928" y="1770"/>
                    <a:ext cx="709" cy="70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5882"/>
                          <a:invGamma/>
                        </a:schemeClr>
                      </a:gs>
                    </a:gsLst>
                    <a:lin ang="54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grpSp>
                <p:nvGrpSpPr>
                  <p:cNvPr id="121" name="Group 90"/>
                  <p:cNvGrpSpPr>
                    <a:grpSpLocks/>
                  </p:cNvGrpSpPr>
                  <p:nvPr/>
                </p:nvGrpSpPr>
                <p:grpSpPr bwMode="auto">
                  <a:xfrm>
                    <a:off x="2943" y="1775"/>
                    <a:ext cx="687" cy="697"/>
                    <a:chOff x="4166" y="1706"/>
                    <a:chExt cx="1252" cy="1252"/>
                  </a:xfrm>
                </p:grpSpPr>
                <p:sp>
                  <p:nvSpPr>
                    <p:cNvPr id="122" name="Oval 91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66" y="1706"/>
                      <a:ext cx="1252" cy="125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D6E1E2"/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23" name="Oval 92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82" y="1713"/>
                      <a:ext cx="1222" cy="122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alpha val="0"/>
                          </a:srgbClr>
                        </a:gs>
                        <a:gs pos="100000">
                          <a:srgbClr val="D6E1E2">
                            <a:gamma/>
                            <a:tint val="34902"/>
                            <a:invGamma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24" name="Oval 93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95" y="1725"/>
                      <a:ext cx="1162" cy="114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79216"/>
                            <a:invGamma/>
                          </a:srgbClr>
                        </a:gs>
                        <a:gs pos="100000">
                          <a:srgbClr val="D6E1E2">
                            <a:alpha val="48000"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</p:grpSp>
            <p:grpSp>
              <p:nvGrpSpPr>
                <p:cNvPr id="132" name="Group 75"/>
                <p:cNvGrpSpPr>
                  <a:grpSpLocks/>
                </p:cNvGrpSpPr>
                <p:nvPr/>
              </p:nvGrpSpPr>
              <p:grpSpPr bwMode="auto">
                <a:xfrm>
                  <a:off x="1785919" y="714356"/>
                  <a:ext cx="1891241" cy="2837768"/>
                  <a:chOff x="2832" y="1665"/>
                  <a:chExt cx="1387" cy="2085"/>
                </a:xfrm>
              </p:grpSpPr>
              <p:grpSp>
                <p:nvGrpSpPr>
                  <p:cNvPr id="133" name="Group 76"/>
                  <p:cNvGrpSpPr>
                    <a:grpSpLocks/>
                  </p:cNvGrpSpPr>
                  <p:nvPr/>
                </p:nvGrpSpPr>
                <p:grpSpPr bwMode="auto">
                  <a:xfrm rot="3877067">
                    <a:off x="3673" y="3204"/>
                    <a:ext cx="561" cy="531"/>
                    <a:chOff x="3456" y="2762"/>
                    <a:chExt cx="652" cy="619"/>
                  </a:xfrm>
                </p:grpSpPr>
                <p:sp>
                  <p:nvSpPr>
                    <p:cNvPr id="151" name="Freeform 79"/>
                    <p:cNvSpPr>
                      <a:spLocks/>
                    </p:cNvSpPr>
                    <p:nvPr/>
                  </p:nvSpPr>
                  <p:spPr bwMode="gray">
                    <a:xfrm>
                      <a:off x="3820" y="3047"/>
                      <a:ext cx="288" cy="334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49" name="Freeform 82"/>
                    <p:cNvSpPr>
                      <a:spLocks/>
                    </p:cNvSpPr>
                    <p:nvPr/>
                  </p:nvSpPr>
                  <p:spPr bwMode="gray">
                    <a:xfrm flipV="1">
                      <a:off x="3456" y="2762"/>
                      <a:ext cx="221" cy="256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  <p:sp>
                <p:nvSpPr>
                  <p:cNvPr id="135" name="Text Box 84"/>
                  <p:cNvSpPr txBox="1">
                    <a:spLocks noChangeArrowheads="1"/>
                  </p:cNvSpPr>
                  <p:nvPr/>
                </p:nvSpPr>
                <p:spPr bwMode="gray">
                  <a:xfrm rot="3925970">
                    <a:off x="3428" y="2653"/>
                    <a:ext cx="631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eaLnBrk="0" fontAlgn="auto" hangingPunct="0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1400" b="1">
                        <a:solidFill>
                          <a:srgbClr val="FFFFFF"/>
                        </a:solidFill>
                        <a:latin typeface="+mn-lt"/>
                      </a:rPr>
                      <a:t>Your Text</a:t>
                    </a:r>
                  </a:p>
                </p:txBody>
              </p:sp>
              <p:sp>
                <p:nvSpPr>
                  <p:cNvPr id="136" name="Oval 85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65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0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tint val="0"/>
                          <a:invGamma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37" name="Oval 86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80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alpha val="32001"/>
                        </a:schemeClr>
                      </a:gs>
                      <a:gs pos="100000">
                        <a:schemeClr val="hlink">
                          <a:gamma/>
                          <a:shade val="0"/>
                          <a:invGamma/>
                          <a:alpha val="89999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38" name="Oval 87"/>
                  <p:cNvSpPr>
                    <a:spLocks noChangeArrowheads="1"/>
                  </p:cNvSpPr>
                  <p:nvPr/>
                </p:nvSpPr>
                <p:spPr bwMode="gray">
                  <a:xfrm>
                    <a:off x="2889" y="1725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54118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shade val="54118"/>
                          <a:invGamma/>
                        </a:schemeClr>
                      </a:gs>
                    </a:gsLst>
                    <a:lin ang="189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39" name="Oval 88"/>
                  <p:cNvSpPr>
                    <a:spLocks noChangeArrowheads="1"/>
                  </p:cNvSpPr>
                  <p:nvPr/>
                </p:nvSpPr>
                <p:spPr bwMode="gray">
                  <a:xfrm>
                    <a:off x="2880" y="1731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66667"/>
                          <a:invGamma/>
                        </a:schemeClr>
                      </a:gs>
                      <a:gs pos="100000">
                        <a:schemeClr val="hlink">
                          <a:alpha val="0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40" name="Oval 89"/>
                  <p:cNvSpPr>
                    <a:spLocks noChangeArrowheads="1"/>
                  </p:cNvSpPr>
                  <p:nvPr/>
                </p:nvSpPr>
                <p:spPr bwMode="gray">
                  <a:xfrm>
                    <a:off x="2928" y="1770"/>
                    <a:ext cx="709" cy="70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5882"/>
                          <a:invGamma/>
                        </a:schemeClr>
                      </a:gs>
                    </a:gsLst>
                    <a:lin ang="54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grpSp>
                <p:nvGrpSpPr>
                  <p:cNvPr id="141" name="Group 90"/>
                  <p:cNvGrpSpPr>
                    <a:grpSpLocks/>
                  </p:cNvGrpSpPr>
                  <p:nvPr/>
                </p:nvGrpSpPr>
                <p:grpSpPr bwMode="auto">
                  <a:xfrm>
                    <a:off x="2943" y="1775"/>
                    <a:ext cx="687" cy="697"/>
                    <a:chOff x="4166" y="1706"/>
                    <a:chExt cx="1252" cy="1252"/>
                  </a:xfrm>
                </p:grpSpPr>
                <p:sp>
                  <p:nvSpPr>
                    <p:cNvPr id="142" name="Oval 91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66" y="1706"/>
                      <a:ext cx="1252" cy="125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D6E1E2"/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43" name="Oval 92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82" y="1713"/>
                      <a:ext cx="1222" cy="122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alpha val="0"/>
                          </a:srgbClr>
                        </a:gs>
                        <a:gs pos="100000">
                          <a:srgbClr val="D6E1E2">
                            <a:gamma/>
                            <a:tint val="34902"/>
                            <a:invGamma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44" name="Oval 93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95" y="1725"/>
                      <a:ext cx="1162" cy="114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79216"/>
                            <a:invGamma/>
                          </a:srgbClr>
                        </a:gs>
                        <a:gs pos="100000">
                          <a:srgbClr val="D6E1E2">
                            <a:alpha val="48000"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</p:grpSp>
          </p:grpSp>
          <p:sp>
            <p:nvSpPr>
              <p:cNvPr id="19470" name="TextBox 153"/>
              <p:cNvSpPr txBox="1">
                <a:spLocks noChangeArrowheads="1"/>
              </p:cNvSpPr>
              <p:nvPr/>
            </p:nvSpPr>
            <p:spPr bwMode="auto">
              <a:xfrm>
                <a:off x="500034" y="1457254"/>
                <a:ext cx="85725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Calibri" pitchFamily="34" charset="0"/>
                  </a:rPr>
                  <a:t>一上</a:t>
                </a:r>
              </a:p>
            </p:txBody>
          </p:sp>
          <p:sp>
            <p:nvSpPr>
              <p:cNvPr id="19471" name="TextBox 154"/>
              <p:cNvSpPr txBox="1">
                <a:spLocks noChangeArrowheads="1"/>
              </p:cNvSpPr>
              <p:nvPr/>
            </p:nvSpPr>
            <p:spPr bwMode="auto">
              <a:xfrm>
                <a:off x="2071670" y="1428736"/>
                <a:ext cx="85725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Calibri" pitchFamily="34" charset="0"/>
                  </a:rPr>
                  <a:t>一下</a:t>
                </a:r>
              </a:p>
            </p:txBody>
          </p:sp>
          <p:sp>
            <p:nvSpPr>
              <p:cNvPr id="19472" name="TextBox 155"/>
              <p:cNvSpPr txBox="1">
                <a:spLocks noChangeArrowheads="1"/>
              </p:cNvSpPr>
              <p:nvPr/>
            </p:nvSpPr>
            <p:spPr bwMode="auto">
              <a:xfrm>
                <a:off x="5715008" y="1500174"/>
                <a:ext cx="85725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Calibri" pitchFamily="34" charset="0"/>
                  </a:rPr>
                  <a:t>二下</a:t>
                </a:r>
              </a:p>
            </p:txBody>
          </p:sp>
          <p:sp>
            <p:nvSpPr>
              <p:cNvPr id="19473" name="TextBox 156"/>
              <p:cNvSpPr txBox="1">
                <a:spLocks noChangeArrowheads="1"/>
              </p:cNvSpPr>
              <p:nvPr/>
            </p:nvSpPr>
            <p:spPr bwMode="auto">
              <a:xfrm>
                <a:off x="7358082" y="1457254"/>
                <a:ext cx="85725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Calibri" pitchFamily="34" charset="0"/>
                  </a:rPr>
                  <a:t>三上</a:t>
                </a:r>
              </a:p>
            </p:txBody>
          </p:sp>
          <p:sp>
            <p:nvSpPr>
              <p:cNvPr id="19474" name="TextBox 158"/>
              <p:cNvSpPr txBox="1">
                <a:spLocks noChangeArrowheads="1"/>
              </p:cNvSpPr>
              <p:nvPr/>
            </p:nvSpPr>
            <p:spPr bwMode="auto">
              <a:xfrm>
                <a:off x="3929058" y="1500174"/>
                <a:ext cx="85725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Calibri" pitchFamily="34" charset="0"/>
                  </a:rPr>
                  <a:t>二上</a:t>
                </a:r>
              </a:p>
            </p:txBody>
          </p:sp>
          <p:sp>
            <p:nvSpPr>
              <p:cNvPr id="19475" name="Text Box 22"/>
              <p:cNvSpPr txBox="1">
                <a:spLocks noChangeArrowheads="1"/>
              </p:cNvSpPr>
              <p:nvPr/>
            </p:nvSpPr>
            <p:spPr bwMode="auto">
              <a:xfrm>
                <a:off x="71406" y="2559602"/>
                <a:ext cx="171478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>
                    <a:solidFill>
                      <a:srgbClr val="003300"/>
                    </a:solidFill>
                    <a:latin typeface="Calibri" pitchFamily="34" charset="0"/>
                  </a:rPr>
                  <a:t>20</a:t>
                </a:r>
                <a:r>
                  <a:rPr lang="zh-CN" altLang="en-US">
                    <a:solidFill>
                      <a:srgbClr val="003300"/>
                    </a:solidFill>
                    <a:latin typeface="Calibri" pitchFamily="34" charset="0"/>
                  </a:rPr>
                  <a:t>以内的加法</a:t>
                </a:r>
              </a:p>
            </p:txBody>
          </p:sp>
          <p:sp>
            <p:nvSpPr>
              <p:cNvPr id="19476" name="Text Box 22"/>
              <p:cNvSpPr txBox="1">
                <a:spLocks noChangeArrowheads="1"/>
              </p:cNvSpPr>
              <p:nvPr/>
            </p:nvSpPr>
            <p:spPr bwMode="auto">
              <a:xfrm>
                <a:off x="1785918" y="2571744"/>
                <a:ext cx="171478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>
                    <a:solidFill>
                      <a:srgbClr val="003300"/>
                    </a:solidFill>
                    <a:latin typeface="Calibri" pitchFamily="34" charset="0"/>
                  </a:rPr>
                  <a:t>100</a:t>
                </a:r>
                <a:r>
                  <a:rPr lang="zh-CN" altLang="en-US">
                    <a:solidFill>
                      <a:srgbClr val="003300"/>
                    </a:solidFill>
                    <a:latin typeface="Calibri" pitchFamily="34" charset="0"/>
                  </a:rPr>
                  <a:t>以内的加法</a:t>
                </a:r>
              </a:p>
            </p:txBody>
          </p:sp>
          <p:sp>
            <p:nvSpPr>
              <p:cNvPr id="19477" name="Text Box 22"/>
              <p:cNvSpPr txBox="1">
                <a:spLocks noChangeArrowheads="1"/>
              </p:cNvSpPr>
              <p:nvPr/>
            </p:nvSpPr>
            <p:spPr bwMode="auto">
              <a:xfrm>
                <a:off x="3643306" y="2571744"/>
                <a:ext cx="171478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>
                    <a:solidFill>
                      <a:srgbClr val="003300"/>
                    </a:solidFill>
                    <a:latin typeface="Calibri" pitchFamily="34" charset="0"/>
                  </a:rPr>
                  <a:t>100</a:t>
                </a:r>
                <a:r>
                  <a:rPr lang="zh-CN" altLang="en-US">
                    <a:solidFill>
                      <a:srgbClr val="003300"/>
                    </a:solidFill>
                    <a:latin typeface="Calibri" pitchFamily="34" charset="0"/>
                  </a:rPr>
                  <a:t>以内连加</a:t>
                </a:r>
              </a:p>
            </p:txBody>
          </p:sp>
          <p:sp>
            <p:nvSpPr>
              <p:cNvPr id="19478" name="Text Box 22"/>
              <p:cNvSpPr txBox="1">
                <a:spLocks noChangeArrowheads="1"/>
              </p:cNvSpPr>
              <p:nvPr/>
            </p:nvSpPr>
            <p:spPr bwMode="auto">
              <a:xfrm>
                <a:off x="5357818" y="2571744"/>
                <a:ext cx="171478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>
                    <a:solidFill>
                      <a:srgbClr val="003300"/>
                    </a:solidFill>
                    <a:latin typeface="Calibri" pitchFamily="34" charset="0"/>
                  </a:rPr>
                  <a:t>万以内的加法</a:t>
                </a:r>
              </a:p>
            </p:txBody>
          </p:sp>
          <p:sp>
            <p:nvSpPr>
              <p:cNvPr id="19479" name="Text Box 22"/>
              <p:cNvSpPr txBox="1">
                <a:spLocks noChangeArrowheads="1"/>
              </p:cNvSpPr>
              <p:nvPr/>
            </p:nvSpPr>
            <p:spPr bwMode="auto">
              <a:xfrm>
                <a:off x="7215206" y="2500306"/>
                <a:ext cx="171478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>
                    <a:solidFill>
                      <a:srgbClr val="003300"/>
                    </a:solidFill>
                    <a:latin typeface="Calibri" pitchFamily="34" charset="0"/>
                  </a:rPr>
                  <a:t>万以内的连加</a:t>
                </a:r>
              </a:p>
            </p:txBody>
          </p:sp>
        </p:grpSp>
      </p:grpSp>
      <p:sp>
        <p:nvSpPr>
          <p:cNvPr id="170" name="Rectangle 2"/>
          <p:cNvSpPr txBox="1">
            <a:spLocks noChangeArrowheads="1"/>
          </p:cNvSpPr>
          <p:nvPr/>
        </p:nvSpPr>
        <p:spPr>
          <a:xfrm>
            <a:off x="1285875" y="214313"/>
            <a:ext cx="2928938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3300"/>
                </a:solidFill>
                <a:latin typeface="+mj-lt"/>
                <a:cs typeface="+mj-cs"/>
              </a:rPr>
              <a:t>教材分析</a:t>
            </a:r>
          </a:p>
        </p:txBody>
      </p:sp>
      <p:sp>
        <p:nvSpPr>
          <p:cNvPr id="172" name="AutoShape 12"/>
          <p:cNvSpPr>
            <a:spLocks noChangeArrowheads="1"/>
          </p:cNvSpPr>
          <p:nvPr/>
        </p:nvSpPr>
        <p:spPr bwMode="auto">
          <a:xfrm>
            <a:off x="71438" y="1714500"/>
            <a:ext cx="1571625" cy="22860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19461" name="Rectangle 6"/>
          <p:cNvSpPr>
            <a:spLocks noChangeArrowheads="1"/>
          </p:cNvSpPr>
          <p:nvPr/>
        </p:nvSpPr>
        <p:spPr bwMode="auto">
          <a:xfrm>
            <a:off x="642938" y="1071563"/>
            <a:ext cx="77771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GB" sz="2400" b="1">
                <a:solidFill>
                  <a:srgbClr val="003300"/>
                </a:solidFill>
                <a:latin typeface="Calibri" pitchFamily="34" charset="0"/>
                <a:ea typeface="楷体_GB2312"/>
                <a:cs typeface="楷体_GB2312"/>
              </a:rPr>
              <a:t>纵向分析教材</a:t>
            </a:r>
            <a:r>
              <a:rPr lang="en-GB" altLang="zh-CN" sz="2400" b="1">
                <a:solidFill>
                  <a:srgbClr val="003300"/>
                </a:solidFill>
                <a:latin typeface="Calibri" pitchFamily="34" charset="0"/>
              </a:rPr>
              <a:t>——</a:t>
            </a:r>
            <a:r>
              <a:rPr lang="zh-CN" altLang="en-US" b="1">
                <a:solidFill>
                  <a:srgbClr val="003300"/>
                </a:solidFill>
                <a:latin typeface="Calibri" pitchFamily="34" charset="0"/>
              </a:rPr>
              <a:t>寻找学生能够独立进行思考的知识基础和经验基础  </a:t>
            </a:r>
            <a:endParaRPr lang="zh-CN" altLang="en-GB" b="1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105" name="TextBox 104"/>
          <p:cNvSpPr txBox="1">
            <a:spLocks noChangeArrowheads="1"/>
          </p:cNvSpPr>
          <p:nvPr/>
        </p:nvSpPr>
        <p:spPr bwMode="auto">
          <a:xfrm>
            <a:off x="8072438" y="1647825"/>
            <a:ext cx="12144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>
                <a:latin typeface="Calibri" pitchFamily="34" charset="0"/>
              </a:rPr>
              <a:t>……</a:t>
            </a:r>
            <a:endParaRPr lang="zh-CN" altLang="en-US" sz="5400" b="1">
              <a:latin typeface="Calibri" pitchFamily="34" charset="0"/>
            </a:endParaRPr>
          </a:p>
        </p:txBody>
      </p:sp>
      <p:sp>
        <p:nvSpPr>
          <p:cNvPr id="106" name="下箭头 105"/>
          <p:cNvSpPr/>
          <p:nvPr/>
        </p:nvSpPr>
        <p:spPr>
          <a:xfrm>
            <a:off x="642938" y="4071938"/>
            <a:ext cx="357187" cy="642937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Rectangle 7"/>
          <p:cNvSpPr>
            <a:spLocks noChangeArrowheads="1"/>
          </p:cNvSpPr>
          <p:nvPr/>
        </p:nvSpPr>
        <p:spPr bwMode="auto">
          <a:xfrm>
            <a:off x="285750" y="4857750"/>
            <a:ext cx="407193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2400" b="1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一位数加一位数的进位加</a:t>
            </a:r>
            <a:endParaRPr lang="zh-CN" altLang="en-GB" sz="2400" b="1">
              <a:solidFill>
                <a:srgbClr val="003300"/>
              </a:solidFill>
              <a:latin typeface="Calibri" pitchFamily="34" charset="0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2" name="组合 170"/>
          <p:cNvGrpSpPr>
            <a:grpSpLocks/>
          </p:cNvGrpSpPr>
          <p:nvPr/>
        </p:nvGrpSpPr>
        <p:grpSpPr bwMode="auto">
          <a:xfrm>
            <a:off x="0" y="1571625"/>
            <a:ext cx="8858250" cy="3302000"/>
            <a:chOff x="71406" y="1071546"/>
            <a:chExt cx="8858587" cy="3302181"/>
          </a:xfrm>
        </p:grpSpPr>
        <p:sp>
          <p:nvSpPr>
            <p:cNvPr id="20499" name="Freeform 78"/>
            <p:cNvSpPr>
              <a:spLocks/>
            </p:cNvSpPr>
            <p:nvPr/>
          </p:nvSpPr>
          <p:spPr bwMode="gray">
            <a:xfrm>
              <a:off x="3643306" y="2500306"/>
              <a:ext cx="1572347" cy="579901"/>
            </a:xfrm>
            <a:custGeom>
              <a:avLst/>
              <a:gdLst>
                <a:gd name="T0" fmla="*/ 1572347 w 1832"/>
                <a:gd name="T1" fmla="*/ 45482 h 408"/>
                <a:gd name="T2" fmla="*/ 1570630 w 1832"/>
                <a:gd name="T3" fmla="*/ 93808 h 408"/>
                <a:gd name="T4" fmla="*/ 1556898 w 1832"/>
                <a:gd name="T5" fmla="*/ 181930 h 408"/>
                <a:gd name="T6" fmla="*/ 1534583 w 1832"/>
                <a:gd name="T7" fmla="*/ 267209 h 408"/>
                <a:gd name="T8" fmla="*/ 1505402 w 1832"/>
                <a:gd name="T9" fmla="*/ 341118 h 408"/>
                <a:gd name="T10" fmla="*/ 1469355 w 1832"/>
                <a:gd name="T11" fmla="*/ 409342 h 408"/>
                <a:gd name="T12" fmla="*/ 1428158 w 1832"/>
                <a:gd name="T13" fmla="*/ 469038 h 408"/>
                <a:gd name="T14" fmla="*/ 1381812 w 1832"/>
                <a:gd name="T15" fmla="*/ 514520 h 408"/>
                <a:gd name="T16" fmla="*/ 1330315 w 1832"/>
                <a:gd name="T17" fmla="*/ 551474 h 408"/>
                <a:gd name="T18" fmla="*/ 1275386 w 1832"/>
                <a:gd name="T19" fmla="*/ 571373 h 408"/>
                <a:gd name="T20" fmla="*/ 1217024 w 1832"/>
                <a:gd name="T21" fmla="*/ 579901 h 408"/>
                <a:gd name="T22" fmla="*/ 0 w 1832"/>
                <a:gd name="T23" fmla="*/ 579901 h 408"/>
                <a:gd name="T24" fmla="*/ 0 w 1832"/>
                <a:gd name="T25" fmla="*/ 0 h 408"/>
                <a:gd name="T26" fmla="*/ 1572347 w 1832"/>
                <a:gd name="T27" fmla="*/ 0 h 408"/>
                <a:gd name="T28" fmla="*/ 1572347 w 1832"/>
                <a:gd name="T29" fmla="*/ 45482 h 408"/>
                <a:gd name="T30" fmla="*/ 1572347 w 1832"/>
                <a:gd name="T31" fmla="*/ 45482 h 40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32"/>
                <a:gd name="T49" fmla="*/ 0 h 408"/>
                <a:gd name="T50" fmla="*/ 1832 w 1832"/>
                <a:gd name="T51" fmla="*/ 408 h 40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rgbClr val="60F5F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0" name="Freeform 78"/>
            <p:cNvSpPr>
              <a:spLocks/>
            </p:cNvSpPr>
            <p:nvPr/>
          </p:nvSpPr>
          <p:spPr bwMode="gray">
            <a:xfrm>
              <a:off x="5429256" y="2500306"/>
              <a:ext cx="1572347" cy="579901"/>
            </a:xfrm>
            <a:custGeom>
              <a:avLst/>
              <a:gdLst>
                <a:gd name="T0" fmla="*/ 1572347 w 1832"/>
                <a:gd name="T1" fmla="*/ 45482 h 408"/>
                <a:gd name="T2" fmla="*/ 1570630 w 1832"/>
                <a:gd name="T3" fmla="*/ 93808 h 408"/>
                <a:gd name="T4" fmla="*/ 1556898 w 1832"/>
                <a:gd name="T5" fmla="*/ 181930 h 408"/>
                <a:gd name="T6" fmla="*/ 1534583 w 1832"/>
                <a:gd name="T7" fmla="*/ 267209 h 408"/>
                <a:gd name="T8" fmla="*/ 1505402 w 1832"/>
                <a:gd name="T9" fmla="*/ 341118 h 408"/>
                <a:gd name="T10" fmla="*/ 1469355 w 1832"/>
                <a:gd name="T11" fmla="*/ 409342 h 408"/>
                <a:gd name="T12" fmla="*/ 1428158 w 1832"/>
                <a:gd name="T13" fmla="*/ 469038 h 408"/>
                <a:gd name="T14" fmla="*/ 1381812 w 1832"/>
                <a:gd name="T15" fmla="*/ 514520 h 408"/>
                <a:gd name="T16" fmla="*/ 1330315 w 1832"/>
                <a:gd name="T17" fmla="*/ 551474 h 408"/>
                <a:gd name="T18" fmla="*/ 1275386 w 1832"/>
                <a:gd name="T19" fmla="*/ 571373 h 408"/>
                <a:gd name="T20" fmla="*/ 1217024 w 1832"/>
                <a:gd name="T21" fmla="*/ 579901 h 408"/>
                <a:gd name="T22" fmla="*/ 0 w 1832"/>
                <a:gd name="T23" fmla="*/ 579901 h 408"/>
                <a:gd name="T24" fmla="*/ 0 w 1832"/>
                <a:gd name="T25" fmla="*/ 0 h 408"/>
                <a:gd name="T26" fmla="*/ 1572347 w 1832"/>
                <a:gd name="T27" fmla="*/ 0 h 408"/>
                <a:gd name="T28" fmla="*/ 1572347 w 1832"/>
                <a:gd name="T29" fmla="*/ 45482 h 408"/>
                <a:gd name="T30" fmla="*/ 1572347 w 1832"/>
                <a:gd name="T31" fmla="*/ 45482 h 40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32"/>
                <a:gd name="T49" fmla="*/ 0 h 408"/>
                <a:gd name="T50" fmla="*/ 1832 w 1832"/>
                <a:gd name="T51" fmla="*/ 408 h 40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rgbClr val="60F5F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1" name="Freeform 78"/>
            <p:cNvSpPr>
              <a:spLocks/>
            </p:cNvSpPr>
            <p:nvPr/>
          </p:nvSpPr>
          <p:spPr bwMode="gray">
            <a:xfrm>
              <a:off x="7215206" y="2428868"/>
              <a:ext cx="1572347" cy="579901"/>
            </a:xfrm>
            <a:custGeom>
              <a:avLst/>
              <a:gdLst>
                <a:gd name="T0" fmla="*/ 1572347 w 1832"/>
                <a:gd name="T1" fmla="*/ 45482 h 408"/>
                <a:gd name="T2" fmla="*/ 1570630 w 1832"/>
                <a:gd name="T3" fmla="*/ 93808 h 408"/>
                <a:gd name="T4" fmla="*/ 1556898 w 1832"/>
                <a:gd name="T5" fmla="*/ 181930 h 408"/>
                <a:gd name="T6" fmla="*/ 1534583 w 1832"/>
                <a:gd name="T7" fmla="*/ 267209 h 408"/>
                <a:gd name="T8" fmla="*/ 1505402 w 1832"/>
                <a:gd name="T9" fmla="*/ 341118 h 408"/>
                <a:gd name="T10" fmla="*/ 1469355 w 1832"/>
                <a:gd name="T11" fmla="*/ 409342 h 408"/>
                <a:gd name="T12" fmla="*/ 1428158 w 1832"/>
                <a:gd name="T13" fmla="*/ 469038 h 408"/>
                <a:gd name="T14" fmla="*/ 1381812 w 1832"/>
                <a:gd name="T15" fmla="*/ 514520 h 408"/>
                <a:gd name="T16" fmla="*/ 1330315 w 1832"/>
                <a:gd name="T17" fmla="*/ 551474 h 408"/>
                <a:gd name="T18" fmla="*/ 1275386 w 1832"/>
                <a:gd name="T19" fmla="*/ 571373 h 408"/>
                <a:gd name="T20" fmla="*/ 1217024 w 1832"/>
                <a:gd name="T21" fmla="*/ 579901 h 408"/>
                <a:gd name="T22" fmla="*/ 0 w 1832"/>
                <a:gd name="T23" fmla="*/ 579901 h 408"/>
                <a:gd name="T24" fmla="*/ 0 w 1832"/>
                <a:gd name="T25" fmla="*/ 0 h 408"/>
                <a:gd name="T26" fmla="*/ 1572347 w 1832"/>
                <a:gd name="T27" fmla="*/ 0 h 408"/>
                <a:gd name="T28" fmla="*/ 1572347 w 1832"/>
                <a:gd name="T29" fmla="*/ 45482 h 408"/>
                <a:gd name="T30" fmla="*/ 1572347 w 1832"/>
                <a:gd name="T31" fmla="*/ 45482 h 40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32"/>
                <a:gd name="T49" fmla="*/ 0 h 408"/>
                <a:gd name="T50" fmla="*/ 1832 w 1832"/>
                <a:gd name="T51" fmla="*/ 408 h 40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rgbClr val="60F5F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502" name="组合 168"/>
            <p:cNvGrpSpPr>
              <a:grpSpLocks/>
            </p:cNvGrpSpPr>
            <p:nvPr/>
          </p:nvGrpSpPr>
          <p:grpSpPr bwMode="auto">
            <a:xfrm>
              <a:off x="71406" y="1071546"/>
              <a:ext cx="8858587" cy="3302181"/>
              <a:chOff x="71406" y="1071546"/>
              <a:chExt cx="8858587" cy="3302181"/>
            </a:xfrm>
          </p:grpSpPr>
          <p:grpSp>
            <p:nvGrpSpPr>
              <p:cNvPr id="9" name="组合 151"/>
              <p:cNvGrpSpPr/>
              <p:nvPr/>
            </p:nvGrpSpPr>
            <p:grpSpPr>
              <a:xfrm>
                <a:off x="285720" y="1071546"/>
                <a:ext cx="8591291" cy="3302181"/>
                <a:chOff x="0" y="714356"/>
                <a:chExt cx="9398989" cy="3432688"/>
              </a:xfrm>
              <a:effectLst>
                <a:outerShdw blurRad="50800" dist="50800" dir="5400000" algn="ctr" rotWithShape="0">
                  <a:srgbClr val="000000">
                    <a:alpha val="0"/>
                  </a:srgbClr>
                </a:outerShdw>
              </a:effectLst>
            </p:grpSpPr>
            <p:grpSp>
              <p:nvGrpSpPr>
                <p:cNvPr id="10" name="Group 2"/>
                <p:cNvGrpSpPr>
                  <a:grpSpLocks/>
                </p:cNvGrpSpPr>
                <p:nvPr/>
              </p:nvGrpSpPr>
              <p:grpSpPr bwMode="auto">
                <a:xfrm>
                  <a:off x="0" y="1357298"/>
                  <a:ext cx="9144000" cy="142875"/>
                  <a:chOff x="0" y="1824"/>
                  <a:chExt cx="5760" cy="90"/>
                </a:xfrm>
              </p:grpSpPr>
              <p:sp>
                <p:nvSpPr>
                  <p:cNvPr id="89" name="Rectangle 3"/>
                  <p:cNvSpPr>
                    <a:spLocks noChangeArrowheads="1"/>
                  </p:cNvSpPr>
                  <p:nvPr/>
                </p:nvSpPr>
                <p:spPr bwMode="gray">
                  <a:xfrm>
                    <a:off x="0" y="1824"/>
                    <a:ext cx="5760" cy="90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F5F5F"/>
                      </a:gs>
                      <a:gs pos="50000">
                        <a:srgbClr val="5F5F5F">
                          <a:gamma/>
                          <a:tint val="45490"/>
                          <a:invGamma/>
                        </a:srgbClr>
                      </a:gs>
                      <a:gs pos="100000">
                        <a:srgbClr val="5F5F5F"/>
                      </a:gs>
                    </a:gsLst>
                    <a:lin ang="5400000" scaled="1"/>
                  </a:gradFill>
                  <a:ln w="952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90" name="Rectangle 4"/>
                  <p:cNvSpPr>
                    <a:spLocks noChangeArrowheads="1"/>
                  </p:cNvSpPr>
                  <p:nvPr/>
                </p:nvSpPr>
                <p:spPr bwMode="gray">
                  <a:xfrm>
                    <a:off x="0" y="1872"/>
                    <a:ext cx="5760" cy="34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808080">
                          <a:gamma/>
                          <a:tint val="30196"/>
                          <a:invGamma/>
                        </a:srgbClr>
                      </a:gs>
                      <a:gs pos="100000">
                        <a:srgbClr val="808080"/>
                      </a:gs>
                    </a:gsLst>
                    <a:lin ang="5400000" scaled="1"/>
                  </a:gradFill>
                  <a:ln w="952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</p:grpSp>
            <p:grpSp>
              <p:nvGrpSpPr>
                <p:cNvPr id="11" name="Group 5"/>
                <p:cNvGrpSpPr>
                  <a:grpSpLocks/>
                </p:cNvGrpSpPr>
                <p:nvPr/>
              </p:nvGrpSpPr>
              <p:grpSpPr bwMode="auto">
                <a:xfrm>
                  <a:off x="2051319" y="785794"/>
                  <a:ext cx="3294840" cy="3361250"/>
                  <a:chOff x="2583" y="1584"/>
                  <a:chExt cx="2826" cy="2846"/>
                </a:xfrm>
              </p:grpSpPr>
              <p:grpSp>
                <p:nvGrpSpPr>
                  <p:cNvPr id="15" name="Group 6"/>
                  <p:cNvGrpSpPr>
                    <a:grpSpLocks/>
                  </p:cNvGrpSpPr>
                  <p:nvPr/>
                </p:nvGrpSpPr>
                <p:grpSpPr bwMode="auto">
                  <a:xfrm rot="3877067">
                    <a:off x="3011" y="2032"/>
                    <a:ext cx="1970" cy="2826"/>
                    <a:chOff x="1809" y="2762"/>
                    <a:chExt cx="2289" cy="3289"/>
                  </a:xfrm>
                </p:grpSpPr>
                <p:grpSp>
                  <p:nvGrpSpPr>
                    <p:cNvPr id="16" name="Group 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09" y="3058"/>
                      <a:ext cx="2289" cy="2993"/>
                      <a:chOff x="1809" y="3058"/>
                      <a:chExt cx="2289" cy="2993"/>
                    </a:xfrm>
                  </p:grpSpPr>
                  <p:sp>
                    <p:nvSpPr>
                      <p:cNvPr id="20" name="Freeform 8"/>
                      <p:cNvSpPr>
                        <a:spLocks/>
                      </p:cNvSpPr>
                      <p:nvPr/>
                    </p:nvSpPr>
                    <p:spPr bwMode="gray">
                      <a:xfrm rot="17722933">
                        <a:off x="1190" y="4847"/>
                        <a:ext cx="1823" cy="58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832" y="32"/>
                          </a:cxn>
                          <a:cxn ang="0">
                            <a:pos x="1830" y="66"/>
                          </a:cxn>
                          <a:cxn ang="0">
                            <a:pos x="1814" y="128"/>
                          </a:cxn>
                          <a:cxn ang="0">
                            <a:pos x="1788" y="188"/>
                          </a:cxn>
                          <a:cxn ang="0">
                            <a:pos x="1754" y="240"/>
                          </a:cxn>
                          <a:cxn ang="0">
                            <a:pos x="1712" y="288"/>
                          </a:cxn>
                          <a:cxn ang="0">
                            <a:pos x="1664" y="330"/>
                          </a:cxn>
                          <a:cxn ang="0">
                            <a:pos x="1610" y="362"/>
                          </a:cxn>
                          <a:cxn ang="0">
                            <a:pos x="1550" y="388"/>
                          </a:cxn>
                          <a:cxn ang="0">
                            <a:pos x="1486" y="402"/>
                          </a:cxn>
                          <a:cxn ang="0">
                            <a:pos x="1418" y="408"/>
                          </a:cxn>
                          <a:cxn ang="0">
                            <a:pos x="0" y="408"/>
                          </a:cxn>
                          <a:cxn ang="0">
                            <a:pos x="0" y="0"/>
                          </a:cxn>
                          <a:cxn ang="0">
                            <a:pos x="1832" y="0"/>
                          </a:cxn>
                          <a:cxn ang="0">
                            <a:pos x="1832" y="32"/>
                          </a:cxn>
                          <a:cxn ang="0">
                            <a:pos x="1832" y="32"/>
                          </a:cxn>
                        </a:cxnLst>
                        <a:rect l="0" t="0" r="r" b="b"/>
                        <a:pathLst>
                          <a:path w="1832" h="408">
                            <a:moveTo>
                              <a:pt x="1832" y="32"/>
                            </a:moveTo>
                            <a:lnTo>
                              <a:pt x="1830" y="66"/>
                            </a:lnTo>
                            <a:lnTo>
                              <a:pt x="1814" y="128"/>
                            </a:lnTo>
                            <a:lnTo>
                              <a:pt x="1788" y="188"/>
                            </a:lnTo>
                            <a:lnTo>
                              <a:pt x="1754" y="240"/>
                            </a:lnTo>
                            <a:lnTo>
                              <a:pt x="1712" y="288"/>
                            </a:lnTo>
                            <a:lnTo>
                              <a:pt x="1664" y="330"/>
                            </a:lnTo>
                            <a:lnTo>
                              <a:pt x="1610" y="362"/>
                            </a:lnTo>
                            <a:lnTo>
                              <a:pt x="1550" y="388"/>
                            </a:lnTo>
                            <a:lnTo>
                              <a:pt x="1486" y="402"/>
                            </a:lnTo>
                            <a:lnTo>
                              <a:pt x="1418" y="408"/>
                            </a:lnTo>
                            <a:lnTo>
                              <a:pt x="0" y="408"/>
                            </a:lnTo>
                            <a:lnTo>
                              <a:pt x="0" y="0"/>
                            </a:lnTo>
                            <a:lnTo>
                              <a:pt x="1832" y="0"/>
                            </a:lnTo>
                            <a:lnTo>
                              <a:pt x="1832" y="32"/>
                            </a:lnTo>
                            <a:lnTo>
                              <a:pt x="1832" y="32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0">
                        <a:noFill/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21" name="Freeform 9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3810" y="3058"/>
                        <a:ext cx="288" cy="33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88" y="0"/>
                          </a:cxn>
                          <a:cxn ang="0">
                            <a:pos x="284" y="52"/>
                          </a:cxn>
                          <a:cxn ang="0">
                            <a:pos x="272" y="98"/>
                          </a:cxn>
                          <a:cxn ang="0">
                            <a:pos x="254" y="140"/>
                          </a:cxn>
                          <a:cxn ang="0">
                            <a:pos x="230" y="176"/>
                          </a:cxn>
                          <a:cxn ang="0">
                            <a:pos x="204" y="208"/>
                          </a:cxn>
                          <a:cxn ang="0">
                            <a:pos x="174" y="238"/>
                          </a:cxn>
                          <a:cxn ang="0">
                            <a:pos x="144" y="262"/>
                          </a:cxn>
                          <a:cxn ang="0">
                            <a:pos x="112" y="282"/>
                          </a:cxn>
                          <a:cxn ang="0">
                            <a:pos x="84" y="298"/>
                          </a:cxn>
                          <a:cxn ang="0">
                            <a:pos x="56" y="312"/>
                          </a:cxn>
                          <a:cxn ang="0">
                            <a:pos x="34" y="322"/>
                          </a:cxn>
                          <a:cxn ang="0">
                            <a:pos x="16" y="328"/>
                          </a:cxn>
                          <a:cxn ang="0">
                            <a:pos x="4" y="332"/>
                          </a:cxn>
                          <a:cxn ang="0">
                            <a:pos x="0" y="334"/>
                          </a:cxn>
                          <a:cxn ang="0">
                            <a:pos x="4" y="332"/>
                          </a:cxn>
                          <a:cxn ang="0">
                            <a:pos x="16" y="326"/>
                          </a:cxn>
                          <a:cxn ang="0">
                            <a:pos x="34" y="318"/>
                          </a:cxn>
                          <a:cxn ang="0">
                            <a:pos x="56" y="304"/>
                          </a:cxn>
                          <a:cxn ang="0">
                            <a:pos x="84" y="288"/>
                          </a:cxn>
                          <a:cxn ang="0">
                            <a:pos x="112" y="266"/>
                          </a:cxn>
                          <a:cxn ang="0">
                            <a:pos x="142" y="242"/>
                          </a:cxn>
                          <a:cxn ang="0">
                            <a:pos x="170" y="212"/>
                          </a:cxn>
                          <a:cxn ang="0">
                            <a:pos x="196" y="180"/>
                          </a:cxn>
                          <a:cxn ang="0">
                            <a:pos x="220" y="142"/>
                          </a:cxn>
                          <a:cxn ang="0">
                            <a:pos x="238" y="100"/>
                          </a:cxn>
                          <a:cxn ang="0">
                            <a:pos x="250" y="54"/>
                          </a:cxn>
                          <a:cxn ang="0">
                            <a:pos x="254" y="2"/>
                          </a:cxn>
                          <a:cxn ang="0">
                            <a:pos x="288" y="0"/>
                          </a:cxn>
                        </a:cxnLst>
                        <a:rect l="0" t="0" r="r" b="b"/>
                        <a:pathLst>
                          <a:path w="288" h="334">
                            <a:moveTo>
                              <a:pt x="288" y="0"/>
                            </a:moveTo>
                            <a:lnTo>
                              <a:pt x="284" y="52"/>
                            </a:lnTo>
                            <a:lnTo>
                              <a:pt x="272" y="98"/>
                            </a:lnTo>
                            <a:lnTo>
                              <a:pt x="254" y="140"/>
                            </a:lnTo>
                            <a:lnTo>
                              <a:pt x="230" y="176"/>
                            </a:lnTo>
                            <a:lnTo>
                              <a:pt x="204" y="208"/>
                            </a:lnTo>
                            <a:lnTo>
                              <a:pt x="174" y="238"/>
                            </a:lnTo>
                            <a:lnTo>
                              <a:pt x="144" y="262"/>
                            </a:lnTo>
                            <a:lnTo>
                              <a:pt x="112" y="282"/>
                            </a:lnTo>
                            <a:lnTo>
                              <a:pt x="84" y="298"/>
                            </a:lnTo>
                            <a:lnTo>
                              <a:pt x="56" y="312"/>
                            </a:lnTo>
                            <a:lnTo>
                              <a:pt x="34" y="322"/>
                            </a:lnTo>
                            <a:lnTo>
                              <a:pt x="16" y="328"/>
                            </a:lnTo>
                            <a:lnTo>
                              <a:pt x="4" y="332"/>
                            </a:lnTo>
                            <a:lnTo>
                              <a:pt x="0" y="334"/>
                            </a:lnTo>
                            <a:lnTo>
                              <a:pt x="4" y="332"/>
                            </a:lnTo>
                            <a:lnTo>
                              <a:pt x="16" y="326"/>
                            </a:lnTo>
                            <a:lnTo>
                              <a:pt x="34" y="318"/>
                            </a:lnTo>
                            <a:lnTo>
                              <a:pt x="56" y="304"/>
                            </a:lnTo>
                            <a:lnTo>
                              <a:pt x="84" y="288"/>
                            </a:lnTo>
                            <a:lnTo>
                              <a:pt x="112" y="266"/>
                            </a:lnTo>
                            <a:lnTo>
                              <a:pt x="142" y="242"/>
                            </a:lnTo>
                            <a:lnTo>
                              <a:pt x="170" y="212"/>
                            </a:lnTo>
                            <a:lnTo>
                              <a:pt x="196" y="180"/>
                            </a:lnTo>
                            <a:lnTo>
                              <a:pt x="220" y="142"/>
                            </a:lnTo>
                            <a:lnTo>
                              <a:pt x="238" y="100"/>
                            </a:lnTo>
                            <a:lnTo>
                              <a:pt x="250" y="54"/>
                            </a:lnTo>
                            <a:lnTo>
                              <a:pt x="254" y="2"/>
                            </a:lnTo>
                            <a:lnTo>
                              <a:pt x="288" y="0"/>
                            </a:lnTo>
                            <a:close/>
                          </a:path>
                        </a:pathLst>
                      </a:custGeom>
                      <a:solidFill>
                        <a:srgbClr val="FFFFFF">
                          <a:alpha val="49001"/>
                        </a:srgbClr>
                      </a:solidFill>
                      <a:ln w="0">
                        <a:noFill/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sp>
                  <p:nvSpPr>
                    <p:cNvPr id="19" name="Freeform 12"/>
                    <p:cNvSpPr>
                      <a:spLocks/>
                    </p:cNvSpPr>
                    <p:nvPr/>
                  </p:nvSpPr>
                  <p:spPr bwMode="gray">
                    <a:xfrm flipV="1">
                      <a:off x="3456" y="2762"/>
                      <a:ext cx="221" cy="256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  <p:sp>
                <p:nvSpPr>
                  <p:cNvPr id="4" name="Oval 13"/>
                  <p:cNvSpPr>
                    <a:spLocks noChangeArrowheads="1"/>
                  </p:cNvSpPr>
                  <p:nvPr/>
                </p:nvSpPr>
                <p:spPr bwMode="gray">
                  <a:xfrm>
                    <a:off x="4071" y="1584"/>
                    <a:ext cx="1090" cy="10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>
                          <a:gamma/>
                          <a:tint val="0"/>
                          <a:invGamma/>
                        </a:schemeClr>
                      </a:gs>
                      <a:gs pos="50000">
                        <a:schemeClr val="accent2"/>
                      </a:gs>
                      <a:gs pos="100000">
                        <a:schemeClr val="accent2">
                          <a:gamma/>
                          <a:tint val="0"/>
                          <a:invGamma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5" name="Oval 14"/>
                  <p:cNvSpPr>
                    <a:spLocks noChangeArrowheads="1"/>
                  </p:cNvSpPr>
                  <p:nvPr/>
                </p:nvSpPr>
                <p:spPr bwMode="gray">
                  <a:xfrm>
                    <a:off x="4074" y="1587"/>
                    <a:ext cx="1090" cy="10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>
                          <a:alpha val="32001"/>
                        </a:schemeClr>
                      </a:gs>
                      <a:gs pos="100000">
                        <a:schemeClr val="accent2">
                          <a:gamma/>
                          <a:shade val="0"/>
                          <a:invGamma/>
                          <a:alpha val="89999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6" name="Oval 15"/>
                  <p:cNvSpPr>
                    <a:spLocks noChangeArrowheads="1"/>
                  </p:cNvSpPr>
                  <p:nvPr/>
                </p:nvSpPr>
                <p:spPr bwMode="gray">
                  <a:xfrm>
                    <a:off x="4131" y="1655"/>
                    <a:ext cx="946" cy="94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>
                          <a:gamma/>
                          <a:shade val="54118"/>
                          <a:invGamma/>
                        </a:schemeClr>
                      </a:gs>
                      <a:gs pos="50000">
                        <a:schemeClr val="accent2"/>
                      </a:gs>
                      <a:gs pos="100000">
                        <a:schemeClr val="accent2">
                          <a:gamma/>
                          <a:shade val="54118"/>
                          <a:invGamma/>
                        </a:schemeClr>
                      </a:gs>
                    </a:gsLst>
                    <a:lin ang="189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" name="Oval 16"/>
                  <p:cNvSpPr>
                    <a:spLocks noChangeArrowheads="1"/>
                  </p:cNvSpPr>
                  <p:nvPr/>
                </p:nvSpPr>
                <p:spPr bwMode="gray">
                  <a:xfrm>
                    <a:off x="4128" y="1650"/>
                    <a:ext cx="946" cy="94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>
                          <a:gamma/>
                          <a:shade val="63529"/>
                          <a:invGamma/>
                        </a:schemeClr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8" name="Oval 17"/>
                  <p:cNvSpPr>
                    <a:spLocks noChangeArrowheads="1"/>
                  </p:cNvSpPr>
                  <p:nvPr/>
                </p:nvSpPr>
                <p:spPr bwMode="gray">
                  <a:xfrm>
                    <a:off x="4178" y="1703"/>
                    <a:ext cx="852" cy="85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grpSp>
                <p:nvGrpSpPr>
                  <p:cNvPr id="17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4197" y="1716"/>
                    <a:ext cx="826" cy="825"/>
                    <a:chOff x="4166" y="1706"/>
                    <a:chExt cx="1252" cy="1252"/>
                  </a:xfrm>
                </p:grpSpPr>
                <p:sp>
                  <p:nvSpPr>
                    <p:cNvPr id="12" name="Oval 19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66" y="1706"/>
                      <a:ext cx="1252" cy="125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D6E1E2"/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3" name="Oval 20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82" y="1713"/>
                      <a:ext cx="1222" cy="122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alpha val="0"/>
                          </a:srgbClr>
                        </a:gs>
                        <a:gs pos="100000">
                          <a:srgbClr val="D6E1E2">
                            <a:gamma/>
                            <a:tint val="34902"/>
                            <a:invGamma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4" name="Oval 21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95" y="1725"/>
                      <a:ext cx="1162" cy="114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79216"/>
                            <a:invGamma/>
                          </a:srgbClr>
                        </a:gs>
                        <a:gs pos="100000">
                          <a:srgbClr val="D6E1E2">
                            <a:alpha val="48000"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</p:grpSp>
            <p:grpSp>
              <p:nvGrpSpPr>
                <p:cNvPr id="18" name="Group 75"/>
                <p:cNvGrpSpPr>
                  <a:grpSpLocks/>
                </p:cNvGrpSpPr>
                <p:nvPr/>
              </p:nvGrpSpPr>
              <p:grpSpPr bwMode="auto">
                <a:xfrm>
                  <a:off x="71406" y="714356"/>
                  <a:ext cx="1739887" cy="3082755"/>
                  <a:chOff x="2832" y="1665"/>
                  <a:chExt cx="1276" cy="2265"/>
                </a:xfrm>
              </p:grpSpPr>
              <p:grpSp>
                <p:nvGrpSpPr>
                  <p:cNvPr id="22" name="Group 76"/>
                  <p:cNvGrpSpPr>
                    <a:grpSpLocks/>
                  </p:cNvGrpSpPr>
                  <p:nvPr/>
                </p:nvGrpSpPr>
                <p:grpSpPr bwMode="auto">
                  <a:xfrm rot="3877067">
                    <a:off x="2864" y="2687"/>
                    <a:ext cx="1219" cy="1268"/>
                    <a:chOff x="2680" y="2762"/>
                    <a:chExt cx="1418" cy="1476"/>
                  </a:xfrm>
                </p:grpSpPr>
                <p:grpSp>
                  <p:nvGrpSpPr>
                    <p:cNvPr id="23" name="Group 7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80" y="2769"/>
                      <a:ext cx="1418" cy="1469"/>
                      <a:chOff x="2680" y="2769"/>
                      <a:chExt cx="1418" cy="1469"/>
                    </a:xfrm>
                  </p:grpSpPr>
                  <p:sp>
                    <p:nvSpPr>
                      <p:cNvPr id="82" name="Freeform 78"/>
                      <p:cNvSpPr>
                        <a:spLocks/>
                      </p:cNvSpPr>
                      <p:nvPr/>
                    </p:nvSpPr>
                    <p:spPr bwMode="gray">
                      <a:xfrm rot="17722933">
                        <a:off x="2203" y="3246"/>
                        <a:ext cx="1469" cy="51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832" y="32"/>
                          </a:cxn>
                          <a:cxn ang="0">
                            <a:pos x="1830" y="66"/>
                          </a:cxn>
                          <a:cxn ang="0">
                            <a:pos x="1814" y="128"/>
                          </a:cxn>
                          <a:cxn ang="0">
                            <a:pos x="1788" y="188"/>
                          </a:cxn>
                          <a:cxn ang="0">
                            <a:pos x="1754" y="240"/>
                          </a:cxn>
                          <a:cxn ang="0">
                            <a:pos x="1712" y="288"/>
                          </a:cxn>
                          <a:cxn ang="0">
                            <a:pos x="1664" y="330"/>
                          </a:cxn>
                          <a:cxn ang="0">
                            <a:pos x="1610" y="362"/>
                          </a:cxn>
                          <a:cxn ang="0">
                            <a:pos x="1550" y="388"/>
                          </a:cxn>
                          <a:cxn ang="0">
                            <a:pos x="1486" y="402"/>
                          </a:cxn>
                          <a:cxn ang="0">
                            <a:pos x="1418" y="408"/>
                          </a:cxn>
                          <a:cxn ang="0">
                            <a:pos x="0" y="408"/>
                          </a:cxn>
                          <a:cxn ang="0">
                            <a:pos x="0" y="0"/>
                          </a:cxn>
                          <a:cxn ang="0">
                            <a:pos x="1832" y="0"/>
                          </a:cxn>
                          <a:cxn ang="0">
                            <a:pos x="1832" y="32"/>
                          </a:cxn>
                          <a:cxn ang="0">
                            <a:pos x="1832" y="32"/>
                          </a:cxn>
                        </a:cxnLst>
                        <a:rect l="0" t="0" r="r" b="b"/>
                        <a:pathLst>
                          <a:path w="1832" h="408">
                            <a:moveTo>
                              <a:pt x="1832" y="32"/>
                            </a:moveTo>
                            <a:lnTo>
                              <a:pt x="1830" y="66"/>
                            </a:lnTo>
                            <a:lnTo>
                              <a:pt x="1814" y="128"/>
                            </a:lnTo>
                            <a:lnTo>
                              <a:pt x="1788" y="188"/>
                            </a:lnTo>
                            <a:lnTo>
                              <a:pt x="1754" y="240"/>
                            </a:lnTo>
                            <a:lnTo>
                              <a:pt x="1712" y="288"/>
                            </a:lnTo>
                            <a:lnTo>
                              <a:pt x="1664" y="330"/>
                            </a:lnTo>
                            <a:lnTo>
                              <a:pt x="1610" y="362"/>
                            </a:lnTo>
                            <a:lnTo>
                              <a:pt x="1550" y="388"/>
                            </a:lnTo>
                            <a:lnTo>
                              <a:pt x="1486" y="402"/>
                            </a:lnTo>
                            <a:lnTo>
                              <a:pt x="1418" y="408"/>
                            </a:lnTo>
                            <a:lnTo>
                              <a:pt x="0" y="408"/>
                            </a:lnTo>
                            <a:lnTo>
                              <a:pt x="0" y="0"/>
                            </a:lnTo>
                            <a:lnTo>
                              <a:pt x="1832" y="0"/>
                            </a:lnTo>
                            <a:lnTo>
                              <a:pt x="1832" y="32"/>
                            </a:lnTo>
                            <a:lnTo>
                              <a:pt x="1832" y="32"/>
                            </a:lnTo>
                            <a:close/>
                          </a:path>
                        </a:pathLst>
                      </a:custGeom>
                      <a:solidFill>
                        <a:srgbClr val="60F5FC"/>
                      </a:solidFill>
                      <a:ln w="0">
                        <a:noFill/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83" name="Freeform 79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3810" y="3058"/>
                        <a:ext cx="288" cy="33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88" y="0"/>
                          </a:cxn>
                          <a:cxn ang="0">
                            <a:pos x="284" y="52"/>
                          </a:cxn>
                          <a:cxn ang="0">
                            <a:pos x="272" y="98"/>
                          </a:cxn>
                          <a:cxn ang="0">
                            <a:pos x="254" y="140"/>
                          </a:cxn>
                          <a:cxn ang="0">
                            <a:pos x="230" y="176"/>
                          </a:cxn>
                          <a:cxn ang="0">
                            <a:pos x="204" y="208"/>
                          </a:cxn>
                          <a:cxn ang="0">
                            <a:pos x="174" y="238"/>
                          </a:cxn>
                          <a:cxn ang="0">
                            <a:pos x="144" y="262"/>
                          </a:cxn>
                          <a:cxn ang="0">
                            <a:pos x="112" y="282"/>
                          </a:cxn>
                          <a:cxn ang="0">
                            <a:pos x="84" y="298"/>
                          </a:cxn>
                          <a:cxn ang="0">
                            <a:pos x="56" y="312"/>
                          </a:cxn>
                          <a:cxn ang="0">
                            <a:pos x="34" y="322"/>
                          </a:cxn>
                          <a:cxn ang="0">
                            <a:pos x="16" y="328"/>
                          </a:cxn>
                          <a:cxn ang="0">
                            <a:pos x="4" y="332"/>
                          </a:cxn>
                          <a:cxn ang="0">
                            <a:pos x="0" y="334"/>
                          </a:cxn>
                          <a:cxn ang="0">
                            <a:pos x="4" y="332"/>
                          </a:cxn>
                          <a:cxn ang="0">
                            <a:pos x="16" y="326"/>
                          </a:cxn>
                          <a:cxn ang="0">
                            <a:pos x="34" y="318"/>
                          </a:cxn>
                          <a:cxn ang="0">
                            <a:pos x="56" y="304"/>
                          </a:cxn>
                          <a:cxn ang="0">
                            <a:pos x="84" y="288"/>
                          </a:cxn>
                          <a:cxn ang="0">
                            <a:pos x="112" y="266"/>
                          </a:cxn>
                          <a:cxn ang="0">
                            <a:pos x="142" y="242"/>
                          </a:cxn>
                          <a:cxn ang="0">
                            <a:pos x="170" y="212"/>
                          </a:cxn>
                          <a:cxn ang="0">
                            <a:pos x="196" y="180"/>
                          </a:cxn>
                          <a:cxn ang="0">
                            <a:pos x="220" y="142"/>
                          </a:cxn>
                          <a:cxn ang="0">
                            <a:pos x="238" y="100"/>
                          </a:cxn>
                          <a:cxn ang="0">
                            <a:pos x="250" y="54"/>
                          </a:cxn>
                          <a:cxn ang="0">
                            <a:pos x="254" y="2"/>
                          </a:cxn>
                          <a:cxn ang="0">
                            <a:pos x="288" y="0"/>
                          </a:cxn>
                        </a:cxnLst>
                        <a:rect l="0" t="0" r="r" b="b"/>
                        <a:pathLst>
                          <a:path w="288" h="334">
                            <a:moveTo>
                              <a:pt x="288" y="0"/>
                            </a:moveTo>
                            <a:lnTo>
                              <a:pt x="284" y="52"/>
                            </a:lnTo>
                            <a:lnTo>
                              <a:pt x="272" y="98"/>
                            </a:lnTo>
                            <a:lnTo>
                              <a:pt x="254" y="140"/>
                            </a:lnTo>
                            <a:lnTo>
                              <a:pt x="230" y="176"/>
                            </a:lnTo>
                            <a:lnTo>
                              <a:pt x="204" y="208"/>
                            </a:lnTo>
                            <a:lnTo>
                              <a:pt x="174" y="238"/>
                            </a:lnTo>
                            <a:lnTo>
                              <a:pt x="144" y="262"/>
                            </a:lnTo>
                            <a:lnTo>
                              <a:pt x="112" y="282"/>
                            </a:lnTo>
                            <a:lnTo>
                              <a:pt x="84" y="298"/>
                            </a:lnTo>
                            <a:lnTo>
                              <a:pt x="56" y="312"/>
                            </a:lnTo>
                            <a:lnTo>
                              <a:pt x="34" y="322"/>
                            </a:lnTo>
                            <a:lnTo>
                              <a:pt x="16" y="328"/>
                            </a:lnTo>
                            <a:lnTo>
                              <a:pt x="4" y="332"/>
                            </a:lnTo>
                            <a:lnTo>
                              <a:pt x="0" y="334"/>
                            </a:lnTo>
                            <a:lnTo>
                              <a:pt x="4" y="332"/>
                            </a:lnTo>
                            <a:lnTo>
                              <a:pt x="16" y="326"/>
                            </a:lnTo>
                            <a:lnTo>
                              <a:pt x="34" y="318"/>
                            </a:lnTo>
                            <a:lnTo>
                              <a:pt x="56" y="304"/>
                            </a:lnTo>
                            <a:lnTo>
                              <a:pt x="84" y="288"/>
                            </a:lnTo>
                            <a:lnTo>
                              <a:pt x="112" y="266"/>
                            </a:lnTo>
                            <a:lnTo>
                              <a:pt x="142" y="242"/>
                            </a:lnTo>
                            <a:lnTo>
                              <a:pt x="170" y="212"/>
                            </a:lnTo>
                            <a:lnTo>
                              <a:pt x="196" y="180"/>
                            </a:lnTo>
                            <a:lnTo>
                              <a:pt x="220" y="142"/>
                            </a:lnTo>
                            <a:lnTo>
                              <a:pt x="238" y="100"/>
                            </a:lnTo>
                            <a:lnTo>
                              <a:pt x="250" y="54"/>
                            </a:lnTo>
                            <a:lnTo>
                              <a:pt x="254" y="2"/>
                            </a:lnTo>
                            <a:lnTo>
                              <a:pt x="288" y="0"/>
                            </a:lnTo>
                            <a:close/>
                          </a:path>
                        </a:pathLst>
                      </a:custGeom>
                      <a:solidFill>
                        <a:srgbClr val="FFFFFF">
                          <a:alpha val="49001"/>
                        </a:srgbClr>
                      </a:solidFill>
                      <a:ln w="0">
                        <a:noFill/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sp>
                  <p:nvSpPr>
                    <p:cNvPr id="81" name="Freeform 82"/>
                    <p:cNvSpPr>
                      <a:spLocks/>
                    </p:cNvSpPr>
                    <p:nvPr/>
                  </p:nvSpPr>
                  <p:spPr bwMode="gray">
                    <a:xfrm flipV="1">
                      <a:off x="3456" y="2762"/>
                      <a:ext cx="221" cy="256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  <p:sp>
                <p:nvSpPr>
                  <p:cNvPr id="68" name="Oval 85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65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0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tint val="0"/>
                          <a:invGamma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69" name="Oval 86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80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alpha val="32001"/>
                        </a:schemeClr>
                      </a:gs>
                      <a:gs pos="100000">
                        <a:schemeClr val="hlink">
                          <a:gamma/>
                          <a:shade val="0"/>
                          <a:invGamma/>
                          <a:alpha val="89999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0" name="Oval 87"/>
                  <p:cNvSpPr>
                    <a:spLocks noChangeArrowheads="1"/>
                  </p:cNvSpPr>
                  <p:nvPr/>
                </p:nvSpPr>
                <p:spPr bwMode="gray">
                  <a:xfrm>
                    <a:off x="2889" y="1725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54118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shade val="54118"/>
                          <a:invGamma/>
                        </a:schemeClr>
                      </a:gs>
                    </a:gsLst>
                    <a:lin ang="189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1" name="Oval 88"/>
                  <p:cNvSpPr>
                    <a:spLocks noChangeArrowheads="1"/>
                  </p:cNvSpPr>
                  <p:nvPr/>
                </p:nvSpPr>
                <p:spPr bwMode="gray">
                  <a:xfrm>
                    <a:off x="2880" y="1731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66667"/>
                          <a:invGamma/>
                        </a:schemeClr>
                      </a:gs>
                      <a:gs pos="100000">
                        <a:schemeClr val="hlink">
                          <a:alpha val="0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2" name="Oval 89"/>
                  <p:cNvSpPr>
                    <a:spLocks noChangeArrowheads="1"/>
                  </p:cNvSpPr>
                  <p:nvPr/>
                </p:nvSpPr>
                <p:spPr bwMode="gray">
                  <a:xfrm>
                    <a:off x="2928" y="1770"/>
                    <a:ext cx="709" cy="70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5882"/>
                          <a:invGamma/>
                        </a:schemeClr>
                      </a:gs>
                    </a:gsLst>
                    <a:lin ang="54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grpSp>
                <p:nvGrpSpPr>
                  <p:cNvPr id="24" name="Group 90"/>
                  <p:cNvGrpSpPr>
                    <a:grpSpLocks/>
                  </p:cNvGrpSpPr>
                  <p:nvPr/>
                </p:nvGrpSpPr>
                <p:grpSpPr bwMode="auto">
                  <a:xfrm>
                    <a:off x="2943" y="1775"/>
                    <a:ext cx="687" cy="697"/>
                    <a:chOff x="4166" y="1706"/>
                    <a:chExt cx="1252" cy="1252"/>
                  </a:xfrm>
                </p:grpSpPr>
                <p:sp>
                  <p:nvSpPr>
                    <p:cNvPr id="74" name="Oval 91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66" y="1706"/>
                      <a:ext cx="1252" cy="125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D6E1E2"/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75" name="Oval 92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82" y="1713"/>
                      <a:ext cx="1222" cy="122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alpha val="0"/>
                          </a:srgbClr>
                        </a:gs>
                        <a:gs pos="100000">
                          <a:srgbClr val="D6E1E2">
                            <a:gamma/>
                            <a:tint val="34902"/>
                            <a:invGamma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76" name="Oval 93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95" y="1725"/>
                      <a:ext cx="1162" cy="114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79216"/>
                            <a:invGamma/>
                          </a:srgbClr>
                        </a:gs>
                        <a:gs pos="100000">
                          <a:srgbClr val="D6E1E2">
                            <a:alpha val="48000"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</p:grpSp>
            <p:grpSp>
              <p:nvGrpSpPr>
                <p:cNvPr id="25" name="Group 75"/>
                <p:cNvGrpSpPr>
                  <a:grpSpLocks/>
                </p:cNvGrpSpPr>
                <p:nvPr/>
              </p:nvGrpSpPr>
              <p:grpSpPr bwMode="auto">
                <a:xfrm>
                  <a:off x="5715010" y="785794"/>
                  <a:ext cx="1896696" cy="2833685"/>
                  <a:chOff x="2832" y="1665"/>
                  <a:chExt cx="1391" cy="2082"/>
                </a:xfrm>
              </p:grpSpPr>
              <p:grpSp>
                <p:nvGrpSpPr>
                  <p:cNvPr id="26" name="Group 76"/>
                  <p:cNvGrpSpPr>
                    <a:grpSpLocks/>
                  </p:cNvGrpSpPr>
                  <p:nvPr/>
                </p:nvGrpSpPr>
                <p:grpSpPr bwMode="auto">
                  <a:xfrm rot="3877067">
                    <a:off x="3681" y="3204"/>
                    <a:ext cx="554" cy="531"/>
                    <a:chOff x="3456" y="2762"/>
                    <a:chExt cx="643" cy="620"/>
                  </a:xfrm>
                </p:grpSpPr>
                <p:sp>
                  <p:nvSpPr>
                    <p:cNvPr id="111" name="Freeform 79"/>
                    <p:cNvSpPr>
                      <a:spLocks/>
                    </p:cNvSpPr>
                    <p:nvPr/>
                  </p:nvSpPr>
                  <p:spPr bwMode="gray">
                    <a:xfrm>
                      <a:off x="3811" y="3048"/>
                      <a:ext cx="288" cy="334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09" name="Freeform 82"/>
                    <p:cNvSpPr>
                      <a:spLocks/>
                    </p:cNvSpPr>
                    <p:nvPr/>
                  </p:nvSpPr>
                  <p:spPr bwMode="gray">
                    <a:xfrm flipV="1">
                      <a:off x="3456" y="2762"/>
                      <a:ext cx="221" cy="256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  <p:sp>
                <p:nvSpPr>
                  <p:cNvPr id="95" name="Text Box 84"/>
                  <p:cNvSpPr txBox="1">
                    <a:spLocks noChangeArrowheads="1"/>
                  </p:cNvSpPr>
                  <p:nvPr/>
                </p:nvSpPr>
                <p:spPr bwMode="gray">
                  <a:xfrm rot="3925970">
                    <a:off x="3428" y="2653"/>
                    <a:ext cx="631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eaLnBrk="0" fontAlgn="auto" hangingPunct="0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1400" b="1">
                        <a:solidFill>
                          <a:srgbClr val="FFFFFF"/>
                        </a:solidFill>
                        <a:latin typeface="+mn-lt"/>
                      </a:rPr>
                      <a:t>Your Text</a:t>
                    </a:r>
                  </a:p>
                </p:txBody>
              </p:sp>
              <p:sp>
                <p:nvSpPr>
                  <p:cNvPr id="96" name="Oval 85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65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0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tint val="0"/>
                          <a:invGamma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97" name="Oval 86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80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alpha val="32001"/>
                        </a:schemeClr>
                      </a:gs>
                      <a:gs pos="100000">
                        <a:schemeClr val="hlink">
                          <a:gamma/>
                          <a:shade val="0"/>
                          <a:invGamma/>
                          <a:alpha val="89999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98" name="Oval 87"/>
                  <p:cNvSpPr>
                    <a:spLocks noChangeArrowheads="1"/>
                  </p:cNvSpPr>
                  <p:nvPr/>
                </p:nvSpPr>
                <p:spPr bwMode="gray">
                  <a:xfrm>
                    <a:off x="2889" y="1725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54118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shade val="54118"/>
                          <a:invGamma/>
                        </a:schemeClr>
                      </a:gs>
                    </a:gsLst>
                    <a:lin ang="189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99" name="Oval 88"/>
                  <p:cNvSpPr>
                    <a:spLocks noChangeArrowheads="1"/>
                  </p:cNvSpPr>
                  <p:nvPr/>
                </p:nvSpPr>
                <p:spPr bwMode="gray">
                  <a:xfrm>
                    <a:off x="2880" y="1731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66667"/>
                          <a:invGamma/>
                        </a:schemeClr>
                      </a:gs>
                      <a:gs pos="100000">
                        <a:schemeClr val="hlink">
                          <a:alpha val="0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00" name="Oval 89"/>
                  <p:cNvSpPr>
                    <a:spLocks noChangeArrowheads="1"/>
                  </p:cNvSpPr>
                  <p:nvPr/>
                </p:nvSpPr>
                <p:spPr bwMode="gray">
                  <a:xfrm>
                    <a:off x="2928" y="1770"/>
                    <a:ext cx="709" cy="70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5882"/>
                          <a:invGamma/>
                        </a:schemeClr>
                      </a:gs>
                    </a:gsLst>
                    <a:lin ang="54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grpSp>
                <p:nvGrpSpPr>
                  <p:cNvPr id="27" name="Group 90"/>
                  <p:cNvGrpSpPr>
                    <a:grpSpLocks/>
                  </p:cNvGrpSpPr>
                  <p:nvPr/>
                </p:nvGrpSpPr>
                <p:grpSpPr bwMode="auto">
                  <a:xfrm>
                    <a:off x="2943" y="1775"/>
                    <a:ext cx="687" cy="697"/>
                    <a:chOff x="4166" y="1706"/>
                    <a:chExt cx="1252" cy="1252"/>
                  </a:xfrm>
                </p:grpSpPr>
                <p:sp>
                  <p:nvSpPr>
                    <p:cNvPr id="102" name="Oval 91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66" y="1706"/>
                      <a:ext cx="1252" cy="125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D6E1E2"/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03" name="Oval 92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82" y="1713"/>
                      <a:ext cx="1222" cy="122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alpha val="0"/>
                          </a:srgbClr>
                        </a:gs>
                        <a:gs pos="100000">
                          <a:srgbClr val="D6E1E2">
                            <a:gamma/>
                            <a:tint val="34902"/>
                            <a:invGamma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04" name="Oval 93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95" y="1725"/>
                      <a:ext cx="1162" cy="114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79216"/>
                            <a:invGamma/>
                          </a:srgbClr>
                        </a:gs>
                        <a:gs pos="100000">
                          <a:srgbClr val="D6E1E2">
                            <a:alpha val="48000"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</p:grpSp>
            <p:grpSp>
              <p:nvGrpSpPr>
                <p:cNvPr id="28" name="Group 75"/>
                <p:cNvGrpSpPr>
                  <a:grpSpLocks/>
                </p:cNvGrpSpPr>
                <p:nvPr/>
              </p:nvGrpSpPr>
              <p:grpSpPr bwMode="auto">
                <a:xfrm>
                  <a:off x="7500929" y="714356"/>
                  <a:ext cx="1898060" cy="2835046"/>
                  <a:chOff x="2832" y="1665"/>
                  <a:chExt cx="1392" cy="2083"/>
                </a:xfrm>
              </p:grpSpPr>
              <p:grpSp>
                <p:nvGrpSpPr>
                  <p:cNvPr id="29" name="Group 76"/>
                  <p:cNvGrpSpPr>
                    <a:grpSpLocks/>
                  </p:cNvGrpSpPr>
                  <p:nvPr/>
                </p:nvGrpSpPr>
                <p:grpSpPr bwMode="auto">
                  <a:xfrm rot="3877067">
                    <a:off x="3680" y="3205"/>
                    <a:ext cx="555" cy="532"/>
                    <a:chOff x="3456" y="2762"/>
                    <a:chExt cx="644" cy="621"/>
                  </a:xfrm>
                </p:grpSpPr>
                <p:sp>
                  <p:nvSpPr>
                    <p:cNvPr id="131" name="Freeform 79"/>
                    <p:cNvSpPr>
                      <a:spLocks/>
                    </p:cNvSpPr>
                    <p:nvPr/>
                  </p:nvSpPr>
                  <p:spPr bwMode="gray">
                    <a:xfrm>
                      <a:off x="3812" y="3049"/>
                      <a:ext cx="288" cy="334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29" name="Freeform 82"/>
                    <p:cNvSpPr>
                      <a:spLocks/>
                    </p:cNvSpPr>
                    <p:nvPr/>
                  </p:nvSpPr>
                  <p:spPr bwMode="gray">
                    <a:xfrm flipV="1">
                      <a:off x="3456" y="2762"/>
                      <a:ext cx="221" cy="256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  <p:sp>
                <p:nvSpPr>
                  <p:cNvPr id="115" name="Text Box 84"/>
                  <p:cNvSpPr txBox="1">
                    <a:spLocks noChangeArrowheads="1"/>
                  </p:cNvSpPr>
                  <p:nvPr/>
                </p:nvSpPr>
                <p:spPr bwMode="gray">
                  <a:xfrm rot="3925970">
                    <a:off x="3428" y="2653"/>
                    <a:ext cx="631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eaLnBrk="0" fontAlgn="auto" hangingPunct="0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1400" b="1">
                        <a:solidFill>
                          <a:srgbClr val="FFFFFF"/>
                        </a:solidFill>
                        <a:latin typeface="+mn-lt"/>
                      </a:rPr>
                      <a:t>Your Text</a:t>
                    </a:r>
                  </a:p>
                </p:txBody>
              </p:sp>
              <p:sp>
                <p:nvSpPr>
                  <p:cNvPr id="116" name="Oval 85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65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0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tint val="0"/>
                          <a:invGamma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17" name="Oval 86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80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alpha val="32001"/>
                        </a:schemeClr>
                      </a:gs>
                      <a:gs pos="100000">
                        <a:schemeClr val="hlink">
                          <a:gamma/>
                          <a:shade val="0"/>
                          <a:invGamma/>
                          <a:alpha val="89999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18" name="Oval 87"/>
                  <p:cNvSpPr>
                    <a:spLocks noChangeArrowheads="1"/>
                  </p:cNvSpPr>
                  <p:nvPr/>
                </p:nvSpPr>
                <p:spPr bwMode="gray">
                  <a:xfrm>
                    <a:off x="2889" y="1725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54118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shade val="54118"/>
                          <a:invGamma/>
                        </a:schemeClr>
                      </a:gs>
                    </a:gsLst>
                    <a:lin ang="189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19" name="Oval 88"/>
                  <p:cNvSpPr>
                    <a:spLocks noChangeArrowheads="1"/>
                  </p:cNvSpPr>
                  <p:nvPr/>
                </p:nvSpPr>
                <p:spPr bwMode="gray">
                  <a:xfrm>
                    <a:off x="2880" y="1731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66667"/>
                          <a:invGamma/>
                        </a:schemeClr>
                      </a:gs>
                      <a:gs pos="100000">
                        <a:schemeClr val="hlink">
                          <a:alpha val="0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20" name="Oval 89"/>
                  <p:cNvSpPr>
                    <a:spLocks noChangeArrowheads="1"/>
                  </p:cNvSpPr>
                  <p:nvPr/>
                </p:nvSpPr>
                <p:spPr bwMode="gray">
                  <a:xfrm>
                    <a:off x="2928" y="1770"/>
                    <a:ext cx="709" cy="70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5882"/>
                          <a:invGamma/>
                        </a:schemeClr>
                      </a:gs>
                    </a:gsLst>
                    <a:lin ang="54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grpSp>
                <p:nvGrpSpPr>
                  <p:cNvPr id="30" name="Group 90"/>
                  <p:cNvGrpSpPr>
                    <a:grpSpLocks/>
                  </p:cNvGrpSpPr>
                  <p:nvPr/>
                </p:nvGrpSpPr>
                <p:grpSpPr bwMode="auto">
                  <a:xfrm>
                    <a:off x="2943" y="1775"/>
                    <a:ext cx="687" cy="697"/>
                    <a:chOff x="4166" y="1706"/>
                    <a:chExt cx="1252" cy="1252"/>
                  </a:xfrm>
                </p:grpSpPr>
                <p:sp>
                  <p:nvSpPr>
                    <p:cNvPr id="122" name="Oval 91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66" y="1706"/>
                      <a:ext cx="1252" cy="125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D6E1E2"/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23" name="Oval 92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82" y="1713"/>
                      <a:ext cx="1222" cy="122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alpha val="0"/>
                          </a:srgbClr>
                        </a:gs>
                        <a:gs pos="100000">
                          <a:srgbClr val="D6E1E2">
                            <a:gamma/>
                            <a:tint val="34902"/>
                            <a:invGamma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24" name="Oval 93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95" y="1725"/>
                      <a:ext cx="1162" cy="114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79216"/>
                            <a:invGamma/>
                          </a:srgbClr>
                        </a:gs>
                        <a:gs pos="100000">
                          <a:srgbClr val="D6E1E2">
                            <a:alpha val="48000"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</p:grpSp>
            <p:grpSp>
              <p:nvGrpSpPr>
                <p:cNvPr id="31" name="Group 75"/>
                <p:cNvGrpSpPr>
                  <a:grpSpLocks/>
                </p:cNvGrpSpPr>
                <p:nvPr/>
              </p:nvGrpSpPr>
              <p:grpSpPr bwMode="auto">
                <a:xfrm>
                  <a:off x="1785919" y="714356"/>
                  <a:ext cx="1891241" cy="2837768"/>
                  <a:chOff x="2832" y="1665"/>
                  <a:chExt cx="1387" cy="2085"/>
                </a:xfrm>
              </p:grpSpPr>
              <p:grpSp>
                <p:nvGrpSpPr>
                  <p:cNvPr id="64" name="Group 76"/>
                  <p:cNvGrpSpPr>
                    <a:grpSpLocks/>
                  </p:cNvGrpSpPr>
                  <p:nvPr/>
                </p:nvGrpSpPr>
                <p:grpSpPr bwMode="auto">
                  <a:xfrm rot="3877067">
                    <a:off x="3673" y="3204"/>
                    <a:ext cx="561" cy="531"/>
                    <a:chOff x="3456" y="2762"/>
                    <a:chExt cx="652" cy="619"/>
                  </a:xfrm>
                </p:grpSpPr>
                <p:sp>
                  <p:nvSpPr>
                    <p:cNvPr id="151" name="Freeform 79"/>
                    <p:cNvSpPr>
                      <a:spLocks/>
                    </p:cNvSpPr>
                    <p:nvPr/>
                  </p:nvSpPr>
                  <p:spPr bwMode="gray">
                    <a:xfrm>
                      <a:off x="3820" y="3047"/>
                      <a:ext cx="288" cy="334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49" name="Freeform 82"/>
                    <p:cNvSpPr>
                      <a:spLocks/>
                    </p:cNvSpPr>
                    <p:nvPr/>
                  </p:nvSpPr>
                  <p:spPr bwMode="gray">
                    <a:xfrm flipV="1">
                      <a:off x="3456" y="2762"/>
                      <a:ext cx="221" cy="256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  <p:sp>
                <p:nvSpPr>
                  <p:cNvPr id="135" name="Text Box 84"/>
                  <p:cNvSpPr txBox="1">
                    <a:spLocks noChangeArrowheads="1"/>
                  </p:cNvSpPr>
                  <p:nvPr/>
                </p:nvSpPr>
                <p:spPr bwMode="gray">
                  <a:xfrm rot="3925970">
                    <a:off x="3428" y="2653"/>
                    <a:ext cx="631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eaLnBrk="0" fontAlgn="auto" hangingPunct="0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1400" b="1">
                        <a:solidFill>
                          <a:srgbClr val="FFFFFF"/>
                        </a:solidFill>
                        <a:latin typeface="+mn-lt"/>
                      </a:rPr>
                      <a:t>Your Text</a:t>
                    </a:r>
                  </a:p>
                </p:txBody>
              </p:sp>
              <p:sp>
                <p:nvSpPr>
                  <p:cNvPr id="136" name="Oval 85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65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0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tint val="0"/>
                          <a:invGamma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37" name="Oval 86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80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alpha val="32001"/>
                        </a:schemeClr>
                      </a:gs>
                      <a:gs pos="100000">
                        <a:schemeClr val="hlink">
                          <a:gamma/>
                          <a:shade val="0"/>
                          <a:invGamma/>
                          <a:alpha val="89999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38" name="Oval 87"/>
                  <p:cNvSpPr>
                    <a:spLocks noChangeArrowheads="1"/>
                  </p:cNvSpPr>
                  <p:nvPr/>
                </p:nvSpPr>
                <p:spPr bwMode="gray">
                  <a:xfrm>
                    <a:off x="2889" y="1725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54118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shade val="54118"/>
                          <a:invGamma/>
                        </a:schemeClr>
                      </a:gs>
                    </a:gsLst>
                    <a:lin ang="189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39" name="Oval 88"/>
                  <p:cNvSpPr>
                    <a:spLocks noChangeArrowheads="1"/>
                  </p:cNvSpPr>
                  <p:nvPr/>
                </p:nvSpPr>
                <p:spPr bwMode="gray">
                  <a:xfrm>
                    <a:off x="2880" y="1731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66667"/>
                          <a:invGamma/>
                        </a:schemeClr>
                      </a:gs>
                      <a:gs pos="100000">
                        <a:schemeClr val="hlink">
                          <a:alpha val="0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40" name="Oval 89"/>
                  <p:cNvSpPr>
                    <a:spLocks noChangeArrowheads="1"/>
                  </p:cNvSpPr>
                  <p:nvPr/>
                </p:nvSpPr>
                <p:spPr bwMode="gray">
                  <a:xfrm>
                    <a:off x="2928" y="1770"/>
                    <a:ext cx="709" cy="70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5882"/>
                          <a:invGamma/>
                        </a:schemeClr>
                      </a:gs>
                    </a:gsLst>
                    <a:lin ang="54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grpSp>
                <p:nvGrpSpPr>
                  <p:cNvPr id="65" name="Group 90"/>
                  <p:cNvGrpSpPr>
                    <a:grpSpLocks/>
                  </p:cNvGrpSpPr>
                  <p:nvPr/>
                </p:nvGrpSpPr>
                <p:grpSpPr bwMode="auto">
                  <a:xfrm>
                    <a:off x="2943" y="1775"/>
                    <a:ext cx="687" cy="697"/>
                    <a:chOff x="4166" y="1706"/>
                    <a:chExt cx="1252" cy="1252"/>
                  </a:xfrm>
                </p:grpSpPr>
                <p:sp>
                  <p:nvSpPr>
                    <p:cNvPr id="142" name="Oval 91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66" y="1706"/>
                      <a:ext cx="1252" cy="125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D6E1E2"/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43" name="Oval 92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82" y="1713"/>
                      <a:ext cx="1222" cy="122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alpha val="0"/>
                          </a:srgbClr>
                        </a:gs>
                        <a:gs pos="100000">
                          <a:srgbClr val="D6E1E2">
                            <a:gamma/>
                            <a:tint val="34902"/>
                            <a:invGamma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44" name="Oval 93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95" y="1725"/>
                      <a:ext cx="1162" cy="114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79216"/>
                            <a:invGamma/>
                          </a:srgbClr>
                        </a:gs>
                        <a:gs pos="100000">
                          <a:srgbClr val="D6E1E2">
                            <a:alpha val="48000"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</p:grpSp>
          </p:grpSp>
          <p:sp>
            <p:nvSpPr>
              <p:cNvPr id="20504" name="TextBox 153"/>
              <p:cNvSpPr txBox="1">
                <a:spLocks noChangeArrowheads="1"/>
              </p:cNvSpPr>
              <p:nvPr/>
            </p:nvSpPr>
            <p:spPr bwMode="auto">
              <a:xfrm>
                <a:off x="500034" y="1457254"/>
                <a:ext cx="85725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Calibri" pitchFamily="34" charset="0"/>
                  </a:rPr>
                  <a:t>一上</a:t>
                </a:r>
              </a:p>
            </p:txBody>
          </p:sp>
          <p:sp>
            <p:nvSpPr>
              <p:cNvPr id="20505" name="TextBox 154"/>
              <p:cNvSpPr txBox="1">
                <a:spLocks noChangeArrowheads="1"/>
              </p:cNvSpPr>
              <p:nvPr/>
            </p:nvSpPr>
            <p:spPr bwMode="auto">
              <a:xfrm>
                <a:off x="2071670" y="1428736"/>
                <a:ext cx="85725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Calibri" pitchFamily="34" charset="0"/>
                  </a:rPr>
                  <a:t>一下</a:t>
                </a:r>
              </a:p>
            </p:txBody>
          </p:sp>
          <p:sp>
            <p:nvSpPr>
              <p:cNvPr id="20506" name="TextBox 155"/>
              <p:cNvSpPr txBox="1">
                <a:spLocks noChangeArrowheads="1"/>
              </p:cNvSpPr>
              <p:nvPr/>
            </p:nvSpPr>
            <p:spPr bwMode="auto">
              <a:xfrm>
                <a:off x="5715008" y="1500174"/>
                <a:ext cx="85725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Calibri" pitchFamily="34" charset="0"/>
                  </a:rPr>
                  <a:t>二下</a:t>
                </a:r>
              </a:p>
            </p:txBody>
          </p:sp>
          <p:sp>
            <p:nvSpPr>
              <p:cNvPr id="20507" name="TextBox 156"/>
              <p:cNvSpPr txBox="1">
                <a:spLocks noChangeArrowheads="1"/>
              </p:cNvSpPr>
              <p:nvPr/>
            </p:nvSpPr>
            <p:spPr bwMode="auto">
              <a:xfrm>
                <a:off x="7358082" y="1457254"/>
                <a:ext cx="85725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Calibri" pitchFamily="34" charset="0"/>
                  </a:rPr>
                  <a:t>三上</a:t>
                </a:r>
              </a:p>
            </p:txBody>
          </p:sp>
          <p:sp>
            <p:nvSpPr>
              <p:cNvPr id="20508" name="TextBox 158"/>
              <p:cNvSpPr txBox="1">
                <a:spLocks noChangeArrowheads="1"/>
              </p:cNvSpPr>
              <p:nvPr/>
            </p:nvSpPr>
            <p:spPr bwMode="auto">
              <a:xfrm>
                <a:off x="3929058" y="1500174"/>
                <a:ext cx="85725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Calibri" pitchFamily="34" charset="0"/>
                  </a:rPr>
                  <a:t>二上</a:t>
                </a:r>
              </a:p>
            </p:txBody>
          </p:sp>
          <p:sp>
            <p:nvSpPr>
              <p:cNvPr id="20509" name="Text Box 22"/>
              <p:cNvSpPr txBox="1">
                <a:spLocks noChangeArrowheads="1"/>
              </p:cNvSpPr>
              <p:nvPr/>
            </p:nvSpPr>
            <p:spPr bwMode="auto">
              <a:xfrm>
                <a:off x="71406" y="2559602"/>
                <a:ext cx="171478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>
                    <a:solidFill>
                      <a:srgbClr val="003300"/>
                    </a:solidFill>
                    <a:latin typeface="Calibri" pitchFamily="34" charset="0"/>
                  </a:rPr>
                  <a:t>20</a:t>
                </a:r>
                <a:r>
                  <a:rPr lang="zh-CN" altLang="en-US">
                    <a:solidFill>
                      <a:srgbClr val="003300"/>
                    </a:solidFill>
                    <a:latin typeface="Calibri" pitchFamily="34" charset="0"/>
                  </a:rPr>
                  <a:t>以内的加法</a:t>
                </a:r>
              </a:p>
            </p:txBody>
          </p:sp>
          <p:sp>
            <p:nvSpPr>
              <p:cNvPr id="20510" name="Text Box 22"/>
              <p:cNvSpPr txBox="1">
                <a:spLocks noChangeArrowheads="1"/>
              </p:cNvSpPr>
              <p:nvPr/>
            </p:nvSpPr>
            <p:spPr bwMode="auto">
              <a:xfrm>
                <a:off x="1785918" y="2571744"/>
                <a:ext cx="171478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>
                    <a:solidFill>
                      <a:srgbClr val="003300"/>
                    </a:solidFill>
                    <a:latin typeface="Calibri" pitchFamily="34" charset="0"/>
                  </a:rPr>
                  <a:t>100</a:t>
                </a:r>
                <a:r>
                  <a:rPr lang="zh-CN" altLang="en-US">
                    <a:solidFill>
                      <a:srgbClr val="003300"/>
                    </a:solidFill>
                    <a:latin typeface="Calibri" pitchFamily="34" charset="0"/>
                  </a:rPr>
                  <a:t>以内的加法</a:t>
                </a:r>
              </a:p>
            </p:txBody>
          </p:sp>
          <p:sp>
            <p:nvSpPr>
              <p:cNvPr id="20511" name="Text Box 22"/>
              <p:cNvSpPr txBox="1">
                <a:spLocks noChangeArrowheads="1"/>
              </p:cNvSpPr>
              <p:nvPr/>
            </p:nvSpPr>
            <p:spPr bwMode="auto">
              <a:xfrm>
                <a:off x="3643306" y="2571744"/>
                <a:ext cx="171478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>
                    <a:solidFill>
                      <a:srgbClr val="003300"/>
                    </a:solidFill>
                    <a:latin typeface="Calibri" pitchFamily="34" charset="0"/>
                  </a:rPr>
                  <a:t>100</a:t>
                </a:r>
                <a:r>
                  <a:rPr lang="zh-CN" altLang="en-US">
                    <a:solidFill>
                      <a:srgbClr val="003300"/>
                    </a:solidFill>
                    <a:latin typeface="Calibri" pitchFamily="34" charset="0"/>
                  </a:rPr>
                  <a:t>以内连加</a:t>
                </a:r>
              </a:p>
            </p:txBody>
          </p:sp>
          <p:sp>
            <p:nvSpPr>
              <p:cNvPr id="20512" name="Text Box 22"/>
              <p:cNvSpPr txBox="1">
                <a:spLocks noChangeArrowheads="1"/>
              </p:cNvSpPr>
              <p:nvPr/>
            </p:nvSpPr>
            <p:spPr bwMode="auto">
              <a:xfrm>
                <a:off x="5357818" y="2571744"/>
                <a:ext cx="171478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>
                    <a:solidFill>
                      <a:srgbClr val="003300"/>
                    </a:solidFill>
                    <a:latin typeface="Calibri" pitchFamily="34" charset="0"/>
                  </a:rPr>
                  <a:t>万以内的加法</a:t>
                </a:r>
              </a:p>
            </p:txBody>
          </p:sp>
          <p:sp>
            <p:nvSpPr>
              <p:cNvPr id="20513" name="Text Box 22"/>
              <p:cNvSpPr txBox="1">
                <a:spLocks noChangeArrowheads="1"/>
              </p:cNvSpPr>
              <p:nvPr/>
            </p:nvSpPr>
            <p:spPr bwMode="auto">
              <a:xfrm>
                <a:off x="7215206" y="2500306"/>
                <a:ext cx="171478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>
                    <a:solidFill>
                      <a:srgbClr val="003300"/>
                    </a:solidFill>
                    <a:latin typeface="Calibri" pitchFamily="34" charset="0"/>
                  </a:rPr>
                  <a:t>万以内的连加</a:t>
                </a:r>
              </a:p>
            </p:txBody>
          </p:sp>
        </p:grpSp>
      </p:grpSp>
      <p:sp>
        <p:nvSpPr>
          <p:cNvPr id="170" name="Rectangle 2"/>
          <p:cNvSpPr txBox="1">
            <a:spLocks noChangeArrowheads="1"/>
          </p:cNvSpPr>
          <p:nvPr/>
        </p:nvSpPr>
        <p:spPr>
          <a:xfrm>
            <a:off x="1285875" y="214313"/>
            <a:ext cx="2928938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3300"/>
                </a:solidFill>
                <a:latin typeface="+mj-lt"/>
                <a:cs typeface="+mj-cs"/>
              </a:rPr>
              <a:t>教材分析</a:t>
            </a:r>
          </a:p>
        </p:txBody>
      </p:sp>
      <p:sp>
        <p:nvSpPr>
          <p:cNvPr id="172" name="AutoShape 12"/>
          <p:cNvSpPr>
            <a:spLocks noChangeArrowheads="1"/>
          </p:cNvSpPr>
          <p:nvPr/>
        </p:nvSpPr>
        <p:spPr bwMode="auto">
          <a:xfrm>
            <a:off x="1785938" y="1500188"/>
            <a:ext cx="1571625" cy="21431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20485" name="Rectangle 6"/>
          <p:cNvSpPr>
            <a:spLocks noChangeArrowheads="1"/>
          </p:cNvSpPr>
          <p:nvPr/>
        </p:nvSpPr>
        <p:spPr bwMode="auto">
          <a:xfrm>
            <a:off x="642938" y="1071563"/>
            <a:ext cx="77771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GB" sz="2400" b="1">
                <a:solidFill>
                  <a:srgbClr val="003300"/>
                </a:solidFill>
                <a:latin typeface="Calibri" pitchFamily="34" charset="0"/>
                <a:ea typeface="楷体_GB2312"/>
                <a:cs typeface="楷体_GB2312"/>
              </a:rPr>
              <a:t>纵向分析教材</a:t>
            </a:r>
            <a:r>
              <a:rPr lang="en-GB" altLang="zh-CN" sz="2400" b="1">
                <a:solidFill>
                  <a:srgbClr val="003300"/>
                </a:solidFill>
                <a:latin typeface="Calibri" pitchFamily="34" charset="0"/>
              </a:rPr>
              <a:t>——</a:t>
            </a:r>
            <a:r>
              <a:rPr lang="zh-CN" altLang="en-US" b="1">
                <a:solidFill>
                  <a:srgbClr val="003300"/>
                </a:solidFill>
                <a:latin typeface="Calibri" pitchFamily="34" charset="0"/>
              </a:rPr>
              <a:t>寻找学生能够独立进行思考的知识基础和经验基础  </a:t>
            </a:r>
            <a:endParaRPr lang="zh-CN" altLang="en-GB" b="1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0486" name="TextBox 104"/>
          <p:cNvSpPr txBox="1">
            <a:spLocks noChangeArrowheads="1"/>
          </p:cNvSpPr>
          <p:nvPr/>
        </p:nvSpPr>
        <p:spPr bwMode="auto">
          <a:xfrm>
            <a:off x="8072438" y="1428750"/>
            <a:ext cx="12144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>
                <a:latin typeface="Calibri" pitchFamily="34" charset="0"/>
              </a:rPr>
              <a:t>……</a:t>
            </a:r>
            <a:endParaRPr lang="zh-CN" altLang="en-US" sz="5400" b="1">
              <a:latin typeface="Calibri" pitchFamily="34" charset="0"/>
            </a:endParaRPr>
          </a:p>
        </p:txBody>
      </p:sp>
      <p:sp>
        <p:nvSpPr>
          <p:cNvPr id="106" name="下箭头 105"/>
          <p:cNvSpPr/>
          <p:nvPr/>
        </p:nvSpPr>
        <p:spPr>
          <a:xfrm>
            <a:off x="2357438" y="3643313"/>
            <a:ext cx="357187" cy="500062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Rectangle 7"/>
          <p:cNvSpPr>
            <a:spLocks noChangeArrowheads="1"/>
          </p:cNvSpPr>
          <p:nvPr/>
        </p:nvSpPr>
        <p:spPr bwMode="auto">
          <a:xfrm>
            <a:off x="357188" y="4071938"/>
            <a:ext cx="235743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2400" b="1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整十数加整十数</a:t>
            </a:r>
            <a:endParaRPr lang="zh-CN" altLang="en-GB" sz="2400" b="1">
              <a:solidFill>
                <a:srgbClr val="003300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107" name="右箭头 106"/>
          <p:cNvSpPr/>
          <p:nvPr/>
        </p:nvSpPr>
        <p:spPr>
          <a:xfrm>
            <a:off x="2786063" y="4143375"/>
            <a:ext cx="500062" cy="285750"/>
          </a:xfrm>
          <a:prstGeom prst="rightArrow">
            <a:avLst/>
          </a:prstGeom>
          <a:solidFill>
            <a:srgbClr val="60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Rectangle 7"/>
          <p:cNvSpPr>
            <a:spLocks noChangeArrowheads="1"/>
          </p:cNvSpPr>
          <p:nvPr/>
        </p:nvSpPr>
        <p:spPr bwMode="auto">
          <a:xfrm>
            <a:off x="3357563" y="4071938"/>
            <a:ext cx="235743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2400" b="1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两位数加一位数</a:t>
            </a:r>
            <a:endParaRPr lang="zh-CN" altLang="en-GB" sz="2400" b="1">
              <a:solidFill>
                <a:srgbClr val="003300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114" name="右箭头 113"/>
          <p:cNvSpPr/>
          <p:nvPr/>
        </p:nvSpPr>
        <p:spPr>
          <a:xfrm>
            <a:off x="5643563" y="4143375"/>
            <a:ext cx="500062" cy="285750"/>
          </a:xfrm>
          <a:prstGeom prst="rightArrow">
            <a:avLst/>
          </a:prstGeom>
          <a:solidFill>
            <a:srgbClr val="60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Rectangle 7"/>
          <p:cNvSpPr>
            <a:spLocks noChangeArrowheads="1"/>
          </p:cNvSpPr>
          <p:nvPr/>
        </p:nvSpPr>
        <p:spPr bwMode="auto">
          <a:xfrm>
            <a:off x="6215063" y="4071938"/>
            <a:ext cx="235743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2400" b="1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两位数加整十数</a:t>
            </a:r>
            <a:endParaRPr lang="zh-CN" altLang="en-GB" sz="2400" b="1">
              <a:solidFill>
                <a:srgbClr val="003300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125" name="右箭头 124"/>
          <p:cNvSpPr/>
          <p:nvPr/>
        </p:nvSpPr>
        <p:spPr>
          <a:xfrm>
            <a:off x="428625" y="4786313"/>
            <a:ext cx="500063" cy="285750"/>
          </a:xfrm>
          <a:prstGeom prst="rightArrow">
            <a:avLst/>
          </a:prstGeom>
          <a:solidFill>
            <a:srgbClr val="60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Rectangle 7"/>
          <p:cNvSpPr>
            <a:spLocks noChangeArrowheads="1"/>
          </p:cNvSpPr>
          <p:nvPr/>
        </p:nvSpPr>
        <p:spPr bwMode="auto">
          <a:xfrm>
            <a:off x="1000125" y="4643438"/>
            <a:ext cx="235743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2400" b="1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两位数加两位数</a:t>
            </a:r>
            <a:endParaRPr lang="zh-CN" altLang="en-GB" sz="2400" b="1">
              <a:solidFill>
                <a:srgbClr val="003300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127" name="右箭头 126"/>
          <p:cNvSpPr/>
          <p:nvPr/>
        </p:nvSpPr>
        <p:spPr>
          <a:xfrm>
            <a:off x="3286125" y="4714875"/>
            <a:ext cx="500063" cy="285750"/>
          </a:xfrm>
          <a:prstGeom prst="rightArrow">
            <a:avLst/>
          </a:prstGeom>
          <a:solidFill>
            <a:srgbClr val="60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Rectangle 7"/>
          <p:cNvSpPr>
            <a:spLocks noChangeArrowheads="1"/>
          </p:cNvSpPr>
          <p:nvPr/>
        </p:nvSpPr>
        <p:spPr bwMode="auto">
          <a:xfrm>
            <a:off x="3857625" y="4643438"/>
            <a:ext cx="407193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2400" b="1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两位数加一位数的进位加法</a:t>
            </a:r>
            <a:endParaRPr lang="zh-CN" altLang="en-GB" sz="2400" b="1">
              <a:solidFill>
                <a:srgbClr val="003300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132" name="下箭头 131"/>
          <p:cNvSpPr/>
          <p:nvPr/>
        </p:nvSpPr>
        <p:spPr>
          <a:xfrm>
            <a:off x="4214813" y="5143500"/>
            <a:ext cx="357187" cy="500063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" name="Rectangle 7"/>
          <p:cNvSpPr>
            <a:spLocks noChangeArrowheads="1"/>
          </p:cNvSpPr>
          <p:nvPr/>
        </p:nvSpPr>
        <p:spPr bwMode="auto">
          <a:xfrm>
            <a:off x="2428875" y="5786438"/>
            <a:ext cx="407193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两位数加两位数的进位加法</a:t>
            </a:r>
            <a:endParaRPr lang="zh-CN" altLang="en-GB" sz="2400" b="1">
              <a:solidFill>
                <a:srgbClr val="FF0000"/>
              </a:solidFill>
              <a:latin typeface="Calibri" pitchFamily="34" charset="0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8" grpId="0"/>
      <p:bldP spid="107" grpId="0" animBg="1"/>
      <p:bldP spid="110" grpId="0"/>
      <p:bldP spid="114" grpId="0" animBg="1"/>
      <p:bldP spid="121" grpId="0"/>
      <p:bldP spid="125" grpId="0" animBg="1"/>
      <p:bldP spid="126" grpId="0"/>
      <p:bldP spid="127" grpId="0" animBg="1"/>
      <p:bldP spid="128" grpId="0"/>
      <p:bldP spid="1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506" name="组合 170"/>
          <p:cNvGrpSpPr>
            <a:grpSpLocks/>
          </p:cNvGrpSpPr>
          <p:nvPr/>
        </p:nvGrpSpPr>
        <p:grpSpPr bwMode="auto">
          <a:xfrm>
            <a:off x="0" y="1857375"/>
            <a:ext cx="8858250" cy="3302000"/>
            <a:chOff x="71406" y="1071546"/>
            <a:chExt cx="8858587" cy="3302181"/>
          </a:xfrm>
        </p:grpSpPr>
        <p:sp>
          <p:nvSpPr>
            <p:cNvPr id="21511" name="Freeform 78"/>
            <p:cNvSpPr>
              <a:spLocks/>
            </p:cNvSpPr>
            <p:nvPr/>
          </p:nvSpPr>
          <p:spPr bwMode="gray">
            <a:xfrm>
              <a:off x="3643306" y="2500306"/>
              <a:ext cx="1572347" cy="579901"/>
            </a:xfrm>
            <a:custGeom>
              <a:avLst/>
              <a:gdLst>
                <a:gd name="T0" fmla="*/ 1572347 w 1832"/>
                <a:gd name="T1" fmla="*/ 45482 h 408"/>
                <a:gd name="T2" fmla="*/ 1570630 w 1832"/>
                <a:gd name="T3" fmla="*/ 93808 h 408"/>
                <a:gd name="T4" fmla="*/ 1556898 w 1832"/>
                <a:gd name="T5" fmla="*/ 181930 h 408"/>
                <a:gd name="T6" fmla="*/ 1534583 w 1832"/>
                <a:gd name="T7" fmla="*/ 267209 h 408"/>
                <a:gd name="T8" fmla="*/ 1505402 w 1832"/>
                <a:gd name="T9" fmla="*/ 341118 h 408"/>
                <a:gd name="T10" fmla="*/ 1469355 w 1832"/>
                <a:gd name="T11" fmla="*/ 409342 h 408"/>
                <a:gd name="T12" fmla="*/ 1428158 w 1832"/>
                <a:gd name="T13" fmla="*/ 469038 h 408"/>
                <a:gd name="T14" fmla="*/ 1381812 w 1832"/>
                <a:gd name="T15" fmla="*/ 514520 h 408"/>
                <a:gd name="T16" fmla="*/ 1330315 w 1832"/>
                <a:gd name="T17" fmla="*/ 551474 h 408"/>
                <a:gd name="T18" fmla="*/ 1275386 w 1832"/>
                <a:gd name="T19" fmla="*/ 571373 h 408"/>
                <a:gd name="T20" fmla="*/ 1217024 w 1832"/>
                <a:gd name="T21" fmla="*/ 579901 h 408"/>
                <a:gd name="T22" fmla="*/ 0 w 1832"/>
                <a:gd name="T23" fmla="*/ 579901 h 408"/>
                <a:gd name="T24" fmla="*/ 0 w 1832"/>
                <a:gd name="T25" fmla="*/ 0 h 408"/>
                <a:gd name="T26" fmla="*/ 1572347 w 1832"/>
                <a:gd name="T27" fmla="*/ 0 h 408"/>
                <a:gd name="T28" fmla="*/ 1572347 w 1832"/>
                <a:gd name="T29" fmla="*/ 45482 h 408"/>
                <a:gd name="T30" fmla="*/ 1572347 w 1832"/>
                <a:gd name="T31" fmla="*/ 45482 h 40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32"/>
                <a:gd name="T49" fmla="*/ 0 h 408"/>
                <a:gd name="T50" fmla="*/ 1832 w 1832"/>
                <a:gd name="T51" fmla="*/ 408 h 40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rgbClr val="60F5F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2" name="Freeform 78"/>
            <p:cNvSpPr>
              <a:spLocks/>
            </p:cNvSpPr>
            <p:nvPr/>
          </p:nvSpPr>
          <p:spPr bwMode="gray">
            <a:xfrm>
              <a:off x="5429256" y="2500306"/>
              <a:ext cx="1572347" cy="579901"/>
            </a:xfrm>
            <a:custGeom>
              <a:avLst/>
              <a:gdLst>
                <a:gd name="T0" fmla="*/ 1572347 w 1832"/>
                <a:gd name="T1" fmla="*/ 45482 h 408"/>
                <a:gd name="T2" fmla="*/ 1570630 w 1832"/>
                <a:gd name="T3" fmla="*/ 93808 h 408"/>
                <a:gd name="T4" fmla="*/ 1556898 w 1832"/>
                <a:gd name="T5" fmla="*/ 181930 h 408"/>
                <a:gd name="T6" fmla="*/ 1534583 w 1832"/>
                <a:gd name="T7" fmla="*/ 267209 h 408"/>
                <a:gd name="T8" fmla="*/ 1505402 w 1832"/>
                <a:gd name="T9" fmla="*/ 341118 h 408"/>
                <a:gd name="T10" fmla="*/ 1469355 w 1832"/>
                <a:gd name="T11" fmla="*/ 409342 h 408"/>
                <a:gd name="T12" fmla="*/ 1428158 w 1832"/>
                <a:gd name="T13" fmla="*/ 469038 h 408"/>
                <a:gd name="T14" fmla="*/ 1381812 w 1832"/>
                <a:gd name="T15" fmla="*/ 514520 h 408"/>
                <a:gd name="T16" fmla="*/ 1330315 w 1832"/>
                <a:gd name="T17" fmla="*/ 551474 h 408"/>
                <a:gd name="T18" fmla="*/ 1275386 w 1832"/>
                <a:gd name="T19" fmla="*/ 571373 h 408"/>
                <a:gd name="T20" fmla="*/ 1217024 w 1832"/>
                <a:gd name="T21" fmla="*/ 579901 h 408"/>
                <a:gd name="T22" fmla="*/ 0 w 1832"/>
                <a:gd name="T23" fmla="*/ 579901 h 408"/>
                <a:gd name="T24" fmla="*/ 0 w 1832"/>
                <a:gd name="T25" fmla="*/ 0 h 408"/>
                <a:gd name="T26" fmla="*/ 1572347 w 1832"/>
                <a:gd name="T27" fmla="*/ 0 h 408"/>
                <a:gd name="T28" fmla="*/ 1572347 w 1832"/>
                <a:gd name="T29" fmla="*/ 45482 h 408"/>
                <a:gd name="T30" fmla="*/ 1572347 w 1832"/>
                <a:gd name="T31" fmla="*/ 45482 h 40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32"/>
                <a:gd name="T49" fmla="*/ 0 h 408"/>
                <a:gd name="T50" fmla="*/ 1832 w 1832"/>
                <a:gd name="T51" fmla="*/ 408 h 40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rgbClr val="60F5F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3" name="Freeform 78"/>
            <p:cNvSpPr>
              <a:spLocks/>
            </p:cNvSpPr>
            <p:nvPr/>
          </p:nvSpPr>
          <p:spPr bwMode="gray">
            <a:xfrm>
              <a:off x="7215206" y="2428868"/>
              <a:ext cx="1572347" cy="579901"/>
            </a:xfrm>
            <a:custGeom>
              <a:avLst/>
              <a:gdLst>
                <a:gd name="T0" fmla="*/ 1572347 w 1832"/>
                <a:gd name="T1" fmla="*/ 45482 h 408"/>
                <a:gd name="T2" fmla="*/ 1570630 w 1832"/>
                <a:gd name="T3" fmla="*/ 93808 h 408"/>
                <a:gd name="T4" fmla="*/ 1556898 w 1832"/>
                <a:gd name="T5" fmla="*/ 181930 h 408"/>
                <a:gd name="T6" fmla="*/ 1534583 w 1832"/>
                <a:gd name="T7" fmla="*/ 267209 h 408"/>
                <a:gd name="T8" fmla="*/ 1505402 w 1832"/>
                <a:gd name="T9" fmla="*/ 341118 h 408"/>
                <a:gd name="T10" fmla="*/ 1469355 w 1832"/>
                <a:gd name="T11" fmla="*/ 409342 h 408"/>
                <a:gd name="T12" fmla="*/ 1428158 w 1832"/>
                <a:gd name="T13" fmla="*/ 469038 h 408"/>
                <a:gd name="T14" fmla="*/ 1381812 w 1832"/>
                <a:gd name="T15" fmla="*/ 514520 h 408"/>
                <a:gd name="T16" fmla="*/ 1330315 w 1832"/>
                <a:gd name="T17" fmla="*/ 551474 h 408"/>
                <a:gd name="T18" fmla="*/ 1275386 w 1832"/>
                <a:gd name="T19" fmla="*/ 571373 h 408"/>
                <a:gd name="T20" fmla="*/ 1217024 w 1832"/>
                <a:gd name="T21" fmla="*/ 579901 h 408"/>
                <a:gd name="T22" fmla="*/ 0 w 1832"/>
                <a:gd name="T23" fmla="*/ 579901 h 408"/>
                <a:gd name="T24" fmla="*/ 0 w 1832"/>
                <a:gd name="T25" fmla="*/ 0 h 408"/>
                <a:gd name="T26" fmla="*/ 1572347 w 1832"/>
                <a:gd name="T27" fmla="*/ 0 h 408"/>
                <a:gd name="T28" fmla="*/ 1572347 w 1832"/>
                <a:gd name="T29" fmla="*/ 45482 h 408"/>
                <a:gd name="T30" fmla="*/ 1572347 w 1832"/>
                <a:gd name="T31" fmla="*/ 45482 h 40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32"/>
                <a:gd name="T49" fmla="*/ 0 h 408"/>
                <a:gd name="T50" fmla="*/ 1832 w 1832"/>
                <a:gd name="T51" fmla="*/ 408 h 40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32" h="408">
                  <a:moveTo>
                    <a:pt x="1832" y="32"/>
                  </a:moveTo>
                  <a:lnTo>
                    <a:pt x="1830" y="66"/>
                  </a:lnTo>
                  <a:lnTo>
                    <a:pt x="1814" y="128"/>
                  </a:lnTo>
                  <a:lnTo>
                    <a:pt x="1788" y="188"/>
                  </a:lnTo>
                  <a:lnTo>
                    <a:pt x="1754" y="240"/>
                  </a:lnTo>
                  <a:lnTo>
                    <a:pt x="1712" y="288"/>
                  </a:lnTo>
                  <a:lnTo>
                    <a:pt x="1664" y="330"/>
                  </a:lnTo>
                  <a:lnTo>
                    <a:pt x="1610" y="362"/>
                  </a:lnTo>
                  <a:lnTo>
                    <a:pt x="1550" y="388"/>
                  </a:lnTo>
                  <a:lnTo>
                    <a:pt x="1486" y="402"/>
                  </a:lnTo>
                  <a:lnTo>
                    <a:pt x="1418" y="408"/>
                  </a:lnTo>
                  <a:lnTo>
                    <a:pt x="0" y="408"/>
                  </a:lnTo>
                  <a:lnTo>
                    <a:pt x="0" y="0"/>
                  </a:lnTo>
                  <a:lnTo>
                    <a:pt x="1832" y="0"/>
                  </a:lnTo>
                  <a:lnTo>
                    <a:pt x="1832" y="32"/>
                  </a:lnTo>
                  <a:close/>
                </a:path>
              </a:pathLst>
            </a:custGeom>
            <a:solidFill>
              <a:srgbClr val="60F5F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514" name="组合 168"/>
            <p:cNvGrpSpPr>
              <a:grpSpLocks/>
            </p:cNvGrpSpPr>
            <p:nvPr/>
          </p:nvGrpSpPr>
          <p:grpSpPr bwMode="auto">
            <a:xfrm>
              <a:off x="71406" y="1071546"/>
              <a:ext cx="8858587" cy="3302181"/>
              <a:chOff x="71406" y="1071546"/>
              <a:chExt cx="8858587" cy="3302181"/>
            </a:xfrm>
          </p:grpSpPr>
          <p:grpSp>
            <p:nvGrpSpPr>
              <p:cNvPr id="9" name="组合 151"/>
              <p:cNvGrpSpPr/>
              <p:nvPr/>
            </p:nvGrpSpPr>
            <p:grpSpPr>
              <a:xfrm>
                <a:off x="285720" y="1071546"/>
                <a:ext cx="8591291" cy="3302181"/>
                <a:chOff x="0" y="714356"/>
                <a:chExt cx="9398989" cy="3432688"/>
              </a:xfrm>
              <a:effectLst>
                <a:outerShdw blurRad="50800" dist="50800" dir="5400000" algn="ctr" rotWithShape="0">
                  <a:srgbClr val="000000">
                    <a:alpha val="0"/>
                  </a:srgbClr>
                </a:outerShdw>
              </a:effectLst>
            </p:grpSpPr>
            <p:grpSp>
              <p:nvGrpSpPr>
                <p:cNvPr id="10" name="Group 2"/>
                <p:cNvGrpSpPr>
                  <a:grpSpLocks/>
                </p:cNvGrpSpPr>
                <p:nvPr/>
              </p:nvGrpSpPr>
              <p:grpSpPr bwMode="auto">
                <a:xfrm>
                  <a:off x="0" y="1357298"/>
                  <a:ext cx="9144000" cy="142875"/>
                  <a:chOff x="0" y="1824"/>
                  <a:chExt cx="5760" cy="90"/>
                </a:xfrm>
              </p:grpSpPr>
              <p:sp>
                <p:nvSpPr>
                  <p:cNvPr id="89" name="Rectangle 3"/>
                  <p:cNvSpPr>
                    <a:spLocks noChangeArrowheads="1"/>
                  </p:cNvSpPr>
                  <p:nvPr/>
                </p:nvSpPr>
                <p:spPr bwMode="gray">
                  <a:xfrm>
                    <a:off x="0" y="1824"/>
                    <a:ext cx="5760" cy="90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F5F5F"/>
                      </a:gs>
                      <a:gs pos="50000">
                        <a:srgbClr val="5F5F5F">
                          <a:gamma/>
                          <a:tint val="45490"/>
                          <a:invGamma/>
                        </a:srgbClr>
                      </a:gs>
                      <a:gs pos="100000">
                        <a:srgbClr val="5F5F5F"/>
                      </a:gs>
                    </a:gsLst>
                    <a:lin ang="5400000" scaled="1"/>
                  </a:gradFill>
                  <a:ln w="952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90" name="Rectangle 4"/>
                  <p:cNvSpPr>
                    <a:spLocks noChangeArrowheads="1"/>
                  </p:cNvSpPr>
                  <p:nvPr/>
                </p:nvSpPr>
                <p:spPr bwMode="gray">
                  <a:xfrm>
                    <a:off x="0" y="1872"/>
                    <a:ext cx="5760" cy="34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808080">
                          <a:gamma/>
                          <a:tint val="30196"/>
                          <a:invGamma/>
                        </a:srgbClr>
                      </a:gs>
                      <a:gs pos="100000">
                        <a:srgbClr val="808080"/>
                      </a:gs>
                    </a:gsLst>
                    <a:lin ang="5400000" scaled="1"/>
                  </a:gradFill>
                  <a:ln w="952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</p:grpSp>
            <p:grpSp>
              <p:nvGrpSpPr>
                <p:cNvPr id="11" name="Group 5"/>
                <p:cNvGrpSpPr>
                  <a:grpSpLocks/>
                </p:cNvGrpSpPr>
                <p:nvPr/>
              </p:nvGrpSpPr>
              <p:grpSpPr bwMode="auto">
                <a:xfrm>
                  <a:off x="2051319" y="785794"/>
                  <a:ext cx="3294840" cy="3361250"/>
                  <a:chOff x="2583" y="1584"/>
                  <a:chExt cx="2826" cy="2846"/>
                </a:xfrm>
              </p:grpSpPr>
              <p:grpSp>
                <p:nvGrpSpPr>
                  <p:cNvPr id="15" name="Group 6"/>
                  <p:cNvGrpSpPr>
                    <a:grpSpLocks/>
                  </p:cNvGrpSpPr>
                  <p:nvPr/>
                </p:nvGrpSpPr>
                <p:grpSpPr bwMode="auto">
                  <a:xfrm rot="3877067">
                    <a:off x="3011" y="2032"/>
                    <a:ext cx="1970" cy="2826"/>
                    <a:chOff x="1809" y="2762"/>
                    <a:chExt cx="2289" cy="3289"/>
                  </a:xfrm>
                </p:grpSpPr>
                <p:grpSp>
                  <p:nvGrpSpPr>
                    <p:cNvPr id="16" name="Group 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09" y="3058"/>
                      <a:ext cx="2289" cy="2993"/>
                      <a:chOff x="1809" y="3058"/>
                      <a:chExt cx="2289" cy="2993"/>
                    </a:xfrm>
                  </p:grpSpPr>
                  <p:sp>
                    <p:nvSpPr>
                      <p:cNvPr id="20" name="Freeform 8"/>
                      <p:cNvSpPr>
                        <a:spLocks/>
                      </p:cNvSpPr>
                      <p:nvPr/>
                    </p:nvSpPr>
                    <p:spPr bwMode="gray">
                      <a:xfrm rot="17722933">
                        <a:off x="1190" y="4847"/>
                        <a:ext cx="1823" cy="58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832" y="32"/>
                          </a:cxn>
                          <a:cxn ang="0">
                            <a:pos x="1830" y="66"/>
                          </a:cxn>
                          <a:cxn ang="0">
                            <a:pos x="1814" y="128"/>
                          </a:cxn>
                          <a:cxn ang="0">
                            <a:pos x="1788" y="188"/>
                          </a:cxn>
                          <a:cxn ang="0">
                            <a:pos x="1754" y="240"/>
                          </a:cxn>
                          <a:cxn ang="0">
                            <a:pos x="1712" y="288"/>
                          </a:cxn>
                          <a:cxn ang="0">
                            <a:pos x="1664" y="330"/>
                          </a:cxn>
                          <a:cxn ang="0">
                            <a:pos x="1610" y="362"/>
                          </a:cxn>
                          <a:cxn ang="0">
                            <a:pos x="1550" y="388"/>
                          </a:cxn>
                          <a:cxn ang="0">
                            <a:pos x="1486" y="402"/>
                          </a:cxn>
                          <a:cxn ang="0">
                            <a:pos x="1418" y="408"/>
                          </a:cxn>
                          <a:cxn ang="0">
                            <a:pos x="0" y="408"/>
                          </a:cxn>
                          <a:cxn ang="0">
                            <a:pos x="0" y="0"/>
                          </a:cxn>
                          <a:cxn ang="0">
                            <a:pos x="1832" y="0"/>
                          </a:cxn>
                          <a:cxn ang="0">
                            <a:pos x="1832" y="32"/>
                          </a:cxn>
                          <a:cxn ang="0">
                            <a:pos x="1832" y="32"/>
                          </a:cxn>
                        </a:cxnLst>
                        <a:rect l="0" t="0" r="r" b="b"/>
                        <a:pathLst>
                          <a:path w="1832" h="408">
                            <a:moveTo>
                              <a:pt x="1832" y="32"/>
                            </a:moveTo>
                            <a:lnTo>
                              <a:pt x="1830" y="66"/>
                            </a:lnTo>
                            <a:lnTo>
                              <a:pt x="1814" y="128"/>
                            </a:lnTo>
                            <a:lnTo>
                              <a:pt x="1788" y="188"/>
                            </a:lnTo>
                            <a:lnTo>
                              <a:pt x="1754" y="240"/>
                            </a:lnTo>
                            <a:lnTo>
                              <a:pt x="1712" y="288"/>
                            </a:lnTo>
                            <a:lnTo>
                              <a:pt x="1664" y="330"/>
                            </a:lnTo>
                            <a:lnTo>
                              <a:pt x="1610" y="362"/>
                            </a:lnTo>
                            <a:lnTo>
                              <a:pt x="1550" y="388"/>
                            </a:lnTo>
                            <a:lnTo>
                              <a:pt x="1486" y="402"/>
                            </a:lnTo>
                            <a:lnTo>
                              <a:pt x="1418" y="408"/>
                            </a:lnTo>
                            <a:lnTo>
                              <a:pt x="0" y="408"/>
                            </a:lnTo>
                            <a:lnTo>
                              <a:pt x="0" y="0"/>
                            </a:lnTo>
                            <a:lnTo>
                              <a:pt x="1832" y="0"/>
                            </a:lnTo>
                            <a:lnTo>
                              <a:pt x="1832" y="32"/>
                            </a:lnTo>
                            <a:lnTo>
                              <a:pt x="1832" y="32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0">
                        <a:noFill/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21" name="Freeform 9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3810" y="3058"/>
                        <a:ext cx="288" cy="33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88" y="0"/>
                          </a:cxn>
                          <a:cxn ang="0">
                            <a:pos x="284" y="52"/>
                          </a:cxn>
                          <a:cxn ang="0">
                            <a:pos x="272" y="98"/>
                          </a:cxn>
                          <a:cxn ang="0">
                            <a:pos x="254" y="140"/>
                          </a:cxn>
                          <a:cxn ang="0">
                            <a:pos x="230" y="176"/>
                          </a:cxn>
                          <a:cxn ang="0">
                            <a:pos x="204" y="208"/>
                          </a:cxn>
                          <a:cxn ang="0">
                            <a:pos x="174" y="238"/>
                          </a:cxn>
                          <a:cxn ang="0">
                            <a:pos x="144" y="262"/>
                          </a:cxn>
                          <a:cxn ang="0">
                            <a:pos x="112" y="282"/>
                          </a:cxn>
                          <a:cxn ang="0">
                            <a:pos x="84" y="298"/>
                          </a:cxn>
                          <a:cxn ang="0">
                            <a:pos x="56" y="312"/>
                          </a:cxn>
                          <a:cxn ang="0">
                            <a:pos x="34" y="322"/>
                          </a:cxn>
                          <a:cxn ang="0">
                            <a:pos x="16" y="328"/>
                          </a:cxn>
                          <a:cxn ang="0">
                            <a:pos x="4" y="332"/>
                          </a:cxn>
                          <a:cxn ang="0">
                            <a:pos x="0" y="334"/>
                          </a:cxn>
                          <a:cxn ang="0">
                            <a:pos x="4" y="332"/>
                          </a:cxn>
                          <a:cxn ang="0">
                            <a:pos x="16" y="326"/>
                          </a:cxn>
                          <a:cxn ang="0">
                            <a:pos x="34" y="318"/>
                          </a:cxn>
                          <a:cxn ang="0">
                            <a:pos x="56" y="304"/>
                          </a:cxn>
                          <a:cxn ang="0">
                            <a:pos x="84" y="288"/>
                          </a:cxn>
                          <a:cxn ang="0">
                            <a:pos x="112" y="266"/>
                          </a:cxn>
                          <a:cxn ang="0">
                            <a:pos x="142" y="242"/>
                          </a:cxn>
                          <a:cxn ang="0">
                            <a:pos x="170" y="212"/>
                          </a:cxn>
                          <a:cxn ang="0">
                            <a:pos x="196" y="180"/>
                          </a:cxn>
                          <a:cxn ang="0">
                            <a:pos x="220" y="142"/>
                          </a:cxn>
                          <a:cxn ang="0">
                            <a:pos x="238" y="100"/>
                          </a:cxn>
                          <a:cxn ang="0">
                            <a:pos x="250" y="54"/>
                          </a:cxn>
                          <a:cxn ang="0">
                            <a:pos x="254" y="2"/>
                          </a:cxn>
                          <a:cxn ang="0">
                            <a:pos x="288" y="0"/>
                          </a:cxn>
                        </a:cxnLst>
                        <a:rect l="0" t="0" r="r" b="b"/>
                        <a:pathLst>
                          <a:path w="288" h="334">
                            <a:moveTo>
                              <a:pt x="288" y="0"/>
                            </a:moveTo>
                            <a:lnTo>
                              <a:pt x="284" y="52"/>
                            </a:lnTo>
                            <a:lnTo>
                              <a:pt x="272" y="98"/>
                            </a:lnTo>
                            <a:lnTo>
                              <a:pt x="254" y="140"/>
                            </a:lnTo>
                            <a:lnTo>
                              <a:pt x="230" y="176"/>
                            </a:lnTo>
                            <a:lnTo>
                              <a:pt x="204" y="208"/>
                            </a:lnTo>
                            <a:lnTo>
                              <a:pt x="174" y="238"/>
                            </a:lnTo>
                            <a:lnTo>
                              <a:pt x="144" y="262"/>
                            </a:lnTo>
                            <a:lnTo>
                              <a:pt x="112" y="282"/>
                            </a:lnTo>
                            <a:lnTo>
                              <a:pt x="84" y="298"/>
                            </a:lnTo>
                            <a:lnTo>
                              <a:pt x="56" y="312"/>
                            </a:lnTo>
                            <a:lnTo>
                              <a:pt x="34" y="322"/>
                            </a:lnTo>
                            <a:lnTo>
                              <a:pt x="16" y="328"/>
                            </a:lnTo>
                            <a:lnTo>
                              <a:pt x="4" y="332"/>
                            </a:lnTo>
                            <a:lnTo>
                              <a:pt x="0" y="334"/>
                            </a:lnTo>
                            <a:lnTo>
                              <a:pt x="4" y="332"/>
                            </a:lnTo>
                            <a:lnTo>
                              <a:pt x="16" y="326"/>
                            </a:lnTo>
                            <a:lnTo>
                              <a:pt x="34" y="318"/>
                            </a:lnTo>
                            <a:lnTo>
                              <a:pt x="56" y="304"/>
                            </a:lnTo>
                            <a:lnTo>
                              <a:pt x="84" y="288"/>
                            </a:lnTo>
                            <a:lnTo>
                              <a:pt x="112" y="266"/>
                            </a:lnTo>
                            <a:lnTo>
                              <a:pt x="142" y="242"/>
                            </a:lnTo>
                            <a:lnTo>
                              <a:pt x="170" y="212"/>
                            </a:lnTo>
                            <a:lnTo>
                              <a:pt x="196" y="180"/>
                            </a:lnTo>
                            <a:lnTo>
                              <a:pt x="220" y="142"/>
                            </a:lnTo>
                            <a:lnTo>
                              <a:pt x="238" y="100"/>
                            </a:lnTo>
                            <a:lnTo>
                              <a:pt x="250" y="54"/>
                            </a:lnTo>
                            <a:lnTo>
                              <a:pt x="254" y="2"/>
                            </a:lnTo>
                            <a:lnTo>
                              <a:pt x="288" y="0"/>
                            </a:lnTo>
                            <a:close/>
                          </a:path>
                        </a:pathLst>
                      </a:custGeom>
                      <a:solidFill>
                        <a:srgbClr val="FFFFFF">
                          <a:alpha val="49001"/>
                        </a:srgbClr>
                      </a:solidFill>
                      <a:ln w="0">
                        <a:noFill/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sp>
                  <p:nvSpPr>
                    <p:cNvPr id="19" name="Freeform 12"/>
                    <p:cNvSpPr>
                      <a:spLocks/>
                    </p:cNvSpPr>
                    <p:nvPr/>
                  </p:nvSpPr>
                  <p:spPr bwMode="gray">
                    <a:xfrm flipV="1">
                      <a:off x="3456" y="2762"/>
                      <a:ext cx="221" cy="256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  <p:sp>
                <p:nvSpPr>
                  <p:cNvPr id="4" name="Oval 13"/>
                  <p:cNvSpPr>
                    <a:spLocks noChangeArrowheads="1"/>
                  </p:cNvSpPr>
                  <p:nvPr/>
                </p:nvSpPr>
                <p:spPr bwMode="gray">
                  <a:xfrm>
                    <a:off x="4071" y="1584"/>
                    <a:ext cx="1090" cy="10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>
                          <a:gamma/>
                          <a:tint val="0"/>
                          <a:invGamma/>
                        </a:schemeClr>
                      </a:gs>
                      <a:gs pos="50000">
                        <a:schemeClr val="accent2"/>
                      </a:gs>
                      <a:gs pos="100000">
                        <a:schemeClr val="accent2">
                          <a:gamma/>
                          <a:tint val="0"/>
                          <a:invGamma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5" name="Oval 14"/>
                  <p:cNvSpPr>
                    <a:spLocks noChangeArrowheads="1"/>
                  </p:cNvSpPr>
                  <p:nvPr/>
                </p:nvSpPr>
                <p:spPr bwMode="gray">
                  <a:xfrm>
                    <a:off x="4074" y="1587"/>
                    <a:ext cx="1090" cy="10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>
                          <a:alpha val="32001"/>
                        </a:schemeClr>
                      </a:gs>
                      <a:gs pos="100000">
                        <a:schemeClr val="accent2">
                          <a:gamma/>
                          <a:shade val="0"/>
                          <a:invGamma/>
                          <a:alpha val="89999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6" name="Oval 15"/>
                  <p:cNvSpPr>
                    <a:spLocks noChangeArrowheads="1"/>
                  </p:cNvSpPr>
                  <p:nvPr/>
                </p:nvSpPr>
                <p:spPr bwMode="gray">
                  <a:xfrm>
                    <a:off x="4131" y="1655"/>
                    <a:ext cx="946" cy="94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>
                          <a:gamma/>
                          <a:shade val="54118"/>
                          <a:invGamma/>
                        </a:schemeClr>
                      </a:gs>
                      <a:gs pos="50000">
                        <a:schemeClr val="accent2"/>
                      </a:gs>
                      <a:gs pos="100000">
                        <a:schemeClr val="accent2">
                          <a:gamma/>
                          <a:shade val="54118"/>
                          <a:invGamma/>
                        </a:schemeClr>
                      </a:gs>
                    </a:gsLst>
                    <a:lin ang="189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" name="Oval 16"/>
                  <p:cNvSpPr>
                    <a:spLocks noChangeArrowheads="1"/>
                  </p:cNvSpPr>
                  <p:nvPr/>
                </p:nvSpPr>
                <p:spPr bwMode="gray">
                  <a:xfrm>
                    <a:off x="4128" y="1650"/>
                    <a:ext cx="946" cy="94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>
                          <a:gamma/>
                          <a:shade val="63529"/>
                          <a:invGamma/>
                        </a:schemeClr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8" name="Oval 17"/>
                  <p:cNvSpPr>
                    <a:spLocks noChangeArrowheads="1"/>
                  </p:cNvSpPr>
                  <p:nvPr/>
                </p:nvSpPr>
                <p:spPr bwMode="gray">
                  <a:xfrm>
                    <a:off x="4178" y="1703"/>
                    <a:ext cx="852" cy="850"/>
                  </a:xfrm>
                  <a:prstGeom prst="ellipse">
                    <a:avLst/>
                  </a:prstGeom>
                  <a:solidFill>
                    <a:srgbClr val="000000"/>
                  </a:soli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grpSp>
                <p:nvGrpSpPr>
                  <p:cNvPr id="17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4197" y="1716"/>
                    <a:ext cx="826" cy="825"/>
                    <a:chOff x="4166" y="1706"/>
                    <a:chExt cx="1252" cy="1252"/>
                  </a:xfrm>
                </p:grpSpPr>
                <p:sp>
                  <p:nvSpPr>
                    <p:cNvPr id="12" name="Oval 19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66" y="1706"/>
                      <a:ext cx="1252" cy="125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D6E1E2"/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3" name="Oval 20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82" y="1713"/>
                      <a:ext cx="1222" cy="122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alpha val="0"/>
                          </a:srgbClr>
                        </a:gs>
                        <a:gs pos="100000">
                          <a:srgbClr val="D6E1E2">
                            <a:gamma/>
                            <a:tint val="34902"/>
                            <a:invGamma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4" name="Oval 21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95" y="1725"/>
                      <a:ext cx="1162" cy="114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79216"/>
                            <a:invGamma/>
                          </a:srgbClr>
                        </a:gs>
                        <a:gs pos="100000">
                          <a:srgbClr val="D6E1E2">
                            <a:alpha val="48000"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</p:grpSp>
            <p:grpSp>
              <p:nvGrpSpPr>
                <p:cNvPr id="18" name="Group 75"/>
                <p:cNvGrpSpPr>
                  <a:grpSpLocks/>
                </p:cNvGrpSpPr>
                <p:nvPr/>
              </p:nvGrpSpPr>
              <p:grpSpPr bwMode="auto">
                <a:xfrm>
                  <a:off x="71406" y="714356"/>
                  <a:ext cx="1739887" cy="3082755"/>
                  <a:chOff x="2832" y="1665"/>
                  <a:chExt cx="1276" cy="2265"/>
                </a:xfrm>
              </p:grpSpPr>
              <p:grpSp>
                <p:nvGrpSpPr>
                  <p:cNvPr id="22" name="Group 76"/>
                  <p:cNvGrpSpPr>
                    <a:grpSpLocks/>
                  </p:cNvGrpSpPr>
                  <p:nvPr/>
                </p:nvGrpSpPr>
                <p:grpSpPr bwMode="auto">
                  <a:xfrm rot="3877067">
                    <a:off x="2864" y="2687"/>
                    <a:ext cx="1219" cy="1268"/>
                    <a:chOff x="2680" y="2762"/>
                    <a:chExt cx="1418" cy="1476"/>
                  </a:xfrm>
                </p:grpSpPr>
                <p:grpSp>
                  <p:nvGrpSpPr>
                    <p:cNvPr id="23" name="Group 7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80" y="2769"/>
                      <a:ext cx="1418" cy="1469"/>
                      <a:chOff x="2680" y="2769"/>
                      <a:chExt cx="1418" cy="1469"/>
                    </a:xfrm>
                  </p:grpSpPr>
                  <p:sp>
                    <p:nvSpPr>
                      <p:cNvPr id="82" name="Freeform 78"/>
                      <p:cNvSpPr>
                        <a:spLocks/>
                      </p:cNvSpPr>
                      <p:nvPr/>
                    </p:nvSpPr>
                    <p:spPr bwMode="gray">
                      <a:xfrm rot="17722933">
                        <a:off x="2203" y="3246"/>
                        <a:ext cx="1469" cy="51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832" y="32"/>
                          </a:cxn>
                          <a:cxn ang="0">
                            <a:pos x="1830" y="66"/>
                          </a:cxn>
                          <a:cxn ang="0">
                            <a:pos x="1814" y="128"/>
                          </a:cxn>
                          <a:cxn ang="0">
                            <a:pos x="1788" y="188"/>
                          </a:cxn>
                          <a:cxn ang="0">
                            <a:pos x="1754" y="240"/>
                          </a:cxn>
                          <a:cxn ang="0">
                            <a:pos x="1712" y="288"/>
                          </a:cxn>
                          <a:cxn ang="0">
                            <a:pos x="1664" y="330"/>
                          </a:cxn>
                          <a:cxn ang="0">
                            <a:pos x="1610" y="362"/>
                          </a:cxn>
                          <a:cxn ang="0">
                            <a:pos x="1550" y="388"/>
                          </a:cxn>
                          <a:cxn ang="0">
                            <a:pos x="1486" y="402"/>
                          </a:cxn>
                          <a:cxn ang="0">
                            <a:pos x="1418" y="408"/>
                          </a:cxn>
                          <a:cxn ang="0">
                            <a:pos x="0" y="408"/>
                          </a:cxn>
                          <a:cxn ang="0">
                            <a:pos x="0" y="0"/>
                          </a:cxn>
                          <a:cxn ang="0">
                            <a:pos x="1832" y="0"/>
                          </a:cxn>
                          <a:cxn ang="0">
                            <a:pos x="1832" y="32"/>
                          </a:cxn>
                          <a:cxn ang="0">
                            <a:pos x="1832" y="32"/>
                          </a:cxn>
                        </a:cxnLst>
                        <a:rect l="0" t="0" r="r" b="b"/>
                        <a:pathLst>
                          <a:path w="1832" h="408">
                            <a:moveTo>
                              <a:pt x="1832" y="32"/>
                            </a:moveTo>
                            <a:lnTo>
                              <a:pt x="1830" y="66"/>
                            </a:lnTo>
                            <a:lnTo>
                              <a:pt x="1814" y="128"/>
                            </a:lnTo>
                            <a:lnTo>
                              <a:pt x="1788" y="188"/>
                            </a:lnTo>
                            <a:lnTo>
                              <a:pt x="1754" y="240"/>
                            </a:lnTo>
                            <a:lnTo>
                              <a:pt x="1712" y="288"/>
                            </a:lnTo>
                            <a:lnTo>
                              <a:pt x="1664" y="330"/>
                            </a:lnTo>
                            <a:lnTo>
                              <a:pt x="1610" y="362"/>
                            </a:lnTo>
                            <a:lnTo>
                              <a:pt x="1550" y="388"/>
                            </a:lnTo>
                            <a:lnTo>
                              <a:pt x="1486" y="402"/>
                            </a:lnTo>
                            <a:lnTo>
                              <a:pt x="1418" y="408"/>
                            </a:lnTo>
                            <a:lnTo>
                              <a:pt x="0" y="408"/>
                            </a:lnTo>
                            <a:lnTo>
                              <a:pt x="0" y="0"/>
                            </a:lnTo>
                            <a:lnTo>
                              <a:pt x="1832" y="0"/>
                            </a:lnTo>
                            <a:lnTo>
                              <a:pt x="1832" y="32"/>
                            </a:lnTo>
                            <a:lnTo>
                              <a:pt x="1832" y="32"/>
                            </a:lnTo>
                            <a:close/>
                          </a:path>
                        </a:pathLst>
                      </a:custGeom>
                      <a:solidFill>
                        <a:srgbClr val="60F5FC"/>
                      </a:solidFill>
                      <a:ln w="0">
                        <a:noFill/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83" name="Freeform 79"/>
                      <p:cNvSpPr>
                        <a:spLocks/>
                      </p:cNvSpPr>
                      <p:nvPr/>
                    </p:nvSpPr>
                    <p:spPr bwMode="gray">
                      <a:xfrm>
                        <a:off x="3810" y="3058"/>
                        <a:ext cx="288" cy="33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88" y="0"/>
                          </a:cxn>
                          <a:cxn ang="0">
                            <a:pos x="284" y="52"/>
                          </a:cxn>
                          <a:cxn ang="0">
                            <a:pos x="272" y="98"/>
                          </a:cxn>
                          <a:cxn ang="0">
                            <a:pos x="254" y="140"/>
                          </a:cxn>
                          <a:cxn ang="0">
                            <a:pos x="230" y="176"/>
                          </a:cxn>
                          <a:cxn ang="0">
                            <a:pos x="204" y="208"/>
                          </a:cxn>
                          <a:cxn ang="0">
                            <a:pos x="174" y="238"/>
                          </a:cxn>
                          <a:cxn ang="0">
                            <a:pos x="144" y="262"/>
                          </a:cxn>
                          <a:cxn ang="0">
                            <a:pos x="112" y="282"/>
                          </a:cxn>
                          <a:cxn ang="0">
                            <a:pos x="84" y="298"/>
                          </a:cxn>
                          <a:cxn ang="0">
                            <a:pos x="56" y="312"/>
                          </a:cxn>
                          <a:cxn ang="0">
                            <a:pos x="34" y="322"/>
                          </a:cxn>
                          <a:cxn ang="0">
                            <a:pos x="16" y="328"/>
                          </a:cxn>
                          <a:cxn ang="0">
                            <a:pos x="4" y="332"/>
                          </a:cxn>
                          <a:cxn ang="0">
                            <a:pos x="0" y="334"/>
                          </a:cxn>
                          <a:cxn ang="0">
                            <a:pos x="4" y="332"/>
                          </a:cxn>
                          <a:cxn ang="0">
                            <a:pos x="16" y="326"/>
                          </a:cxn>
                          <a:cxn ang="0">
                            <a:pos x="34" y="318"/>
                          </a:cxn>
                          <a:cxn ang="0">
                            <a:pos x="56" y="304"/>
                          </a:cxn>
                          <a:cxn ang="0">
                            <a:pos x="84" y="288"/>
                          </a:cxn>
                          <a:cxn ang="0">
                            <a:pos x="112" y="266"/>
                          </a:cxn>
                          <a:cxn ang="0">
                            <a:pos x="142" y="242"/>
                          </a:cxn>
                          <a:cxn ang="0">
                            <a:pos x="170" y="212"/>
                          </a:cxn>
                          <a:cxn ang="0">
                            <a:pos x="196" y="180"/>
                          </a:cxn>
                          <a:cxn ang="0">
                            <a:pos x="220" y="142"/>
                          </a:cxn>
                          <a:cxn ang="0">
                            <a:pos x="238" y="100"/>
                          </a:cxn>
                          <a:cxn ang="0">
                            <a:pos x="250" y="54"/>
                          </a:cxn>
                          <a:cxn ang="0">
                            <a:pos x="254" y="2"/>
                          </a:cxn>
                          <a:cxn ang="0">
                            <a:pos x="288" y="0"/>
                          </a:cxn>
                        </a:cxnLst>
                        <a:rect l="0" t="0" r="r" b="b"/>
                        <a:pathLst>
                          <a:path w="288" h="334">
                            <a:moveTo>
                              <a:pt x="288" y="0"/>
                            </a:moveTo>
                            <a:lnTo>
                              <a:pt x="284" y="52"/>
                            </a:lnTo>
                            <a:lnTo>
                              <a:pt x="272" y="98"/>
                            </a:lnTo>
                            <a:lnTo>
                              <a:pt x="254" y="140"/>
                            </a:lnTo>
                            <a:lnTo>
                              <a:pt x="230" y="176"/>
                            </a:lnTo>
                            <a:lnTo>
                              <a:pt x="204" y="208"/>
                            </a:lnTo>
                            <a:lnTo>
                              <a:pt x="174" y="238"/>
                            </a:lnTo>
                            <a:lnTo>
                              <a:pt x="144" y="262"/>
                            </a:lnTo>
                            <a:lnTo>
                              <a:pt x="112" y="282"/>
                            </a:lnTo>
                            <a:lnTo>
                              <a:pt x="84" y="298"/>
                            </a:lnTo>
                            <a:lnTo>
                              <a:pt x="56" y="312"/>
                            </a:lnTo>
                            <a:lnTo>
                              <a:pt x="34" y="322"/>
                            </a:lnTo>
                            <a:lnTo>
                              <a:pt x="16" y="328"/>
                            </a:lnTo>
                            <a:lnTo>
                              <a:pt x="4" y="332"/>
                            </a:lnTo>
                            <a:lnTo>
                              <a:pt x="0" y="334"/>
                            </a:lnTo>
                            <a:lnTo>
                              <a:pt x="4" y="332"/>
                            </a:lnTo>
                            <a:lnTo>
                              <a:pt x="16" y="326"/>
                            </a:lnTo>
                            <a:lnTo>
                              <a:pt x="34" y="318"/>
                            </a:lnTo>
                            <a:lnTo>
                              <a:pt x="56" y="304"/>
                            </a:lnTo>
                            <a:lnTo>
                              <a:pt x="84" y="288"/>
                            </a:lnTo>
                            <a:lnTo>
                              <a:pt x="112" y="266"/>
                            </a:lnTo>
                            <a:lnTo>
                              <a:pt x="142" y="242"/>
                            </a:lnTo>
                            <a:lnTo>
                              <a:pt x="170" y="212"/>
                            </a:lnTo>
                            <a:lnTo>
                              <a:pt x="196" y="180"/>
                            </a:lnTo>
                            <a:lnTo>
                              <a:pt x="220" y="142"/>
                            </a:lnTo>
                            <a:lnTo>
                              <a:pt x="238" y="100"/>
                            </a:lnTo>
                            <a:lnTo>
                              <a:pt x="250" y="54"/>
                            </a:lnTo>
                            <a:lnTo>
                              <a:pt x="254" y="2"/>
                            </a:lnTo>
                            <a:lnTo>
                              <a:pt x="288" y="0"/>
                            </a:lnTo>
                            <a:close/>
                          </a:path>
                        </a:pathLst>
                      </a:custGeom>
                      <a:solidFill>
                        <a:srgbClr val="FFFFFF">
                          <a:alpha val="49001"/>
                        </a:srgbClr>
                      </a:solidFill>
                      <a:ln w="0">
                        <a:noFill/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sp>
                  <p:nvSpPr>
                    <p:cNvPr id="81" name="Freeform 82"/>
                    <p:cNvSpPr>
                      <a:spLocks/>
                    </p:cNvSpPr>
                    <p:nvPr/>
                  </p:nvSpPr>
                  <p:spPr bwMode="gray">
                    <a:xfrm flipV="1">
                      <a:off x="3456" y="2762"/>
                      <a:ext cx="221" cy="256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  <p:sp>
                <p:nvSpPr>
                  <p:cNvPr id="68" name="Oval 85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65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0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tint val="0"/>
                          <a:invGamma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69" name="Oval 86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80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alpha val="32001"/>
                        </a:schemeClr>
                      </a:gs>
                      <a:gs pos="100000">
                        <a:schemeClr val="hlink">
                          <a:gamma/>
                          <a:shade val="0"/>
                          <a:invGamma/>
                          <a:alpha val="89999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0" name="Oval 87"/>
                  <p:cNvSpPr>
                    <a:spLocks noChangeArrowheads="1"/>
                  </p:cNvSpPr>
                  <p:nvPr/>
                </p:nvSpPr>
                <p:spPr bwMode="gray">
                  <a:xfrm>
                    <a:off x="2889" y="1725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54118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shade val="54118"/>
                          <a:invGamma/>
                        </a:schemeClr>
                      </a:gs>
                    </a:gsLst>
                    <a:lin ang="189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1" name="Oval 88"/>
                  <p:cNvSpPr>
                    <a:spLocks noChangeArrowheads="1"/>
                  </p:cNvSpPr>
                  <p:nvPr/>
                </p:nvSpPr>
                <p:spPr bwMode="gray">
                  <a:xfrm>
                    <a:off x="2880" y="1731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66667"/>
                          <a:invGamma/>
                        </a:schemeClr>
                      </a:gs>
                      <a:gs pos="100000">
                        <a:schemeClr val="hlink">
                          <a:alpha val="0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2" name="Oval 89"/>
                  <p:cNvSpPr>
                    <a:spLocks noChangeArrowheads="1"/>
                  </p:cNvSpPr>
                  <p:nvPr/>
                </p:nvSpPr>
                <p:spPr bwMode="gray">
                  <a:xfrm>
                    <a:off x="2928" y="1770"/>
                    <a:ext cx="709" cy="70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5882"/>
                          <a:invGamma/>
                        </a:schemeClr>
                      </a:gs>
                    </a:gsLst>
                    <a:lin ang="54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grpSp>
                <p:nvGrpSpPr>
                  <p:cNvPr id="24" name="Group 90"/>
                  <p:cNvGrpSpPr>
                    <a:grpSpLocks/>
                  </p:cNvGrpSpPr>
                  <p:nvPr/>
                </p:nvGrpSpPr>
                <p:grpSpPr bwMode="auto">
                  <a:xfrm>
                    <a:off x="2943" y="1775"/>
                    <a:ext cx="687" cy="697"/>
                    <a:chOff x="4166" y="1706"/>
                    <a:chExt cx="1252" cy="1252"/>
                  </a:xfrm>
                </p:grpSpPr>
                <p:sp>
                  <p:nvSpPr>
                    <p:cNvPr id="74" name="Oval 91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66" y="1706"/>
                      <a:ext cx="1252" cy="125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D6E1E2"/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75" name="Oval 92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82" y="1713"/>
                      <a:ext cx="1222" cy="122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alpha val="0"/>
                          </a:srgbClr>
                        </a:gs>
                        <a:gs pos="100000">
                          <a:srgbClr val="D6E1E2">
                            <a:gamma/>
                            <a:tint val="34902"/>
                            <a:invGamma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76" name="Oval 93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95" y="1725"/>
                      <a:ext cx="1162" cy="114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79216"/>
                            <a:invGamma/>
                          </a:srgbClr>
                        </a:gs>
                        <a:gs pos="100000">
                          <a:srgbClr val="D6E1E2">
                            <a:alpha val="48000"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</p:grpSp>
            <p:grpSp>
              <p:nvGrpSpPr>
                <p:cNvPr id="25" name="Group 75"/>
                <p:cNvGrpSpPr>
                  <a:grpSpLocks/>
                </p:cNvGrpSpPr>
                <p:nvPr/>
              </p:nvGrpSpPr>
              <p:grpSpPr bwMode="auto">
                <a:xfrm>
                  <a:off x="5715010" y="785794"/>
                  <a:ext cx="1896696" cy="2833685"/>
                  <a:chOff x="2832" y="1665"/>
                  <a:chExt cx="1391" cy="2082"/>
                </a:xfrm>
              </p:grpSpPr>
              <p:grpSp>
                <p:nvGrpSpPr>
                  <p:cNvPr id="26" name="Group 76"/>
                  <p:cNvGrpSpPr>
                    <a:grpSpLocks/>
                  </p:cNvGrpSpPr>
                  <p:nvPr/>
                </p:nvGrpSpPr>
                <p:grpSpPr bwMode="auto">
                  <a:xfrm rot="3877067">
                    <a:off x="3681" y="3204"/>
                    <a:ext cx="554" cy="531"/>
                    <a:chOff x="3456" y="2762"/>
                    <a:chExt cx="643" cy="620"/>
                  </a:xfrm>
                </p:grpSpPr>
                <p:sp>
                  <p:nvSpPr>
                    <p:cNvPr id="111" name="Freeform 79"/>
                    <p:cNvSpPr>
                      <a:spLocks/>
                    </p:cNvSpPr>
                    <p:nvPr/>
                  </p:nvSpPr>
                  <p:spPr bwMode="gray">
                    <a:xfrm>
                      <a:off x="3811" y="3048"/>
                      <a:ext cx="288" cy="334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09" name="Freeform 82"/>
                    <p:cNvSpPr>
                      <a:spLocks/>
                    </p:cNvSpPr>
                    <p:nvPr/>
                  </p:nvSpPr>
                  <p:spPr bwMode="gray">
                    <a:xfrm flipV="1">
                      <a:off x="3456" y="2762"/>
                      <a:ext cx="221" cy="256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  <p:sp>
                <p:nvSpPr>
                  <p:cNvPr id="95" name="Text Box 84"/>
                  <p:cNvSpPr txBox="1">
                    <a:spLocks noChangeArrowheads="1"/>
                  </p:cNvSpPr>
                  <p:nvPr/>
                </p:nvSpPr>
                <p:spPr bwMode="gray">
                  <a:xfrm rot="3925970">
                    <a:off x="3428" y="2653"/>
                    <a:ext cx="631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eaLnBrk="0" fontAlgn="auto" hangingPunct="0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1400" b="1">
                        <a:solidFill>
                          <a:srgbClr val="FFFFFF"/>
                        </a:solidFill>
                        <a:latin typeface="+mn-lt"/>
                      </a:rPr>
                      <a:t>Your Text</a:t>
                    </a:r>
                  </a:p>
                </p:txBody>
              </p:sp>
              <p:sp>
                <p:nvSpPr>
                  <p:cNvPr id="96" name="Oval 85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65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0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tint val="0"/>
                          <a:invGamma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97" name="Oval 86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80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alpha val="32001"/>
                        </a:schemeClr>
                      </a:gs>
                      <a:gs pos="100000">
                        <a:schemeClr val="hlink">
                          <a:gamma/>
                          <a:shade val="0"/>
                          <a:invGamma/>
                          <a:alpha val="89999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98" name="Oval 87"/>
                  <p:cNvSpPr>
                    <a:spLocks noChangeArrowheads="1"/>
                  </p:cNvSpPr>
                  <p:nvPr/>
                </p:nvSpPr>
                <p:spPr bwMode="gray">
                  <a:xfrm>
                    <a:off x="2889" y="1725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54118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shade val="54118"/>
                          <a:invGamma/>
                        </a:schemeClr>
                      </a:gs>
                    </a:gsLst>
                    <a:lin ang="189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99" name="Oval 88"/>
                  <p:cNvSpPr>
                    <a:spLocks noChangeArrowheads="1"/>
                  </p:cNvSpPr>
                  <p:nvPr/>
                </p:nvSpPr>
                <p:spPr bwMode="gray">
                  <a:xfrm>
                    <a:off x="2880" y="1731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66667"/>
                          <a:invGamma/>
                        </a:schemeClr>
                      </a:gs>
                      <a:gs pos="100000">
                        <a:schemeClr val="hlink">
                          <a:alpha val="0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00" name="Oval 89"/>
                  <p:cNvSpPr>
                    <a:spLocks noChangeArrowheads="1"/>
                  </p:cNvSpPr>
                  <p:nvPr/>
                </p:nvSpPr>
                <p:spPr bwMode="gray">
                  <a:xfrm>
                    <a:off x="2928" y="1770"/>
                    <a:ext cx="709" cy="70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5882"/>
                          <a:invGamma/>
                        </a:schemeClr>
                      </a:gs>
                    </a:gsLst>
                    <a:lin ang="54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grpSp>
                <p:nvGrpSpPr>
                  <p:cNvPr id="27" name="Group 90"/>
                  <p:cNvGrpSpPr>
                    <a:grpSpLocks/>
                  </p:cNvGrpSpPr>
                  <p:nvPr/>
                </p:nvGrpSpPr>
                <p:grpSpPr bwMode="auto">
                  <a:xfrm>
                    <a:off x="2943" y="1775"/>
                    <a:ext cx="687" cy="697"/>
                    <a:chOff x="4166" y="1706"/>
                    <a:chExt cx="1252" cy="1252"/>
                  </a:xfrm>
                </p:grpSpPr>
                <p:sp>
                  <p:nvSpPr>
                    <p:cNvPr id="102" name="Oval 91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66" y="1706"/>
                      <a:ext cx="1252" cy="125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D6E1E2"/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03" name="Oval 92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82" y="1713"/>
                      <a:ext cx="1222" cy="122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alpha val="0"/>
                          </a:srgbClr>
                        </a:gs>
                        <a:gs pos="100000">
                          <a:srgbClr val="D6E1E2">
                            <a:gamma/>
                            <a:tint val="34902"/>
                            <a:invGamma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04" name="Oval 93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95" y="1725"/>
                      <a:ext cx="1162" cy="114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79216"/>
                            <a:invGamma/>
                          </a:srgbClr>
                        </a:gs>
                        <a:gs pos="100000">
                          <a:srgbClr val="D6E1E2">
                            <a:alpha val="48000"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</p:grpSp>
            <p:grpSp>
              <p:nvGrpSpPr>
                <p:cNvPr id="28" name="Group 75"/>
                <p:cNvGrpSpPr>
                  <a:grpSpLocks/>
                </p:cNvGrpSpPr>
                <p:nvPr/>
              </p:nvGrpSpPr>
              <p:grpSpPr bwMode="auto">
                <a:xfrm>
                  <a:off x="7500929" y="714356"/>
                  <a:ext cx="1898060" cy="2835046"/>
                  <a:chOff x="2832" y="1665"/>
                  <a:chExt cx="1392" cy="2083"/>
                </a:xfrm>
              </p:grpSpPr>
              <p:grpSp>
                <p:nvGrpSpPr>
                  <p:cNvPr id="29" name="Group 76"/>
                  <p:cNvGrpSpPr>
                    <a:grpSpLocks/>
                  </p:cNvGrpSpPr>
                  <p:nvPr/>
                </p:nvGrpSpPr>
                <p:grpSpPr bwMode="auto">
                  <a:xfrm rot="3877067">
                    <a:off x="3680" y="3205"/>
                    <a:ext cx="555" cy="532"/>
                    <a:chOff x="3456" y="2762"/>
                    <a:chExt cx="644" cy="621"/>
                  </a:xfrm>
                </p:grpSpPr>
                <p:sp>
                  <p:nvSpPr>
                    <p:cNvPr id="131" name="Freeform 79"/>
                    <p:cNvSpPr>
                      <a:spLocks/>
                    </p:cNvSpPr>
                    <p:nvPr/>
                  </p:nvSpPr>
                  <p:spPr bwMode="gray">
                    <a:xfrm>
                      <a:off x="3812" y="3049"/>
                      <a:ext cx="288" cy="334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29" name="Freeform 82"/>
                    <p:cNvSpPr>
                      <a:spLocks/>
                    </p:cNvSpPr>
                    <p:nvPr/>
                  </p:nvSpPr>
                  <p:spPr bwMode="gray">
                    <a:xfrm flipV="1">
                      <a:off x="3456" y="2762"/>
                      <a:ext cx="221" cy="256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  <p:sp>
                <p:nvSpPr>
                  <p:cNvPr id="115" name="Text Box 84"/>
                  <p:cNvSpPr txBox="1">
                    <a:spLocks noChangeArrowheads="1"/>
                  </p:cNvSpPr>
                  <p:nvPr/>
                </p:nvSpPr>
                <p:spPr bwMode="gray">
                  <a:xfrm rot="3925970">
                    <a:off x="3428" y="2653"/>
                    <a:ext cx="631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eaLnBrk="0" fontAlgn="auto" hangingPunct="0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1400" b="1">
                        <a:solidFill>
                          <a:srgbClr val="FFFFFF"/>
                        </a:solidFill>
                        <a:latin typeface="+mn-lt"/>
                      </a:rPr>
                      <a:t>Your Text</a:t>
                    </a:r>
                  </a:p>
                </p:txBody>
              </p:sp>
              <p:sp>
                <p:nvSpPr>
                  <p:cNvPr id="116" name="Oval 85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65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0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tint val="0"/>
                          <a:invGamma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17" name="Oval 86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80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alpha val="32001"/>
                        </a:schemeClr>
                      </a:gs>
                      <a:gs pos="100000">
                        <a:schemeClr val="hlink">
                          <a:gamma/>
                          <a:shade val="0"/>
                          <a:invGamma/>
                          <a:alpha val="89999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18" name="Oval 87"/>
                  <p:cNvSpPr>
                    <a:spLocks noChangeArrowheads="1"/>
                  </p:cNvSpPr>
                  <p:nvPr/>
                </p:nvSpPr>
                <p:spPr bwMode="gray">
                  <a:xfrm>
                    <a:off x="2889" y="1725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54118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shade val="54118"/>
                          <a:invGamma/>
                        </a:schemeClr>
                      </a:gs>
                    </a:gsLst>
                    <a:lin ang="189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19" name="Oval 88"/>
                  <p:cNvSpPr>
                    <a:spLocks noChangeArrowheads="1"/>
                  </p:cNvSpPr>
                  <p:nvPr/>
                </p:nvSpPr>
                <p:spPr bwMode="gray">
                  <a:xfrm>
                    <a:off x="2880" y="1731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66667"/>
                          <a:invGamma/>
                        </a:schemeClr>
                      </a:gs>
                      <a:gs pos="100000">
                        <a:schemeClr val="hlink">
                          <a:alpha val="0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20" name="Oval 89"/>
                  <p:cNvSpPr>
                    <a:spLocks noChangeArrowheads="1"/>
                  </p:cNvSpPr>
                  <p:nvPr/>
                </p:nvSpPr>
                <p:spPr bwMode="gray">
                  <a:xfrm>
                    <a:off x="2928" y="1770"/>
                    <a:ext cx="709" cy="70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5882"/>
                          <a:invGamma/>
                        </a:schemeClr>
                      </a:gs>
                    </a:gsLst>
                    <a:lin ang="54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grpSp>
                <p:nvGrpSpPr>
                  <p:cNvPr id="30" name="Group 90"/>
                  <p:cNvGrpSpPr>
                    <a:grpSpLocks/>
                  </p:cNvGrpSpPr>
                  <p:nvPr/>
                </p:nvGrpSpPr>
                <p:grpSpPr bwMode="auto">
                  <a:xfrm>
                    <a:off x="2943" y="1775"/>
                    <a:ext cx="687" cy="697"/>
                    <a:chOff x="4166" y="1706"/>
                    <a:chExt cx="1252" cy="1252"/>
                  </a:xfrm>
                </p:grpSpPr>
                <p:sp>
                  <p:nvSpPr>
                    <p:cNvPr id="122" name="Oval 91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66" y="1706"/>
                      <a:ext cx="1252" cy="125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D6E1E2"/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23" name="Oval 92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82" y="1713"/>
                      <a:ext cx="1222" cy="122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alpha val="0"/>
                          </a:srgbClr>
                        </a:gs>
                        <a:gs pos="100000">
                          <a:srgbClr val="D6E1E2">
                            <a:gamma/>
                            <a:tint val="34902"/>
                            <a:invGamma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24" name="Oval 93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95" y="1725"/>
                      <a:ext cx="1162" cy="114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79216"/>
                            <a:invGamma/>
                          </a:srgbClr>
                        </a:gs>
                        <a:gs pos="100000">
                          <a:srgbClr val="D6E1E2">
                            <a:alpha val="48000"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</p:grpSp>
            <p:grpSp>
              <p:nvGrpSpPr>
                <p:cNvPr id="31" name="Group 75"/>
                <p:cNvGrpSpPr>
                  <a:grpSpLocks/>
                </p:cNvGrpSpPr>
                <p:nvPr/>
              </p:nvGrpSpPr>
              <p:grpSpPr bwMode="auto">
                <a:xfrm>
                  <a:off x="1785919" y="714356"/>
                  <a:ext cx="1891241" cy="2837768"/>
                  <a:chOff x="2832" y="1665"/>
                  <a:chExt cx="1387" cy="2085"/>
                </a:xfrm>
              </p:grpSpPr>
              <p:grpSp>
                <p:nvGrpSpPr>
                  <p:cNvPr id="64" name="Group 76"/>
                  <p:cNvGrpSpPr>
                    <a:grpSpLocks/>
                  </p:cNvGrpSpPr>
                  <p:nvPr/>
                </p:nvGrpSpPr>
                <p:grpSpPr bwMode="auto">
                  <a:xfrm rot="3877067">
                    <a:off x="3673" y="3204"/>
                    <a:ext cx="561" cy="531"/>
                    <a:chOff x="3456" y="2762"/>
                    <a:chExt cx="652" cy="619"/>
                  </a:xfrm>
                </p:grpSpPr>
                <p:sp>
                  <p:nvSpPr>
                    <p:cNvPr id="151" name="Freeform 79"/>
                    <p:cNvSpPr>
                      <a:spLocks/>
                    </p:cNvSpPr>
                    <p:nvPr/>
                  </p:nvSpPr>
                  <p:spPr bwMode="gray">
                    <a:xfrm>
                      <a:off x="3820" y="3047"/>
                      <a:ext cx="288" cy="334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49" name="Freeform 82"/>
                    <p:cNvSpPr>
                      <a:spLocks/>
                    </p:cNvSpPr>
                    <p:nvPr/>
                  </p:nvSpPr>
                  <p:spPr bwMode="gray">
                    <a:xfrm flipV="1">
                      <a:off x="3456" y="2762"/>
                      <a:ext cx="221" cy="256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284" y="52"/>
                        </a:cxn>
                        <a:cxn ang="0">
                          <a:pos x="272" y="98"/>
                        </a:cxn>
                        <a:cxn ang="0">
                          <a:pos x="254" y="140"/>
                        </a:cxn>
                        <a:cxn ang="0">
                          <a:pos x="230" y="176"/>
                        </a:cxn>
                        <a:cxn ang="0">
                          <a:pos x="204" y="208"/>
                        </a:cxn>
                        <a:cxn ang="0">
                          <a:pos x="174" y="238"/>
                        </a:cxn>
                        <a:cxn ang="0">
                          <a:pos x="144" y="262"/>
                        </a:cxn>
                        <a:cxn ang="0">
                          <a:pos x="112" y="282"/>
                        </a:cxn>
                        <a:cxn ang="0">
                          <a:pos x="84" y="298"/>
                        </a:cxn>
                        <a:cxn ang="0">
                          <a:pos x="56" y="312"/>
                        </a:cxn>
                        <a:cxn ang="0">
                          <a:pos x="34" y="322"/>
                        </a:cxn>
                        <a:cxn ang="0">
                          <a:pos x="16" y="328"/>
                        </a:cxn>
                        <a:cxn ang="0">
                          <a:pos x="4" y="332"/>
                        </a:cxn>
                        <a:cxn ang="0">
                          <a:pos x="0" y="334"/>
                        </a:cxn>
                        <a:cxn ang="0">
                          <a:pos x="4" y="332"/>
                        </a:cxn>
                        <a:cxn ang="0">
                          <a:pos x="16" y="326"/>
                        </a:cxn>
                        <a:cxn ang="0">
                          <a:pos x="34" y="318"/>
                        </a:cxn>
                        <a:cxn ang="0">
                          <a:pos x="56" y="304"/>
                        </a:cxn>
                        <a:cxn ang="0">
                          <a:pos x="84" y="288"/>
                        </a:cxn>
                        <a:cxn ang="0">
                          <a:pos x="112" y="266"/>
                        </a:cxn>
                        <a:cxn ang="0">
                          <a:pos x="142" y="242"/>
                        </a:cxn>
                        <a:cxn ang="0">
                          <a:pos x="170" y="212"/>
                        </a:cxn>
                        <a:cxn ang="0">
                          <a:pos x="196" y="180"/>
                        </a:cxn>
                        <a:cxn ang="0">
                          <a:pos x="220" y="142"/>
                        </a:cxn>
                        <a:cxn ang="0">
                          <a:pos x="238" y="100"/>
                        </a:cxn>
                        <a:cxn ang="0">
                          <a:pos x="250" y="54"/>
                        </a:cxn>
                        <a:cxn ang="0">
                          <a:pos x="254" y="2"/>
                        </a:cxn>
                        <a:cxn ang="0">
                          <a:pos x="288" y="0"/>
                        </a:cxn>
                      </a:cxnLst>
                      <a:rect l="0" t="0" r="r" b="b"/>
                      <a:pathLst>
                        <a:path w="288" h="334">
                          <a:moveTo>
                            <a:pt x="288" y="0"/>
                          </a:moveTo>
                          <a:lnTo>
                            <a:pt x="284" y="52"/>
                          </a:lnTo>
                          <a:lnTo>
                            <a:pt x="272" y="98"/>
                          </a:lnTo>
                          <a:lnTo>
                            <a:pt x="254" y="140"/>
                          </a:lnTo>
                          <a:lnTo>
                            <a:pt x="230" y="176"/>
                          </a:lnTo>
                          <a:lnTo>
                            <a:pt x="204" y="208"/>
                          </a:lnTo>
                          <a:lnTo>
                            <a:pt x="174" y="238"/>
                          </a:lnTo>
                          <a:lnTo>
                            <a:pt x="144" y="262"/>
                          </a:lnTo>
                          <a:lnTo>
                            <a:pt x="112" y="282"/>
                          </a:lnTo>
                          <a:lnTo>
                            <a:pt x="84" y="298"/>
                          </a:lnTo>
                          <a:lnTo>
                            <a:pt x="56" y="312"/>
                          </a:lnTo>
                          <a:lnTo>
                            <a:pt x="34" y="322"/>
                          </a:lnTo>
                          <a:lnTo>
                            <a:pt x="16" y="328"/>
                          </a:lnTo>
                          <a:lnTo>
                            <a:pt x="4" y="332"/>
                          </a:lnTo>
                          <a:lnTo>
                            <a:pt x="0" y="334"/>
                          </a:lnTo>
                          <a:lnTo>
                            <a:pt x="4" y="332"/>
                          </a:lnTo>
                          <a:lnTo>
                            <a:pt x="16" y="326"/>
                          </a:lnTo>
                          <a:lnTo>
                            <a:pt x="34" y="318"/>
                          </a:lnTo>
                          <a:lnTo>
                            <a:pt x="56" y="304"/>
                          </a:lnTo>
                          <a:lnTo>
                            <a:pt x="84" y="288"/>
                          </a:lnTo>
                          <a:lnTo>
                            <a:pt x="112" y="266"/>
                          </a:lnTo>
                          <a:lnTo>
                            <a:pt x="142" y="242"/>
                          </a:lnTo>
                          <a:lnTo>
                            <a:pt x="170" y="212"/>
                          </a:lnTo>
                          <a:lnTo>
                            <a:pt x="196" y="180"/>
                          </a:lnTo>
                          <a:lnTo>
                            <a:pt x="220" y="142"/>
                          </a:lnTo>
                          <a:lnTo>
                            <a:pt x="238" y="100"/>
                          </a:lnTo>
                          <a:lnTo>
                            <a:pt x="250" y="54"/>
                          </a:lnTo>
                          <a:lnTo>
                            <a:pt x="254" y="2"/>
                          </a:lnTo>
                          <a:lnTo>
                            <a:pt x="28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49001"/>
                      </a:srgbClr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  <p:sp>
                <p:nvSpPr>
                  <p:cNvPr id="135" name="Text Box 84"/>
                  <p:cNvSpPr txBox="1">
                    <a:spLocks noChangeArrowheads="1"/>
                  </p:cNvSpPr>
                  <p:nvPr/>
                </p:nvSpPr>
                <p:spPr bwMode="gray">
                  <a:xfrm rot="3925970">
                    <a:off x="3428" y="2653"/>
                    <a:ext cx="631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eaLnBrk="0" fontAlgn="auto" hangingPunct="0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1400" b="1">
                        <a:solidFill>
                          <a:srgbClr val="FFFFFF"/>
                        </a:solidFill>
                        <a:latin typeface="+mn-lt"/>
                      </a:rPr>
                      <a:t>Your Text</a:t>
                    </a:r>
                  </a:p>
                </p:txBody>
              </p:sp>
              <p:sp>
                <p:nvSpPr>
                  <p:cNvPr id="136" name="Oval 85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65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tint val="0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tint val="0"/>
                          <a:invGamma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37" name="Oval 86"/>
                  <p:cNvSpPr>
                    <a:spLocks noChangeArrowheads="1"/>
                  </p:cNvSpPr>
                  <p:nvPr/>
                </p:nvSpPr>
                <p:spPr bwMode="gray">
                  <a:xfrm>
                    <a:off x="2832" y="1680"/>
                    <a:ext cx="907" cy="90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alpha val="32001"/>
                        </a:schemeClr>
                      </a:gs>
                      <a:gs pos="100000">
                        <a:schemeClr val="hlink">
                          <a:gamma/>
                          <a:shade val="0"/>
                          <a:invGamma/>
                          <a:alpha val="89999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38" name="Oval 87"/>
                  <p:cNvSpPr>
                    <a:spLocks noChangeArrowheads="1"/>
                  </p:cNvSpPr>
                  <p:nvPr/>
                </p:nvSpPr>
                <p:spPr bwMode="gray">
                  <a:xfrm>
                    <a:off x="2889" y="1725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54118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shade val="54118"/>
                          <a:invGamma/>
                        </a:schemeClr>
                      </a:gs>
                    </a:gsLst>
                    <a:lin ang="189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39" name="Oval 88"/>
                  <p:cNvSpPr>
                    <a:spLocks noChangeArrowheads="1"/>
                  </p:cNvSpPr>
                  <p:nvPr/>
                </p:nvSpPr>
                <p:spPr bwMode="gray">
                  <a:xfrm>
                    <a:off x="2880" y="1731"/>
                    <a:ext cx="787" cy="78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66667"/>
                          <a:invGamma/>
                        </a:schemeClr>
                      </a:gs>
                      <a:gs pos="100000">
                        <a:schemeClr val="hlink">
                          <a:alpha val="0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140" name="Oval 89"/>
                  <p:cNvSpPr>
                    <a:spLocks noChangeArrowheads="1"/>
                  </p:cNvSpPr>
                  <p:nvPr/>
                </p:nvSpPr>
                <p:spPr bwMode="gray">
                  <a:xfrm>
                    <a:off x="2928" y="1770"/>
                    <a:ext cx="709" cy="70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5882"/>
                          <a:invGamma/>
                        </a:schemeClr>
                      </a:gs>
                    </a:gsLst>
                    <a:lin ang="54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grpSp>
                <p:nvGrpSpPr>
                  <p:cNvPr id="65" name="Group 90"/>
                  <p:cNvGrpSpPr>
                    <a:grpSpLocks/>
                  </p:cNvGrpSpPr>
                  <p:nvPr/>
                </p:nvGrpSpPr>
                <p:grpSpPr bwMode="auto">
                  <a:xfrm>
                    <a:off x="2943" y="1775"/>
                    <a:ext cx="687" cy="697"/>
                    <a:chOff x="4166" y="1706"/>
                    <a:chExt cx="1252" cy="1252"/>
                  </a:xfrm>
                </p:grpSpPr>
                <p:sp>
                  <p:nvSpPr>
                    <p:cNvPr id="142" name="Oval 91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66" y="1706"/>
                      <a:ext cx="1252" cy="125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D6E1E2"/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43" name="Oval 92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82" y="1713"/>
                      <a:ext cx="1222" cy="122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alpha val="0"/>
                          </a:srgbClr>
                        </a:gs>
                        <a:gs pos="100000">
                          <a:srgbClr val="D6E1E2">
                            <a:gamma/>
                            <a:tint val="34902"/>
                            <a:invGamma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44" name="Oval 93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4195" y="1725"/>
                      <a:ext cx="1162" cy="114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D6E1E2">
                            <a:gamma/>
                            <a:shade val="79216"/>
                            <a:invGamma/>
                          </a:srgbClr>
                        </a:gs>
                        <a:gs pos="100000">
                          <a:srgbClr val="D6E1E2">
                            <a:alpha val="48000"/>
                          </a:srgbClr>
                        </a:gs>
                      </a:gsLst>
                      <a:lin ang="5400000" scaled="1"/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wrap="none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</p:grpSp>
          </p:grpSp>
          <p:sp>
            <p:nvSpPr>
              <p:cNvPr id="21516" name="TextBox 153"/>
              <p:cNvSpPr txBox="1">
                <a:spLocks noChangeArrowheads="1"/>
              </p:cNvSpPr>
              <p:nvPr/>
            </p:nvSpPr>
            <p:spPr bwMode="auto">
              <a:xfrm>
                <a:off x="500034" y="1457254"/>
                <a:ext cx="85725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Calibri" pitchFamily="34" charset="0"/>
                  </a:rPr>
                  <a:t>一上</a:t>
                </a:r>
              </a:p>
            </p:txBody>
          </p:sp>
          <p:sp>
            <p:nvSpPr>
              <p:cNvPr id="21517" name="TextBox 154"/>
              <p:cNvSpPr txBox="1">
                <a:spLocks noChangeArrowheads="1"/>
              </p:cNvSpPr>
              <p:nvPr/>
            </p:nvSpPr>
            <p:spPr bwMode="auto">
              <a:xfrm>
                <a:off x="2071670" y="1428736"/>
                <a:ext cx="85725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Calibri" pitchFamily="34" charset="0"/>
                  </a:rPr>
                  <a:t>一下</a:t>
                </a:r>
              </a:p>
            </p:txBody>
          </p:sp>
          <p:sp>
            <p:nvSpPr>
              <p:cNvPr id="21518" name="TextBox 155"/>
              <p:cNvSpPr txBox="1">
                <a:spLocks noChangeArrowheads="1"/>
              </p:cNvSpPr>
              <p:nvPr/>
            </p:nvSpPr>
            <p:spPr bwMode="auto">
              <a:xfrm>
                <a:off x="5715008" y="1500174"/>
                <a:ext cx="85725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Calibri" pitchFamily="34" charset="0"/>
                  </a:rPr>
                  <a:t>二下</a:t>
                </a:r>
              </a:p>
            </p:txBody>
          </p:sp>
          <p:sp>
            <p:nvSpPr>
              <p:cNvPr id="21519" name="TextBox 156"/>
              <p:cNvSpPr txBox="1">
                <a:spLocks noChangeArrowheads="1"/>
              </p:cNvSpPr>
              <p:nvPr/>
            </p:nvSpPr>
            <p:spPr bwMode="auto">
              <a:xfrm>
                <a:off x="7358082" y="1457254"/>
                <a:ext cx="85725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Calibri" pitchFamily="34" charset="0"/>
                  </a:rPr>
                  <a:t>三上</a:t>
                </a:r>
              </a:p>
            </p:txBody>
          </p:sp>
          <p:sp>
            <p:nvSpPr>
              <p:cNvPr id="21520" name="TextBox 158"/>
              <p:cNvSpPr txBox="1">
                <a:spLocks noChangeArrowheads="1"/>
              </p:cNvSpPr>
              <p:nvPr/>
            </p:nvSpPr>
            <p:spPr bwMode="auto">
              <a:xfrm>
                <a:off x="3929058" y="1500174"/>
                <a:ext cx="85725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>
                    <a:latin typeface="Calibri" pitchFamily="34" charset="0"/>
                  </a:rPr>
                  <a:t>二上</a:t>
                </a:r>
              </a:p>
            </p:txBody>
          </p:sp>
          <p:sp>
            <p:nvSpPr>
              <p:cNvPr id="21521" name="Text Box 22"/>
              <p:cNvSpPr txBox="1">
                <a:spLocks noChangeArrowheads="1"/>
              </p:cNvSpPr>
              <p:nvPr/>
            </p:nvSpPr>
            <p:spPr bwMode="auto">
              <a:xfrm>
                <a:off x="71406" y="2559602"/>
                <a:ext cx="171478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>
                    <a:solidFill>
                      <a:srgbClr val="003300"/>
                    </a:solidFill>
                    <a:latin typeface="Calibri" pitchFamily="34" charset="0"/>
                  </a:rPr>
                  <a:t>20</a:t>
                </a:r>
                <a:r>
                  <a:rPr lang="zh-CN" altLang="en-US">
                    <a:solidFill>
                      <a:srgbClr val="003300"/>
                    </a:solidFill>
                    <a:latin typeface="Calibri" pitchFamily="34" charset="0"/>
                  </a:rPr>
                  <a:t>以内的加法</a:t>
                </a:r>
              </a:p>
            </p:txBody>
          </p:sp>
          <p:sp>
            <p:nvSpPr>
              <p:cNvPr id="21522" name="Text Box 22"/>
              <p:cNvSpPr txBox="1">
                <a:spLocks noChangeArrowheads="1"/>
              </p:cNvSpPr>
              <p:nvPr/>
            </p:nvSpPr>
            <p:spPr bwMode="auto">
              <a:xfrm>
                <a:off x="1785918" y="2571744"/>
                <a:ext cx="171478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>
                    <a:solidFill>
                      <a:srgbClr val="003300"/>
                    </a:solidFill>
                    <a:latin typeface="Calibri" pitchFamily="34" charset="0"/>
                  </a:rPr>
                  <a:t>100</a:t>
                </a:r>
                <a:r>
                  <a:rPr lang="zh-CN" altLang="en-US">
                    <a:solidFill>
                      <a:srgbClr val="003300"/>
                    </a:solidFill>
                    <a:latin typeface="Calibri" pitchFamily="34" charset="0"/>
                  </a:rPr>
                  <a:t>以内的加法</a:t>
                </a:r>
              </a:p>
            </p:txBody>
          </p:sp>
          <p:sp>
            <p:nvSpPr>
              <p:cNvPr id="21523" name="Text Box 22"/>
              <p:cNvSpPr txBox="1">
                <a:spLocks noChangeArrowheads="1"/>
              </p:cNvSpPr>
              <p:nvPr/>
            </p:nvSpPr>
            <p:spPr bwMode="auto">
              <a:xfrm>
                <a:off x="3643306" y="2571744"/>
                <a:ext cx="171478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>
                    <a:solidFill>
                      <a:srgbClr val="003300"/>
                    </a:solidFill>
                    <a:latin typeface="Calibri" pitchFamily="34" charset="0"/>
                  </a:rPr>
                  <a:t>100</a:t>
                </a:r>
                <a:r>
                  <a:rPr lang="zh-CN" altLang="en-US">
                    <a:solidFill>
                      <a:srgbClr val="003300"/>
                    </a:solidFill>
                    <a:latin typeface="Calibri" pitchFamily="34" charset="0"/>
                  </a:rPr>
                  <a:t>以内连加</a:t>
                </a:r>
              </a:p>
            </p:txBody>
          </p:sp>
          <p:sp>
            <p:nvSpPr>
              <p:cNvPr id="21524" name="Text Box 22"/>
              <p:cNvSpPr txBox="1">
                <a:spLocks noChangeArrowheads="1"/>
              </p:cNvSpPr>
              <p:nvPr/>
            </p:nvSpPr>
            <p:spPr bwMode="auto">
              <a:xfrm>
                <a:off x="5357818" y="2571744"/>
                <a:ext cx="171478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>
                    <a:solidFill>
                      <a:srgbClr val="003300"/>
                    </a:solidFill>
                    <a:latin typeface="Calibri" pitchFamily="34" charset="0"/>
                  </a:rPr>
                  <a:t>万以内的加法</a:t>
                </a:r>
              </a:p>
            </p:txBody>
          </p:sp>
          <p:sp>
            <p:nvSpPr>
              <p:cNvPr id="21525" name="Text Box 22"/>
              <p:cNvSpPr txBox="1">
                <a:spLocks noChangeArrowheads="1"/>
              </p:cNvSpPr>
              <p:nvPr/>
            </p:nvSpPr>
            <p:spPr bwMode="auto">
              <a:xfrm>
                <a:off x="7215206" y="2500306"/>
                <a:ext cx="171478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>
                    <a:solidFill>
                      <a:srgbClr val="003300"/>
                    </a:solidFill>
                    <a:latin typeface="Calibri" pitchFamily="34" charset="0"/>
                  </a:rPr>
                  <a:t>万以内的连加</a:t>
                </a:r>
              </a:p>
            </p:txBody>
          </p:sp>
        </p:grpSp>
      </p:grpSp>
      <p:sp>
        <p:nvSpPr>
          <p:cNvPr id="170" name="Rectangle 2"/>
          <p:cNvSpPr txBox="1">
            <a:spLocks noChangeArrowheads="1"/>
          </p:cNvSpPr>
          <p:nvPr/>
        </p:nvSpPr>
        <p:spPr>
          <a:xfrm>
            <a:off x="1214438" y="214313"/>
            <a:ext cx="2928937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3300"/>
                </a:solidFill>
                <a:latin typeface="+mj-lt"/>
                <a:cs typeface="+mj-cs"/>
              </a:rPr>
              <a:t>教材分析</a:t>
            </a:r>
          </a:p>
        </p:txBody>
      </p:sp>
      <p:sp>
        <p:nvSpPr>
          <p:cNvPr id="172" name="AutoShape 12"/>
          <p:cNvSpPr>
            <a:spLocks noChangeArrowheads="1"/>
          </p:cNvSpPr>
          <p:nvPr/>
        </p:nvSpPr>
        <p:spPr bwMode="auto">
          <a:xfrm>
            <a:off x="71438" y="1571625"/>
            <a:ext cx="3500437" cy="257175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21509" name="Rectangle 6"/>
          <p:cNvSpPr>
            <a:spLocks noChangeArrowheads="1"/>
          </p:cNvSpPr>
          <p:nvPr/>
        </p:nvSpPr>
        <p:spPr bwMode="auto">
          <a:xfrm>
            <a:off x="642938" y="1071563"/>
            <a:ext cx="77771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GB" sz="2400" b="1">
                <a:solidFill>
                  <a:srgbClr val="003300"/>
                </a:solidFill>
                <a:latin typeface="Calibri" pitchFamily="34" charset="0"/>
                <a:ea typeface="楷体_GB2312"/>
                <a:cs typeface="楷体_GB2312"/>
              </a:rPr>
              <a:t>纵向分析教材</a:t>
            </a:r>
            <a:r>
              <a:rPr lang="en-GB" altLang="zh-CN" sz="2400" b="1">
                <a:solidFill>
                  <a:srgbClr val="003300"/>
                </a:solidFill>
                <a:latin typeface="Calibri" pitchFamily="34" charset="0"/>
              </a:rPr>
              <a:t>——</a:t>
            </a:r>
            <a:r>
              <a:rPr lang="zh-CN" altLang="en-US" b="1">
                <a:solidFill>
                  <a:srgbClr val="003300"/>
                </a:solidFill>
                <a:latin typeface="Calibri" pitchFamily="34" charset="0"/>
              </a:rPr>
              <a:t>寻找学生能够独立进行思考的知识基础和经验基础  </a:t>
            </a:r>
            <a:endParaRPr lang="zh-CN" altLang="en-GB" b="1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21510" name="TextBox 100"/>
          <p:cNvSpPr txBox="1">
            <a:spLocks noChangeArrowheads="1"/>
          </p:cNvSpPr>
          <p:nvPr/>
        </p:nvSpPr>
        <p:spPr bwMode="auto">
          <a:xfrm>
            <a:off x="8072438" y="1571625"/>
            <a:ext cx="12144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>
                <a:latin typeface="Calibri" pitchFamily="34" charset="0"/>
              </a:rPr>
              <a:t>……</a:t>
            </a:r>
            <a:endParaRPr lang="zh-CN" altLang="en-US" sz="54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Users\Administrator\Desktop\《摘苹果》磨课\PPT背景图\最终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214438" y="214313"/>
            <a:ext cx="2928937" cy="692150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003300"/>
                </a:solidFill>
                <a:latin typeface="+mj-lt"/>
                <a:cs typeface="+mj-cs"/>
              </a:rPr>
              <a:t>教材分析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285875" y="1689100"/>
            <a:ext cx="2500313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2800" b="1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一年级上册</a:t>
            </a:r>
            <a:endParaRPr lang="zh-CN" altLang="en-GB" sz="2800" b="1">
              <a:solidFill>
                <a:srgbClr val="003300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4929188" y="1714500"/>
            <a:ext cx="2571750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2800" b="1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一年级下册</a:t>
            </a:r>
            <a:endParaRPr lang="zh-CN" altLang="en-GB" sz="2800" b="1">
              <a:solidFill>
                <a:srgbClr val="003300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571500" y="2535238"/>
            <a:ext cx="19192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400">
                <a:latin typeface="Calibri" pitchFamily="34" charset="0"/>
                <a:ea typeface="黑体" pitchFamily="49" charset="-122"/>
              </a:rPr>
              <a:t>10</a:t>
            </a:r>
            <a:r>
              <a:rPr lang="zh-CN" altLang="en-US" sz="2400">
                <a:latin typeface="Calibri" pitchFamily="34" charset="0"/>
                <a:ea typeface="黑体" pitchFamily="49" charset="-122"/>
              </a:rPr>
              <a:t>以内加法</a:t>
            </a:r>
            <a:endParaRPr lang="zh-CN" altLang="en-GB" sz="2400"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428875" y="2535238"/>
            <a:ext cx="19192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400">
                <a:latin typeface="Calibri" pitchFamily="34" charset="0"/>
                <a:ea typeface="黑体" pitchFamily="49" charset="-122"/>
              </a:rPr>
              <a:t>20</a:t>
            </a:r>
            <a:r>
              <a:rPr lang="zh-CN" altLang="en-US" sz="2400">
                <a:latin typeface="Calibri" pitchFamily="34" charset="0"/>
                <a:ea typeface="黑体" pitchFamily="49" charset="-122"/>
              </a:rPr>
              <a:t>以内加法</a:t>
            </a:r>
            <a:endParaRPr lang="zh-CN" altLang="en-GB" sz="2400"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143500" y="2498725"/>
            <a:ext cx="19192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400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100</a:t>
            </a:r>
            <a:r>
              <a:rPr lang="zh-CN" altLang="en-US" sz="2400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以内加法</a:t>
            </a:r>
            <a:endParaRPr lang="zh-CN" altLang="en-GB" sz="2400">
              <a:solidFill>
                <a:srgbClr val="003300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928688" y="3106738"/>
            <a:ext cx="1071562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800" b="1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5+4</a:t>
            </a:r>
            <a:endParaRPr lang="zh-CN" altLang="en-GB" sz="2800" b="1">
              <a:solidFill>
                <a:srgbClr val="003300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786063" y="3106738"/>
            <a:ext cx="1071562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800" b="1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9+6</a:t>
            </a:r>
            <a:endParaRPr lang="zh-CN" altLang="en-GB" sz="2800" b="1">
              <a:solidFill>
                <a:srgbClr val="003300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4214813" y="3106738"/>
            <a:ext cx="1214437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800" b="1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23+24</a:t>
            </a:r>
            <a:endParaRPr lang="zh-CN" altLang="en-GB" sz="2800" b="1">
              <a:solidFill>
                <a:srgbClr val="003300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5572125" y="3106738"/>
            <a:ext cx="1071563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800" b="1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28+4</a:t>
            </a:r>
            <a:endParaRPr lang="zh-CN" altLang="en-GB" sz="2800" b="1">
              <a:solidFill>
                <a:srgbClr val="003300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6715125" y="3106738"/>
            <a:ext cx="1357313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2800" b="1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38+17</a:t>
            </a:r>
            <a:endParaRPr lang="zh-CN" altLang="en-GB" sz="2800" b="1">
              <a:solidFill>
                <a:srgbClr val="003300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857250" y="3821113"/>
            <a:ext cx="8572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2400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数数</a:t>
            </a:r>
            <a:endParaRPr lang="zh-CN" altLang="en-GB" sz="2400">
              <a:solidFill>
                <a:srgbClr val="003300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2714625" y="4606925"/>
            <a:ext cx="8572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2400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凑整</a:t>
            </a:r>
            <a:endParaRPr lang="zh-CN" altLang="en-GB" sz="2400">
              <a:solidFill>
                <a:srgbClr val="003300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4357688" y="5356225"/>
            <a:ext cx="8572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2400">
                <a:solidFill>
                  <a:srgbClr val="003300"/>
                </a:solidFill>
                <a:latin typeface="Calibri" pitchFamily="34" charset="0"/>
                <a:ea typeface="黑体" pitchFamily="49" charset="-122"/>
              </a:rPr>
              <a:t>竖式</a:t>
            </a:r>
            <a:endParaRPr lang="zh-CN" altLang="en-GB" sz="2400">
              <a:solidFill>
                <a:srgbClr val="003300"/>
              </a:solidFill>
              <a:latin typeface="Calibri" pitchFamily="34" charset="0"/>
              <a:ea typeface="黑体" pitchFamily="49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1928813" y="4035425"/>
            <a:ext cx="6643687" cy="1588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>
            <a:endCxn id="14" idx="0"/>
          </p:cNvCxnSpPr>
          <p:nvPr/>
        </p:nvCxnSpPr>
        <p:spPr>
          <a:xfrm rot="5400000">
            <a:off x="1142207" y="3677444"/>
            <a:ext cx="285750" cy="158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rot="5400000">
            <a:off x="2608263" y="4070350"/>
            <a:ext cx="1071562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endCxn id="16" idx="0"/>
          </p:cNvCxnSpPr>
          <p:nvPr/>
        </p:nvCxnSpPr>
        <p:spPr>
          <a:xfrm rot="16200000" flipH="1">
            <a:off x="3906044" y="4475956"/>
            <a:ext cx="1724025" cy="3651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3500438" y="4821238"/>
            <a:ext cx="5143500" cy="1587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5214938" y="5607050"/>
            <a:ext cx="3429000" cy="1588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>
            <a:endCxn id="6" idx="0"/>
          </p:cNvCxnSpPr>
          <p:nvPr/>
        </p:nvCxnSpPr>
        <p:spPr>
          <a:xfrm rot="5400000">
            <a:off x="1515269" y="2121694"/>
            <a:ext cx="428625" cy="398463"/>
          </a:xfrm>
          <a:prstGeom prst="straightConnector1">
            <a:avLst/>
          </a:prstGeom>
          <a:ln w="25400">
            <a:solidFill>
              <a:srgbClr val="60F5F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>
            <a:off x="2611438" y="2178050"/>
            <a:ext cx="460375" cy="285750"/>
          </a:xfrm>
          <a:prstGeom prst="straightConnector1">
            <a:avLst/>
          </a:prstGeom>
          <a:ln w="25400">
            <a:solidFill>
              <a:srgbClr val="60F5F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/>
          <p:nvPr/>
        </p:nvCxnSpPr>
        <p:spPr>
          <a:xfrm rot="5400000">
            <a:off x="5751513" y="2355850"/>
            <a:ext cx="357188" cy="1587"/>
          </a:xfrm>
          <a:prstGeom prst="straightConnector1">
            <a:avLst/>
          </a:prstGeom>
          <a:ln w="25400">
            <a:solidFill>
              <a:srgbClr val="60F5F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7"/>
          <p:cNvSpPr>
            <a:spLocks noChangeArrowheads="1"/>
          </p:cNvSpPr>
          <p:nvPr/>
        </p:nvSpPr>
        <p:spPr bwMode="auto">
          <a:xfrm>
            <a:off x="7000875" y="3703638"/>
            <a:ext cx="1500188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2000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最基本的</a:t>
            </a:r>
            <a:endParaRPr lang="zh-CN" altLang="en-GB" sz="2000">
              <a:solidFill>
                <a:srgbClr val="FF0000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51" name="Rectangle 7"/>
          <p:cNvSpPr>
            <a:spLocks noChangeArrowheads="1"/>
          </p:cNvSpPr>
          <p:nvPr/>
        </p:nvSpPr>
        <p:spPr bwMode="auto">
          <a:xfrm>
            <a:off x="7072313" y="4392613"/>
            <a:ext cx="1500187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2000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逐步延续</a:t>
            </a:r>
            <a:endParaRPr lang="zh-CN" altLang="en-GB" sz="2000">
              <a:solidFill>
                <a:srgbClr val="FF0000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52" name="Rectangle 7"/>
          <p:cNvSpPr>
            <a:spLocks noChangeArrowheads="1"/>
          </p:cNvSpPr>
          <p:nvPr/>
        </p:nvSpPr>
        <p:spPr bwMode="auto">
          <a:xfrm>
            <a:off x="7072313" y="5178425"/>
            <a:ext cx="1500187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US" sz="2000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抽象的过程</a:t>
            </a:r>
            <a:endParaRPr lang="zh-CN" altLang="en-GB" sz="2000">
              <a:solidFill>
                <a:srgbClr val="FF0000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53" name="AutoShape 5"/>
          <p:cNvSpPr>
            <a:spLocks noChangeArrowheads="1"/>
          </p:cNvSpPr>
          <p:nvPr/>
        </p:nvSpPr>
        <p:spPr bwMode="gray">
          <a:xfrm rot="-3365982">
            <a:off x="2479675" y="4016376"/>
            <a:ext cx="515937" cy="2640012"/>
          </a:xfrm>
          <a:prstGeom prst="curvedRightArrow">
            <a:avLst>
              <a:gd name="adj1" fmla="val 19568"/>
              <a:gd name="adj2" fmla="val 67183"/>
              <a:gd name="adj3" fmla="val 54259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2557" name="Rectangle 6"/>
          <p:cNvSpPr>
            <a:spLocks noChangeArrowheads="1"/>
          </p:cNvSpPr>
          <p:nvPr/>
        </p:nvSpPr>
        <p:spPr bwMode="auto">
          <a:xfrm>
            <a:off x="714375" y="1000125"/>
            <a:ext cx="77771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>
              <a:spcBef>
                <a:spcPts val="1000"/>
              </a:spcBef>
              <a:buClr>
                <a:srgbClr val="000000"/>
              </a:buClr>
              <a:buSzPct val="100000"/>
              <a:buFont typeface="楷体_GB231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zh-CN" altLang="en-GB" sz="2400" b="1">
                <a:solidFill>
                  <a:srgbClr val="003300"/>
                </a:solidFill>
                <a:latin typeface="Calibri" pitchFamily="34" charset="0"/>
                <a:ea typeface="楷体_GB2312"/>
                <a:cs typeface="楷体_GB2312"/>
              </a:rPr>
              <a:t>纵向分析教材</a:t>
            </a:r>
            <a:r>
              <a:rPr lang="en-GB" altLang="zh-CN" sz="2400" b="1">
                <a:solidFill>
                  <a:srgbClr val="003300"/>
                </a:solidFill>
                <a:latin typeface="Calibri" pitchFamily="34" charset="0"/>
              </a:rPr>
              <a:t>——</a:t>
            </a:r>
            <a:r>
              <a:rPr lang="zh-CN" altLang="en-US" b="1">
                <a:solidFill>
                  <a:srgbClr val="003300"/>
                </a:solidFill>
                <a:latin typeface="Calibri" pitchFamily="34" charset="0"/>
              </a:rPr>
              <a:t>寻找学生能够独立进行思考的知识基础和经验基础  </a:t>
            </a:r>
            <a:endParaRPr lang="zh-CN" altLang="en-GB" b="1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929563" y="1428750"/>
            <a:ext cx="12144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>
                <a:latin typeface="Calibri" pitchFamily="34" charset="0"/>
              </a:rPr>
              <a:t>……</a:t>
            </a:r>
            <a:endParaRPr lang="zh-CN" altLang="en-US" sz="5400" b="1">
              <a:latin typeface="Calibri" pitchFamily="34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7929563" y="2714625"/>
            <a:ext cx="12144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>
                <a:latin typeface="Calibri" pitchFamily="34" charset="0"/>
              </a:rPr>
              <a:t>……</a:t>
            </a:r>
            <a:endParaRPr lang="zh-CN" altLang="en-US" sz="54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1"/>
      <p:bldP spid="6" grpId="1"/>
      <p:bldP spid="7" grpId="1"/>
      <p:bldP spid="8" grpId="1"/>
      <p:bldP spid="9" grpId="0"/>
      <p:bldP spid="10" grpId="0"/>
      <p:bldP spid="11" grpId="0"/>
      <p:bldP spid="12" grpId="0"/>
      <p:bldP spid="13" grpId="0"/>
      <p:bldP spid="15" grpId="0"/>
      <p:bldP spid="51" grpId="0"/>
      <p:bldP spid="53" grpId="0" animBg="1"/>
      <p:bldP spid="34" grpId="0"/>
      <p:bldP spid="3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1222</TotalTime>
  <Words>2620</Words>
  <Application>Microsoft Office PowerPoint</Application>
  <PresentationFormat>全屏显示(4:3)</PresentationFormat>
  <Paragraphs>378</Paragraphs>
  <Slides>49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helloworld</cp:lastModifiedBy>
  <cp:revision>187</cp:revision>
  <dcterms:created xsi:type="dcterms:W3CDTF">2014-03-01T18:38:38Z</dcterms:created>
  <dcterms:modified xsi:type="dcterms:W3CDTF">2014-03-11T04:13:02Z</dcterms:modified>
</cp:coreProperties>
</file>