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8" name="TextBox 3"/>
          <p:cNvSpPr txBox="1"/>
          <p:nvPr/>
        </p:nvSpPr>
        <p:spPr>
          <a:xfrm>
            <a:off x="1524000" y="2276475"/>
            <a:ext cx="9144000" cy="1584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54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3.2 </a:t>
            </a:r>
            <a:r>
              <a:rPr lang="zh-CN" altLang="en-US" sz="5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提公因式</a:t>
            </a:r>
            <a:endParaRPr lang="zh-CN" altLang="en-US" sz="54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 algn="ctr" eaLnBrk="1" hangingPunct="1"/>
            <a:r>
              <a:rPr lang="zh-CN" altLang="en-US" sz="4400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400" u="sng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400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课时 提多项式公因式</a:t>
            </a:r>
            <a:endParaRPr lang="zh-CN" altLang="en-US" sz="4400" u="sng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9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文本框 36865"/>
          <p:cNvSpPr txBox="1"/>
          <p:nvPr/>
        </p:nvSpPr>
        <p:spPr>
          <a:xfrm>
            <a:off x="3124200" y="381000"/>
            <a:ext cx="73152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zh-CN" sz="2500" b="1" dirty="0">
                <a:latin typeface="黑体" pitchFamily="2" charset="-122"/>
                <a:ea typeface="黑体" pitchFamily="2" charset="-122"/>
              </a:rPr>
              <a:t>例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4    </a:t>
            </a:r>
            <a:r>
              <a:rPr lang="zh-CN" altLang="zh-CN" sz="2500" b="1" dirty="0">
                <a:latin typeface="黑体" pitchFamily="2" charset="-122"/>
                <a:ea typeface="黑体" pitchFamily="2" charset="-122"/>
              </a:rPr>
              <a:t>把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12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xy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+18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zh-CN" sz="2500" b="1" dirty="0">
                <a:latin typeface="黑体" pitchFamily="2" charset="-122"/>
                <a:ea typeface="黑体" pitchFamily="2" charset="-122"/>
              </a:rPr>
              <a:t>因式分解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r>
              <a:rPr lang="zh-CN" altLang="zh-CN" sz="2500" dirty="0">
                <a:latin typeface="黑体" pitchFamily="2" charset="-122"/>
                <a:ea typeface="黑体" pitchFamily="2" charset="-122"/>
              </a:rPr>
              <a:t> </a:t>
            </a:r>
            <a:endParaRPr lang="zh-CN" altLang="zh-CN" sz="25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6870" name="文本框 36869"/>
          <p:cNvSpPr txBox="1"/>
          <p:nvPr/>
        </p:nvSpPr>
        <p:spPr>
          <a:xfrm>
            <a:off x="3352800" y="1066800"/>
            <a:ext cx="59436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zh-CN" sz="2400" b="1" dirty="0">
                <a:solidFill>
                  <a:srgbClr val="008000"/>
                </a:solidFill>
                <a:latin typeface="黑体" pitchFamily="2" charset="-122"/>
                <a:ea typeface="黑体" pitchFamily="2" charset="-122"/>
              </a:rPr>
              <a:t>分析</a:t>
            </a:r>
            <a:r>
              <a:rPr lang="zh-CN" altLang="en-US" sz="2400" b="1" dirty="0">
                <a:solidFill>
                  <a:srgbClr val="008000"/>
                </a:solidFill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en-US" sz="2500" b="1" dirty="0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这个式子可看成几项</a:t>
            </a:r>
            <a:r>
              <a:rPr lang="zh-CN" altLang="zh-CN" sz="2500" b="1" dirty="0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？</a:t>
            </a:r>
            <a:endParaRPr lang="zh-CN" altLang="en-US" sz="2500" b="1">
              <a:solidFill>
                <a:schemeClr val="hlink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6871" name="文本框 36870"/>
          <p:cNvSpPr txBox="1"/>
          <p:nvPr/>
        </p:nvSpPr>
        <p:spPr>
          <a:xfrm>
            <a:off x="3429000" y="2209800"/>
            <a:ext cx="6705600" cy="853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 公因式应包含哪些字母</a:t>
            </a:r>
            <a:r>
              <a:rPr lang="zh-CN" altLang="zh-CN" sz="2500" b="1" dirty="0">
                <a:latin typeface="Times New Roman" pitchFamily="18" charset="0"/>
                <a:ea typeface="黑体" pitchFamily="2" charset="-122"/>
              </a:rPr>
              <a:t>因式？</a:t>
            </a:r>
            <a:endParaRPr lang="zh-CN" altLang="en-US" sz="2500" b="1" dirty="0">
              <a:latin typeface="Times New Roman" pitchFamily="18" charset="0"/>
              <a:ea typeface="黑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r>
              <a:rPr lang="zh-CN" altLang="zh-CN" sz="2500" b="1" dirty="0">
                <a:latin typeface="Times New Roman" pitchFamily="18" charset="0"/>
                <a:ea typeface="黑体" pitchFamily="2" charset="-122"/>
              </a:rPr>
              <a:t>它们的指数各是多少？</a:t>
            </a:r>
            <a:endParaRPr lang="zh-CN" altLang="en-US" sz="2500" b="1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6872" name="圆角矩形标注 36871"/>
          <p:cNvSpPr/>
          <p:nvPr/>
        </p:nvSpPr>
        <p:spPr>
          <a:xfrm flipH="1" flipV="1">
            <a:off x="7924800" y="1524000"/>
            <a:ext cx="1828800" cy="457200"/>
          </a:xfrm>
          <a:prstGeom prst="wedgeRoundRectCallout">
            <a:avLst>
              <a:gd name="adj1" fmla="val 91403"/>
              <a:gd name="adj2" fmla="val -38194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algn="ctr" eaLnBrk="0" hangingPunct="0">
              <a:buClr>
                <a:srgbClr val="000000"/>
              </a:buClr>
            </a:pPr>
            <a:r>
              <a:rPr lang="zh-CN" altLang="zh-CN" sz="25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系数是</a:t>
            </a:r>
            <a:r>
              <a:rPr lang="en-US" altLang="zh-CN" sz="25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6.</a:t>
            </a:r>
            <a:endParaRPr lang="en-US" altLang="zh-CN" sz="2500" b="1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6873" name="圆角矩形标注 36872"/>
          <p:cNvSpPr/>
          <p:nvPr/>
        </p:nvSpPr>
        <p:spPr>
          <a:xfrm flipH="1" flipV="1">
            <a:off x="3276600" y="3200400"/>
            <a:ext cx="3276600" cy="762000"/>
          </a:xfrm>
          <a:prstGeom prst="wedgeRoundRectCallout">
            <a:avLst>
              <a:gd name="adj1" fmla="val 6537"/>
              <a:gd name="adj2" fmla="val 38750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含</a:t>
            </a:r>
            <a:r>
              <a:rPr lang="en-US" altLang="zh-CN" sz="2500" b="1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zh-CN" altLang="en-US" sz="25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en-US" altLang="zh-CN" sz="2500" b="1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y</a:t>
            </a:r>
            <a:r>
              <a:rPr lang="zh-CN" altLang="en-US" sz="25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zh-CN" altLang="en-US" sz="25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指数都是</a:t>
            </a: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1.</a:t>
            </a:r>
            <a:endParaRPr lang="en-US" altLang="zh-CN" sz="2500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6874" name="文本框 36873"/>
          <p:cNvSpPr txBox="1"/>
          <p:nvPr/>
        </p:nvSpPr>
        <p:spPr>
          <a:xfrm>
            <a:off x="3581400" y="1676400"/>
            <a:ext cx="59436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zh-CN" sz="2500" b="1" dirty="0">
                <a:latin typeface="Times New Roman" pitchFamily="18" charset="0"/>
                <a:ea typeface="黑体" pitchFamily="2" charset="-122"/>
              </a:rPr>
              <a:t>公因式的系数是多少？</a:t>
            </a:r>
            <a:endParaRPr lang="zh-CN" altLang="en-US" sz="2500" b="1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6875" name="圆角矩形标注 36874"/>
          <p:cNvSpPr/>
          <p:nvPr/>
        </p:nvSpPr>
        <p:spPr>
          <a:xfrm flipH="1" flipV="1">
            <a:off x="8610600" y="990600"/>
            <a:ext cx="1371600" cy="533400"/>
          </a:xfrm>
          <a:prstGeom prst="wedgeRoundRectCallout">
            <a:avLst>
              <a:gd name="adj1" fmla="val 129282"/>
              <a:gd name="adj2" fmla="val -11310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algn="ctr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两项</a:t>
            </a: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6876" name="圆角矩形标注 36875"/>
          <p:cNvSpPr/>
          <p:nvPr/>
        </p:nvSpPr>
        <p:spPr>
          <a:xfrm flipH="1" flipV="1">
            <a:off x="6858000" y="3124200"/>
            <a:ext cx="3276600" cy="762000"/>
          </a:xfrm>
          <a:prstGeom prst="wedgeRoundRectCallout">
            <a:avLst>
              <a:gd name="adj1" fmla="val 7699"/>
              <a:gd name="adj2" fmla="val 47079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ot="10800000" anchor="ctr"/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含</a:t>
            </a:r>
            <a:r>
              <a:rPr lang="en-US" altLang="zh-CN" sz="2500" b="1" i="1" err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 err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500" b="1" i="1" err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y</a:t>
            </a:r>
            <a:r>
              <a:rPr lang="zh-CN" altLang="en-US" sz="25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，</a:t>
            </a:r>
            <a:r>
              <a:rPr lang="zh-CN" altLang="en-US" sz="25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指数都是</a:t>
            </a: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1.</a:t>
            </a:r>
            <a:endParaRPr lang="en-US" altLang="zh-CN" sz="2500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6877" name="文本框 36876"/>
          <p:cNvSpPr txBox="1"/>
          <p:nvPr/>
        </p:nvSpPr>
        <p:spPr>
          <a:xfrm>
            <a:off x="3810000" y="4038600"/>
            <a:ext cx="57912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zh-CN" sz="2500" b="1" dirty="0">
                <a:latin typeface="黑体" pitchFamily="2" charset="-122"/>
                <a:ea typeface="黑体" pitchFamily="2" charset="-122"/>
              </a:rPr>
              <a:t>因此，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6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xy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zh-CN" sz="2500" b="1" dirty="0">
                <a:latin typeface="黑体" pitchFamily="2" charset="-122"/>
                <a:ea typeface="黑体" pitchFamily="2" charset="-122"/>
              </a:rPr>
              <a:t>是各项的公因式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r>
              <a:rPr lang="zh-CN" altLang="zh-CN" sz="2500" dirty="0">
                <a:latin typeface="黑体" pitchFamily="2" charset="-122"/>
                <a:ea typeface="黑体" pitchFamily="2" charset="-122"/>
              </a:rPr>
              <a:t> </a:t>
            </a:r>
            <a:endParaRPr lang="en-US" altLang="zh-CN" sz="25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6878" name="文本框 36877"/>
          <p:cNvSpPr txBox="1"/>
          <p:nvPr/>
        </p:nvSpPr>
        <p:spPr>
          <a:xfrm>
            <a:off x="3810000" y="4724400"/>
            <a:ext cx="51816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008000"/>
                </a:solidFill>
                <a:latin typeface="黑体" pitchFamily="2" charset="-122"/>
                <a:ea typeface="黑体" pitchFamily="2" charset="-122"/>
              </a:rPr>
              <a:t>解</a:t>
            </a:r>
            <a:r>
              <a:rPr lang="zh-CN" altLang="en-US" sz="2500" b="1" dirty="0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 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12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xy</a:t>
            </a:r>
            <a:r>
              <a:rPr lang="en-US" altLang="zh-CN" sz="25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+18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endParaRPr lang="en-US" altLang="zh-CN" sz="25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6879" name="文本框 36878"/>
          <p:cNvSpPr txBox="1"/>
          <p:nvPr/>
        </p:nvSpPr>
        <p:spPr>
          <a:xfrm>
            <a:off x="4267200" y="5334000"/>
            <a:ext cx="52578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=  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6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xy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)(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).</a:t>
            </a:r>
            <a:endParaRPr lang="en-US" altLang="zh-CN" sz="25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/>
      <p:bldP spid="36871" grpId="0"/>
      <p:bldP spid="36872" grpId="0" bldLvl="0" animBg="1"/>
      <p:bldP spid="36873" grpId="0" bldLvl="0" animBg="1"/>
      <p:bldP spid="36874" grpId="0"/>
      <p:bldP spid="36875" grpId="0" bldLvl="0" animBg="1"/>
      <p:bldP spid="36876" grpId="0" bldLvl="0" animBg="1"/>
      <p:bldP spid="36877" grpId="0"/>
      <p:bldP spid="36878" grpId="0"/>
      <p:bldP spid="3687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椭圆 37889"/>
          <p:cNvSpPr/>
          <p:nvPr/>
        </p:nvSpPr>
        <p:spPr>
          <a:xfrm>
            <a:off x="1811338" y="928688"/>
            <a:ext cx="1395412" cy="290512"/>
          </a:xfrm>
          <a:prstGeom prst="ellipse">
            <a:avLst/>
          </a:prstGeom>
          <a:solidFill>
            <a:schemeClr val="folHlink"/>
          </a:solidFill>
          <a:ln w="9525">
            <a:noFill/>
          </a:ln>
          <a:effectLst>
            <a:prstShdw prst="shdw17" dist="17961" dir="2699999">
              <a:schemeClr val="folHlink">
                <a:gamma/>
                <a:shade val="60000"/>
                <a:invGamma/>
              </a:schemeClr>
            </a:prstShdw>
          </a:effectLst>
        </p:spPr>
        <p:txBody>
          <a:bodyPr/>
          <a:p>
            <a:endParaRPr lang="zh-CN" altLang="en-US"/>
          </a:p>
        </p:txBody>
      </p:sp>
      <p:sp>
        <p:nvSpPr>
          <p:cNvPr id="37891" name="文本框 37890"/>
          <p:cNvSpPr txBox="1"/>
          <p:nvPr/>
        </p:nvSpPr>
        <p:spPr>
          <a:xfrm>
            <a:off x="2063750" y="765175"/>
            <a:ext cx="146685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Arial" pitchFamily="34" charset="0"/>
                <a:ea typeface="黑体" pitchFamily="2" charset="-122"/>
              </a:rPr>
              <a:t>注意</a:t>
            </a:r>
            <a:endParaRPr lang="zh-CN" altLang="en-US" sz="2800" b="1" dirty="0">
              <a:solidFill>
                <a:srgbClr val="FF0000"/>
              </a:solidFill>
              <a:latin typeface="Arial" pitchFamily="34" charset="0"/>
              <a:ea typeface="黑体" pitchFamily="2" charset="-122"/>
            </a:endParaRPr>
          </a:p>
        </p:txBody>
      </p:sp>
      <p:sp>
        <p:nvSpPr>
          <p:cNvPr id="37892" name="云形标注 37891"/>
          <p:cNvSpPr/>
          <p:nvPr/>
        </p:nvSpPr>
        <p:spPr>
          <a:xfrm>
            <a:off x="2057400" y="762000"/>
            <a:ext cx="8610600" cy="2667000"/>
          </a:xfrm>
          <a:prstGeom prst="cloudCallout">
            <a:avLst>
              <a:gd name="adj1" fmla="val -481"/>
              <a:gd name="adj2" fmla="val 36667"/>
            </a:avLst>
          </a:prstGeom>
          <a:noFill/>
          <a:ln w="9525" cap="flat" cmpd="sng">
            <a:solidFill>
              <a:srgbClr val="80808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lvl="0" algn="ctr" eaLnBrk="0" hangingPunct="0">
              <a:buClr>
                <a:srgbClr val="000000"/>
              </a:buClr>
            </a:pPr>
            <a:r>
              <a:rPr lang="zh-CN" altLang="en-US" sz="2400" b="1" dirty="0">
                <a:solidFill>
                  <a:schemeClr val="bg1"/>
                </a:solidFill>
                <a:latin typeface="Times New Roman" pitchFamily="18" charset="0"/>
                <a:ea typeface="宋体" pitchFamily="2" charset="-122"/>
              </a:rPr>
              <a:t>公因式为多项式时，刚才的例题中出现</a:t>
            </a:r>
            <a:endParaRPr lang="zh-CN" altLang="en-US" sz="2400" b="1" dirty="0">
              <a:solidFill>
                <a:schemeClr val="bg1"/>
              </a:solidFill>
              <a:latin typeface="Times New Roman" pitchFamily="18" charset="0"/>
              <a:ea typeface="宋体" pitchFamily="2" charset="-122"/>
            </a:endParaRPr>
          </a:p>
          <a:p>
            <a:pPr lvl="0" algn="ctr" eaLnBrk="0" hangingPunct="0">
              <a:buClr>
                <a:srgbClr val="000000"/>
              </a:buClr>
            </a:pPr>
            <a:r>
              <a:rPr lang="zh-CN" altLang="en-US" sz="26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2-</a:t>
            </a:r>
            <a:r>
              <a:rPr lang="en-US" altLang="zh-CN" sz="26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zh-CN" altLang="zh-CN" sz="26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可以写成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-(</a:t>
            </a:r>
            <a:r>
              <a:rPr lang="en-US" altLang="zh-CN" sz="26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-2).</a:t>
            </a:r>
            <a:endParaRPr lang="en-US" altLang="zh-CN" sz="26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  <a:p>
            <a:pPr lvl="0" algn="ctr" eaLnBrk="0" hangingPunct="0">
              <a:buClr>
                <a:srgbClr val="000000"/>
              </a:buClr>
            </a:pP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(</a:t>
            </a:r>
            <a:r>
              <a:rPr lang="en-US" altLang="zh-CN" sz="26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</a:t>
            </a:r>
            <a:r>
              <a:rPr lang="en-US" altLang="zh-CN" sz="26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)</a:t>
            </a:r>
            <a:r>
              <a:rPr lang="en-US" altLang="zh-CN" sz="26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zh-CN" sz="26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可以写成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[-(</a:t>
            </a:r>
            <a:r>
              <a:rPr lang="en-US" altLang="zh-CN" sz="26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</a:t>
            </a:r>
            <a:r>
              <a:rPr lang="en-US" altLang="zh-CN" sz="26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)]</a:t>
            </a:r>
            <a:r>
              <a:rPr lang="en-US" altLang="zh-CN" sz="26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=(</a:t>
            </a:r>
            <a:r>
              <a:rPr lang="en-US" altLang="zh-CN" sz="26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</a:t>
            </a:r>
            <a:r>
              <a:rPr lang="en-US" altLang="zh-CN" sz="26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b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)</a:t>
            </a:r>
            <a:r>
              <a:rPr lang="en-US" altLang="zh-CN" sz="26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. </a:t>
            </a:r>
            <a:endParaRPr lang="en-US" altLang="zh-CN" sz="26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  <a:p>
            <a:pPr lvl="0" algn="ctr" eaLnBrk="0" hangingPunct="0">
              <a:buClr>
                <a:srgbClr val="000000"/>
              </a:buClr>
            </a:pPr>
            <a:r>
              <a:rPr lang="zh-CN" altLang="en-US" sz="2600" b="1" dirty="0">
                <a:solidFill>
                  <a:schemeClr val="bg1"/>
                </a:solidFill>
                <a:latin typeface="Times New Roman" pitchFamily="18" charset="0"/>
                <a:ea typeface="宋体" pitchFamily="2" charset="-122"/>
              </a:rPr>
              <a:t>你还能举出一些类似的式子吗？</a:t>
            </a:r>
            <a:endParaRPr lang="zh-CN" altLang="en-US" sz="2600" b="1" dirty="0">
              <a:solidFill>
                <a:schemeClr val="bg1"/>
              </a:solidFill>
              <a:latin typeface="Times New Roman" pitchFamily="18" charset="0"/>
              <a:ea typeface="宋体" pitchFamily="2" charset="-122"/>
            </a:endParaRPr>
          </a:p>
          <a:p>
            <a:pPr lvl="0" algn="ctr" eaLnBrk="0" hangingPunct="0">
              <a:buClr>
                <a:srgbClr val="000000"/>
              </a:buClr>
            </a:pPr>
            <a:endParaRPr lang="zh-CN" altLang="en-US" sz="2600" dirty="0">
              <a:solidFill>
                <a:schemeClr val="bg1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7893" name="矩形 37892"/>
          <p:cNvSpPr/>
          <p:nvPr/>
        </p:nvSpPr>
        <p:spPr>
          <a:xfrm>
            <a:off x="3276600" y="3429000"/>
            <a:ext cx="6553200" cy="26670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0" hangingPunct="0">
              <a:buClr>
                <a:srgbClr val="000000"/>
              </a:buClr>
            </a:pPr>
            <a:r>
              <a:rPr lang="zh-CN" altLang="en-US" sz="2600" b="1" dirty="0">
                <a:latin typeface="宋体" pitchFamily="2" charset="-122"/>
                <a:ea typeface="宋体" pitchFamily="2" charset="-122"/>
              </a:rPr>
              <a:t> （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b-a</a:t>
            </a:r>
            <a:r>
              <a:rPr lang="zh-CN" altLang="en-US" sz="2600" b="1" dirty="0">
                <a:latin typeface="宋体" pitchFamily="2" charset="-122"/>
                <a:ea typeface="宋体" pitchFamily="2" charset="-122"/>
              </a:rPr>
              <a:t>）</a:t>
            </a:r>
            <a:r>
              <a:rPr lang="en-US" altLang="zh-CN" sz="2600" b="1" baseline="30000"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zh-CN" sz="2600" b="1" dirty="0">
                <a:latin typeface="宋体" pitchFamily="2" charset="-122"/>
                <a:ea typeface="宋体" pitchFamily="2" charset="-122"/>
              </a:rPr>
              <a:t>可以写成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-(a-b)</a:t>
            </a:r>
            <a:r>
              <a:rPr lang="en-US" altLang="zh-CN" sz="2600" b="1" baseline="30000">
                <a:latin typeface="宋体" pitchFamily="2" charset="-122"/>
                <a:ea typeface="宋体" pitchFamily="2" charset="-122"/>
              </a:rPr>
              <a:t>3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.</a:t>
            </a:r>
            <a:endParaRPr lang="en-US" altLang="zh-CN" sz="2600" b="1">
              <a:latin typeface="宋体" pitchFamily="2" charset="-122"/>
              <a:ea typeface="宋体" pitchFamily="2" charset="-122"/>
            </a:endParaRPr>
          </a:p>
          <a:p>
            <a:pPr lvl="0" algn="ctr" eaLnBrk="0" hangingPunct="0">
              <a:buClr>
                <a:srgbClr val="000000"/>
              </a:buClr>
            </a:pPr>
            <a:r>
              <a:rPr lang="en-US" altLang="zh-CN" sz="2600" b="1">
                <a:latin typeface="宋体" pitchFamily="2" charset="-122"/>
                <a:ea typeface="宋体" pitchFamily="2" charset="-122"/>
              </a:rPr>
              <a:t>(b-a)</a:t>
            </a:r>
            <a:r>
              <a:rPr lang="en-US" altLang="zh-CN" sz="2600" b="1" baseline="30000">
                <a:latin typeface="宋体" pitchFamily="2" charset="-122"/>
                <a:ea typeface="宋体" pitchFamily="2" charset="-122"/>
              </a:rPr>
              <a:t>4</a:t>
            </a:r>
            <a:r>
              <a:rPr lang="zh-CN" altLang="zh-CN" sz="2600" b="1" dirty="0">
                <a:latin typeface="宋体" pitchFamily="2" charset="-122"/>
                <a:ea typeface="宋体" pitchFamily="2" charset="-122"/>
              </a:rPr>
              <a:t>可以写成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[-(a-b)]</a:t>
            </a:r>
            <a:r>
              <a:rPr lang="en-US" altLang="zh-CN" sz="2600" b="1" baseline="30000">
                <a:latin typeface="宋体" pitchFamily="2" charset="-122"/>
                <a:ea typeface="宋体" pitchFamily="2" charset="-122"/>
              </a:rPr>
              <a:t>4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=(a-b)</a:t>
            </a:r>
            <a:r>
              <a:rPr lang="en-US" altLang="zh-CN" sz="2600" b="1" baseline="30000">
                <a:latin typeface="宋体" pitchFamily="2" charset="-122"/>
                <a:ea typeface="宋体" pitchFamily="2" charset="-122"/>
              </a:rPr>
              <a:t>4</a:t>
            </a:r>
            <a:endParaRPr lang="en-US" altLang="zh-CN" sz="2600" b="1" baseline="30000">
              <a:latin typeface="宋体" pitchFamily="2" charset="-122"/>
              <a:ea typeface="宋体" pitchFamily="2" charset="-122"/>
            </a:endParaRPr>
          </a:p>
          <a:p>
            <a:pPr lvl="0" algn="ctr" eaLnBrk="0" hangingPunct="0">
              <a:buClr>
                <a:srgbClr val="000000"/>
              </a:buClr>
            </a:pPr>
            <a:r>
              <a:rPr lang="en-US" altLang="zh-CN" sz="2600"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en-US" sz="2600" b="1" dirty="0">
                <a:latin typeface="Times New Roman" pitchFamily="18" charset="0"/>
                <a:ea typeface="宋体" pitchFamily="2" charset="-122"/>
              </a:rPr>
              <a:t>（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b-a</a:t>
            </a:r>
            <a:r>
              <a:rPr lang="zh-CN" altLang="en-US" sz="2600" b="1" dirty="0">
                <a:latin typeface="Times New Roman" pitchFamily="18" charset="0"/>
                <a:ea typeface="宋体" pitchFamily="2" charset="-122"/>
              </a:rPr>
              <a:t>）</a:t>
            </a:r>
            <a:r>
              <a:rPr lang="en-US" altLang="zh-CN" sz="2600" b="1" baseline="30000">
                <a:latin typeface="Times New Roman" pitchFamily="18" charset="0"/>
                <a:ea typeface="宋体" pitchFamily="2" charset="-122"/>
              </a:rPr>
              <a:t>5</a:t>
            </a:r>
            <a:r>
              <a:rPr lang="zh-CN" altLang="zh-CN" sz="2600" b="1" dirty="0">
                <a:latin typeface="Times New Roman" pitchFamily="18" charset="0"/>
                <a:ea typeface="宋体" pitchFamily="2" charset="-122"/>
              </a:rPr>
              <a:t>可以写成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-(a-b)</a:t>
            </a:r>
            <a:r>
              <a:rPr lang="en-US" altLang="zh-CN" sz="2600" b="1" baseline="30000">
                <a:latin typeface="Times New Roman" pitchFamily="18" charset="0"/>
                <a:ea typeface="宋体" pitchFamily="2" charset="-122"/>
              </a:rPr>
              <a:t>5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2600" b="1">
              <a:latin typeface="Times New Roman" pitchFamily="18" charset="0"/>
              <a:ea typeface="宋体" pitchFamily="2" charset="-122"/>
            </a:endParaRPr>
          </a:p>
          <a:p>
            <a:pPr lvl="0" algn="ctr" eaLnBrk="0" hangingPunct="0">
              <a:buClr>
                <a:srgbClr val="000000"/>
              </a:buClr>
            </a:pP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(b-a)</a:t>
            </a:r>
            <a:r>
              <a:rPr lang="en-US" altLang="zh-CN" sz="2600" b="1" baseline="30000">
                <a:latin typeface="Times New Roman" pitchFamily="18" charset="0"/>
                <a:ea typeface="宋体" pitchFamily="2" charset="-122"/>
              </a:rPr>
              <a:t>6</a:t>
            </a:r>
            <a:r>
              <a:rPr lang="zh-CN" altLang="zh-CN" sz="2600" b="1" dirty="0">
                <a:latin typeface="Times New Roman" pitchFamily="18" charset="0"/>
                <a:ea typeface="宋体" pitchFamily="2" charset="-122"/>
              </a:rPr>
              <a:t>可以写成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[-(a-b)]</a:t>
            </a:r>
            <a:r>
              <a:rPr lang="en-US" altLang="zh-CN" sz="2600" b="1" baseline="30000">
                <a:latin typeface="Times New Roman" pitchFamily="18" charset="0"/>
                <a:ea typeface="宋体" pitchFamily="2" charset="-122"/>
              </a:rPr>
              <a:t>6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=(a-b)</a:t>
            </a:r>
            <a:r>
              <a:rPr lang="en-US" altLang="zh-CN" sz="2600" b="1" baseline="30000">
                <a:latin typeface="Times New Roman" pitchFamily="18" charset="0"/>
                <a:ea typeface="宋体" pitchFamily="2" charset="-122"/>
              </a:rPr>
              <a:t>6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.</a:t>
            </a:r>
            <a:r>
              <a:rPr lang="en-US" altLang="zh-CN" sz="2600">
                <a:latin typeface="Times New Roman" pitchFamily="18" charset="0"/>
                <a:ea typeface="宋体" pitchFamily="2" charset="-122"/>
              </a:rPr>
              <a:t> 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 </a:t>
            </a:r>
            <a:endParaRPr lang="en-US" altLang="zh-CN" sz="2600" b="1">
              <a:latin typeface="Times New Roman" pitchFamily="18" charset="0"/>
              <a:ea typeface="宋体" pitchFamily="2" charset="-122"/>
            </a:endParaRPr>
          </a:p>
          <a:p>
            <a:pPr lvl="0" algn="ctr" eaLnBrk="0" hangingPunct="0">
              <a:buClr>
                <a:srgbClr val="000000"/>
              </a:buClr>
            </a:pPr>
            <a:r>
              <a:rPr lang="zh-CN" altLang="en-US" sz="2600" b="1" dirty="0">
                <a:latin typeface="Times New Roman" pitchFamily="18" charset="0"/>
                <a:ea typeface="宋体" pitchFamily="2" charset="-122"/>
              </a:rPr>
              <a:t>指数为奇数时，交换位置，要添加“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-”</a:t>
            </a:r>
            <a:endParaRPr lang="en-US" altLang="zh-CN" sz="2600" b="1">
              <a:latin typeface="Times New Roman" pitchFamily="18" charset="0"/>
              <a:ea typeface="宋体" pitchFamily="2" charset="-122"/>
            </a:endParaRPr>
          </a:p>
          <a:p>
            <a:pPr lvl="0" algn="ctr" eaLnBrk="0" hangingPunct="0">
              <a:buClr>
                <a:srgbClr val="000000"/>
              </a:buClr>
            </a:pPr>
            <a:r>
              <a:rPr lang="zh-CN" altLang="en-US" sz="2600" b="1" dirty="0">
                <a:latin typeface="Times New Roman" pitchFamily="18" charset="0"/>
                <a:ea typeface="宋体" pitchFamily="2" charset="-122"/>
              </a:rPr>
              <a:t>指数为偶数时，只要交换位置即可。</a:t>
            </a:r>
            <a:endParaRPr lang="zh-CN" altLang="en-US" sz="2600" b="1" dirty="0">
              <a:latin typeface="Times New Roman" pitchFamily="18" charset="0"/>
              <a:ea typeface="宋体" pitchFamily="2" charset="-122"/>
            </a:endParaRPr>
          </a:p>
          <a:p>
            <a:pPr lvl="0" algn="ctr" eaLnBrk="0" hangingPunct="0">
              <a:buClr>
                <a:srgbClr val="000000"/>
              </a:buClr>
            </a:pPr>
            <a:endParaRPr lang="zh-CN" altLang="en-US" sz="2600" dirty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文本框 38913"/>
          <p:cNvSpPr txBox="1"/>
          <p:nvPr/>
        </p:nvSpPr>
        <p:spPr>
          <a:xfrm>
            <a:off x="2743200" y="1447800"/>
            <a:ext cx="6934200" cy="853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>
                <a:latin typeface="Times New Roman" pitchFamily="18" charset="0"/>
                <a:ea typeface="黑体" pitchFamily="2" charset="-122"/>
              </a:rPr>
              <a:t>  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1. </a:t>
            </a:r>
            <a:r>
              <a:rPr lang="zh-CN" altLang="zh-CN" sz="2500" b="1" dirty="0">
                <a:latin typeface="黑体" pitchFamily="2" charset="-122"/>
                <a:ea typeface="黑体" pitchFamily="2" charset="-122"/>
              </a:rPr>
              <a:t>在左、右两列多项式中，把相等的两个多项</a:t>
            </a:r>
            <a:endParaRPr lang="zh-CN" altLang="en-US" sz="2500" b="1" dirty="0">
              <a:latin typeface="黑体" pitchFamily="2" charset="-122"/>
              <a:ea typeface="黑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zh-CN" sz="2500" b="1" dirty="0">
                <a:latin typeface="黑体" pitchFamily="2" charset="-122"/>
                <a:ea typeface="黑体" pitchFamily="2" charset="-122"/>
              </a:rPr>
              <a:t>式用线连起来：</a:t>
            </a:r>
            <a:r>
              <a:rPr lang="zh-CN" altLang="zh-CN" sz="2500" dirty="0">
                <a:latin typeface="黑体" pitchFamily="2" charset="-122"/>
                <a:ea typeface="黑体" pitchFamily="2" charset="-122"/>
              </a:rPr>
              <a:t> </a:t>
            </a:r>
            <a:endParaRPr lang="zh-CN" altLang="en-US" sz="25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8919" name="文本框 38918"/>
          <p:cNvSpPr txBox="1"/>
          <p:nvPr/>
        </p:nvSpPr>
        <p:spPr>
          <a:xfrm>
            <a:off x="3352800" y="1981200"/>
            <a:ext cx="5638800" cy="2377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200000"/>
              </a:lnSpc>
              <a:buClr>
                <a:srgbClr val="000000"/>
              </a:buClr>
            </a:pPr>
            <a:r>
              <a:rPr lang="zh-CN" altLang="en-US" sz="2500" b="1" i="1">
                <a:latin typeface="Times New Roman" pitchFamily="18" charset="0"/>
                <a:ea typeface="黑体" pitchFamily="2" charset="-122"/>
              </a:rPr>
              <a:t>     </a:t>
            </a:r>
            <a:r>
              <a:rPr lang="en-US" altLang="zh-CN" sz="2500" b="1" i="1" err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 err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 err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                                      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3</a:t>
            </a:r>
            <a:endParaRPr lang="en-US" altLang="zh-CN" sz="2500" b="1" baseline="30000">
              <a:latin typeface="Times New Roman" pitchFamily="18" charset="0"/>
              <a:ea typeface="黑体" pitchFamily="2" charset="-122"/>
            </a:endParaRPr>
          </a:p>
          <a:p>
            <a:pPr lvl="0" eaLnBrk="0" hangingPunct="0">
              <a:lnSpc>
                <a:spcPct val="200000"/>
              </a:lnSpc>
              <a:buClr>
                <a:srgbClr val="000000"/>
              </a:buClr>
            </a:pPr>
            <a:r>
              <a:rPr lang="en-US" altLang="zh-CN" sz="2500" b="1">
                <a:latin typeface="宋体" pitchFamily="2" charset="-122"/>
                <a:ea typeface="宋体" pitchFamily="2" charset="-122"/>
              </a:rPr>
              <a:t> 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                                      </a:t>
            </a:r>
            <a:r>
              <a:rPr lang="en-US" altLang="zh-CN" sz="2500" b="1" i="1" err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 err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 err="1">
                <a:latin typeface="Times New Roman" pitchFamily="18" charset="0"/>
                <a:ea typeface="黑体" pitchFamily="2" charset="-122"/>
              </a:rPr>
              <a:t>y</a:t>
            </a:r>
            <a:endParaRPr lang="en-US" altLang="zh-CN" sz="2500" b="1">
              <a:latin typeface="宋体" pitchFamily="2" charset="-122"/>
              <a:ea typeface="宋体" pitchFamily="2" charset="-122"/>
            </a:endParaRPr>
          </a:p>
          <a:p>
            <a:pPr lvl="0" eaLnBrk="0" hangingPunct="0">
              <a:lnSpc>
                <a:spcPct val="200000"/>
              </a:lnSpc>
              <a:buClr>
                <a:srgbClr val="000000"/>
              </a:buClr>
            </a:pP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                                  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 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2</a:t>
            </a:r>
            <a:endParaRPr lang="en-US" altLang="zh-CN" sz="2500" b="1" baseline="3000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8920" name="直接连接符 38919"/>
          <p:cNvSpPr/>
          <p:nvPr/>
        </p:nvSpPr>
        <p:spPr>
          <a:xfrm>
            <a:off x="4648200" y="3200400"/>
            <a:ext cx="2514600" cy="7620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21" name="直接连接符 38920"/>
          <p:cNvSpPr/>
          <p:nvPr/>
        </p:nvSpPr>
        <p:spPr>
          <a:xfrm flipV="1">
            <a:off x="4648200" y="2514600"/>
            <a:ext cx="2438400" cy="15240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22" name="文本框 38921"/>
          <p:cNvSpPr txBox="1"/>
          <p:nvPr/>
        </p:nvSpPr>
        <p:spPr>
          <a:xfrm>
            <a:off x="7010400" y="2209800"/>
            <a:ext cx="4572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2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</a:t>
            </a:r>
            <a:endParaRPr lang="en-US" altLang="zh-CN" sz="260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8923" name="文本框 38922"/>
          <p:cNvSpPr txBox="1"/>
          <p:nvPr/>
        </p:nvSpPr>
        <p:spPr>
          <a:xfrm>
            <a:off x="6934200" y="3048000"/>
            <a:ext cx="16002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26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-(        )</a:t>
            </a:r>
            <a:endParaRPr lang="en-US" altLang="zh-CN" sz="260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8924" name="直接连接符 38923"/>
          <p:cNvSpPr/>
          <p:nvPr/>
        </p:nvSpPr>
        <p:spPr>
          <a:xfrm>
            <a:off x="4724400" y="2590800"/>
            <a:ext cx="2362200" cy="6858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38925" name="Group 7"/>
          <p:cNvGrpSpPr/>
          <p:nvPr/>
        </p:nvGrpSpPr>
        <p:grpSpPr>
          <a:xfrm>
            <a:off x="4730750" y="333375"/>
            <a:ext cx="2730500" cy="1371600"/>
            <a:chOff x="3992" y="432"/>
            <a:chExt cx="1720" cy="864"/>
          </a:xfrm>
        </p:grpSpPr>
        <p:pic>
          <p:nvPicPr>
            <p:cNvPr id="38926" name="Picture 8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89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p>
              <a:pPr lvl="0" algn="ctr" eaLnBrk="1" hangingPunct="1"/>
              <a:r>
                <a:rPr lang="zh-CN" altLang="en-US" sz="4000" dirty="0">
                  <a:solidFill>
                    <a:srgbClr val="FFFFFF"/>
                  </a:solidFill>
                  <a:latin typeface="汉仪粗黑简" pitchFamily="49" charset="-122"/>
                  <a:ea typeface="黑体" pitchFamily="2" charset="-122"/>
                </a:rPr>
                <a:t>随堂演练</a:t>
              </a:r>
              <a:endParaRPr lang="zh-CN" altLang="en-US" sz="4000" dirty="0">
                <a:solidFill>
                  <a:srgbClr val="FFFFFF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文本框 39937"/>
          <p:cNvSpPr txBox="1"/>
          <p:nvPr/>
        </p:nvSpPr>
        <p:spPr>
          <a:xfrm>
            <a:off x="3048000" y="914400"/>
            <a:ext cx="68580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2.  </a:t>
            </a:r>
            <a:r>
              <a:rPr lang="zh-CN" altLang="en-US" sz="2600" b="1" dirty="0">
                <a:latin typeface="黑体" pitchFamily="2" charset="-122"/>
                <a:ea typeface="黑体" pitchFamily="2" charset="-122"/>
              </a:rPr>
              <a:t>把下列多项式因式分解：</a:t>
            </a:r>
            <a:endParaRPr lang="zh-CN" altLang="en-US" sz="26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9939" name="文本框 39938"/>
          <p:cNvSpPr txBox="1"/>
          <p:nvPr/>
        </p:nvSpPr>
        <p:spPr>
          <a:xfrm>
            <a:off x="2209800" y="1600200"/>
            <a:ext cx="46482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sz="2600" b="1"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 sz="2600" b="1" i="1" err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600" b="1" err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600" b="1" i="1" err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600" b="1" err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600" b="1" i="1" err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600" b="1" err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600" b="1" err="1"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600" b="1" i="1" err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600" b="1" err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600" b="1" i="1" err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600" b="1" err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600" b="1" i="1" err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；</a:t>
            </a:r>
            <a:endParaRPr lang="zh-CN" altLang="en-US" sz="2600" b="1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9940" name="文本框 39939"/>
          <p:cNvSpPr txBox="1"/>
          <p:nvPr/>
        </p:nvSpPr>
        <p:spPr>
          <a:xfrm>
            <a:off x="6248400" y="1676400"/>
            <a:ext cx="46482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sz="2600" b="1"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 sz="2600" b="1" i="1" err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600" b="1" err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600" b="1" i="1" err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600" b="1" err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600" b="1" i="1" err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600" b="1" err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600" b="1" err="1"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600" b="1" i="1" err="1"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600" b="1" err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600" b="1" i="1" err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600" b="1" err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600" b="1" i="1" err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；</a:t>
            </a:r>
            <a:endParaRPr lang="zh-CN" altLang="en-US" sz="2600" b="1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9941" name="文本框 39940"/>
          <p:cNvSpPr txBox="1"/>
          <p:nvPr/>
        </p:nvSpPr>
        <p:spPr>
          <a:xfrm>
            <a:off x="2057400" y="2133600"/>
            <a:ext cx="35814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解：原式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=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 err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 err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 err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 err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)(</a:t>
            </a:r>
            <a:r>
              <a:rPr lang="en-US" altLang="zh-CN" sz="2500" b="1" i="1" err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 err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500" b="1" i="1" err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endParaRPr lang="en-US" altLang="zh-CN" sz="25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9942" name="文本框 39941"/>
          <p:cNvSpPr txBox="1"/>
          <p:nvPr/>
        </p:nvSpPr>
        <p:spPr>
          <a:xfrm>
            <a:off x="6019800" y="2209800"/>
            <a:ext cx="3962400" cy="24688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解：原式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=</a:t>
            </a:r>
            <a:r>
              <a:rPr lang="en-US" altLang="zh-CN" sz="26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y</a:t>
            </a:r>
            <a:r>
              <a:rPr lang="en-US" altLang="zh-CN" sz="2600">
                <a:solidFill>
                  <a:schemeClr val="bg1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 err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 err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 err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 err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</a:t>
            </a:r>
            <a:r>
              <a:rPr lang="en-US" altLang="zh-CN" sz="2600" b="1" i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6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(</a:t>
            </a:r>
            <a:r>
              <a:rPr lang="en-US" altLang="zh-CN" sz="2600" b="1" i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600" b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</a:t>
            </a:r>
            <a:r>
              <a:rPr lang="en-US" altLang="zh-CN" sz="2600" b="1" i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y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)</a:t>
            </a:r>
            <a:endParaRPr lang="en-US" altLang="zh-CN" sz="26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               = (</a:t>
            </a:r>
            <a:r>
              <a:rPr lang="en-US" altLang="zh-CN" sz="2600" b="1" i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600" b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-</a:t>
            </a:r>
            <a:r>
              <a:rPr lang="en-US" altLang="zh-CN" sz="2600" b="1" i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y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) (</a:t>
            </a:r>
            <a:r>
              <a:rPr lang="en-US" altLang="zh-CN" sz="2600" b="1" i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y</a:t>
            </a:r>
            <a:r>
              <a:rPr lang="en-US" altLang="zh-CN" sz="2600" b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-</a:t>
            </a:r>
            <a:r>
              <a:rPr lang="en-US" altLang="zh-CN" sz="2600" b="1" i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)</a:t>
            </a:r>
            <a:r>
              <a:rPr lang="en-US" altLang="zh-CN" sz="2600">
                <a:solidFill>
                  <a:schemeClr val="bg1"/>
                </a:solidFill>
                <a:latin typeface="Times New Roman" pitchFamily="18" charset="0"/>
                <a:ea typeface="宋体" pitchFamily="2" charset="-122"/>
              </a:rPr>
              <a:t> </a:t>
            </a:r>
            <a:endParaRPr lang="en-US" altLang="zh-CN" sz="2600" b="1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               = 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 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(</a:t>
            </a:r>
            <a:r>
              <a:rPr lang="en-US" altLang="zh-CN" sz="2600" b="1" i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600" b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-</a:t>
            </a:r>
            <a:r>
              <a:rPr lang="en-US" altLang="zh-CN" sz="2600" b="1" i="1" err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y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) 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(</a:t>
            </a:r>
            <a:r>
              <a:rPr lang="en-US" altLang="zh-CN" sz="2600" b="1" i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600" b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</a:t>
            </a:r>
            <a:r>
              <a:rPr lang="en-US" altLang="zh-CN" sz="2600" b="1" i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y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)</a:t>
            </a:r>
            <a:endParaRPr lang="en-US" altLang="zh-CN" sz="26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               = - 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(</a:t>
            </a:r>
            <a:r>
              <a:rPr lang="en-US" altLang="zh-CN" sz="2600" b="1" i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600" b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</a:t>
            </a:r>
            <a:r>
              <a:rPr lang="en-US" altLang="zh-CN" sz="2600" b="1" i="1" err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y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) </a:t>
            </a:r>
            <a:r>
              <a:rPr lang="en-US" altLang="zh-CN" sz="26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2600" b="1" baseline="3000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endParaRPr lang="en-US" altLang="zh-CN" sz="26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endParaRPr lang="zh-CN" altLang="en-US" sz="2600" b="1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9943" name="文本框 39942"/>
          <p:cNvSpPr txBox="1"/>
          <p:nvPr/>
        </p:nvSpPr>
        <p:spPr>
          <a:xfrm>
            <a:off x="1905000" y="4114800"/>
            <a:ext cx="46482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sz="2600" b="1">
                <a:latin typeface="Times New Roman" pitchFamily="18" charset="0"/>
                <a:ea typeface="黑体" pitchFamily="2" charset="-122"/>
              </a:rPr>
              <a:t>3</a:t>
            </a: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 sz="26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6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6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6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6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6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600" b="1" i="1"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6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6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6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6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；</a:t>
            </a:r>
            <a:endParaRPr lang="zh-CN" altLang="en-US" sz="2600" b="1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9944" name="文本框 39943"/>
          <p:cNvSpPr txBox="1"/>
          <p:nvPr/>
        </p:nvSpPr>
        <p:spPr>
          <a:xfrm>
            <a:off x="6019800" y="4038600"/>
            <a:ext cx="46482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sz="2600" b="1">
                <a:latin typeface="Times New Roman" pitchFamily="18" charset="0"/>
                <a:ea typeface="黑体" pitchFamily="2" charset="-122"/>
              </a:rPr>
              <a:t>4</a:t>
            </a: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 sz="26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6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6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6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600" b="1" baseline="30000"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6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600" b="1" i="1"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6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6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6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6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600" b="1" baseline="30000">
                <a:latin typeface="Times New Roman" pitchFamily="18" charset="0"/>
                <a:ea typeface="黑体" pitchFamily="2" charset="-122"/>
              </a:rPr>
              <a:t>3</a:t>
            </a: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；</a:t>
            </a:r>
            <a:endParaRPr lang="zh-CN" altLang="en-US" sz="2600" b="1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9945" name="文本框 39944"/>
          <p:cNvSpPr txBox="1"/>
          <p:nvPr/>
        </p:nvSpPr>
        <p:spPr>
          <a:xfrm>
            <a:off x="2133600" y="4648200"/>
            <a:ext cx="4038600" cy="868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解：原式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= 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(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-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y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)</a:t>
            </a:r>
            <a:r>
              <a:rPr lang="en-US" altLang="zh-CN" sz="26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-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b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(</a:t>
            </a:r>
            <a:r>
              <a:rPr lang="en-US" altLang="zh-CN" sz="26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</a:t>
            </a:r>
            <a:r>
              <a:rPr lang="en-US" altLang="zh-CN" sz="26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y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)</a:t>
            </a:r>
            <a:r>
              <a:rPr lang="en-US" altLang="zh-CN" sz="26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25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      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=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latin typeface="Times New Roman" pitchFamily="18" charset="0"/>
                <a:ea typeface="宋体" pitchFamily="2" charset="-122"/>
              </a:rPr>
              <a:t>b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endParaRPr lang="en-US" altLang="zh-CN" sz="25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9946" name="文本框 39945"/>
          <p:cNvSpPr txBox="1"/>
          <p:nvPr/>
        </p:nvSpPr>
        <p:spPr>
          <a:xfrm>
            <a:off x="6172200" y="4648200"/>
            <a:ext cx="4038600" cy="8839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解：原式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= 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a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(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-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y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)</a:t>
            </a:r>
            <a:r>
              <a:rPr lang="en-US" altLang="zh-CN" sz="2600" b="1" baseline="30000">
                <a:latin typeface="Times New Roman" pitchFamily="18" charset="0"/>
                <a:ea typeface="宋体" pitchFamily="2" charset="-122"/>
              </a:rPr>
              <a:t>3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+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b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(</a:t>
            </a:r>
            <a:r>
              <a:rPr lang="en-US" altLang="zh-CN" sz="26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</a:t>
            </a:r>
            <a:r>
              <a:rPr lang="en-US" altLang="zh-CN" sz="26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y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)</a:t>
            </a:r>
            <a:r>
              <a:rPr lang="en-US" altLang="zh-CN" sz="26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</a:t>
            </a:r>
            <a:endParaRPr lang="en-US" altLang="zh-CN" sz="25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      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=(x-y)</a:t>
            </a:r>
            <a:r>
              <a:rPr lang="en-US" altLang="zh-CN" sz="2600" b="1" i="1" baseline="30000">
                <a:latin typeface="Times New Roman" pitchFamily="18" charset="0"/>
                <a:ea typeface="宋体" pitchFamily="2" charset="-122"/>
              </a:rPr>
              <a:t>3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(a+b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endParaRPr lang="en-US" altLang="zh-CN" sz="2500" b="1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/>
      <p:bldP spid="39942" grpId="0"/>
      <p:bldP spid="39945" grpId="0"/>
      <p:bldP spid="399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3" name="文本框 40962"/>
          <p:cNvSpPr txBox="1"/>
          <p:nvPr/>
        </p:nvSpPr>
        <p:spPr>
          <a:xfrm>
            <a:off x="3048000" y="1676400"/>
            <a:ext cx="51054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sz="2600" b="1">
                <a:latin typeface="Times New Roman" pitchFamily="18" charset="0"/>
                <a:ea typeface="黑体" pitchFamily="2" charset="-122"/>
              </a:rPr>
              <a:t>5</a:t>
            </a: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(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a+c)(a-b)</a:t>
            </a:r>
            <a:r>
              <a:rPr lang="en-US" altLang="zh-CN" sz="25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-(a-c)(b-a)</a:t>
            </a:r>
            <a:r>
              <a:rPr lang="en-US" altLang="zh-CN" sz="25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40964" name="文本框 40963"/>
          <p:cNvSpPr txBox="1"/>
          <p:nvPr/>
        </p:nvSpPr>
        <p:spPr>
          <a:xfrm>
            <a:off x="2743200" y="2133600"/>
            <a:ext cx="6019800" cy="2057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解：原式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= 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(a+c)(a-b)</a:t>
            </a:r>
            <a:r>
              <a:rPr lang="en-US" altLang="zh-CN" sz="26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-(a-c)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(a-b)</a:t>
            </a:r>
            <a:r>
              <a:rPr lang="en-US" altLang="zh-CN" sz="26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2500" b="1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  <a:p>
            <a:pPr lvl="0" algn="ctr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   =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(a-b)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[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(a+c)-(a-c)</a:t>
            </a: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]</a:t>
            </a:r>
            <a:endParaRPr lang="en-US" altLang="zh-CN" sz="2500" b="1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r>
              <a:rPr lang="en-US" altLang="zh-CN" sz="2600">
                <a:solidFill>
                  <a:schemeClr val="bg1"/>
                </a:solidFill>
                <a:latin typeface="Times New Roman" pitchFamily="18" charset="0"/>
                <a:ea typeface="宋体" pitchFamily="2" charset="-122"/>
              </a:rPr>
              <a:t>                   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=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(a-b)</a:t>
            </a:r>
            <a:r>
              <a:rPr lang="en-US" altLang="zh-CN" sz="26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(a+c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-a+c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)</a:t>
            </a:r>
            <a:endParaRPr lang="en-US" altLang="zh-CN" sz="2600" b="1">
              <a:latin typeface="Times New Roman" pitchFamily="18" charset="0"/>
              <a:ea typeface="宋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                   =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2c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(a-b)</a:t>
            </a:r>
            <a:r>
              <a:rPr lang="en-US" altLang="zh-CN" sz="2600" b="1" baseline="30000">
                <a:latin typeface="Times New Roman" pitchFamily="18" charset="0"/>
                <a:ea typeface="宋体" pitchFamily="2" charset="-122"/>
              </a:rPr>
              <a:t>2</a:t>
            </a:r>
            <a:endParaRPr lang="en-US" altLang="zh-CN" sz="2600" b="1">
              <a:latin typeface="Times New Roman" pitchFamily="18" charset="0"/>
              <a:ea typeface="宋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endParaRPr lang="zh-CN" altLang="en-US" sz="26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0969" name="文本框 40968"/>
          <p:cNvSpPr txBox="1"/>
          <p:nvPr/>
        </p:nvSpPr>
        <p:spPr>
          <a:xfrm>
            <a:off x="3200400" y="3962400"/>
            <a:ext cx="51054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sz="2600" b="1">
                <a:latin typeface="Times New Roman" pitchFamily="18" charset="0"/>
                <a:ea typeface="黑体" pitchFamily="2" charset="-122"/>
              </a:rPr>
              <a:t>6</a:t>
            </a: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(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a+c)(a-b)</a:t>
            </a:r>
            <a:r>
              <a:rPr lang="en-US" altLang="zh-CN" sz="25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-(a-c)(b-a)</a:t>
            </a:r>
            <a:r>
              <a:rPr lang="en-US" altLang="zh-CN" sz="25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40970" name="文本框 40969"/>
          <p:cNvSpPr txBox="1"/>
          <p:nvPr/>
        </p:nvSpPr>
        <p:spPr>
          <a:xfrm>
            <a:off x="2743200" y="4419600"/>
            <a:ext cx="6019800" cy="2057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解：原式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= 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(a+c)(a-b)</a:t>
            </a:r>
            <a:r>
              <a:rPr lang="en-US" altLang="zh-CN" sz="2600" b="1" baseline="30000">
                <a:latin typeface="Times New Roman" pitchFamily="18" charset="0"/>
                <a:ea typeface="宋体" pitchFamily="2" charset="-122"/>
              </a:rPr>
              <a:t>3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+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(a-c)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(a-b)</a:t>
            </a:r>
            <a:r>
              <a:rPr lang="en-US" altLang="zh-CN" sz="26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</a:t>
            </a:r>
            <a:endParaRPr lang="en-US" altLang="zh-CN" sz="2500" b="1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  <a:p>
            <a:pPr lvl="0" algn="ctr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   =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(a-b)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[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(a+c)+(a-c)</a:t>
            </a: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]</a:t>
            </a:r>
            <a:endParaRPr lang="en-US" altLang="zh-CN" sz="2500" b="1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r>
              <a:rPr lang="en-US" altLang="zh-CN" sz="2600">
                <a:solidFill>
                  <a:schemeClr val="bg1"/>
                </a:solidFill>
                <a:latin typeface="Times New Roman" pitchFamily="18" charset="0"/>
                <a:ea typeface="宋体" pitchFamily="2" charset="-122"/>
              </a:rPr>
              <a:t>                   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=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(a-b)</a:t>
            </a:r>
            <a:r>
              <a:rPr lang="en-US" altLang="zh-CN" sz="2600" b="1" baseline="30000">
                <a:latin typeface="Times New Roman" pitchFamily="18" charset="0"/>
                <a:ea typeface="宋体" pitchFamily="2" charset="-122"/>
              </a:rPr>
              <a:t>3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(a+c+a-c)</a:t>
            </a:r>
            <a:endParaRPr lang="en-US" altLang="zh-CN" sz="2600" b="1">
              <a:latin typeface="Times New Roman" pitchFamily="18" charset="0"/>
              <a:ea typeface="宋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                   =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2a</a:t>
            </a:r>
            <a:r>
              <a:rPr lang="en-US" altLang="zh-CN" sz="2600" b="1">
                <a:latin typeface="Times New Roman" pitchFamily="18" charset="0"/>
                <a:ea typeface="宋体" pitchFamily="2" charset="-122"/>
              </a:rPr>
              <a:t>(a-b)</a:t>
            </a:r>
            <a:r>
              <a:rPr lang="en-US" altLang="zh-CN" sz="2600" b="1" baseline="30000">
                <a:latin typeface="Times New Roman" pitchFamily="18" charset="0"/>
                <a:ea typeface="宋体" pitchFamily="2" charset="-122"/>
              </a:rPr>
              <a:t>3</a:t>
            </a:r>
            <a:endParaRPr lang="en-US" altLang="zh-CN" sz="2600" b="1">
              <a:latin typeface="Times New Roman" pitchFamily="18" charset="0"/>
              <a:ea typeface="宋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endParaRPr lang="zh-CN" altLang="en-US" sz="2600" b="1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4097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7" name="文本框 41986"/>
          <p:cNvSpPr txBox="1"/>
          <p:nvPr/>
        </p:nvSpPr>
        <p:spPr>
          <a:xfrm>
            <a:off x="2743200" y="1524000"/>
            <a:ext cx="46482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sz="2600" b="1">
                <a:latin typeface="Times New Roman" pitchFamily="18" charset="0"/>
                <a:ea typeface="黑体" pitchFamily="2" charset="-122"/>
              </a:rPr>
              <a:t>7</a:t>
            </a: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a</a:t>
            </a:r>
            <a:r>
              <a:rPr lang="en-US" altLang="zh-CN" sz="2500" b="1" baseline="300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b(a-b)-ab</a:t>
            </a:r>
            <a:r>
              <a:rPr lang="en-US" altLang="zh-CN" sz="2500" b="1" baseline="300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(a-b).</a:t>
            </a:r>
            <a:endParaRPr lang="en-US" altLang="zh-CN" sz="2500" b="1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1988" name="文本框 41987"/>
          <p:cNvSpPr txBox="1"/>
          <p:nvPr/>
        </p:nvSpPr>
        <p:spPr>
          <a:xfrm>
            <a:off x="2362200" y="2057400"/>
            <a:ext cx="4724400" cy="853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解：原式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=</a:t>
            </a:r>
            <a:r>
              <a:rPr lang="en-US" altLang="zh-CN" sz="2500" b="1" err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ab(a-b)</a:t>
            </a:r>
            <a:r>
              <a:rPr lang="en-US" altLang="zh-CN" sz="2500" b="1" err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(a-b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) </a:t>
            </a:r>
            <a:endParaRPr lang="en-US" altLang="zh-CN" sz="2500" b="1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  <a:p>
            <a:pPr lvl="0" algn="ctr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 =ab</a:t>
            </a:r>
            <a:r>
              <a:rPr lang="en-US" altLang="zh-CN" sz="25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(a-b)</a:t>
            </a:r>
            <a:r>
              <a:rPr lang="en-US" altLang="zh-CN" sz="2500" b="1" baseline="300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en-US" altLang="zh-CN" sz="2500" b="1" baseline="300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1989" name="文本框 41988"/>
          <p:cNvSpPr txBox="1"/>
          <p:nvPr/>
        </p:nvSpPr>
        <p:spPr>
          <a:xfrm>
            <a:off x="6400800" y="1524000"/>
            <a:ext cx="46482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sz="2600" b="1">
                <a:latin typeface="Times New Roman" pitchFamily="18" charset="0"/>
                <a:ea typeface="黑体" pitchFamily="2" charset="-122"/>
              </a:rPr>
              <a:t>8</a:t>
            </a: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x(y-3)-(2y-6)</a:t>
            </a:r>
            <a:endParaRPr lang="en-US" altLang="zh-CN" sz="2500" b="1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1990" name="文本框 41989"/>
          <p:cNvSpPr txBox="1"/>
          <p:nvPr/>
        </p:nvSpPr>
        <p:spPr>
          <a:xfrm>
            <a:off x="5943600" y="2057400"/>
            <a:ext cx="4724400" cy="12649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解：原式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= 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x(y-3)-</a:t>
            </a:r>
            <a:r>
              <a:rPr lang="en-US" altLang="zh-CN" sz="2600" b="1">
                <a:solidFill>
                  <a:srgbClr val="FF6600"/>
                </a:solidFill>
                <a:latin typeface="Times New Roman" pitchFamily="18" charset="0"/>
                <a:ea typeface="宋体" pitchFamily="2" charset="-122"/>
              </a:rPr>
              <a:t>2(y-3)</a:t>
            </a:r>
            <a:endParaRPr lang="en-US" altLang="zh-CN" sz="2600" b="1">
              <a:solidFill>
                <a:srgbClr val="FF6600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r>
              <a:rPr lang="en-US" altLang="zh-CN" sz="2600" b="1">
                <a:solidFill>
                  <a:srgbClr val="FF6600"/>
                </a:solidFill>
                <a:latin typeface="Times New Roman" pitchFamily="18" charset="0"/>
                <a:ea typeface="宋体" pitchFamily="2" charset="-122"/>
              </a:rPr>
              <a:t>                      = 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(y-3)</a:t>
            </a:r>
            <a:r>
              <a:rPr lang="en-US" altLang="zh-CN" sz="2600" b="1">
                <a:solidFill>
                  <a:srgbClr val="FF66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(x-2)</a:t>
            </a:r>
            <a:r>
              <a:rPr lang="en-US" altLang="zh-CN" sz="2600" b="1">
                <a:solidFill>
                  <a:srgbClr val="FF6600"/>
                </a:solidFill>
                <a:latin typeface="Times New Roman" pitchFamily="18" charset="0"/>
                <a:ea typeface="宋体" pitchFamily="2" charset="-122"/>
              </a:rPr>
              <a:t>  </a:t>
            </a:r>
            <a:endParaRPr lang="en-US" altLang="zh-CN" sz="2600" b="1">
              <a:solidFill>
                <a:srgbClr val="FF6600"/>
              </a:solidFill>
              <a:latin typeface="Times New Roman" pitchFamily="18" charset="0"/>
              <a:ea typeface="宋体" pitchFamily="2" charset="-122"/>
            </a:endParaRPr>
          </a:p>
          <a:p>
            <a:pPr lvl="0" algn="ctr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</a:t>
            </a:r>
            <a:endParaRPr lang="en-US" altLang="zh-CN" sz="2500" b="1" baseline="300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  <p:bldP spid="4199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1" name="文本框 43010"/>
          <p:cNvSpPr txBox="1"/>
          <p:nvPr/>
        </p:nvSpPr>
        <p:spPr>
          <a:xfrm>
            <a:off x="2667000" y="1905000"/>
            <a:ext cx="46482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sz="2600" b="1">
                <a:latin typeface="Times New Roman" pitchFamily="18" charset="0"/>
                <a:ea typeface="黑体" pitchFamily="2" charset="-122"/>
              </a:rPr>
              <a:t>9</a:t>
            </a:r>
            <a:r>
              <a:rPr lang="zh-CN" altLang="en-US" sz="2600" b="1" dirty="0"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x(x</a:t>
            </a:r>
            <a:r>
              <a:rPr lang="en-US" altLang="zh-CN" sz="2500" b="1" baseline="300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-xy)-(4x</a:t>
            </a:r>
            <a:r>
              <a:rPr lang="en-US" altLang="zh-CN" sz="2500" b="1" baseline="300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-4xy)</a:t>
            </a:r>
            <a:endParaRPr lang="en-US" altLang="zh-CN" sz="2500" b="1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3012" name="文本框 43011"/>
          <p:cNvSpPr txBox="1"/>
          <p:nvPr/>
        </p:nvSpPr>
        <p:spPr>
          <a:xfrm>
            <a:off x="2819400" y="2590800"/>
            <a:ext cx="4648200" cy="1249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解：原式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=x</a:t>
            </a:r>
            <a:r>
              <a:rPr lang="en-US" altLang="en-US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﹒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(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x-y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)-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4x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(</a:t>
            </a:r>
            <a:r>
              <a:rPr lang="en-US" altLang="zh-CN" sz="2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x-y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)</a:t>
            </a:r>
            <a:endParaRPr lang="en-US" altLang="zh-CN" sz="2500" b="1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      =x</a:t>
            </a:r>
            <a:r>
              <a:rPr lang="en-US" altLang="zh-CN" sz="2500" b="1" baseline="300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(</a:t>
            </a:r>
            <a:r>
              <a:rPr lang="en-US" altLang="zh-CN" sz="25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x-y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)-</a:t>
            </a:r>
            <a:r>
              <a:rPr lang="en-US" altLang="zh-CN" sz="25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4x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(</a:t>
            </a:r>
            <a:r>
              <a:rPr lang="en-US" altLang="zh-CN" sz="25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x-y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)</a:t>
            </a:r>
            <a:endParaRPr lang="en-US" altLang="zh-CN" sz="2500" b="1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  <a:p>
            <a:pPr lvl="0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      =x(x-y)(x-4)</a:t>
            </a:r>
            <a:endParaRPr lang="en-US" altLang="zh-CN" sz="2500" b="1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3041650" y="2252663"/>
            <a:ext cx="6094413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 通过这节课的学习活动，你有什么收获？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3555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23556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文本框 28673"/>
          <p:cNvSpPr txBox="1"/>
          <p:nvPr/>
        </p:nvSpPr>
        <p:spPr>
          <a:xfrm>
            <a:off x="3048000" y="1508125"/>
            <a:ext cx="65532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>
                <a:latin typeface="Times New Roman" pitchFamily="18" charset="0"/>
                <a:ea typeface="黑体" pitchFamily="2" charset="-122"/>
              </a:rPr>
              <a:t>  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1. 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说出下列多项式中各项的公因式：</a:t>
            </a:r>
            <a:endParaRPr lang="zh-CN" altLang="en-US" sz="2500" b="1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8679" name="文本框 28678"/>
          <p:cNvSpPr txBox="1"/>
          <p:nvPr/>
        </p:nvSpPr>
        <p:spPr>
          <a:xfrm>
            <a:off x="4191000" y="3505200"/>
            <a:ext cx="41910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答：公因式是</a:t>
            </a:r>
            <a:r>
              <a:rPr lang="en-US" altLang="zh-CN" sz="2500" b="1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y.</a:t>
            </a:r>
            <a:endParaRPr lang="zh-CN" altLang="zh-CN" sz="2500" b="1" baseline="30000" dirty="0">
              <a:solidFill>
                <a:srgbClr val="CC00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8680" name="文本框 28679"/>
          <p:cNvSpPr txBox="1"/>
          <p:nvPr/>
        </p:nvSpPr>
        <p:spPr>
          <a:xfrm>
            <a:off x="3657600" y="3048000"/>
            <a:ext cx="48768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12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+18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xy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15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；</a:t>
            </a:r>
            <a:endParaRPr lang="zh-CN" altLang="en-US" sz="2500" b="1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8681" name="文本框 28680"/>
          <p:cNvSpPr txBox="1"/>
          <p:nvPr/>
        </p:nvSpPr>
        <p:spPr>
          <a:xfrm>
            <a:off x="4191000" y="4648200"/>
            <a:ext cx="41910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答：公因式是</a:t>
            </a:r>
            <a:r>
              <a:rPr lang="en-US" altLang="zh-CN" sz="2500" b="1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-3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xy</a:t>
            </a:r>
            <a:r>
              <a:rPr lang="en-US" altLang="zh-CN" sz="2500" b="1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zh-CN" altLang="zh-CN" sz="2500" b="1" dirty="0">
              <a:solidFill>
                <a:srgbClr val="CC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8682" name="文本框 28681"/>
          <p:cNvSpPr txBox="1"/>
          <p:nvPr/>
        </p:nvSpPr>
        <p:spPr>
          <a:xfrm>
            <a:off x="3657600" y="4038600"/>
            <a:ext cx="48768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3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12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+18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xy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15</a:t>
            </a:r>
            <a:r>
              <a:rPr lang="en-US" altLang="zh-CN" sz="2600" b="1" i="1">
                <a:latin typeface="Times New Roman" pitchFamily="18" charset="0"/>
                <a:ea typeface="宋体" pitchFamily="2" charset="-122"/>
              </a:rPr>
              <a:t>xyz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；</a:t>
            </a:r>
            <a:endParaRPr lang="zh-CN" altLang="en-US" sz="2500" b="1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8683" name="文本框 28682"/>
          <p:cNvSpPr txBox="1"/>
          <p:nvPr/>
        </p:nvSpPr>
        <p:spPr>
          <a:xfrm>
            <a:off x="3657600" y="2057400"/>
            <a:ext cx="48768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12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+18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xy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15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；</a:t>
            </a:r>
            <a:endParaRPr lang="zh-CN" altLang="en-US" sz="2500" b="1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8684" name="文本框 28683"/>
          <p:cNvSpPr txBox="1"/>
          <p:nvPr/>
        </p:nvSpPr>
        <p:spPr>
          <a:xfrm>
            <a:off x="4191000" y="2590800"/>
            <a:ext cx="41910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CC0000"/>
                </a:solidFill>
                <a:latin typeface="黑体" pitchFamily="2" charset="-122"/>
                <a:ea typeface="黑体" pitchFamily="2" charset="-122"/>
              </a:rPr>
              <a:t>答：公因式是</a:t>
            </a:r>
            <a:r>
              <a:rPr lang="en-US" altLang="zh-CN" sz="2500" b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500" b="1" i="1">
                <a:solidFill>
                  <a:srgbClr val="CC0000"/>
                </a:solidFill>
                <a:latin typeface="Times New Roman" pitchFamily="18" charset="0"/>
                <a:ea typeface="黑体" pitchFamily="2" charset="-122"/>
              </a:rPr>
              <a:t>y.</a:t>
            </a:r>
            <a:endParaRPr lang="zh-CN" altLang="zh-CN" sz="2500" b="1" baseline="30000" dirty="0">
              <a:solidFill>
                <a:srgbClr val="CC0000"/>
              </a:solidFill>
              <a:latin typeface="Times New Roman" pitchFamily="18" charset="0"/>
              <a:ea typeface="黑体" pitchFamily="2" charset="-122"/>
            </a:endParaRPr>
          </a:p>
        </p:txBody>
      </p:sp>
      <p:grpSp>
        <p:nvGrpSpPr>
          <p:cNvPr id="28685" name="组合 28684"/>
          <p:cNvGrpSpPr/>
          <p:nvPr/>
        </p:nvGrpSpPr>
        <p:grpSpPr>
          <a:xfrm>
            <a:off x="4872038" y="188913"/>
            <a:ext cx="2730500" cy="1371600"/>
            <a:chOff x="3992" y="432"/>
            <a:chExt cx="1720" cy="864"/>
          </a:xfrm>
        </p:grpSpPr>
        <p:pic>
          <p:nvPicPr>
            <p:cNvPr id="28686" name="图片 28685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8687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新课导入</a:t>
              </a:r>
              <a:endParaRPr lang="zh-CN" altLang="en-US" sz="400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/>
      <p:bldP spid="28681" grpId="0"/>
      <p:bldP spid="2868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文本框 29697"/>
          <p:cNvSpPr txBox="1"/>
          <p:nvPr/>
        </p:nvSpPr>
        <p:spPr>
          <a:xfrm>
            <a:off x="3276600" y="1219200"/>
            <a:ext cx="66294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2. </a:t>
            </a:r>
            <a:r>
              <a:rPr lang="zh-CN" altLang="zh-CN" sz="2500" b="1" dirty="0">
                <a:latin typeface="黑体" pitchFamily="2" charset="-122"/>
                <a:ea typeface="黑体" pitchFamily="2" charset="-122"/>
              </a:rPr>
              <a:t>在下列括号内填写适当的多项式：</a:t>
            </a:r>
            <a:endParaRPr lang="zh-CN" altLang="zh-CN" sz="2500" b="1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9699" name="文本框 29698"/>
          <p:cNvSpPr txBox="1"/>
          <p:nvPr/>
        </p:nvSpPr>
        <p:spPr>
          <a:xfrm>
            <a:off x="5562600" y="1965325"/>
            <a:ext cx="22098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+1</a:t>
            </a:r>
            <a:endParaRPr lang="zh-CN" altLang="zh-CN" sz="2500" b="1" baseline="30000" dirty="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29700" name="文本框 29699"/>
          <p:cNvSpPr txBox="1"/>
          <p:nvPr/>
        </p:nvSpPr>
        <p:spPr>
          <a:xfrm>
            <a:off x="3048000" y="1828800"/>
            <a:ext cx="7010400" cy="624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40000"/>
              </a:lnSpc>
              <a:buClr>
                <a:srgbClr val="000000"/>
              </a:buClr>
            </a:pPr>
            <a:r>
              <a:rPr lang="zh-CN" altLang="zh-CN" sz="2500" b="1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</a:t>
            </a:r>
            <a:r>
              <a:rPr lang="zh-CN" altLang="zh-CN" sz="2500" b="1" dirty="0"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= 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                    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endParaRPr lang="en-US" altLang="zh-CN" sz="25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9701" name="文本框 29700"/>
          <p:cNvSpPr txBox="1"/>
          <p:nvPr/>
        </p:nvSpPr>
        <p:spPr>
          <a:xfrm>
            <a:off x="3048000" y="2955925"/>
            <a:ext cx="7162800" cy="624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40000"/>
              </a:lnSpc>
              <a:buClr>
                <a:srgbClr val="000000"/>
              </a:buClr>
            </a:pPr>
            <a:r>
              <a:rPr lang="zh-CN" altLang="zh-CN" sz="2500" b="1" dirty="0">
                <a:latin typeface="Times New Roman" pitchFamily="18" charset="0"/>
                <a:ea typeface="黑体" pitchFamily="2" charset="-122"/>
              </a:rPr>
              <a:t>（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zh-CN" sz="2500" b="1" dirty="0">
                <a:latin typeface="Times New Roman" pitchFamily="18" charset="0"/>
                <a:ea typeface="黑体" pitchFamily="2" charset="-122"/>
              </a:rPr>
              <a:t>）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30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+48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yz 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= 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6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 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        )</a:t>
            </a:r>
            <a:endParaRPr lang="en-US" altLang="zh-CN" sz="25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9702" name="文本框 29701"/>
          <p:cNvSpPr txBox="1"/>
          <p:nvPr/>
        </p:nvSpPr>
        <p:spPr>
          <a:xfrm>
            <a:off x="6781800" y="3048000"/>
            <a:ext cx="22098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5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xy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8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z</a:t>
            </a:r>
            <a:endParaRPr lang="zh-CN" altLang="zh-CN" sz="2500" b="1" i="1" baseline="30000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297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文本框 30721"/>
          <p:cNvSpPr txBox="1"/>
          <p:nvPr/>
        </p:nvSpPr>
        <p:spPr>
          <a:xfrm>
            <a:off x="4038600" y="2254250"/>
            <a:ext cx="49530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zh-CN" sz="2500" b="1" dirty="0">
                <a:solidFill>
                  <a:srgbClr val="008000"/>
                </a:solidFill>
                <a:latin typeface="黑体" pitchFamily="2" charset="-122"/>
                <a:ea typeface="黑体" pitchFamily="2" charset="-122"/>
              </a:rPr>
              <a:t>解</a:t>
            </a:r>
            <a:r>
              <a:rPr lang="zh-CN" altLang="zh-CN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　</a:t>
            </a: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8</a:t>
            </a:r>
            <a:r>
              <a:rPr lang="en-US" altLang="zh-CN" sz="26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6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6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6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4</a:t>
            </a:r>
            <a:r>
              <a:rPr lang="en-US" altLang="zh-CN" sz="26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12</a:t>
            </a:r>
            <a:r>
              <a:rPr lang="en-US" altLang="zh-CN" sz="26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xy</a:t>
            </a:r>
            <a:r>
              <a:rPr lang="en-US" altLang="zh-CN" sz="26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6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z</a:t>
            </a:r>
            <a:endParaRPr lang="en-US" altLang="zh-CN" sz="2600" b="1" i="1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0723" name="文本框 30722"/>
          <p:cNvSpPr txBox="1"/>
          <p:nvPr/>
        </p:nvSpPr>
        <p:spPr>
          <a:xfrm>
            <a:off x="4419600" y="2940050"/>
            <a:ext cx="45720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=  4</a:t>
            </a:r>
            <a:r>
              <a:rPr lang="en-US" altLang="zh-CN" sz="26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xy</a:t>
            </a:r>
            <a:r>
              <a:rPr lang="en-US" altLang="zh-CN" sz="26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zh-CN" sz="26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·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6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xy</a:t>
            </a:r>
            <a:r>
              <a:rPr lang="en-US" altLang="zh-CN" sz="26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+4</a:t>
            </a:r>
            <a:r>
              <a:rPr lang="en-US" altLang="zh-CN" sz="26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xy</a:t>
            </a:r>
            <a:r>
              <a:rPr lang="en-US" altLang="zh-CN" sz="26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zh-CN" sz="26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·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6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6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z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endParaRPr lang="zh-CN" altLang="zh-CN" sz="2600" dirty="0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0724" name="文本框 30723"/>
          <p:cNvSpPr txBox="1"/>
          <p:nvPr/>
        </p:nvSpPr>
        <p:spPr>
          <a:xfrm>
            <a:off x="4419600" y="3702050"/>
            <a:ext cx="4572000" cy="4876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=  4</a:t>
            </a:r>
            <a:r>
              <a:rPr lang="en-US" altLang="zh-CN" sz="26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xy</a:t>
            </a:r>
            <a:r>
              <a:rPr lang="en-US" altLang="zh-CN" sz="26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6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xy</a:t>
            </a:r>
            <a:r>
              <a:rPr lang="en-US" altLang="zh-CN" sz="26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6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6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6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z</a:t>
            </a:r>
            <a:r>
              <a:rPr lang="en-US" altLang="zh-CN" sz="2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).</a:t>
            </a:r>
            <a:endParaRPr lang="zh-CN" altLang="zh-CN" sz="2600" dirty="0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0725" name="文本框 30724"/>
          <p:cNvSpPr txBox="1"/>
          <p:nvPr/>
        </p:nvSpPr>
        <p:spPr>
          <a:xfrm>
            <a:off x="3429000" y="1371600"/>
            <a:ext cx="61722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en-US" altLang="zh-CN" sz="2500" b="1"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、</a:t>
            </a:r>
            <a:r>
              <a:rPr lang="zh-CN" altLang="zh-CN" sz="2500" b="1" dirty="0">
                <a:latin typeface="黑体" pitchFamily="2" charset="-122"/>
                <a:ea typeface="黑体" pitchFamily="2" charset="-122"/>
              </a:rPr>
              <a:t>把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8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y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4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12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xy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z</a:t>
            </a:r>
            <a:r>
              <a:rPr lang="zh-CN" altLang="zh-CN" sz="2500" b="1" dirty="0">
                <a:latin typeface="黑体" pitchFamily="2" charset="-122"/>
                <a:ea typeface="黑体" pitchFamily="2" charset="-122"/>
              </a:rPr>
              <a:t>因式分解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r>
              <a:rPr lang="zh-CN" altLang="zh-CN" sz="2500" dirty="0">
                <a:latin typeface="黑体" pitchFamily="2" charset="-122"/>
                <a:ea typeface="黑体" pitchFamily="2" charset="-122"/>
              </a:rPr>
              <a:t> </a:t>
            </a:r>
            <a:endParaRPr lang="zh-CN" altLang="zh-CN" sz="2500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/>
      <p:bldP spid="307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文本框 31745"/>
          <p:cNvSpPr txBox="1"/>
          <p:nvPr/>
        </p:nvSpPr>
        <p:spPr>
          <a:xfrm>
            <a:off x="3048000" y="1295400"/>
            <a:ext cx="65532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>
                <a:latin typeface="Times New Roman" pitchFamily="18" charset="0"/>
                <a:ea typeface="黑体" pitchFamily="2" charset="-122"/>
              </a:rPr>
              <a:t>  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4.  </a:t>
            </a: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说说你如何理解公因式？</a:t>
            </a:r>
            <a:endParaRPr lang="zh-CN" altLang="en-US" sz="2500" b="1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1751" name="文本占位符 31750"/>
          <p:cNvSpPr>
            <a:spLocks noGrp="1"/>
          </p:cNvSpPr>
          <p:nvPr>
            <p:ph type="body" idx="1"/>
          </p:nvPr>
        </p:nvSpPr>
        <p:spPr>
          <a:xfrm>
            <a:off x="2133600" y="1905000"/>
            <a:ext cx="8229600" cy="4114800"/>
          </a:xfrm>
        </p:spPr>
        <p:txBody>
          <a:bodyPr/>
          <a:p>
            <a:pPr>
              <a:buNone/>
            </a:pPr>
            <a:r>
              <a:rPr lang="zh-CN" altLang="en-US" sz="2800" dirty="0"/>
              <a:t>公共的因式。</a:t>
            </a:r>
            <a:endParaRPr lang="zh-CN" altLang="en-US" sz="2800" dirty="0"/>
          </a:p>
          <a:p>
            <a:pPr>
              <a:buNone/>
            </a:pPr>
            <a:r>
              <a:rPr lang="zh-CN" altLang="en-US" sz="2800" dirty="0"/>
              <a:t>多项式的每一项都含有的因式。</a:t>
            </a:r>
            <a:endParaRPr lang="zh-CN" altLang="en-US" sz="2800" dirty="0"/>
          </a:p>
          <a:p>
            <a:pPr>
              <a:buNone/>
            </a:pPr>
            <a:r>
              <a:rPr lang="zh-CN" altLang="en-US" sz="2800" dirty="0">
                <a:solidFill>
                  <a:srgbClr val="FF0000"/>
                </a:solidFill>
              </a:rPr>
              <a:t>公因式是</a:t>
            </a:r>
            <a:r>
              <a:rPr lang="zh-CN" altLang="en-US" sz="2800" b="1" dirty="0">
                <a:solidFill>
                  <a:srgbClr val="FF0000"/>
                </a:solidFill>
              </a:rPr>
              <a:t>单项式</a:t>
            </a:r>
            <a:r>
              <a:rPr lang="zh-CN" altLang="en-US" sz="2800" dirty="0"/>
              <a:t>，由系数，字母，字母指数组成。</a:t>
            </a:r>
            <a:endParaRPr lang="zh-CN" altLang="en-US" sz="2800" dirty="0"/>
          </a:p>
        </p:txBody>
      </p:sp>
      <p:sp>
        <p:nvSpPr>
          <p:cNvPr id="31752" name="云形标注 31751"/>
          <p:cNvSpPr/>
          <p:nvPr/>
        </p:nvSpPr>
        <p:spPr>
          <a:xfrm>
            <a:off x="3124200" y="4038600"/>
            <a:ext cx="3429000" cy="1524000"/>
          </a:xfrm>
          <a:prstGeom prst="cloudCallout">
            <a:avLst>
              <a:gd name="adj1" fmla="val -23102"/>
              <a:gd name="adj2" fmla="val -90000"/>
            </a:avLst>
          </a:prstGeom>
          <a:solidFill>
            <a:schemeClr val="tx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lvl="0" algn="ctr" eaLnBrk="0" hangingPunct="0">
              <a:buClr>
                <a:srgbClr val="000000"/>
              </a:buClr>
            </a:pPr>
            <a:r>
              <a:rPr lang="zh-CN" altLang="en-US" sz="26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公因式可以为多项式吗？</a:t>
            </a:r>
            <a:endParaRPr lang="zh-CN" altLang="en-US" sz="26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51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charRg st="7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751">
                                            <p:txEl>
                                              <p:charRg st="7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charRg st="22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751">
                                            <p:txEl>
                                              <p:charRg st="22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1" grpId="0" build="p"/>
      <p:bldP spid="31752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文本框 32769"/>
          <p:cNvSpPr txBox="1"/>
          <p:nvPr/>
        </p:nvSpPr>
        <p:spPr>
          <a:xfrm>
            <a:off x="3071813" y="1844675"/>
            <a:ext cx="59436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latin typeface="黑体" pitchFamily="2" charset="-122"/>
                <a:ea typeface="黑体" pitchFamily="2" charset="-122"/>
              </a:rPr>
              <a:t>下列多项式中各项的公因式是什么？</a:t>
            </a:r>
            <a:endParaRPr lang="zh-CN" altLang="en-US" sz="250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2778" name="文本框 32777"/>
          <p:cNvSpPr txBox="1"/>
          <p:nvPr/>
        </p:nvSpPr>
        <p:spPr>
          <a:xfrm>
            <a:off x="4062413" y="2530475"/>
            <a:ext cx="47244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；</a:t>
            </a:r>
            <a:endParaRPr lang="zh-CN" altLang="en-US" sz="2500" b="1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2779" name="文本框 32778"/>
          <p:cNvSpPr txBox="1"/>
          <p:nvPr/>
        </p:nvSpPr>
        <p:spPr>
          <a:xfrm>
            <a:off x="4062413" y="3581400"/>
            <a:ext cx="47244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sz="2500" b="1" dirty="0">
                <a:latin typeface="Times New Roman" pitchFamily="18" charset="0"/>
                <a:ea typeface="黑体" pitchFamily="2" charset="-122"/>
              </a:rPr>
              <a:t>；</a:t>
            </a:r>
            <a:endParaRPr lang="zh-CN" altLang="en-US" sz="250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2780" name="文本框 32779"/>
          <p:cNvSpPr txBox="1"/>
          <p:nvPr/>
        </p:nvSpPr>
        <p:spPr>
          <a:xfrm>
            <a:off x="3986213" y="4587875"/>
            <a:ext cx="47244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c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c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.</a:t>
            </a:r>
            <a:endParaRPr lang="en-US" altLang="zh-CN" sz="250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2781" name="文本框 32780"/>
          <p:cNvSpPr txBox="1"/>
          <p:nvPr/>
        </p:nvSpPr>
        <p:spPr>
          <a:xfrm>
            <a:off x="3986213" y="3003550"/>
            <a:ext cx="32004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答：公因式是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2.</a:t>
            </a:r>
            <a:endParaRPr lang="zh-CN" altLang="zh-CN" sz="2500" b="1" baseline="30000" dirty="0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2782" name="文本框 32781"/>
          <p:cNvSpPr txBox="1"/>
          <p:nvPr/>
        </p:nvSpPr>
        <p:spPr>
          <a:xfrm>
            <a:off x="3986213" y="4070350"/>
            <a:ext cx="32004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答：公因式是</a:t>
            </a:r>
            <a:r>
              <a:rPr lang="en-US" altLang="zh-CN" sz="25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5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.</a:t>
            </a:r>
            <a:endParaRPr lang="zh-CN" altLang="zh-CN" sz="2500" b="1" baseline="30000" dirty="0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2783" name="文本框 32782"/>
          <p:cNvSpPr txBox="1"/>
          <p:nvPr/>
        </p:nvSpPr>
        <p:spPr>
          <a:xfrm>
            <a:off x="3986213" y="5121275"/>
            <a:ext cx="36576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答：公因式是</a:t>
            </a:r>
            <a:r>
              <a:rPr lang="zh-CN" altLang="en-US" sz="2500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（</a:t>
            </a:r>
            <a:r>
              <a:rPr lang="en-US" altLang="zh-CN" sz="25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a-b</a:t>
            </a:r>
            <a:r>
              <a:rPr lang="zh-CN" altLang="en-US" sz="25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）</a:t>
            </a:r>
            <a:r>
              <a:rPr lang="en-US" altLang="zh-CN" sz="2500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50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.</a:t>
            </a:r>
            <a:endParaRPr lang="zh-CN" altLang="zh-CN" sz="2500" baseline="30000" dirty="0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32784" name="组合 32783"/>
          <p:cNvGrpSpPr/>
          <p:nvPr/>
        </p:nvGrpSpPr>
        <p:grpSpPr>
          <a:xfrm>
            <a:off x="6881813" y="3536950"/>
            <a:ext cx="3733800" cy="1752600"/>
            <a:chOff x="3504" y="1824"/>
            <a:chExt cx="2352" cy="1104"/>
          </a:xfrm>
        </p:grpSpPr>
        <p:sp>
          <p:nvSpPr>
            <p:cNvPr id="32785" name="云形标注 32784"/>
            <p:cNvSpPr/>
            <p:nvPr/>
          </p:nvSpPr>
          <p:spPr>
            <a:xfrm>
              <a:off x="3504" y="1824"/>
              <a:ext cx="1872" cy="432"/>
            </a:xfrm>
            <a:prstGeom prst="cloudCallout">
              <a:avLst>
                <a:gd name="adj1" fmla="val -55500"/>
                <a:gd name="adj2" fmla="val 64352"/>
              </a:avLst>
            </a:prstGeom>
            <a:noFill/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p>
              <a:pPr lvl="0" algn="ctr" eaLnBrk="0" hangingPunct="0">
                <a:buClr>
                  <a:srgbClr val="000000"/>
                </a:buClr>
              </a:pPr>
              <a:r>
                <a:rPr lang="zh-CN" altLang="en-US" sz="2600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为什么呢？</a:t>
              </a:r>
              <a:endParaRPr lang="zh-CN" altLang="en-US" sz="26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2786" name="云形标注 32785"/>
            <p:cNvSpPr/>
            <p:nvPr/>
          </p:nvSpPr>
          <p:spPr>
            <a:xfrm>
              <a:off x="3984" y="2496"/>
              <a:ext cx="1872" cy="432"/>
            </a:xfrm>
            <a:prstGeom prst="cloudCallout">
              <a:avLst>
                <a:gd name="adj1" fmla="val -55500"/>
                <a:gd name="adj2" fmla="val 64352"/>
              </a:avLst>
            </a:prstGeom>
            <a:noFill/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p>
              <a:pPr lvl="0" algn="ctr" eaLnBrk="0" hangingPunct="0">
                <a:buClr>
                  <a:srgbClr val="000000"/>
                </a:buClr>
              </a:pPr>
              <a:r>
                <a:rPr lang="zh-CN" altLang="en-US" sz="2600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为什么呢？</a:t>
              </a:r>
              <a:endParaRPr lang="zh-CN" altLang="en-US" sz="2600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32787" name="组合 32786"/>
          <p:cNvGrpSpPr/>
          <p:nvPr/>
        </p:nvGrpSpPr>
        <p:grpSpPr>
          <a:xfrm>
            <a:off x="4730750" y="476250"/>
            <a:ext cx="2730500" cy="1371600"/>
            <a:chOff x="3992" y="432"/>
            <a:chExt cx="1720" cy="864"/>
          </a:xfrm>
        </p:grpSpPr>
        <p:pic>
          <p:nvPicPr>
            <p:cNvPr id="32788" name="图片 32787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2789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推进新课</a:t>
              </a:r>
              <a:endParaRPr lang="zh-CN" altLang="en-US" sz="400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1" grpId="0"/>
      <p:bldP spid="32782" grpId="0"/>
      <p:bldP spid="327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文本框 33793"/>
          <p:cNvSpPr txBox="1"/>
          <p:nvPr/>
        </p:nvSpPr>
        <p:spPr>
          <a:xfrm>
            <a:off x="3200400" y="1752600"/>
            <a:ext cx="61722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zh-CN" sz="2500" b="1" dirty="0">
                <a:latin typeface="黑体" pitchFamily="2" charset="-122"/>
                <a:ea typeface="黑体" pitchFamily="2" charset="-122"/>
              </a:rPr>
              <a:t>例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1     </a:t>
            </a:r>
            <a:r>
              <a:rPr lang="zh-CN" altLang="zh-CN" sz="2500" b="1" dirty="0">
                <a:latin typeface="Times New Roman" pitchFamily="18" charset="0"/>
                <a:ea typeface="黑体" pitchFamily="2" charset="-122"/>
              </a:rPr>
              <a:t>把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zh-CN" sz="2500" b="1" dirty="0">
                <a:latin typeface="Times New Roman" pitchFamily="18" charset="0"/>
                <a:ea typeface="黑体" pitchFamily="2" charset="-122"/>
              </a:rPr>
              <a:t>因式分解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endParaRPr lang="zh-CN" altLang="zh-CN" sz="2500" b="1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3798" name="文本框 33797"/>
          <p:cNvSpPr txBox="1"/>
          <p:nvPr/>
        </p:nvSpPr>
        <p:spPr>
          <a:xfrm>
            <a:off x="3962400" y="2667000"/>
            <a:ext cx="40386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zh-CN" sz="2500" b="1" dirty="0">
                <a:solidFill>
                  <a:srgbClr val="008000"/>
                </a:solidFill>
                <a:latin typeface="黑体" pitchFamily="2" charset="-122"/>
                <a:ea typeface="黑体" pitchFamily="2" charset="-122"/>
              </a:rPr>
              <a:t>解</a:t>
            </a:r>
            <a:r>
              <a:rPr lang="zh-CN" altLang="zh-CN" sz="2500" b="1" dirty="0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　</a:t>
            </a:r>
            <a:r>
              <a:rPr lang="zh-CN" altLang="en-US" sz="2500" b="1" dirty="0">
                <a:solidFill>
                  <a:schemeClr val="accent1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endParaRPr lang="en-US" altLang="zh-CN" sz="25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3799" name="文本框 33798"/>
          <p:cNvSpPr txBox="1"/>
          <p:nvPr/>
        </p:nvSpPr>
        <p:spPr>
          <a:xfrm>
            <a:off x="4419600" y="3429000"/>
            <a:ext cx="37338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=  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endParaRPr lang="en-US" altLang="zh-CN" sz="25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33800" name="Group 7"/>
          <p:cNvGrpSpPr/>
          <p:nvPr/>
        </p:nvGrpSpPr>
        <p:grpSpPr>
          <a:xfrm>
            <a:off x="4730750" y="333375"/>
            <a:ext cx="2730500" cy="1371600"/>
            <a:chOff x="3992" y="432"/>
            <a:chExt cx="1720" cy="864"/>
          </a:xfrm>
        </p:grpSpPr>
        <p:pic>
          <p:nvPicPr>
            <p:cNvPr id="33801" name="Picture 8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89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p>
              <a:pPr lvl="0" algn="ctr" eaLnBrk="1" hangingPunct="1"/>
              <a:r>
                <a:rPr lang="zh-CN" altLang="en-US" sz="4000" dirty="0">
                  <a:solidFill>
                    <a:srgbClr val="FFFFFF"/>
                  </a:solidFill>
                  <a:latin typeface="汉仪粗黑简" pitchFamily="49" charset="-122"/>
                  <a:ea typeface="黑体" pitchFamily="2" charset="-122"/>
                </a:rPr>
                <a:t>典例分析</a:t>
              </a:r>
              <a:endParaRPr lang="zh-CN" altLang="en-US" sz="4000" dirty="0">
                <a:solidFill>
                  <a:srgbClr val="FFFFFF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/>
      <p:bldP spid="337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文本框 34817"/>
          <p:cNvSpPr txBox="1"/>
          <p:nvPr/>
        </p:nvSpPr>
        <p:spPr>
          <a:xfrm>
            <a:off x="3200400" y="1295400"/>
            <a:ext cx="61722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zh-CN" sz="2500" b="1" dirty="0">
                <a:latin typeface="黑体" pitchFamily="2" charset="-122"/>
                <a:ea typeface="黑体" pitchFamily="2" charset="-122"/>
              </a:rPr>
              <a:t>例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     </a:t>
            </a:r>
            <a:r>
              <a:rPr lang="zh-CN" altLang="zh-CN" sz="2500" b="1" dirty="0">
                <a:latin typeface="黑体" pitchFamily="2" charset="-122"/>
                <a:ea typeface="黑体" pitchFamily="2" charset="-122"/>
              </a:rPr>
              <a:t>把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3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zh-CN" sz="2500" b="1" dirty="0">
                <a:latin typeface="黑体" pitchFamily="2" charset="-122"/>
                <a:ea typeface="黑体" pitchFamily="2" charset="-122"/>
              </a:rPr>
              <a:t>因式分解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endParaRPr lang="zh-CN" altLang="zh-CN" sz="2500" b="1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4822" name="文本框 34821"/>
          <p:cNvSpPr txBox="1"/>
          <p:nvPr/>
        </p:nvSpPr>
        <p:spPr>
          <a:xfrm>
            <a:off x="3810000" y="2971800"/>
            <a:ext cx="40386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zh-CN" sz="2500" b="1" dirty="0">
                <a:solidFill>
                  <a:srgbClr val="008000"/>
                </a:solidFill>
                <a:latin typeface="黑体" pitchFamily="2" charset="-122"/>
                <a:ea typeface="黑体" pitchFamily="2" charset="-122"/>
              </a:rPr>
              <a:t>解</a:t>
            </a:r>
            <a:r>
              <a:rPr lang="zh-CN" altLang="en-US" sz="2500" b="1" dirty="0">
                <a:solidFill>
                  <a:srgbClr val="008000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zh-CN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　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3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endParaRPr lang="en-US" altLang="zh-CN" sz="2500" b="1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4823" name="文本框 34822"/>
          <p:cNvSpPr txBox="1"/>
          <p:nvPr/>
        </p:nvSpPr>
        <p:spPr>
          <a:xfrm>
            <a:off x="3276600" y="1889125"/>
            <a:ext cx="586740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  <a:buClr>
                <a:srgbClr val="000000"/>
              </a:buClr>
            </a:pPr>
            <a:r>
              <a:rPr lang="zh-CN" altLang="zh-CN" sz="2500" b="1" dirty="0">
                <a:solidFill>
                  <a:srgbClr val="008000"/>
                </a:solidFill>
                <a:latin typeface="黑体" pitchFamily="2" charset="-122"/>
                <a:ea typeface="黑体" pitchFamily="2" charset="-122"/>
              </a:rPr>
              <a:t>分析</a:t>
            </a: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zh-CN" sz="2500" b="1" dirty="0">
                <a:solidFill>
                  <a:schemeClr val="hlink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2500" b="1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zh-CN" sz="2500" b="1" dirty="0">
                <a:solidFill>
                  <a:schemeClr val="hlink"/>
                </a:solidFill>
                <a:latin typeface="黑体" pitchFamily="2" charset="-122"/>
                <a:ea typeface="黑体" pitchFamily="2" charset="-122"/>
              </a:rPr>
              <a:t>项中的</a:t>
            </a: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zh-CN" altLang="zh-CN" sz="2500" b="1" dirty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可以写成</a:t>
            </a:r>
            <a:r>
              <a:rPr lang="en-US" altLang="zh-CN" sz="25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  <a:p>
            <a:pPr lvl="0" eaLnBrk="0" hangingPunct="0">
              <a:lnSpc>
                <a:spcPct val="120000"/>
              </a:lnSpc>
              <a:buClr>
                <a:srgbClr val="000000"/>
              </a:buClr>
            </a:pPr>
            <a:r>
              <a:rPr lang="en-US" altLang="zh-CN" sz="2500" b="1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            </a:t>
            </a:r>
            <a:r>
              <a:rPr lang="zh-CN" altLang="zh-CN" sz="2500" b="1" dirty="0">
                <a:solidFill>
                  <a:schemeClr val="hlink"/>
                </a:solidFill>
                <a:latin typeface="黑体" pitchFamily="2" charset="-122"/>
                <a:ea typeface="黑体" pitchFamily="2" charset="-122"/>
              </a:rPr>
              <a:t>于是</a:t>
            </a:r>
            <a:r>
              <a:rPr lang="en-US" altLang="zh-CN" sz="2500" b="1" i="1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x</a:t>
            </a:r>
            <a:r>
              <a:rPr lang="en-US" altLang="zh-CN" sz="2500" b="1">
                <a:solidFill>
                  <a:schemeClr val="hlink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zh-CN" sz="2500" b="1" dirty="0">
                <a:solidFill>
                  <a:schemeClr val="hlink"/>
                </a:solidFill>
                <a:latin typeface="黑体" pitchFamily="2" charset="-122"/>
                <a:ea typeface="黑体" pitchFamily="2" charset="-122"/>
              </a:rPr>
              <a:t>是各项的公因式</a:t>
            </a:r>
            <a:r>
              <a:rPr lang="en-US" altLang="zh-CN" sz="2500" b="1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500" b="1">
              <a:solidFill>
                <a:schemeClr val="hlink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4824" name="文本框 34823"/>
          <p:cNvSpPr txBox="1"/>
          <p:nvPr/>
        </p:nvSpPr>
        <p:spPr>
          <a:xfrm>
            <a:off x="4267200" y="3581400"/>
            <a:ext cx="40386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=  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3</a:t>
            </a:r>
            <a:r>
              <a:rPr lang="en-US" altLang="zh-CN" sz="25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[</a:t>
            </a:r>
            <a:r>
              <a:rPr lang="en-US" altLang="zh-CN" sz="25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5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5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)]</a:t>
            </a:r>
            <a:r>
              <a:rPr lang="zh-CN" altLang="zh-CN" sz="25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 </a:t>
            </a:r>
            <a:endParaRPr lang="en-US" altLang="zh-CN" sz="2500" b="1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4825" name="文本框 34824"/>
          <p:cNvSpPr txBox="1"/>
          <p:nvPr/>
        </p:nvSpPr>
        <p:spPr>
          <a:xfrm>
            <a:off x="4267200" y="4206875"/>
            <a:ext cx="40386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=  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+3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endParaRPr lang="en-US" altLang="zh-CN" sz="2500" b="1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4826" name="文本框 34825"/>
          <p:cNvSpPr txBox="1"/>
          <p:nvPr/>
        </p:nvSpPr>
        <p:spPr>
          <a:xfrm>
            <a:off x="4267200" y="4800600"/>
            <a:ext cx="40386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=  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x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+3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.</a:t>
            </a:r>
            <a:endParaRPr lang="en-US" altLang="zh-CN" sz="2500" b="1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/>
      <p:bldP spid="34823" grpId="0"/>
      <p:bldP spid="34824" grpId="0"/>
      <p:bldP spid="34825" grpId="0"/>
      <p:bldP spid="348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文本框 35841"/>
          <p:cNvSpPr txBox="1"/>
          <p:nvPr/>
        </p:nvSpPr>
        <p:spPr>
          <a:xfrm>
            <a:off x="2971800" y="1203325"/>
            <a:ext cx="73152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zh-CN" sz="2500" b="1" dirty="0">
                <a:latin typeface="黑体" pitchFamily="2" charset="-122"/>
                <a:ea typeface="黑体" pitchFamily="2" charset="-122"/>
              </a:rPr>
              <a:t>例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3     </a:t>
            </a:r>
            <a:r>
              <a:rPr lang="zh-CN" altLang="zh-CN" sz="2500" b="1" dirty="0">
                <a:latin typeface="Times New Roman" pitchFamily="18" charset="0"/>
                <a:ea typeface="黑体" pitchFamily="2" charset="-122"/>
              </a:rPr>
              <a:t>把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c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c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 (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500" b="1"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 baseline="30000"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zh-CN" sz="2500" b="1" dirty="0">
                <a:latin typeface="Times New Roman" pitchFamily="18" charset="0"/>
                <a:ea typeface="黑体" pitchFamily="2" charset="-122"/>
              </a:rPr>
              <a:t>因式分解</a:t>
            </a:r>
            <a:r>
              <a:rPr lang="en-US" altLang="zh-CN" sz="2500" b="1">
                <a:latin typeface="Times New Roman" pitchFamily="18" charset="0"/>
                <a:ea typeface="黑体" pitchFamily="2" charset="-122"/>
              </a:rPr>
              <a:t>.</a:t>
            </a:r>
            <a:endParaRPr lang="zh-CN" altLang="zh-CN" sz="2500" b="1" dirty="0"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5846" name="文本框 35845"/>
          <p:cNvSpPr txBox="1"/>
          <p:nvPr/>
        </p:nvSpPr>
        <p:spPr>
          <a:xfrm>
            <a:off x="3657600" y="2895600"/>
            <a:ext cx="49530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zh-CN" altLang="zh-CN" sz="2500" b="1" dirty="0">
                <a:solidFill>
                  <a:srgbClr val="008000"/>
                </a:solidFill>
                <a:latin typeface="黑体" pitchFamily="2" charset="-122"/>
                <a:ea typeface="黑体" pitchFamily="2" charset="-122"/>
              </a:rPr>
              <a:t>解</a:t>
            </a:r>
            <a:r>
              <a:rPr lang="zh-CN" altLang="en-US" sz="2500" b="1" dirty="0">
                <a:solidFill>
                  <a:srgbClr val="008000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500" b="1" dirty="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c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c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endParaRPr lang="en-US" altLang="zh-CN" sz="2500" b="1" baseline="3000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5847" name="文本框 35846"/>
          <p:cNvSpPr txBox="1"/>
          <p:nvPr/>
        </p:nvSpPr>
        <p:spPr>
          <a:xfrm>
            <a:off x="3048000" y="1828800"/>
            <a:ext cx="7010400" cy="96901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lnSpc>
                <a:spcPct val="120000"/>
              </a:lnSpc>
              <a:buClr>
                <a:srgbClr val="000000"/>
              </a:buClr>
            </a:pPr>
            <a:r>
              <a:rPr lang="zh-CN" altLang="zh-CN" sz="2400" b="1" dirty="0">
                <a:solidFill>
                  <a:srgbClr val="008000"/>
                </a:solidFill>
                <a:latin typeface="黑体" pitchFamily="2" charset="-122"/>
                <a:ea typeface="黑体" pitchFamily="2" charset="-122"/>
              </a:rPr>
              <a:t>分析</a:t>
            </a:r>
            <a:r>
              <a:rPr lang="zh-CN" altLang="en-US" sz="2400" b="1" dirty="0">
                <a:solidFill>
                  <a:srgbClr val="008000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zh-CN" sz="2400" b="1" dirty="0">
                <a:solidFill>
                  <a:schemeClr val="hlink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2400" b="1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zh-CN" sz="2400" b="1" dirty="0">
                <a:solidFill>
                  <a:schemeClr val="hlink"/>
                </a:solidFill>
                <a:latin typeface="黑体" pitchFamily="2" charset="-122"/>
                <a:ea typeface="黑体" pitchFamily="2" charset="-122"/>
              </a:rPr>
              <a:t>项中的</a:t>
            </a:r>
            <a:r>
              <a:rPr lang="en-US" altLang="zh-CN" sz="24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400" b="1" i="1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400" b="1">
                <a:solidFill>
                  <a:schemeClr val="hlink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400" b="1" i="1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4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400" b="1" baseline="30000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zh-CN" sz="2400" b="1" dirty="0">
                <a:solidFill>
                  <a:schemeClr val="hlink"/>
                </a:solidFill>
                <a:latin typeface="黑体" pitchFamily="2" charset="-122"/>
                <a:ea typeface="黑体" pitchFamily="2" charset="-122"/>
              </a:rPr>
              <a:t>可以写成</a:t>
            </a:r>
            <a:r>
              <a:rPr lang="en-US" altLang="zh-CN" sz="24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[</a:t>
            </a:r>
            <a:r>
              <a:rPr lang="en-US" altLang="zh-CN" sz="2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4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4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)]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=</a:t>
            </a:r>
            <a:r>
              <a:rPr lang="en-US" altLang="zh-CN" sz="24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4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4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400" b="1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. </a:t>
            </a:r>
            <a:endParaRPr lang="en-US" altLang="zh-CN" sz="2400" b="1">
              <a:solidFill>
                <a:schemeClr val="hlink"/>
              </a:solidFill>
              <a:latin typeface="Times New Roman" pitchFamily="18" charset="0"/>
              <a:ea typeface="黑体" pitchFamily="2" charset="-122"/>
            </a:endParaRPr>
          </a:p>
          <a:p>
            <a:pPr lvl="0" eaLnBrk="0" hangingPunct="0">
              <a:lnSpc>
                <a:spcPct val="120000"/>
              </a:lnSpc>
              <a:buClr>
                <a:srgbClr val="000000"/>
              </a:buClr>
            </a:pPr>
            <a:r>
              <a:rPr lang="en-US" altLang="zh-CN" sz="2400" b="1">
                <a:solidFill>
                  <a:schemeClr val="hlink"/>
                </a:solidFill>
                <a:latin typeface="黑体" pitchFamily="2" charset="-122"/>
                <a:ea typeface="黑体" pitchFamily="2" charset="-122"/>
              </a:rPr>
              <a:t>     </a:t>
            </a:r>
            <a:r>
              <a:rPr lang="zh-CN" altLang="zh-CN" sz="2400" b="1" dirty="0">
                <a:solidFill>
                  <a:schemeClr val="hlink"/>
                </a:solidFill>
                <a:latin typeface="黑体" pitchFamily="2" charset="-122"/>
                <a:ea typeface="黑体" pitchFamily="2" charset="-122"/>
              </a:rPr>
              <a:t>于是</a:t>
            </a:r>
            <a:r>
              <a:rPr lang="en-US" altLang="zh-CN" sz="24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400" b="1" i="1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400" b="1">
                <a:solidFill>
                  <a:schemeClr val="hlink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400" b="1" i="1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400" b="1">
                <a:solidFill>
                  <a:schemeClr val="hlink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400" b="1" baseline="30000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zh-CN" altLang="zh-CN" sz="2400" b="1" dirty="0">
                <a:solidFill>
                  <a:schemeClr val="hlink"/>
                </a:solidFill>
                <a:latin typeface="黑体" pitchFamily="2" charset="-122"/>
                <a:ea typeface="黑体" pitchFamily="2" charset="-122"/>
              </a:rPr>
              <a:t>是各项的公因式</a:t>
            </a:r>
            <a:r>
              <a:rPr lang="en-US" altLang="zh-CN" sz="2400" b="1">
                <a:solidFill>
                  <a:schemeClr val="hlink"/>
                </a:solidFill>
                <a:latin typeface="Times New Roman" pitchFamily="18" charset="0"/>
                <a:ea typeface="黑体" pitchFamily="2" charset="-122"/>
              </a:rPr>
              <a:t>.</a:t>
            </a:r>
            <a:endParaRPr lang="en-US" altLang="zh-CN" sz="2400" b="1">
              <a:solidFill>
                <a:schemeClr val="hlink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5848" name="文本框 35847"/>
          <p:cNvSpPr txBox="1"/>
          <p:nvPr/>
        </p:nvSpPr>
        <p:spPr>
          <a:xfrm>
            <a:off x="4038600" y="3429000"/>
            <a:ext cx="45720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= 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c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c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5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 baseline="3000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2</a:t>
            </a:r>
            <a:endParaRPr lang="en-US" altLang="zh-CN" sz="2500" b="1" baseline="30000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5849" name="文本框 35848"/>
          <p:cNvSpPr txBox="1"/>
          <p:nvPr/>
        </p:nvSpPr>
        <p:spPr>
          <a:xfrm>
            <a:off x="4038600" y="3930650"/>
            <a:ext cx="45720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= 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[(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c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c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)]</a:t>
            </a:r>
            <a:endParaRPr lang="en-US" altLang="zh-CN" sz="2500" b="1" baseline="3000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5850" name="文本框 35849"/>
          <p:cNvSpPr txBox="1"/>
          <p:nvPr/>
        </p:nvSpPr>
        <p:spPr>
          <a:xfrm>
            <a:off x="4038600" y="4419600"/>
            <a:ext cx="45720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= 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c</a:t>
            </a:r>
            <a:r>
              <a:rPr lang="en-US" altLang="zh-CN" sz="25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+</a:t>
            </a:r>
            <a:r>
              <a:rPr lang="en-US" altLang="zh-CN" sz="2500" b="1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c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endParaRPr lang="en-US" altLang="zh-CN" sz="2500" b="1" baseline="3000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  <p:sp>
        <p:nvSpPr>
          <p:cNvPr id="35851" name="文本框 35850"/>
          <p:cNvSpPr txBox="1"/>
          <p:nvPr/>
        </p:nvSpPr>
        <p:spPr>
          <a:xfrm>
            <a:off x="4038600" y="4876800"/>
            <a:ext cx="4572000" cy="4724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0" hangingPunct="0">
              <a:buClr>
                <a:srgbClr val="000000"/>
              </a:buClr>
            </a:pPr>
            <a:r>
              <a:rPr lang="en-US" altLang="zh-CN" sz="2500" b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= </a:t>
            </a:r>
            <a:r>
              <a:rPr lang="en-US" altLang="zh-CN" sz="2500" b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2</a:t>
            </a:r>
            <a:r>
              <a:rPr lang="en-US" altLang="zh-CN" sz="2500" b="1" i="1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c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a</a:t>
            </a:r>
            <a:r>
              <a:rPr lang="en-US" altLang="zh-CN" sz="2500" b="1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-</a:t>
            </a:r>
            <a:r>
              <a:rPr lang="en-US" altLang="zh-CN" sz="2500" b="1" i="1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b</a:t>
            </a:r>
            <a:r>
              <a:rPr lang="en-US" altLang="zh-CN" sz="25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)</a:t>
            </a:r>
            <a:r>
              <a:rPr lang="en-US" altLang="zh-CN" sz="2500" b="1" baseline="30000">
                <a:solidFill>
                  <a:srgbClr val="0000FF"/>
                </a:solidFill>
                <a:latin typeface="Times New Roman" pitchFamily="18" charset="0"/>
                <a:ea typeface="黑体" pitchFamily="2" charset="-122"/>
              </a:rPr>
              <a:t>2</a:t>
            </a:r>
            <a:endParaRPr lang="en-US" altLang="zh-CN" sz="2500" b="1" baseline="30000">
              <a:solidFill>
                <a:srgbClr val="0000FF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/>
      <p:bldP spid="35847" grpId="0"/>
      <p:bldP spid="35848" grpId="0"/>
      <p:bldP spid="35849" grpId="0"/>
      <p:bldP spid="35850" grpId="0"/>
      <p:bldP spid="35851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2322</Words>
  <Application>Kingsoft Office WPP</Application>
  <PresentationFormat>宽屏</PresentationFormat>
  <Paragraphs>222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2016-03-12T03:51:19Z</dcterms:created>
  <dcterms:modified xsi:type="dcterms:W3CDTF">2016-03-12T03:52:08Z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