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7.wmf"/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5" Type="http://schemas.openxmlformats.org/officeDocument/2006/relationships/image" Target="../media/image27.wmf"/><Relationship Id="rId4" Type="http://schemas.openxmlformats.org/officeDocument/2006/relationships/image" Target="../media/image25.wmf"/><Relationship Id="rId3" Type="http://schemas.openxmlformats.org/officeDocument/2006/relationships/image" Target="../media/image24.wmf"/><Relationship Id="rId2" Type="http://schemas.openxmlformats.org/officeDocument/2006/relationships/image" Target="../media/image20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5" Type="http://schemas.openxmlformats.org/officeDocument/2006/relationships/image" Target="../media/image34.wmf"/><Relationship Id="rId4" Type="http://schemas.openxmlformats.org/officeDocument/2006/relationships/image" Target="../media/image33.wmf"/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3.wmf"/><Relationship Id="rId1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wmf"/><Relationship Id="rId8" Type="http://schemas.openxmlformats.org/officeDocument/2006/relationships/oleObject" Target="../embeddings/oleObject17.bin"/><Relationship Id="rId7" Type="http://schemas.openxmlformats.org/officeDocument/2006/relationships/image" Target="../media/image24.wmf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5.bin"/><Relationship Id="rId3" Type="http://schemas.openxmlformats.org/officeDocument/2006/relationships/image" Target="../media/image23.wmf"/><Relationship Id="rId2" Type="http://schemas.openxmlformats.org/officeDocument/2006/relationships/oleObject" Target="../embeddings/oleObject14.bin"/><Relationship Id="rId14" Type="http://schemas.openxmlformats.org/officeDocument/2006/relationships/vmlDrawing" Target="../drawings/vmlDrawing7.v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27.wmf"/><Relationship Id="rId11" Type="http://schemas.openxmlformats.org/officeDocument/2006/relationships/oleObject" Target="../embeddings/oleObject18.bin"/><Relationship Id="rId10" Type="http://schemas.openxmlformats.org/officeDocument/2006/relationships/image" Target="../media/image26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2.bin"/><Relationship Id="rId8" Type="http://schemas.openxmlformats.org/officeDocument/2006/relationships/image" Target="../media/image32.wmf"/><Relationship Id="rId7" Type="http://schemas.openxmlformats.org/officeDocument/2006/relationships/image" Target="../media/image31.wmf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0.bin"/><Relationship Id="rId3" Type="http://schemas.openxmlformats.org/officeDocument/2006/relationships/image" Target="../media/image29.wmf"/><Relationship Id="rId2" Type="http://schemas.openxmlformats.org/officeDocument/2006/relationships/oleObject" Target="../embeddings/oleObject19.bin"/><Relationship Id="rId14" Type="http://schemas.openxmlformats.org/officeDocument/2006/relationships/vmlDrawing" Target="../drawings/vmlDrawing8.v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34.wmf"/><Relationship Id="rId11" Type="http://schemas.openxmlformats.org/officeDocument/2006/relationships/oleObject" Target="../embeddings/oleObject23.bin"/><Relationship Id="rId10" Type="http://schemas.openxmlformats.org/officeDocument/2006/relationships/image" Target="../media/image33.wmf"/><Relationship Id="rId1" Type="http://schemas.openxmlformats.org/officeDocument/2006/relationships/image" Target="../media/image28.wm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9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8.wmf"/><Relationship Id="rId6" Type="http://schemas.openxmlformats.org/officeDocument/2006/relationships/oleObject" Target="../embeddings/oleObject26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25.bin"/><Relationship Id="rId3" Type="http://schemas.openxmlformats.org/officeDocument/2006/relationships/image" Target="../media/image36.wmf"/><Relationship Id="rId2" Type="http://schemas.openxmlformats.org/officeDocument/2006/relationships/oleObject" Target="../embeddings/oleObject24.bin"/><Relationship Id="rId1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2.wmf"/><Relationship Id="rId1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7.wmf"/><Relationship Id="rId7" Type="http://schemas.openxmlformats.org/officeDocument/2006/relationships/oleObject" Target="../embeddings/oleObject6.bin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4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8.wmf"/><Relationship Id="rId11" Type="http://schemas.openxmlformats.org/officeDocument/2006/relationships/vmlDrawing" Target="../drawings/vmlDrawing3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6" name="TextBox 3"/>
          <p:cNvSpPr txBox="1"/>
          <p:nvPr/>
        </p:nvSpPr>
        <p:spPr>
          <a:xfrm>
            <a:off x="1524000" y="2276475"/>
            <a:ext cx="9144000" cy="1584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54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3.2 </a:t>
            </a:r>
            <a:r>
              <a:rPr lang="zh-CN" altLang="en-US" sz="54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提公因式</a:t>
            </a:r>
            <a:endParaRPr lang="zh-CN" altLang="en-US" sz="54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 algn="ctr" eaLnBrk="1" hangingPunct="1"/>
            <a:r>
              <a:rPr lang="zh-CN" altLang="en-US" sz="4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400" u="sng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4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课时 提单项式公因式</a:t>
            </a:r>
            <a:endParaRPr lang="zh-CN" altLang="en-US" sz="4400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7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Text Box 5"/>
          <p:cNvSpPr txBox="1"/>
          <p:nvPr/>
        </p:nvSpPr>
        <p:spPr>
          <a:xfrm>
            <a:off x="1981200" y="609600"/>
            <a:ext cx="81534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400" b="1">
                <a:latin typeface="Times New Roman" pitchFamily="18" charset="0"/>
                <a:ea typeface="宋体" pitchFamily="2" charset="-122"/>
              </a:rPr>
              <a:t>   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由此看出，－</a:t>
            </a:r>
            <a:r>
              <a:rPr lang="en-US" altLang="x-none" sz="24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x-none" sz="2400" b="1" i="1"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是这个多项式的各项的公因式，把－</a:t>
            </a:r>
            <a:r>
              <a:rPr lang="en-US" altLang="x-none" sz="2400" b="1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x-none" sz="2400" b="1" i="1">
                <a:latin typeface="Times New Roman" pitchFamily="18" charset="0"/>
                <a:ea typeface="宋体" pitchFamily="2" charset="-122"/>
              </a:rPr>
              <a:t>x</a:t>
            </a:r>
            <a:r>
              <a:rPr lang="zh-CN" altLang="en-US" sz="2400" b="1" dirty="0">
                <a:latin typeface="Times New Roman" pitchFamily="18" charset="0"/>
                <a:ea typeface="宋体" pitchFamily="2" charset="-122"/>
              </a:rPr>
              <a:t>提出后，括号内各项的系数如何计算？</a:t>
            </a:r>
            <a:endParaRPr lang="zh-CN" altLang="en-US" sz="24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6867" name="组合 36866"/>
          <p:cNvGrpSpPr/>
          <p:nvPr/>
        </p:nvGrpSpPr>
        <p:grpSpPr>
          <a:xfrm>
            <a:off x="3657600" y="3505200"/>
            <a:ext cx="2514600" cy="579438"/>
            <a:chOff x="0" y="0"/>
            <a:chExt cx="1584" cy="365"/>
          </a:xfrm>
        </p:grpSpPr>
        <p:sp>
          <p:nvSpPr>
            <p:cNvPr id="36868" name="Text Box 7"/>
            <p:cNvSpPr txBox="1"/>
            <p:nvPr/>
          </p:nvSpPr>
          <p:spPr>
            <a:xfrm>
              <a:off x="0" y="0"/>
              <a:ext cx="624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  <a:buNone/>
              </a:pPr>
              <a:r>
                <a:rPr lang="zh-CN" altLang="en-US" sz="32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解</a:t>
              </a:r>
              <a:endPara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36869" name="对象 36868"/>
            <p:cNvGraphicFramePr>
              <a:graphicFrameLocks noChangeAspect="1"/>
            </p:cNvGraphicFramePr>
            <p:nvPr/>
          </p:nvGraphicFramePr>
          <p:xfrm>
            <a:off x="528" y="0"/>
            <a:ext cx="1056" cy="3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" r:id="rId1" imgW="647700" imgH="203200" progId="Equation.DSMT4">
                    <p:embed/>
                  </p:oleObj>
                </mc:Choice>
                <mc:Fallback>
                  <p:oleObj name="" r:id="rId1" imgW="647700" imgH="203200" progId="Equation.DSMT4">
                    <p:embed/>
                    <p:pic>
                      <p:nvPicPr>
                        <p:cNvPr id="0" name="图片 308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528" y="0"/>
                          <a:ext cx="1056" cy="33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6870" name="对象 36869"/>
          <p:cNvGraphicFramePr>
            <a:graphicFrameLocks noChangeAspect="1"/>
          </p:cNvGraphicFramePr>
          <p:nvPr/>
        </p:nvGraphicFramePr>
        <p:xfrm>
          <a:off x="4038600" y="4264025"/>
          <a:ext cx="1981200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3" imgW="875665" imgH="203200" progId="Equation.DSMT4">
                  <p:embed/>
                </p:oleObj>
              </mc:Choice>
              <mc:Fallback>
                <p:oleObj name="" r:id="rId3" imgW="875665" imgH="2032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038600" y="4264025"/>
                        <a:ext cx="1981200" cy="460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Text Box 10"/>
          <p:cNvSpPr txBox="1"/>
          <p:nvPr/>
        </p:nvSpPr>
        <p:spPr>
          <a:xfrm>
            <a:off x="2362200" y="5394325"/>
            <a:ext cx="75438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400" b="1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    </a:t>
            </a:r>
            <a:r>
              <a:rPr lang="zh-CN" altLang="en-US" sz="24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注意同号两数相除得正数，异号两数相除得负数，因此把负号提出后，括号内的各项要变号．</a:t>
            </a:r>
            <a:endParaRPr lang="zh-CN" altLang="en-US" sz="2400" b="1" dirty="0">
              <a:solidFill>
                <a:srgbClr val="CC0066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6872" name="组合 36871"/>
          <p:cNvGrpSpPr/>
          <p:nvPr/>
        </p:nvGrpSpPr>
        <p:grpSpPr>
          <a:xfrm>
            <a:off x="1981200" y="1600200"/>
            <a:ext cx="7315200" cy="1973263"/>
            <a:chOff x="0" y="0"/>
            <a:chExt cx="4608" cy="1152"/>
          </a:xfrm>
        </p:grpSpPr>
        <p:sp>
          <p:nvSpPr>
            <p:cNvPr id="36873" name="AutoShape 6"/>
            <p:cNvSpPr/>
            <p:nvPr/>
          </p:nvSpPr>
          <p:spPr>
            <a:xfrm>
              <a:off x="1248" y="0"/>
              <a:ext cx="3360" cy="1152"/>
            </a:xfrm>
            <a:prstGeom prst="cloudCallout">
              <a:avLst>
                <a:gd name="adj1" fmla="val -61606"/>
                <a:gd name="adj2" fmla="val 11458"/>
              </a:avLst>
            </a:prstGeom>
            <a:solidFill>
              <a:srgbClr val="CCFF33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lvl="0" algn="ctr" eaLnBrk="1" hangingPunct="1">
                <a:buNone/>
              </a:pPr>
              <a:r>
                <a:rPr lang="en-US" altLang="x-none" sz="2400" b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   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用公因式的系数－</a:t>
              </a:r>
              <a:r>
                <a:rPr lang="en-US" altLang="x-none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2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去除原来多项式的各项系数，所得的商就是括号内的各项系数．</a:t>
              </a:r>
              <a:endPara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36874" name="Picture 11"/>
            <p:cNvPicPr>
              <a:picLocks noChangeAspect="1"/>
            </p:cNvPicPr>
            <p:nvPr/>
          </p:nvPicPr>
          <p:blipFill>
            <a:blip r:embed="rId5">
              <a:lum contrast="24000"/>
            </a:blip>
            <a:stretch>
              <a:fillRect/>
            </a:stretch>
          </p:blipFill>
          <p:spPr>
            <a:xfrm>
              <a:off x="0" y="288"/>
              <a:ext cx="733" cy="76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7890" name="组合 37889"/>
          <p:cNvGrpSpPr/>
          <p:nvPr/>
        </p:nvGrpSpPr>
        <p:grpSpPr>
          <a:xfrm>
            <a:off x="3048000" y="304800"/>
            <a:ext cx="4572000" cy="496888"/>
            <a:chOff x="0" y="0"/>
            <a:chExt cx="2880" cy="313"/>
          </a:xfrm>
        </p:grpSpPr>
        <p:sp>
          <p:nvSpPr>
            <p:cNvPr id="37891" name="Text Box 4"/>
            <p:cNvSpPr txBox="1"/>
            <p:nvPr/>
          </p:nvSpPr>
          <p:spPr>
            <a:xfrm>
              <a:off x="0" y="0"/>
              <a:ext cx="2880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  <a:buNone/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把                             因式分解．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37892" name="对象 37891"/>
            <p:cNvGraphicFramePr>
              <a:graphicFrameLocks noChangeAspect="1"/>
            </p:cNvGraphicFramePr>
            <p:nvPr/>
          </p:nvGraphicFramePr>
          <p:xfrm>
            <a:off x="288" y="2"/>
            <a:ext cx="1296" cy="3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1" imgW="952500" imgH="228600" progId="Equation.DSMT4">
                    <p:embed/>
                  </p:oleObj>
                </mc:Choice>
                <mc:Fallback>
                  <p:oleObj name="" r:id="rId1" imgW="952500" imgH="228600" progId="Equation.DSMT4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88" y="2"/>
                          <a:ext cx="1296" cy="31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7893" name="Text Box 8"/>
          <p:cNvSpPr txBox="1"/>
          <p:nvPr/>
        </p:nvSpPr>
        <p:spPr>
          <a:xfrm>
            <a:off x="3352800" y="3260725"/>
            <a:ext cx="6324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公因式中含有哪些字母？它们的指数取多少？</a:t>
            </a:r>
            <a:endParaRPr lang="zh-CN" altLang="en-US" sz="2000" b="1" dirty="0">
              <a:solidFill>
                <a:srgbClr val="CC0066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7894" name="Text Box 9"/>
          <p:cNvSpPr txBox="1"/>
          <p:nvPr/>
        </p:nvSpPr>
        <p:spPr>
          <a:xfrm>
            <a:off x="2438400" y="6003925"/>
            <a:ext cx="7772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000" b="1">
                <a:latin typeface="Times New Roman" pitchFamily="18" charset="0"/>
                <a:ea typeface="宋体" pitchFamily="2" charset="-122"/>
              </a:rPr>
              <a:t>       </a:t>
            </a:r>
            <a:r>
              <a:rPr lang="en-US" altLang="x-none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</a:t>
            </a:r>
            <a:r>
              <a:rPr lang="en-US" altLang="x-none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xy</a:t>
            </a:r>
            <a:r>
              <a:rPr lang="en-US" altLang="x-none" sz="20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 </a:t>
            </a: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是公因式，把 </a:t>
            </a:r>
            <a:r>
              <a:rPr lang="en-US" altLang="x-none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</a:t>
            </a:r>
            <a:r>
              <a:rPr lang="en-US" altLang="x-none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xy</a:t>
            </a:r>
            <a:r>
              <a:rPr lang="en-US" altLang="x-none" sz="2000" b="1" baseline="3000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 </a:t>
            </a: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提出后，括号内的各项是什么样子？</a:t>
            </a:r>
            <a:endParaRPr lang="zh-CN" altLang="en-US" sz="20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7895" name="组合 37894"/>
          <p:cNvGrpSpPr/>
          <p:nvPr/>
        </p:nvGrpSpPr>
        <p:grpSpPr>
          <a:xfrm>
            <a:off x="1676400" y="228600"/>
            <a:ext cx="1066800" cy="533400"/>
            <a:chOff x="0" y="0"/>
            <a:chExt cx="672" cy="336"/>
          </a:xfrm>
        </p:grpSpPr>
        <p:sp>
          <p:nvSpPr>
            <p:cNvPr id="37896" name="Oval 11" descr="横向砖形"/>
            <p:cNvSpPr/>
            <p:nvPr/>
          </p:nvSpPr>
          <p:spPr>
            <a:xfrm>
              <a:off x="0" y="0"/>
              <a:ext cx="672" cy="336"/>
            </a:xfrm>
            <a:prstGeom prst="ellipse">
              <a:avLst/>
            </a:prstGeom>
            <a:pattFill prst="horzBrick">
              <a:fgClr>
                <a:schemeClr val="accent1"/>
              </a:fgClr>
              <a:bgClr>
                <a:schemeClr val="bg1"/>
              </a:bgClr>
            </a:pattFill>
            <a:ln w="9525">
              <a:noFill/>
            </a:ln>
          </p:spPr>
          <p:txBody>
            <a:bodyPr wrap="none" anchor="ctr"/>
            <a:p>
              <a:pPr lvl="0" eaLnBrk="1" hangingPunct="1">
                <a:buNone/>
              </a:pP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7897" name="WordArt 12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80" y="52"/>
              <a:ext cx="307" cy="242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grpSp>
        <p:nvGrpSpPr>
          <p:cNvPr id="37898" name="组合 37897"/>
          <p:cNvGrpSpPr/>
          <p:nvPr/>
        </p:nvGrpSpPr>
        <p:grpSpPr>
          <a:xfrm>
            <a:off x="2438400" y="3886200"/>
            <a:ext cx="7848600" cy="2209800"/>
            <a:chOff x="0" y="0"/>
            <a:chExt cx="4944" cy="1392"/>
          </a:xfrm>
        </p:grpSpPr>
        <p:sp>
          <p:nvSpPr>
            <p:cNvPr id="37899" name="AutoShape 7"/>
            <p:cNvSpPr/>
            <p:nvPr/>
          </p:nvSpPr>
          <p:spPr>
            <a:xfrm>
              <a:off x="0" y="0"/>
              <a:ext cx="4800" cy="720"/>
            </a:xfrm>
            <a:prstGeom prst="cloudCallout">
              <a:avLst>
                <a:gd name="adj1" fmla="val 37125"/>
                <a:gd name="adj2" fmla="val 67500"/>
              </a:avLst>
            </a:prstGeom>
            <a:gradFill rotWithShape="1">
              <a:gsLst>
                <a:gs pos="0">
                  <a:srgbClr val="2F7618"/>
                </a:gs>
                <a:gs pos="50000">
                  <a:srgbClr val="66FF33"/>
                </a:gs>
                <a:gs pos="100000">
                  <a:srgbClr val="2F7618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lvl="0" algn="ctr" eaLnBrk="1" hangingPunct="1">
                <a:buNone/>
              </a:pPr>
              <a:r>
                <a:rPr lang="zh-CN" altLang="en-US" sz="1800" b="1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公因式含的字母是各项中相同的字母</a:t>
              </a:r>
              <a:r>
                <a:rPr lang="en-US" altLang="x-none" sz="1800" b="1" i="1" err="1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x,y</a:t>
              </a:r>
              <a:r>
                <a:rPr lang="zh-CN" altLang="en-US" sz="1800" b="1" dirty="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，它们的指数应当取它们在各项中次数最低的．</a:t>
              </a:r>
              <a:endParaRPr lang="zh-CN" altLang="en-US" sz="18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pic>
          <p:nvPicPr>
            <p:cNvPr id="37900" name="Picture 15"/>
            <p:cNvPicPr>
              <a:picLocks noChangeAspect="1"/>
            </p:cNvPicPr>
            <p:nvPr/>
          </p:nvPicPr>
          <p:blipFill>
            <a:blip r:embed="rId4">
              <a:lum contrast="42000"/>
            </a:blip>
            <a:stretch>
              <a:fillRect/>
            </a:stretch>
          </p:blipFill>
          <p:spPr>
            <a:xfrm>
              <a:off x="4272" y="624"/>
              <a:ext cx="672" cy="76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7901" name="Text Box 13"/>
          <p:cNvSpPr txBox="1"/>
          <p:nvPr/>
        </p:nvSpPr>
        <p:spPr>
          <a:xfrm>
            <a:off x="3200400" y="914400"/>
            <a:ext cx="49530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分析  公因式的系数如何确定？</a:t>
            </a:r>
            <a:endParaRPr lang="zh-CN" altLang="en-US" sz="20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7902" name="组合 37901"/>
          <p:cNvGrpSpPr/>
          <p:nvPr/>
        </p:nvGrpSpPr>
        <p:grpSpPr>
          <a:xfrm>
            <a:off x="3429000" y="1676400"/>
            <a:ext cx="5562600" cy="1447800"/>
            <a:chOff x="0" y="0"/>
            <a:chExt cx="3504" cy="912"/>
          </a:xfrm>
        </p:grpSpPr>
        <p:sp>
          <p:nvSpPr>
            <p:cNvPr id="37903" name="AutoShape 6"/>
            <p:cNvSpPr/>
            <p:nvPr/>
          </p:nvSpPr>
          <p:spPr>
            <a:xfrm>
              <a:off x="912" y="0"/>
              <a:ext cx="2592" cy="480"/>
            </a:xfrm>
            <a:prstGeom prst="cloudCallout">
              <a:avLst>
                <a:gd name="adj1" fmla="val -56907"/>
                <a:gd name="adj2" fmla="val 67292"/>
              </a:avLst>
            </a:prstGeom>
            <a:gradFill rotWithShape="1">
              <a:gsLst>
                <a:gs pos="0">
                  <a:srgbClr val="66FF33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lvl="0" algn="ctr" eaLnBrk="1" hangingPunct="1"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是</a:t>
              </a:r>
              <a:r>
                <a:rPr lang="en-US" altLang="x-none" sz="20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8</a:t>
              </a:r>
              <a:r>
                <a:rPr lang="zh-CN" altLang="en-US" sz="20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与</a:t>
              </a:r>
              <a:r>
                <a:rPr lang="en-US" altLang="x-none" sz="20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12</a:t>
              </a:r>
              <a:r>
                <a:rPr lang="zh-CN" altLang="en-US" sz="20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的最大公因数</a:t>
              </a:r>
              <a:r>
                <a:rPr lang="en-US" altLang="x-none" sz="20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4</a:t>
              </a:r>
              <a:endParaRPr lang="en-US" altLang="x-none" sz="20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7904" name="Picture 18"/>
            <p:cNvPicPr>
              <a:picLocks noChangeAspect="1"/>
            </p:cNvPicPr>
            <p:nvPr/>
          </p:nvPicPr>
          <p:blipFill>
            <a:blip r:embed="rId5">
              <a:lum contrast="42000"/>
            </a:blip>
            <a:stretch>
              <a:fillRect/>
            </a:stretch>
          </p:blipFill>
          <p:spPr>
            <a:xfrm>
              <a:off x="0" y="144"/>
              <a:ext cx="603" cy="76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4" grpId="0"/>
      <p:bldP spid="3790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8914" name="组合 38913"/>
          <p:cNvGrpSpPr/>
          <p:nvPr/>
        </p:nvGrpSpPr>
        <p:grpSpPr>
          <a:xfrm>
            <a:off x="2590800" y="228600"/>
            <a:ext cx="7162800" cy="2209800"/>
            <a:chOff x="0" y="0"/>
            <a:chExt cx="4512" cy="1392"/>
          </a:xfrm>
        </p:grpSpPr>
        <p:grpSp>
          <p:nvGrpSpPr>
            <p:cNvPr id="38915" name="组合 38914"/>
            <p:cNvGrpSpPr/>
            <p:nvPr/>
          </p:nvGrpSpPr>
          <p:grpSpPr>
            <a:xfrm>
              <a:off x="0" y="0"/>
              <a:ext cx="4512" cy="1392"/>
              <a:chOff x="0" y="0"/>
              <a:chExt cx="4512" cy="1392"/>
            </a:xfrm>
          </p:grpSpPr>
          <p:sp>
            <p:nvSpPr>
              <p:cNvPr id="38916" name="AutoShape 4"/>
              <p:cNvSpPr/>
              <p:nvPr/>
            </p:nvSpPr>
            <p:spPr>
              <a:xfrm>
                <a:off x="0" y="0"/>
                <a:ext cx="3600" cy="1248"/>
              </a:xfrm>
              <a:prstGeom prst="cloudCallout">
                <a:avLst>
                  <a:gd name="adj1" fmla="val 52972"/>
                  <a:gd name="adj2" fmla="val 33736"/>
                </a:avLst>
              </a:prstGeom>
              <a:gradFill rotWithShape="1">
                <a:gsLst>
                  <a:gs pos="0">
                    <a:srgbClr val="CCCC00"/>
                  </a:gs>
                  <a:gs pos="100000">
                    <a:schemeClr val="bg1"/>
                  </a:gs>
                </a:gsLst>
                <a:lin ang="5400000" scaled="1"/>
                <a:tileRect/>
              </a:gra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pPr lvl="0" algn="ctr" eaLnBrk="1" hangingPunct="1">
                  <a:buNone/>
                </a:pPr>
                <a:r>
                  <a:rPr lang="zh-CN" altLang="en-US" sz="1800" b="1" dirty="0">
                    <a:latin typeface="Times New Roman" pitchFamily="18" charset="0"/>
                    <a:ea typeface="宋体" pitchFamily="2" charset="-122"/>
                  </a:rPr>
                  <a:t>由于第</a:t>
                </a:r>
                <a:r>
                  <a:rPr lang="en-US" altLang="x-none" sz="1800" b="1">
                    <a:latin typeface="Times New Roman" pitchFamily="18" charset="0"/>
                    <a:ea typeface="宋体" pitchFamily="2" charset="-122"/>
                  </a:rPr>
                  <a:t>1</a:t>
                </a:r>
                <a:r>
                  <a:rPr lang="zh-CN" altLang="en-US" sz="1800" b="1" dirty="0">
                    <a:latin typeface="Times New Roman" pitchFamily="18" charset="0"/>
                    <a:ea typeface="宋体" pitchFamily="2" charset="-122"/>
                  </a:rPr>
                  <a:t>项可以写成</a:t>
                </a:r>
                <a:endParaRPr lang="zh-CN" altLang="en-US" sz="1800" b="1" dirty="0">
                  <a:latin typeface="Times New Roman" pitchFamily="18" charset="0"/>
                  <a:ea typeface="宋体" pitchFamily="2" charset="-122"/>
                </a:endParaRPr>
              </a:p>
              <a:p>
                <a:pPr lvl="0" algn="ctr" eaLnBrk="1" hangingPunct="1">
                  <a:buNone/>
                </a:pPr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  <a:p>
                <a:pPr lvl="0" algn="ctr" eaLnBrk="1" hangingPunct="1">
                  <a:buNone/>
                </a:pPr>
                <a:endParaRPr lang="zh-CN" altLang="en-US" sz="2000" b="1" dirty="0">
                  <a:latin typeface="Times New Roman" pitchFamily="18" charset="0"/>
                  <a:ea typeface="宋体" pitchFamily="2" charset="-122"/>
                </a:endParaRPr>
              </a:p>
              <a:p>
                <a:pPr lvl="0" algn="ctr" eaLnBrk="1" hangingPunct="1">
                  <a:buNone/>
                </a:pPr>
                <a:r>
                  <a:rPr lang="zh-CN" altLang="en-US" sz="1800" b="1" dirty="0">
                    <a:latin typeface="Times New Roman" pitchFamily="18" charset="0"/>
                    <a:ea typeface="宋体" pitchFamily="2" charset="-122"/>
                  </a:rPr>
                  <a:t>因此括号内的第</a:t>
                </a:r>
                <a:r>
                  <a:rPr lang="en-US" altLang="x-none" sz="1800" b="1">
                    <a:latin typeface="Times New Roman" pitchFamily="18" charset="0"/>
                    <a:ea typeface="宋体" pitchFamily="2" charset="-122"/>
                  </a:rPr>
                  <a:t>1</a:t>
                </a:r>
                <a:r>
                  <a:rPr lang="zh-CN" altLang="en-US" sz="1800" b="1" dirty="0">
                    <a:latin typeface="Times New Roman" pitchFamily="18" charset="0"/>
                    <a:ea typeface="宋体" pitchFamily="2" charset="-122"/>
                  </a:rPr>
                  <a:t>项为</a:t>
                </a:r>
                <a:r>
                  <a:rPr lang="zh-CN" altLang="en-US" sz="2000" b="1" dirty="0">
                    <a:latin typeface="Times New Roman" pitchFamily="18" charset="0"/>
                    <a:ea typeface="宋体" pitchFamily="2" charset="-122"/>
                  </a:rPr>
                  <a:t> </a:t>
                </a:r>
                <a:r>
                  <a:rPr lang="en-US" altLang="x-none" sz="20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2</a:t>
                </a:r>
                <a:r>
                  <a:rPr lang="en-US" altLang="x-none" sz="2000" b="1" i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x</a:t>
                </a:r>
                <a:r>
                  <a:rPr lang="en-US" altLang="x-none" sz="2000" b="1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y</a:t>
                </a:r>
                <a:r>
                  <a:rPr lang="en-US" altLang="x-none" sz="2000" b="1" baseline="30000">
                    <a:solidFill>
                      <a:srgbClr val="FF0000"/>
                    </a:solidFill>
                    <a:latin typeface="Times New Roman" pitchFamily="18" charset="0"/>
                    <a:ea typeface="宋体" pitchFamily="2" charset="-122"/>
                  </a:rPr>
                  <a:t>2</a:t>
                </a:r>
                <a:endParaRPr lang="en-US" altLang="x-none" sz="2000" b="1" baseline="3000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pic>
            <p:nvPicPr>
              <p:cNvPr id="38917" name="Picture 15"/>
              <p:cNvPicPr>
                <a:picLocks noChangeAspect="1"/>
              </p:cNvPicPr>
              <p:nvPr/>
            </p:nvPicPr>
            <p:blipFill>
              <a:blip r:embed="rId1">
                <a:lum contrast="42000"/>
              </a:blip>
              <a:stretch>
                <a:fillRect/>
              </a:stretch>
            </p:blipFill>
            <p:spPr>
              <a:xfrm>
                <a:off x="3840" y="624"/>
                <a:ext cx="672" cy="76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  <p:graphicFrame>
          <p:nvGraphicFramePr>
            <p:cNvPr id="38918" name="对象 38917"/>
            <p:cNvGraphicFramePr>
              <a:graphicFrameLocks noChangeAspect="1"/>
            </p:cNvGraphicFramePr>
            <p:nvPr/>
          </p:nvGraphicFramePr>
          <p:xfrm>
            <a:off x="960" y="432"/>
            <a:ext cx="1584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9" name="" r:id="rId2" imgW="1169035" imgH="228600" progId="Equation.DSMT4">
                    <p:embed/>
                  </p:oleObj>
                </mc:Choice>
                <mc:Fallback>
                  <p:oleObj name="" r:id="rId2" imgW="1169035" imgH="228600" progId="Equation.DSMT4">
                    <p:embed/>
                    <p:pic>
                      <p:nvPicPr>
                        <p:cNvPr id="0" name="图片 3088"/>
                        <p:cNvPicPr/>
                        <p:nvPr/>
                      </p:nvPicPr>
                      <p:blipFill>
                        <a:blip r:embed="rId3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960" y="432"/>
                          <a:ext cx="1584" cy="3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8919" name="Text Box 8"/>
          <p:cNvSpPr txBox="1"/>
          <p:nvPr/>
        </p:nvSpPr>
        <p:spPr>
          <a:xfrm>
            <a:off x="2819400" y="4373563"/>
            <a:ext cx="7620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黑体" pitchFamily="2" charset="-122"/>
              </a:rPr>
              <a:t>解</a:t>
            </a:r>
            <a:endParaRPr lang="zh-CN" altLang="en-US" sz="3200" b="1" dirty="0">
              <a:solidFill>
                <a:srgbClr val="FF0000"/>
              </a:solidFill>
              <a:latin typeface="Times New Roman" pitchFamily="18" charset="0"/>
              <a:ea typeface="黑体" pitchFamily="2" charset="-122"/>
            </a:endParaRPr>
          </a:p>
        </p:txBody>
      </p:sp>
      <p:graphicFrame>
        <p:nvGraphicFramePr>
          <p:cNvPr id="38920" name="对象 38919"/>
          <p:cNvGraphicFramePr>
            <a:graphicFrameLocks noChangeAspect="1"/>
          </p:cNvGraphicFramePr>
          <p:nvPr/>
        </p:nvGraphicFramePr>
        <p:xfrm>
          <a:off x="4449763" y="4419600"/>
          <a:ext cx="20272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4" imgW="952500" imgH="228600" progId="Equation.DSMT4">
                  <p:embed/>
                </p:oleObj>
              </mc:Choice>
              <mc:Fallback>
                <p:oleObj name="" r:id="rId4" imgW="952500" imgH="2286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49763" y="4419600"/>
                        <a:ext cx="2027237" cy="485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1" name="对象 38920"/>
          <p:cNvGraphicFramePr>
            <a:graphicFrameLocks noChangeAspect="1"/>
          </p:cNvGraphicFramePr>
          <p:nvPr/>
        </p:nvGraphicFramePr>
        <p:xfrm>
          <a:off x="4114800" y="5791200"/>
          <a:ext cx="251460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6" imgW="1156335" imgH="279400" progId="Equation.DSMT4">
                  <p:embed/>
                </p:oleObj>
              </mc:Choice>
              <mc:Fallback>
                <p:oleObj name="" r:id="rId6" imgW="1156335" imgH="2794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114800" y="5791200"/>
                        <a:ext cx="2514600" cy="6842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22" name="组合 38921"/>
          <p:cNvGrpSpPr/>
          <p:nvPr/>
        </p:nvGrpSpPr>
        <p:grpSpPr>
          <a:xfrm>
            <a:off x="2057400" y="2590800"/>
            <a:ext cx="7239000" cy="1828800"/>
            <a:chOff x="0" y="0"/>
            <a:chExt cx="4560" cy="1152"/>
          </a:xfrm>
        </p:grpSpPr>
        <p:sp>
          <p:nvSpPr>
            <p:cNvPr id="38923" name="AutoShape 6"/>
            <p:cNvSpPr/>
            <p:nvPr/>
          </p:nvSpPr>
          <p:spPr>
            <a:xfrm>
              <a:off x="768" y="0"/>
              <a:ext cx="3792" cy="816"/>
            </a:xfrm>
            <a:prstGeom prst="cloudCallout">
              <a:avLst>
                <a:gd name="adj1" fmla="val -49708"/>
                <a:gd name="adj2" fmla="val 41056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lvl="0" algn="ctr" eaLnBrk="1" hangingPunct="1">
                <a:buNone/>
              </a:pPr>
              <a:r>
                <a:rPr lang="zh-CN" altLang="en-US" sz="1800" b="1" dirty="0">
                  <a:latin typeface="Times New Roman" pitchFamily="18" charset="0"/>
                  <a:ea typeface="宋体" pitchFamily="2" charset="-122"/>
                </a:rPr>
                <a:t>由于第</a:t>
              </a:r>
              <a:r>
                <a:rPr lang="en-US" altLang="x-none" sz="1800" b="1"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1800" b="1" dirty="0">
                  <a:latin typeface="Times New Roman" pitchFamily="18" charset="0"/>
                  <a:ea typeface="宋体" pitchFamily="2" charset="-122"/>
                </a:rPr>
                <a:t>项可以写成   </a:t>
              </a:r>
              <a:endParaRPr lang="zh-CN" altLang="en-US" sz="1800" b="1" dirty="0">
                <a:latin typeface="Times New Roman" pitchFamily="18" charset="0"/>
                <a:ea typeface="宋体" pitchFamily="2" charset="-122"/>
              </a:endParaRPr>
            </a:p>
            <a:p>
              <a:pPr lvl="0" algn="ctr" eaLnBrk="1" hangingPunct="1">
                <a:buNone/>
              </a:pPr>
              <a:r>
                <a:rPr lang="zh-CN" altLang="en-US" sz="1800" b="1" dirty="0">
                  <a:latin typeface="Times New Roman" pitchFamily="18" charset="0"/>
                  <a:ea typeface="宋体" pitchFamily="2" charset="-122"/>
                </a:rPr>
                <a:t>因此括号内的第</a:t>
              </a:r>
              <a:r>
                <a:rPr lang="en-US" altLang="x-none" sz="1800" b="1">
                  <a:latin typeface="Times New Roman" pitchFamily="18" charset="0"/>
                  <a:ea typeface="宋体" pitchFamily="2" charset="-122"/>
                </a:rPr>
                <a:t>2</a:t>
              </a:r>
              <a:r>
                <a:rPr lang="zh-CN" altLang="en-US" sz="1800" b="1" dirty="0">
                  <a:latin typeface="Times New Roman" pitchFamily="18" charset="0"/>
                  <a:ea typeface="宋体" pitchFamily="2" charset="-122"/>
                </a:rPr>
                <a:t>项为</a:t>
              </a:r>
              <a:r>
                <a:rPr lang="zh-CN" altLang="en-US" sz="2000" b="1" dirty="0">
                  <a:latin typeface="Times New Roman" pitchFamily="18" charset="0"/>
                  <a:ea typeface="宋体" pitchFamily="2" charset="-122"/>
                </a:rPr>
                <a:t> </a:t>
              </a:r>
              <a:r>
                <a:rPr lang="zh-CN" altLang="en-US" sz="2000" b="1" dirty="0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－</a:t>
              </a:r>
              <a:r>
                <a:rPr lang="en-US" altLang="x-none" sz="2000" b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3</a:t>
              </a:r>
              <a:r>
                <a:rPr lang="en-US" altLang="x-none" sz="20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z</a:t>
              </a:r>
              <a:endParaRPr lang="en-US" altLang="x-none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38924" name="对象 38923"/>
            <p:cNvGraphicFramePr>
              <a:graphicFrameLocks noChangeAspect="1"/>
            </p:cNvGraphicFramePr>
            <p:nvPr/>
          </p:nvGraphicFramePr>
          <p:xfrm>
            <a:off x="3237" y="123"/>
            <a:ext cx="816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8" imgW="735965" imgH="254000" progId="Equation.DSMT4">
                    <p:embed/>
                  </p:oleObj>
                </mc:Choice>
                <mc:Fallback>
                  <p:oleObj name="" r:id="rId8" imgW="735965" imgH="254000" progId="Equation.DSMT4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9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237" y="123"/>
                          <a:ext cx="816" cy="28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8925" name="Picture 14"/>
            <p:cNvPicPr>
              <a:picLocks noChangeAspect="1"/>
            </p:cNvPicPr>
            <p:nvPr/>
          </p:nvPicPr>
          <p:blipFill>
            <a:blip r:embed="rId10">
              <a:lum contrast="42000"/>
            </a:blip>
            <a:stretch>
              <a:fillRect/>
            </a:stretch>
          </p:blipFill>
          <p:spPr>
            <a:xfrm>
              <a:off x="0" y="336"/>
              <a:ext cx="624" cy="81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graphicFrame>
        <p:nvGraphicFramePr>
          <p:cNvPr id="38926" name="对象 38925"/>
          <p:cNvGraphicFramePr>
            <a:graphicFrameLocks noChangeAspect="1"/>
          </p:cNvGraphicFramePr>
          <p:nvPr/>
        </p:nvGraphicFramePr>
        <p:xfrm>
          <a:off x="4114800" y="5029200"/>
          <a:ext cx="3276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11" imgW="1675130" imgH="254000" progId="Equation.DSMT4">
                  <p:embed/>
                </p:oleObj>
              </mc:Choice>
              <mc:Fallback>
                <p:oleObj name="" r:id="rId11" imgW="1675130" imgH="2540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1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114800" y="5029200"/>
                        <a:ext cx="3276600" cy="685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Text Box 2"/>
          <p:cNvSpPr txBox="1"/>
          <p:nvPr/>
        </p:nvSpPr>
        <p:spPr>
          <a:xfrm>
            <a:off x="1703388" y="765175"/>
            <a:ext cx="8569325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chemeClr val="accent2"/>
                </a:solidFill>
                <a:latin typeface="Arial" pitchFamily="34" charset="0"/>
                <a:ea typeface="华文新魏" pitchFamily="2" charset="-122"/>
              </a:rPr>
              <a:t>你能概括出提取公因式法的一般步骤吗？</a:t>
            </a:r>
            <a:endParaRPr lang="zh-CN" altLang="en-US" sz="3600" b="1" dirty="0">
              <a:solidFill>
                <a:schemeClr val="accent2"/>
              </a:solidFill>
              <a:latin typeface="Arial" pitchFamily="34" charset="0"/>
              <a:ea typeface="华文新魏" pitchFamily="2" charset="-122"/>
            </a:endParaRPr>
          </a:p>
        </p:txBody>
      </p:sp>
      <p:sp>
        <p:nvSpPr>
          <p:cNvPr id="39939" name="Rectangle 3"/>
          <p:cNvSpPr/>
          <p:nvPr/>
        </p:nvSpPr>
        <p:spPr>
          <a:xfrm>
            <a:off x="8401050" y="1557338"/>
            <a:ext cx="29591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45000"/>
              </a:spcBef>
              <a:buNone/>
            </a:pPr>
            <a:r>
              <a:rPr lang="en-US" altLang="x-none" sz="3200" b="1">
                <a:latin typeface="Arial" pitchFamily="34" charset="0"/>
                <a:ea typeface="宋体" pitchFamily="2" charset="-122"/>
                <a:sym typeface="Wingdings" pitchFamily="2" charset="2"/>
              </a:rPr>
              <a:t> </a:t>
            </a:r>
            <a:endParaRPr lang="en-US" altLang="x-none" sz="3200" b="1">
              <a:latin typeface="Arial" pitchFamily="34" charset="0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39940" name="Text Box 4"/>
          <p:cNvSpPr txBox="1"/>
          <p:nvPr/>
        </p:nvSpPr>
        <p:spPr>
          <a:xfrm>
            <a:off x="8295323" y="5254625"/>
            <a:ext cx="30988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spcBef>
                <a:spcPct val="45000"/>
              </a:spcBef>
              <a:buNone/>
            </a:pPr>
            <a:endParaRPr lang="en-US" altLang="x-none" sz="3200" b="1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lvl="0" algn="ctr" eaLnBrk="1" hangingPunct="1">
              <a:buNone/>
            </a:pPr>
            <a:endParaRPr lang="en-US" altLang="x-none" sz="240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9941" name="Text Box 5"/>
          <p:cNvSpPr txBox="1"/>
          <p:nvPr/>
        </p:nvSpPr>
        <p:spPr>
          <a:xfrm>
            <a:off x="7401560" y="5049838"/>
            <a:ext cx="30988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buNone/>
            </a:pP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9942" name="Text Box 7"/>
          <p:cNvSpPr txBox="1"/>
          <p:nvPr/>
        </p:nvSpPr>
        <p:spPr>
          <a:xfrm>
            <a:off x="1631950" y="1412875"/>
            <a:ext cx="6400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1</a:t>
            </a:r>
            <a:r>
              <a:rPr lang="en-US" altLang="x-none" sz="2800" b="1">
                <a:latin typeface="仿宋_GB2312" pitchFamily="49" charset="-122"/>
                <a:ea typeface="仿宋_GB2312" pitchFamily="49" charset="-122"/>
              </a:rPr>
              <a:t>.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确定应提取的公因式；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9943" name="Text Box 8"/>
          <p:cNvSpPr txBox="1"/>
          <p:nvPr/>
        </p:nvSpPr>
        <p:spPr>
          <a:xfrm>
            <a:off x="1631950" y="2133600"/>
            <a:ext cx="90360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en-US" altLang="x-none" sz="2800" b="1">
                <a:latin typeface="仿宋_GB2312" pitchFamily="49" charset="-122"/>
                <a:ea typeface="仿宋_GB2312" pitchFamily="49" charset="-122"/>
              </a:rPr>
              <a:t>.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用公因式去除这个多项式，所得的商作为另一个因式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9944" name="Text Box 9"/>
          <p:cNvSpPr txBox="1"/>
          <p:nvPr/>
        </p:nvSpPr>
        <p:spPr>
          <a:xfrm>
            <a:off x="1631950" y="2852738"/>
            <a:ext cx="72580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3</a:t>
            </a:r>
            <a:r>
              <a:rPr lang="en-US" altLang="x-none" sz="2800" b="1">
                <a:latin typeface="仿宋_GB2312" pitchFamily="49" charset="-122"/>
                <a:ea typeface="仿宋_GB2312" pitchFamily="49" charset="-122"/>
              </a:rPr>
              <a:t>.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把多项式写成这两个因式的积的形式。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9945" name="Rectangle 10"/>
          <p:cNvSpPr/>
          <p:nvPr/>
        </p:nvSpPr>
        <p:spPr>
          <a:xfrm>
            <a:off x="1919288" y="5708650"/>
            <a:ext cx="2506662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①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提取不尽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46" name="Rectangle 11"/>
          <p:cNvSpPr/>
          <p:nvPr/>
        </p:nvSpPr>
        <p:spPr>
          <a:xfrm>
            <a:off x="6743700" y="5734050"/>
            <a:ext cx="257968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③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疏忽变号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47" name="Rectangle 12"/>
          <p:cNvSpPr/>
          <p:nvPr/>
        </p:nvSpPr>
        <p:spPr>
          <a:xfrm>
            <a:off x="1990566" y="6165850"/>
            <a:ext cx="74726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buNone/>
            </a:pP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④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只提取部分公因式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整个式子未成乘积形式。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48" name="Rectangle 13"/>
          <p:cNvSpPr/>
          <p:nvPr/>
        </p:nvSpPr>
        <p:spPr>
          <a:xfrm>
            <a:off x="1792129" y="5157788"/>
            <a:ext cx="65836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buNone/>
            </a:pPr>
            <a:r>
              <a:rPr lang="en-US" altLang="x-none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(2).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提取公因式要彻底</a:t>
            </a:r>
            <a:r>
              <a:rPr lang="en-US" altLang="x-none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;</a:t>
            </a: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注意易犯的错误</a:t>
            </a:r>
            <a:r>
              <a:rPr lang="en-US" altLang="x-none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:</a:t>
            </a:r>
            <a:endParaRPr lang="en-US" altLang="x-none" sz="28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49" name="Rectangle 14"/>
          <p:cNvSpPr/>
          <p:nvPr/>
        </p:nvSpPr>
        <p:spPr>
          <a:xfrm>
            <a:off x="4583113" y="5734050"/>
            <a:ext cx="202088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②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漏项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50" name="Rectangle 15"/>
          <p:cNvSpPr/>
          <p:nvPr/>
        </p:nvSpPr>
        <p:spPr>
          <a:xfrm>
            <a:off x="1703388" y="4149725"/>
            <a:ext cx="8280400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(1).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当首项系数为负时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通常应提取负因数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在提取“－”号时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余下的各项都变号。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9951" name="WordArt 16"/>
          <p:cNvSpPr>
            <a:spLocks noTextEdit="1"/>
          </p:cNvSpPr>
          <p:nvPr/>
        </p:nvSpPr>
        <p:spPr>
          <a:xfrm>
            <a:off x="1558925" y="3502025"/>
            <a:ext cx="3025775" cy="863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TopLeft">
                <a:rot lat="0" lon="20520000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p>
            <a:pPr algn="ctr" eaLnBrk="0" hangingPunct="0"/>
            <a:r>
              <a:rPr lang="zh-CN" altLang="en-US" sz="3600" b="1">
                <a:gradFill rotWithShape="1">
                  <a:gsLst>
                    <a:gs pos="0">
                      <a:srgbClr val="FF0000"/>
                    </a:gs>
                    <a:gs pos="100000">
                      <a:schemeClr val="accent2"/>
                    </a:gs>
                  </a:gsLst>
                  <a:lin ang="18900000" scaled="1"/>
                  <a:tileRect/>
                </a:gradFill>
                <a:latin typeface="隶书" charset="0"/>
                <a:ea typeface="隶书" charset="0"/>
              </a:rPr>
              <a:t>注意</a:t>
            </a:r>
            <a:endParaRPr lang="zh-CN" altLang="en-US" sz="3600" b="1">
              <a:gradFill rotWithShape="1">
                <a:gsLst>
                  <a:gs pos="0">
                    <a:srgbClr val="FF0000"/>
                  </a:gs>
                  <a:gs pos="100000">
                    <a:schemeClr val="accent2"/>
                  </a:gs>
                </a:gsLst>
                <a:lin ang="18900000" scaled="1"/>
                <a:tileRect/>
              </a:gradFill>
              <a:latin typeface="隶书" charset="0"/>
              <a:ea typeface="隶书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3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70" decel="100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70" decel="100000"/>
                                        <p:tgtEl>
                                          <p:spTgt spid="399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77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70" decel="100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770" decel="100000"/>
                                        <p:tgtEl>
                                          <p:spTgt spid="399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70" decel="100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770" decel="100000"/>
                                        <p:tgtEl>
                                          <p:spTgt spid="399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77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70" decel="100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770" decel="100000"/>
                                        <p:tgtEl>
                                          <p:spTgt spid="3994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39943" grpId="0"/>
      <p:bldP spid="39944" grpId="0"/>
      <p:bldP spid="39945" grpId="0"/>
      <p:bldP spid="39946" grpId="0"/>
      <p:bldP spid="39947" grpId="0"/>
      <p:bldP spid="39948" grpId="0"/>
      <p:bldP spid="39949" grpId="0"/>
      <p:bldP spid="399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Text Box 4"/>
          <p:cNvSpPr txBox="1"/>
          <p:nvPr/>
        </p:nvSpPr>
        <p:spPr>
          <a:xfrm>
            <a:off x="1919288" y="836613"/>
            <a:ext cx="73914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000" b="1">
                <a:latin typeface="Times New Roman" pitchFamily="18" charset="0"/>
                <a:ea typeface="宋体" pitchFamily="2" charset="-122"/>
              </a:rPr>
              <a:t>1.</a:t>
            </a:r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说出下列多项式中各项的公因式：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40963" name="Object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1447800"/>
            <a:ext cx="2667000" cy="455613"/>
          </a:xfrm>
          <a:prstGeom prst="rect">
            <a:avLst/>
          </a:prstGeom>
          <a:noFill/>
          <a:ln w="9525">
            <a:noFill/>
            <a:miter/>
          </a:ln>
        </p:spPr>
      </p:pic>
      <p:graphicFrame>
        <p:nvGraphicFramePr>
          <p:cNvPr id="40964" name="对象 40963"/>
          <p:cNvGraphicFramePr>
            <a:graphicFrameLocks noChangeAspect="1"/>
          </p:cNvGraphicFramePr>
          <p:nvPr/>
        </p:nvGraphicFramePr>
        <p:xfrm>
          <a:off x="7154863" y="1190625"/>
          <a:ext cx="2141537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2" imgW="1117600" imgH="393700" progId="Equation.DSMT4">
                  <p:embed/>
                </p:oleObj>
              </mc:Choice>
              <mc:Fallback>
                <p:oleObj name="" r:id="rId2" imgW="1117600" imgH="393700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154863" y="1190625"/>
                        <a:ext cx="2141537" cy="755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对象 40964"/>
          <p:cNvGraphicFramePr>
            <a:graphicFrameLocks noChangeAspect="1"/>
          </p:cNvGraphicFramePr>
          <p:nvPr/>
        </p:nvGraphicFramePr>
        <p:xfrm>
          <a:off x="6873875" y="2057400"/>
          <a:ext cx="2333625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4" imgW="965200" imgH="431800" progId="Equation.DSMT4">
                  <p:embed/>
                </p:oleObj>
              </mc:Choice>
              <mc:Fallback>
                <p:oleObj name="" r:id="rId4" imgW="965200" imgH="4318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5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873875" y="2057400"/>
                        <a:ext cx="2333625" cy="10445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6" name="对象 40965"/>
          <p:cNvGraphicFramePr>
            <a:graphicFrameLocks noChangeAspect="1"/>
          </p:cNvGraphicFramePr>
          <p:nvPr/>
        </p:nvGraphicFramePr>
        <p:xfrm>
          <a:off x="5105400" y="4067175"/>
          <a:ext cx="18288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6" imgW="735965" imgH="203200" progId="Equation.DSMT4">
                  <p:embed/>
                </p:oleObj>
              </mc:Choice>
              <mc:Fallback>
                <p:oleObj name="" r:id="rId6" imgW="735965" imgH="2032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105400" y="4067175"/>
                        <a:ext cx="1828800" cy="504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967" name="组合 40966"/>
          <p:cNvGrpSpPr/>
          <p:nvPr/>
        </p:nvGrpSpPr>
        <p:grpSpPr>
          <a:xfrm>
            <a:off x="1905000" y="3352800"/>
            <a:ext cx="7772400" cy="2251075"/>
            <a:chOff x="0" y="0"/>
            <a:chExt cx="4896" cy="1418"/>
          </a:xfrm>
        </p:grpSpPr>
        <p:sp>
          <p:nvSpPr>
            <p:cNvPr id="40968" name="Text Box 7"/>
            <p:cNvSpPr txBox="1"/>
            <p:nvPr/>
          </p:nvSpPr>
          <p:spPr>
            <a:xfrm>
              <a:off x="0" y="0"/>
              <a:ext cx="412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  <a:buNone/>
              </a:pPr>
              <a:r>
                <a:rPr lang="en-US" altLang="x-none" sz="2000" b="1">
                  <a:latin typeface="Times New Roman" pitchFamily="18" charset="0"/>
                  <a:ea typeface="宋体" pitchFamily="2" charset="-122"/>
                </a:rPr>
                <a:t>2.</a:t>
              </a:r>
              <a:r>
                <a:rPr lang="zh-CN" altLang="en-US" sz="2000" b="1" dirty="0">
                  <a:latin typeface="Times New Roman" pitchFamily="18" charset="0"/>
                  <a:ea typeface="宋体" pitchFamily="2" charset="-122"/>
                </a:rPr>
                <a:t>在下列括号内填写适当的多项式：</a:t>
              </a:r>
              <a:endParaRPr lang="zh-CN" altLang="en-US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40969" name="组合 40968"/>
            <p:cNvGrpSpPr/>
            <p:nvPr/>
          </p:nvGrpSpPr>
          <p:grpSpPr>
            <a:xfrm>
              <a:off x="240" y="480"/>
              <a:ext cx="3840" cy="307"/>
              <a:chOff x="0" y="0"/>
              <a:chExt cx="3840" cy="307"/>
            </a:xfrm>
          </p:grpSpPr>
          <p:pic>
            <p:nvPicPr>
              <p:cNvPr id="40970" name="Object 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1488" cy="307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  <p:sp>
            <p:nvSpPr>
              <p:cNvPr id="40971" name="Text Box 18"/>
              <p:cNvSpPr txBox="1"/>
              <p:nvPr/>
            </p:nvSpPr>
            <p:spPr>
              <a:xfrm>
                <a:off x="1488" y="0"/>
                <a:ext cx="2352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  <a:buNone/>
                </a:pPr>
                <a:r>
                  <a:rPr lang="en-US" altLang="x-none" sz="2000" b="1">
                    <a:latin typeface="Times New Roman" pitchFamily="18" charset="0"/>
                    <a:ea typeface="宋体" pitchFamily="2" charset="-122"/>
                  </a:rPr>
                  <a:t>(                                     )</a:t>
                </a:r>
                <a:endParaRPr lang="en-US" altLang="x-none" sz="2000" b="1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  <p:grpSp>
          <p:nvGrpSpPr>
            <p:cNvPr id="40972" name="组合 40971"/>
            <p:cNvGrpSpPr/>
            <p:nvPr/>
          </p:nvGrpSpPr>
          <p:grpSpPr>
            <a:xfrm>
              <a:off x="201" y="1104"/>
              <a:ext cx="4695" cy="314"/>
              <a:chOff x="0" y="0"/>
              <a:chExt cx="4695" cy="314"/>
            </a:xfrm>
          </p:grpSpPr>
          <p:graphicFrame>
            <p:nvGraphicFramePr>
              <p:cNvPr id="40973" name="对象 40972"/>
              <p:cNvGraphicFramePr>
                <a:graphicFrameLocks noChangeAspect="1"/>
              </p:cNvGraphicFramePr>
              <p:nvPr/>
            </p:nvGraphicFramePr>
            <p:xfrm>
              <a:off x="0" y="0"/>
              <a:ext cx="2430" cy="31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97" name="" r:id="rId9" imgW="1966595" imgH="254000" progId="Equation.DSMT4">
                      <p:embed/>
                    </p:oleObj>
                  </mc:Choice>
                  <mc:Fallback>
                    <p:oleObj name="" r:id="rId9" imgW="1966595" imgH="254000" progId="Equation.DSMT4">
                      <p:embed/>
                      <p:pic>
                        <p:nvPicPr>
                          <p:cNvPr id="0" name="图片 3096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0" y="0"/>
                            <a:ext cx="2430" cy="314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0974" name="Text Box 20"/>
              <p:cNvSpPr txBox="1"/>
              <p:nvPr/>
            </p:nvSpPr>
            <p:spPr>
              <a:xfrm>
                <a:off x="2343" y="0"/>
                <a:ext cx="2352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  <a:buNone/>
                </a:pPr>
                <a:r>
                  <a:rPr lang="en-US" altLang="x-none" sz="2000" b="1">
                    <a:latin typeface="Times New Roman" pitchFamily="18" charset="0"/>
                    <a:ea typeface="宋体" pitchFamily="2" charset="-122"/>
                  </a:rPr>
                  <a:t>(                                     )</a:t>
                </a:r>
                <a:endParaRPr lang="en-US" altLang="x-none" sz="2000" b="1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graphicFrame>
        <p:nvGraphicFramePr>
          <p:cNvPr id="40975" name="对象 40974"/>
          <p:cNvGraphicFramePr>
            <a:graphicFrameLocks noChangeAspect="1"/>
          </p:cNvGraphicFramePr>
          <p:nvPr/>
        </p:nvGraphicFramePr>
        <p:xfrm>
          <a:off x="6480175" y="5060950"/>
          <a:ext cx="13652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1" imgW="546100" imgH="203200" progId="Equation.DSMT4">
                  <p:embed/>
                </p:oleObj>
              </mc:Choice>
              <mc:Fallback>
                <p:oleObj name="" r:id="rId11" imgW="546100" imgH="2032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480175" y="5060950"/>
                        <a:ext cx="1365250" cy="508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6" name="Text Box 20"/>
          <p:cNvSpPr txBox="1"/>
          <p:nvPr/>
        </p:nvSpPr>
        <p:spPr>
          <a:xfrm>
            <a:off x="2619375" y="2028825"/>
            <a:ext cx="233616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zh-CN" altLang="en-US" sz="28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公因式：</a:t>
            </a:r>
            <a:r>
              <a:rPr lang="en-US" altLang="x-none" sz="280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—3y</a:t>
            </a:r>
            <a:endParaRPr lang="en-US" altLang="x-none" sz="280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977" name="Text Box 21"/>
          <p:cNvSpPr txBox="1"/>
          <p:nvPr/>
        </p:nvSpPr>
        <p:spPr>
          <a:xfrm>
            <a:off x="1774825" y="188913"/>
            <a:ext cx="2697163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dirty="0">
                <a:latin typeface="Arial" pitchFamily="34" charset="0"/>
                <a:ea typeface="宋体" pitchFamily="2" charset="-122"/>
              </a:rPr>
              <a:t>考考你</a:t>
            </a:r>
            <a:endParaRPr lang="zh-CN" altLang="en-US" sz="4000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Text Box 4"/>
          <p:cNvSpPr txBox="1"/>
          <p:nvPr/>
        </p:nvSpPr>
        <p:spPr>
          <a:xfrm>
            <a:off x="1752600" y="685800"/>
            <a:ext cx="5638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latin typeface="Times New Roman" pitchFamily="18" charset="0"/>
                <a:ea typeface="宋体" pitchFamily="2" charset="-122"/>
              </a:rPr>
              <a:t>3.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把下列多项式因式分解：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41987" name="Object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2025650"/>
            <a:ext cx="2590800" cy="641350"/>
          </a:xfrm>
          <a:prstGeom prst="rect">
            <a:avLst/>
          </a:prstGeom>
          <a:noFill/>
          <a:ln w="9525">
            <a:noFill/>
            <a:miter/>
          </a:ln>
        </p:spPr>
      </p:pic>
      <p:graphicFrame>
        <p:nvGraphicFramePr>
          <p:cNvPr id="41988" name="对象 41987"/>
          <p:cNvGraphicFramePr>
            <a:graphicFrameLocks noChangeAspect="1"/>
          </p:cNvGraphicFramePr>
          <p:nvPr/>
        </p:nvGraphicFramePr>
        <p:xfrm>
          <a:off x="5486400" y="1981200"/>
          <a:ext cx="454183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2" imgW="1890395" imgH="254000" progId="Equation.DSMT4">
                  <p:embed/>
                </p:oleObj>
              </mc:Choice>
              <mc:Fallback>
                <p:oleObj name="" r:id="rId2" imgW="1890395" imgH="254000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486400" y="1981200"/>
                        <a:ext cx="4541838" cy="609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对象 41988"/>
          <p:cNvGraphicFramePr>
            <a:graphicFrameLocks noChangeAspect="1"/>
          </p:cNvGraphicFramePr>
          <p:nvPr/>
        </p:nvGraphicFramePr>
        <p:xfrm>
          <a:off x="2209800" y="3409950"/>
          <a:ext cx="28194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4" imgW="1015365" imgH="254000" progId="Equation.DSMT4">
                  <p:embed/>
                </p:oleObj>
              </mc:Choice>
              <mc:Fallback>
                <p:oleObj name="" r:id="rId4" imgW="1015365" imgH="254000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5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209800" y="3409950"/>
                        <a:ext cx="2819400" cy="704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对象 41989"/>
          <p:cNvGraphicFramePr>
            <a:graphicFrameLocks noChangeAspect="1"/>
          </p:cNvGraphicFramePr>
          <p:nvPr/>
        </p:nvGraphicFramePr>
        <p:xfrm>
          <a:off x="6019800" y="3446463"/>
          <a:ext cx="3810000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6" imgW="1447165" imgH="254000" progId="Equation.DSMT4">
                  <p:embed/>
                </p:oleObj>
              </mc:Choice>
              <mc:Fallback>
                <p:oleObj name="" r:id="rId6" imgW="1447165" imgH="2540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019800" y="3446463"/>
                        <a:ext cx="3810000" cy="6683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3"/>
          <p:cNvSpPr/>
          <p:nvPr/>
        </p:nvSpPr>
        <p:spPr>
          <a:xfrm>
            <a:off x="1558925" y="1125538"/>
            <a:ext cx="6983413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indent="304800" algn="just" eaLnBrk="1" hangingPunct="1">
              <a:buNone/>
            </a:pP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2x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 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+ 3x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 + x = x(2x +3x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)</a:t>
            </a:r>
            <a:endParaRPr lang="en-US" altLang="x-none" sz="32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3011" name="Rectangle 4"/>
          <p:cNvSpPr/>
          <p:nvPr/>
        </p:nvSpPr>
        <p:spPr>
          <a:xfrm>
            <a:off x="1558925" y="2492375"/>
            <a:ext cx="68421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indent="304800" algn="just" eaLnBrk="1" hangingPunct="1">
              <a:buNone/>
            </a:pP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a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c - 6a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c = a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(c - 6ac)</a:t>
            </a:r>
            <a:endParaRPr lang="en-US" altLang="x-none" sz="32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3012" name="Rectangle 5"/>
          <p:cNvSpPr/>
          <p:nvPr/>
        </p:nvSpPr>
        <p:spPr>
          <a:xfrm>
            <a:off x="1558925" y="3644900"/>
            <a:ext cx="8208963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indent="304800" algn="just" eaLnBrk="1" hangingPunct="1">
              <a:buNone/>
            </a:pP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-2s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3 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+ 4s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 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- 6s = - s(2s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 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+ 4s - 6)</a:t>
            </a:r>
            <a:endParaRPr lang="en-US" altLang="x-none" sz="32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3013" name="Rectangle 6"/>
          <p:cNvSpPr/>
          <p:nvPr/>
        </p:nvSpPr>
        <p:spPr>
          <a:xfrm>
            <a:off x="1489075" y="5010150"/>
            <a:ext cx="8278813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indent="304800" algn="just" eaLnBrk="1" hangingPunct="1">
              <a:buNone/>
            </a:pP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a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b + 6ab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 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- 8a = -2ab(2a-3b) - 8a</a:t>
            </a:r>
            <a:endParaRPr lang="en-US" altLang="x-none" sz="32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3014" name="Rectangle 7"/>
          <p:cNvSpPr/>
          <p:nvPr/>
        </p:nvSpPr>
        <p:spPr>
          <a:xfrm>
            <a:off x="1665923" y="333375"/>
            <a:ext cx="74726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>
              <a:buNone/>
            </a:pP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4.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下列的分解因式对吗？如不对，请指出原因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:</a:t>
            </a:r>
            <a:endParaRPr lang="en-US" altLang="x-none" sz="2800" b="1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43015" name="组合 43014"/>
          <p:cNvGrpSpPr/>
          <p:nvPr/>
        </p:nvGrpSpPr>
        <p:grpSpPr>
          <a:xfrm>
            <a:off x="8831263" y="1196975"/>
            <a:ext cx="504825" cy="431800"/>
            <a:chOff x="0" y="0"/>
            <a:chExt cx="318" cy="272"/>
          </a:xfrm>
        </p:grpSpPr>
        <p:sp>
          <p:nvSpPr>
            <p:cNvPr id="43016" name="Line 10"/>
            <p:cNvSpPr/>
            <p:nvPr/>
          </p:nvSpPr>
          <p:spPr>
            <a:xfrm>
              <a:off x="0" y="24"/>
              <a:ext cx="318" cy="227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3017" name="Line 11"/>
            <p:cNvSpPr/>
            <p:nvPr/>
          </p:nvSpPr>
          <p:spPr>
            <a:xfrm flipV="1">
              <a:off x="0" y="0"/>
              <a:ext cx="272" cy="272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3018" name="组合 43017"/>
          <p:cNvGrpSpPr/>
          <p:nvPr/>
        </p:nvGrpSpPr>
        <p:grpSpPr>
          <a:xfrm>
            <a:off x="8470900" y="2636838"/>
            <a:ext cx="504825" cy="431800"/>
            <a:chOff x="0" y="0"/>
            <a:chExt cx="318" cy="272"/>
          </a:xfrm>
        </p:grpSpPr>
        <p:sp>
          <p:nvSpPr>
            <p:cNvPr id="43019" name="Line 13"/>
            <p:cNvSpPr/>
            <p:nvPr/>
          </p:nvSpPr>
          <p:spPr>
            <a:xfrm>
              <a:off x="0" y="24"/>
              <a:ext cx="318" cy="227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3020" name="Line 14"/>
            <p:cNvSpPr/>
            <p:nvPr/>
          </p:nvSpPr>
          <p:spPr>
            <a:xfrm flipV="1">
              <a:off x="0" y="0"/>
              <a:ext cx="272" cy="272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3021" name="组合 43020"/>
          <p:cNvGrpSpPr/>
          <p:nvPr/>
        </p:nvGrpSpPr>
        <p:grpSpPr>
          <a:xfrm>
            <a:off x="8183563" y="4221163"/>
            <a:ext cx="504825" cy="431800"/>
            <a:chOff x="0" y="0"/>
            <a:chExt cx="318" cy="272"/>
          </a:xfrm>
        </p:grpSpPr>
        <p:sp>
          <p:nvSpPr>
            <p:cNvPr id="43022" name="Line 16"/>
            <p:cNvSpPr/>
            <p:nvPr/>
          </p:nvSpPr>
          <p:spPr>
            <a:xfrm>
              <a:off x="0" y="24"/>
              <a:ext cx="318" cy="227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3023" name="Line 17"/>
            <p:cNvSpPr/>
            <p:nvPr/>
          </p:nvSpPr>
          <p:spPr>
            <a:xfrm flipV="1">
              <a:off x="0" y="0"/>
              <a:ext cx="272" cy="272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3024" name="组合 43023"/>
          <p:cNvGrpSpPr/>
          <p:nvPr/>
        </p:nvGrpSpPr>
        <p:grpSpPr>
          <a:xfrm>
            <a:off x="9047163" y="5661025"/>
            <a:ext cx="504825" cy="431800"/>
            <a:chOff x="0" y="0"/>
            <a:chExt cx="318" cy="272"/>
          </a:xfrm>
        </p:grpSpPr>
        <p:sp>
          <p:nvSpPr>
            <p:cNvPr id="43025" name="Line 19"/>
            <p:cNvSpPr/>
            <p:nvPr/>
          </p:nvSpPr>
          <p:spPr>
            <a:xfrm>
              <a:off x="0" y="24"/>
              <a:ext cx="318" cy="227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3026" name="Line 20"/>
            <p:cNvSpPr/>
            <p:nvPr/>
          </p:nvSpPr>
          <p:spPr>
            <a:xfrm flipV="1">
              <a:off x="0" y="0"/>
              <a:ext cx="272" cy="272"/>
            </a:xfrm>
            <a:prstGeom prst="line">
              <a:avLst/>
            </a:prstGeom>
            <a:ln w="50800" cap="flat" cmpd="sng">
              <a:solidFill>
                <a:srgbClr val="FF33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3027" name="Rectangle 21"/>
          <p:cNvSpPr/>
          <p:nvPr/>
        </p:nvSpPr>
        <p:spPr>
          <a:xfrm>
            <a:off x="2638425" y="1844675"/>
            <a:ext cx="5113338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应为</a:t>
            </a:r>
            <a:r>
              <a:rPr lang="en-US" altLang="x-none" sz="3200" b="1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:  </a:t>
            </a:r>
            <a:r>
              <a:rPr lang="zh-CN" altLang="en-US" sz="2800" b="1" dirty="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原式</a:t>
            </a:r>
            <a:r>
              <a:rPr lang="en-US" altLang="x-none" sz="3200" b="1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=x(2x +3x</a:t>
            </a:r>
            <a:r>
              <a:rPr lang="en-US" altLang="x-none" sz="3200" b="1" baseline="30000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2</a:t>
            </a:r>
            <a:r>
              <a:rPr lang="en-US" altLang="x-none" sz="3200" b="1">
                <a:solidFill>
                  <a:srgbClr val="0000FF"/>
                </a:solidFill>
                <a:latin typeface="方正姚体" pitchFamily="2" charset="-122"/>
                <a:ea typeface="方正姚体" pitchFamily="2" charset="-122"/>
              </a:rPr>
              <a:t>+1)</a:t>
            </a:r>
            <a:endParaRPr lang="en-US" altLang="x-none" sz="3200" b="1">
              <a:solidFill>
                <a:srgbClr val="0000FF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43028" name="Rectangle 22"/>
          <p:cNvSpPr/>
          <p:nvPr/>
        </p:nvSpPr>
        <p:spPr>
          <a:xfrm>
            <a:off x="2566988" y="4292600"/>
            <a:ext cx="5329237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应为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: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原式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=-2s(s</a:t>
            </a:r>
            <a:r>
              <a:rPr lang="en-US" altLang="x-none" sz="3200" b="1" baseline="3000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-2s+3)</a:t>
            </a:r>
            <a:endParaRPr lang="en-US" altLang="x-none" sz="3200" b="1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3029" name="Rectangle 23"/>
          <p:cNvSpPr/>
          <p:nvPr/>
        </p:nvSpPr>
        <p:spPr>
          <a:xfrm>
            <a:off x="2640013" y="5734050"/>
            <a:ext cx="5256212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应为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: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原式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= a (ab+6b</a:t>
            </a:r>
            <a:r>
              <a:rPr lang="en-US" altLang="x-none" sz="3200" b="1" baseline="3000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-8)</a:t>
            </a:r>
            <a:endParaRPr lang="en-US" altLang="x-none" sz="3200" b="1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3030" name="Rectangle 24"/>
          <p:cNvSpPr/>
          <p:nvPr/>
        </p:nvSpPr>
        <p:spPr>
          <a:xfrm>
            <a:off x="2640013" y="3068638"/>
            <a:ext cx="475297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应为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:  </a:t>
            </a:r>
            <a:r>
              <a:rPr lang="zh-CN" altLang="en-US" sz="28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原式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=a</a:t>
            </a:r>
            <a:r>
              <a:rPr lang="en-US" altLang="x-none" sz="3200" b="1" baseline="3000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2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c(1 -6a)</a:t>
            </a:r>
            <a:endParaRPr lang="en-US" altLang="x-none" sz="3200" b="1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83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9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15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363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1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33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430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430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0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/>
      <p:bldP spid="43012" grpId="0"/>
      <p:bldP spid="43013" grpId="0"/>
      <p:bldP spid="43027" grpId="0"/>
      <p:bldP spid="43028" grpId="0"/>
      <p:bldP spid="43029" grpId="0"/>
      <p:bldP spid="430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Rectangle 2"/>
          <p:cNvSpPr/>
          <p:nvPr/>
        </p:nvSpPr>
        <p:spPr>
          <a:xfrm>
            <a:off x="1833563" y="1979613"/>
            <a:ext cx="8763000" cy="2865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latin typeface="Arial" pitchFamily="34" charset="0"/>
                <a:ea typeface="宋体" pitchFamily="2" charset="-122"/>
              </a:rPr>
              <a:t>1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、确定公因式的方法：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latin typeface="隶书" pitchFamily="49" charset="-122"/>
                <a:ea typeface="隶书" pitchFamily="49" charset="-122"/>
              </a:rPr>
              <a:t>(1)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公因式的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系数</a:t>
            </a:r>
            <a:r>
              <a:rPr lang="zh-CN" altLang="en-US" sz="2800" b="1" dirty="0">
                <a:solidFill>
                  <a:srgbClr val="9966FF"/>
                </a:solidFill>
                <a:latin typeface="Times New Roman" pitchFamily="18" charset="0"/>
                <a:ea typeface="宋体" pitchFamily="2" charset="-122"/>
              </a:rPr>
              <a:t>是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多项式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各项系数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最大公因数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。</a:t>
            </a:r>
            <a:endParaRPr lang="zh-CN" altLang="en-US" sz="2800" b="1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latin typeface="隶书" pitchFamily="49" charset="-122"/>
                <a:ea typeface="隶书" pitchFamily="49" charset="-122"/>
              </a:rPr>
              <a:t>(2)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字母</a:t>
            </a:r>
            <a:r>
              <a:rPr lang="zh-CN" altLang="en-US" sz="2800" b="1" dirty="0">
                <a:solidFill>
                  <a:srgbClr val="9966FF"/>
                </a:solidFill>
                <a:latin typeface="Times New Roman" pitchFamily="18" charset="0"/>
                <a:ea typeface="宋体" pitchFamily="2" charset="-122"/>
              </a:rPr>
              <a:t>取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多项式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各项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中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都含有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相同的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字母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rPr>
              <a:t>。</a:t>
            </a:r>
            <a:endParaRPr lang="zh-CN" altLang="en-US" sz="2800" b="1" dirty="0">
              <a:solidFill>
                <a:schemeClr val="accent2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2800" b="1">
                <a:latin typeface="隶书" pitchFamily="49" charset="-122"/>
                <a:ea typeface="隶书" pitchFamily="49" charset="-122"/>
              </a:rPr>
              <a:t>(3)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相同字母的指数</a:t>
            </a:r>
            <a:r>
              <a:rPr lang="zh-CN" altLang="en-US" sz="2800" b="1" dirty="0">
                <a:solidFill>
                  <a:srgbClr val="9966FF"/>
                </a:solidFill>
                <a:latin typeface="Times New Roman" pitchFamily="18" charset="0"/>
                <a:ea typeface="宋体" pitchFamily="2" charset="-122"/>
              </a:rPr>
              <a:t>取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各项中最小的一个，即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最低次幂</a:t>
            </a:r>
            <a:endParaRPr lang="zh-CN" altLang="en-US" sz="2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036" name="Rectangle 4"/>
          <p:cNvSpPr/>
          <p:nvPr/>
        </p:nvSpPr>
        <p:spPr>
          <a:xfrm>
            <a:off x="1703388" y="5010150"/>
            <a:ext cx="56356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200" b="1">
                <a:latin typeface="Arial" pitchFamily="34" charset="0"/>
                <a:ea typeface="华文新魏" pitchFamily="2" charset="-122"/>
              </a:rPr>
              <a:t>2</a:t>
            </a:r>
            <a:r>
              <a:rPr lang="zh-CN" altLang="en-US" sz="3200" b="1" dirty="0">
                <a:latin typeface="Arial" pitchFamily="34" charset="0"/>
                <a:ea typeface="华文新魏" pitchFamily="2" charset="-122"/>
              </a:rPr>
              <a:t>、提取公因式法分解因式</a:t>
            </a:r>
            <a:endParaRPr lang="zh-CN" altLang="en-US" sz="2800" b="1" dirty="0">
              <a:latin typeface="Arial" pitchFamily="34" charset="0"/>
              <a:ea typeface="宋体" pitchFamily="2" charset="-122"/>
              <a:sym typeface="Wingdings" pitchFamily="2" charset="2"/>
            </a:endParaRPr>
          </a:p>
        </p:txBody>
      </p:sp>
      <p:grpSp>
        <p:nvGrpSpPr>
          <p:cNvPr id="44038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44039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 txBox="1"/>
          <p:nvPr/>
        </p:nvSpPr>
        <p:spPr>
          <a:xfrm>
            <a:off x="1960563" y="1484313"/>
            <a:ext cx="5262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请把</a:t>
            </a:r>
            <a:r>
              <a:rPr lang="en-US" altLang="x-none" sz="4000" b="1">
                <a:latin typeface="Times New Roman" pitchFamily="18" charset="0"/>
                <a:ea typeface="宋体" pitchFamily="2" charset="-122"/>
              </a:rPr>
              <a:t>12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x-none" sz="4000" b="1">
                <a:latin typeface="Times New Roman" pitchFamily="18" charset="0"/>
                <a:ea typeface="宋体" pitchFamily="2" charset="-122"/>
              </a:rPr>
              <a:t>15</a:t>
            </a: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因数分解：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75" name="Rectangle 3"/>
          <p:cNvSpPr/>
          <p:nvPr/>
        </p:nvSpPr>
        <p:spPr>
          <a:xfrm>
            <a:off x="2351088" y="2135188"/>
            <a:ext cx="4968875" cy="20662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35000"/>
              </a:lnSpc>
              <a:buNone/>
            </a:pPr>
            <a:r>
              <a:rPr lang="en-US" altLang="x-none" sz="4800" b="1">
                <a:latin typeface="Times New Roman" pitchFamily="18" charset="0"/>
                <a:ea typeface="宋体" pitchFamily="2" charset="-122"/>
              </a:rPr>
              <a:t>12=2 × 2×3</a:t>
            </a:r>
            <a:r>
              <a:rPr lang="zh-CN" altLang="en-US" sz="4800" b="1" dirty="0">
                <a:latin typeface="Times New Roman" pitchFamily="18" charset="0"/>
                <a:ea typeface="宋体" pitchFamily="2" charset="-122"/>
              </a:rPr>
              <a:t>；</a:t>
            </a:r>
            <a:endParaRPr lang="zh-CN" altLang="en-US" sz="48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lnSpc>
                <a:spcPct val="135000"/>
              </a:lnSpc>
              <a:buNone/>
            </a:pPr>
            <a:r>
              <a:rPr lang="en-US" altLang="x-none" sz="4800" b="1">
                <a:latin typeface="Times New Roman" pitchFamily="18" charset="0"/>
                <a:ea typeface="宋体" pitchFamily="2" charset="-122"/>
              </a:rPr>
              <a:t>15=3 × 5</a:t>
            </a:r>
            <a:endParaRPr lang="en-US" altLang="x-none" sz="48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76" name="AutoShape 4"/>
          <p:cNvSpPr/>
          <p:nvPr/>
        </p:nvSpPr>
        <p:spPr>
          <a:xfrm>
            <a:off x="5375275" y="4346575"/>
            <a:ext cx="3657600" cy="2286000"/>
          </a:xfrm>
          <a:prstGeom prst="cloudCallout">
            <a:avLst>
              <a:gd name="adj1" fmla="val -24130"/>
              <a:gd name="adj2" fmla="val -100833"/>
            </a:avLst>
          </a:prstGeom>
          <a:solidFill>
            <a:srgbClr val="CCFFCC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 algn="ctr" eaLnBrk="1" hangingPunct="1">
              <a:buNone/>
            </a:pP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677" name="Text Box 5"/>
          <p:cNvSpPr txBox="1"/>
          <p:nvPr/>
        </p:nvSpPr>
        <p:spPr>
          <a:xfrm>
            <a:off x="6240463" y="4622800"/>
            <a:ext cx="2301875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12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x-none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15</a:t>
            </a:r>
            <a:r>
              <a:rPr lang="zh-CN" altLang="en-US" sz="36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这两数有公因数吗？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8678" name="组合 28677"/>
          <p:cNvGrpSpPr/>
          <p:nvPr/>
        </p:nvGrpSpPr>
        <p:grpSpPr>
          <a:xfrm>
            <a:off x="4733925" y="333375"/>
            <a:ext cx="2730500" cy="1371600"/>
            <a:chOff x="3992" y="432"/>
            <a:chExt cx="1720" cy="864"/>
          </a:xfrm>
        </p:grpSpPr>
        <p:pic>
          <p:nvPicPr>
            <p:cNvPr id="28679" name="图片 2867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80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 bldLvl="0" animBg="1"/>
      <p:bldP spid="286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 descr="花束"/>
          <p:cNvSpPr/>
          <p:nvPr/>
        </p:nvSpPr>
        <p:spPr>
          <a:xfrm>
            <a:off x="1847850" y="1773238"/>
            <a:ext cx="8424863" cy="935037"/>
          </a:xfrm>
          <a:prstGeom prst="rect">
            <a:avLst/>
          </a:prstGeom>
          <a:noFill/>
          <a:ln w="25400">
            <a:noFill/>
            <a:miter/>
          </a:ln>
        </p:spPr>
        <p:txBody>
          <a:bodyPr wrap="none" anchor="ctr"/>
          <a:p>
            <a:pPr lvl="0" eaLnBrk="1" hangingPunct="1">
              <a:buNone/>
            </a:pPr>
            <a:endParaRPr lang="zh-CN" altLang="en-US" sz="1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699" name="Text Box 3"/>
          <p:cNvSpPr txBox="1"/>
          <p:nvPr/>
        </p:nvSpPr>
        <p:spPr>
          <a:xfrm>
            <a:off x="3575050" y="4005263"/>
            <a:ext cx="4392613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4400" err="1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ab+ac</a:t>
            </a:r>
            <a:r>
              <a:rPr lang="en-US" altLang="x-none" sz="4400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 = </a:t>
            </a:r>
            <a:r>
              <a:rPr lang="en-US" altLang="x-none" sz="4400" err="1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a(b+c</a:t>
            </a:r>
            <a:r>
              <a:rPr lang="en-US" altLang="x-none" sz="4400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)</a:t>
            </a:r>
            <a:endParaRPr lang="en-US" altLang="x-none" sz="4400">
              <a:effectLst>
                <a:outerShdw blurRad="38100" dist="38100" dir="2700000">
                  <a:srgbClr val="FFFFFF"/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00" name="Text Box 4"/>
          <p:cNvSpPr txBox="1"/>
          <p:nvPr/>
        </p:nvSpPr>
        <p:spPr>
          <a:xfrm>
            <a:off x="2135188" y="5229225"/>
            <a:ext cx="76327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上式等号左边多项式各项都含有一个共同的因式，叫什么呢？</a:t>
            </a:r>
            <a:endParaRPr lang="zh-CN" altLang="en-US" sz="3200" b="1" dirty="0">
              <a:effectLst>
                <a:outerShdw blurRad="38100" dist="38100" dir="2700000">
                  <a:srgbClr val="FFFFFF"/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01" name="Text Box 5"/>
          <p:cNvSpPr txBox="1"/>
          <p:nvPr/>
        </p:nvSpPr>
        <p:spPr>
          <a:xfrm>
            <a:off x="7535863" y="3860800"/>
            <a:ext cx="230505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5400" b="1" dirty="0">
                <a:solidFill>
                  <a:schemeClr val="accent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34" charset="0"/>
                <a:ea typeface="黑体" pitchFamily="2" charset="-122"/>
              </a:rPr>
              <a:t>公因式</a:t>
            </a:r>
            <a:endParaRPr lang="zh-CN" altLang="en-US" sz="5400" b="1" dirty="0">
              <a:solidFill>
                <a:schemeClr val="accent2"/>
              </a:solidFill>
              <a:effectLst>
                <a:outerShdw blurRad="38100" dist="38100" dir="2700000">
                  <a:srgbClr val="000000"/>
                </a:outerShdw>
              </a:effectLst>
              <a:latin typeface="Arial" pitchFamily="34" charset="0"/>
              <a:ea typeface="黑体" pitchFamily="2" charset="-122"/>
            </a:endParaRPr>
          </a:p>
        </p:txBody>
      </p:sp>
      <p:sp>
        <p:nvSpPr>
          <p:cNvPr id="29702" name="Text Box 6"/>
          <p:cNvSpPr/>
          <p:nvPr>
            <p:ph type="title"/>
          </p:nvPr>
        </p:nvSpPr>
        <p:spPr>
          <a:xfrm>
            <a:off x="1703388" y="2997200"/>
            <a:ext cx="8064500" cy="792163"/>
          </a:xfrm>
        </p:spPr>
        <p:txBody>
          <a:bodyPr vert="horz" wrap="square" anchor="ctr" anchorCtr="1"/>
          <a:p>
            <a:pPr lvl="0"/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3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Arial" pitchFamily="34" charset="0"/>
              </a:rPr>
              <a:t>.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7×3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Arial" pitchFamily="34" charset="0"/>
              </a:rPr>
              <a:t>.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8+3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Arial" pitchFamily="34" charset="0"/>
              </a:rPr>
              <a:t>.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7×6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Arial" pitchFamily="34" charset="0"/>
              </a:rPr>
              <a:t>.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2=3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Arial" pitchFamily="34" charset="0"/>
              </a:rPr>
              <a:t>.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7×</a:t>
            </a:r>
            <a:r>
              <a:rPr lang="zh-CN" altLang="en-US" sz="3700" b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（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3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Arial" pitchFamily="34" charset="0"/>
              </a:rPr>
              <a:t>.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8+6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  <a:ea typeface="Arial" pitchFamily="34" charset="0"/>
              </a:rPr>
              <a:t>.</a:t>
            </a:r>
            <a:r>
              <a:rPr lang="en-US" altLang="x-none" sz="3700" b="1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2</a:t>
            </a:r>
            <a:r>
              <a:rPr lang="zh-CN" altLang="en-US" sz="3700" b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）</a:t>
            </a:r>
            <a:endParaRPr lang="zh-CN" altLang="en-US" sz="3700" b="1" dirty="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  <p:sp>
        <p:nvSpPr>
          <p:cNvPr id="29703" name="Text Box 7"/>
          <p:cNvSpPr txBox="1"/>
          <p:nvPr/>
        </p:nvSpPr>
        <p:spPr>
          <a:xfrm>
            <a:off x="2927350" y="1916113"/>
            <a:ext cx="72009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28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宋体" pitchFamily="2" charset="-122"/>
              </a:rPr>
              <a:t>是几个多项式的</a:t>
            </a:r>
            <a:r>
              <a:rPr lang="zh-CN" altLang="en-US" sz="2800" b="1" i="1" u="sng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宋体" pitchFamily="2" charset="-122"/>
              </a:rPr>
              <a:t>公共的因式</a:t>
            </a:r>
            <a:r>
              <a:rPr lang="zh-CN" altLang="en-US" sz="3200" b="1" dirty="0">
                <a:effectLst>
                  <a:outerShdw blurRad="38100" dist="38100" dir="2700000">
                    <a:srgbClr val="FFFFFF"/>
                  </a:outerShdw>
                </a:effectLst>
                <a:latin typeface="Times New Roman" pitchFamily="18" charset="0"/>
                <a:ea typeface="宋体" pitchFamily="2" charset="-122"/>
              </a:rPr>
              <a:t>。</a:t>
            </a:r>
            <a:endParaRPr lang="zh-CN" altLang="en-US" sz="3200" b="1" dirty="0">
              <a:effectLst>
                <a:outerShdw blurRad="38100" dist="38100" dir="2700000">
                  <a:srgbClr val="FFFFFF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04" name="Rectangle 9"/>
          <p:cNvSpPr/>
          <p:nvPr/>
        </p:nvSpPr>
        <p:spPr>
          <a:xfrm>
            <a:off x="7535863" y="3860800"/>
            <a:ext cx="2700337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5400" dirty="0">
                <a:solidFill>
                  <a:schemeClr val="accent2"/>
                </a:solidFill>
                <a:latin typeface="Arial" pitchFamily="34" charset="0"/>
                <a:ea typeface="黑体" pitchFamily="2" charset="-122"/>
              </a:rPr>
              <a:t>公因式</a:t>
            </a:r>
            <a:endParaRPr lang="zh-CN" altLang="en-US" sz="5400" dirty="0">
              <a:solidFill>
                <a:schemeClr val="accent2"/>
              </a:solidFill>
              <a:latin typeface="Arial" pitchFamily="34" charset="0"/>
              <a:ea typeface="黑体" pitchFamily="2" charset="-122"/>
            </a:endParaRPr>
          </a:p>
        </p:txBody>
      </p:sp>
      <p:grpSp>
        <p:nvGrpSpPr>
          <p:cNvPr id="29705" name="组合 29704"/>
          <p:cNvGrpSpPr/>
          <p:nvPr/>
        </p:nvGrpSpPr>
        <p:grpSpPr>
          <a:xfrm>
            <a:off x="4730750" y="692150"/>
            <a:ext cx="2730500" cy="1371600"/>
            <a:chOff x="3992" y="432"/>
            <a:chExt cx="1720" cy="864"/>
          </a:xfrm>
        </p:grpSpPr>
        <p:pic>
          <p:nvPicPr>
            <p:cNvPr id="29706" name="图片 2970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9707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16185E-6 C -0.28594 -0.1311 -0.56962 -0.25943 -0.68212 -0.30775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970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00" y="-153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0.5" calcmode="lin" valueType="num">
                                      <p:cBhvr override="childStyle">
                                        <p:cTn id="36" dur="2000" fill="hold"/>
                                        <p:tgtEl>
                                          <p:spTgt spid="2970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/>
      <p:bldP spid="29700" grpId="0"/>
      <p:bldP spid="29701" grpId="0" build="allAtOnce"/>
      <p:bldP spid="29701" grpId="1" build="allAtOnce"/>
      <p:bldP spid="29701" grpId="2" build="allAtOnce"/>
      <p:bldP spid="29702" grpId="0"/>
      <p:bldP spid="29703" grpId="0"/>
      <p:bldP spid="297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 Box 3"/>
          <p:cNvSpPr txBox="1"/>
          <p:nvPr/>
        </p:nvSpPr>
        <p:spPr>
          <a:xfrm>
            <a:off x="2782888" y="3141663"/>
            <a:ext cx="4392612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4400" err="1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ab+ac</a:t>
            </a:r>
            <a:r>
              <a:rPr lang="en-US" altLang="x-none" sz="4400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 = a(       )</a:t>
            </a:r>
            <a:endParaRPr lang="en-US" altLang="x-none" sz="4400">
              <a:effectLst>
                <a:outerShdw blurRad="38100" dist="38100" dir="2700000">
                  <a:srgbClr val="FFFFFF"/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23" name="Text Box 4"/>
          <p:cNvSpPr txBox="1"/>
          <p:nvPr/>
        </p:nvSpPr>
        <p:spPr>
          <a:xfrm>
            <a:off x="4800600" y="5157788"/>
            <a:ext cx="3455988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800" dirty="0">
                <a:solidFill>
                  <a:srgbClr val="0033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34" charset="0"/>
                <a:ea typeface="黑体" pitchFamily="2" charset="-122"/>
              </a:rPr>
              <a:t>公因式法</a:t>
            </a:r>
            <a:endParaRPr lang="zh-CN" altLang="en-US" sz="4800" dirty="0">
              <a:solidFill>
                <a:srgbClr val="0033CC"/>
              </a:solidFill>
              <a:effectLst>
                <a:outerShdw blurRad="38100" dist="38100" dir="2700000">
                  <a:srgbClr val="000000"/>
                </a:outerShdw>
              </a:effectLst>
              <a:latin typeface="Arial" pitchFamily="34" charset="0"/>
              <a:ea typeface="黑体" pitchFamily="2" charset="-122"/>
            </a:endParaRPr>
          </a:p>
        </p:txBody>
      </p:sp>
      <p:grpSp>
        <p:nvGrpSpPr>
          <p:cNvPr id="30724" name="组合 30723"/>
          <p:cNvGrpSpPr/>
          <p:nvPr/>
        </p:nvGrpSpPr>
        <p:grpSpPr>
          <a:xfrm>
            <a:off x="1919288" y="260350"/>
            <a:ext cx="8424862" cy="579438"/>
            <a:chOff x="0" y="0"/>
            <a:chExt cx="5307" cy="365"/>
          </a:xfrm>
        </p:grpSpPr>
        <p:sp>
          <p:nvSpPr>
            <p:cNvPr id="30725" name="Text Box 6"/>
            <p:cNvSpPr txBox="1"/>
            <p:nvPr/>
          </p:nvSpPr>
          <p:spPr>
            <a:xfrm>
              <a:off x="771" y="0"/>
              <a:ext cx="4536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endParaRPr lang="zh-CN" altLang="en-US" sz="320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0726" name="Rectangle 7"/>
            <p:cNvSpPr/>
            <p:nvPr/>
          </p:nvSpPr>
          <p:spPr>
            <a:xfrm>
              <a:off x="0" y="0"/>
              <a:ext cx="17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buNone/>
              </a:pPr>
              <a:endParaRPr lang="zh-CN" altLang="en-US" sz="3200" b="1" dirty="0">
                <a:solidFill>
                  <a:srgbClr val="0033CC"/>
                </a:solidFill>
                <a:latin typeface="Arial" pitchFamily="34" charset="0"/>
                <a:ea typeface="黑体" pitchFamily="2" charset="-122"/>
              </a:endParaRPr>
            </a:p>
          </p:txBody>
        </p:sp>
      </p:grpSp>
      <p:sp>
        <p:nvSpPr>
          <p:cNvPr id="30727" name="Text Box 9"/>
          <p:cNvSpPr txBox="1"/>
          <p:nvPr/>
        </p:nvSpPr>
        <p:spPr>
          <a:xfrm>
            <a:off x="4943475" y="6165850"/>
            <a:ext cx="2663825" cy="457200"/>
          </a:xfrm>
          <a:prstGeom prst="rect">
            <a:avLst/>
          </a:prstGeom>
          <a:solidFill>
            <a:schemeClr val="bg1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endParaRPr lang="zh-CN" altLang="en-US" sz="24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0728" name="Rectangle 10"/>
          <p:cNvSpPr/>
          <p:nvPr/>
        </p:nvSpPr>
        <p:spPr>
          <a:xfrm>
            <a:off x="5519738" y="3141663"/>
            <a:ext cx="1099185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en-US" altLang="x-none" sz="4400" err="1">
                <a:effectLst>
                  <a:outerShdw blurRad="38100" dist="38100" dir="2700000">
                    <a:srgbClr val="FFFFFF"/>
                  </a:outerShdw>
                </a:effectLst>
                <a:latin typeface="Arial" pitchFamily="34" charset="0"/>
                <a:ea typeface="宋体" pitchFamily="2" charset="-122"/>
              </a:rPr>
              <a:t>b+c</a:t>
            </a:r>
            <a:endParaRPr lang="en-US" altLang="x-none" sz="4400" err="1">
              <a:effectLst>
                <a:outerShdw blurRad="38100" dist="38100" dir="2700000">
                  <a:srgbClr val="FFFFFF"/>
                </a:outerShdw>
              </a:effectLst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29" name="Text Box 11"/>
          <p:cNvSpPr txBox="1"/>
          <p:nvPr/>
        </p:nvSpPr>
        <p:spPr>
          <a:xfrm>
            <a:off x="4079875" y="5157788"/>
            <a:ext cx="10795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4800" b="1" u="sng" dirty="0">
                <a:solidFill>
                  <a:srgbClr val="0033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itchFamily="18" charset="0"/>
                <a:ea typeface="宋体" pitchFamily="2" charset="-122"/>
              </a:rPr>
              <a:t>提</a:t>
            </a:r>
            <a:endParaRPr lang="zh-CN" altLang="en-US" sz="4800" b="1" u="sng" dirty="0">
              <a:solidFill>
                <a:srgbClr val="0033CC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0730" name="组合 30729"/>
          <p:cNvGrpSpPr/>
          <p:nvPr/>
        </p:nvGrpSpPr>
        <p:grpSpPr>
          <a:xfrm>
            <a:off x="1847850" y="981075"/>
            <a:ext cx="8567738" cy="1452563"/>
            <a:chOff x="0" y="0"/>
            <a:chExt cx="5397" cy="1142"/>
          </a:xfrm>
        </p:grpSpPr>
        <p:sp>
          <p:nvSpPr>
            <p:cNvPr id="30731" name="Rectangle 13" descr="花束"/>
            <p:cNvSpPr/>
            <p:nvPr/>
          </p:nvSpPr>
          <p:spPr>
            <a:xfrm>
              <a:off x="0" y="0"/>
              <a:ext cx="5307" cy="1142"/>
            </a:xfrm>
            <a:prstGeom prst="rect">
              <a:avLst/>
            </a:prstGeom>
            <a:noFill/>
            <a:ln w="25400" cap="flat" cmpd="sng">
              <a:solidFill>
                <a:srgbClr val="FF0000"/>
              </a:solidFill>
              <a:prstDash val="dashDot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>
                <a:buNone/>
              </a:pPr>
              <a:endParaRPr lang="zh-CN" altLang="en-US" sz="1800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0732" name="Text Box 14"/>
            <p:cNvSpPr txBox="1"/>
            <p:nvPr/>
          </p:nvSpPr>
          <p:spPr>
            <a:xfrm>
              <a:off x="45" y="7"/>
              <a:ext cx="5352" cy="107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  <a:buNone/>
              </a:pPr>
              <a:r>
                <a:rPr lang="zh-CN" altLang="en-US" sz="2800" b="1" dirty="0">
                  <a:latin typeface="Times New Roman" pitchFamily="18" charset="0"/>
                  <a:ea typeface="宋体" pitchFamily="2" charset="-122"/>
                </a:rPr>
                <a:t>如果一个多项式的各项有公因式，可以把这个公因式提到括号外面，这种把多项式因式</a:t>
              </a:r>
              <a:r>
                <a:rPr lang="zh-CN" altLang="en-US" sz="2800" b="1" dirty="0">
                  <a:latin typeface="Arial" pitchFamily="34" charset="0"/>
                  <a:ea typeface="宋体" pitchFamily="2" charset="-122"/>
                </a:rPr>
                <a:t>分解</a:t>
              </a:r>
              <a:r>
                <a:rPr lang="zh-CN" altLang="en-US" sz="2800" b="1" dirty="0">
                  <a:latin typeface="Times New Roman" pitchFamily="18" charset="0"/>
                  <a:ea typeface="宋体" pitchFamily="2" charset="-122"/>
                </a:rPr>
                <a:t>的方法叫做</a:t>
              </a:r>
              <a:r>
                <a:rPr lang="zh-CN" altLang="en-US" sz="2800" b="1" dirty="0">
                  <a:solidFill>
                    <a:schemeClr val="accent2"/>
                  </a:solidFill>
                  <a:latin typeface="Times New Roman" pitchFamily="18" charset="0"/>
                  <a:ea typeface="宋体" pitchFamily="2" charset="-122"/>
                </a:rPr>
                <a:t>提公因式法。</a:t>
              </a:r>
              <a:endParaRPr lang="zh-CN" altLang="en-US" sz="2800" b="1" dirty="0">
                <a:solidFill>
                  <a:schemeClr val="accent2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graphicFrame>
        <p:nvGraphicFramePr>
          <p:cNvPr id="30733" name="对象 30732"/>
          <p:cNvGraphicFramePr>
            <a:graphicFrameLocks noChangeAspect="1"/>
          </p:cNvGraphicFramePr>
          <p:nvPr/>
        </p:nvGraphicFramePr>
        <p:xfrm>
          <a:off x="2711450" y="4508500"/>
          <a:ext cx="2735263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900430" imgH="177800" progId="Equation.DSMT4">
                  <p:embed/>
                </p:oleObj>
              </mc:Choice>
              <mc:Fallback>
                <p:oleObj name="" r:id="rId1" imgW="900430" imgH="1778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711450" y="4508500"/>
                        <a:ext cx="2735263" cy="6842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4" name="对象 30733"/>
          <p:cNvGraphicFramePr>
            <a:graphicFrameLocks noChangeAspect="1"/>
          </p:cNvGraphicFramePr>
          <p:nvPr/>
        </p:nvGraphicFramePr>
        <p:xfrm>
          <a:off x="5591175" y="4292600"/>
          <a:ext cx="2520950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799465" imgH="254000" progId="Equation.DSMT4">
                  <p:embed/>
                </p:oleObj>
              </mc:Choice>
              <mc:Fallback>
                <p:oleObj name="" r:id="rId3" imgW="799465" imgH="2540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91175" y="4292600"/>
                        <a:ext cx="2520950" cy="9445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/>
      <p:bldP spid="30728" grpId="0"/>
      <p:bldP spid="307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Text Box 2"/>
          <p:cNvSpPr txBox="1"/>
          <p:nvPr/>
        </p:nvSpPr>
        <p:spPr>
          <a:xfrm>
            <a:off x="1882775" y="4775200"/>
            <a:ext cx="5329238" cy="77406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应提取的公因式为</a:t>
            </a:r>
            <a:r>
              <a:rPr lang="en-US" altLang="x-none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:________</a:t>
            </a:r>
            <a:endParaRPr lang="en-US" altLang="x-none" sz="32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1747" name="Text Box 3"/>
          <p:cNvSpPr txBox="1"/>
          <p:nvPr/>
        </p:nvSpPr>
        <p:spPr>
          <a:xfrm>
            <a:off x="1703388" y="1012825"/>
            <a:ext cx="295275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议一议：</a:t>
            </a:r>
            <a:endParaRPr lang="zh-CN" altLang="en-US" sz="4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31748" name="组合 31747"/>
          <p:cNvGrpSpPr/>
          <p:nvPr/>
        </p:nvGrpSpPr>
        <p:grpSpPr>
          <a:xfrm>
            <a:off x="1739900" y="1949450"/>
            <a:ext cx="8893175" cy="815975"/>
            <a:chOff x="0" y="0"/>
            <a:chExt cx="5602" cy="514"/>
          </a:xfrm>
        </p:grpSpPr>
        <p:sp>
          <p:nvSpPr>
            <p:cNvPr id="31749" name="Text Box 5"/>
            <p:cNvSpPr txBox="1"/>
            <p:nvPr/>
          </p:nvSpPr>
          <p:spPr>
            <a:xfrm>
              <a:off x="0" y="0"/>
              <a:ext cx="5602" cy="4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lnSpc>
                  <a:spcPct val="140000"/>
                </a:lnSpc>
                <a:spcBef>
                  <a:spcPct val="50000"/>
                </a:spcBef>
                <a:buNone/>
              </a:pPr>
              <a:r>
                <a:rPr lang="zh-CN" altLang="en-US" sz="3200" b="1" dirty="0">
                  <a:solidFill>
                    <a:srgbClr val="0000FF"/>
                  </a:solidFill>
                  <a:latin typeface="宋体" pitchFamily="2" charset="-122"/>
                  <a:ea typeface="宋体" pitchFamily="2" charset="-122"/>
                </a:rPr>
                <a:t>  多项式　　　　　　 有公因式吗？是什么？</a:t>
              </a:r>
              <a:endParaRPr lang="zh-CN" altLang="en-US" sz="32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graphicFrame>
          <p:nvGraphicFramePr>
            <p:cNvPr id="31750" name="对象 31749"/>
            <p:cNvGraphicFramePr>
              <a:graphicFrameLocks noChangeAspect="1"/>
            </p:cNvGraphicFramePr>
            <p:nvPr/>
          </p:nvGraphicFramePr>
          <p:xfrm>
            <a:off x="1067" y="109"/>
            <a:ext cx="1661" cy="4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1" imgW="786765" imgH="203200" progId="Equation.DSMT4">
                    <p:embed/>
                  </p:oleObj>
                </mc:Choice>
                <mc:Fallback>
                  <p:oleObj name="" r:id="rId1" imgW="786765" imgH="203200" progId="Equation.DSMT4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067" y="109"/>
                          <a:ext cx="1661" cy="40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751" name="对象 31750"/>
          <p:cNvGraphicFramePr>
            <a:graphicFrameLocks noChangeAspect="1"/>
          </p:cNvGraphicFramePr>
          <p:nvPr/>
        </p:nvGraphicFramePr>
        <p:xfrm>
          <a:off x="2344738" y="2997200"/>
          <a:ext cx="36576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1091565" imgH="203200" progId="Equation.DSMT4">
                  <p:embed/>
                </p:oleObj>
              </mc:Choice>
              <mc:Fallback>
                <p:oleObj name="" r:id="rId3" imgW="1091565" imgH="2032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44738" y="2997200"/>
                        <a:ext cx="3657600" cy="642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2" name="对象 31751"/>
          <p:cNvGraphicFramePr>
            <a:graphicFrameLocks noChangeAspect="1"/>
          </p:cNvGraphicFramePr>
          <p:nvPr/>
        </p:nvGraphicFramePr>
        <p:xfrm>
          <a:off x="2543175" y="3933825"/>
          <a:ext cx="42545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5" imgW="1269365" imgH="203200" progId="Equation.DSMT4">
                  <p:embed/>
                </p:oleObj>
              </mc:Choice>
              <mc:Fallback>
                <p:oleObj name="" r:id="rId5" imgW="1269365" imgH="2032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43175" y="3933825"/>
                        <a:ext cx="4254500" cy="6445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3" name="对象 31752"/>
          <p:cNvGraphicFramePr>
            <a:graphicFrameLocks noChangeAspect="1"/>
          </p:cNvGraphicFramePr>
          <p:nvPr/>
        </p:nvGraphicFramePr>
        <p:xfrm>
          <a:off x="5826125" y="4794250"/>
          <a:ext cx="979488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7" imgW="292100" imgH="203200" progId="Equation.DSMT4">
                  <p:embed/>
                </p:oleObj>
              </mc:Choice>
              <mc:Fallback>
                <p:oleObj name="" r:id="rId7" imgW="292100" imgH="2032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26125" y="4794250"/>
                        <a:ext cx="979488" cy="642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Text Box 3"/>
          <p:cNvSpPr txBox="1"/>
          <p:nvPr/>
        </p:nvSpPr>
        <p:spPr>
          <a:xfrm>
            <a:off x="1373188" y="0"/>
            <a:ext cx="7775575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endParaRPr lang="en-US" altLang="x-none" sz="3200" b="1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200" b="1">
                <a:latin typeface="Arial" pitchFamily="34" charset="0"/>
                <a:ea typeface="宋体" pitchFamily="2" charset="-122"/>
              </a:rPr>
              <a:t>               – 9  x </a:t>
            </a:r>
            <a:r>
              <a:rPr lang="en-US" altLang="x-none" sz="3200" b="1" baseline="30000">
                <a:latin typeface="Arial" pitchFamily="34" charset="0"/>
                <a:ea typeface="宋体" pitchFamily="2" charset="-122"/>
              </a:rPr>
              <a:t> 2</a:t>
            </a:r>
            <a:r>
              <a:rPr lang="en-US" altLang="x-none" sz="3200" b="1">
                <a:latin typeface="Arial" pitchFamily="34" charset="0"/>
                <a:ea typeface="宋体" pitchFamily="2" charset="-122"/>
              </a:rPr>
              <a:t> + 6 x y  </a:t>
            </a: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的公因式。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71" name="Text Box 4"/>
          <p:cNvSpPr txBox="1"/>
          <p:nvPr/>
        </p:nvSpPr>
        <p:spPr>
          <a:xfrm>
            <a:off x="2057400" y="2590800"/>
            <a:ext cx="312420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系数：最大</a:t>
            </a:r>
            <a:endParaRPr lang="zh-CN" altLang="en-US" sz="32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lvl="0" algn="ctr" eaLnBrk="1" hangingPunct="1">
              <a:buNone/>
            </a:pPr>
            <a:r>
              <a:rPr lang="zh-CN" altLang="en-US" sz="32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公约数。</a:t>
            </a:r>
            <a:endParaRPr lang="zh-CN" altLang="en-US" sz="32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72" name="Text Box 5"/>
          <p:cNvSpPr txBox="1"/>
          <p:nvPr/>
        </p:nvSpPr>
        <p:spPr>
          <a:xfrm>
            <a:off x="3429000" y="2057400"/>
            <a:ext cx="871538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4000" b="1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-3</a:t>
            </a:r>
            <a:endParaRPr lang="en-US" altLang="x-none" sz="4000" b="1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73" name="Line 6"/>
          <p:cNvSpPr/>
          <p:nvPr/>
        </p:nvSpPr>
        <p:spPr>
          <a:xfrm>
            <a:off x="3792538" y="1341438"/>
            <a:ext cx="142875" cy="7921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lg" len="lg"/>
          </a:ln>
        </p:spPr>
        <p:txBody>
          <a:bodyPr/>
          <a:p>
            <a:endParaRPr lang="zh-CN" altLang="en-US"/>
          </a:p>
        </p:txBody>
      </p:sp>
      <p:sp>
        <p:nvSpPr>
          <p:cNvPr id="32774" name="Line 7"/>
          <p:cNvSpPr/>
          <p:nvPr/>
        </p:nvSpPr>
        <p:spPr>
          <a:xfrm flipH="1">
            <a:off x="4114800" y="1219200"/>
            <a:ext cx="990600" cy="10668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lg" len="lg"/>
          </a:ln>
        </p:spPr>
        <p:txBody>
          <a:bodyPr/>
          <a:p>
            <a:endParaRPr lang="zh-CN" altLang="en-US"/>
          </a:p>
        </p:txBody>
      </p:sp>
      <p:sp>
        <p:nvSpPr>
          <p:cNvPr id="32775" name="Text Box 8"/>
          <p:cNvSpPr txBox="1"/>
          <p:nvPr/>
        </p:nvSpPr>
        <p:spPr>
          <a:xfrm>
            <a:off x="5410200" y="2895600"/>
            <a:ext cx="187325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字母：相同字母</a:t>
            </a:r>
            <a:endParaRPr lang="zh-CN" altLang="en-US" sz="3200" b="1" dirty="0">
              <a:solidFill>
                <a:schemeClr val="accent2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buNone/>
            </a:pPr>
            <a:endParaRPr lang="en-US" altLang="x-none" sz="3200" b="1">
              <a:solidFill>
                <a:schemeClr val="accent2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76" name="Line 9"/>
          <p:cNvSpPr/>
          <p:nvPr/>
        </p:nvSpPr>
        <p:spPr>
          <a:xfrm>
            <a:off x="4114800" y="1371600"/>
            <a:ext cx="1676400" cy="137160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triangle" w="lg" len="lg"/>
          </a:ln>
        </p:spPr>
        <p:txBody>
          <a:bodyPr/>
          <a:p>
            <a:endParaRPr lang="zh-CN" altLang="en-US"/>
          </a:p>
        </p:txBody>
      </p:sp>
      <p:sp>
        <p:nvSpPr>
          <p:cNvPr id="32777" name="Rectangle 10"/>
          <p:cNvSpPr/>
          <p:nvPr/>
        </p:nvSpPr>
        <p:spPr>
          <a:xfrm>
            <a:off x="5791200" y="2362200"/>
            <a:ext cx="71945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en-US" altLang="x-none" sz="4000" b="1">
                <a:solidFill>
                  <a:srgbClr val="0000CC"/>
                </a:solidFill>
                <a:latin typeface="Arial" pitchFamily="34" charset="0"/>
                <a:ea typeface="宋体" pitchFamily="2" charset="-122"/>
              </a:rPr>
              <a:t>x </a:t>
            </a:r>
            <a:r>
              <a:rPr lang="en-US" altLang="x-none" sz="3200" b="1">
                <a:latin typeface="Arial" pitchFamily="34" charset="0"/>
                <a:ea typeface="宋体" pitchFamily="2" charset="-122"/>
              </a:rPr>
              <a:t> </a:t>
            </a:r>
            <a:endParaRPr lang="en-US" altLang="x-none" sz="3200" b="1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78" name="Line 11"/>
          <p:cNvSpPr/>
          <p:nvPr/>
        </p:nvSpPr>
        <p:spPr>
          <a:xfrm>
            <a:off x="5486400" y="1371600"/>
            <a:ext cx="685800" cy="121920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headEnd type="none" w="med" len="med"/>
            <a:tailEnd type="triangle" w="lg" len="lg"/>
          </a:ln>
        </p:spPr>
        <p:txBody>
          <a:bodyPr/>
          <a:p>
            <a:endParaRPr lang="zh-CN" altLang="en-US"/>
          </a:p>
        </p:txBody>
      </p:sp>
      <p:sp>
        <p:nvSpPr>
          <p:cNvPr id="32779" name="Line 12"/>
          <p:cNvSpPr/>
          <p:nvPr/>
        </p:nvSpPr>
        <p:spPr>
          <a:xfrm>
            <a:off x="3962400" y="1295400"/>
            <a:ext cx="304800" cy="0"/>
          </a:xfrm>
          <a:prstGeom prst="line">
            <a:avLst/>
          </a:prstGeom>
          <a:ln w="57150" cap="flat" cmpd="sng">
            <a:solidFill>
              <a:srgbClr val="9933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0" name="Line 13"/>
          <p:cNvSpPr/>
          <p:nvPr/>
        </p:nvSpPr>
        <p:spPr>
          <a:xfrm>
            <a:off x="5232400" y="1268413"/>
            <a:ext cx="381000" cy="0"/>
          </a:xfrm>
          <a:prstGeom prst="line">
            <a:avLst/>
          </a:prstGeom>
          <a:ln w="57150" cap="flat" cmpd="sng">
            <a:solidFill>
              <a:srgbClr val="9933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1" name="Rectangle 20"/>
          <p:cNvSpPr/>
          <p:nvPr/>
        </p:nvSpPr>
        <p:spPr>
          <a:xfrm>
            <a:off x="2514600" y="4572000"/>
            <a:ext cx="3149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所以，公因式是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82" name="Text Box 22"/>
          <p:cNvSpPr txBox="1"/>
          <p:nvPr/>
        </p:nvSpPr>
        <p:spPr>
          <a:xfrm>
            <a:off x="7616825" y="2057400"/>
            <a:ext cx="2295525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solidFill>
                  <a:srgbClr val="A50021"/>
                </a:solidFill>
                <a:latin typeface="Arial" pitchFamily="34" charset="0"/>
                <a:ea typeface="宋体" pitchFamily="2" charset="-122"/>
              </a:rPr>
              <a:t>指数：最低次幂</a:t>
            </a:r>
            <a:endParaRPr lang="zh-CN" altLang="en-US" sz="3200" b="1" dirty="0">
              <a:solidFill>
                <a:srgbClr val="A5002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83" name="Line 23"/>
          <p:cNvSpPr/>
          <p:nvPr/>
        </p:nvSpPr>
        <p:spPr>
          <a:xfrm>
            <a:off x="4495800" y="1066800"/>
            <a:ext cx="2590800" cy="1219200"/>
          </a:xfrm>
          <a:prstGeom prst="line">
            <a:avLst/>
          </a:prstGeom>
          <a:ln w="381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4" name="Line 24"/>
          <p:cNvSpPr/>
          <p:nvPr/>
        </p:nvSpPr>
        <p:spPr>
          <a:xfrm>
            <a:off x="5562600" y="914400"/>
            <a:ext cx="1600200" cy="1143000"/>
          </a:xfrm>
          <a:prstGeom prst="line">
            <a:avLst/>
          </a:prstGeom>
          <a:ln w="381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5" name="Text Box 25"/>
          <p:cNvSpPr txBox="1"/>
          <p:nvPr/>
        </p:nvSpPr>
        <p:spPr>
          <a:xfrm>
            <a:off x="7086600" y="1905000"/>
            <a:ext cx="5143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x-none" sz="4000">
                <a:solidFill>
                  <a:srgbClr val="A50021"/>
                </a:solidFill>
                <a:latin typeface="Times New Roman" pitchFamily="18" charset="0"/>
                <a:ea typeface="宋体" pitchFamily="2" charset="-122"/>
              </a:rPr>
              <a:t>1</a:t>
            </a:r>
            <a:endParaRPr lang="en-US" altLang="x-none" sz="4000">
              <a:solidFill>
                <a:srgbClr val="A5002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6" name="Text Box 26"/>
          <p:cNvSpPr txBox="1"/>
          <p:nvPr/>
        </p:nvSpPr>
        <p:spPr>
          <a:xfrm>
            <a:off x="5519738" y="4530725"/>
            <a:ext cx="7924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en-US" altLang="x-none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-3x</a:t>
            </a:r>
            <a:endParaRPr lang="en-US" altLang="x-none" sz="3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7" name="Rectangle 27"/>
          <p:cNvSpPr/>
          <p:nvPr/>
        </p:nvSpPr>
        <p:spPr>
          <a:xfrm>
            <a:off x="1847850" y="5491163"/>
            <a:ext cx="670433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分解因式：</a:t>
            </a:r>
            <a:r>
              <a:rPr lang="en-US" altLang="x-none" sz="3200" b="1">
                <a:latin typeface="Times New Roman" pitchFamily="18" charset="0"/>
                <a:ea typeface="宋体" pitchFamily="2" charset="-122"/>
              </a:rPr>
              <a:t>-9x</a:t>
            </a:r>
            <a:r>
              <a:rPr lang="en-US" altLang="x-none" sz="3200" b="1" baseline="30000"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x-none" sz="3200" b="1">
                <a:latin typeface="Times New Roman" pitchFamily="18" charset="0"/>
                <a:ea typeface="宋体" pitchFamily="2" charset="-122"/>
              </a:rPr>
              <a:t> + 6xy= -3x(                )</a:t>
            </a:r>
            <a:endParaRPr lang="en-US" altLang="x-none" sz="3200" b="1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8" name="Rectangle 28"/>
          <p:cNvSpPr/>
          <p:nvPr/>
        </p:nvSpPr>
        <p:spPr>
          <a:xfrm>
            <a:off x="6932613" y="5454650"/>
            <a:ext cx="12496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en-US" altLang="x-none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3x-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  <a:r>
              <a:rPr lang="en-US" altLang="x-none" sz="3600" b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y</a:t>
            </a:r>
            <a:endParaRPr lang="en-US" altLang="x-none" sz="3600" b="1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2789" name="Rectangle 29"/>
          <p:cNvSpPr/>
          <p:nvPr/>
        </p:nvSpPr>
        <p:spPr>
          <a:xfrm>
            <a:off x="2073275" y="84138"/>
            <a:ext cx="22148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找一找：</a:t>
            </a:r>
            <a:endParaRPr lang="zh-CN" altLang="en-US" sz="4000" b="1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  <p:bldP spid="32772" grpId="0"/>
      <p:bldP spid="32775" grpId="0"/>
      <p:bldP spid="32777" grpId="0"/>
      <p:bldP spid="32781" grpId="0"/>
      <p:bldP spid="32782" grpId="0"/>
      <p:bldP spid="32785" grpId="0"/>
      <p:bldP spid="32786" grpId="0"/>
      <p:bldP spid="32787" grpId="0"/>
      <p:bldP spid="327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4"/>
          <p:cNvSpPr/>
          <p:nvPr/>
        </p:nvSpPr>
        <p:spPr>
          <a:xfrm>
            <a:off x="2087563" y="1773238"/>
            <a:ext cx="63849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200" b="1">
                <a:latin typeface="仿宋_GB2312" pitchFamily="49" charset="-122"/>
                <a:ea typeface="仿宋_GB2312" pitchFamily="49" charset="-122"/>
              </a:rPr>
              <a:t>2.</a:t>
            </a:r>
            <a:r>
              <a:rPr lang="zh-CN" altLang="en-US" sz="3200" b="1" dirty="0">
                <a:latin typeface="仿宋_GB2312" pitchFamily="49" charset="-122"/>
                <a:ea typeface="仿宋_GB2312" pitchFamily="49" charset="-122"/>
              </a:rPr>
              <a:t>字母</a:t>
            </a:r>
            <a:r>
              <a:rPr lang="en-US" altLang="x-none" sz="3200" b="1">
                <a:latin typeface="仿宋_GB2312" pitchFamily="49" charset="-122"/>
                <a:ea typeface="仿宋_GB2312" pitchFamily="49" charset="-122"/>
              </a:rPr>
              <a:t>:</a:t>
            </a:r>
            <a:endParaRPr lang="en-US" altLang="x-none" sz="3200" b="1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3795" name="Rectangle 5"/>
          <p:cNvSpPr/>
          <p:nvPr/>
        </p:nvSpPr>
        <p:spPr>
          <a:xfrm>
            <a:off x="2087563" y="908050"/>
            <a:ext cx="60960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1.</a:t>
            </a:r>
            <a:r>
              <a:rPr lang="zh-CN" altLang="en-US" sz="3200" b="1" dirty="0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系数</a:t>
            </a:r>
            <a:r>
              <a:rPr lang="en-US" altLang="x-none" sz="3200" b="1">
                <a:solidFill>
                  <a:srgbClr val="0000FF"/>
                </a:solidFill>
                <a:latin typeface="仿宋_GB2312" pitchFamily="49" charset="-122"/>
                <a:ea typeface="仿宋_GB2312" pitchFamily="49" charset="-122"/>
              </a:rPr>
              <a:t>:</a:t>
            </a:r>
            <a:endParaRPr lang="en-US" altLang="x-none" sz="3200" b="1">
              <a:solidFill>
                <a:srgbClr val="0000FF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3796" name="Rectangle 6"/>
          <p:cNvSpPr/>
          <p:nvPr/>
        </p:nvSpPr>
        <p:spPr>
          <a:xfrm>
            <a:off x="1703388" y="115888"/>
            <a:ext cx="273685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方法</a:t>
            </a:r>
            <a:r>
              <a:rPr lang="en-US" altLang="x-none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:</a:t>
            </a:r>
            <a:endParaRPr lang="en-US" altLang="x-none" sz="44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33797" name="AutoShape 7"/>
          <p:cNvSpPr/>
          <p:nvPr/>
        </p:nvSpPr>
        <p:spPr>
          <a:xfrm>
            <a:off x="3654425" y="1354138"/>
            <a:ext cx="76200" cy="863600"/>
          </a:xfrm>
          <a:prstGeom prst="leftBrace">
            <a:avLst>
              <a:gd name="adj1" fmla="val 94444"/>
              <a:gd name="adj2" fmla="val 50000"/>
            </a:avLst>
          </a:prstGeom>
          <a:noFill/>
          <a:ln w="444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>
              <a:buNone/>
            </a:pPr>
            <a:endParaRPr lang="zh-CN" altLang="en-US" sz="1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798" name="Text Box 8"/>
          <p:cNvSpPr txBox="1"/>
          <p:nvPr/>
        </p:nvSpPr>
        <p:spPr>
          <a:xfrm>
            <a:off x="2185988" y="2852738"/>
            <a:ext cx="69342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marL="457200" lvl="0" indent="-457200" eaLnBrk="1" hangingPunct="1">
              <a:spcBef>
                <a:spcPct val="50000"/>
              </a:spcBef>
              <a:buNone/>
            </a:pP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1. 3x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-3y       _______</a:t>
            </a:r>
            <a:endParaRPr lang="en-US" altLang="x-none" sz="3200" b="1">
              <a:latin typeface="宋体" pitchFamily="2" charset="-122"/>
              <a:ea typeface="宋体" pitchFamily="2" charset="-122"/>
            </a:endParaRPr>
          </a:p>
          <a:p>
            <a:pPr marL="457200" lvl="0" indent="-457200" eaLnBrk="1" hangingPunct="1">
              <a:spcBef>
                <a:spcPct val="50000"/>
              </a:spcBef>
              <a:buNone/>
            </a:pP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2. 2a+3ab     _______</a:t>
            </a:r>
            <a:endParaRPr lang="en-US" altLang="x-none" sz="3200" b="1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799" name="Text Box 9"/>
          <p:cNvSpPr txBox="1"/>
          <p:nvPr/>
        </p:nvSpPr>
        <p:spPr>
          <a:xfrm>
            <a:off x="5957888" y="2787650"/>
            <a:ext cx="642937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3 </a:t>
            </a:r>
            <a:endParaRPr lang="en-US" altLang="x-none" sz="3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800" name="Text Box 10"/>
          <p:cNvSpPr txBox="1"/>
          <p:nvPr/>
        </p:nvSpPr>
        <p:spPr>
          <a:xfrm>
            <a:off x="5937250" y="3508375"/>
            <a:ext cx="519113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a</a:t>
            </a:r>
            <a:endParaRPr lang="en-US" altLang="x-none" sz="3600" b="1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801" name="Rectangle 11"/>
          <p:cNvSpPr/>
          <p:nvPr/>
        </p:nvSpPr>
        <p:spPr>
          <a:xfrm>
            <a:off x="5375275" y="2211388"/>
            <a:ext cx="2173288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公因式</a:t>
            </a:r>
            <a:endParaRPr lang="zh-CN" altLang="en-US" sz="36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2" name="Rectangle 12"/>
          <p:cNvSpPr/>
          <p:nvPr/>
        </p:nvSpPr>
        <p:spPr>
          <a:xfrm>
            <a:off x="2206625" y="4365625"/>
            <a:ext cx="6913563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45000"/>
              </a:spcBef>
              <a:buNone/>
            </a:pPr>
            <a:r>
              <a:rPr lang="en-US" altLang="x-none" sz="3200" b="1">
                <a:latin typeface="宋体" pitchFamily="2" charset="-122"/>
                <a:ea typeface="宋体" pitchFamily="2" charset="-122"/>
                <a:sym typeface="Wingdings" pitchFamily="2" charset="2"/>
              </a:rPr>
              <a:t>3.30m</a:t>
            </a:r>
            <a:r>
              <a:rPr lang="en-US" altLang="x-none" sz="3200" b="1">
                <a:latin typeface="宋体" pitchFamily="2" charset="-122"/>
                <a:ea typeface="宋体" pitchFamily="2" charset="-122"/>
              </a:rPr>
              <a:t>b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3200" b="1">
                <a:latin typeface="宋体" pitchFamily="2" charset="-122"/>
                <a:ea typeface="宋体" pitchFamily="2" charset="-122"/>
                <a:sym typeface="Wingdings" pitchFamily="2" charset="2"/>
              </a:rPr>
              <a:t> + 5nb</a:t>
            </a:r>
            <a:r>
              <a:rPr lang="en-US" altLang="x-none" sz="3200" b="1" baseline="30000">
                <a:latin typeface="宋体" pitchFamily="2" charset="-122"/>
                <a:ea typeface="宋体" pitchFamily="2" charset="-122"/>
                <a:sym typeface="Wingdings" pitchFamily="2" charset="2"/>
              </a:rPr>
              <a:t>3</a:t>
            </a:r>
            <a:r>
              <a:rPr lang="en-US" altLang="x-none" sz="3200" b="1">
                <a:latin typeface="宋体" pitchFamily="2" charset="-122"/>
                <a:ea typeface="宋体" pitchFamily="2" charset="-122"/>
                <a:sym typeface="Wingdings" pitchFamily="2" charset="2"/>
              </a:rPr>
              <a:t>  </a:t>
            </a:r>
            <a:r>
              <a:rPr lang="en-US" altLang="x-none" sz="3200" b="1" u="sng">
                <a:latin typeface="宋体" pitchFamily="2" charset="-122"/>
                <a:ea typeface="宋体" pitchFamily="2" charset="-122"/>
                <a:sym typeface="Wingdings" pitchFamily="2" charset="2"/>
              </a:rPr>
              <a:t>       </a:t>
            </a:r>
            <a:r>
              <a:rPr lang="zh-CN" altLang="en-US" sz="3200" b="1" dirty="0">
                <a:latin typeface="宋体" pitchFamily="2" charset="-122"/>
                <a:ea typeface="宋体" pitchFamily="2" charset="-122"/>
                <a:sym typeface="Wingdings" pitchFamily="2" charset="2"/>
              </a:rPr>
              <a:t>；</a:t>
            </a:r>
            <a:endParaRPr lang="zh-CN" altLang="en-US" sz="3200" b="1" dirty="0">
              <a:latin typeface="宋体" pitchFamily="2" charset="-122"/>
              <a:ea typeface="宋体" pitchFamily="2" charset="-122"/>
              <a:sym typeface="Wingdings" pitchFamily="2" charset="2"/>
            </a:endParaRPr>
          </a:p>
        </p:txBody>
      </p:sp>
      <p:sp>
        <p:nvSpPr>
          <p:cNvPr id="33803" name="Text Box 13"/>
          <p:cNvSpPr txBox="1"/>
          <p:nvPr/>
        </p:nvSpPr>
        <p:spPr>
          <a:xfrm>
            <a:off x="5808663" y="4300538"/>
            <a:ext cx="1152525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6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5b</a:t>
            </a:r>
            <a:r>
              <a:rPr lang="en-US" altLang="x-none" sz="3600" b="1" baseline="3000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endParaRPr lang="en-US" altLang="x-none" sz="3600" b="1" baseline="3000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804" name="Rectangle 15"/>
          <p:cNvSpPr/>
          <p:nvPr/>
        </p:nvSpPr>
        <p:spPr>
          <a:xfrm>
            <a:off x="1774825" y="5157788"/>
            <a:ext cx="796925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just" eaLnBrk="1" hangingPunct="1">
              <a:buNone/>
            </a:pPr>
            <a:r>
              <a:rPr lang="en-US" altLang="x-none" sz="2800" b="1">
                <a:latin typeface="仿宋_GB2312" pitchFamily="49" charset="-122"/>
                <a:ea typeface="仿宋_GB2312" pitchFamily="49" charset="-122"/>
              </a:rPr>
              <a:t>  4.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多项式</a:t>
            </a:r>
            <a:r>
              <a:rPr lang="en-US" altLang="x-none" sz="2800" b="1">
                <a:latin typeface="仿宋_GB2312" pitchFamily="49" charset="-122"/>
                <a:ea typeface="仿宋_GB2312" pitchFamily="49" charset="-122"/>
              </a:rPr>
              <a:t>3a(b-c)+8(b-c)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的公因式是</a:t>
            </a:r>
            <a:r>
              <a:rPr lang="zh-CN" altLang="en-US" sz="2800" b="1" u="sng" dirty="0">
                <a:latin typeface="仿宋_GB2312" pitchFamily="49" charset="-122"/>
                <a:ea typeface="仿宋_GB2312" pitchFamily="49" charset="-122"/>
              </a:rPr>
              <a:t>       </a:t>
            </a:r>
            <a:r>
              <a:rPr lang="zh-CN" altLang="en-US" sz="2800" b="1" dirty="0">
                <a:latin typeface="仿宋_GB2312" pitchFamily="49" charset="-122"/>
                <a:ea typeface="仿宋_GB2312" pitchFamily="49" charset="-122"/>
              </a:rPr>
              <a:t>；</a:t>
            </a:r>
            <a:endParaRPr lang="zh-CN" altLang="en-US" sz="2800" b="1" dirty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3805" name="Text Box 17"/>
          <p:cNvSpPr txBox="1"/>
          <p:nvPr/>
        </p:nvSpPr>
        <p:spPr>
          <a:xfrm>
            <a:off x="7680325" y="5013325"/>
            <a:ext cx="1368425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x-none" sz="3600" b="1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b-c</a:t>
            </a:r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）</a:t>
            </a:r>
            <a:endParaRPr lang="zh-CN" altLang="en-US" sz="36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806" name="Rectangle 18"/>
          <p:cNvSpPr/>
          <p:nvPr/>
        </p:nvSpPr>
        <p:spPr>
          <a:xfrm>
            <a:off x="2063750" y="5862638"/>
            <a:ext cx="7993063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indent="152400" algn="just" eaLnBrk="1" hangingPunct="1">
              <a:buNone/>
            </a:pP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5.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多项式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15a</a:t>
            </a:r>
            <a:r>
              <a:rPr lang="en-US" altLang="x-none" sz="2800" b="1" baseline="3000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b</a:t>
            </a:r>
            <a:r>
              <a:rPr lang="en-US" altLang="x-none" sz="2800" b="1" baseline="30000">
                <a:latin typeface="宋体" pitchFamily="2" charset="-122"/>
                <a:ea typeface="宋体" pitchFamily="2" charset="-122"/>
              </a:rPr>
              <a:t>3 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- 6a</a:t>
            </a:r>
            <a:r>
              <a:rPr lang="en-US" altLang="x-none" sz="2800" b="1" baseline="3000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x-none" sz="2800" b="1">
                <a:latin typeface="宋体" pitchFamily="2" charset="-122"/>
                <a:ea typeface="宋体" pitchFamily="2" charset="-122"/>
              </a:rPr>
              <a:t>bc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的公因式是</a:t>
            </a:r>
            <a:r>
              <a:rPr lang="zh-CN" altLang="en-US" sz="2800" b="1" u="sng" dirty="0">
                <a:latin typeface="宋体" pitchFamily="2" charset="-122"/>
                <a:ea typeface="宋体" pitchFamily="2" charset="-122"/>
              </a:rPr>
              <a:t>        </a:t>
            </a:r>
            <a:r>
              <a:rPr lang="zh-CN" altLang="en-US" sz="2800" b="1" dirty="0">
                <a:latin typeface="宋体" pitchFamily="2" charset="-122"/>
                <a:ea typeface="宋体" pitchFamily="2" charset="-122"/>
              </a:rPr>
              <a:t>；</a:t>
            </a:r>
            <a:endParaRPr lang="zh-CN" altLang="en-US" sz="28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807" name="Text Box 19"/>
          <p:cNvSpPr txBox="1"/>
          <p:nvPr/>
        </p:nvSpPr>
        <p:spPr>
          <a:xfrm>
            <a:off x="7967663" y="5734050"/>
            <a:ext cx="1296987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en-US" altLang="x-none" sz="32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3a</a:t>
            </a:r>
            <a:r>
              <a:rPr lang="en-US" altLang="x-none" sz="3200" b="1" baseline="3000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x-none" sz="3200" b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b</a:t>
            </a:r>
            <a:endParaRPr lang="en-US" altLang="x-none" sz="3200" b="1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3808" name="Text Box 21"/>
          <p:cNvSpPr txBox="1"/>
          <p:nvPr/>
        </p:nvSpPr>
        <p:spPr>
          <a:xfrm>
            <a:off x="3719513" y="981075"/>
            <a:ext cx="3569335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提取最大的公约数</a:t>
            </a:r>
            <a:r>
              <a:rPr lang="en-US" altLang="x-none" sz="3200" b="1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;</a:t>
            </a:r>
            <a:endParaRPr lang="en-US" altLang="x-none" sz="3200" b="1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buNone/>
            </a:pPr>
            <a:endParaRPr lang="en-US" altLang="x-none" sz="32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3809" name="Text Box 22"/>
          <p:cNvSpPr txBox="1"/>
          <p:nvPr/>
        </p:nvSpPr>
        <p:spPr>
          <a:xfrm>
            <a:off x="3792538" y="1773238"/>
            <a:ext cx="46532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提取相同字母最低次幂。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  <p:bldP spid="33796" grpId="0"/>
      <p:bldP spid="33798" grpId="0"/>
      <p:bldP spid="33799" grpId="0"/>
      <p:bldP spid="33800" grpId="0"/>
      <p:bldP spid="33801" grpId="0"/>
      <p:bldP spid="33802" grpId="0"/>
      <p:bldP spid="33803" grpId="0"/>
      <p:bldP spid="33804" grpId="0"/>
      <p:bldP spid="33805" grpId="0"/>
      <p:bldP spid="33806" grpId="0"/>
      <p:bldP spid="33807" grpId="0"/>
      <p:bldP spid="33808" grpId="0"/>
      <p:bldP spid="338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 Box 8"/>
          <p:cNvSpPr txBox="1"/>
          <p:nvPr/>
        </p:nvSpPr>
        <p:spPr>
          <a:xfrm>
            <a:off x="2209800" y="4343400"/>
            <a:ext cx="9906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解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   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graphicFrame>
        <p:nvGraphicFramePr>
          <p:cNvPr id="34819" name="对象 34818"/>
          <p:cNvGraphicFramePr>
            <a:graphicFrameLocks noChangeAspect="1"/>
          </p:cNvGraphicFramePr>
          <p:nvPr/>
        </p:nvGraphicFramePr>
        <p:xfrm>
          <a:off x="3810000" y="4267200"/>
          <a:ext cx="213360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826135" imgH="228600" progId="Equation.DSMT4">
                  <p:embed/>
                </p:oleObj>
              </mc:Choice>
              <mc:Fallback>
                <p:oleObj name="" r:id="rId1" imgW="826135" imgH="2286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810000" y="4267200"/>
                        <a:ext cx="2133600" cy="590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对象 34819"/>
          <p:cNvGraphicFramePr>
            <a:graphicFrameLocks noChangeAspect="1"/>
          </p:cNvGraphicFramePr>
          <p:nvPr/>
        </p:nvGraphicFramePr>
        <p:xfrm>
          <a:off x="3581400" y="4953000"/>
          <a:ext cx="2438400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3" imgW="1002665" imgH="254000" progId="Equation.DSMT4">
                  <p:embed/>
                </p:oleObj>
              </mc:Choice>
              <mc:Fallback>
                <p:oleObj name="" r:id="rId3" imgW="1002665" imgH="2540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581400" y="4953000"/>
                        <a:ext cx="2438400" cy="6175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Text Box 11"/>
          <p:cNvSpPr txBox="1"/>
          <p:nvPr/>
        </p:nvSpPr>
        <p:spPr>
          <a:xfrm>
            <a:off x="3733800" y="6003925"/>
            <a:ext cx="4876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注意例</a:t>
            </a:r>
            <a:r>
              <a:rPr lang="en-US" altLang="x-none" sz="2400" b="1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1</a:t>
            </a:r>
            <a:r>
              <a:rPr lang="zh-CN" altLang="en-US" sz="24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中括号内的第</a:t>
            </a:r>
            <a:r>
              <a:rPr lang="en-US" altLang="x-none" sz="2400" b="1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4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项为</a:t>
            </a:r>
            <a:r>
              <a:rPr lang="en-US" altLang="x-none" sz="2400" b="1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1</a:t>
            </a:r>
            <a:endParaRPr lang="en-US" altLang="x-none" sz="2400" b="1">
              <a:solidFill>
                <a:srgbClr val="CC0066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4822" name="组合 34821"/>
          <p:cNvGrpSpPr/>
          <p:nvPr/>
        </p:nvGrpSpPr>
        <p:grpSpPr>
          <a:xfrm>
            <a:off x="2667000" y="1524000"/>
            <a:ext cx="5715000" cy="609600"/>
            <a:chOff x="0" y="0"/>
            <a:chExt cx="3600" cy="384"/>
          </a:xfrm>
        </p:grpSpPr>
        <p:grpSp>
          <p:nvGrpSpPr>
            <p:cNvPr id="34823" name="组合 34822"/>
            <p:cNvGrpSpPr/>
            <p:nvPr/>
          </p:nvGrpSpPr>
          <p:grpSpPr>
            <a:xfrm>
              <a:off x="912" y="96"/>
              <a:ext cx="2688" cy="288"/>
              <a:chOff x="0" y="0"/>
              <a:chExt cx="2688" cy="288"/>
            </a:xfrm>
          </p:grpSpPr>
          <p:sp>
            <p:nvSpPr>
              <p:cNvPr id="34824" name="Text Box 5"/>
              <p:cNvSpPr txBox="1"/>
              <p:nvPr/>
            </p:nvSpPr>
            <p:spPr>
              <a:xfrm>
                <a:off x="0" y="0"/>
                <a:ext cx="2688" cy="28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  <a:buNone/>
                </a:pPr>
                <a:r>
                  <a:rPr lang="zh-CN" altLang="en-US" sz="2400" b="1" dirty="0">
                    <a:latin typeface="Times New Roman" pitchFamily="18" charset="0"/>
                    <a:ea typeface="宋体" pitchFamily="2" charset="-122"/>
                  </a:rPr>
                  <a:t>把                        因式分解．</a:t>
                </a:r>
                <a:endParaRPr lang="zh-CN" altLang="en-US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graphicFrame>
            <p:nvGraphicFramePr>
              <p:cNvPr id="34825" name="对象 34824"/>
              <p:cNvGraphicFramePr>
                <a:graphicFrameLocks noChangeAspect="1"/>
              </p:cNvGraphicFramePr>
              <p:nvPr/>
            </p:nvGraphicFramePr>
            <p:xfrm>
              <a:off x="288" y="8"/>
              <a:ext cx="1008" cy="28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4" name="" r:id="rId5" imgW="826135" imgH="228600" progId="Equation.DSMT4">
                      <p:embed/>
                    </p:oleObj>
                  </mc:Choice>
                  <mc:Fallback>
                    <p:oleObj name="" r:id="rId5" imgW="826135" imgH="228600" progId="Equation.DSMT4">
                      <p:embed/>
                      <p:pic>
                        <p:nvPicPr>
                          <p:cNvPr id="0" name="图片 3083"/>
                          <p:cNvPicPr/>
                          <p:nvPr/>
                        </p:nvPicPr>
                        <p:blipFill>
                          <a:blip r:embed="rId6">
                            <a:clrChange>
                              <a:clrFrom>
                                <a:srgbClr val="000000"/>
                              </a:clrFrom>
                              <a:clrTo>
                                <a:srgbClr val="FF0000"/>
                              </a:clrTo>
                            </a:clrChange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88" y="8"/>
                            <a:ext cx="1008" cy="28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4826" name="组合 34825"/>
            <p:cNvGrpSpPr/>
            <p:nvPr/>
          </p:nvGrpSpPr>
          <p:grpSpPr>
            <a:xfrm>
              <a:off x="0" y="0"/>
              <a:ext cx="672" cy="336"/>
              <a:chOff x="0" y="0"/>
              <a:chExt cx="672" cy="336"/>
            </a:xfrm>
          </p:grpSpPr>
          <p:sp>
            <p:nvSpPr>
              <p:cNvPr id="34827" name="Oval 13" descr="横向砖形"/>
              <p:cNvSpPr/>
              <p:nvPr/>
            </p:nvSpPr>
            <p:spPr>
              <a:xfrm>
                <a:off x="0" y="0"/>
                <a:ext cx="672" cy="336"/>
              </a:xfrm>
              <a:prstGeom prst="ellipse">
                <a:avLst/>
              </a:prstGeom>
              <a:pattFill prst="horzBrick">
                <a:fgClr>
                  <a:schemeClr val="accent1"/>
                </a:fgClr>
                <a:bgClr>
                  <a:schemeClr val="bg1"/>
                </a:bgClr>
              </a:pattFill>
              <a:ln w="9525">
                <a:noFill/>
              </a:ln>
            </p:spPr>
            <p:txBody>
              <a:bodyPr wrap="none" anchor="ctr"/>
              <a:p>
                <a:pPr lvl="0" eaLnBrk="1" hangingPunct="1">
                  <a:buNone/>
                </a:pPr>
                <a:endParaRPr lang="zh-CN" altLang="en-US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pic>
            <p:nvPicPr>
              <p:cNvPr id="34828" name="WordArt 1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2" y="54"/>
                <a:ext cx="307" cy="242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</p:pic>
        </p:grpSp>
      </p:grpSp>
      <p:grpSp>
        <p:nvGrpSpPr>
          <p:cNvPr id="34829" name="组合 34828"/>
          <p:cNvGrpSpPr/>
          <p:nvPr/>
        </p:nvGrpSpPr>
        <p:grpSpPr>
          <a:xfrm>
            <a:off x="1524000" y="2781300"/>
            <a:ext cx="8883650" cy="1828800"/>
            <a:chOff x="0" y="0"/>
            <a:chExt cx="5596" cy="1152"/>
          </a:xfrm>
        </p:grpSpPr>
        <p:sp>
          <p:nvSpPr>
            <p:cNvPr id="34830" name="AutoShape 7"/>
            <p:cNvSpPr/>
            <p:nvPr/>
          </p:nvSpPr>
          <p:spPr>
            <a:xfrm>
              <a:off x="0" y="0"/>
              <a:ext cx="4704" cy="816"/>
            </a:xfrm>
            <a:prstGeom prst="cloudCallout">
              <a:avLst>
                <a:gd name="adj1" fmla="val 49681"/>
                <a:gd name="adj2" fmla="val 42032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66FF33"/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pPr lvl="0" algn="ctr" eaLnBrk="1" hangingPunct="1">
                <a:buNone/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由于</a:t>
              </a:r>
              <a:r>
                <a:rPr lang="en-US" altLang="x-none" sz="2400" b="1" i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x </a:t>
              </a:r>
              <a:r>
                <a:rPr lang="en-US" altLang="x-none" sz="2400" b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= </a:t>
              </a:r>
              <a:r>
                <a:rPr lang="en-US" altLang="x-none" sz="2400" b="1" i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x </a:t>
              </a:r>
              <a:r>
                <a:rPr lang="en-US" altLang="x-none" sz="2400" b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· 1</a:t>
              </a: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，因此</a:t>
              </a:r>
              <a:r>
                <a:rPr lang="en-US" altLang="x-none" sz="2400" b="1" i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是</a:t>
              </a:r>
              <a:r>
                <a:rPr lang="en-US" altLang="x-none" sz="2400" b="1" i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的因式．</a:t>
              </a:r>
              <a:endPara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endParaRPr>
            </a:p>
            <a:p>
              <a:pPr lvl="0" algn="ctr" eaLnBrk="1" hangingPunct="1">
                <a:buNone/>
              </a:pP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由此看出，</a:t>
              </a:r>
              <a:r>
                <a:rPr lang="en-US" altLang="x-none" sz="2400" b="1" i="1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r>
                <a:rPr lang="zh-CN" altLang="en-US" sz="2400" b="1" dirty="0">
                  <a:solidFill>
                    <a:srgbClr val="0000FF"/>
                  </a:solidFill>
                  <a:latin typeface="Times New Roman" pitchFamily="18" charset="0"/>
                  <a:ea typeface="宋体" pitchFamily="2" charset="-122"/>
                </a:rPr>
                <a:t>是这个多项式各项的公因式．</a:t>
              </a:r>
              <a:endParaRPr lang="zh-CN" altLang="en-US" sz="24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4831" name="Picture 15"/>
            <p:cNvPicPr>
              <a:picLocks noChangeAspect="1"/>
            </p:cNvPicPr>
            <p:nvPr/>
          </p:nvPicPr>
          <p:blipFill>
            <a:blip r:embed="rId8">
              <a:lum contrast="24000"/>
            </a:blip>
            <a:stretch>
              <a:fillRect/>
            </a:stretch>
          </p:blipFill>
          <p:spPr>
            <a:xfrm>
              <a:off x="4848" y="336"/>
              <a:ext cx="748" cy="81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4832" name="Text Box 16"/>
          <p:cNvSpPr txBox="1"/>
          <p:nvPr/>
        </p:nvSpPr>
        <p:spPr>
          <a:xfrm>
            <a:off x="2819400" y="2209800"/>
            <a:ext cx="42132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分析  第</a:t>
            </a:r>
            <a:r>
              <a:rPr lang="en-US" altLang="x-none" sz="2400" b="1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24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项的因式有哪些？</a:t>
            </a:r>
            <a:endParaRPr lang="zh-CN" altLang="en-US" sz="2400" b="1" dirty="0">
              <a:solidFill>
                <a:srgbClr val="CC0066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4833" name="Group 7"/>
          <p:cNvGrpSpPr/>
          <p:nvPr/>
        </p:nvGrpSpPr>
        <p:grpSpPr>
          <a:xfrm>
            <a:off x="4730750" y="333375"/>
            <a:ext cx="2730500" cy="1371600"/>
            <a:chOff x="3992" y="432"/>
            <a:chExt cx="1720" cy="864"/>
          </a:xfrm>
        </p:grpSpPr>
        <p:pic>
          <p:nvPicPr>
            <p:cNvPr id="34834" name="Picture 8" descr="模板图片副本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21" grpId="0"/>
      <p:bldP spid="348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5842" name="组合 35841"/>
          <p:cNvGrpSpPr/>
          <p:nvPr/>
        </p:nvGrpSpPr>
        <p:grpSpPr>
          <a:xfrm>
            <a:off x="2819400" y="533400"/>
            <a:ext cx="6019800" cy="519113"/>
            <a:chOff x="0" y="0"/>
            <a:chExt cx="3792" cy="327"/>
          </a:xfrm>
        </p:grpSpPr>
        <p:sp>
          <p:nvSpPr>
            <p:cNvPr id="35843" name="Text Box 4"/>
            <p:cNvSpPr txBox="1"/>
            <p:nvPr/>
          </p:nvSpPr>
          <p:spPr>
            <a:xfrm>
              <a:off x="0" y="39"/>
              <a:ext cx="3792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  <a:buNone/>
              </a:pPr>
              <a:r>
                <a:rPr lang="zh-CN" altLang="en-US" sz="2400" b="1" dirty="0">
                  <a:latin typeface="Times New Roman" pitchFamily="18" charset="0"/>
                  <a:ea typeface="宋体" pitchFamily="2" charset="-122"/>
                </a:rPr>
                <a:t>把                        因式分解．</a:t>
              </a: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graphicFrame>
          <p:nvGraphicFramePr>
            <p:cNvPr id="35844" name="对象 35843"/>
            <p:cNvGraphicFramePr>
              <a:graphicFrameLocks noChangeAspect="1"/>
            </p:cNvGraphicFramePr>
            <p:nvPr/>
          </p:nvGraphicFramePr>
          <p:xfrm>
            <a:off x="336" y="0"/>
            <a:ext cx="960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5" name="" r:id="rId1" imgW="647700" imgH="203200" progId="Equation.DSMT4">
                    <p:embed/>
                  </p:oleObj>
                </mc:Choice>
                <mc:Fallback>
                  <p:oleObj name="" r:id="rId1" imgW="647700" imgH="203200" progId="Equation.DSMT4">
                    <p:embed/>
                    <p:pic>
                      <p:nvPicPr>
                        <p:cNvPr id="0" name="图片 3084"/>
                        <p:cNvPicPr/>
                        <p:nvPr/>
                      </p:nvPicPr>
                      <p:blipFill>
                        <a:blip r:embed="rId2">
                          <a:clrChange>
                            <a:clrFrom>
                              <a:srgbClr val="000000"/>
                            </a:clrFrom>
                            <a:clrTo>
                              <a:srgbClr val="FF0000"/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336" y="0"/>
                          <a:ext cx="960" cy="301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5845" name="Text Box 8"/>
          <p:cNvSpPr txBox="1"/>
          <p:nvPr/>
        </p:nvSpPr>
        <p:spPr>
          <a:xfrm>
            <a:off x="2133600" y="4724400"/>
            <a:ext cx="29718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公因式里含字母吗？</a:t>
            </a:r>
            <a:endParaRPr lang="zh-CN" altLang="en-US" sz="20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35846" name="组合 35845"/>
          <p:cNvGrpSpPr/>
          <p:nvPr/>
        </p:nvGrpSpPr>
        <p:grpSpPr>
          <a:xfrm>
            <a:off x="2590800" y="5257800"/>
            <a:ext cx="5943600" cy="1600200"/>
            <a:chOff x="0" y="0"/>
            <a:chExt cx="3744" cy="1008"/>
          </a:xfrm>
        </p:grpSpPr>
        <p:pic>
          <p:nvPicPr>
            <p:cNvPr id="35847" name="Picture 16"/>
            <p:cNvPicPr>
              <a:picLocks noChangeAspect="1"/>
            </p:cNvPicPr>
            <p:nvPr/>
          </p:nvPicPr>
          <p:blipFill>
            <a:blip r:embed="rId3">
              <a:lum contrast="30000"/>
            </a:blip>
            <a:stretch>
              <a:fillRect/>
            </a:stretch>
          </p:blipFill>
          <p:spPr>
            <a:xfrm>
              <a:off x="0" y="240"/>
              <a:ext cx="723" cy="76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48" name="AutoShape 9"/>
            <p:cNvSpPr/>
            <p:nvPr/>
          </p:nvSpPr>
          <p:spPr>
            <a:xfrm>
              <a:off x="1104" y="0"/>
              <a:ext cx="2640" cy="528"/>
            </a:xfrm>
            <a:prstGeom prst="cloudCallout">
              <a:avLst>
                <a:gd name="adj1" fmla="val -60301"/>
                <a:gd name="adj2" fmla="val 65718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pPr lvl="0" algn="ctr" eaLnBrk="1" hangingPunct="1">
                <a:buNone/>
              </a:pPr>
              <a:r>
                <a:rPr lang="zh-CN" altLang="en-US" sz="2000" b="1" dirty="0">
                  <a:latin typeface="Times New Roman" pitchFamily="18" charset="0"/>
                  <a:ea typeface="华文新魏" pitchFamily="2" charset="-122"/>
                </a:rPr>
                <a:t>公因式里含有字母</a:t>
              </a:r>
              <a:r>
                <a:rPr lang="en-US" altLang="x-none" sz="2000" b="1" i="1">
                  <a:solidFill>
                    <a:srgbClr val="FF0000"/>
                  </a:solidFill>
                  <a:latin typeface="Times New Roman" pitchFamily="18" charset="0"/>
                  <a:ea typeface="宋体" pitchFamily="2" charset="-122"/>
                </a:rPr>
                <a:t>x</a:t>
              </a:r>
              <a:endParaRPr lang="en-US" altLang="x-none" sz="2000" b="1" i="1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5849" name="组合 35848"/>
          <p:cNvGrpSpPr/>
          <p:nvPr/>
        </p:nvGrpSpPr>
        <p:grpSpPr>
          <a:xfrm>
            <a:off x="1600200" y="304800"/>
            <a:ext cx="1066800" cy="533400"/>
            <a:chOff x="0" y="0"/>
            <a:chExt cx="672" cy="336"/>
          </a:xfrm>
        </p:grpSpPr>
        <p:sp>
          <p:nvSpPr>
            <p:cNvPr id="35850" name="Oval 11" descr="横向砖形"/>
            <p:cNvSpPr/>
            <p:nvPr/>
          </p:nvSpPr>
          <p:spPr>
            <a:xfrm>
              <a:off x="0" y="0"/>
              <a:ext cx="672" cy="336"/>
            </a:xfrm>
            <a:prstGeom prst="ellipse">
              <a:avLst/>
            </a:prstGeom>
            <a:pattFill prst="horzBrick">
              <a:fgClr>
                <a:schemeClr val="accent1"/>
              </a:fgClr>
              <a:bgClr>
                <a:schemeClr val="bg1"/>
              </a:bgClr>
            </a:pattFill>
            <a:ln w="9525">
              <a:noFill/>
            </a:ln>
          </p:spPr>
          <p:txBody>
            <a:bodyPr wrap="none" anchor="ctr"/>
            <a:p>
              <a:pPr lvl="0" eaLnBrk="1" hangingPunct="1">
                <a:buNone/>
              </a:pPr>
              <a:endParaRPr lang="zh-CN" altLang="en-US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pic>
          <p:nvPicPr>
            <p:cNvPr id="35851" name="WordArt 12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82" y="54"/>
              <a:ext cx="307" cy="242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grpSp>
        <p:nvGrpSpPr>
          <p:cNvPr id="35852" name="组合 35851"/>
          <p:cNvGrpSpPr/>
          <p:nvPr/>
        </p:nvGrpSpPr>
        <p:grpSpPr>
          <a:xfrm>
            <a:off x="2514600" y="1905000"/>
            <a:ext cx="5791200" cy="1371600"/>
            <a:chOff x="0" y="0"/>
            <a:chExt cx="3648" cy="864"/>
          </a:xfrm>
        </p:grpSpPr>
        <p:pic>
          <p:nvPicPr>
            <p:cNvPr id="35853" name="Picture 14"/>
            <p:cNvPicPr>
              <a:picLocks noChangeAspect="1"/>
            </p:cNvPicPr>
            <p:nvPr/>
          </p:nvPicPr>
          <p:blipFill>
            <a:blip r:embed="rId5">
              <a:lum contrast="18000"/>
            </a:blip>
            <a:stretch>
              <a:fillRect/>
            </a:stretch>
          </p:blipFill>
          <p:spPr>
            <a:xfrm>
              <a:off x="0" y="96"/>
              <a:ext cx="603" cy="768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54" name="AutoShape 6"/>
            <p:cNvSpPr/>
            <p:nvPr/>
          </p:nvSpPr>
          <p:spPr>
            <a:xfrm>
              <a:off x="1056" y="0"/>
              <a:ext cx="2592" cy="768"/>
            </a:xfrm>
            <a:prstGeom prst="cloudCallout">
              <a:avLst>
                <a:gd name="adj1" fmla="val -69366"/>
                <a:gd name="adj2" fmla="val 15625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rect">
                <a:fillToRect l="50000" t="50000" r="50000" b="50000"/>
              </a:path>
              <a:tileRect/>
            </a:gradFill>
            <a:ln w="952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pPr lvl="0" algn="ctr" eaLnBrk="1" hangingPunct="1">
                <a:buNone/>
              </a:pPr>
              <a:r>
                <a:rPr lang="zh-CN" altLang="en-US" sz="20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取各项系数的绝对值</a:t>
              </a:r>
              <a:r>
                <a:rPr lang="en-US" altLang="x-none" sz="2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4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，</a:t>
              </a:r>
              <a:r>
                <a:rPr lang="en-US" altLang="x-none" sz="2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6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的最大公因数</a:t>
              </a:r>
              <a:r>
                <a:rPr lang="en-US" altLang="x-none" sz="20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2</a:t>
              </a:r>
              <a:endParaRPr lang="en-US" altLang="x-none" sz="20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35855" name="组合 35854"/>
          <p:cNvGrpSpPr/>
          <p:nvPr/>
        </p:nvGrpSpPr>
        <p:grpSpPr>
          <a:xfrm>
            <a:off x="2971800" y="3276600"/>
            <a:ext cx="7086600" cy="1433513"/>
            <a:chOff x="0" y="0"/>
            <a:chExt cx="4464" cy="903"/>
          </a:xfrm>
        </p:grpSpPr>
        <p:sp>
          <p:nvSpPr>
            <p:cNvPr id="35856" name="AutoShape 7"/>
            <p:cNvSpPr/>
            <p:nvPr/>
          </p:nvSpPr>
          <p:spPr>
            <a:xfrm>
              <a:off x="0" y="0"/>
              <a:ext cx="3120" cy="864"/>
            </a:xfrm>
            <a:prstGeom prst="cloudCallout">
              <a:avLst>
                <a:gd name="adj1" fmla="val 66921"/>
                <a:gd name="adj2" fmla="val 1828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CCFF"/>
                </a:gs>
              </a:gsLst>
              <a:path path="rect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/>
            <a:p>
              <a:pPr lvl="0" algn="ctr" eaLnBrk="1" hangingPunct="1">
                <a:buNone/>
              </a:pPr>
              <a:r>
                <a:rPr lang="en-US" altLang="x-none" sz="2000" b="1">
                  <a:latin typeface="Times New Roman" pitchFamily="18" charset="0"/>
                  <a:ea typeface="宋体" pitchFamily="2" charset="-122"/>
                </a:rPr>
                <a:t>  </a:t>
              </a:r>
              <a:r>
                <a:rPr lang="zh-CN" altLang="en-US" sz="2000" b="1" dirty="0">
                  <a:solidFill>
                    <a:srgbClr val="0000FF"/>
                  </a:solidFill>
                  <a:latin typeface="隶书" pitchFamily="49" charset="-122"/>
                  <a:ea typeface="隶书" pitchFamily="49" charset="-122"/>
                </a:rPr>
                <a:t>第</a:t>
              </a:r>
              <a:r>
                <a:rPr lang="en-US" altLang="x-none" sz="2000" b="1">
                  <a:solidFill>
                    <a:srgbClr val="0000FF"/>
                  </a:solidFill>
                  <a:latin typeface="隶书" pitchFamily="49" charset="-122"/>
                  <a:ea typeface="隶书" pitchFamily="49" charset="-122"/>
                </a:rPr>
                <a:t>1</a:t>
              </a:r>
              <a:r>
                <a:rPr lang="zh-CN" altLang="en-US" sz="2000" b="1" dirty="0">
                  <a:solidFill>
                    <a:srgbClr val="0000FF"/>
                  </a:solidFill>
                  <a:latin typeface="隶书" pitchFamily="49" charset="-122"/>
                  <a:ea typeface="隶书" pitchFamily="49" charset="-122"/>
                </a:rPr>
                <a:t>项的系数为负，最好把负号提出，使括号内的第</a:t>
              </a:r>
              <a:r>
                <a:rPr lang="en-US" altLang="x-none" sz="2000" b="1">
                  <a:solidFill>
                    <a:srgbClr val="0000FF"/>
                  </a:solidFill>
                  <a:latin typeface="隶书" pitchFamily="49" charset="-122"/>
                  <a:ea typeface="隶书" pitchFamily="49" charset="-122"/>
                </a:rPr>
                <a:t>1</a:t>
              </a:r>
              <a:r>
                <a:rPr lang="zh-CN" altLang="en-US" sz="2000" b="1" dirty="0">
                  <a:solidFill>
                    <a:srgbClr val="0000FF"/>
                  </a:solidFill>
                  <a:latin typeface="隶书" pitchFamily="49" charset="-122"/>
                  <a:ea typeface="隶书" pitchFamily="49" charset="-122"/>
                </a:rPr>
                <a:t>项的系数为正．</a:t>
              </a:r>
              <a:endParaRPr lang="zh-CN" altLang="en-US" sz="2000" b="1" dirty="0">
                <a:solidFill>
                  <a:srgbClr val="0000FF"/>
                </a:solidFill>
                <a:latin typeface="隶书" pitchFamily="49" charset="-122"/>
                <a:ea typeface="隶书" pitchFamily="49" charset="-122"/>
              </a:endParaRPr>
            </a:p>
          </p:txBody>
        </p:sp>
        <p:pic>
          <p:nvPicPr>
            <p:cNvPr id="35857" name="Picture 15"/>
            <p:cNvPicPr>
              <a:picLocks noChangeAspect="1"/>
            </p:cNvPicPr>
            <p:nvPr/>
          </p:nvPicPr>
          <p:blipFill>
            <a:blip r:embed="rId6">
              <a:lum contrast="24000"/>
            </a:blip>
            <a:stretch>
              <a:fillRect/>
            </a:stretch>
          </p:blipFill>
          <p:spPr>
            <a:xfrm>
              <a:off x="3744" y="192"/>
              <a:ext cx="720" cy="71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</p:grpSp>
      <p:sp>
        <p:nvSpPr>
          <p:cNvPr id="35858" name="Text Box 17"/>
          <p:cNvSpPr txBox="1"/>
          <p:nvPr/>
        </p:nvSpPr>
        <p:spPr>
          <a:xfrm>
            <a:off x="2743200" y="1295400"/>
            <a:ext cx="4038600" cy="3962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CC0066"/>
                </a:solidFill>
                <a:latin typeface="Times New Roman" pitchFamily="18" charset="0"/>
                <a:ea typeface="宋体" pitchFamily="2" charset="-122"/>
              </a:rPr>
              <a:t>分析  公因式的系数如何确定？</a:t>
            </a:r>
            <a:endParaRPr lang="zh-CN" altLang="en-US" sz="2000" b="1" dirty="0">
              <a:solidFill>
                <a:srgbClr val="CC0066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  <p:bldP spid="3585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1840</Words>
  <Application>Kingsoft Office WPP</Application>
  <PresentationFormat>宽屏</PresentationFormat>
  <Paragraphs>229</Paragraphs>
  <Slides>18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Office 主题</vt:lpstr>
      <vt:lpstr>Equation.DSMT4</vt:lpstr>
      <vt:lpstr>PowerPoint 演示文稿</vt:lpstr>
      <vt:lpstr>PowerPoint 演示文稿</vt:lpstr>
      <vt:lpstr>3.7×3.8+3.7×6.2=3.7×（3.8+6.2）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2016-03-12T03:49:55Z</dcterms:created>
  <dcterms:modified xsi:type="dcterms:W3CDTF">2016-03-12T03:50:52Z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