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6" name="TextBox 3"/>
          <p:cNvSpPr txBox="1"/>
          <p:nvPr/>
        </p:nvSpPr>
        <p:spPr>
          <a:xfrm>
            <a:off x="1524000" y="2924175"/>
            <a:ext cx="9144000" cy="9144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5400" u="sng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第</a:t>
            </a:r>
            <a:r>
              <a:rPr lang="en-US" altLang="zh-CN" sz="5400" u="sng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3</a:t>
            </a:r>
            <a:r>
              <a:rPr lang="zh-CN" altLang="en-US" sz="5400" u="sng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章全章</a:t>
            </a:r>
            <a:r>
              <a:rPr lang="zh-CN" altLang="en-US" sz="5400" u="sng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复习</a:t>
            </a:r>
            <a:endParaRPr lang="zh-CN" altLang="en-US" sz="4000" u="sng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17" name="TextBox 4"/>
          <p:cNvSpPr txBox="1"/>
          <p:nvPr/>
        </p:nvSpPr>
        <p:spPr>
          <a:xfrm>
            <a:off x="1524000" y="3835400"/>
            <a:ext cx="9144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2400" b="1" dirty="0">
                <a:latin typeface="Times New Roman" pitchFamily="18" charset="0"/>
                <a:ea typeface="黑体" pitchFamily="2" charset="-122"/>
              </a:rPr>
              <a:t>湘教版  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黑体" pitchFamily="2" charset="-122"/>
              </a:rPr>
              <a:t>七年级下册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Rectangle 2"/>
          <p:cNvSpPr/>
          <p:nvPr/>
        </p:nvSpPr>
        <p:spPr>
          <a:xfrm>
            <a:off x="1835150" y="845979"/>
            <a:ext cx="6675120" cy="15544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3200" b="1" dirty="0">
                <a:latin typeface="黑体" pitchFamily="2" charset="-122"/>
                <a:ea typeface="黑体" pitchFamily="2" charset="-122"/>
              </a:rPr>
              <a:t>例</a:t>
            </a:r>
            <a:r>
              <a:rPr lang="en-US" altLang="zh-CN" sz="3200" b="1">
                <a:latin typeface="黑体" pitchFamily="2" charset="-122"/>
                <a:ea typeface="黑体" pitchFamily="2" charset="-122"/>
              </a:rPr>
              <a:t>2  </a:t>
            </a:r>
            <a:r>
              <a:rPr lang="zh-CN" altLang="en-US" sz="3200" b="1" dirty="0">
                <a:latin typeface="黑体" pitchFamily="2" charset="-122"/>
                <a:ea typeface="黑体" pitchFamily="2" charset="-122"/>
              </a:rPr>
              <a:t>把下列各式分解因式</a:t>
            </a:r>
            <a:r>
              <a:rPr lang="en-US" altLang="zh-CN" sz="3200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sz="3200" b="1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en-US" altLang="zh-CN" sz="3200" b="1">
                <a:latin typeface="黑体" pitchFamily="2" charset="-122"/>
                <a:ea typeface="黑体" pitchFamily="2" charset="-122"/>
              </a:rPr>
              <a:t>(1)(a+b)</a:t>
            </a:r>
            <a:r>
              <a:rPr lang="en-US" altLang="zh-CN" sz="32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200" b="1">
                <a:latin typeface="黑体" pitchFamily="2" charset="-122"/>
                <a:ea typeface="黑体" pitchFamily="2" charset="-122"/>
              </a:rPr>
              <a:t>-4a</a:t>
            </a:r>
            <a:r>
              <a:rPr lang="en-US" altLang="zh-CN" sz="32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200" b="1"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3200" b="1" dirty="0">
                <a:latin typeface="黑体" pitchFamily="2" charset="-122"/>
                <a:ea typeface="黑体" pitchFamily="2" charset="-122"/>
              </a:rPr>
              <a:t>； </a:t>
            </a:r>
            <a:r>
              <a:rPr lang="en-US" altLang="zh-CN" sz="3200" b="1">
                <a:latin typeface="黑体" pitchFamily="2" charset="-122"/>
                <a:ea typeface="黑体" pitchFamily="2" charset="-122"/>
              </a:rPr>
              <a:t>(2)1-10x+25x</a:t>
            </a:r>
            <a:r>
              <a:rPr lang="en-US" altLang="zh-CN" sz="32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3200" b="1" dirty="0">
                <a:latin typeface="黑体" pitchFamily="2" charset="-122"/>
                <a:ea typeface="黑体" pitchFamily="2" charset="-122"/>
              </a:rPr>
              <a:t>； </a:t>
            </a:r>
            <a:endParaRPr lang="zh-CN" altLang="en-US" sz="3200" b="1" dirty="0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en-US" altLang="zh-CN" sz="3200" b="1">
                <a:latin typeface="黑体" pitchFamily="2" charset="-122"/>
                <a:ea typeface="黑体" pitchFamily="2" charset="-122"/>
              </a:rPr>
              <a:t>(3)(m+n)</a:t>
            </a:r>
            <a:r>
              <a:rPr lang="en-US" altLang="zh-CN" sz="32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200" b="1">
                <a:latin typeface="黑体" pitchFamily="2" charset="-122"/>
                <a:ea typeface="黑体" pitchFamily="2" charset="-122"/>
              </a:rPr>
              <a:t>-6(m+n)+9 </a:t>
            </a:r>
            <a:endParaRPr lang="en-US" altLang="zh-CN" sz="3200" b="1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507" name="Rectangle 3"/>
          <p:cNvSpPr/>
          <p:nvPr/>
        </p:nvSpPr>
        <p:spPr>
          <a:xfrm>
            <a:off x="1676400" y="2330609"/>
            <a:ext cx="86868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r>
              <a:rPr lang="zh-CN" altLang="en-US" sz="3200" b="1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解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:(1)(a+b)</a:t>
            </a:r>
            <a:r>
              <a:rPr lang="en-US" altLang="zh-CN" sz="32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-4a</a:t>
            </a:r>
            <a:r>
              <a:rPr lang="en-US" altLang="zh-CN" sz="32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=(a+b)</a:t>
            </a:r>
            <a:r>
              <a:rPr lang="en-US" altLang="zh-CN" sz="32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-(2a)</a:t>
            </a:r>
            <a:r>
              <a:rPr lang="en-US" altLang="zh-CN" sz="32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endParaRPr lang="en-US" altLang="zh-CN" sz="32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508" name="Rectangle 4"/>
          <p:cNvSpPr/>
          <p:nvPr/>
        </p:nvSpPr>
        <p:spPr>
          <a:xfrm>
            <a:off x="1524000" y="5038884"/>
            <a:ext cx="938213" cy="158877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r>
              <a:rPr lang="zh-CN" altLang="en-US" sz="3200" b="1" dirty="0">
                <a:solidFill>
                  <a:srgbClr val="6600FF"/>
                </a:solidFill>
                <a:latin typeface="隶书" pitchFamily="49" charset="-122"/>
                <a:ea typeface="隶书" pitchFamily="49" charset="-122"/>
              </a:rPr>
              <a:t>做一做 </a:t>
            </a:r>
            <a:endParaRPr lang="zh-CN" altLang="en-US" sz="3200" b="1" dirty="0">
              <a:solidFill>
                <a:srgbClr val="6600FF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21509" name="Rectangle 5"/>
          <p:cNvSpPr/>
          <p:nvPr/>
        </p:nvSpPr>
        <p:spPr>
          <a:xfrm>
            <a:off x="2492375" y="5187792"/>
            <a:ext cx="4643120" cy="15544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3200" b="1" dirty="0">
                <a:latin typeface="黑体" pitchFamily="2" charset="-122"/>
                <a:ea typeface="黑体" pitchFamily="2" charset="-122"/>
              </a:rPr>
              <a:t>把下列各式分解因式</a:t>
            </a:r>
            <a:r>
              <a:rPr lang="en-US" altLang="zh-CN" sz="3200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sz="3200" b="1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en-US" altLang="zh-CN" sz="3200" b="1">
                <a:latin typeface="黑体" pitchFamily="2" charset="-122"/>
                <a:ea typeface="黑体" pitchFamily="2" charset="-122"/>
              </a:rPr>
              <a:t>(1)(x</a:t>
            </a:r>
            <a:r>
              <a:rPr lang="en-US" altLang="zh-CN" sz="32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200" b="1">
                <a:latin typeface="黑体" pitchFamily="2" charset="-122"/>
                <a:ea typeface="黑体" pitchFamily="2" charset="-122"/>
              </a:rPr>
              <a:t>+4)</a:t>
            </a:r>
            <a:r>
              <a:rPr lang="en-US" altLang="zh-CN" sz="32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200" b="1">
                <a:latin typeface="黑体" pitchFamily="2" charset="-122"/>
                <a:ea typeface="黑体" pitchFamily="2" charset="-122"/>
              </a:rPr>
              <a:t>-2(x</a:t>
            </a:r>
            <a:r>
              <a:rPr lang="en-US" altLang="zh-CN" sz="32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200" b="1">
                <a:latin typeface="黑体" pitchFamily="2" charset="-122"/>
                <a:ea typeface="黑体" pitchFamily="2" charset="-122"/>
              </a:rPr>
              <a:t>+4)+1</a:t>
            </a:r>
            <a:r>
              <a:rPr lang="zh-CN" altLang="en-US" sz="3200" b="1" dirty="0">
                <a:latin typeface="黑体" pitchFamily="2" charset="-122"/>
                <a:ea typeface="黑体" pitchFamily="2" charset="-122"/>
              </a:rPr>
              <a:t>； </a:t>
            </a:r>
            <a:endParaRPr lang="zh-CN" altLang="en-US" sz="3200" b="1" dirty="0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en-US" altLang="zh-CN" sz="3200" b="1">
                <a:latin typeface="黑体" pitchFamily="2" charset="-122"/>
                <a:ea typeface="黑体" pitchFamily="2" charset="-122"/>
              </a:rPr>
              <a:t>(2)(x+y)</a:t>
            </a:r>
            <a:r>
              <a:rPr lang="en-US" altLang="zh-CN" sz="32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200" b="1">
                <a:latin typeface="黑体" pitchFamily="2" charset="-122"/>
                <a:ea typeface="黑体" pitchFamily="2" charset="-122"/>
              </a:rPr>
              <a:t>-4(x+y-1).</a:t>
            </a:r>
            <a:endParaRPr lang="en-US" altLang="zh-CN" sz="3200" b="1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511" name="Text Box 7"/>
          <p:cNvSpPr txBox="1"/>
          <p:nvPr/>
        </p:nvSpPr>
        <p:spPr>
          <a:xfrm>
            <a:off x="6689725" y="5435759"/>
            <a:ext cx="220472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(1)(x</a:t>
            </a:r>
            <a:r>
              <a:rPr lang="en-US" altLang="zh-CN" sz="32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 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+3)</a:t>
            </a:r>
            <a:r>
              <a:rPr lang="en-US" altLang="zh-CN" sz="32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endParaRPr lang="en-US" altLang="zh-CN" sz="3200" b="1" baseline="30000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512" name="Text Box 8"/>
          <p:cNvSpPr txBox="1"/>
          <p:nvPr/>
        </p:nvSpPr>
        <p:spPr>
          <a:xfrm>
            <a:off x="6672263" y="6121559"/>
            <a:ext cx="234696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(2)(x+y-2)</a:t>
            </a:r>
            <a:r>
              <a:rPr lang="en-US" altLang="zh-CN" sz="32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endParaRPr lang="en-US" altLang="zh-CN" sz="3200" b="1" baseline="30000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513" name="Rectangle 9"/>
          <p:cNvSpPr/>
          <p:nvPr/>
        </p:nvSpPr>
        <p:spPr>
          <a:xfrm>
            <a:off x="1676400" y="4067334"/>
            <a:ext cx="34290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(2)1-10x+25x</a:t>
            </a:r>
            <a:r>
              <a:rPr lang="en-US" altLang="zh-CN" sz="32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endParaRPr lang="en-US" altLang="zh-CN" sz="32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514" name="Rectangle 10"/>
          <p:cNvSpPr/>
          <p:nvPr/>
        </p:nvSpPr>
        <p:spPr>
          <a:xfrm>
            <a:off x="1676400" y="4692809"/>
            <a:ext cx="74676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(3)(m+n)</a:t>
            </a:r>
            <a:r>
              <a:rPr lang="en-US" altLang="zh-CN" sz="32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-6(m+n)+9=(m+n-3)</a:t>
            </a:r>
            <a:r>
              <a:rPr lang="en-US" altLang="zh-CN" sz="32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.</a:t>
            </a:r>
            <a:endParaRPr lang="en-US" altLang="zh-CN" sz="32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515" name="Rectangle 11"/>
          <p:cNvSpPr/>
          <p:nvPr/>
        </p:nvSpPr>
        <p:spPr>
          <a:xfrm>
            <a:off x="5638800" y="2864009"/>
            <a:ext cx="44196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=(a+b+2a)(a+b-2a)</a:t>
            </a:r>
            <a:endParaRPr lang="en-US" altLang="zh-CN" sz="32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516" name="Rectangle 12"/>
          <p:cNvSpPr/>
          <p:nvPr/>
        </p:nvSpPr>
        <p:spPr>
          <a:xfrm>
            <a:off x="5638800" y="3473609"/>
            <a:ext cx="38862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=(3a+b)(b-a)</a:t>
            </a:r>
            <a:endParaRPr lang="en-US" altLang="zh-CN" sz="32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517" name="Rectangle 13"/>
          <p:cNvSpPr/>
          <p:nvPr/>
        </p:nvSpPr>
        <p:spPr>
          <a:xfrm>
            <a:off x="6888163" y="4116546"/>
            <a:ext cx="22098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=(1-5x)</a:t>
            </a:r>
            <a:r>
              <a:rPr lang="en-US" altLang="zh-CN" sz="32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endParaRPr lang="en-US" altLang="zh-CN" sz="3200" b="1" baseline="30000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518" name="Rectangle 14"/>
          <p:cNvSpPr/>
          <p:nvPr/>
        </p:nvSpPr>
        <p:spPr>
          <a:xfrm>
            <a:off x="4367213" y="4116546"/>
            <a:ext cx="35052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=1-10x+(5x)</a:t>
            </a:r>
            <a:r>
              <a:rPr lang="en-US" altLang="zh-CN" sz="32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endParaRPr lang="en-US" altLang="zh-CN" sz="32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519" name="Rectangle 15"/>
          <p:cNvSpPr/>
          <p:nvPr/>
        </p:nvSpPr>
        <p:spPr>
          <a:xfrm>
            <a:off x="4295775" y="2329022"/>
            <a:ext cx="12192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r>
              <a:rPr lang="en-US" altLang="zh-CN" sz="32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4a</a:t>
            </a:r>
            <a:r>
              <a:rPr lang="en-US" altLang="zh-CN" sz="3200" b="1" baseline="300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</a:t>
            </a:r>
            <a:endParaRPr lang="en-US" altLang="zh-CN" sz="3200" b="1" baseline="300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520" name="Rectangle 16"/>
          <p:cNvSpPr/>
          <p:nvPr/>
        </p:nvSpPr>
        <p:spPr>
          <a:xfrm>
            <a:off x="6383338" y="2330609"/>
            <a:ext cx="15240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r>
              <a:rPr lang="en-US" altLang="zh-CN" sz="32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(2a)</a:t>
            </a:r>
            <a:r>
              <a:rPr lang="en-US" altLang="zh-CN" sz="3200" b="1" baseline="300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</a:t>
            </a:r>
            <a:endParaRPr lang="en-US" altLang="zh-CN" sz="3200" b="1" baseline="300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521" name="Rectangle 17"/>
          <p:cNvSpPr/>
          <p:nvPr/>
        </p:nvSpPr>
        <p:spPr>
          <a:xfrm>
            <a:off x="6672263" y="2864009"/>
            <a:ext cx="9906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r>
              <a:rPr lang="en-US" altLang="zh-CN" sz="32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+2a</a:t>
            </a:r>
            <a:endParaRPr lang="en-US" altLang="zh-CN" sz="3200" b="1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522" name="Rectangle 18"/>
          <p:cNvSpPr/>
          <p:nvPr/>
        </p:nvSpPr>
        <p:spPr>
          <a:xfrm>
            <a:off x="8328025" y="2862421"/>
            <a:ext cx="9906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r>
              <a:rPr lang="en-US" altLang="zh-CN" sz="32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-2a</a:t>
            </a:r>
            <a:endParaRPr lang="en-US" altLang="zh-CN" sz="3200" b="1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523" name="Rectangle 19"/>
          <p:cNvSpPr/>
          <p:nvPr/>
        </p:nvSpPr>
        <p:spPr>
          <a:xfrm>
            <a:off x="3503613" y="4068921"/>
            <a:ext cx="13716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r>
              <a:rPr lang="en-US" altLang="zh-CN" sz="32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25x</a:t>
            </a:r>
            <a:r>
              <a:rPr lang="en-US" altLang="zh-CN" sz="3200" b="1" baseline="300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</a:t>
            </a:r>
            <a:endParaRPr lang="en-US" altLang="zh-CN" sz="3200" b="1" baseline="300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524" name="Rectangle 20"/>
          <p:cNvSpPr/>
          <p:nvPr/>
        </p:nvSpPr>
        <p:spPr>
          <a:xfrm>
            <a:off x="5789613" y="4116546"/>
            <a:ext cx="16002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r>
              <a:rPr lang="en-US" altLang="zh-CN" sz="32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(5x)</a:t>
            </a:r>
            <a:r>
              <a:rPr lang="en-US" altLang="zh-CN" sz="3200" b="1" baseline="300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</a:t>
            </a:r>
            <a:endParaRPr lang="en-US" altLang="zh-CN" sz="3200" b="1" baseline="300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35860" name="Group 7"/>
          <p:cNvGrpSpPr/>
          <p:nvPr/>
        </p:nvGrpSpPr>
        <p:grpSpPr>
          <a:xfrm>
            <a:off x="4730750" y="0"/>
            <a:ext cx="2730500" cy="1371600"/>
            <a:chOff x="3992" y="432"/>
            <a:chExt cx="1720" cy="864"/>
          </a:xfrm>
        </p:grpSpPr>
        <p:pic>
          <p:nvPicPr>
            <p:cNvPr id="35861" name="Picture 8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789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p>
              <a:pPr lvl="0" algn="ctr" eaLnBrk="1" hangingPunct="1"/>
              <a:r>
                <a:rPr lang="zh-CN" altLang="en-US" sz="4000" dirty="0">
                  <a:solidFill>
                    <a:srgbClr val="FFFFFF"/>
                  </a:solidFill>
                  <a:latin typeface="汉仪粗黑简" pitchFamily="49" charset="-122"/>
                  <a:ea typeface="黑体" pitchFamily="2" charset="-122"/>
                </a:rPr>
                <a:t>随堂演练</a:t>
              </a:r>
              <a:endParaRPr lang="zh-CN" altLang="en-US" sz="4000" dirty="0">
                <a:solidFill>
                  <a:srgbClr val="FFFFFF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/>
      <p:bldP spid="21508" grpId="0"/>
      <p:bldP spid="21509" grpId="0"/>
      <p:bldP spid="21511" grpId="0"/>
      <p:bldP spid="21512" grpId="0"/>
      <p:bldP spid="21513" grpId="0"/>
      <p:bldP spid="21514" grpId="0"/>
      <p:bldP spid="21515" grpId="0"/>
      <p:bldP spid="21516" grpId="0"/>
      <p:bldP spid="21517" grpId="0"/>
      <p:bldP spid="21518" grpId="0"/>
      <p:bldP spid="21519" grpId="0"/>
      <p:bldP spid="21520" grpId="0"/>
      <p:bldP spid="21521" grpId="0"/>
      <p:bldP spid="21522" grpId="0"/>
      <p:bldP spid="21523" grpId="0"/>
      <p:bldP spid="215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3" name="Rectangle 3"/>
          <p:cNvSpPr/>
          <p:nvPr/>
        </p:nvSpPr>
        <p:spPr>
          <a:xfrm>
            <a:off x="1908175" y="686753"/>
            <a:ext cx="6949440" cy="11887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3600" b="1" dirty="0">
                <a:latin typeface="黑体" pitchFamily="2" charset="-122"/>
                <a:ea typeface="黑体" pitchFamily="2" charset="-122"/>
              </a:rPr>
              <a:t>例</a:t>
            </a:r>
            <a:r>
              <a:rPr lang="en-US" altLang="zh-CN" sz="3600" b="1">
                <a:latin typeface="黑体" pitchFamily="2" charset="-122"/>
                <a:ea typeface="黑体" pitchFamily="2" charset="-122"/>
              </a:rPr>
              <a:t>3  </a:t>
            </a:r>
            <a:r>
              <a:rPr lang="zh-CN" altLang="en-US" sz="3600" b="1" dirty="0">
                <a:latin typeface="黑体" pitchFamily="2" charset="-122"/>
                <a:ea typeface="黑体" pitchFamily="2" charset="-122"/>
              </a:rPr>
              <a:t>分解因式</a:t>
            </a:r>
            <a:r>
              <a:rPr lang="en-US" altLang="zh-CN" sz="3600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sz="3600" b="1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en-US" altLang="zh-CN" sz="3600" b="1">
                <a:latin typeface="黑体" pitchFamily="2" charset="-122"/>
                <a:ea typeface="黑体" pitchFamily="2" charset="-122"/>
              </a:rPr>
              <a:t>(1)x</a:t>
            </a:r>
            <a:r>
              <a:rPr lang="en-US" altLang="zh-CN" sz="3600" b="1" baseline="30000">
                <a:latin typeface="黑体" pitchFamily="2" charset="-122"/>
                <a:ea typeface="黑体" pitchFamily="2" charset="-122"/>
              </a:rPr>
              <a:t>3</a:t>
            </a:r>
            <a:r>
              <a:rPr lang="en-US" altLang="zh-CN" sz="3600" b="1">
                <a:latin typeface="黑体" pitchFamily="2" charset="-122"/>
                <a:ea typeface="黑体" pitchFamily="2" charset="-122"/>
              </a:rPr>
              <a:t>-2x</a:t>
            </a:r>
            <a:r>
              <a:rPr lang="en-US" altLang="zh-CN" sz="36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600" b="1">
                <a:latin typeface="黑体" pitchFamily="2" charset="-122"/>
                <a:ea typeface="黑体" pitchFamily="2" charset="-122"/>
              </a:rPr>
              <a:t>+x</a:t>
            </a:r>
            <a:r>
              <a:rPr lang="zh-CN" altLang="en-US" sz="3600" b="1" dirty="0">
                <a:latin typeface="黑体" pitchFamily="2" charset="-122"/>
                <a:ea typeface="黑体" pitchFamily="2" charset="-122"/>
              </a:rPr>
              <a:t>；</a:t>
            </a:r>
            <a:r>
              <a:rPr lang="en-US" altLang="zh-CN" sz="3600" b="1">
                <a:latin typeface="黑体" pitchFamily="2" charset="-122"/>
                <a:ea typeface="黑体" pitchFamily="2" charset="-122"/>
              </a:rPr>
              <a:t>(2)x</a:t>
            </a:r>
            <a:r>
              <a:rPr lang="en-US" altLang="zh-CN" sz="36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600" b="1">
                <a:latin typeface="黑体" pitchFamily="2" charset="-122"/>
                <a:ea typeface="黑体" pitchFamily="2" charset="-122"/>
              </a:rPr>
              <a:t>(x-y)+y</a:t>
            </a:r>
            <a:r>
              <a:rPr lang="en-US" altLang="zh-CN" sz="36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600" b="1">
                <a:latin typeface="黑体" pitchFamily="2" charset="-122"/>
                <a:ea typeface="黑体" pitchFamily="2" charset="-122"/>
              </a:rPr>
              <a:t>(y-x)</a:t>
            </a:r>
            <a:endParaRPr lang="en-US" altLang="zh-CN" sz="3600" b="1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0484" name="Rectangle 4"/>
          <p:cNvSpPr/>
          <p:nvPr/>
        </p:nvSpPr>
        <p:spPr>
          <a:xfrm>
            <a:off x="1752600" y="1752918"/>
            <a:ext cx="365760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r>
              <a:rPr lang="zh-CN" altLang="en-US" sz="4000" b="1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解</a:t>
            </a:r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:(1)x</a:t>
            </a:r>
            <a:r>
              <a:rPr lang="en-US" altLang="zh-CN" sz="40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3</a:t>
            </a:r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-2x</a:t>
            </a:r>
            <a:r>
              <a:rPr lang="en-US" altLang="zh-CN" sz="40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+x</a:t>
            </a:r>
            <a:endParaRPr lang="en-US" altLang="zh-CN" sz="40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0487" name="Rectangle 7"/>
          <p:cNvSpPr/>
          <p:nvPr/>
        </p:nvSpPr>
        <p:spPr>
          <a:xfrm>
            <a:off x="5340350" y="1752918"/>
            <a:ext cx="281305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=x(x</a:t>
            </a:r>
            <a:r>
              <a:rPr lang="en-US" altLang="zh-CN" sz="40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-2x+1)</a:t>
            </a:r>
            <a:endParaRPr lang="en-US" altLang="zh-CN" sz="40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0488" name="Rectangle 8"/>
          <p:cNvSpPr/>
          <p:nvPr/>
        </p:nvSpPr>
        <p:spPr>
          <a:xfrm>
            <a:off x="8153400" y="1737043"/>
            <a:ext cx="236220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=x(x-1)</a:t>
            </a:r>
            <a:r>
              <a:rPr lang="en-US" altLang="zh-CN" sz="40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endParaRPr lang="en-US" altLang="zh-CN" sz="4000" b="1" baseline="30000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0489" name="Rectangle 9"/>
          <p:cNvSpPr/>
          <p:nvPr/>
        </p:nvSpPr>
        <p:spPr>
          <a:xfrm>
            <a:off x="2514600" y="2348231"/>
            <a:ext cx="457200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(2)x</a:t>
            </a:r>
            <a:r>
              <a:rPr lang="en-US" altLang="zh-CN" sz="40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(x-y)+y</a:t>
            </a:r>
            <a:r>
              <a:rPr lang="en-US" altLang="zh-CN" sz="40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(y-x)</a:t>
            </a:r>
            <a:endParaRPr lang="en-US" altLang="zh-CN" sz="40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0486" name="Rectangle 6"/>
          <p:cNvSpPr/>
          <p:nvPr/>
        </p:nvSpPr>
        <p:spPr>
          <a:xfrm>
            <a:off x="5595938" y="1752918"/>
            <a:ext cx="500062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r>
              <a:rPr lang="en-US" altLang="zh-CN" sz="40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x</a:t>
            </a:r>
            <a:endParaRPr lang="en-US" altLang="zh-CN" sz="4000" b="1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0490" name="Rectangle 10"/>
          <p:cNvSpPr/>
          <p:nvPr/>
        </p:nvSpPr>
        <p:spPr>
          <a:xfrm>
            <a:off x="3048000" y="3048318"/>
            <a:ext cx="434340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 =x</a:t>
            </a:r>
            <a:r>
              <a:rPr lang="en-US" altLang="zh-CN" sz="40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(x-y)-y</a:t>
            </a:r>
            <a:r>
              <a:rPr lang="en-US" altLang="zh-CN" sz="40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(x-y)</a:t>
            </a:r>
            <a:endParaRPr lang="en-US" altLang="zh-CN" sz="40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0491" name="Rectangle 11"/>
          <p:cNvSpPr/>
          <p:nvPr/>
        </p:nvSpPr>
        <p:spPr>
          <a:xfrm>
            <a:off x="3200400" y="4267518"/>
            <a:ext cx="4267200" cy="131064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=(</a:t>
            </a:r>
            <a:r>
              <a:rPr lang="en-US" altLang="zh-CN" sz="4000" b="1" err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x-y)(x+y)(x-y</a:t>
            </a:r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)</a:t>
            </a:r>
            <a:endParaRPr lang="en-US" altLang="zh-CN" sz="40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=(x+y)(x-y)</a:t>
            </a:r>
            <a:r>
              <a:rPr lang="en-US" altLang="zh-CN" sz="40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endParaRPr lang="en-US" altLang="zh-CN" sz="4000" b="1" baseline="30000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0492" name="Rectangle 12"/>
          <p:cNvSpPr/>
          <p:nvPr/>
        </p:nvSpPr>
        <p:spPr>
          <a:xfrm>
            <a:off x="3263900" y="3657918"/>
            <a:ext cx="359410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=(x-y)(x</a:t>
            </a:r>
            <a:r>
              <a:rPr lang="en-US" altLang="zh-CN" sz="40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-y</a:t>
            </a:r>
            <a:r>
              <a:rPr lang="en-US" altLang="zh-CN" sz="40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)</a:t>
            </a:r>
            <a:endParaRPr lang="en-US" altLang="zh-CN" sz="40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0485" name="Rectangle 5"/>
          <p:cNvSpPr/>
          <p:nvPr/>
        </p:nvSpPr>
        <p:spPr>
          <a:xfrm>
            <a:off x="1663700" y="2743518"/>
            <a:ext cx="8818880" cy="3749040"/>
          </a:xfrm>
          <a:prstGeom prst="rect">
            <a:avLst/>
          </a:prstGeom>
          <a:solidFill>
            <a:schemeClr val="accent1"/>
          </a:solidFill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en-US" altLang="zh-CN" sz="4000" b="1">
                <a:latin typeface="黑体" pitchFamily="2" charset="-122"/>
                <a:ea typeface="黑体" pitchFamily="2" charset="-122"/>
              </a:rPr>
              <a:t>    </a:t>
            </a:r>
            <a:r>
              <a:rPr lang="zh-CN" altLang="en-US" sz="4000" b="1" dirty="0">
                <a:latin typeface="黑体" pitchFamily="2" charset="-122"/>
                <a:ea typeface="黑体" pitchFamily="2" charset="-122"/>
              </a:rPr>
              <a:t>小结  解因式分解题时，首先考虑</a:t>
            </a:r>
            <a:endParaRPr lang="zh-CN" altLang="en-US" sz="4000" b="1" dirty="0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zh-CN" altLang="en-US" sz="4000" b="1" dirty="0">
                <a:latin typeface="黑体" pitchFamily="2" charset="-122"/>
                <a:ea typeface="黑体" pitchFamily="2" charset="-122"/>
              </a:rPr>
              <a:t>是否有公因式，如果有，先提公因式；</a:t>
            </a:r>
            <a:endParaRPr lang="zh-CN" altLang="en-US" sz="4000" b="1" dirty="0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zh-CN" altLang="en-US" sz="4000" b="1" dirty="0">
                <a:latin typeface="黑体" pitchFamily="2" charset="-122"/>
                <a:ea typeface="黑体" pitchFamily="2" charset="-122"/>
              </a:rPr>
              <a:t>如果没有公因式是两项，则考虑能否用</a:t>
            </a:r>
            <a:endParaRPr lang="zh-CN" altLang="en-US" sz="4000" b="1" dirty="0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zh-CN" altLang="en-US" sz="4000" b="1" dirty="0">
                <a:latin typeface="黑体" pitchFamily="2" charset="-122"/>
                <a:ea typeface="黑体" pitchFamily="2" charset="-122"/>
              </a:rPr>
              <a:t>平方差公式分解因式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. </a:t>
            </a:r>
            <a:r>
              <a:rPr lang="zh-CN" altLang="en-US" sz="4000" b="1" dirty="0">
                <a:latin typeface="黑体" pitchFamily="2" charset="-122"/>
                <a:ea typeface="黑体" pitchFamily="2" charset="-122"/>
              </a:rPr>
              <a:t>是三项式考虑用</a:t>
            </a:r>
            <a:endParaRPr lang="zh-CN" altLang="en-US" sz="4000" b="1" dirty="0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zh-CN" altLang="en-US" sz="4000" b="1" dirty="0">
                <a:latin typeface="黑体" pitchFamily="2" charset="-122"/>
                <a:ea typeface="黑体" pitchFamily="2" charset="-122"/>
              </a:rPr>
              <a:t>完全平方式，最后，直到每一个因式都</a:t>
            </a:r>
            <a:endParaRPr lang="zh-CN" altLang="en-US" sz="4000" b="1" dirty="0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zh-CN" altLang="en-US" sz="4000" b="1" dirty="0">
                <a:latin typeface="黑体" pitchFamily="2" charset="-122"/>
                <a:ea typeface="黑体" pitchFamily="2" charset="-122"/>
              </a:rPr>
              <a:t>不能再分解为止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. </a:t>
            </a:r>
            <a:endParaRPr lang="en-US" altLang="zh-CN" sz="4000" b="1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7" presetClass="emph" presetSubtype="0" repeatCount="1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1000" autoRev="1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4" dur="1000" autoRev="1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5" dur="1000" autoRev="1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1000" autoRev="1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  <p:bldP spid="20484" grpId="0"/>
      <p:bldP spid="20487" grpId="0"/>
      <p:bldP spid="20488" grpId="0"/>
      <p:bldP spid="20489" grpId="0"/>
      <p:bldP spid="20486" grpId="0"/>
      <p:bldP spid="20486" grpId="1"/>
      <p:bldP spid="20490" grpId="0"/>
      <p:bldP spid="20491" grpId="0"/>
      <p:bldP spid="20492" grpId="0"/>
      <p:bldP spid="20485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61" name="Rectangle 5"/>
          <p:cNvSpPr/>
          <p:nvPr/>
        </p:nvSpPr>
        <p:spPr>
          <a:xfrm>
            <a:off x="1600200" y="686435"/>
            <a:ext cx="870966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3600" b="1" dirty="0">
                <a:latin typeface="黑体" pitchFamily="2" charset="-122"/>
                <a:ea typeface="黑体" pitchFamily="2" charset="-122"/>
              </a:rPr>
              <a:t>例</a:t>
            </a:r>
            <a:r>
              <a:rPr lang="en-US" altLang="zh-CN" sz="3600" b="1">
                <a:latin typeface="黑体" pitchFamily="2" charset="-122"/>
                <a:ea typeface="黑体" pitchFamily="2" charset="-122"/>
              </a:rPr>
              <a:t>4 </a:t>
            </a:r>
            <a:r>
              <a:rPr lang="zh-CN" altLang="en-US" sz="3600" b="1" dirty="0">
                <a:latin typeface="黑体" pitchFamily="2" charset="-122"/>
                <a:ea typeface="黑体" pitchFamily="2" charset="-122"/>
              </a:rPr>
              <a:t>若</a:t>
            </a:r>
            <a:r>
              <a:rPr lang="en-US" altLang="zh-CN" sz="3600" b="1">
                <a:latin typeface="黑体" pitchFamily="2" charset="-122"/>
                <a:ea typeface="黑体" pitchFamily="2" charset="-122"/>
              </a:rPr>
              <a:t>9x</a:t>
            </a:r>
            <a:r>
              <a:rPr lang="en-US" altLang="zh-CN" sz="36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600" b="1">
                <a:latin typeface="黑体" pitchFamily="2" charset="-122"/>
                <a:ea typeface="黑体" pitchFamily="2" charset="-122"/>
              </a:rPr>
              <a:t>+kxy+36y</a:t>
            </a:r>
            <a:r>
              <a:rPr lang="en-US" altLang="zh-CN" sz="36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3600" b="1" dirty="0">
                <a:latin typeface="黑体" pitchFamily="2" charset="-122"/>
                <a:ea typeface="黑体" pitchFamily="2" charset="-122"/>
              </a:rPr>
              <a:t>是完全平方式，则</a:t>
            </a:r>
            <a:r>
              <a:rPr lang="en-US" altLang="zh-CN" sz="3600" b="1">
                <a:latin typeface="黑体" pitchFamily="2" charset="-122"/>
                <a:ea typeface="黑体" pitchFamily="2" charset="-122"/>
              </a:rPr>
              <a:t>k=__</a:t>
            </a:r>
            <a:endParaRPr lang="en-US" altLang="zh-CN" sz="3600" b="1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9462" name="Rectangle 6"/>
          <p:cNvSpPr/>
          <p:nvPr/>
        </p:nvSpPr>
        <p:spPr>
          <a:xfrm>
            <a:off x="1479550" y="1387158"/>
            <a:ext cx="9099550" cy="1127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en-US" altLang="zh-CN" sz="34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   </a:t>
            </a:r>
            <a:r>
              <a:rPr lang="zh-CN" altLang="en-US" sz="3400" b="1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分析</a:t>
            </a:r>
            <a:r>
              <a:rPr lang="en-US" altLang="zh-CN" sz="34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:</a:t>
            </a:r>
            <a:r>
              <a:rPr lang="zh-CN" altLang="en-US" sz="3400" b="1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完全平方式是形如：</a:t>
            </a:r>
            <a:r>
              <a:rPr lang="en-US" altLang="zh-CN" sz="34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a</a:t>
            </a:r>
            <a:r>
              <a:rPr lang="en-US" altLang="zh-CN" sz="34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4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±2ab+b</a:t>
            </a:r>
            <a:r>
              <a:rPr lang="en-US" altLang="zh-CN" sz="34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3400" b="1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即两数</a:t>
            </a:r>
            <a:endParaRPr lang="zh-CN" altLang="en-US" sz="3400" b="1" dirty="0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zh-CN" altLang="en-US" sz="3400" b="1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的平方和与这两个数乘积的</a:t>
            </a:r>
            <a:r>
              <a:rPr lang="en-US" altLang="zh-CN" sz="34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3400" b="1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倍的和</a:t>
            </a:r>
            <a:r>
              <a:rPr lang="en-US" altLang="zh-CN" sz="34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(</a:t>
            </a:r>
            <a:r>
              <a:rPr lang="zh-CN" altLang="en-US" sz="3400" b="1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或差</a:t>
            </a:r>
            <a:r>
              <a:rPr lang="en-US" altLang="zh-CN" sz="34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).</a:t>
            </a:r>
            <a:endParaRPr lang="en-US" altLang="zh-CN" sz="34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9463" name="Rectangle 7"/>
          <p:cNvSpPr/>
          <p:nvPr/>
        </p:nvSpPr>
        <p:spPr>
          <a:xfrm>
            <a:off x="2132013" y="2575243"/>
            <a:ext cx="7447280" cy="19202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en-US" altLang="zh-CN" sz="4000" b="1">
                <a:latin typeface="黑体" pitchFamily="2" charset="-122"/>
                <a:ea typeface="黑体" pitchFamily="2" charset="-122"/>
              </a:rPr>
              <a:t>∵9x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+kxy+36y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=(3x)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+kxy+(6y)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2</a:t>
            </a:r>
            <a:endParaRPr lang="en-US" altLang="zh-CN" sz="4000" b="1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en-US" altLang="zh-CN" sz="4000" b="1">
                <a:latin typeface="黑体" pitchFamily="2" charset="-122"/>
                <a:ea typeface="黑体" pitchFamily="2" charset="-122"/>
              </a:rPr>
              <a:t>∴±</a:t>
            </a:r>
            <a:r>
              <a:rPr lang="en-US" altLang="zh-CN" sz="4000" b="1" err="1">
                <a:latin typeface="黑体" pitchFamily="2" charset="-122"/>
                <a:ea typeface="黑体" pitchFamily="2" charset="-122"/>
              </a:rPr>
              <a:t>kxy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=2</a:t>
            </a:r>
            <a:r>
              <a:rPr lang="en-US" altLang="zh-CN" sz="4000" b="1">
                <a:latin typeface="Arial" pitchFamily="34" charset="0"/>
                <a:ea typeface="黑体" pitchFamily="2" charset="-122"/>
              </a:rPr>
              <a:t>·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3x</a:t>
            </a:r>
            <a:r>
              <a:rPr lang="en-US" altLang="zh-CN" sz="4000" b="1">
                <a:latin typeface="Arial" pitchFamily="34" charset="0"/>
                <a:ea typeface="黑体" pitchFamily="2" charset="-122"/>
              </a:rPr>
              <a:t>·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6y=36xy</a:t>
            </a:r>
            <a:endParaRPr lang="en-US" altLang="zh-CN" sz="4000" b="1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en-US" altLang="zh-CN" sz="4000" b="1">
                <a:latin typeface="黑体" pitchFamily="2" charset="-122"/>
                <a:ea typeface="黑体" pitchFamily="2" charset="-122"/>
              </a:rPr>
              <a:t>∴k=±36 </a:t>
            </a:r>
            <a:endParaRPr lang="en-US" altLang="zh-CN" sz="4000" b="1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9464" name="Rectangle 8"/>
          <p:cNvSpPr/>
          <p:nvPr/>
        </p:nvSpPr>
        <p:spPr>
          <a:xfrm>
            <a:off x="1524000" y="4464685"/>
            <a:ext cx="178308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3600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做一做 </a:t>
            </a:r>
            <a:endParaRPr lang="zh-CN" altLang="en-US" sz="3600" dirty="0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9465" name="Rectangle 9"/>
          <p:cNvSpPr/>
          <p:nvPr/>
        </p:nvSpPr>
        <p:spPr>
          <a:xfrm>
            <a:off x="2211388" y="5150485"/>
            <a:ext cx="810387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3600" b="1" dirty="0">
                <a:latin typeface="黑体" pitchFamily="2" charset="-122"/>
                <a:ea typeface="黑体" pitchFamily="2" charset="-122"/>
              </a:rPr>
              <a:t>若</a:t>
            </a:r>
            <a:r>
              <a:rPr lang="en-US" altLang="zh-CN" sz="3600" b="1">
                <a:latin typeface="黑体" pitchFamily="2" charset="-122"/>
                <a:ea typeface="黑体" pitchFamily="2" charset="-122"/>
              </a:rPr>
              <a:t>x</a:t>
            </a:r>
            <a:r>
              <a:rPr lang="en-US" altLang="zh-CN" sz="36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600" b="1">
                <a:latin typeface="黑体" pitchFamily="2" charset="-122"/>
                <a:ea typeface="黑体" pitchFamily="2" charset="-122"/>
              </a:rPr>
              <a:t>+(k+3)x+9</a:t>
            </a:r>
            <a:r>
              <a:rPr lang="zh-CN" altLang="en-US" sz="3600" b="1" dirty="0">
                <a:latin typeface="黑体" pitchFamily="2" charset="-122"/>
                <a:ea typeface="黑体" pitchFamily="2" charset="-122"/>
              </a:rPr>
              <a:t>是完全平方式，则</a:t>
            </a:r>
            <a:r>
              <a:rPr lang="en-US" altLang="zh-CN" sz="3600" b="1">
                <a:latin typeface="黑体" pitchFamily="2" charset="-122"/>
                <a:ea typeface="黑体" pitchFamily="2" charset="-122"/>
              </a:rPr>
              <a:t>k=___ </a:t>
            </a:r>
            <a:endParaRPr lang="en-US" altLang="zh-CN" sz="3600" b="1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9466" name="Rectangle 10"/>
          <p:cNvSpPr/>
          <p:nvPr/>
        </p:nvSpPr>
        <p:spPr>
          <a:xfrm>
            <a:off x="2362200" y="5791835"/>
            <a:ext cx="246888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en-US" altLang="zh-CN" sz="36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k=3</a:t>
            </a:r>
            <a:r>
              <a:rPr lang="zh-CN" altLang="en-US" sz="3600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或</a:t>
            </a:r>
            <a:r>
              <a:rPr lang="en-US" altLang="zh-CN" sz="36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k=-9 </a:t>
            </a:r>
            <a:endParaRPr lang="en-US" altLang="zh-CN" sz="3600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  <p:bldP spid="19462" grpId="0"/>
      <p:bldP spid="19463" grpId="0"/>
      <p:bldP spid="19464" grpId="0"/>
      <p:bldP spid="19465" grpId="0"/>
      <p:bldP spid="1946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矩形 23553"/>
          <p:cNvSpPr/>
          <p:nvPr/>
        </p:nvSpPr>
        <p:spPr>
          <a:xfrm>
            <a:off x="3041650" y="2252663"/>
            <a:ext cx="6094413" cy="11887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    通过这节课的学习活动，你有什么收获？</a:t>
            </a:r>
            <a:endParaRPr lang="zh-CN" altLang="en-US" sz="3600" b="1" dirty="0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3555" name="Group 15"/>
          <p:cNvGrpSpPr/>
          <p:nvPr/>
        </p:nvGrpSpPr>
        <p:grpSpPr>
          <a:xfrm>
            <a:off x="4800600" y="836613"/>
            <a:ext cx="2730500" cy="1371600"/>
            <a:chOff x="3992" y="432"/>
            <a:chExt cx="1720" cy="864"/>
          </a:xfrm>
        </p:grpSpPr>
        <p:pic>
          <p:nvPicPr>
            <p:cNvPr id="23556" name="Picture 16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6881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课堂小结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2"/>
          <p:cNvSpPr/>
          <p:nvPr/>
        </p:nvSpPr>
        <p:spPr>
          <a:xfrm>
            <a:off x="2711450" y="2565400"/>
            <a:ext cx="7239000" cy="13255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342900" lvl="0" indent="-3429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lvl="1" indent="-28575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从课后习题中选取；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2.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完成练习册本课时的习题。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4579" name="Group 3"/>
          <p:cNvGrpSpPr/>
          <p:nvPr/>
        </p:nvGrpSpPr>
        <p:grpSpPr>
          <a:xfrm>
            <a:off x="4727575" y="836613"/>
            <a:ext cx="2730500" cy="1371600"/>
            <a:chOff x="3992" y="432"/>
            <a:chExt cx="1720" cy="864"/>
          </a:xfrm>
        </p:grpSpPr>
        <p:pic>
          <p:nvPicPr>
            <p:cNvPr id="24580" name="Picture 4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403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课后作业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5" name="Rectangle 7"/>
          <p:cNvSpPr/>
          <p:nvPr/>
        </p:nvSpPr>
        <p:spPr>
          <a:xfrm>
            <a:off x="1644650" y="1702435"/>
            <a:ext cx="544068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3600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知识点</a:t>
            </a:r>
            <a:r>
              <a:rPr lang="en-US" altLang="zh-CN" sz="36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1  </a:t>
            </a:r>
            <a:r>
              <a:rPr lang="zh-CN" altLang="en-US" sz="3600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因式分解的定义</a:t>
            </a:r>
            <a:endParaRPr lang="zh-CN" altLang="en-US" sz="3600" dirty="0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2296" name="Rectangle 8"/>
          <p:cNvSpPr/>
          <p:nvPr/>
        </p:nvSpPr>
        <p:spPr>
          <a:xfrm>
            <a:off x="1593850" y="2524443"/>
            <a:ext cx="9072880" cy="19202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en-US" altLang="zh-CN" sz="4000">
                <a:latin typeface="黑体" pitchFamily="2" charset="-122"/>
                <a:ea typeface="黑体" pitchFamily="2" charset="-122"/>
              </a:rPr>
              <a:t>   </a:t>
            </a:r>
            <a:r>
              <a:rPr lang="zh-CN" altLang="en-US" sz="4000" dirty="0">
                <a:latin typeface="黑体" pitchFamily="2" charset="-122"/>
                <a:ea typeface="黑体" pitchFamily="2" charset="-122"/>
              </a:rPr>
              <a:t>把一个多项式化成几个整式的积的</a:t>
            </a:r>
            <a:endParaRPr lang="zh-CN" altLang="en-US" sz="4000" dirty="0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zh-CN" altLang="en-US" sz="4000" dirty="0">
                <a:latin typeface="黑体" pitchFamily="2" charset="-122"/>
                <a:ea typeface="黑体" pitchFamily="2" charset="-122"/>
              </a:rPr>
              <a:t>形式，这种变形叫做把这个多项式因式</a:t>
            </a:r>
            <a:endParaRPr lang="zh-CN" altLang="en-US" sz="4000" dirty="0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zh-CN" altLang="en-US" sz="4000" dirty="0">
                <a:latin typeface="黑体" pitchFamily="2" charset="-122"/>
                <a:ea typeface="黑体" pitchFamily="2" charset="-122"/>
              </a:rPr>
              <a:t>分解，也叫做把这个多项式分解因式 。</a:t>
            </a:r>
            <a:endParaRPr lang="zh-CN" altLang="en-US" sz="4000" dirty="0"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" name="Group 15"/>
          <p:cNvGrpSpPr/>
          <p:nvPr/>
        </p:nvGrpSpPr>
        <p:grpSpPr>
          <a:xfrm>
            <a:off x="2057400" y="4473575"/>
            <a:ext cx="7950200" cy="1692275"/>
            <a:chOff x="336" y="3062"/>
            <a:chExt cx="5008" cy="1066"/>
          </a:xfrm>
        </p:grpSpPr>
        <p:sp>
          <p:nvSpPr>
            <p:cNvPr id="27653" name="Text Box 10"/>
            <p:cNvSpPr txBox="1"/>
            <p:nvPr/>
          </p:nvSpPr>
          <p:spPr>
            <a:xfrm>
              <a:off x="336" y="3312"/>
              <a:ext cx="5008" cy="57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sz="5400">
                  <a:latin typeface="黑体" pitchFamily="2" charset="-122"/>
                  <a:ea typeface="黑体" pitchFamily="2" charset="-122"/>
                </a:rPr>
                <a:t>X</a:t>
              </a:r>
              <a:r>
                <a:rPr lang="en-US" altLang="zh-CN" sz="5400" baseline="30000">
                  <a:latin typeface="黑体" pitchFamily="2" charset="-122"/>
                  <a:ea typeface="黑体" pitchFamily="2" charset="-122"/>
                </a:rPr>
                <a:t>2</a:t>
              </a:r>
              <a:r>
                <a:rPr lang="en-US" altLang="zh-CN" sz="5400">
                  <a:latin typeface="黑体" pitchFamily="2" charset="-122"/>
                  <a:ea typeface="黑体" pitchFamily="2" charset="-122"/>
                </a:rPr>
                <a:t>-1         (X+1)(X-1)</a:t>
              </a:r>
              <a:endParaRPr lang="en-US" altLang="zh-CN" sz="54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27654" name="Line 11"/>
            <p:cNvSpPr/>
            <p:nvPr/>
          </p:nvSpPr>
          <p:spPr>
            <a:xfrm>
              <a:off x="1296" y="3696"/>
              <a:ext cx="1824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arrow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655" name="Line 12"/>
            <p:cNvSpPr/>
            <p:nvPr/>
          </p:nvSpPr>
          <p:spPr>
            <a:xfrm>
              <a:off x="1296" y="3552"/>
              <a:ext cx="1824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arrow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656" name="Text Box 13"/>
            <p:cNvSpPr txBox="1"/>
            <p:nvPr/>
          </p:nvSpPr>
          <p:spPr>
            <a:xfrm>
              <a:off x="1432" y="3062"/>
              <a:ext cx="1395" cy="44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zh-CN" altLang="en-US" sz="4000" b="1" dirty="0">
                  <a:solidFill>
                    <a:srgbClr val="6600FF"/>
                  </a:solidFill>
                  <a:latin typeface="Arial" pitchFamily="34" charset="0"/>
                  <a:ea typeface="楷体_GB2312" pitchFamily="49" charset="-122"/>
                </a:rPr>
                <a:t>因式分解</a:t>
              </a:r>
              <a:endParaRPr lang="zh-CN" altLang="en-US" sz="4000" b="1" dirty="0">
                <a:solidFill>
                  <a:srgbClr val="6600FF"/>
                </a:solidFill>
                <a:latin typeface="Arial" pitchFamily="34" charset="0"/>
                <a:ea typeface="楷体_GB2312" pitchFamily="49" charset="-122"/>
              </a:endParaRPr>
            </a:p>
          </p:txBody>
        </p:sp>
        <p:sp>
          <p:nvSpPr>
            <p:cNvPr id="27657" name="Text Box 14"/>
            <p:cNvSpPr txBox="1"/>
            <p:nvPr/>
          </p:nvSpPr>
          <p:spPr>
            <a:xfrm>
              <a:off x="1440" y="3686"/>
              <a:ext cx="1395" cy="44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zh-CN" altLang="en-US" sz="4000" b="1" dirty="0">
                  <a:solidFill>
                    <a:srgbClr val="6600FF"/>
                  </a:solidFill>
                  <a:latin typeface="Arial" pitchFamily="34" charset="0"/>
                  <a:ea typeface="楷体_GB2312" pitchFamily="49" charset="-122"/>
                </a:rPr>
                <a:t>整式乘法</a:t>
              </a:r>
              <a:endParaRPr lang="zh-CN" altLang="en-US" sz="4000" b="1" dirty="0">
                <a:solidFill>
                  <a:srgbClr val="6600FF"/>
                </a:solidFill>
                <a:latin typeface="Arial" pitchFamily="34" charset="0"/>
                <a:ea typeface="楷体_GB2312" pitchFamily="49" charset="-122"/>
              </a:endParaRPr>
            </a:p>
          </p:txBody>
        </p:sp>
      </p:grpSp>
      <p:grpSp>
        <p:nvGrpSpPr>
          <p:cNvPr id="27658" name="组合 27657"/>
          <p:cNvGrpSpPr/>
          <p:nvPr/>
        </p:nvGrpSpPr>
        <p:grpSpPr>
          <a:xfrm>
            <a:off x="4733925" y="544513"/>
            <a:ext cx="2730500" cy="1371600"/>
            <a:chOff x="3992" y="432"/>
            <a:chExt cx="1720" cy="864"/>
          </a:xfrm>
        </p:grpSpPr>
        <p:pic>
          <p:nvPicPr>
            <p:cNvPr id="27659" name="图片 27658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7660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pitchFamily="34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新课导入</a:t>
              </a:r>
              <a:endParaRPr lang="zh-CN" altLang="en-US" sz="4000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/>
      <p:bldP spid="1229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6" name="Rectangle 4"/>
          <p:cNvSpPr/>
          <p:nvPr/>
        </p:nvSpPr>
        <p:spPr>
          <a:xfrm>
            <a:off x="2279650" y="1265397"/>
            <a:ext cx="404368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3200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知识点</a:t>
            </a:r>
            <a:r>
              <a:rPr lang="en-US" altLang="zh-CN" sz="32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  </a:t>
            </a:r>
            <a:r>
              <a:rPr lang="zh-CN" altLang="en-US" sz="3200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提公因式法</a:t>
            </a:r>
            <a:endParaRPr lang="zh-CN" altLang="en-US" sz="3200" dirty="0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3317" name="Rectangle 5"/>
          <p:cNvSpPr/>
          <p:nvPr/>
        </p:nvSpPr>
        <p:spPr>
          <a:xfrm>
            <a:off x="2424113" y="1843882"/>
            <a:ext cx="7294880" cy="3505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en-US" altLang="zh-CN" sz="3200">
                <a:latin typeface="黑体" pitchFamily="2" charset="-122"/>
                <a:ea typeface="黑体" pitchFamily="2" charset="-122"/>
              </a:rPr>
              <a:t>   </a:t>
            </a:r>
            <a:r>
              <a:rPr lang="zh-CN" altLang="en-US" sz="3200" dirty="0">
                <a:latin typeface="黑体" pitchFamily="2" charset="-122"/>
                <a:ea typeface="黑体" pitchFamily="2" charset="-122"/>
              </a:rPr>
              <a:t>多项式</a:t>
            </a:r>
            <a:r>
              <a:rPr lang="en-US" altLang="zh-CN" sz="3200" err="1">
                <a:latin typeface="黑体" pitchFamily="2" charset="-122"/>
                <a:ea typeface="黑体" pitchFamily="2" charset="-122"/>
              </a:rPr>
              <a:t>ma+mb+mc</a:t>
            </a:r>
            <a:r>
              <a:rPr lang="zh-CN" altLang="en-US" sz="3200" dirty="0">
                <a:latin typeface="黑体" pitchFamily="2" charset="-122"/>
                <a:ea typeface="黑体" pitchFamily="2" charset="-122"/>
              </a:rPr>
              <a:t>中的各项都有一个公</a:t>
            </a:r>
            <a:endParaRPr lang="zh-CN" altLang="en-US" sz="3200" dirty="0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zh-CN" altLang="en-US" sz="3200" dirty="0">
                <a:latin typeface="黑体" pitchFamily="2" charset="-122"/>
                <a:ea typeface="黑体" pitchFamily="2" charset="-122"/>
              </a:rPr>
              <a:t>共的因式</a:t>
            </a:r>
            <a:r>
              <a:rPr lang="en-US" altLang="zh-CN" sz="3200">
                <a:latin typeface="黑体" pitchFamily="2" charset="-122"/>
                <a:ea typeface="黑体" pitchFamily="2" charset="-122"/>
              </a:rPr>
              <a:t>m,</a:t>
            </a:r>
            <a:r>
              <a:rPr lang="zh-CN" altLang="en-US" sz="3200" dirty="0">
                <a:latin typeface="黑体" pitchFamily="2" charset="-122"/>
                <a:ea typeface="黑体" pitchFamily="2" charset="-122"/>
              </a:rPr>
              <a:t>我们把因式</a:t>
            </a:r>
            <a:r>
              <a:rPr lang="en-US" altLang="zh-CN" sz="3200">
                <a:latin typeface="黑体" pitchFamily="2" charset="-122"/>
                <a:ea typeface="黑体" pitchFamily="2" charset="-122"/>
              </a:rPr>
              <a:t>m</a:t>
            </a:r>
            <a:r>
              <a:rPr lang="zh-CN" altLang="en-US" sz="3200" dirty="0">
                <a:latin typeface="黑体" pitchFamily="2" charset="-122"/>
                <a:ea typeface="黑体" pitchFamily="2" charset="-122"/>
              </a:rPr>
              <a:t>叫做这个多项式</a:t>
            </a:r>
            <a:endParaRPr lang="zh-CN" altLang="en-US" sz="3200" dirty="0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zh-CN" altLang="en-US" sz="3200" dirty="0">
                <a:latin typeface="黑体" pitchFamily="2" charset="-122"/>
                <a:ea typeface="黑体" pitchFamily="2" charset="-122"/>
              </a:rPr>
              <a:t>的公因式</a:t>
            </a:r>
            <a:r>
              <a:rPr lang="en-US" altLang="zh-CN" sz="3200">
                <a:latin typeface="黑体" pitchFamily="2" charset="-122"/>
                <a:ea typeface="黑体" pitchFamily="2" charset="-122"/>
              </a:rPr>
              <a:t>.</a:t>
            </a:r>
            <a:r>
              <a:rPr lang="en-US" altLang="zh-CN" sz="3200" err="1">
                <a:latin typeface="黑体" pitchFamily="2" charset="-122"/>
                <a:ea typeface="黑体" pitchFamily="2" charset="-122"/>
              </a:rPr>
              <a:t>ma+mb+mc</a:t>
            </a:r>
            <a:r>
              <a:rPr lang="en-US" altLang="zh-CN" sz="3200">
                <a:latin typeface="黑体" pitchFamily="2" charset="-122"/>
                <a:ea typeface="黑体" pitchFamily="2" charset="-122"/>
              </a:rPr>
              <a:t>=</a:t>
            </a:r>
            <a:r>
              <a:rPr lang="en-US" altLang="zh-CN" sz="3200" err="1">
                <a:latin typeface="黑体" pitchFamily="2" charset="-122"/>
                <a:ea typeface="黑体" pitchFamily="2" charset="-122"/>
              </a:rPr>
              <a:t>m(a+b+c</a:t>
            </a:r>
            <a:r>
              <a:rPr lang="en-US" altLang="zh-CN" sz="3200">
                <a:latin typeface="黑体" pitchFamily="2" charset="-122"/>
                <a:ea typeface="黑体" pitchFamily="2" charset="-122"/>
              </a:rPr>
              <a:t>)</a:t>
            </a:r>
            <a:r>
              <a:rPr lang="zh-CN" altLang="en-US" sz="3200" dirty="0">
                <a:latin typeface="黑体" pitchFamily="2" charset="-122"/>
                <a:ea typeface="黑体" pitchFamily="2" charset="-122"/>
              </a:rPr>
              <a:t>就是把</a:t>
            </a:r>
            <a:r>
              <a:rPr lang="en-US" altLang="zh-CN" sz="3200">
                <a:latin typeface="黑体" pitchFamily="2" charset="-122"/>
                <a:ea typeface="黑体" pitchFamily="2" charset="-122"/>
              </a:rPr>
              <a:t>ma+</a:t>
            </a:r>
            <a:endParaRPr lang="en-US" altLang="zh-CN" sz="3200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en-US" altLang="zh-CN" sz="3200" err="1">
                <a:latin typeface="黑体" pitchFamily="2" charset="-122"/>
                <a:ea typeface="黑体" pitchFamily="2" charset="-122"/>
              </a:rPr>
              <a:t>mb+mc</a:t>
            </a:r>
            <a:r>
              <a:rPr lang="zh-CN" altLang="en-US" sz="3200" dirty="0">
                <a:latin typeface="黑体" pitchFamily="2" charset="-122"/>
                <a:ea typeface="黑体" pitchFamily="2" charset="-122"/>
              </a:rPr>
              <a:t>分解成两个因式乘积的形式，其中</a:t>
            </a:r>
            <a:endParaRPr lang="zh-CN" altLang="en-US" sz="3200" dirty="0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zh-CN" altLang="en-US" sz="3200" dirty="0">
                <a:latin typeface="黑体" pitchFamily="2" charset="-122"/>
                <a:ea typeface="黑体" pitchFamily="2" charset="-122"/>
              </a:rPr>
              <a:t>一个因式是各项的公因式</a:t>
            </a:r>
            <a:r>
              <a:rPr lang="en-US" altLang="zh-CN" sz="3200">
                <a:latin typeface="黑体" pitchFamily="2" charset="-122"/>
                <a:ea typeface="黑体" pitchFamily="2" charset="-122"/>
              </a:rPr>
              <a:t>m</a:t>
            </a:r>
            <a:r>
              <a:rPr lang="zh-CN" altLang="en-US" sz="3200" dirty="0">
                <a:latin typeface="黑体" pitchFamily="2" charset="-122"/>
                <a:ea typeface="黑体" pitchFamily="2" charset="-122"/>
              </a:rPr>
              <a:t>，另一个因式</a:t>
            </a:r>
            <a:endParaRPr lang="zh-CN" altLang="en-US" sz="3200" dirty="0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en-US" altLang="zh-CN" sz="3200">
                <a:latin typeface="黑体" pitchFamily="2" charset="-122"/>
                <a:ea typeface="黑体" pitchFamily="2" charset="-122"/>
              </a:rPr>
              <a:t>(</a:t>
            </a:r>
            <a:r>
              <a:rPr lang="en-US" altLang="zh-CN" sz="3200" err="1">
                <a:latin typeface="黑体" pitchFamily="2" charset="-122"/>
                <a:ea typeface="黑体" pitchFamily="2" charset="-122"/>
              </a:rPr>
              <a:t>a+b+c</a:t>
            </a:r>
            <a:r>
              <a:rPr lang="en-US" altLang="zh-CN" sz="3200">
                <a:latin typeface="黑体" pitchFamily="2" charset="-122"/>
                <a:ea typeface="黑体" pitchFamily="2" charset="-122"/>
              </a:rPr>
              <a:t>)</a:t>
            </a:r>
            <a:r>
              <a:rPr lang="zh-CN" altLang="en-US" sz="3200" dirty="0">
                <a:latin typeface="黑体" pitchFamily="2" charset="-122"/>
                <a:ea typeface="黑体" pitchFamily="2" charset="-122"/>
              </a:rPr>
              <a:t>是</a:t>
            </a:r>
            <a:r>
              <a:rPr lang="en-US" altLang="zh-CN" sz="3200" err="1">
                <a:latin typeface="黑体" pitchFamily="2" charset="-122"/>
                <a:ea typeface="黑体" pitchFamily="2" charset="-122"/>
              </a:rPr>
              <a:t>ma+mb+mc</a:t>
            </a:r>
            <a:r>
              <a:rPr lang="zh-CN" altLang="en-US" sz="3200" dirty="0">
                <a:latin typeface="黑体" pitchFamily="2" charset="-122"/>
                <a:ea typeface="黑体" pitchFamily="2" charset="-122"/>
              </a:rPr>
              <a:t>除以</a:t>
            </a:r>
            <a:r>
              <a:rPr lang="en-US" altLang="zh-CN" sz="3200">
                <a:latin typeface="黑体" pitchFamily="2" charset="-122"/>
                <a:ea typeface="黑体" pitchFamily="2" charset="-122"/>
              </a:rPr>
              <a:t>m</a:t>
            </a:r>
            <a:r>
              <a:rPr lang="zh-CN" altLang="en-US" sz="3200" dirty="0">
                <a:latin typeface="黑体" pitchFamily="2" charset="-122"/>
                <a:ea typeface="黑体" pitchFamily="2" charset="-122"/>
              </a:rPr>
              <a:t>所得的商，像</a:t>
            </a:r>
            <a:endParaRPr lang="zh-CN" altLang="en-US" sz="3200" dirty="0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zh-CN" altLang="en-US" sz="3200" dirty="0">
                <a:latin typeface="黑体" pitchFamily="2" charset="-122"/>
                <a:ea typeface="黑体" pitchFamily="2" charset="-122"/>
              </a:rPr>
              <a:t>这种分解因式的方法叫做提公因式法</a:t>
            </a:r>
            <a:r>
              <a:rPr lang="en-US" altLang="zh-CN" sz="3200">
                <a:latin typeface="黑体" pitchFamily="2" charset="-122"/>
                <a:ea typeface="黑体" pitchFamily="2" charset="-122"/>
              </a:rPr>
              <a:t>. </a:t>
            </a:r>
            <a:endParaRPr lang="en-US" altLang="zh-CN" sz="32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3318" name="Rectangle 6"/>
          <p:cNvSpPr/>
          <p:nvPr/>
        </p:nvSpPr>
        <p:spPr>
          <a:xfrm>
            <a:off x="1981200" y="5303838"/>
            <a:ext cx="6614160" cy="10668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3200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例如：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x</a:t>
            </a:r>
            <a:r>
              <a:rPr lang="en-US" altLang="zh-CN" sz="32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 </a:t>
            </a:r>
            <a:r>
              <a:rPr lang="en-US" altLang="zh-CN" sz="3200" b="1">
                <a:solidFill>
                  <a:srgbClr val="6600FF"/>
                </a:solidFill>
                <a:latin typeface="Arial" pitchFamily="34" charset="0"/>
                <a:ea typeface="黑体" pitchFamily="2" charset="-122"/>
              </a:rPr>
              <a:t>–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 x = x(x-1)</a:t>
            </a:r>
            <a:r>
              <a:rPr lang="zh-CN" altLang="en-US" sz="3200" b="1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，</a:t>
            </a:r>
            <a:endParaRPr lang="zh-CN" altLang="en-US" sz="3200" b="1" dirty="0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zh-CN" altLang="en-US" sz="3200" b="1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     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8a</a:t>
            </a:r>
            <a:r>
              <a:rPr lang="en-US" altLang="zh-CN" sz="32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b-4ab+2a = 2a(4ab-2b+1) </a:t>
            </a:r>
            <a:endParaRPr lang="en-US" altLang="zh-CN" sz="32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3319" name="Rectangle 7"/>
          <p:cNvSpPr/>
          <p:nvPr/>
        </p:nvSpPr>
        <p:spPr>
          <a:xfrm>
            <a:off x="5346700" y="5297647"/>
            <a:ext cx="38608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en-US" altLang="zh-CN" sz="32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x</a:t>
            </a:r>
            <a:endParaRPr lang="en-US" altLang="zh-CN" sz="3200" b="1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3320" name="Rectangle 8"/>
          <p:cNvSpPr/>
          <p:nvPr/>
        </p:nvSpPr>
        <p:spPr>
          <a:xfrm>
            <a:off x="5808663" y="5805647"/>
            <a:ext cx="58928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en-US" altLang="zh-CN" sz="32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2a</a:t>
            </a:r>
            <a:endParaRPr lang="en-US" altLang="zh-CN" sz="3200" b="1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8679" name="组合 28678"/>
          <p:cNvGrpSpPr/>
          <p:nvPr/>
        </p:nvGrpSpPr>
        <p:grpSpPr>
          <a:xfrm>
            <a:off x="4727575" y="257175"/>
            <a:ext cx="2730500" cy="1371600"/>
            <a:chOff x="3992" y="432"/>
            <a:chExt cx="1720" cy="864"/>
          </a:xfrm>
        </p:grpSpPr>
        <p:pic>
          <p:nvPicPr>
            <p:cNvPr id="28680" name="图片 28679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8681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pitchFamily="34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推进新课</a:t>
              </a:r>
              <a:endParaRPr lang="zh-CN" altLang="en-US" sz="4000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318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charRg st="20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318">
                                            <p:txEl>
                                              <p:charRg st="20" end="5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1000" autoRev="1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8" dur="1000" autoRev="1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9" dur="1000" autoRev="1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1000" autoRev="1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00" autoRev="1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0" autoRev="1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1000" autoRev="1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0" autoRev="1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13317" grpId="0"/>
      <p:bldP spid="13318" grpId="0" build="allAtOnce"/>
      <p:bldP spid="13319" grpId="0"/>
      <p:bldP spid="13319" grpId="1"/>
      <p:bldP spid="13320" grpId="0"/>
      <p:bldP spid="1332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Rectangle 2"/>
          <p:cNvSpPr/>
          <p:nvPr/>
        </p:nvSpPr>
        <p:spPr>
          <a:xfrm>
            <a:off x="1982788" y="405448"/>
            <a:ext cx="224028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3600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探究交流 </a:t>
            </a:r>
            <a:endParaRPr lang="zh-CN" altLang="en-US" sz="3600" dirty="0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7651" name="Rectangle 3"/>
          <p:cNvSpPr/>
          <p:nvPr/>
        </p:nvSpPr>
        <p:spPr>
          <a:xfrm>
            <a:off x="2133600" y="1151255"/>
            <a:ext cx="8056880" cy="49682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4000" dirty="0">
                <a:latin typeface="黑体" pitchFamily="2" charset="-122"/>
                <a:ea typeface="黑体" pitchFamily="2" charset="-122"/>
              </a:rPr>
              <a:t>下列变形是否是因式分解？为什么</a:t>
            </a:r>
            <a:r>
              <a:rPr lang="en-US" altLang="zh-CN" sz="4000">
                <a:latin typeface="黑体" pitchFamily="2" charset="-122"/>
                <a:ea typeface="黑体" pitchFamily="2" charset="-122"/>
              </a:rPr>
              <a:t>?</a:t>
            </a:r>
            <a:endParaRPr lang="en-US" altLang="zh-CN" sz="4000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en-US" altLang="zh-CN" sz="4000" b="1">
                <a:latin typeface="黑体" pitchFamily="2" charset="-122"/>
                <a:ea typeface="黑体" pitchFamily="2" charset="-122"/>
              </a:rPr>
              <a:t>(1)3x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y-xy+y=y(3x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-x)</a:t>
            </a:r>
            <a:r>
              <a:rPr lang="zh-CN" altLang="en-US" sz="4000" b="1" dirty="0">
                <a:latin typeface="黑体" pitchFamily="2" charset="-122"/>
                <a:ea typeface="黑体" pitchFamily="2" charset="-122"/>
              </a:rPr>
              <a:t>；</a:t>
            </a:r>
            <a:endParaRPr lang="zh-CN" altLang="en-US" sz="4000" b="1" dirty="0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endParaRPr lang="zh-CN" altLang="en-US" sz="4000" b="1" dirty="0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en-US" altLang="zh-CN" sz="4000" b="1">
                <a:latin typeface="黑体" pitchFamily="2" charset="-122"/>
                <a:ea typeface="黑体" pitchFamily="2" charset="-122"/>
              </a:rPr>
              <a:t>(2)x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-2x+3=(x-1)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+2</a:t>
            </a:r>
            <a:r>
              <a:rPr lang="zh-CN" altLang="en-US" sz="4000" b="1" dirty="0">
                <a:latin typeface="黑体" pitchFamily="2" charset="-122"/>
                <a:ea typeface="黑体" pitchFamily="2" charset="-122"/>
              </a:rPr>
              <a:t>；</a:t>
            </a:r>
            <a:endParaRPr lang="zh-CN" altLang="en-US" sz="4000" b="1" dirty="0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endParaRPr lang="zh-CN" altLang="en-US" sz="4000" b="1" dirty="0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en-US" altLang="zh-CN" sz="4000" b="1">
                <a:latin typeface="黑体" pitchFamily="2" charset="-122"/>
                <a:ea typeface="黑体" pitchFamily="2" charset="-122"/>
              </a:rPr>
              <a:t>(3)x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y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+2xy-1=(xy+1)(xy-1)</a:t>
            </a:r>
            <a:r>
              <a:rPr lang="zh-CN" altLang="en-US" sz="4000" b="1" dirty="0">
                <a:latin typeface="黑体" pitchFamily="2" charset="-122"/>
                <a:ea typeface="黑体" pitchFamily="2" charset="-122"/>
              </a:rPr>
              <a:t>；</a:t>
            </a:r>
            <a:endParaRPr lang="zh-CN" altLang="en-US" sz="4000" b="1" dirty="0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endParaRPr lang="zh-CN" altLang="en-US" sz="4000" b="1" dirty="0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en-US" altLang="zh-CN" sz="4000" b="1">
                <a:latin typeface="黑体" pitchFamily="2" charset="-122"/>
                <a:ea typeface="黑体" pitchFamily="2" charset="-122"/>
              </a:rPr>
              <a:t>(4)x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n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(x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-x+1)=x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n+2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-x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n+1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+x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n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sz="4000" b="1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7657" name="Rectangle 9"/>
          <p:cNvSpPr/>
          <p:nvPr/>
        </p:nvSpPr>
        <p:spPr>
          <a:xfrm>
            <a:off x="1600200" y="2478723"/>
            <a:ext cx="932688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3600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提公因式错误，可以用整式乘法检验其真伪</a:t>
            </a:r>
            <a:r>
              <a:rPr lang="en-US" altLang="zh-CN" sz="36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. </a:t>
            </a:r>
            <a:endParaRPr lang="en-US" altLang="zh-CN" sz="3600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7658" name="Rectangle 10"/>
          <p:cNvSpPr/>
          <p:nvPr/>
        </p:nvSpPr>
        <p:spPr>
          <a:xfrm>
            <a:off x="2209800" y="3650298"/>
            <a:ext cx="498348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3600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不满足因式分解的含义 </a:t>
            </a:r>
            <a:endParaRPr lang="zh-CN" altLang="en-US" sz="3600" dirty="0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7659" name="Rectangle 11"/>
          <p:cNvSpPr/>
          <p:nvPr/>
        </p:nvSpPr>
        <p:spPr>
          <a:xfrm>
            <a:off x="2286000" y="4901248"/>
            <a:ext cx="749808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3600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因式分解是恒等变形而本题不恒等</a:t>
            </a:r>
            <a:r>
              <a:rPr lang="en-US" altLang="zh-CN" sz="36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. </a:t>
            </a:r>
            <a:endParaRPr lang="en-US" altLang="zh-CN" sz="3600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7660" name="Rectangle 12"/>
          <p:cNvSpPr/>
          <p:nvPr/>
        </p:nvSpPr>
        <p:spPr>
          <a:xfrm>
            <a:off x="2286000" y="6060123"/>
            <a:ext cx="292608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3600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是整式乘法</a:t>
            </a:r>
            <a:r>
              <a:rPr lang="en-US" altLang="zh-CN" sz="36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. </a:t>
            </a:r>
            <a:endParaRPr lang="en-US" altLang="zh-CN" sz="3600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/>
      <p:bldP spid="27657" grpId="0"/>
      <p:bldP spid="27658" grpId="0"/>
      <p:bldP spid="27659" grpId="0"/>
      <p:bldP spid="2766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9" name="Rectangle 3"/>
          <p:cNvSpPr/>
          <p:nvPr/>
        </p:nvSpPr>
        <p:spPr>
          <a:xfrm>
            <a:off x="1524000" y="822643"/>
            <a:ext cx="9072880" cy="16154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>
              <a:lnSpc>
                <a:spcPct val="125000"/>
              </a:lnSpc>
            </a:pPr>
            <a:r>
              <a:rPr lang="zh-CN" altLang="en-US" sz="4000" b="1" dirty="0">
                <a:latin typeface="黑体" pitchFamily="2" charset="-122"/>
                <a:ea typeface="黑体" pitchFamily="2" charset="-122"/>
              </a:rPr>
              <a:t>例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1 </a:t>
            </a:r>
            <a:r>
              <a:rPr lang="zh-CN" altLang="en-US" sz="4000" b="1" dirty="0">
                <a:latin typeface="黑体" pitchFamily="2" charset="-122"/>
                <a:ea typeface="黑体" pitchFamily="2" charset="-122"/>
              </a:rPr>
              <a:t>用提公因式法将下列各式因式分解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sz="4000" b="1"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125000"/>
              </a:lnSpc>
            </a:pPr>
            <a:r>
              <a:rPr lang="en-US" altLang="zh-CN" sz="4000" b="1">
                <a:latin typeface="黑体" pitchFamily="2" charset="-122"/>
                <a:ea typeface="黑体" pitchFamily="2" charset="-122"/>
              </a:rPr>
              <a:t>(1)-x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3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z+x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4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y</a:t>
            </a:r>
            <a:r>
              <a:rPr lang="zh-CN" altLang="en-US" sz="4000" b="1" dirty="0">
                <a:latin typeface="黑体" pitchFamily="2" charset="-122"/>
                <a:ea typeface="黑体" pitchFamily="2" charset="-122"/>
              </a:rPr>
              <a:t>；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(2)3x(a-b)+2y(b-a)</a:t>
            </a:r>
            <a:endParaRPr lang="en-US" altLang="zh-CN" sz="4000" b="1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4580" name="Rectangle 4"/>
          <p:cNvSpPr/>
          <p:nvPr/>
        </p:nvSpPr>
        <p:spPr>
          <a:xfrm>
            <a:off x="1828800" y="2546668"/>
            <a:ext cx="7162800" cy="100584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>
              <a:lnSpc>
                <a:spcPct val="150000"/>
              </a:lnSpc>
            </a:pPr>
            <a:r>
              <a:rPr lang="zh-CN" altLang="en-US" sz="4000" b="1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解：</a:t>
            </a:r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(1)-x</a:t>
            </a:r>
            <a:r>
              <a:rPr lang="en-US" altLang="zh-CN" sz="40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3</a:t>
            </a:r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z+x</a:t>
            </a:r>
            <a:r>
              <a:rPr lang="en-US" altLang="zh-CN" sz="40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4</a:t>
            </a:r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y=x</a:t>
            </a:r>
            <a:r>
              <a:rPr lang="en-US" altLang="zh-CN" sz="40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3</a:t>
            </a:r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(-z+xy).</a:t>
            </a:r>
            <a:endParaRPr lang="en-US" altLang="zh-CN" sz="40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4581" name="Rectangle 5"/>
          <p:cNvSpPr/>
          <p:nvPr/>
        </p:nvSpPr>
        <p:spPr>
          <a:xfrm>
            <a:off x="2819400" y="3461068"/>
            <a:ext cx="5486400" cy="100584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>
              <a:lnSpc>
                <a:spcPct val="150000"/>
              </a:lnSpc>
            </a:pPr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(2)3x(a-b)+2y(b-a)</a:t>
            </a:r>
            <a:endParaRPr lang="en-US" altLang="zh-CN" sz="40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4582" name="Rectangle 6"/>
          <p:cNvSpPr/>
          <p:nvPr/>
        </p:nvSpPr>
        <p:spPr>
          <a:xfrm>
            <a:off x="3505200" y="4327843"/>
            <a:ext cx="4724400" cy="100584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>
              <a:lnSpc>
                <a:spcPct val="150000"/>
              </a:lnSpc>
            </a:pPr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=3x(a-b)-2y(a-b)</a:t>
            </a:r>
            <a:endParaRPr lang="en-US" altLang="zh-CN" sz="40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4583" name="Rectangle 7"/>
          <p:cNvSpPr/>
          <p:nvPr/>
        </p:nvSpPr>
        <p:spPr>
          <a:xfrm>
            <a:off x="3505200" y="5213668"/>
            <a:ext cx="3886200" cy="100584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>
              <a:lnSpc>
                <a:spcPct val="150000"/>
              </a:lnSpc>
            </a:pPr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=(a-b)(3x-2y)</a:t>
            </a:r>
            <a:endParaRPr lang="en-US" altLang="zh-CN" sz="40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4584" name="Rectangle 8"/>
          <p:cNvSpPr/>
          <p:nvPr/>
        </p:nvSpPr>
        <p:spPr>
          <a:xfrm>
            <a:off x="5762625" y="2803843"/>
            <a:ext cx="60198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en-US" altLang="zh-CN" sz="40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x</a:t>
            </a:r>
            <a:r>
              <a:rPr lang="en-US" altLang="zh-CN" sz="4000" b="1" baseline="300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3</a:t>
            </a:r>
            <a:endParaRPr lang="en-US" altLang="zh-CN" sz="4000" b="1" baseline="300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4585" name="Rectangle 9"/>
          <p:cNvSpPr/>
          <p:nvPr/>
        </p:nvSpPr>
        <p:spPr>
          <a:xfrm>
            <a:off x="5381625" y="3462656"/>
            <a:ext cx="2667000" cy="100584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>
              <a:lnSpc>
                <a:spcPct val="150000"/>
              </a:lnSpc>
            </a:pPr>
            <a:r>
              <a:rPr lang="en-US" altLang="zh-CN" sz="40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+  (b-a)</a:t>
            </a:r>
            <a:endParaRPr lang="en-US" altLang="zh-CN" sz="4000" b="1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4586" name="Rectangle 10"/>
          <p:cNvSpPr/>
          <p:nvPr/>
        </p:nvSpPr>
        <p:spPr>
          <a:xfrm>
            <a:off x="5557838" y="4324668"/>
            <a:ext cx="2438400" cy="100584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>
              <a:lnSpc>
                <a:spcPct val="150000"/>
              </a:lnSpc>
            </a:pPr>
            <a:r>
              <a:rPr lang="en-US" altLang="zh-CN" sz="40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-  (a-b)</a:t>
            </a:r>
            <a:endParaRPr lang="en-US" altLang="zh-CN" sz="4000" b="1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4587" name="Rectangle 11"/>
          <p:cNvSpPr/>
          <p:nvPr/>
        </p:nvSpPr>
        <p:spPr>
          <a:xfrm>
            <a:off x="3762375" y="5215256"/>
            <a:ext cx="1447800" cy="100584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>
              <a:lnSpc>
                <a:spcPct val="150000"/>
              </a:lnSpc>
            </a:pPr>
            <a:r>
              <a:rPr lang="en-US" altLang="zh-CN" sz="40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(a-b)</a:t>
            </a:r>
            <a:endParaRPr lang="en-US" altLang="zh-CN" sz="4000" b="1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mph" presetSubtype="0" repeatCount="1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0" autoRev="1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0" autoRev="1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1" dur="1000" autoRev="1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0" autoRev="1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mph" presetSubtype="0" repeatCount="1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1" dur="1000" autoRev="1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2" dur="1000" autoRev="1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3" dur="1000" autoRev="1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1000" autoRev="1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  <p:bldP spid="24580" grpId="0"/>
      <p:bldP spid="24581" grpId="0"/>
      <p:bldP spid="24582" grpId="0"/>
      <p:bldP spid="24583" grpId="0"/>
      <p:bldP spid="24584" grpId="0"/>
      <p:bldP spid="24584" grpId="1"/>
      <p:bldP spid="24585" grpId="0"/>
      <p:bldP spid="24586" grpId="0"/>
      <p:bldP spid="24587" grpId="0"/>
      <p:bldP spid="2458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Text Box 2"/>
          <p:cNvSpPr txBox="1"/>
          <p:nvPr/>
        </p:nvSpPr>
        <p:spPr>
          <a:xfrm>
            <a:off x="1524000" y="318"/>
            <a:ext cx="9517380" cy="5486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3000" b="1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小结  运用提公因式法分解因式时，要注意下列问题： </a:t>
            </a:r>
            <a:endParaRPr lang="zh-CN" altLang="en-US" sz="3000" b="1" dirty="0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3555" name="Rectangle 3"/>
          <p:cNvSpPr/>
          <p:nvPr/>
        </p:nvSpPr>
        <p:spPr>
          <a:xfrm>
            <a:off x="1568450" y="486728"/>
            <a:ext cx="9098280" cy="11887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en-US" altLang="zh-CN" sz="3600" b="1">
                <a:latin typeface="黑体" pitchFamily="2" charset="-122"/>
                <a:ea typeface="黑体" pitchFamily="2" charset="-122"/>
              </a:rPr>
              <a:t>  (1)</a:t>
            </a:r>
            <a:r>
              <a:rPr lang="zh-CN" altLang="en-US" sz="3600" b="1" dirty="0">
                <a:latin typeface="黑体" pitchFamily="2" charset="-122"/>
                <a:ea typeface="黑体" pitchFamily="2" charset="-122"/>
              </a:rPr>
              <a:t>因式分解的结果每个括号内如有同类项</a:t>
            </a:r>
            <a:endParaRPr lang="zh-CN" altLang="en-US" sz="3600" b="1" dirty="0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zh-CN" altLang="en-US" sz="3600" b="1" dirty="0">
                <a:latin typeface="黑体" pitchFamily="2" charset="-122"/>
                <a:ea typeface="黑体" pitchFamily="2" charset="-122"/>
              </a:rPr>
              <a:t>要合并，而且每个括号内不能再分解</a:t>
            </a:r>
            <a:r>
              <a:rPr lang="en-US" altLang="zh-CN" sz="3600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sz="3600" b="1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3556" name="Rectangle 4"/>
          <p:cNvSpPr/>
          <p:nvPr/>
        </p:nvSpPr>
        <p:spPr>
          <a:xfrm>
            <a:off x="2057400" y="1508443"/>
            <a:ext cx="7548880" cy="25298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4000" b="1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如：</a:t>
            </a:r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(7m-8n)(x+y)-(3m-2n)(x+y)</a:t>
            </a:r>
            <a:endParaRPr lang="en-US" altLang="zh-CN" sz="40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=(x+y)[(7m-8n)-(3m-2n)]</a:t>
            </a:r>
            <a:endParaRPr lang="en-US" altLang="zh-CN" sz="40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=(x+y)(4m-6n).</a:t>
            </a:r>
            <a:endParaRPr lang="en-US" altLang="zh-CN" sz="40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=2(x+y)(2m-3n).</a:t>
            </a:r>
            <a:endParaRPr lang="en-US" altLang="zh-CN" sz="40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3557" name="Rectangle 5"/>
          <p:cNvSpPr/>
          <p:nvPr/>
        </p:nvSpPr>
        <p:spPr>
          <a:xfrm>
            <a:off x="1528763" y="1799908"/>
            <a:ext cx="8641080" cy="17373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en-US" altLang="zh-CN" sz="3600" b="1">
                <a:latin typeface="黑体" pitchFamily="2" charset="-122"/>
                <a:ea typeface="黑体" pitchFamily="2" charset="-122"/>
              </a:rPr>
              <a:t>  (2)</a:t>
            </a:r>
            <a:r>
              <a:rPr lang="zh-CN" altLang="en-US" sz="3600" b="1" dirty="0">
                <a:latin typeface="黑体" pitchFamily="2" charset="-122"/>
                <a:ea typeface="黑体" pitchFamily="2" charset="-122"/>
              </a:rPr>
              <a:t>如果出现像</a:t>
            </a:r>
            <a:r>
              <a:rPr lang="en-US" altLang="zh-CN" sz="3600" b="1">
                <a:latin typeface="黑体" pitchFamily="2" charset="-122"/>
                <a:ea typeface="黑体" pitchFamily="2" charset="-122"/>
              </a:rPr>
              <a:t>(2)</a:t>
            </a:r>
            <a:r>
              <a:rPr lang="zh-CN" altLang="en-US" sz="3600" b="1" dirty="0">
                <a:latin typeface="黑体" pitchFamily="2" charset="-122"/>
                <a:ea typeface="黑体" pitchFamily="2" charset="-122"/>
              </a:rPr>
              <a:t>小题需统一时，首先</a:t>
            </a:r>
            <a:endParaRPr lang="zh-CN" altLang="en-US" sz="3600" b="1" dirty="0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zh-CN" altLang="en-US" sz="3600" b="1" dirty="0">
                <a:latin typeface="黑体" pitchFamily="2" charset="-122"/>
                <a:ea typeface="黑体" pitchFamily="2" charset="-122"/>
              </a:rPr>
              <a:t>统一</a:t>
            </a:r>
            <a:r>
              <a:rPr lang="en-US" altLang="zh-CN" sz="3600" b="1"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3600" b="1" dirty="0">
                <a:latin typeface="黑体" pitchFamily="2" charset="-122"/>
                <a:ea typeface="黑体" pitchFamily="2" charset="-122"/>
              </a:rPr>
              <a:t>尽可能使统一的个数少，这时注意到</a:t>
            </a:r>
            <a:endParaRPr lang="zh-CN" altLang="en-US" sz="3600" b="1" dirty="0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en-US" altLang="zh-CN" sz="3600" b="1">
                <a:latin typeface="黑体" pitchFamily="2" charset="-122"/>
                <a:ea typeface="黑体" pitchFamily="2" charset="-122"/>
              </a:rPr>
              <a:t>(a-</a:t>
            </a:r>
            <a:r>
              <a:rPr lang="en-US" altLang="zh-CN" sz="3600" b="1" err="1">
                <a:latin typeface="黑体" pitchFamily="2" charset="-122"/>
                <a:ea typeface="黑体" pitchFamily="2" charset="-122"/>
              </a:rPr>
              <a:t>b)</a:t>
            </a:r>
            <a:r>
              <a:rPr lang="en-US" altLang="zh-CN" sz="3600" b="1" baseline="30000" err="1">
                <a:latin typeface="黑体" pitchFamily="2" charset="-122"/>
                <a:ea typeface="黑体" pitchFamily="2" charset="-122"/>
              </a:rPr>
              <a:t>n</a:t>
            </a:r>
            <a:r>
              <a:rPr lang="en-US" altLang="zh-CN" sz="3600" b="1">
                <a:latin typeface="黑体" pitchFamily="2" charset="-122"/>
                <a:ea typeface="黑体" pitchFamily="2" charset="-122"/>
              </a:rPr>
              <a:t>=(</a:t>
            </a:r>
            <a:r>
              <a:rPr lang="en-US" altLang="zh-CN" sz="3600" b="1" err="1">
                <a:latin typeface="黑体" pitchFamily="2" charset="-122"/>
                <a:ea typeface="黑体" pitchFamily="2" charset="-122"/>
              </a:rPr>
              <a:t>b-a)</a:t>
            </a:r>
            <a:r>
              <a:rPr lang="en-US" altLang="zh-CN" sz="3600" b="1" baseline="30000" err="1">
                <a:latin typeface="黑体" pitchFamily="2" charset="-122"/>
                <a:ea typeface="黑体" pitchFamily="2" charset="-122"/>
              </a:rPr>
              <a:t>n</a:t>
            </a:r>
            <a:r>
              <a:rPr lang="en-US" altLang="zh-CN" sz="3600" b="1" err="1">
                <a:latin typeface="黑体" pitchFamily="2" charset="-122"/>
                <a:ea typeface="黑体" pitchFamily="2" charset="-122"/>
              </a:rPr>
              <a:t>(n</a:t>
            </a:r>
            <a:r>
              <a:rPr lang="zh-CN" altLang="en-US" sz="3600" b="1" dirty="0">
                <a:latin typeface="黑体" pitchFamily="2" charset="-122"/>
                <a:ea typeface="黑体" pitchFamily="2" charset="-122"/>
              </a:rPr>
              <a:t>为偶数</a:t>
            </a:r>
            <a:r>
              <a:rPr lang="en-US" altLang="zh-CN" sz="3600" b="1">
                <a:latin typeface="黑体" pitchFamily="2" charset="-122"/>
                <a:ea typeface="黑体" pitchFamily="2" charset="-122"/>
              </a:rPr>
              <a:t>) </a:t>
            </a:r>
            <a:endParaRPr lang="en-US" altLang="zh-CN" sz="3600" b="1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3558" name="Rectangle 6"/>
          <p:cNvSpPr/>
          <p:nvPr/>
        </p:nvSpPr>
        <p:spPr>
          <a:xfrm>
            <a:off x="1485900" y="3353277"/>
            <a:ext cx="9098915" cy="6705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3800" b="1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例如：分解因式</a:t>
            </a:r>
            <a:r>
              <a:rPr lang="en-US" altLang="zh-CN" sz="38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a(x-y)</a:t>
            </a:r>
            <a:r>
              <a:rPr lang="en-US" altLang="zh-CN" sz="38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8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+b(y-x)</a:t>
            </a:r>
            <a:r>
              <a:rPr lang="en-US" altLang="zh-CN" sz="38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3</a:t>
            </a:r>
            <a:r>
              <a:rPr lang="en-US" altLang="zh-CN" sz="38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+c(y-x)</a:t>
            </a:r>
            <a:r>
              <a:rPr lang="en-US" altLang="zh-CN" sz="38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8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.</a:t>
            </a:r>
            <a:endParaRPr lang="en-US" altLang="zh-CN" sz="38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3559" name="Rectangle 7"/>
          <p:cNvSpPr/>
          <p:nvPr/>
        </p:nvSpPr>
        <p:spPr>
          <a:xfrm>
            <a:off x="1524000" y="3961924"/>
            <a:ext cx="9306560" cy="25298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3200" b="1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本题既可以把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(</a:t>
            </a:r>
            <a:r>
              <a:rPr lang="en-US" altLang="zh-CN" sz="3200" b="1" err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x-y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)</a:t>
            </a:r>
            <a:r>
              <a:rPr lang="zh-CN" altLang="en-US" sz="3200" b="1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统一成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(</a:t>
            </a:r>
            <a:r>
              <a:rPr lang="en-US" altLang="zh-CN" sz="3200" b="1" err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y-x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)</a:t>
            </a:r>
            <a:r>
              <a:rPr lang="zh-CN" altLang="en-US" sz="3200" b="1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，也可以把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(</a:t>
            </a:r>
            <a:r>
              <a:rPr lang="en-US" altLang="zh-CN" sz="3200" b="1" err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y-x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)</a:t>
            </a:r>
            <a:endParaRPr lang="en-US" altLang="zh-CN" sz="32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zh-CN" altLang="en-US" sz="3200" b="1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统一成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(</a:t>
            </a:r>
            <a:r>
              <a:rPr lang="en-US" altLang="zh-CN" sz="3200" b="1" err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x-y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),</a:t>
            </a:r>
            <a:r>
              <a:rPr lang="zh-CN" altLang="en-US" sz="3200" b="1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但比较而言把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(</a:t>
            </a:r>
            <a:r>
              <a:rPr lang="en-US" altLang="zh-CN" sz="3200" b="1" err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x-y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)</a:t>
            </a:r>
            <a:r>
              <a:rPr lang="zh-CN" altLang="en-US" sz="3200" b="1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化成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(</a:t>
            </a:r>
            <a:r>
              <a:rPr lang="en-US" altLang="zh-CN" sz="3200" b="1" err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y-x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)</a:t>
            </a:r>
            <a:r>
              <a:rPr lang="zh-CN" altLang="en-US" sz="3200" b="1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比较简</a:t>
            </a:r>
            <a:endParaRPr lang="zh-CN" altLang="en-US" sz="3200" b="1" dirty="0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zh-CN" altLang="en-US" sz="3200" b="1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便，因为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(x-y)</a:t>
            </a:r>
            <a:r>
              <a:rPr lang="en-US" altLang="zh-CN" sz="32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=(y-x)</a:t>
            </a:r>
            <a:r>
              <a:rPr lang="en-US" altLang="zh-CN" sz="32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.</a:t>
            </a:r>
            <a:endParaRPr lang="en-US" altLang="zh-CN" sz="32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a(x-y)</a:t>
            </a:r>
            <a:r>
              <a:rPr lang="en-US" altLang="zh-CN" sz="32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+b(y-x)</a:t>
            </a:r>
            <a:r>
              <a:rPr lang="en-US" altLang="zh-CN" sz="32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3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+c(y-x)</a:t>
            </a:r>
            <a:r>
              <a:rPr lang="en-US" altLang="zh-CN" sz="32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=a(y-x)</a:t>
            </a:r>
            <a:r>
              <a:rPr lang="en-US" altLang="zh-CN" sz="32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+b(y-x)</a:t>
            </a:r>
            <a:r>
              <a:rPr lang="en-US" altLang="zh-CN" sz="32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3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+c(y-x)</a:t>
            </a:r>
            <a:r>
              <a:rPr lang="en-US" altLang="zh-CN" sz="32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endParaRPr lang="en-US" altLang="zh-CN" sz="32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=(y-x)</a:t>
            </a:r>
            <a:r>
              <a:rPr lang="en-US" altLang="zh-CN" sz="32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[a+b(y-x)+c] =(y-x)</a:t>
            </a:r>
            <a:r>
              <a:rPr lang="en-US" altLang="zh-CN" sz="32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(a+by-bx+c).</a:t>
            </a:r>
            <a:endParaRPr lang="en-US" altLang="zh-CN" sz="32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3560" name="Rectangle 8"/>
          <p:cNvSpPr/>
          <p:nvPr/>
        </p:nvSpPr>
        <p:spPr>
          <a:xfrm>
            <a:off x="1524000" y="3382328"/>
            <a:ext cx="9098280" cy="11887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en-US" altLang="zh-CN" sz="3600" b="1">
                <a:latin typeface="黑体" pitchFamily="2" charset="-122"/>
                <a:ea typeface="黑体" pitchFamily="2" charset="-122"/>
              </a:rPr>
              <a:t>  (3)</a:t>
            </a:r>
            <a:r>
              <a:rPr lang="zh-CN" altLang="en-US" sz="3600" b="1" dirty="0">
                <a:latin typeface="黑体" pitchFamily="2" charset="-122"/>
                <a:ea typeface="黑体" pitchFamily="2" charset="-122"/>
              </a:rPr>
              <a:t>因式分解最后如果有同底数幂，要写成</a:t>
            </a:r>
            <a:endParaRPr lang="zh-CN" altLang="en-US" sz="3600" b="1" dirty="0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zh-CN" altLang="en-US" sz="3600" b="1" dirty="0">
                <a:latin typeface="黑体" pitchFamily="2" charset="-122"/>
                <a:ea typeface="黑体" pitchFamily="2" charset="-122"/>
              </a:rPr>
              <a:t>幂的形式</a:t>
            </a:r>
            <a:r>
              <a:rPr lang="en-US" altLang="zh-CN" sz="3600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sz="3600" b="1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3561" name="Rectangle 9"/>
          <p:cNvSpPr/>
          <p:nvPr/>
        </p:nvSpPr>
        <p:spPr>
          <a:xfrm>
            <a:off x="1981200" y="4663758"/>
            <a:ext cx="6685280" cy="2042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3200" b="1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例如：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(7a-8b)(a-2b)+(a-8b)(a-2b)</a:t>
            </a:r>
            <a:endParaRPr lang="en-US" altLang="zh-CN" sz="32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=(a-2b)[(7a-8b)+(a-8b)]</a:t>
            </a:r>
            <a:endParaRPr lang="en-US" altLang="zh-CN" sz="32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=(a-2b)(8a-16b)</a:t>
            </a:r>
            <a:endParaRPr lang="en-US" altLang="zh-CN" sz="32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=8(a-2b)(a-2b) =8(a-2b)</a:t>
            </a:r>
            <a:r>
              <a:rPr lang="en-US" altLang="zh-CN" sz="32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2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.</a:t>
            </a:r>
            <a:endParaRPr lang="en-US" altLang="zh-CN" sz="32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40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8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43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/>
      <p:bldP spid="23556" grpId="0"/>
      <p:bldP spid="23556" grpId="1"/>
      <p:bldP spid="23557" grpId="0"/>
      <p:bldP spid="23558" grpId="0"/>
      <p:bldP spid="23558" grpId="1"/>
      <p:bldP spid="23559" grpId="0"/>
      <p:bldP spid="23559" grpId="1"/>
      <p:bldP spid="23560" grpId="0"/>
      <p:bldP spid="2356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2"/>
          <p:cNvSpPr/>
          <p:nvPr/>
        </p:nvSpPr>
        <p:spPr>
          <a:xfrm>
            <a:off x="1828800" y="76359"/>
            <a:ext cx="14478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r>
              <a:rPr lang="zh-CN" altLang="en-US" sz="3200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做一做 </a:t>
            </a:r>
            <a:endParaRPr lang="zh-CN" altLang="en-US" sz="3200" dirty="0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2531" name="Rectangle 3"/>
          <p:cNvSpPr/>
          <p:nvPr/>
        </p:nvSpPr>
        <p:spPr>
          <a:xfrm>
            <a:off x="1974850" y="993458"/>
            <a:ext cx="8310880" cy="47853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>
              <a:lnSpc>
                <a:spcPct val="110000"/>
              </a:lnSpc>
            </a:pPr>
            <a:r>
              <a:rPr lang="zh-CN" altLang="en-US" sz="4000" b="1" dirty="0">
                <a:latin typeface="黑体" pitchFamily="2" charset="-122"/>
                <a:ea typeface="黑体" pitchFamily="2" charset="-122"/>
              </a:rPr>
              <a:t>把下列各式分解因式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sz="4000" b="1"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110000"/>
              </a:lnSpc>
            </a:pPr>
            <a:r>
              <a:rPr lang="en-US" altLang="zh-CN" sz="4000" b="1">
                <a:latin typeface="黑体" pitchFamily="2" charset="-122"/>
                <a:ea typeface="黑体" pitchFamily="2" charset="-122"/>
              </a:rPr>
              <a:t>(1)(2a+b)(2a-3b)+(2a+5b)(2a+b)</a:t>
            </a:r>
            <a:r>
              <a:rPr lang="zh-CN" altLang="en-US" sz="4000" b="1" dirty="0">
                <a:latin typeface="黑体" pitchFamily="2" charset="-122"/>
                <a:ea typeface="黑体" pitchFamily="2" charset="-122"/>
              </a:rPr>
              <a:t>；</a:t>
            </a:r>
            <a:endParaRPr lang="zh-CN" altLang="en-US" sz="4000" b="1" dirty="0"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110000"/>
              </a:lnSpc>
            </a:pPr>
            <a:r>
              <a:rPr lang="zh-CN" altLang="en-US" sz="4000" b="1" dirty="0">
                <a:latin typeface="黑体" pitchFamily="2" charset="-122"/>
                <a:ea typeface="黑体" pitchFamily="2" charset="-122"/>
              </a:rPr>
              <a:t>	</a:t>
            </a:r>
            <a:endParaRPr lang="zh-CN" altLang="en-US" sz="4000" b="1" dirty="0"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110000"/>
              </a:lnSpc>
            </a:pPr>
            <a:endParaRPr lang="zh-CN" altLang="en-US" sz="4000" b="1" dirty="0"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110000"/>
              </a:lnSpc>
            </a:pPr>
            <a:r>
              <a:rPr lang="en-US" altLang="zh-CN" sz="4000" b="1">
                <a:latin typeface="黑体" pitchFamily="2" charset="-122"/>
                <a:ea typeface="黑体" pitchFamily="2" charset="-122"/>
              </a:rPr>
              <a:t>(2)4p(1-q)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3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+2(q-1)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4000" b="1" dirty="0">
                <a:latin typeface="黑体" pitchFamily="2" charset="-122"/>
                <a:ea typeface="黑体" pitchFamily="2" charset="-122"/>
              </a:rPr>
              <a:t>；</a:t>
            </a:r>
            <a:endParaRPr lang="zh-CN" altLang="en-US" sz="4000" b="1" dirty="0"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110000"/>
              </a:lnSpc>
            </a:pPr>
            <a:endParaRPr lang="zh-CN" altLang="en-US" sz="4000" b="1" dirty="0"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110000"/>
              </a:lnSpc>
            </a:pPr>
            <a:endParaRPr lang="en-US" altLang="zh-CN" sz="4000" b="1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2534" name="Text Box 6"/>
          <p:cNvSpPr txBox="1"/>
          <p:nvPr/>
        </p:nvSpPr>
        <p:spPr>
          <a:xfrm>
            <a:off x="2787650" y="2712085"/>
            <a:ext cx="247015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r>
              <a:rPr lang="en-US" altLang="zh-CN" sz="36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2(2a+b)</a:t>
            </a:r>
            <a:r>
              <a:rPr lang="en-US" altLang="zh-CN" sz="36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endParaRPr lang="en-US" altLang="zh-CN" sz="36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2537" name="Text Box 9"/>
          <p:cNvSpPr txBox="1"/>
          <p:nvPr/>
        </p:nvSpPr>
        <p:spPr>
          <a:xfrm>
            <a:off x="2406650" y="4411345"/>
            <a:ext cx="4908550" cy="157226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>
              <a:lnSpc>
                <a:spcPct val="135000"/>
              </a:lnSpc>
            </a:pPr>
            <a:r>
              <a:rPr lang="en-US" altLang="zh-CN" sz="36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2(1-q)</a:t>
            </a:r>
            <a:r>
              <a:rPr lang="en-US" altLang="zh-CN" sz="36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6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(2p-2pq+1)</a:t>
            </a:r>
            <a:endParaRPr lang="en-US" altLang="zh-CN" sz="36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135000"/>
              </a:lnSpc>
            </a:pPr>
            <a:r>
              <a:rPr lang="zh-CN" altLang="en-US" sz="3600" b="1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或</a:t>
            </a:r>
            <a:r>
              <a:rPr lang="en-US" altLang="zh-CN" sz="36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2(q-1)</a:t>
            </a:r>
            <a:r>
              <a:rPr lang="en-US" altLang="zh-CN" sz="36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36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(2p-2pq+1)</a:t>
            </a:r>
            <a:endParaRPr lang="en-US" altLang="zh-CN" sz="3600" b="1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/>
      <p:bldP spid="22534" grpId="0"/>
      <p:bldP spid="225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Rectangle 2"/>
          <p:cNvSpPr/>
          <p:nvPr/>
        </p:nvSpPr>
        <p:spPr>
          <a:xfrm>
            <a:off x="1676400" y="2666683"/>
            <a:ext cx="9144000" cy="173736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>
              <a:lnSpc>
                <a:spcPct val="135000"/>
              </a:lnSpc>
            </a:pPr>
            <a:r>
              <a:rPr lang="en-US" altLang="zh-CN" sz="4000" b="1">
                <a:latin typeface="黑体" pitchFamily="2" charset="-122"/>
                <a:ea typeface="黑体" pitchFamily="2" charset="-122"/>
              </a:rPr>
              <a:t>(2)</a:t>
            </a:r>
            <a:r>
              <a:rPr lang="zh-CN" altLang="en-US" sz="4000" b="1" dirty="0">
                <a:latin typeface="黑体" pitchFamily="2" charset="-122"/>
                <a:ea typeface="黑体" pitchFamily="2" charset="-122"/>
              </a:rPr>
              <a:t>完全平方公式：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a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±2ab+b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=(a±b)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4000" b="1" dirty="0">
                <a:latin typeface="黑体" pitchFamily="2" charset="-122"/>
                <a:ea typeface="黑体" pitchFamily="2" charset="-122"/>
              </a:rPr>
              <a:t>其中，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a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±2ab+b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4000" b="1" dirty="0">
                <a:latin typeface="黑体" pitchFamily="2" charset="-122"/>
                <a:ea typeface="黑体" pitchFamily="2" charset="-122"/>
              </a:rPr>
              <a:t>叫做完全平方式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.</a:t>
            </a:r>
            <a:endParaRPr lang="en-US" altLang="zh-CN" sz="4000" b="1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6627" name="Rectangle 3"/>
          <p:cNvSpPr/>
          <p:nvPr/>
        </p:nvSpPr>
        <p:spPr>
          <a:xfrm>
            <a:off x="1600200" y="4495483"/>
            <a:ext cx="8839200" cy="173736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>
              <a:lnSpc>
                <a:spcPct val="135000"/>
              </a:lnSpc>
            </a:pPr>
            <a:r>
              <a:rPr lang="zh-CN" altLang="en-US" sz="4000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例如：</a:t>
            </a:r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4x</a:t>
            </a:r>
            <a:r>
              <a:rPr lang="en-US" altLang="zh-CN" sz="40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-12xy+9y</a:t>
            </a:r>
            <a:r>
              <a:rPr lang="en-US" altLang="zh-CN" sz="40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endParaRPr lang="en-US" altLang="zh-CN" sz="4000" b="1" baseline="30000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  <a:p>
            <a:pPr lvl="0" eaLnBrk="1" hangingPunct="1">
              <a:lnSpc>
                <a:spcPct val="135000"/>
              </a:lnSpc>
            </a:pPr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      =(2x)</a:t>
            </a:r>
            <a:r>
              <a:rPr lang="en-US" altLang="zh-CN" sz="40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-2</a:t>
            </a:r>
            <a:r>
              <a:rPr lang="en-US" altLang="zh-CN" sz="4000" b="1">
                <a:solidFill>
                  <a:srgbClr val="6600FF"/>
                </a:solidFill>
                <a:latin typeface="Arial" pitchFamily="34" charset="0"/>
                <a:ea typeface="黑体" pitchFamily="2" charset="-122"/>
              </a:rPr>
              <a:t>·</a:t>
            </a:r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2x</a:t>
            </a:r>
            <a:r>
              <a:rPr lang="en-US" altLang="zh-CN" sz="4000" b="1">
                <a:solidFill>
                  <a:srgbClr val="6600FF"/>
                </a:solidFill>
                <a:latin typeface="Arial" pitchFamily="34" charset="0"/>
                <a:ea typeface="黑体" pitchFamily="2" charset="-122"/>
              </a:rPr>
              <a:t>·</a:t>
            </a:r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3y+(3y)</a:t>
            </a:r>
            <a:r>
              <a:rPr lang="en-US" altLang="zh-CN" sz="40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=(2x-3y)</a:t>
            </a:r>
            <a:r>
              <a:rPr lang="en-US" altLang="zh-CN" sz="4000" b="1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.</a:t>
            </a:r>
            <a:endParaRPr lang="en-US" altLang="zh-CN" sz="4000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6628" name="Rectangle 4"/>
          <p:cNvSpPr/>
          <p:nvPr/>
        </p:nvSpPr>
        <p:spPr>
          <a:xfrm>
            <a:off x="1604963" y="153035"/>
            <a:ext cx="3881437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r>
              <a:rPr lang="zh-CN" altLang="en-US" sz="3600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知识点</a:t>
            </a:r>
            <a:r>
              <a:rPr lang="en-US" altLang="zh-CN" sz="36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3  </a:t>
            </a:r>
            <a:r>
              <a:rPr lang="zh-CN" altLang="en-US" sz="3600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公式法</a:t>
            </a:r>
            <a:endParaRPr lang="zh-CN" altLang="en-US" sz="3600" dirty="0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6629" name="Rectangle 5"/>
          <p:cNvSpPr/>
          <p:nvPr/>
        </p:nvSpPr>
        <p:spPr>
          <a:xfrm>
            <a:off x="1755775" y="1143318"/>
            <a:ext cx="8455025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r>
              <a:rPr lang="en-US" altLang="zh-CN" sz="4000" b="1">
                <a:latin typeface="黑体" pitchFamily="2" charset="-122"/>
                <a:ea typeface="黑体" pitchFamily="2" charset="-122"/>
              </a:rPr>
              <a:t>(1)</a:t>
            </a:r>
            <a:r>
              <a:rPr lang="zh-CN" altLang="en-US" sz="4000" b="1" dirty="0">
                <a:latin typeface="黑体" pitchFamily="2" charset="-122"/>
                <a:ea typeface="黑体" pitchFamily="2" charset="-122"/>
              </a:rPr>
              <a:t>平方差公式：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a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-b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=(</a:t>
            </a:r>
            <a:r>
              <a:rPr lang="en-US" altLang="zh-CN" sz="4000" b="1" err="1">
                <a:latin typeface="黑体" pitchFamily="2" charset="-122"/>
                <a:ea typeface="黑体" pitchFamily="2" charset="-122"/>
              </a:rPr>
              <a:t>a+b)(a-b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).</a:t>
            </a:r>
            <a:endParaRPr lang="en-US" altLang="zh-CN" sz="4000" b="1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6630" name="Rectangle 6"/>
          <p:cNvSpPr/>
          <p:nvPr/>
        </p:nvSpPr>
        <p:spPr>
          <a:xfrm>
            <a:off x="1905000" y="1981518"/>
            <a:ext cx="861060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r>
              <a:rPr lang="zh-CN" altLang="en-US" sz="4000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例如：</a:t>
            </a:r>
            <a:r>
              <a:rPr lang="en-US" altLang="zh-CN" sz="4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4x</a:t>
            </a:r>
            <a:r>
              <a:rPr lang="en-US" altLang="zh-CN" sz="4000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-9=(2x)</a:t>
            </a:r>
            <a:r>
              <a:rPr lang="en-US" altLang="zh-CN" sz="4000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-3</a:t>
            </a:r>
            <a:r>
              <a:rPr lang="en-US" altLang="zh-CN" sz="4000" baseline="30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=(2x+3)(2x-3). </a:t>
            </a:r>
            <a:endParaRPr lang="en-US" altLang="zh-CN" sz="4000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7" grpId="0"/>
      <p:bldP spid="26628" grpId="0"/>
      <p:bldP spid="26629" grpId="0"/>
      <p:bldP spid="266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Rectangle 2"/>
          <p:cNvSpPr/>
          <p:nvPr/>
        </p:nvSpPr>
        <p:spPr>
          <a:xfrm>
            <a:off x="1644650" y="121285"/>
            <a:ext cx="224028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3600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探究交流 </a:t>
            </a:r>
            <a:endParaRPr lang="zh-CN" altLang="en-US" sz="3600" dirty="0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5603" name="Rectangle 3"/>
          <p:cNvSpPr/>
          <p:nvPr/>
        </p:nvSpPr>
        <p:spPr>
          <a:xfrm>
            <a:off x="2286000" y="822643"/>
            <a:ext cx="6786880" cy="374904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4000" b="1" dirty="0">
                <a:latin typeface="黑体" pitchFamily="2" charset="-122"/>
                <a:ea typeface="黑体" pitchFamily="2" charset="-122"/>
              </a:rPr>
              <a:t>下列变形是否正确？为什么？</a:t>
            </a:r>
            <a:endParaRPr lang="zh-CN" altLang="en-US" sz="4000" b="1" dirty="0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en-US" altLang="zh-CN" sz="4000" b="1">
                <a:latin typeface="黑体" pitchFamily="2" charset="-122"/>
                <a:ea typeface="黑体" pitchFamily="2" charset="-122"/>
              </a:rPr>
              <a:t>(1)x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-3y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=(x+3y)(x-3y)</a:t>
            </a:r>
            <a:r>
              <a:rPr lang="zh-CN" altLang="en-US" sz="4000" b="1" dirty="0">
                <a:latin typeface="黑体" pitchFamily="2" charset="-122"/>
                <a:ea typeface="黑体" pitchFamily="2" charset="-122"/>
              </a:rPr>
              <a:t>；</a:t>
            </a:r>
            <a:endParaRPr lang="zh-CN" altLang="en-US" sz="4000" b="1" dirty="0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endParaRPr lang="zh-CN" altLang="en-US" sz="4000" b="1" dirty="0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en-US" altLang="zh-CN" sz="4000" b="1">
                <a:latin typeface="黑体" pitchFamily="2" charset="-122"/>
                <a:ea typeface="黑体" pitchFamily="2" charset="-122"/>
              </a:rPr>
              <a:t>(2)4x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-6xy+9y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=(2x-3y)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4000" b="1" dirty="0">
                <a:latin typeface="黑体" pitchFamily="2" charset="-122"/>
                <a:ea typeface="黑体" pitchFamily="2" charset="-122"/>
              </a:rPr>
              <a:t>；</a:t>
            </a:r>
            <a:endParaRPr lang="zh-CN" altLang="en-US" sz="4000" b="1" dirty="0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endParaRPr lang="zh-CN" altLang="en-US" sz="4000" b="1" dirty="0">
              <a:latin typeface="黑体" pitchFamily="2" charset="-122"/>
              <a:ea typeface="黑体" pitchFamily="2" charset="-122"/>
            </a:endParaRPr>
          </a:p>
          <a:p>
            <a:pPr lvl="0" eaLnBrk="1" hangingPunct="1"/>
            <a:r>
              <a:rPr lang="en-US" altLang="zh-CN" sz="4000" b="1">
                <a:latin typeface="黑体" pitchFamily="2" charset="-122"/>
                <a:ea typeface="黑体" pitchFamily="2" charset="-122"/>
              </a:rPr>
              <a:t>(3)x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-2x-1=(x-1)</a:t>
            </a:r>
            <a:r>
              <a:rPr lang="en-US" altLang="zh-CN" sz="4000" b="1" baseline="30000">
                <a:latin typeface="黑体" pitchFamily="2" charset="-122"/>
                <a:ea typeface="黑体" pitchFamily="2" charset="-122"/>
              </a:rPr>
              <a:t>2</a:t>
            </a:r>
            <a:r>
              <a:rPr lang="en-US" altLang="zh-CN" sz="4000" b="1">
                <a:latin typeface="黑体" pitchFamily="2" charset="-122"/>
                <a:ea typeface="黑体" pitchFamily="2" charset="-122"/>
              </a:rPr>
              <a:t>. </a:t>
            </a:r>
            <a:endParaRPr lang="en-US" altLang="zh-CN" sz="4000" b="1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5604" name="Rectangle 4"/>
          <p:cNvSpPr/>
          <p:nvPr/>
        </p:nvSpPr>
        <p:spPr>
          <a:xfrm>
            <a:off x="2362200" y="2058035"/>
            <a:ext cx="704088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3600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目前在有理数范围内不能再分解</a:t>
            </a:r>
            <a:r>
              <a:rPr lang="en-US" altLang="zh-CN" sz="360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. </a:t>
            </a:r>
            <a:endParaRPr lang="en-US" altLang="zh-CN" sz="3600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5605" name="Rectangle 5"/>
          <p:cNvSpPr/>
          <p:nvPr/>
        </p:nvSpPr>
        <p:spPr>
          <a:xfrm>
            <a:off x="2286000" y="3353435"/>
            <a:ext cx="681228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3600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不是完全平方式，不能进行分解 </a:t>
            </a:r>
            <a:endParaRPr lang="zh-CN" altLang="en-US" sz="3600" dirty="0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5606" name="Rectangle 6"/>
          <p:cNvSpPr/>
          <p:nvPr/>
        </p:nvSpPr>
        <p:spPr>
          <a:xfrm>
            <a:off x="2330450" y="4496435"/>
            <a:ext cx="658368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sz="3600" dirty="0">
                <a:solidFill>
                  <a:srgbClr val="6600FF"/>
                </a:solidFill>
                <a:latin typeface="黑体" pitchFamily="2" charset="-122"/>
                <a:ea typeface="黑体" pitchFamily="2" charset="-122"/>
              </a:rPr>
              <a:t>不是完全平方式，不能进行分解</a:t>
            </a:r>
            <a:endParaRPr lang="zh-CN" altLang="en-US" sz="3600" dirty="0">
              <a:solidFill>
                <a:srgbClr val="6600FF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/>
      <p:bldP spid="25604" grpId="0"/>
      <p:bldP spid="25605" grpId="0"/>
      <p:bldP spid="25606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2331</Words>
  <Application>Kingsoft Office WPP</Application>
  <PresentationFormat>宽屏</PresentationFormat>
  <Paragraphs>239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2016-03-12T03:54:41Z</dcterms:created>
  <dcterms:modified xsi:type="dcterms:W3CDTF">2016-03-12T03:55:36Z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