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10.wmf"/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png"/><Relationship Id="rId8" Type="http://schemas.openxmlformats.org/officeDocument/2006/relationships/image" Target="../media/image10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7.wmf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wmf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png"/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420938"/>
            <a:ext cx="9144000" cy="1767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4400" b="1" u="sng">
                <a:latin typeface="黑体" pitchFamily="2" charset="-122"/>
                <a:ea typeface="黑体" pitchFamily="2" charset="-122"/>
              </a:rPr>
              <a:t>4.1  </a:t>
            </a:r>
            <a:r>
              <a:rPr lang="zh-CN" altLang="en-US" sz="4400" b="1" u="sng" dirty="0">
                <a:latin typeface="黑体" pitchFamily="2" charset="-122"/>
                <a:ea typeface="黑体" pitchFamily="2" charset="-122"/>
              </a:rPr>
              <a:t>平面上两条直线的位置关系</a:t>
            </a:r>
            <a:endParaRPr lang="zh-CN" altLang="en-US" sz="4400" b="1" u="sng" dirty="0">
              <a:latin typeface="黑体" pitchFamily="2" charset="-122"/>
              <a:ea typeface="黑体" pitchFamily="2" charset="-122"/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en-US" altLang="zh-CN" sz="4400" b="1" u="sng">
                <a:latin typeface="黑体" pitchFamily="2" charset="-122"/>
                <a:ea typeface="黑体" pitchFamily="2" charset="-122"/>
              </a:rPr>
              <a:t>4.1.1  </a:t>
            </a:r>
            <a:r>
              <a:rPr lang="zh-CN" altLang="en-US" sz="4400" b="1" u="sng" dirty="0">
                <a:latin typeface="黑体" pitchFamily="2" charset="-122"/>
                <a:ea typeface="黑体" pitchFamily="2" charset="-122"/>
              </a:rPr>
              <a:t>相交与平行</a:t>
            </a:r>
            <a:endParaRPr lang="zh-CN" altLang="en-US" sz="4400" b="1" u="sng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5" name="TextBox 4"/>
          <p:cNvSpPr txBox="1"/>
          <p:nvPr/>
        </p:nvSpPr>
        <p:spPr>
          <a:xfrm>
            <a:off x="1524000" y="44831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8" name="Text Box 13"/>
          <p:cNvSpPr txBox="1">
            <a:spLocks noChangeArrowheads="1"/>
          </p:cNvSpPr>
          <p:nvPr/>
        </p:nvSpPr>
        <p:spPr bwMode="auto">
          <a:xfrm>
            <a:off x="3287713" y="1196975"/>
            <a:ext cx="5883275" cy="1139825"/>
          </a:xfrm>
          <a:prstGeom prst="rect">
            <a:avLst/>
          </a:prstGeom>
          <a:solidFill>
            <a:srgbClr val="FFFFCC"/>
          </a:solidFill>
          <a:ln w="28575" cmpd="sng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p>
            <a:pPr lvl="0">
              <a:lnSpc>
                <a:spcPct val="11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同一平面内没有公共点的两条直线叫做平行线</a:t>
            </a:r>
            <a:r>
              <a:rPr lang="en-US" altLang="zh-CN" sz="28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zh-CN" altLang="en-US" sz="2800" b="1" dirty="0">
              <a:solidFill>
                <a:srgbClr val="CC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8439" name="Rectangle 7" descr="小网格"/>
          <p:cNvSpPr/>
          <p:nvPr/>
        </p:nvSpPr>
        <p:spPr>
          <a:xfrm>
            <a:off x="2819400" y="3124200"/>
            <a:ext cx="53594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en-US" altLang="zh-CN" sz="2800" b="1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en-US" altLang="zh-CN" sz="28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平行用符号</a:t>
            </a:r>
            <a:r>
              <a:rPr lang="zh-CN" altLang="en-US" sz="2800" b="1" dirty="0">
                <a:solidFill>
                  <a:srgbClr val="CC0000"/>
                </a:solidFill>
                <a:latin typeface="宋体" pitchFamily="2" charset="-122"/>
                <a:ea typeface="宋体" pitchFamily="2" charset="-122"/>
              </a:rPr>
              <a:t>“</a:t>
            </a:r>
            <a:r>
              <a:rPr lang="en-US" altLang="x-none" sz="28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∥</a:t>
            </a:r>
            <a:r>
              <a:rPr lang="en-US" altLang="x-none" sz="2800" b="1">
                <a:solidFill>
                  <a:srgbClr val="CC0000"/>
                </a:solidFill>
                <a:latin typeface="宋体" pitchFamily="2" charset="-122"/>
                <a:ea typeface="宋体" pitchFamily="2" charset="-122"/>
              </a:rPr>
              <a:t>”</a:t>
            </a:r>
            <a:r>
              <a:rPr lang="zh-CN" altLang="en-US" sz="28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表示</a:t>
            </a:r>
            <a:r>
              <a:rPr lang="en-US" altLang="zh-CN" sz="2800" b="1">
                <a:solidFill>
                  <a:srgbClr val="CC0000"/>
                </a:solidFill>
                <a:latin typeface="宋体" pitchFamily="2" charset="-122"/>
                <a:ea typeface="宋体" pitchFamily="2" charset="-122"/>
              </a:rPr>
              <a:t>.</a:t>
            </a:r>
            <a:endParaRPr lang="en-US" altLang="zh-CN" sz="2800" b="1">
              <a:solidFill>
                <a:srgbClr val="CC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8440" name="Rectangle 8" descr="小网格"/>
          <p:cNvSpPr/>
          <p:nvPr/>
        </p:nvSpPr>
        <p:spPr>
          <a:xfrm>
            <a:off x="2844800" y="3687763"/>
            <a:ext cx="6280150" cy="11150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800" b="1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若</a:t>
            </a:r>
            <a:r>
              <a:rPr lang="en-US" altLang="zh-CN" sz="2800" b="1" i="1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AB</a:t>
            </a:r>
            <a:r>
              <a:rPr lang="zh-CN" altLang="en-US" sz="2800" b="1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800" b="1" i="1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CD</a:t>
            </a:r>
            <a:r>
              <a:rPr lang="zh-CN" altLang="en-US" sz="2800" b="1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平行，记做</a:t>
            </a:r>
            <a:r>
              <a:rPr lang="en-US" altLang="zh-CN" sz="2800" b="1" i="1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AB</a:t>
            </a:r>
            <a:r>
              <a:rPr lang="en-US" altLang="zh-CN" sz="2800" b="1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 ∥ </a:t>
            </a:r>
            <a:r>
              <a:rPr lang="en-US" altLang="zh-CN" sz="2800" b="1" i="1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CD</a:t>
            </a:r>
            <a:r>
              <a:rPr lang="zh-CN" altLang="en-US" sz="2800" b="1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，读做</a:t>
            </a:r>
            <a:r>
              <a:rPr lang="en-US" altLang="zh-CN" sz="2800" b="1" i="1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AB</a:t>
            </a:r>
            <a:r>
              <a:rPr lang="zh-CN" altLang="en-US" sz="2800" b="1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平行于</a:t>
            </a:r>
            <a:r>
              <a:rPr lang="en-US" altLang="zh-CN" sz="2800" b="1" i="1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CD</a:t>
            </a:r>
            <a:r>
              <a:rPr lang="en-US" altLang="zh-CN" sz="2800" b="1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. </a:t>
            </a:r>
            <a:endParaRPr lang="en-US" altLang="zh-CN" sz="2800" b="1">
              <a:solidFill>
                <a:schemeClr val="accent2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6373813" y="4468813"/>
            <a:ext cx="3132137" cy="1136650"/>
            <a:chOff x="0" y="0"/>
            <a:chExt cx="1973" cy="716"/>
          </a:xfrm>
        </p:grpSpPr>
        <p:sp>
          <p:nvSpPr>
            <p:cNvPr id="38922" name="Line 9"/>
            <p:cNvSpPr/>
            <p:nvPr/>
          </p:nvSpPr>
          <p:spPr>
            <a:xfrm>
              <a:off x="257" y="161"/>
              <a:ext cx="1440" cy="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  <a:effectLst>
              <a:prstShdw prst="shdw17" dist="17961" dir="2699999">
                <a:srgbClr val="041337">
                  <a:alpha val="50000"/>
                </a:srgbClr>
              </a:prstShdw>
            </a:effectLst>
          </p:spPr>
          <p:txBody>
            <a:bodyPr/>
            <a:p>
              <a:endParaRPr lang="zh-CN" altLang="en-US"/>
            </a:p>
          </p:txBody>
        </p:sp>
        <p:sp>
          <p:nvSpPr>
            <p:cNvPr id="38923" name="Line 10"/>
            <p:cNvSpPr/>
            <p:nvPr/>
          </p:nvSpPr>
          <p:spPr>
            <a:xfrm>
              <a:off x="257" y="593"/>
              <a:ext cx="1440" cy="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  <a:effectLst>
              <a:prstShdw prst="shdw17" dist="17961" dir="2699999">
                <a:srgbClr val="041337">
                  <a:alpha val="50000"/>
                </a:srgbClr>
              </a:prstShdw>
            </a:effectLst>
          </p:spPr>
          <p:txBody>
            <a:bodyPr/>
            <a:p>
              <a:endParaRPr lang="zh-CN" altLang="en-US"/>
            </a:p>
          </p:txBody>
        </p:sp>
        <p:graphicFrame>
          <p:nvGraphicFramePr>
            <p:cNvPr id="38924" name="Object 12"/>
            <p:cNvGraphicFramePr>
              <a:graphicFrameLocks noChangeAspect="1"/>
            </p:cNvGraphicFramePr>
            <p:nvPr/>
          </p:nvGraphicFramePr>
          <p:xfrm>
            <a:off x="0" y="0"/>
            <a:ext cx="210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152400" imgH="165100" progId="Equation.3">
                    <p:embed/>
                  </p:oleObj>
                </mc:Choice>
                <mc:Fallback>
                  <p:oleObj name="" r:id="rId1" imgW="152400" imgH="165100" progId="Equation.3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0" y="0"/>
                          <a:ext cx="210" cy="22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25" name="Object 13"/>
            <p:cNvGraphicFramePr>
              <a:graphicFrameLocks noChangeAspect="1"/>
            </p:cNvGraphicFramePr>
            <p:nvPr/>
          </p:nvGraphicFramePr>
          <p:xfrm>
            <a:off x="1745" y="449"/>
            <a:ext cx="228" cy="2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3" imgW="165100" imgH="165100" progId="Equation.3">
                    <p:embed/>
                  </p:oleObj>
                </mc:Choice>
                <mc:Fallback>
                  <p:oleObj name="" r:id="rId3" imgW="165100" imgH="165100" progId="Equation.3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745" y="449"/>
                          <a:ext cx="228" cy="2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26" name="Object 14"/>
            <p:cNvGraphicFramePr>
              <a:graphicFrameLocks noChangeAspect="1"/>
            </p:cNvGraphicFramePr>
            <p:nvPr/>
          </p:nvGraphicFramePr>
          <p:xfrm>
            <a:off x="1745" y="17"/>
            <a:ext cx="210" cy="2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5" imgW="152400" imgH="165100" progId="Equation.3">
                    <p:embed/>
                  </p:oleObj>
                </mc:Choice>
                <mc:Fallback>
                  <p:oleObj name="" r:id="rId5" imgW="152400" imgH="165100" progId="Equation.3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745" y="17"/>
                          <a:ext cx="210" cy="22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927" name="Object 15"/>
            <p:cNvGraphicFramePr>
              <a:graphicFrameLocks noChangeAspect="1"/>
            </p:cNvGraphicFramePr>
            <p:nvPr/>
          </p:nvGraphicFramePr>
          <p:xfrm>
            <a:off x="0" y="471"/>
            <a:ext cx="210" cy="2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7" imgW="152400" imgH="177800" progId="Equation.3">
                    <p:embed/>
                  </p:oleObj>
                </mc:Choice>
                <mc:Fallback>
                  <p:oleObj name="" r:id="rId7" imgW="152400" imgH="177800" progId="Equation.3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0" y="471"/>
                          <a:ext cx="210" cy="24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928" name="组合 38927"/>
          <p:cNvGrpSpPr/>
          <p:nvPr/>
        </p:nvGrpSpPr>
        <p:grpSpPr>
          <a:xfrm>
            <a:off x="4800600" y="0"/>
            <a:ext cx="2730500" cy="1371600"/>
            <a:chOff x="3992" y="432"/>
            <a:chExt cx="1720" cy="864"/>
          </a:xfrm>
        </p:grpSpPr>
        <p:pic>
          <p:nvPicPr>
            <p:cNvPr id="38929" name="图片 38928" descr="模板图片副本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8930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bldLvl="0" animBg="1"/>
      <p:bldP spid="18439" grpId="0"/>
      <p:bldP spid="184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1"/>
          <p:cNvSpPr/>
          <p:nvPr/>
        </p:nvSpPr>
        <p:spPr>
          <a:xfrm>
            <a:off x="2057400" y="1066800"/>
            <a:ext cx="8208963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问题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：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平行线在生活中很常见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, </a:t>
            </a: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你能举出一些例子吗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? </a:t>
            </a:r>
            <a:endParaRPr lang="zh-CN" altLang="en-US" sz="2800" b="1" dirty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9459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53200" y="1828800"/>
            <a:ext cx="3886200" cy="2562225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39940" name="Group 4"/>
          <p:cNvGrpSpPr/>
          <p:nvPr/>
        </p:nvGrpSpPr>
        <p:grpSpPr>
          <a:xfrm>
            <a:off x="1752600" y="228600"/>
            <a:ext cx="2116138" cy="723900"/>
            <a:chOff x="0" y="0"/>
            <a:chExt cx="1333" cy="456"/>
          </a:xfrm>
        </p:grpSpPr>
        <p:sp>
          <p:nvSpPr>
            <p:cNvPr id="39941" name="Oval 3"/>
            <p:cNvSpPr/>
            <p:nvPr/>
          </p:nvSpPr>
          <p:spPr>
            <a:xfrm>
              <a:off x="28" y="244"/>
              <a:ext cx="1015" cy="212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500" dirty="0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9942" name="Group 6"/>
            <p:cNvGrpSpPr/>
            <p:nvPr/>
          </p:nvGrpSpPr>
          <p:grpSpPr>
            <a:xfrm>
              <a:off x="0" y="0"/>
              <a:ext cx="1333" cy="409"/>
              <a:chOff x="0" y="0"/>
              <a:chExt cx="1333" cy="533"/>
            </a:xfrm>
          </p:grpSpPr>
          <p:grpSp>
            <p:nvGrpSpPr>
              <p:cNvPr id="39943" name="Group 7"/>
              <p:cNvGrpSpPr/>
              <p:nvPr/>
            </p:nvGrpSpPr>
            <p:grpSpPr>
              <a:xfrm>
                <a:off x="0" y="0"/>
                <a:ext cx="662" cy="382"/>
                <a:chOff x="0" y="0"/>
                <a:chExt cx="662" cy="382"/>
              </a:xfrm>
            </p:grpSpPr>
            <p:sp>
              <p:nvSpPr>
                <p:cNvPr id="39944" name="Freeform 6"/>
                <p:cNvSpPr/>
                <p:nvPr/>
              </p:nvSpPr>
              <p:spPr>
                <a:xfrm>
                  <a:off x="0" y="0"/>
                  <a:ext cx="662" cy="382"/>
                </a:xfrm>
                <a:custGeom>
                  <a:avLst/>
                  <a:gdLst>
                    <a:gd name="txL" fmla="*/ 0 w 1324"/>
                    <a:gd name="txT" fmla="*/ 0 h 763"/>
                    <a:gd name="txR" fmla="*/ 1324 w 1324"/>
                    <a:gd name="txB" fmla="*/ 763 h 763"/>
                  </a:gdLst>
                  <a:ahLst/>
                  <a:cxnLst>
                    <a:cxn ang="0">
                      <a:pos x="82" y="8"/>
                    </a:cxn>
                    <a:cxn ang="0">
                      <a:pos x="79" y="8"/>
                    </a:cxn>
                    <a:cxn ang="0">
                      <a:pos x="77" y="8"/>
                    </a:cxn>
                    <a:cxn ang="0">
                      <a:pos x="72" y="7"/>
                    </a:cxn>
                    <a:cxn ang="0">
                      <a:pos x="67" y="5"/>
                    </a:cxn>
                    <a:cxn ang="0">
                      <a:pos x="61" y="3"/>
                    </a:cxn>
                    <a:cxn ang="0">
                      <a:pos x="56" y="1"/>
                    </a:cxn>
                    <a:cxn ang="0">
                      <a:pos x="53" y="1"/>
                    </a:cxn>
                    <a:cxn ang="0">
                      <a:pos x="50" y="1"/>
                    </a:cxn>
                    <a:cxn ang="0">
                      <a:pos x="48" y="1"/>
                    </a:cxn>
                    <a:cxn ang="0">
                      <a:pos x="45" y="2"/>
                    </a:cxn>
                    <a:cxn ang="0">
                      <a:pos x="43" y="3"/>
                    </a:cxn>
                    <a:cxn ang="0">
                      <a:pos x="41" y="5"/>
                    </a:cxn>
                    <a:cxn ang="0">
                      <a:pos x="40" y="6"/>
                    </a:cxn>
                    <a:cxn ang="0">
                      <a:pos x="39" y="6"/>
                    </a:cxn>
                    <a:cxn ang="0">
                      <a:pos x="38" y="7"/>
                    </a:cxn>
                    <a:cxn ang="0">
                      <a:pos x="35" y="6"/>
                    </a:cxn>
                    <a:cxn ang="0">
                      <a:pos x="31" y="5"/>
                    </a:cxn>
                    <a:cxn ang="0">
                      <a:pos x="27" y="4"/>
                    </a:cxn>
                    <a:cxn ang="0">
                      <a:pos x="23" y="5"/>
                    </a:cxn>
                    <a:cxn ang="0">
                      <a:pos x="20" y="7"/>
                    </a:cxn>
                    <a:cxn ang="0">
                      <a:pos x="15" y="10"/>
                    </a:cxn>
                    <a:cxn ang="0">
                      <a:pos x="10" y="13"/>
                    </a:cxn>
                    <a:cxn ang="0">
                      <a:pos x="5" y="17"/>
                    </a:cxn>
                    <a:cxn ang="0">
                      <a:pos x="3" y="18"/>
                    </a:cxn>
                    <a:cxn ang="0">
                      <a:pos x="1" y="19"/>
                    </a:cxn>
                    <a:cxn ang="0">
                      <a:pos x="1" y="20"/>
                    </a:cxn>
                    <a:cxn ang="0">
                      <a:pos x="1" y="22"/>
                    </a:cxn>
                    <a:cxn ang="0">
                      <a:pos x="1" y="22"/>
                    </a:cxn>
                    <a:cxn ang="0">
                      <a:pos x="3" y="22"/>
                    </a:cxn>
                    <a:cxn ang="0">
                      <a:pos x="5" y="22"/>
                    </a:cxn>
                    <a:cxn ang="0">
                      <a:pos x="7" y="30"/>
                    </a:cxn>
                    <a:cxn ang="0">
                      <a:pos x="10" y="36"/>
                    </a:cxn>
                    <a:cxn ang="0">
                      <a:pos x="13" y="42"/>
                    </a:cxn>
                    <a:cxn ang="0">
                      <a:pos x="17" y="44"/>
                    </a:cxn>
                    <a:cxn ang="0">
                      <a:pos x="22" y="46"/>
                    </a:cxn>
                    <a:cxn ang="0">
                      <a:pos x="28" y="47"/>
                    </a:cxn>
                    <a:cxn ang="0">
                      <a:pos x="37" y="48"/>
                    </a:cxn>
                    <a:cxn ang="0">
                      <a:pos x="44" y="48"/>
                    </a:cxn>
                    <a:cxn ang="0">
                      <a:pos x="53" y="46"/>
                    </a:cxn>
                    <a:cxn ang="0">
                      <a:pos x="60" y="44"/>
                    </a:cxn>
                    <a:cxn ang="0">
                      <a:pos x="66" y="41"/>
                    </a:cxn>
                    <a:cxn ang="0">
                      <a:pos x="69" y="39"/>
                    </a:cxn>
                    <a:cxn ang="0">
                      <a:pos x="72" y="36"/>
                    </a:cxn>
                    <a:cxn ang="0">
                      <a:pos x="73" y="32"/>
                    </a:cxn>
                    <a:cxn ang="0">
                      <a:pos x="75" y="29"/>
                    </a:cxn>
                    <a:cxn ang="0">
                      <a:pos x="76" y="26"/>
                    </a:cxn>
                    <a:cxn ang="0">
                      <a:pos x="77" y="21"/>
                    </a:cxn>
                    <a:cxn ang="0">
                      <a:pos x="78" y="16"/>
                    </a:cxn>
                    <a:cxn ang="0">
                      <a:pos x="80" y="12"/>
                    </a:cxn>
                    <a:cxn ang="0">
                      <a:pos x="81" y="11"/>
                    </a:cxn>
                    <a:cxn ang="0">
                      <a:pos x="83" y="10"/>
                    </a:cxn>
                    <a:cxn ang="0">
                      <a:pos x="83" y="9"/>
                    </a:cxn>
                  </a:cxnLst>
                  <a:rect l="txL" t="txT" r="txR" b="txB"/>
                  <a:pathLst>
                    <a:path w="1324" h="763">
                      <a:moveTo>
                        <a:pt x="1317" y="119"/>
                      </a:moveTo>
                      <a:lnTo>
                        <a:pt x="1307" y="122"/>
                      </a:lnTo>
                      <a:lnTo>
                        <a:pt x="1297" y="123"/>
                      </a:lnTo>
                      <a:lnTo>
                        <a:pt x="1286" y="123"/>
                      </a:lnTo>
                      <a:lnTo>
                        <a:pt x="1276" y="122"/>
                      </a:lnTo>
                      <a:lnTo>
                        <a:pt x="1264" y="122"/>
                      </a:lnTo>
                      <a:lnTo>
                        <a:pt x="1254" y="121"/>
                      </a:lnTo>
                      <a:lnTo>
                        <a:pt x="1243" y="121"/>
                      </a:lnTo>
                      <a:lnTo>
                        <a:pt x="1232" y="121"/>
                      </a:lnTo>
                      <a:lnTo>
                        <a:pt x="1206" y="116"/>
                      </a:lnTo>
                      <a:lnTo>
                        <a:pt x="1178" y="109"/>
                      </a:lnTo>
                      <a:lnTo>
                        <a:pt x="1150" y="101"/>
                      </a:lnTo>
                      <a:lnTo>
                        <a:pt x="1122" y="93"/>
                      </a:lnTo>
                      <a:lnTo>
                        <a:pt x="1093" y="83"/>
                      </a:lnTo>
                      <a:lnTo>
                        <a:pt x="1065" y="73"/>
                      </a:lnTo>
                      <a:lnTo>
                        <a:pt x="1036" y="63"/>
                      </a:lnTo>
                      <a:lnTo>
                        <a:pt x="1009" y="53"/>
                      </a:lnTo>
                      <a:lnTo>
                        <a:pt x="982" y="42"/>
                      </a:lnTo>
                      <a:lnTo>
                        <a:pt x="957" y="33"/>
                      </a:lnTo>
                      <a:lnTo>
                        <a:pt x="932" y="24"/>
                      </a:lnTo>
                      <a:lnTo>
                        <a:pt x="908" y="16"/>
                      </a:lnTo>
                      <a:lnTo>
                        <a:pt x="887" y="9"/>
                      </a:lnTo>
                      <a:lnTo>
                        <a:pt x="866" y="4"/>
                      </a:lnTo>
                      <a:lnTo>
                        <a:pt x="849" y="1"/>
                      </a:lnTo>
                      <a:lnTo>
                        <a:pt x="832" y="0"/>
                      </a:lnTo>
                      <a:lnTo>
                        <a:pt x="819" y="0"/>
                      </a:lnTo>
                      <a:lnTo>
                        <a:pt x="806" y="1"/>
                      </a:lnTo>
                      <a:lnTo>
                        <a:pt x="793" y="3"/>
                      </a:lnTo>
                      <a:lnTo>
                        <a:pt x="781" y="7"/>
                      </a:lnTo>
                      <a:lnTo>
                        <a:pt x="768" y="10"/>
                      </a:lnTo>
                      <a:lnTo>
                        <a:pt x="755" y="15"/>
                      </a:lnTo>
                      <a:lnTo>
                        <a:pt x="744" y="19"/>
                      </a:lnTo>
                      <a:lnTo>
                        <a:pt x="732" y="25"/>
                      </a:lnTo>
                      <a:lnTo>
                        <a:pt x="721" y="31"/>
                      </a:lnTo>
                      <a:lnTo>
                        <a:pt x="709" y="38"/>
                      </a:lnTo>
                      <a:lnTo>
                        <a:pt x="699" y="45"/>
                      </a:lnTo>
                      <a:lnTo>
                        <a:pt x="687" y="51"/>
                      </a:lnTo>
                      <a:lnTo>
                        <a:pt x="677" y="60"/>
                      </a:lnTo>
                      <a:lnTo>
                        <a:pt x="667" y="66"/>
                      </a:lnTo>
                      <a:lnTo>
                        <a:pt x="656" y="75"/>
                      </a:lnTo>
                      <a:lnTo>
                        <a:pt x="646" y="83"/>
                      </a:lnTo>
                      <a:lnTo>
                        <a:pt x="639" y="86"/>
                      </a:lnTo>
                      <a:lnTo>
                        <a:pt x="632" y="90"/>
                      </a:lnTo>
                      <a:lnTo>
                        <a:pt x="625" y="93"/>
                      </a:lnTo>
                      <a:lnTo>
                        <a:pt x="617" y="95"/>
                      </a:lnTo>
                      <a:lnTo>
                        <a:pt x="610" y="96"/>
                      </a:lnTo>
                      <a:lnTo>
                        <a:pt x="602" y="98"/>
                      </a:lnTo>
                      <a:lnTo>
                        <a:pt x="594" y="98"/>
                      </a:lnTo>
                      <a:lnTo>
                        <a:pt x="586" y="98"/>
                      </a:lnTo>
                      <a:lnTo>
                        <a:pt x="566" y="93"/>
                      </a:lnTo>
                      <a:lnTo>
                        <a:pt x="548" y="87"/>
                      </a:lnTo>
                      <a:lnTo>
                        <a:pt x="529" y="80"/>
                      </a:lnTo>
                      <a:lnTo>
                        <a:pt x="511" y="73"/>
                      </a:lnTo>
                      <a:lnTo>
                        <a:pt x="493" y="66"/>
                      </a:lnTo>
                      <a:lnTo>
                        <a:pt x="474" y="61"/>
                      </a:lnTo>
                      <a:lnTo>
                        <a:pt x="453" y="57"/>
                      </a:lnTo>
                      <a:lnTo>
                        <a:pt x="433" y="57"/>
                      </a:lnTo>
                      <a:lnTo>
                        <a:pt x="417" y="60"/>
                      </a:lnTo>
                      <a:lnTo>
                        <a:pt x="399" y="64"/>
                      </a:lnTo>
                      <a:lnTo>
                        <a:pt x="380" y="72"/>
                      </a:lnTo>
                      <a:lnTo>
                        <a:pt x="359" y="81"/>
                      </a:lnTo>
                      <a:lnTo>
                        <a:pt x="337" y="93"/>
                      </a:lnTo>
                      <a:lnTo>
                        <a:pt x="313" y="107"/>
                      </a:lnTo>
                      <a:lnTo>
                        <a:pt x="289" y="121"/>
                      </a:lnTo>
                      <a:lnTo>
                        <a:pt x="264" y="137"/>
                      </a:lnTo>
                      <a:lnTo>
                        <a:pt x="238" y="154"/>
                      </a:lnTo>
                      <a:lnTo>
                        <a:pt x="213" y="171"/>
                      </a:lnTo>
                      <a:lnTo>
                        <a:pt x="187" y="190"/>
                      </a:lnTo>
                      <a:lnTo>
                        <a:pt x="162" y="207"/>
                      </a:lnTo>
                      <a:lnTo>
                        <a:pt x="137" y="225"/>
                      </a:lnTo>
                      <a:lnTo>
                        <a:pt x="112" y="244"/>
                      </a:lnTo>
                      <a:lnTo>
                        <a:pt x="89" y="261"/>
                      </a:lnTo>
                      <a:lnTo>
                        <a:pt x="68" y="277"/>
                      </a:lnTo>
                      <a:lnTo>
                        <a:pt x="61" y="281"/>
                      </a:lnTo>
                      <a:lnTo>
                        <a:pt x="53" y="285"/>
                      </a:lnTo>
                      <a:lnTo>
                        <a:pt x="43" y="288"/>
                      </a:lnTo>
                      <a:lnTo>
                        <a:pt x="35" y="291"/>
                      </a:lnTo>
                      <a:lnTo>
                        <a:pt x="26" y="295"/>
                      </a:lnTo>
                      <a:lnTo>
                        <a:pt x="18" y="298"/>
                      </a:lnTo>
                      <a:lnTo>
                        <a:pt x="11" y="303"/>
                      </a:lnTo>
                      <a:lnTo>
                        <a:pt x="4" y="307"/>
                      </a:lnTo>
                      <a:lnTo>
                        <a:pt x="0" y="318"/>
                      </a:lnTo>
                      <a:lnTo>
                        <a:pt x="1" y="329"/>
                      </a:lnTo>
                      <a:lnTo>
                        <a:pt x="3" y="338"/>
                      </a:lnTo>
                      <a:lnTo>
                        <a:pt x="5" y="343"/>
                      </a:lnTo>
                      <a:lnTo>
                        <a:pt x="15" y="344"/>
                      </a:lnTo>
                      <a:lnTo>
                        <a:pt x="23" y="346"/>
                      </a:lnTo>
                      <a:lnTo>
                        <a:pt x="32" y="348"/>
                      </a:lnTo>
                      <a:lnTo>
                        <a:pt x="40" y="348"/>
                      </a:lnTo>
                      <a:lnTo>
                        <a:pt x="49" y="349"/>
                      </a:lnTo>
                      <a:lnTo>
                        <a:pt x="57" y="350"/>
                      </a:lnTo>
                      <a:lnTo>
                        <a:pt x="65" y="350"/>
                      </a:lnTo>
                      <a:lnTo>
                        <a:pt x="73" y="350"/>
                      </a:lnTo>
                      <a:lnTo>
                        <a:pt x="85" y="391"/>
                      </a:lnTo>
                      <a:lnTo>
                        <a:pt x="99" y="431"/>
                      </a:lnTo>
                      <a:lnTo>
                        <a:pt x="114" y="465"/>
                      </a:lnTo>
                      <a:lnTo>
                        <a:pt x="131" y="500"/>
                      </a:lnTo>
                      <a:lnTo>
                        <a:pt x="148" y="534"/>
                      </a:lnTo>
                      <a:lnTo>
                        <a:pt x="169" y="571"/>
                      </a:lnTo>
                      <a:lnTo>
                        <a:pt x="190" y="610"/>
                      </a:lnTo>
                      <a:lnTo>
                        <a:pt x="213" y="654"/>
                      </a:lnTo>
                      <a:lnTo>
                        <a:pt x="220" y="664"/>
                      </a:lnTo>
                      <a:lnTo>
                        <a:pt x="232" y="675"/>
                      </a:lnTo>
                      <a:lnTo>
                        <a:pt x="248" y="685"/>
                      </a:lnTo>
                      <a:lnTo>
                        <a:pt x="268" y="695"/>
                      </a:lnTo>
                      <a:lnTo>
                        <a:pt x="292" y="707"/>
                      </a:lnTo>
                      <a:lnTo>
                        <a:pt x="320" y="717"/>
                      </a:lnTo>
                      <a:lnTo>
                        <a:pt x="350" y="728"/>
                      </a:lnTo>
                      <a:lnTo>
                        <a:pt x="383" y="736"/>
                      </a:lnTo>
                      <a:lnTo>
                        <a:pt x="419" y="745"/>
                      </a:lnTo>
                      <a:lnTo>
                        <a:pt x="458" y="752"/>
                      </a:lnTo>
                      <a:lnTo>
                        <a:pt x="497" y="758"/>
                      </a:lnTo>
                      <a:lnTo>
                        <a:pt x="539" y="761"/>
                      </a:lnTo>
                      <a:lnTo>
                        <a:pt x="582" y="763"/>
                      </a:lnTo>
                      <a:lnTo>
                        <a:pt x="626" y="763"/>
                      </a:lnTo>
                      <a:lnTo>
                        <a:pt x="671" y="761"/>
                      </a:lnTo>
                      <a:lnTo>
                        <a:pt x="716" y="757"/>
                      </a:lnTo>
                      <a:lnTo>
                        <a:pt x="764" y="750"/>
                      </a:lnTo>
                      <a:lnTo>
                        <a:pt x="809" y="740"/>
                      </a:lnTo>
                      <a:lnTo>
                        <a:pt x="852" y="731"/>
                      </a:lnTo>
                      <a:lnTo>
                        <a:pt x="891" y="720"/>
                      </a:lnTo>
                      <a:lnTo>
                        <a:pt x="927" y="708"/>
                      </a:lnTo>
                      <a:lnTo>
                        <a:pt x="960" y="695"/>
                      </a:lnTo>
                      <a:lnTo>
                        <a:pt x="991" y="683"/>
                      </a:lnTo>
                      <a:lnTo>
                        <a:pt x="1019" y="669"/>
                      </a:lnTo>
                      <a:lnTo>
                        <a:pt x="1044" y="654"/>
                      </a:lnTo>
                      <a:lnTo>
                        <a:pt x="1066" y="639"/>
                      </a:lnTo>
                      <a:lnTo>
                        <a:pt x="1087" y="624"/>
                      </a:lnTo>
                      <a:lnTo>
                        <a:pt x="1104" y="609"/>
                      </a:lnTo>
                      <a:lnTo>
                        <a:pt x="1120" y="593"/>
                      </a:lnTo>
                      <a:lnTo>
                        <a:pt x="1133" y="577"/>
                      </a:lnTo>
                      <a:lnTo>
                        <a:pt x="1145" y="562"/>
                      </a:lnTo>
                      <a:lnTo>
                        <a:pt x="1154" y="546"/>
                      </a:lnTo>
                      <a:lnTo>
                        <a:pt x="1161" y="528"/>
                      </a:lnTo>
                      <a:lnTo>
                        <a:pt x="1168" y="511"/>
                      </a:lnTo>
                      <a:lnTo>
                        <a:pt x="1176" y="495"/>
                      </a:lnTo>
                      <a:lnTo>
                        <a:pt x="1183" y="478"/>
                      </a:lnTo>
                      <a:lnTo>
                        <a:pt x="1190" y="460"/>
                      </a:lnTo>
                      <a:lnTo>
                        <a:pt x="1196" y="442"/>
                      </a:lnTo>
                      <a:lnTo>
                        <a:pt x="1202" y="425"/>
                      </a:lnTo>
                      <a:lnTo>
                        <a:pt x="1206" y="405"/>
                      </a:lnTo>
                      <a:lnTo>
                        <a:pt x="1209" y="381"/>
                      </a:lnTo>
                      <a:lnTo>
                        <a:pt x="1214" y="356"/>
                      </a:lnTo>
                      <a:lnTo>
                        <a:pt x="1221" y="328"/>
                      </a:lnTo>
                      <a:lnTo>
                        <a:pt x="1229" y="299"/>
                      </a:lnTo>
                      <a:lnTo>
                        <a:pt x="1237" y="270"/>
                      </a:lnTo>
                      <a:lnTo>
                        <a:pt x="1246" y="242"/>
                      </a:lnTo>
                      <a:lnTo>
                        <a:pt x="1254" y="214"/>
                      </a:lnTo>
                      <a:lnTo>
                        <a:pt x="1262" y="187"/>
                      </a:lnTo>
                      <a:lnTo>
                        <a:pt x="1271" y="185"/>
                      </a:lnTo>
                      <a:lnTo>
                        <a:pt x="1279" y="182"/>
                      </a:lnTo>
                      <a:lnTo>
                        <a:pt x="1287" y="177"/>
                      </a:lnTo>
                      <a:lnTo>
                        <a:pt x="1296" y="172"/>
                      </a:lnTo>
                      <a:lnTo>
                        <a:pt x="1304" y="168"/>
                      </a:lnTo>
                      <a:lnTo>
                        <a:pt x="1311" y="162"/>
                      </a:lnTo>
                      <a:lnTo>
                        <a:pt x="1317" y="155"/>
                      </a:lnTo>
                      <a:lnTo>
                        <a:pt x="1324" y="147"/>
                      </a:lnTo>
                      <a:lnTo>
                        <a:pt x="1322" y="141"/>
                      </a:lnTo>
                      <a:lnTo>
                        <a:pt x="1321" y="133"/>
                      </a:lnTo>
                      <a:lnTo>
                        <a:pt x="1319" y="125"/>
                      </a:lnTo>
                      <a:lnTo>
                        <a:pt x="1317" y="119"/>
                      </a:lnTo>
                      <a:close/>
                    </a:path>
                  </a:pathLst>
                </a:custGeom>
                <a:solidFill>
                  <a:srgbClr val="D80000">
                    <a:alpha val="100000"/>
                  </a:srgbClr>
                </a:solidFill>
                <a:ln w="9525">
                  <a:noFill/>
                </a:ln>
                <a:effectLst>
                  <a:prstShdw prst="shdw17" dist="17961" dir="13499999">
                    <a:srgbClr val="820000">
                      <a:alpha val="100000"/>
                    </a:srgbClr>
                  </a:prstShdw>
                </a:effectLst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9945" name="Freeform 7"/>
                <p:cNvSpPr/>
                <p:nvPr/>
              </p:nvSpPr>
              <p:spPr>
                <a:xfrm>
                  <a:off x="75" y="99"/>
                  <a:ext cx="518" cy="169"/>
                </a:xfrm>
                <a:custGeom>
                  <a:avLst/>
                  <a:gdLst>
                    <a:gd name="txL" fmla="*/ 0 w 1036"/>
                    <a:gd name="txT" fmla="*/ 0 h 338"/>
                    <a:gd name="txR" fmla="*/ 1036 w 1036"/>
                    <a:gd name="txB" fmla="*/ 338 h 338"/>
                  </a:gdLst>
                  <a:ahLst/>
                  <a:cxnLst>
                    <a:cxn ang="0">
                      <a:pos x="53" y="17"/>
                    </a:cxn>
                    <a:cxn ang="0">
                      <a:pos x="51" y="18"/>
                    </a:cxn>
                    <a:cxn ang="0">
                      <a:pos x="49" y="18"/>
                    </a:cxn>
                    <a:cxn ang="0">
                      <a:pos x="47" y="19"/>
                    </a:cxn>
                    <a:cxn ang="0">
                      <a:pos x="44" y="19"/>
                    </a:cxn>
                    <a:cxn ang="0">
                      <a:pos x="41" y="20"/>
                    </a:cxn>
                    <a:cxn ang="0">
                      <a:pos x="37" y="20"/>
                    </a:cxn>
                    <a:cxn ang="0">
                      <a:pos x="33" y="20"/>
                    </a:cxn>
                    <a:cxn ang="0">
                      <a:pos x="29" y="21"/>
                    </a:cxn>
                    <a:cxn ang="0">
                      <a:pos x="26" y="21"/>
                    </a:cxn>
                    <a:cxn ang="0">
                      <a:pos x="22" y="21"/>
                    </a:cxn>
                    <a:cxn ang="0">
                      <a:pos x="18" y="21"/>
                    </a:cxn>
                    <a:cxn ang="0">
                      <a:pos x="14" y="21"/>
                    </a:cxn>
                    <a:cxn ang="0">
                      <a:pos x="11" y="20"/>
                    </a:cxn>
                    <a:cxn ang="0">
                      <a:pos x="7" y="18"/>
                    </a:cxn>
                    <a:cxn ang="0">
                      <a:pos x="5" y="15"/>
                    </a:cxn>
                    <a:cxn ang="0">
                      <a:pos x="3" y="13"/>
                    </a:cxn>
                    <a:cxn ang="0">
                      <a:pos x="1" y="11"/>
                    </a:cxn>
                    <a:cxn ang="0">
                      <a:pos x="0" y="10"/>
                    </a:cxn>
                    <a:cxn ang="0">
                      <a:pos x="2" y="9"/>
                    </a:cxn>
                    <a:cxn ang="0">
                      <a:pos x="5" y="8"/>
                    </a:cxn>
                    <a:cxn ang="0">
                      <a:pos x="8" y="7"/>
                    </a:cxn>
                    <a:cxn ang="0">
                      <a:pos x="11" y="7"/>
                    </a:cxn>
                    <a:cxn ang="0">
                      <a:pos x="14" y="6"/>
                    </a:cxn>
                    <a:cxn ang="0">
                      <a:pos x="17" y="7"/>
                    </a:cxn>
                    <a:cxn ang="0">
                      <a:pos x="20" y="7"/>
                    </a:cxn>
                    <a:cxn ang="0">
                      <a:pos x="24" y="9"/>
                    </a:cxn>
                    <a:cxn ang="0">
                      <a:pos x="27" y="9"/>
                    </a:cxn>
                    <a:cxn ang="0">
                      <a:pos x="30" y="9"/>
                    </a:cxn>
                    <a:cxn ang="0">
                      <a:pos x="32" y="8"/>
                    </a:cxn>
                    <a:cxn ang="0">
                      <a:pos x="34" y="7"/>
                    </a:cxn>
                    <a:cxn ang="0">
                      <a:pos x="36" y="7"/>
                    </a:cxn>
                    <a:cxn ang="0">
                      <a:pos x="38" y="6"/>
                    </a:cxn>
                    <a:cxn ang="0">
                      <a:pos x="41" y="5"/>
                    </a:cxn>
                    <a:cxn ang="0">
                      <a:pos x="44" y="5"/>
                    </a:cxn>
                    <a:cxn ang="0">
                      <a:pos x="47" y="3"/>
                    </a:cxn>
                    <a:cxn ang="0">
                      <a:pos x="50" y="2"/>
                    </a:cxn>
                    <a:cxn ang="0">
                      <a:pos x="53" y="1"/>
                    </a:cxn>
                    <a:cxn ang="0">
                      <a:pos x="56" y="1"/>
                    </a:cxn>
                    <a:cxn ang="0">
                      <a:pos x="59" y="1"/>
                    </a:cxn>
                    <a:cxn ang="0">
                      <a:pos x="61" y="1"/>
                    </a:cxn>
                    <a:cxn ang="0">
                      <a:pos x="63" y="1"/>
                    </a:cxn>
                    <a:cxn ang="0">
                      <a:pos x="65" y="0"/>
                    </a:cxn>
                    <a:cxn ang="0">
                      <a:pos x="63" y="3"/>
                    </a:cxn>
                    <a:cxn ang="0">
                      <a:pos x="62" y="5"/>
                    </a:cxn>
                    <a:cxn ang="0">
                      <a:pos x="61" y="7"/>
                    </a:cxn>
                    <a:cxn ang="0">
                      <a:pos x="60" y="10"/>
                    </a:cxn>
                    <a:cxn ang="0">
                      <a:pos x="58" y="11"/>
                    </a:cxn>
                    <a:cxn ang="0">
                      <a:pos x="56" y="13"/>
                    </a:cxn>
                  </a:cxnLst>
                  <a:rect l="txL" t="txT" r="txR" b="txB"/>
                  <a:pathLst>
                    <a:path w="1036" h="338">
                      <a:moveTo>
                        <a:pt x="879" y="238"/>
                      </a:moveTo>
                      <a:lnTo>
                        <a:pt x="864" y="250"/>
                      </a:lnTo>
                      <a:lnTo>
                        <a:pt x="851" y="259"/>
                      </a:lnTo>
                      <a:lnTo>
                        <a:pt x="838" y="266"/>
                      </a:lnTo>
                      <a:lnTo>
                        <a:pt x="826" y="273"/>
                      </a:lnTo>
                      <a:lnTo>
                        <a:pt x="815" y="277"/>
                      </a:lnTo>
                      <a:lnTo>
                        <a:pt x="805" y="282"/>
                      </a:lnTo>
                      <a:lnTo>
                        <a:pt x="795" y="285"/>
                      </a:lnTo>
                      <a:lnTo>
                        <a:pt x="785" y="288"/>
                      </a:lnTo>
                      <a:lnTo>
                        <a:pt x="775" y="290"/>
                      </a:lnTo>
                      <a:lnTo>
                        <a:pt x="764" y="291"/>
                      </a:lnTo>
                      <a:lnTo>
                        <a:pt x="753" y="292"/>
                      </a:lnTo>
                      <a:lnTo>
                        <a:pt x="741" y="293"/>
                      </a:lnTo>
                      <a:lnTo>
                        <a:pt x="727" y="295"/>
                      </a:lnTo>
                      <a:lnTo>
                        <a:pt x="714" y="297"/>
                      </a:lnTo>
                      <a:lnTo>
                        <a:pt x="699" y="299"/>
                      </a:lnTo>
                      <a:lnTo>
                        <a:pt x="681" y="301"/>
                      </a:lnTo>
                      <a:lnTo>
                        <a:pt x="662" y="306"/>
                      </a:lnTo>
                      <a:lnTo>
                        <a:pt x="641" y="308"/>
                      </a:lnTo>
                      <a:lnTo>
                        <a:pt x="620" y="310"/>
                      </a:lnTo>
                      <a:lnTo>
                        <a:pt x="598" y="311"/>
                      </a:lnTo>
                      <a:lnTo>
                        <a:pt x="578" y="312"/>
                      </a:lnTo>
                      <a:lnTo>
                        <a:pt x="556" y="312"/>
                      </a:lnTo>
                      <a:lnTo>
                        <a:pt x="535" y="313"/>
                      </a:lnTo>
                      <a:lnTo>
                        <a:pt x="514" y="315"/>
                      </a:lnTo>
                      <a:lnTo>
                        <a:pt x="495" y="319"/>
                      </a:lnTo>
                      <a:lnTo>
                        <a:pt x="475" y="322"/>
                      </a:lnTo>
                      <a:lnTo>
                        <a:pt x="455" y="326"/>
                      </a:lnTo>
                      <a:lnTo>
                        <a:pt x="436" y="329"/>
                      </a:lnTo>
                      <a:lnTo>
                        <a:pt x="416" y="331"/>
                      </a:lnTo>
                      <a:lnTo>
                        <a:pt x="397" y="334"/>
                      </a:lnTo>
                      <a:lnTo>
                        <a:pt x="376" y="336"/>
                      </a:lnTo>
                      <a:lnTo>
                        <a:pt x="356" y="337"/>
                      </a:lnTo>
                      <a:lnTo>
                        <a:pt x="336" y="338"/>
                      </a:lnTo>
                      <a:lnTo>
                        <a:pt x="316" y="338"/>
                      </a:lnTo>
                      <a:lnTo>
                        <a:pt x="295" y="337"/>
                      </a:lnTo>
                      <a:lnTo>
                        <a:pt x="276" y="335"/>
                      </a:lnTo>
                      <a:lnTo>
                        <a:pt x="255" y="333"/>
                      </a:lnTo>
                      <a:lnTo>
                        <a:pt x="234" y="329"/>
                      </a:lnTo>
                      <a:lnTo>
                        <a:pt x="215" y="323"/>
                      </a:lnTo>
                      <a:lnTo>
                        <a:pt x="194" y="318"/>
                      </a:lnTo>
                      <a:lnTo>
                        <a:pt x="176" y="311"/>
                      </a:lnTo>
                      <a:lnTo>
                        <a:pt x="158" y="301"/>
                      </a:lnTo>
                      <a:lnTo>
                        <a:pt x="141" y="291"/>
                      </a:lnTo>
                      <a:lnTo>
                        <a:pt x="124" y="280"/>
                      </a:lnTo>
                      <a:lnTo>
                        <a:pt x="108" y="267"/>
                      </a:lnTo>
                      <a:lnTo>
                        <a:pt x="93" y="253"/>
                      </a:lnTo>
                      <a:lnTo>
                        <a:pt x="78" y="238"/>
                      </a:lnTo>
                      <a:lnTo>
                        <a:pt x="63" y="222"/>
                      </a:lnTo>
                      <a:lnTo>
                        <a:pt x="55" y="214"/>
                      </a:lnTo>
                      <a:lnTo>
                        <a:pt x="48" y="206"/>
                      </a:lnTo>
                      <a:lnTo>
                        <a:pt x="41" y="197"/>
                      </a:lnTo>
                      <a:lnTo>
                        <a:pt x="34" y="189"/>
                      </a:lnTo>
                      <a:lnTo>
                        <a:pt x="26" y="178"/>
                      </a:lnTo>
                      <a:lnTo>
                        <a:pt x="17" y="167"/>
                      </a:lnTo>
                      <a:lnTo>
                        <a:pt x="9" y="156"/>
                      </a:lnTo>
                      <a:lnTo>
                        <a:pt x="0" y="146"/>
                      </a:lnTo>
                      <a:lnTo>
                        <a:pt x="14" y="144"/>
                      </a:lnTo>
                      <a:lnTo>
                        <a:pt x="29" y="140"/>
                      </a:lnTo>
                      <a:lnTo>
                        <a:pt x="43" y="138"/>
                      </a:lnTo>
                      <a:lnTo>
                        <a:pt x="58" y="134"/>
                      </a:lnTo>
                      <a:lnTo>
                        <a:pt x="72" y="131"/>
                      </a:lnTo>
                      <a:lnTo>
                        <a:pt x="87" y="128"/>
                      </a:lnTo>
                      <a:lnTo>
                        <a:pt x="102" y="125"/>
                      </a:lnTo>
                      <a:lnTo>
                        <a:pt x="117" y="122"/>
                      </a:lnTo>
                      <a:lnTo>
                        <a:pt x="132" y="118"/>
                      </a:lnTo>
                      <a:lnTo>
                        <a:pt x="147" y="116"/>
                      </a:lnTo>
                      <a:lnTo>
                        <a:pt x="163" y="113"/>
                      </a:lnTo>
                      <a:lnTo>
                        <a:pt x="178" y="110"/>
                      </a:lnTo>
                      <a:lnTo>
                        <a:pt x="194" y="109"/>
                      </a:lnTo>
                      <a:lnTo>
                        <a:pt x="211" y="107"/>
                      </a:lnTo>
                      <a:lnTo>
                        <a:pt x="227" y="106"/>
                      </a:lnTo>
                      <a:lnTo>
                        <a:pt x="245" y="106"/>
                      </a:lnTo>
                      <a:lnTo>
                        <a:pt x="264" y="107"/>
                      </a:lnTo>
                      <a:lnTo>
                        <a:pt x="283" y="109"/>
                      </a:lnTo>
                      <a:lnTo>
                        <a:pt x="300" y="113"/>
                      </a:lnTo>
                      <a:lnTo>
                        <a:pt x="316" y="117"/>
                      </a:lnTo>
                      <a:lnTo>
                        <a:pt x="332" y="121"/>
                      </a:lnTo>
                      <a:lnTo>
                        <a:pt x="350" y="125"/>
                      </a:lnTo>
                      <a:lnTo>
                        <a:pt x="367" y="128"/>
                      </a:lnTo>
                      <a:lnTo>
                        <a:pt x="386" y="129"/>
                      </a:lnTo>
                      <a:lnTo>
                        <a:pt x="406" y="129"/>
                      </a:lnTo>
                      <a:lnTo>
                        <a:pt x="423" y="130"/>
                      </a:lnTo>
                      <a:lnTo>
                        <a:pt x="439" y="130"/>
                      </a:lnTo>
                      <a:lnTo>
                        <a:pt x="454" y="130"/>
                      </a:lnTo>
                      <a:lnTo>
                        <a:pt x="469" y="130"/>
                      </a:lnTo>
                      <a:lnTo>
                        <a:pt x="482" y="130"/>
                      </a:lnTo>
                      <a:lnTo>
                        <a:pt x="494" y="129"/>
                      </a:lnTo>
                      <a:lnTo>
                        <a:pt x="505" y="128"/>
                      </a:lnTo>
                      <a:lnTo>
                        <a:pt x="517" y="126"/>
                      </a:lnTo>
                      <a:lnTo>
                        <a:pt x="527" y="125"/>
                      </a:lnTo>
                      <a:lnTo>
                        <a:pt x="537" y="124"/>
                      </a:lnTo>
                      <a:lnTo>
                        <a:pt x="546" y="122"/>
                      </a:lnTo>
                      <a:lnTo>
                        <a:pt x="557" y="119"/>
                      </a:lnTo>
                      <a:lnTo>
                        <a:pt x="567" y="116"/>
                      </a:lnTo>
                      <a:lnTo>
                        <a:pt x="578" y="113"/>
                      </a:lnTo>
                      <a:lnTo>
                        <a:pt x="588" y="109"/>
                      </a:lnTo>
                      <a:lnTo>
                        <a:pt x="604" y="103"/>
                      </a:lnTo>
                      <a:lnTo>
                        <a:pt x="619" y="98"/>
                      </a:lnTo>
                      <a:lnTo>
                        <a:pt x="633" y="93"/>
                      </a:lnTo>
                      <a:lnTo>
                        <a:pt x="647" y="88"/>
                      </a:lnTo>
                      <a:lnTo>
                        <a:pt x="661" y="84"/>
                      </a:lnTo>
                      <a:lnTo>
                        <a:pt x="674" y="79"/>
                      </a:lnTo>
                      <a:lnTo>
                        <a:pt x="689" y="73"/>
                      </a:lnTo>
                      <a:lnTo>
                        <a:pt x="705" y="68"/>
                      </a:lnTo>
                      <a:lnTo>
                        <a:pt x="722" y="61"/>
                      </a:lnTo>
                      <a:lnTo>
                        <a:pt x="737" y="54"/>
                      </a:lnTo>
                      <a:lnTo>
                        <a:pt x="753" y="47"/>
                      </a:lnTo>
                      <a:lnTo>
                        <a:pt x="769" y="41"/>
                      </a:lnTo>
                      <a:lnTo>
                        <a:pt x="785" y="35"/>
                      </a:lnTo>
                      <a:lnTo>
                        <a:pt x="801" y="31"/>
                      </a:lnTo>
                      <a:lnTo>
                        <a:pt x="817" y="26"/>
                      </a:lnTo>
                      <a:lnTo>
                        <a:pt x="833" y="23"/>
                      </a:lnTo>
                      <a:lnTo>
                        <a:pt x="849" y="18"/>
                      </a:lnTo>
                      <a:lnTo>
                        <a:pt x="867" y="16"/>
                      </a:lnTo>
                      <a:lnTo>
                        <a:pt x="883" y="12"/>
                      </a:lnTo>
                      <a:lnTo>
                        <a:pt x="899" y="10"/>
                      </a:lnTo>
                      <a:lnTo>
                        <a:pt x="916" y="8"/>
                      </a:lnTo>
                      <a:lnTo>
                        <a:pt x="932" y="5"/>
                      </a:lnTo>
                      <a:lnTo>
                        <a:pt x="950" y="3"/>
                      </a:lnTo>
                      <a:lnTo>
                        <a:pt x="966" y="2"/>
                      </a:lnTo>
                      <a:lnTo>
                        <a:pt x="975" y="2"/>
                      </a:lnTo>
                      <a:lnTo>
                        <a:pt x="983" y="1"/>
                      </a:lnTo>
                      <a:lnTo>
                        <a:pt x="992" y="1"/>
                      </a:lnTo>
                      <a:lnTo>
                        <a:pt x="1002" y="1"/>
                      </a:lnTo>
                      <a:lnTo>
                        <a:pt x="1010" y="1"/>
                      </a:lnTo>
                      <a:lnTo>
                        <a:pt x="1019" y="1"/>
                      </a:lnTo>
                      <a:lnTo>
                        <a:pt x="1027" y="0"/>
                      </a:lnTo>
                      <a:lnTo>
                        <a:pt x="1036" y="0"/>
                      </a:lnTo>
                      <a:lnTo>
                        <a:pt x="1030" y="15"/>
                      </a:lnTo>
                      <a:lnTo>
                        <a:pt x="1023" y="28"/>
                      </a:lnTo>
                      <a:lnTo>
                        <a:pt x="1017" y="43"/>
                      </a:lnTo>
                      <a:lnTo>
                        <a:pt x="1010" y="57"/>
                      </a:lnTo>
                      <a:lnTo>
                        <a:pt x="1003" y="71"/>
                      </a:lnTo>
                      <a:lnTo>
                        <a:pt x="996" y="85"/>
                      </a:lnTo>
                      <a:lnTo>
                        <a:pt x="988" y="99"/>
                      </a:lnTo>
                      <a:lnTo>
                        <a:pt x="980" y="113"/>
                      </a:lnTo>
                      <a:lnTo>
                        <a:pt x="974" y="121"/>
                      </a:lnTo>
                      <a:lnTo>
                        <a:pt x="969" y="130"/>
                      </a:lnTo>
                      <a:lnTo>
                        <a:pt x="964" y="138"/>
                      </a:lnTo>
                      <a:lnTo>
                        <a:pt x="958" y="147"/>
                      </a:lnTo>
                      <a:lnTo>
                        <a:pt x="950" y="159"/>
                      </a:lnTo>
                      <a:lnTo>
                        <a:pt x="940" y="171"/>
                      </a:lnTo>
                      <a:lnTo>
                        <a:pt x="931" y="183"/>
                      </a:lnTo>
                      <a:lnTo>
                        <a:pt x="922" y="194"/>
                      </a:lnTo>
                      <a:lnTo>
                        <a:pt x="912" y="206"/>
                      </a:lnTo>
                      <a:lnTo>
                        <a:pt x="901" y="216"/>
                      </a:lnTo>
                      <a:lnTo>
                        <a:pt x="891" y="228"/>
                      </a:lnTo>
                      <a:lnTo>
                        <a:pt x="879" y="238"/>
                      </a:lnTo>
                      <a:close/>
                    </a:path>
                  </a:pathLst>
                </a:custGeom>
                <a:solidFill>
                  <a:srgbClr val="FFFFFF">
                    <a:alpha val="100000"/>
                  </a:srgbClr>
                </a:solidFill>
                <a:ln w="9525">
                  <a:noFill/>
                </a:ln>
                <a:effectLst>
                  <a:prstShdw prst="shdw17" dist="17961" dir="13499999">
                    <a:srgbClr val="999999">
                      <a:alpha val="100000"/>
                    </a:srgbClr>
                  </a:prstShdw>
                </a:effectLst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39946" name="Text Box 8"/>
              <p:cNvSpPr txBox="1"/>
              <p:nvPr/>
            </p:nvSpPr>
            <p:spPr>
              <a:xfrm>
                <a:off x="409" y="108"/>
                <a:ext cx="924" cy="42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/>
                <a:r>
                  <a:rPr lang="zh-CN" altLang="en-US" sz="2800" b="1" dirty="0">
                    <a:latin typeface="Arial" charset="0"/>
                    <a:ea typeface="黑体" pitchFamily="2" charset="-122"/>
                  </a:rPr>
                  <a:t>说一说</a:t>
                </a:r>
                <a:endParaRPr lang="zh-CN" altLang="en-US" sz="2800" b="1" dirty="0">
                  <a:latin typeface="Arial" charset="0"/>
                  <a:ea typeface="黑体" pitchFamily="2" charset="-122"/>
                </a:endParaRPr>
              </a:p>
            </p:txBody>
          </p:sp>
        </p:grpSp>
      </p:grpSp>
      <p:sp>
        <p:nvSpPr>
          <p:cNvPr id="39947" name="AutoShape 49"/>
          <p:cNvSpPr/>
          <p:nvPr/>
        </p:nvSpPr>
        <p:spPr>
          <a:xfrm flipH="1" flipV="1">
            <a:off x="2630488" y="2979738"/>
            <a:ext cx="3600450" cy="1530350"/>
          </a:xfrm>
          <a:prstGeom prst="wedgeRoundRectCallout">
            <a:avLst>
              <a:gd name="adj1" fmla="val 43606"/>
              <a:gd name="adj2" fmla="val -70440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/>
            <a:r>
              <a:rPr lang="en-US" altLang="zh-CN" sz="2500" b="1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25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2500" b="1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双杠、梯子、操场上的跑道</a:t>
            </a:r>
            <a:r>
              <a:rPr lang="en-US" altLang="zh-CN" sz="2500" b="1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19468" name="Picture 50" descr="未标题-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375" y="4783138"/>
            <a:ext cx="1357313" cy="1706562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58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Text Box 2"/>
          <p:cNvSpPr txBox="1"/>
          <p:nvPr/>
        </p:nvSpPr>
        <p:spPr>
          <a:xfrm>
            <a:off x="2286000" y="1143000"/>
            <a:ext cx="8382000" cy="56070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1" hangingPunct="1">
              <a:lnSpc>
                <a:spcPct val="11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问题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：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在同一平面内，两条直线有哪些位置关系？</a:t>
            </a:r>
            <a:endParaRPr lang="zh-CN" altLang="en-US" sz="2800" b="1" dirty="0"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40963" name="Group 3"/>
          <p:cNvGrpSpPr/>
          <p:nvPr/>
        </p:nvGrpSpPr>
        <p:grpSpPr>
          <a:xfrm>
            <a:off x="1735138" y="76200"/>
            <a:ext cx="1998662" cy="893763"/>
            <a:chOff x="0" y="0"/>
            <a:chExt cx="1259" cy="563"/>
          </a:xfrm>
        </p:grpSpPr>
        <p:grpSp>
          <p:nvGrpSpPr>
            <p:cNvPr id="40964" name="Group 4"/>
            <p:cNvGrpSpPr/>
            <p:nvPr/>
          </p:nvGrpSpPr>
          <p:grpSpPr>
            <a:xfrm>
              <a:off x="0" y="0"/>
              <a:ext cx="879" cy="563"/>
              <a:chOff x="0" y="0"/>
              <a:chExt cx="1088" cy="697"/>
            </a:xfrm>
          </p:grpSpPr>
          <p:sp>
            <p:nvSpPr>
              <p:cNvPr id="40965" name="Oval 27"/>
              <p:cNvSpPr/>
              <p:nvPr/>
            </p:nvSpPr>
            <p:spPr>
              <a:xfrm>
                <a:off x="0" y="470"/>
                <a:ext cx="1088" cy="227"/>
              </a:xfrm>
              <a:prstGeom prst="ellipse">
                <a:avLst/>
              </a:prstGeom>
              <a:solidFill>
                <a:schemeClr val="folHlink"/>
              </a:solidFill>
              <a:ln w="9525">
                <a:noFill/>
              </a:ln>
              <a:effectLst>
                <a:prstShdw prst="shdw17" dist="17961" dir="2699999">
                  <a:srgbClr val="687F8C"/>
                </a:prstShdw>
              </a:effectLst>
            </p:spPr>
            <p:txBody>
              <a:bodyPr wrap="none" anchor="ctr"/>
              <a:p>
                <a:pPr lvl="0" algn="ctr" eaLnBrk="1" hangingPunct="1">
                  <a:lnSpc>
                    <a:spcPct val="160000"/>
                  </a:lnSpc>
                </a:pPr>
                <a:endParaRPr lang="zh-CN" altLang="en-US" sz="2500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pic>
            <p:nvPicPr>
              <p:cNvPr id="40966" name="Picture 28" descr="MCj04348590000[1]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08" y="0"/>
                <a:ext cx="636" cy="636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sp>
          <p:nvSpPr>
            <p:cNvPr id="40967" name="Text Box 29"/>
            <p:cNvSpPr txBox="1"/>
            <p:nvPr/>
          </p:nvSpPr>
          <p:spPr>
            <a:xfrm>
              <a:off x="335" y="236"/>
              <a:ext cx="924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800" b="1" dirty="0">
                  <a:latin typeface="Arial" charset="0"/>
                  <a:ea typeface="黑体" pitchFamily="2" charset="-122"/>
                </a:rPr>
                <a:t>动脑筋</a:t>
              </a:r>
              <a:endParaRPr lang="zh-CN" altLang="en-US" sz="2800" b="1" dirty="0"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20488" name="矩形 1"/>
          <p:cNvSpPr/>
          <p:nvPr/>
        </p:nvSpPr>
        <p:spPr>
          <a:xfrm>
            <a:off x="3733800" y="1905000"/>
            <a:ext cx="2532063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70C0"/>
                </a:solidFill>
                <a:latin typeface="Calibri" pitchFamily="34" charset="0"/>
                <a:ea typeface="黑体" pitchFamily="2" charset="-122"/>
              </a:rPr>
              <a:t>相交和平行</a:t>
            </a:r>
            <a:endParaRPr lang="zh-CN" altLang="en-US" sz="2800" b="1" dirty="0">
              <a:solidFill>
                <a:srgbClr val="0070C0"/>
              </a:solidFill>
              <a:latin typeface="Calibri" pitchFamily="34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Rectangle 2"/>
          <p:cNvSpPr/>
          <p:nvPr/>
        </p:nvSpPr>
        <p:spPr>
          <a:xfrm>
            <a:off x="1992313" y="1269048"/>
            <a:ext cx="7989887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0" hangingPunct="0"/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问题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：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如何画平行线呢？给一条直线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，你能画出直线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的平行线吗？</a:t>
            </a:r>
            <a:endParaRPr lang="zh-CN" altLang="en-US" sz="2800" b="1" dirty="0"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22531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0" y="2667000"/>
            <a:ext cx="8135938" cy="282575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43012" name="Group 4"/>
          <p:cNvGrpSpPr/>
          <p:nvPr/>
        </p:nvGrpSpPr>
        <p:grpSpPr>
          <a:xfrm>
            <a:off x="2208213" y="0"/>
            <a:ext cx="2160587" cy="959224"/>
            <a:chOff x="0" y="0"/>
            <a:chExt cx="1451" cy="790"/>
          </a:xfrm>
        </p:grpSpPr>
        <p:sp>
          <p:nvSpPr>
            <p:cNvPr id="43013" name="Oval 4"/>
            <p:cNvSpPr/>
            <p:nvPr/>
          </p:nvSpPr>
          <p:spPr>
            <a:xfrm>
              <a:off x="15" y="544"/>
              <a:ext cx="1090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500" dirty="0"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43014" name="Picture 5" descr="MCj03788670000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55" cy="78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3015" name="Text Box 6"/>
            <p:cNvSpPr txBox="1"/>
            <p:nvPr/>
          </p:nvSpPr>
          <p:spPr>
            <a:xfrm>
              <a:off x="515" y="363"/>
              <a:ext cx="936" cy="42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800" b="1" dirty="0">
                  <a:latin typeface="Arial" charset="0"/>
                  <a:ea typeface="黑体" pitchFamily="2" charset="-122"/>
                </a:rPr>
                <a:t>做一做</a:t>
              </a:r>
              <a:endParaRPr lang="zh-CN" altLang="en-US" sz="2800" b="1" dirty="0"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43016" name="Text Box 62"/>
          <p:cNvSpPr txBox="1"/>
          <p:nvPr/>
        </p:nvSpPr>
        <p:spPr>
          <a:xfrm>
            <a:off x="3719513" y="549275"/>
            <a:ext cx="44958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FF"/>
                </a:solidFill>
                <a:latin typeface="Arial" charset="0"/>
                <a:ea typeface="黑体" pitchFamily="2" charset="-122"/>
              </a:rPr>
              <a:t>平行线的画法</a:t>
            </a:r>
            <a:endParaRPr lang="zh-CN" altLang="en-US" sz="3200" b="1" dirty="0">
              <a:solidFill>
                <a:srgbClr val="FF00FF"/>
              </a:solidFill>
              <a:latin typeface="Arial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Rectangle 4"/>
          <p:cNvSpPr/>
          <p:nvPr/>
        </p:nvSpPr>
        <p:spPr>
          <a:xfrm>
            <a:off x="1981200" y="610394"/>
            <a:ext cx="8280400" cy="1371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0" hangingPunct="0"/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问题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5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：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过点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画直线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的平行线，能画出几条？再过点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画直线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的平行线，它和前面过点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画出的直线平行吗</a:t>
            </a:r>
            <a:r>
              <a:rPr lang="en-US" altLang="zh-CN" sz="2800" b="1">
                <a:latin typeface="Times New Roman" pitchFamily="18" charset="0"/>
                <a:ea typeface="黑体" pitchFamily="2" charset="-122"/>
              </a:rPr>
              <a:t>?</a:t>
            </a:r>
            <a:endParaRPr lang="en-US" altLang="zh-CN" sz="2800" b="1"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45059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24600" y="1905000"/>
            <a:ext cx="3960813" cy="2647950"/>
          </a:xfrm>
          <a:prstGeom prst="rect">
            <a:avLst/>
          </a:prstGeom>
          <a:noFill/>
          <a:ln w="9525">
            <a:noFill/>
            <a:miter/>
          </a:ln>
        </p:spPr>
      </p:pic>
      <p:cxnSp>
        <p:nvCxnSpPr>
          <p:cNvPr id="24580" name="直接连接符 2"/>
          <p:cNvCxnSpPr/>
          <p:nvPr/>
        </p:nvCxnSpPr>
        <p:spPr>
          <a:xfrm>
            <a:off x="6324600" y="3321050"/>
            <a:ext cx="3671888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581" name="直接连接符 6"/>
          <p:cNvCxnSpPr/>
          <p:nvPr/>
        </p:nvCxnSpPr>
        <p:spPr>
          <a:xfrm>
            <a:off x="6253163" y="2424113"/>
            <a:ext cx="3671887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6082" name="Group 2"/>
          <p:cNvGrpSpPr/>
          <p:nvPr/>
        </p:nvGrpSpPr>
        <p:grpSpPr>
          <a:xfrm>
            <a:off x="2855913" y="188913"/>
            <a:ext cx="1835150" cy="1200150"/>
            <a:chOff x="0" y="0"/>
            <a:chExt cx="1292" cy="845"/>
          </a:xfrm>
        </p:grpSpPr>
        <p:sp>
          <p:nvSpPr>
            <p:cNvPr id="46083" name="Oval 20"/>
            <p:cNvSpPr/>
            <p:nvPr/>
          </p:nvSpPr>
          <p:spPr>
            <a:xfrm>
              <a:off x="118" y="595"/>
              <a:ext cx="947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50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6084" name="Text Box 21"/>
            <p:cNvSpPr txBox="1"/>
            <p:nvPr/>
          </p:nvSpPr>
          <p:spPr>
            <a:xfrm>
              <a:off x="521" y="437"/>
              <a:ext cx="771" cy="40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charset="0"/>
                  <a:ea typeface="黑体" pitchFamily="2" charset="-122"/>
                </a:rPr>
                <a:t>结论</a:t>
              </a:r>
              <a:endParaRPr lang="zh-CN" altLang="en-US" sz="3200" b="1" dirty="0">
                <a:latin typeface="Arial" charset="0"/>
                <a:ea typeface="黑体" pitchFamily="2" charset="-122"/>
              </a:endParaRPr>
            </a:p>
          </p:txBody>
        </p:sp>
        <p:pic>
          <p:nvPicPr>
            <p:cNvPr id="46085" name="Picture 22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743" cy="68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5606" name="Text Box 27"/>
          <p:cNvSpPr txBox="1">
            <a:spLocks noChangeArrowheads="1"/>
          </p:cNvSpPr>
          <p:nvPr/>
        </p:nvSpPr>
        <p:spPr bwMode="auto">
          <a:xfrm>
            <a:off x="2895600" y="2438400"/>
            <a:ext cx="6781800" cy="1601788"/>
          </a:xfrm>
          <a:prstGeom prst="rect">
            <a:avLst/>
          </a:prstGeom>
          <a:solidFill>
            <a:srgbClr val="FFFFCC"/>
          </a:solidFill>
          <a:ln w="28575" cmpd="sng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46087" name="Rectangle 8"/>
          <p:cNvSpPr/>
          <p:nvPr/>
        </p:nvSpPr>
        <p:spPr>
          <a:xfrm>
            <a:off x="2438400" y="1752600"/>
            <a:ext cx="28194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平行公理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endParaRPr lang="zh-CN" altLang="en-US" sz="32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5608" name="Rectangle 9"/>
          <p:cNvSpPr/>
          <p:nvPr/>
        </p:nvSpPr>
        <p:spPr>
          <a:xfrm>
            <a:off x="2743200" y="2590800"/>
            <a:ext cx="7024688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spcBef>
                <a:spcPct val="20000"/>
              </a:spcBef>
            </a:pP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          </a:t>
            </a:r>
            <a:r>
              <a:rPr lang="zh-CN" altLang="en-US" sz="3600" b="1" dirty="0">
                <a:latin typeface="Times New Roman" pitchFamily="18" charset="0"/>
                <a:ea typeface="黑体" pitchFamily="2" charset="-122"/>
              </a:rPr>
              <a:t>经过直线外一点，有且只有一条直线与这条直线平行．</a:t>
            </a:r>
            <a:endParaRPr lang="zh-CN" altLang="en-US" sz="3600" b="1" dirty="0"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bldLvl="0" animBg="1"/>
      <p:bldP spid="2560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7106" name="Group 2"/>
          <p:cNvGrpSpPr/>
          <p:nvPr/>
        </p:nvGrpSpPr>
        <p:grpSpPr>
          <a:xfrm>
            <a:off x="2063750" y="115888"/>
            <a:ext cx="1835150" cy="1200150"/>
            <a:chOff x="0" y="0"/>
            <a:chExt cx="1292" cy="845"/>
          </a:xfrm>
        </p:grpSpPr>
        <p:sp>
          <p:nvSpPr>
            <p:cNvPr id="47107" name="Oval 20"/>
            <p:cNvSpPr/>
            <p:nvPr/>
          </p:nvSpPr>
          <p:spPr>
            <a:xfrm>
              <a:off x="118" y="595"/>
              <a:ext cx="947" cy="2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algn="ctr" eaLnBrk="1" hangingPunct="1">
                <a:lnSpc>
                  <a:spcPct val="160000"/>
                </a:lnSpc>
              </a:pPr>
              <a:endParaRPr lang="zh-CN" altLang="en-US" sz="250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7108" name="Text Box 21"/>
            <p:cNvSpPr txBox="1"/>
            <p:nvPr/>
          </p:nvSpPr>
          <p:spPr>
            <a:xfrm>
              <a:off x="521" y="437"/>
              <a:ext cx="771" cy="40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charset="0"/>
                  <a:ea typeface="黑体" pitchFamily="2" charset="-122"/>
                </a:rPr>
                <a:t>结论</a:t>
              </a:r>
              <a:endParaRPr lang="zh-CN" altLang="en-US" sz="3200" b="1" dirty="0">
                <a:latin typeface="Arial" charset="0"/>
                <a:ea typeface="黑体" pitchFamily="2" charset="-122"/>
              </a:endParaRPr>
            </a:p>
          </p:txBody>
        </p:sp>
        <p:pic>
          <p:nvPicPr>
            <p:cNvPr id="47109" name="Picture 22" descr="MCj0438249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743" cy="687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26630" name="Text Box 27"/>
          <p:cNvSpPr txBox="1">
            <a:spLocks noChangeArrowheads="1"/>
          </p:cNvSpPr>
          <p:nvPr/>
        </p:nvSpPr>
        <p:spPr bwMode="auto">
          <a:xfrm>
            <a:off x="2743200" y="1828800"/>
            <a:ext cx="6705600" cy="762000"/>
          </a:xfrm>
          <a:prstGeom prst="rect">
            <a:avLst/>
          </a:prstGeom>
          <a:solidFill>
            <a:srgbClr val="FFFFCC"/>
          </a:solidFill>
          <a:ln w="28575" cmpd="sng">
            <a:solidFill>
              <a:srgbClr val="CCFFFF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47111" name="Rectangle 7"/>
          <p:cNvSpPr/>
          <p:nvPr/>
        </p:nvSpPr>
        <p:spPr>
          <a:xfrm>
            <a:off x="3733800" y="990600"/>
            <a:ext cx="33528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平行公理推论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endParaRPr lang="zh-CN" altLang="en-US" sz="32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632" name="Rectangle 8"/>
          <p:cNvSpPr/>
          <p:nvPr/>
        </p:nvSpPr>
        <p:spPr>
          <a:xfrm>
            <a:off x="3429000" y="1989138"/>
            <a:ext cx="7239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spcBef>
                <a:spcPct val="20000"/>
              </a:spcBef>
            </a:pP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平行于同一直线的两条直线平行．</a:t>
            </a:r>
            <a:endParaRPr lang="zh-CN" altLang="en-US" sz="28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6633" name="Rectangle 8"/>
          <p:cNvSpPr/>
          <p:nvPr/>
        </p:nvSpPr>
        <p:spPr>
          <a:xfrm>
            <a:off x="3581400" y="3127058"/>
            <a:ext cx="458851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0" hangingPunct="0"/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如果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800" b="1" err="1">
                <a:latin typeface="Times New Roman" pitchFamily="18" charset="0"/>
                <a:ea typeface="宋体" pitchFamily="2" charset="-122"/>
              </a:rPr>
              <a:t>∥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c</a:t>
            </a:r>
            <a:r>
              <a:rPr lang="en-US" altLang="zh-CN" sz="2800" b="1" err="1">
                <a:latin typeface="Times New Roman" pitchFamily="18" charset="0"/>
                <a:ea typeface="宋体" pitchFamily="2" charset="-122"/>
              </a:rPr>
              <a:t>∥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，那么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800" b="1" err="1">
                <a:latin typeface="Times New Roman" pitchFamily="18" charset="0"/>
                <a:ea typeface="宋体" pitchFamily="2" charset="-122"/>
              </a:rPr>
              <a:t>∥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c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.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 </a:t>
            </a:r>
            <a:endParaRPr lang="en-US" altLang="zh-CN" sz="2800" b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6172200" y="3927475"/>
            <a:ext cx="2967038" cy="1636713"/>
            <a:chOff x="0" y="0"/>
            <a:chExt cx="2966968" cy="1637323"/>
          </a:xfrm>
        </p:grpSpPr>
        <p:cxnSp>
          <p:nvCxnSpPr>
            <p:cNvPr id="47115" name="直接连接符 2"/>
            <p:cNvCxnSpPr/>
            <p:nvPr/>
          </p:nvCxnSpPr>
          <p:spPr>
            <a:xfrm>
              <a:off x="0" y="263491"/>
              <a:ext cx="2286000" cy="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7116" name="直接连接符 4"/>
            <p:cNvCxnSpPr/>
            <p:nvPr/>
          </p:nvCxnSpPr>
          <p:spPr>
            <a:xfrm>
              <a:off x="0" y="796891"/>
              <a:ext cx="2286000" cy="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7117" name="直接连接符 6"/>
            <p:cNvCxnSpPr/>
            <p:nvPr/>
          </p:nvCxnSpPr>
          <p:spPr>
            <a:xfrm>
              <a:off x="0" y="1406491"/>
              <a:ext cx="2286000" cy="0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</p:cxnSp>
        <p:pic>
          <p:nvPicPr>
            <p:cNvPr id="47118" name="TextBox 8"/>
            <p:cNvPicPr>
              <a:picLocks noRot="1" noChangeAspect="1" noEditPoints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08445" y="-7750"/>
              <a:ext cx="463285" cy="475665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47119" name="TextBox 18"/>
            <p:cNvPicPr>
              <a:picLocks noRot="1" noChangeAspect="1" noEditPoints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45020" y="559389"/>
              <a:ext cx="426710" cy="475665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pic>
          <p:nvPicPr>
            <p:cNvPr id="47120" name="TextBox 19"/>
            <p:cNvPicPr>
              <a:picLocks noRot="1" noChangeAspect="1" noEditPoints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08445" y="1169217"/>
              <a:ext cx="463285" cy="475665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bldLvl="0" animBg="1"/>
      <p:bldP spid="26632" grpId="0"/>
      <p:bldP spid="266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48130" name="直接连接符 2"/>
          <p:cNvCxnSpPr/>
          <p:nvPr/>
        </p:nvCxnSpPr>
        <p:spPr>
          <a:xfrm>
            <a:off x="6172200" y="4191000"/>
            <a:ext cx="2286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8131" name="直接连接符 4"/>
          <p:cNvCxnSpPr/>
          <p:nvPr/>
        </p:nvCxnSpPr>
        <p:spPr>
          <a:xfrm>
            <a:off x="6172200" y="4724400"/>
            <a:ext cx="2286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48132" name="直接连接符 6"/>
          <p:cNvCxnSpPr/>
          <p:nvPr/>
        </p:nvCxnSpPr>
        <p:spPr>
          <a:xfrm>
            <a:off x="6172200" y="5334000"/>
            <a:ext cx="2286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48133" name="TextBox 8"/>
          <p:cNvPicPr>
            <a:picLocks noRot="1" noChangeAspect="1" noEditPoints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32450" y="3919538"/>
            <a:ext cx="463550" cy="4762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48134" name="TextBox 18"/>
          <p:cNvPicPr>
            <a:picLocks noRot="1" noChangeAspect="1" noEditPoint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2450" y="4383088"/>
            <a:ext cx="433388" cy="474662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48135" name="TextBox 19"/>
          <p:cNvPicPr>
            <a:picLocks noRot="1" noChangeAspect="1" noEditPoint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0450" y="5095875"/>
            <a:ext cx="463550" cy="476250"/>
          </a:xfrm>
          <a:prstGeom prst="rect">
            <a:avLst/>
          </a:prstGeom>
          <a:noFill/>
          <a:ln w="9525">
            <a:noFill/>
            <a:miter/>
          </a:ln>
        </p:spPr>
      </p:pic>
      <p:cxnSp>
        <p:nvCxnSpPr>
          <p:cNvPr id="48136" name="直接连接符 10"/>
          <p:cNvCxnSpPr/>
          <p:nvPr/>
        </p:nvCxnSpPr>
        <p:spPr>
          <a:xfrm>
            <a:off x="8458200" y="4191000"/>
            <a:ext cx="681038" cy="3048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cxnSp>
        <p:nvCxnSpPr>
          <p:cNvPr id="48137" name="直接连接符 12"/>
          <p:cNvCxnSpPr/>
          <p:nvPr/>
        </p:nvCxnSpPr>
        <p:spPr>
          <a:xfrm flipV="1">
            <a:off x="8458200" y="4495800"/>
            <a:ext cx="681038" cy="2286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</p:cxnSp>
      <p:pic>
        <p:nvPicPr>
          <p:cNvPr id="48138" name="TextBox 26"/>
          <p:cNvPicPr>
            <a:picLocks noRot="1" noChangeAspect="1" noEditPoints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4325" y="4243388"/>
            <a:ext cx="488950" cy="474662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7659" name="Rectangle 8"/>
          <p:cNvSpPr/>
          <p:nvPr/>
        </p:nvSpPr>
        <p:spPr>
          <a:xfrm>
            <a:off x="2514600" y="1143159"/>
            <a:ext cx="7656513" cy="17983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0" hangingPunct="0"/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      这是因为，若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与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不平行，就会相交于某一点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，那么过点</a:t>
            </a:r>
            <a:r>
              <a:rPr lang="en-US" altLang="zh-CN" sz="2800" b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就有两条直线与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平行，这是不可能的，</a:t>
            </a:r>
            <a:endParaRPr lang="en-US" altLang="x-none" sz="2800" b="1">
              <a:latin typeface="Times New Roman" pitchFamily="18" charset="0"/>
              <a:ea typeface="黑体" pitchFamily="2" charset="-122"/>
            </a:endParaRPr>
          </a:p>
          <a:p>
            <a:pPr lvl="0" eaLnBrk="0" hangingPunct="0"/>
            <a:r>
              <a:rPr lang="en-US" altLang="x-none" sz="2800" b="1">
                <a:latin typeface="Times New Roman" pitchFamily="18" charset="0"/>
                <a:ea typeface="黑体" pitchFamily="2" charset="-122"/>
              </a:rPr>
              <a:t>       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所以</a:t>
            </a:r>
            <a:r>
              <a:rPr lang="en-US" altLang="zh-CN" sz="2800" b="1" i="1" err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800" b="1" err="1">
                <a:latin typeface="Times New Roman" pitchFamily="18" charset="0"/>
                <a:ea typeface="黑体" pitchFamily="2" charset="-122"/>
              </a:rPr>
              <a:t>∥</a:t>
            </a:r>
            <a:r>
              <a:rPr lang="en-US" altLang="zh-CN" sz="2800" b="1" i="1" err="1"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800" b="1" i="1">
                <a:latin typeface="Times New Roman" pitchFamily="18" charset="0"/>
                <a:ea typeface="黑体" pitchFamily="2" charset="-122"/>
              </a:rPr>
              <a:t>.</a:t>
            </a:r>
            <a:r>
              <a:rPr lang="en-US" altLang="zh-CN" sz="2800" b="1">
                <a:latin typeface="Times New Roman" pitchFamily="18" charset="0"/>
                <a:ea typeface="黑体" pitchFamily="2" charset="-122"/>
              </a:rPr>
              <a:t> </a:t>
            </a:r>
            <a:endParaRPr lang="en-US" altLang="zh-CN" sz="2800" b="1"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8"/>
          <p:cNvSpPr/>
          <p:nvPr/>
        </p:nvSpPr>
        <p:spPr>
          <a:xfrm>
            <a:off x="2514600" y="539750"/>
            <a:ext cx="7975600" cy="1371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0" hangingPunct="0"/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     一条线段向两端无限延伸就得到一条直线，这说明直线有两个方向，取定一个方向，就确定了另一个方向．</a:t>
            </a:r>
            <a:endParaRPr lang="en-US" altLang="x-none" sz="28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8675" name="Rectangle 4"/>
          <p:cNvSpPr/>
          <p:nvPr/>
        </p:nvSpPr>
        <p:spPr>
          <a:xfrm>
            <a:off x="2438400" y="1829435"/>
            <a:ext cx="78994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0" hangingPunct="0"/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问题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6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： 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在每条直线上取定一个方向，两条直线</a:t>
            </a:r>
            <a:endParaRPr lang="zh-CN" altLang="en-US" sz="2800" b="1" dirty="0">
              <a:latin typeface="Times New Roman" pitchFamily="18" charset="0"/>
              <a:ea typeface="黑体" pitchFamily="2" charset="-122"/>
            </a:endParaRPr>
          </a:p>
          <a:p>
            <a:pPr lvl="0" eaLnBrk="0" hangingPunct="0"/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平行，它们的方向有什么关系？</a:t>
            </a:r>
            <a:endParaRPr lang="en-US" altLang="x-none" sz="28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8676" name="Text Box 18" descr="小网格"/>
          <p:cNvSpPr txBox="1"/>
          <p:nvPr/>
        </p:nvSpPr>
        <p:spPr>
          <a:xfrm>
            <a:off x="2214563" y="5029200"/>
            <a:ext cx="8172450" cy="1407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 若两条直线平行， </a:t>
            </a:r>
            <a:endParaRPr lang="zh-CN" altLang="en-US" sz="3600" b="1" dirty="0">
              <a:solidFill>
                <a:srgbClr val="CC0000"/>
              </a:solidFill>
              <a:latin typeface="黑体" pitchFamily="2" charset="-122"/>
              <a:ea typeface="黑体" pitchFamily="2" charset="-122"/>
            </a:endParaRPr>
          </a:p>
          <a:p>
            <a:pPr marL="342900" lvl="0" indent="-342900"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 则它们的方向相同或相反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。</a:t>
            </a:r>
            <a:endParaRPr lang="zh-CN" altLang="en-US" sz="2500" b="1" dirty="0">
              <a:solidFill>
                <a:srgbClr val="CC0000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28677" name="Picture 28" descr="sx7x-3-37 [转换]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0" y="4191000"/>
            <a:ext cx="3292475" cy="60007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8678" name="Picture 29" descr="sx7x-3-37 [转换]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4191000"/>
            <a:ext cx="3421063" cy="60007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8679" name="Picture 30" descr="sx7x-3-37 [转换]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2971800"/>
            <a:ext cx="3395663" cy="87947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8680" name="Picture 31" descr="sx7x-3-37 [转换]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2971800"/>
            <a:ext cx="3395663" cy="879475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/>
      <p:bldP spid="2867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Rectangle 4"/>
          <p:cNvSpPr/>
          <p:nvPr/>
        </p:nvSpPr>
        <p:spPr>
          <a:xfrm>
            <a:off x="1905000" y="690404"/>
            <a:ext cx="82804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0" hangingPunct="0"/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问题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7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： </a:t>
            </a:r>
            <a:r>
              <a:rPr lang="zh-CN" altLang="en-US" sz="2800" b="1" dirty="0">
                <a:latin typeface="Times New Roman" pitchFamily="18" charset="0"/>
                <a:ea typeface="黑体" pitchFamily="2" charset="-122"/>
              </a:rPr>
              <a:t>具有相同方向或相反方向的两条直线有什么位置关系？</a:t>
            </a:r>
            <a:endParaRPr lang="en-US" altLang="x-none" sz="28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9699" name="矩形 1"/>
          <p:cNvSpPr/>
          <p:nvPr/>
        </p:nvSpPr>
        <p:spPr>
          <a:xfrm>
            <a:off x="4572000" y="1600200"/>
            <a:ext cx="2532063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70C0"/>
                </a:solidFill>
                <a:latin typeface="Calibri" pitchFamily="34" charset="0"/>
                <a:ea typeface="黑体" pitchFamily="2" charset="-122"/>
              </a:rPr>
              <a:t>两条直线平行</a:t>
            </a:r>
            <a:endParaRPr lang="zh-CN" altLang="en-US" sz="2800" b="1" dirty="0">
              <a:solidFill>
                <a:srgbClr val="0070C0"/>
              </a:solidFill>
              <a:latin typeface="Calibri" pitchFamily="34" charset="0"/>
              <a:ea typeface="黑体" pitchFamily="2" charset="-122"/>
            </a:endParaRPr>
          </a:p>
        </p:txBody>
      </p:sp>
      <p:sp>
        <p:nvSpPr>
          <p:cNvPr id="29700" name="Text Box 18" descr="小网格"/>
          <p:cNvSpPr txBox="1"/>
          <p:nvPr/>
        </p:nvSpPr>
        <p:spPr>
          <a:xfrm>
            <a:off x="3048000" y="2743200"/>
            <a:ext cx="1903413" cy="126111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20000"/>
              </a:lnSpc>
            </a:pPr>
            <a:r>
              <a:rPr lang="zh-CN" altLang="en-US" sz="32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 两条直  线平行</a:t>
            </a:r>
            <a:r>
              <a:rPr lang="zh-CN" altLang="en-US" sz="2500" b="1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en-US" altLang="x-none" sz="2500" b="1">
              <a:solidFill>
                <a:schemeClr val="accent1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9701" name="矩形 4"/>
          <p:cNvSpPr/>
          <p:nvPr/>
        </p:nvSpPr>
        <p:spPr>
          <a:xfrm>
            <a:off x="6248400" y="2895600"/>
            <a:ext cx="4027488" cy="106680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0" hangingPunct="0">
              <a:spcBef>
                <a:spcPct val="20000"/>
              </a:spcBef>
            </a:pPr>
            <a:r>
              <a:rPr lang="zh-CN" altLang="en-US" sz="32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两条直线的方向相同或相反</a:t>
            </a:r>
            <a:endParaRPr lang="zh-CN" altLang="en-US" sz="3200" b="1" dirty="0">
              <a:solidFill>
                <a:srgbClr val="CC0000"/>
              </a:solidFill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29702" name="直接箭头连接符 6"/>
          <p:cNvCxnSpPr/>
          <p:nvPr/>
        </p:nvCxnSpPr>
        <p:spPr>
          <a:xfrm>
            <a:off x="5029200" y="3429000"/>
            <a:ext cx="1154113" cy="0"/>
          </a:xfrm>
          <a:prstGeom prst="straightConnector1">
            <a:avLst/>
          </a:prstGeom>
          <a:ln w="28575" cap="flat" cmpd="sng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</p:cxnSp>
      <p:cxnSp>
        <p:nvCxnSpPr>
          <p:cNvPr id="29703" name="直接箭头连接符 8"/>
          <p:cNvCxnSpPr/>
          <p:nvPr/>
        </p:nvCxnSpPr>
        <p:spPr>
          <a:xfrm flipH="1">
            <a:off x="5029200" y="3733800"/>
            <a:ext cx="1154113" cy="0"/>
          </a:xfrm>
          <a:prstGeom prst="straightConnector1">
            <a:avLst/>
          </a:prstGeom>
          <a:ln w="28575" cap="flat" cmpd="sng">
            <a:solidFill>
              <a:srgbClr val="00B050"/>
            </a:solidFill>
            <a:prstDash val="solid"/>
            <a:headEnd type="none" w="med" len="med"/>
            <a:tailEnd type="arrow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0" grpId="0" bldLvl="0" animBg="1"/>
      <p:bldP spid="2970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6" name="Text Box 59" descr="小网格"/>
          <p:cNvSpPr txBox="1"/>
          <p:nvPr/>
        </p:nvSpPr>
        <p:spPr>
          <a:xfrm>
            <a:off x="2286000" y="1143000"/>
            <a:ext cx="7620000" cy="1615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en-US" altLang="zh-CN" sz="2500" b="1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小明家客厅的窗户由两扇塑钢玻璃窗页组成，下图为两扇窗页全关、半开的状态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我们把两扇窗页近似地看成在同一平面内，观察图中每扇窗页的塑钢边所在的直线．</a:t>
            </a:r>
            <a:endParaRPr lang="zh-CN" altLang="en-US" sz="2500" b="1" dirty="0">
              <a:solidFill>
                <a:srgbClr val="CC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5562600" y="4405313"/>
            <a:ext cx="4770438" cy="2452687"/>
            <a:chOff x="0" y="0"/>
            <a:chExt cx="3005" cy="1545"/>
          </a:xfrm>
        </p:grpSpPr>
        <p:sp>
          <p:nvSpPr>
            <p:cNvPr id="30728" name="Rectangle 62" descr="小网格"/>
            <p:cNvSpPr/>
            <p:nvPr/>
          </p:nvSpPr>
          <p:spPr>
            <a:xfrm>
              <a:off x="1049" y="1276"/>
              <a:ext cx="1032" cy="2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0" hangingPunct="0"/>
              <a:endParaRPr lang="en-US" altLang="zh-CN" sz="22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0729" name="Picture 64" descr="p52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3005" cy="129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10250" name="Rectangle 10"/>
          <p:cNvSpPr/>
          <p:nvPr/>
        </p:nvSpPr>
        <p:spPr>
          <a:xfrm>
            <a:off x="3048000" y="2590800"/>
            <a:ext cx="6934200" cy="19202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问题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：</a:t>
            </a:r>
            <a:endParaRPr lang="zh-CN" altLang="en-US" sz="25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CC0000"/>
                </a:solidFill>
                <a:latin typeface="宋体" pitchFamily="2" charset="-122"/>
                <a:ea typeface="宋体" pitchFamily="2" charset="-122"/>
              </a:rPr>
              <a:t>①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图中任意两条塑钢边所在的直线公共点的个数有几个？请举例说明．</a:t>
            </a:r>
            <a:endParaRPr lang="zh-CN" altLang="en-US" sz="2500" b="1" dirty="0">
              <a:solidFill>
                <a:srgbClr val="CC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0731" name="组合 30730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30732" name="图片 30731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0733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新课导入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Rectangle 3"/>
          <p:cNvSpPr/>
          <p:nvPr/>
        </p:nvSpPr>
        <p:spPr>
          <a:xfrm>
            <a:off x="1919288" y="990600"/>
            <a:ext cx="8748712" cy="17526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0" hangingPunct="0">
              <a:spcBef>
                <a:spcPct val="20000"/>
              </a:spcBef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  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1.  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读下列语句，并画出图形．</a:t>
            </a:r>
            <a:endParaRPr lang="zh-CN" altLang="en-US" sz="2500" b="1" dirty="0">
              <a:latin typeface="Times New Roman" pitchFamily="18" charset="0"/>
              <a:ea typeface="黑体" pitchFamily="2" charset="-122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）如图（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），过点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画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EF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∥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BC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sz="2500" b="1" dirty="0">
              <a:latin typeface="Times New Roman" pitchFamily="18" charset="0"/>
              <a:ea typeface="黑体" pitchFamily="2" charset="-122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）如图（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），在∠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AOB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内取一点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，过点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画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PC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∥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交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OB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于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PD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∥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OB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交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OA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于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D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．</a:t>
            </a:r>
            <a:endParaRPr lang="zh-CN" altLang="en-US" sz="2500" b="1" dirty="0"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51207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1088" y="3124200"/>
            <a:ext cx="2952750" cy="28416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51208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438" y="3413125"/>
            <a:ext cx="3600450" cy="2398713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1209" name="Rectangle 6"/>
          <p:cNvSpPr/>
          <p:nvPr/>
        </p:nvSpPr>
        <p:spPr>
          <a:xfrm>
            <a:off x="3432175" y="5716588"/>
            <a:ext cx="946785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latin typeface="Calibri" pitchFamily="34" charset="0"/>
                <a:ea typeface="宋体" pitchFamily="2" charset="-122"/>
              </a:rPr>
              <a:t>（</a:t>
            </a:r>
            <a:r>
              <a:rPr lang="en-US" altLang="zh-CN" sz="2400" b="1">
                <a:latin typeface="Calibri" pitchFamily="34" charset="0"/>
                <a:ea typeface="宋体" pitchFamily="2" charset="-122"/>
              </a:rPr>
              <a:t>1</a:t>
            </a:r>
            <a:r>
              <a:rPr lang="zh-CN" altLang="en-US" sz="2400" b="1" dirty="0">
                <a:latin typeface="Calibri" pitchFamily="34" charset="0"/>
                <a:ea typeface="宋体" pitchFamily="2" charset="-122"/>
              </a:rPr>
              <a:t>）</a:t>
            </a:r>
            <a:endParaRPr lang="zh-CN" altLang="en-US" sz="2400" b="1" dirty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51210" name="Rectangle 7"/>
          <p:cNvSpPr/>
          <p:nvPr/>
        </p:nvSpPr>
        <p:spPr>
          <a:xfrm>
            <a:off x="7464425" y="5716588"/>
            <a:ext cx="946785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latin typeface="Calibri" pitchFamily="34" charset="0"/>
                <a:ea typeface="宋体" pitchFamily="2" charset="-122"/>
              </a:rPr>
              <a:t>（</a:t>
            </a:r>
            <a:r>
              <a:rPr lang="en-US" altLang="zh-CN" sz="2400" b="1">
                <a:latin typeface="Calibri" pitchFamily="34" charset="0"/>
                <a:ea typeface="宋体" pitchFamily="2" charset="-122"/>
              </a:rPr>
              <a:t>2</a:t>
            </a:r>
            <a:r>
              <a:rPr lang="zh-CN" altLang="en-US" sz="2400" b="1" dirty="0">
                <a:latin typeface="Calibri" pitchFamily="34" charset="0"/>
                <a:ea typeface="宋体" pitchFamily="2" charset="-122"/>
              </a:rPr>
              <a:t>）</a:t>
            </a:r>
            <a:endParaRPr lang="zh-CN" altLang="en-US" sz="2400" b="1" dirty="0">
              <a:latin typeface="Calibri" pitchFamily="34" charset="0"/>
              <a:ea typeface="宋体" pitchFamily="2" charset="-122"/>
            </a:endParaRPr>
          </a:p>
        </p:txBody>
      </p:sp>
      <p:cxnSp>
        <p:nvCxnSpPr>
          <p:cNvPr id="30731" name="直接连接符 6"/>
          <p:cNvCxnSpPr/>
          <p:nvPr/>
        </p:nvCxnSpPr>
        <p:spPr>
          <a:xfrm>
            <a:off x="2105025" y="3757613"/>
            <a:ext cx="3673475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732" name="直接连接符 7"/>
          <p:cNvCxnSpPr/>
          <p:nvPr/>
        </p:nvCxnSpPr>
        <p:spPr>
          <a:xfrm>
            <a:off x="6096000" y="4597400"/>
            <a:ext cx="3671888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733" name="直接连接符 8"/>
          <p:cNvCxnSpPr/>
          <p:nvPr/>
        </p:nvCxnSpPr>
        <p:spPr>
          <a:xfrm flipV="1">
            <a:off x="7061200" y="3811588"/>
            <a:ext cx="2684463" cy="19050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0734" name="矩形 9"/>
          <p:cNvSpPr/>
          <p:nvPr/>
        </p:nvSpPr>
        <p:spPr>
          <a:xfrm>
            <a:off x="8472488" y="4233863"/>
            <a:ext cx="5384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C00000"/>
                </a:solidFill>
                <a:latin typeface="Times New Roman" pitchFamily="18" charset="0"/>
                <a:ea typeface="宋体" pitchFamily="2" charset="-122"/>
              </a:rPr>
              <a:t>．</a:t>
            </a:r>
            <a:endParaRPr lang="zh-CN" altLang="en-US" sz="2800" b="1" dirty="0">
              <a:solidFill>
                <a:srgbClr val="C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35" name="矩形 10"/>
          <p:cNvSpPr/>
          <p:nvPr/>
        </p:nvSpPr>
        <p:spPr>
          <a:xfrm>
            <a:off x="8534400" y="4614863"/>
            <a:ext cx="40005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P</a:t>
            </a:r>
            <a:endParaRPr lang="zh-CN" altLang="en-US" sz="2800" dirty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0736" name="矩形 16"/>
          <p:cNvSpPr/>
          <p:nvPr/>
        </p:nvSpPr>
        <p:spPr>
          <a:xfrm>
            <a:off x="1903413" y="3216275"/>
            <a:ext cx="42037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E</a:t>
            </a:r>
            <a:endParaRPr lang="zh-CN" altLang="en-US" sz="2800" dirty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0737" name="矩形 17"/>
          <p:cNvSpPr/>
          <p:nvPr/>
        </p:nvSpPr>
        <p:spPr>
          <a:xfrm>
            <a:off x="5575300" y="3198813"/>
            <a:ext cx="42037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F</a:t>
            </a:r>
            <a:endParaRPr lang="zh-CN" altLang="en-US" sz="2800" dirty="0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30738" name="矩形 18"/>
          <p:cNvSpPr/>
          <p:nvPr/>
        </p:nvSpPr>
        <p:spPr>
          <a:xfrm>
            <a:off x="7154863" y="4127500"/>
            <a:ext cx="43942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800" b="1" i="1">
                <a:latin typeface="Times New Roman" pitchFamily="18" charset="0"/>
                <a:ea typeface="Times New Roman" pitchFamily="18" charset="0"/>
              </a:rPr>
              <a:t>D</a:t>
            </a:r>
            <a:endParaRPr lang="zh-CN" altLang="en-US" sz="2800" b="1" i="1" dirty="0">
              <a:latin typeface="Times New Roman" pitchFamily="18" charset="0"/>
              <a:ea typeface="Times New Roman" pitchFamily="18" charset="0"/>
            </a:endParaRPr>
          </a:p>
        </p:txBody>
      </p:sp>
      <p:sp>
        <p:nvSpPr>
          <p:cNvPr id="30739" name="矩形 19"/>
          <p:cNvSpPr/>
          <p:nvPr/>
        </p:nvSpPr>
        <p:spPr>
          <a:xfrm>
            <a:off x="7675563" y="5287963"/>
            <a:ext cx="42037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800" b="1" i="1">
                <a:latin typeface="Times New Roman" pitchFamily="18" charset="0"/>
                <a:ea typeface="Times New Roman" pitchFamily="18" charset="0"/>
              </a:rPr>
              <a:t>C</a:t>
            </a:r>
            <a:endParaRPr lang="zh-CN" altLang="en-US" sz="2800" b="1" i="1" dirty="0">
              <a:latin typeface="Times New Roman" pitchFamily="18" charset="0"/>
              <a:ea typeface="Times New Roman" pitchFamily="18" charset="0"/>
            </a:endParaRPr>
          </a:p>
        </p:txBody>
      </p:sp>
      <p:grpSp>
        <p:nvGrpSpPr>
          <p:cNvPr id="51220" name="Group 7"/>
          <p:cNvGrpSpPr/>
          <p:nvPr/>
        </p:nvGrpSpPr>
        <p:grpSpPr>
          <a:xfrm>
            <a:off x="4656138" y="0"/>
            <a:ext cx="2730500" cy="1371600"/>
            <a:chOff x="3992" y="432"/>
            <a:chExt cx="1720" cy="864"/>
          </a:xfrm>
        </p:grpSpPr>
        <p:pic>
          <p:nvPicPr>
            <p:cNvPr id="51221" name="Picture 8" descr="模板图片副本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随堂演练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4" grpId="0"/>
      <p:bldP spid="30735" grpId="0"/>
      <p:bldP spid="30736" grpId="0"/>
      <p:bldP spid="30737" grpId="0"/>
      <p:bldP spid="30738" grpId="0"/>
      <p:bldP spid="307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Text Box 95"/>
          <p:cNvSpPr txBox="1"/>
          <p:nvPr/>
        </p:nvSpPr>
        <p:spPr>
          <a:xfrm>
            <a:off x="2438400" y="990600"/>
            <a:ext cx="715645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2. 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如图，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在同一平面内，若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AB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∥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CD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EF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AB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相交于点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EF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能与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CD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平行吗？为什么？</a:t>
            </a:r>
            <a:endParaRPr lang="zh-CN" altLang="en-US" sz="2500" b="1" dirty="0">
              <a:solidFill>
                <a:srgbClr val="CC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1747" name="Text Box 224" descr="小网格"/>
          <p:cNvSpPr txBox="1"/>
          <p:nvPr/>
        </p:nvSpPr>
        <p:spPr>
          <a:xfrm>
            <a:off x="2765425" y="2438400"/>
            <a:ext cx="5059363" cy="30892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答：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假设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EF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∥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CD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，</a:t>
            </a:r>
            <a:endParaRPr lang="zh-CN" altLang="en-US" sz="24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则因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AB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∥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CD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，  </a:t>
            </a:r>
            <a:endParaRPr lang="zh-CN" altLang="en-US" sz="24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所以根据平行线的传递性，</a:t>
            </a:r>
            <a:endParaRPr lang="zh-CN" altLang="en-US" sz="24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便有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AB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∥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EF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400" b="1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  <a:p>
            <a:pPr lvl="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       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AB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和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EF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相交于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P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点矛盾，</a:t>
            </a:r>
            <a:endParaRPr lang="zh-CN" altLang="en-US" sz="24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所以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EF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与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CD</a:t>
            </a:r>
            <a:r>
              <a:rPr lang="zh-CN" altLang="en-US" sz="24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不平行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400" b="1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52228" name="Group 4"/>
          <p:cNvGrpSpPr/>
          <p:nvPr/>
        </p:nvGrpSpPr>
        <p:grpSpPr>
          <a:xfrm>
            <a:off x="7310438" y="2770188"/>
            <a:ext cx="3195637" cy="2124140"/>
            <a:chOff x="0" y="0"/>
            <a:chExt cx="2098" cy="1396"/>
          </a:xfrm>
        </p:grpSpPr>
        <p:pic>
          <p:nvPicPr>
            <p:cNvPr id="52229" name="Picture 234" descr="sx7x-3-40 [转换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098" cy="102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52230" name="Rectangle 235" descr="小网格"/>
            <p:cNvSpPr/>
            <p:nvPr/>
          </p:nvSpPr>
          <p:spPr>
            <a:xfrm>
              <a:off x="623" y="1106"/>
              <a:ext cx="871" cy="2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0" hangingPunct="0">
                <a:spcBef>
                  <a:spcPct val="20000"/>
                </a:spcBef>
              </a:pPr>
              <a:endParaRPr lang="en-US" altLang="zh-CN" sz="23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4274" name="Group 2"/>
          <p:cNvGrpSpPr/>
          <p:nvPr/>
        </p:nvGrpSpPr>
        <p:grpSpPr>
          <a:xfrm>
            <a:off x="2495550" y="0"/>
            <a:ext cx="1752600" cy="1219200"/>
            <a:chOff x="0" y="0"/>
            <a:chExt cx="1104" cy="768"/>
          </a:xfrm>
        </p:grpSpPr>
        <p:sp>
          <p:nvSpPr>
            <p:cNvPr id="54275" name="Text Box 3"/>
            <p:cNvSpPr txBox="1"/>
            <p:nvPr/>
          </p:nvSpPr>
          <p:spPr>
            <a:xfrm>
              <a:off x="0" y="240"/>
              <a:ext cx="1104" cy="307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600" b="1" dirty="0">
                  <a:solidFill>
                    <a:srgbClr val="000066"/>
                  </a:solidFill>
                  <a:latin typeface="黑体" pitchFamily="2" charset="-122"/>
                  <a:ea typeface="黑体" pitchFamily="2" charset="-122"/>
                </a:rPr>
                <a:t>中考 试题</a:t>
              </a:r>
              <a:endParaRPr lang="zh-CN" altLang="en-US" sz="2600" b="1" dirty="0">
                <a:solidFill>
                  <a:srgbClr val="000066"/>
                </a:solidFill>
                <a:latin typeface="Times New Roman" pitchFamily="18" charset="0"/>
                <a:ea typeface="黑体" pitchFamily="2" charset="-122"/>
              </a:endParaRPr>
            </a:p>
          </p:txBody>
        </p:sp>
        <p:grpSp>
          <p:nvGrpSpPr>
            <p:cNvPr id="54276" name="Group 4"/>
            <p:cNvGrpSpPr/>
            <p:nvPr/>
          </p:nvGrpSpPr>
          <p:grpSpPr>
            <a:xfrm rot="-6658377">
              <a:off x="-125" y="173"/>
              <a:ext cx="768" cy="422"/>
              <a:chOff x="0" y="0"/>
              <a:chExt cx="960" cy="528"/>
            </a:xfrm>
          </p:grpSpPr>
          <p:sp>
            <p:nvSpPr>
              <p:cNvPr id="33797" name="AutoShape 5"/>
              <p:cNvSpPr>
                <a:spLocks noChangeArrowheads="1"/>
              </p:cNvSpPr>
              <p:nvPr/>
            </p:nvSpPr>
            <p:spPr bwMode="auto">
              <a:xfrm rot="8465181">
                <a:off x="0" y="0"/>
                <a:ext cx="720" cy="336"/>
              </a:xfrm>
              <a:prstGeom prst="curvedUpArrow">
                <a:avLst>
                  <a:gd name="adj1" fmla="val 1270"/>
                  <a:gd name="adj2" fmla="val 44127"/>
                  <a:gd name="adj3" fmla="val 33333"/>
                </a:avLst>
              </a:prstGeom>
              <a:solidFill>
                <a:schemeClr val="bg1"/>
              </a:solidFill>
              <a:ln w="28575" cap="rnd" cmpd="sng">
                <a:solidFill>
                  <a:srgbClr val="99CCFF"/>
                </a:solidFill>
                <a:prstDash val="sysDot"/>
                <a:miter lim="800000"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  <p:sp>
            <p:nvSpPr>
              <p:cNvPr id="33798" name="AutoShape 6"/>
              <p:cNvSpPr>
                <a:spLocks noChangeArrowheads="1"/>
              </p:cNvSpPr>
              <p:nvPr/>
            </p:nvSpPr>
            <p:spPr bwMode="auto">
              <a:xfrm rot="19428856">
                <a:off x="240" y="192"/>
                <a:ext cx="720" cy="336"/>
              </a:xfrm>
              <a:prstGeom prst="curvedUpArrow">
                <a:avLst>
                  <a:gd name="adj1" fmla="val 1270"/>
                  <a:gd name="adj2" fmla="val 44127"/>
                  <a:gd name="adj3" fmla="val 33333"/>
                </a:avLst>
              </a:prstGeom>
              <a:solidFill>
                <a:schemeClr val="bg1"/>
              </a:solidFill>
              <a:ln w="28575" cap="rnd" cmpd="sng">
                <a:solidFill>
                  <a:srgbClr val="99CCFF"/>
                </a:solidFill>
                <a:prstDash val="sysDot"/>
                <a:miter lim="800000"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宋体" pitchFamily="2" charset="-122"/>
                  <a:cs typeface="+mn-cs"/>
                </a:endParaRPr>
              </a:p>
            </p:txBody>
          </p:sp>
        </p:grpSp>
      </p:grpSp>
      <p:sp>
        <p:nvSpPr>
          <p:cNvPr id="54279" name="Text Box 7"/>
          <p:cNvSpPr txBox="1"/>
          <p:nvPr/>
        </p:nvSpPr>
        <p:spPr>
          <a:xfrm>
            <a:off x="1981200" y="1042988"/>
            <a:ext cx="19050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600" b="1" dirty="0">
                <a:solidFill>
                  <a:srgbClr val="FF6600"/>
                </a:solidFill>
                <a:latin typeface="Times New Roman" pitchFamily="18" charset="0"/>
                <a:ea typeface="黑体" pitchFamily="2" charset="-122"/>
              </a:rPr>
              <a:t>例</a:t>
            </a:r>
            <a:r>
              <a:rPr lang="en-US" altLang="zh-CN" sz="2600" b="1">
                <a:solidFill>
                  <a:srgbClr val="FF6600"/>
                </a:solidFill>
                <a:latin typeface="Times New Roman" pitchFamily="18" charset="0"/>
                <a:ea typeface="宋体" pitchFamily="2" charset="-122"/>
              </a:rPr>
              <a:t>1</a:t>
            </a:r>
            <a:endParaRPr lang="en-US" altLang="zh-CN" b="1">
              <a:solidFill>
                <a:schemeClr val="accent1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4280" name="Text Box 8"/>
          <p:cNvSpPr txBox="1"/>
          <p:nvPr/>
        </p:nvSpPr>
        <p:spPr>
          <a:xfrm>
            <a:off x="2855913" y="1403350"/>
            <a:ext cx="6480175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       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如图，在长方体中，与棱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AD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平行的棱共有</a:t>
            </a:r>
            <a:r>
              <a:rPr lang="zh-CN" altLang="en-US" sz="2500" b="1" u="sng" dirty="0">
                <a:latin typeface="Times New Roman" pitchFamily="18" charset="0"/>
                <a:ea typeface="黑体" pitchFamily="2" charset="-122"/>
              </a:rPr>
              <a:t>                          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条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" name="Group 9"/>
          <p:cNvGrpSpPr/>
          <p:nvPr/>
        </p:nvGrpSpPr>
        <p:grpSpPr>
          <a:xfrm>
            <a:off x="3079750" y="2679700"/>
            <a:ext cx="4997450" cy="1187450"/>
            <a:chOff x="0" y="0"/>
            <a:chExt cx="3148" cy="748"/>
          </a:xfrm>
        </p:grpSpPr>
        <p:sp>
          <p:nvSpPr>
            <p:cNvPr id="54282" name="AutoShape 10"/>
            <p:cNvSpPr/>
            <p:nvPr/>
          </p:nvSpPr>
          <p:spPr>
            <a:xfrm>
              <a:off x="0" y="23"/>
              <a:ext cx="539" cy="336"/>
            </a:xfrm>
            <a:prstGeom prst="star8">
              <a:avLst>
                <a:gd name="adj" fmla="val 38250"/>
              </a:avLst>
            </a:prstGeom>
            <a:solidFill>
              <a:srgbClr val="CC99FF"/>
            </a:solidFill>
            <a:ln w="9525">
              <a:noFill/>
              <a:miter/>
            </a:ln>
          </p:spPr>
          <p:txBody>
            <a:bodyPr wrap="none" anchor="ctr"/>
            <a:p>
              <a:pPr lvl="0" eaLnBrk="1" hangingPunct="1">
                <a:spcBef>
                  <a:spcPct val="20000"/>
                </a:spcBef>
              </a:pPr>
              <a:r>
                <a:rPr lang="zh-CN" altLang="en-US" sz="2400" b="1" dirty="0">
                  <a:latin typeface="Arial" charset="0"/>
                  <a:ea typeface="宋体" pitchFamily="2" charset="-122"/>
                </a:rPr>
                <a:t>解析</a:t>
              </a:r>
              <a:endParaRPr lang="zh-CN" altLang="en-US" sz="2400" b="1" dirty="0">
                <a:latin typeface="Arial" charset="0"/>
                <a:ea typeface="宋体" pitchFamily="2" charset="-122"/>
              </a:endParaRPr>
            </a:p>
          </p:txBody>
        </p:sp>
        <p:sp>
          <p:nvSpPr>
            <p:cNvPr id="54283" name="Text Box 11"/>
            <p:cNvSpPr txBox="1"/>
            <p:nvPr/>
          </p:nvSpPr>
          <p:spPr>
            <a:xfrm>
              <a:off x="596" y="0"/>
              <a:ext cx="2552" cy="74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40000"/>
                </a:lnSpc>
                <a:spcBef>
                  <a:spcPct val="20000"/>
                </a:spcBef>
              </a:pPr>
              <a:r>
                <a:rPr lang="en-US" altLang="zh-CN" sz="2400" b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∵</a:t>
              </a:r>
              <a:r>
                <a:rPr lang="en-US" altLang="zh-CN" sz="2400" b="1" i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AD</a:t>
              </a:r>
              <a:r>
                <a:rPr lang="en-US" altLang="zh-CN" sz="2400" b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∥</a:t>
              </a:r>
              <a:r>
                <a:rPr lang="en-US" altLang="zh-CN" sz="2400" b="1" i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A</a:t>
              </a:r>
              <a:r>
                <a:rPr lang="en-US" altLang="zh-CN" sz="2400" b="1" baseline="-250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1</a:t>
              </a:r>
              <a:r>
                <a:rPr lang="en-US" altLang="zh-CN" sz="2400" b="1" i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D</a:t>
              </a:r>
              <a:r>
                <a:rPr lang="en-US" altLang="zh-CN" sz="2400" b="1" baseline="-250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1</a:t>
              </a:r>
              <a:r>
                <a:rPr lang="en-US" altLang="zh-CN" sz="2400" b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∥</a:t>
              </a:r>
              <a:r>
                <a:rPr lang="en-US" altLang="zh-CN" sz="2400" b="1" i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B</a:t>
              </a:r>
              <a:r>
                <a:rPr lang="en-US" altLang="zh-CN" sz="2400" b="1" baseline="-250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1</a:t>
              </a:r>
              <a:r>
                <a:rPr lang="en-US" altLang="zh-CN" sz="2400" b="1" i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C</a:t>
              </a:r>
              <a:r>
                <a:rPr lang="en-US" altLang="zh-CN" sz="2400" b="1" baseline="-25000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1</a:t>
              </a:r>
              <a:r>
                <a:rPr lang="en-US" altLang="zh-CN" sz="2400" b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∥</a:t>
              </a:r>
              <a:r>
                <a:rPr lang="en-US" altLang="zh-CN" sz="2400" b="1" i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BC</a:t>
              </a:r>
              <a:r>
                <a:rPr lang="en-US" altLang="zh-CN" sz="24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,</a:t>
              </a:r>
              <a:endParaRPr lang="en-US" altLang="zh-CN" sz="24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lvl="0" eaLnBrk="1" hangingPunct="1">
                <a:lnSpc>
                  <a:spcPct val="140000"/>
                </a:lnSpc>
                <a:spcBef>
                  <a:spcPct val="20000"/>
                </a:spcBef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∴</a:t>
              </a:r>
              <a:r>
                <a:rPr lang="zh-CN" altLang="en-US" sz="24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与棱</a:t>
              </a:r>
              <a:r>
                <a:rPr lang="en-US" altLang="zh-CN" sz="2400" b="1" i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AD</a:t>
              </a:r>
              <a:r>
                <a:rPr lang="zh-CN" altLang="en-US" sz="24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平行的棱有</a:t>
              </a:r>
              <a:r>
                <a:rPr lang="en-US" altLang="zh-CN" sz="2400" b="1">
                  <a:solidFill>
                    <a:srgbClr val="0000FF"/>
                  </a:solidFill>
                  <a:latin typeface="Times New Roman" pitchFamily="18" charset="0"/>
                  <a:ea typeface="楷体_GB2312" pitchFamily="49" charset="-122"/>
                </a:rPr>
                <a:t>3</a:t>
              </a:r>
              <a:r>
                <a:rPr lang="zh-CN" altLang="en-US" sz="2400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条</a:t>
              </a:r>
              <a:r>
                <a:rPr lang="en-US" altLang="zh-CN" sz="24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.</a:t>
              </a:r>
              <a:endParaRPr lang="en-US" altLang="zh-CN" sz="24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33804" name="Text Box 12"/>
          <p:cNvSpPr txBox="1"/>
          <p:nvPr/>
        </p:nvSpPr>
        <p:spPr>
          <a:xfrm>
            <a:off x="4151313" y="1808163"/>
            <a:ext cx="990600" cy="5664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3</a:t>
            </a:r>
            <a:endParaRPr lang="en-US" altLang="zh-CN" sz="2600" b="1">
              <a:solidFill>
                <a:srgbClr val="0000FF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pic>
        <p:nvPicPr>
          <p:cNvPr id="54285" name="Picture 14" descr="sx7x-3-47 [转换]1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77063" y="4103688"/>
            <a:ext cx="3690937" cy="16891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321" name="矩形 2"/>
          <p:cNvSpPr/>
          <p:nvPr/>
        </p:nvSpPr>
        <p:spPr>
          <a:xfrm>
            <a:off x="2743200" y="2362200"/>
            <a:ext cx="7315200" cy="11639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spcBef>
                <a:spcPct val="20000"/>
              </a:spcBef>
            </a:pPr>
            <a:r>
              <a:rPr lang="zh-CN" altLang="en-US" sz="2800" b="1" dirty="0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3200" b="1" dirty="0">
                <a:latin typeface="Times New Roman" pitchFamily="18" charset="0"/>
                <a:ea typeface="黑体" pitchFamily="2" charset="-122"/>
              </a:rPr>
              <a:t>1．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平面内两条直线有哪些位置关系？</a:t>
            </a:r>
            <a:endParaRPr lang="zh-CN" altLang="en-US" sz="3200" b="1" dirty="0"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spcBef>
                <a:spcPct val="20000"/>
              </a:spcBef>
            </a:pP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32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sz="3200" b="1" dirty="0">
                <a:latin typeface="Times New Roman" pitchFamily="18" charset="0"/>
                <a:ea typeface="黑体" pitchFamily="2" charset="-122"/>
              </a:rPr>
              <a:t>．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平行公理及其推论的内容是什么？ </a:t>
            </a:r>
            <a:endParaRPr lang="zh-CN" altLang="en-US" sz="3200" b="1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55322" name="Group 15"/>
          <p:cNvGrpSpPr/>
          <p:nvPr/>
        </p:nvGrpSpPr>
        <p:grpSpPr>
          <a:xfrm>
            <a:off x="4656138" y="260350"/>
            <a:ext cx="2730500" cy="1371600"/>
            <a:chOff x="3992" y="432"/>
            <a:chExt cx="1720" cy="864"/>
          </a:xfrm>
        </p:grpSpPr>
        <p:pic>
          <p:nvPicPr>
            <p:cNvPr id="55323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46" name="Group 2"/>
          <p:cNvGrpSpPr/>
          <p:nvPr/>
        </p:nvGrpSpPr>
        <p:grpSpPr>
          <a:xfrm>
            <a:off x="4959350" y="98425"/>
            <a:ext cx="4770438" cy="2452688"/>
            <a:chOff x="0" y="0"/>
            <a:chExt cx="3005" cy="1545"/>
          </a:xfrm>
        </p:grpSpPr>
        <p:sp>
          <p:nvSpPr>
            <p:cNvPr id="31747" name="Rectangle 25" descr="小网格"/>
            <p:cNvSpPr/>
            <p:nvPr/>
          </p:nvSpPr>
          <p:spPr>
            <a:xfrm>
              <a:off x="1049" y="1276"/>
              <a:ext cx="1032" cy="2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0" hangingPunct="0"/>
              <a:endParaRPr lang="en-US" altLang="zh-CN" sz="22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1748" name="Picture 26" descr="p52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3005" cy="129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11269" name="Line 27"/>
          <p:cNvSpPr/>
          <p:nvPr/>
        </p:nvSpPr>
        <p:spPr>
          <a:xfrm>
            <a:off x="5183188" y="414338"/>
            <a:ext cx="900112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0" name="Line 28"/>
          <p:cNvSpPr/>
          <p:nvPr/>
        </p:nvSpPr>
        <p:spPr>
          <a:xfrm>
            <a:off x="5183188" y="414338"/>
            <a:ext cx="0" cy="1393825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1" name="Line 29"/>
          <p:cNvSpPr/>
          <p:nvPr/>
        </p:nvSpPr>
        <p:spPr>
          <a:xfrm>
            <a:off x="6083300" y="414338"/>
            <a:ext cx="900113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2" name="Line 30"/>
          <p:cNvSpPr/>
          <p:nvPr/>
        </p:nvSpPr>
        <p:spPr>
          <a:xfrm>
            <a:off x="6129338" y="414338"/>
            <a:ext cx="0" cy="1393825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3" name="Line 31"/>
          <p:cNvSpPr/>
          <p:nvPr/>
        </p:nvSpPr>
        <p:spPr>
          <a:xfrm>
            <a:off x="7794625" y="414338"/>
            <a:ext cx="900113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4" name="Line 32"/>
          <p:cNvSpPr/>
          <p:nvPr/>
        </p:nvSpPr>
        <p:spPr>
          <a:xfrm>
            <a:off x="7794625" y="414338"/>
            <a:ext cx="0" cy="1439862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5" name="Line 33"/>
          <p:cNvSpPr/>
          <p:nvPr/>
        </p:nvSpPr>
        <p:spPr>
          <a:xfrm>
            <a:off x="8332788" y="414338"/>
            <a:ext cx="855662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6" name="Line 34"/>
          <p:cNvSpPr/>
          <p:nvPr/>
        </p:nvSpPr>
        <p:spPr>
          <a:xfrm>
            <a:off x="8334375" y="414338"/>
            <a:ext cx="0" cy="1438275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757" name="Rectangle 17"/>
          <p:cNvSpPr/>
          <p:nvPr/>
        </p:nvSpPr>
        <p:spPr>
          <a:xfrm>
            <a:off x="2438400" y="2286000"/>
            <a:ext cx="8001000" cy="13106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图中两条直线公共点的个数：</a:t>
            </a:r>
            <a:endParaRPr lang="zh-CN" altLang="en-US" sz="2500" b="1" dirty="0">
              <a:solidFill>
                <a:srgbClr val="CC0000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1</a:t>
            </a:r>
            <a:r>
              <a:rPr lang="en-US" altLang="zh-CN" sz="25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)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个</a:t>
            </a:r>
            <a:endParaRPr lang="zh-CN" altLang="en-US" sz="2500" b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1758" name="Rectangle 18"/>
          <p:cNvSpPr/>
          <p:nvPr/>
        </p:nvSpPr>
        <p:spPr>
          <a:xfrm>
            <a:off x="3443288" y="2895600"/>
            <a:ext cx="4237037" cy="7010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如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EH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EF</a:t>
            </a:r>
            <a:endParaRPr lang="zh-CN" altLang="en-US" sz="2500" b="1" i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770" name="Group 2"/>
          <p:cNvGrpSpPr/>
          <p:nvPr/>
        </p:nvGrpSpPr>
        <p:grpSpPr>
          <a:xfrm>
            <a:off x="4970463" y="98425"/>
            <a:ext cx="4770437" cy="2452688"/>
            <a:chOff x="0" y="0"/>
            <a:chExt cx="3005" cy="1545"/>
          </a:xfrm>
        </p:grpSpPr>
        <p:sp>
          <p:nvSpPr>
            <p:cNvPr id="32771" name="Rectangle 21" descr="小网格"/>
            <p:cNvSpPr/>
            <p:nvPr/>
          </p:nvSpPr>
          <p:spPr>
            <a:xfrm>
              <a:off x="1049" y="1276"/>
              <a:ext cx="1032" cy="2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0" hangingPunct="0"/>
              <a:endParaRPr lang="en-US" altLang="zh-CN" sz="22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2772" name="Picture 22" descr="p52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3005" cy="129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12293" name="Line 23"/>
          <p:cNvSpPr/>
          <p:nvPr/>
        </p:nvSpPr>
        <p:spPr>
          <a:xfrm>
            <a:off x="5195888" y="414338"/>
            <a:ext cx="944562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4" name="Line 24"/>
          <p:cNvSpPr/>
          <p:nvPr/>
        </p:nvSpPr>
        <p:spPr>
          <a:xfrm>
            <a:off x="6140450" y="414338"/>
            <a:ext cx="946150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5" name="Line 25"/>
          <p:cNvSpPr/>
          <p:nvPr/>
        </p:nvSpPr>
        <p:spPr>
          <a:xfrm flipH="1">
            <a:off x="5195888" y="1808163"/>
            <a:ext cx="944562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6" name="Line 26"/>
          <p:cNvSpPr/>
          <p:nvPr/>
        </p:nvSpPr>
        <p:spPr>
          <a:xfrm>
            <a:off x="7805738" y="414338"/>
            <a:ext cx="944562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7" name="Line 27"/>
          <p:cNvSpPr/>
          <p:nvPr/>
        </p:nvSpPr>
        <p:spPr>
          <a:xfrm>
            <a:off x="8301038" y="414338"/>
            <a:ext cx="900112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8" name="Line 28"/>
          <p:cNvSpPr/>
          <p:nvPr/>
        </p:nvSpPr>
        <p:spPr>
          <a:xfrm flipH="1" flipV="1">
            <a:off x="7805738" y="1854200"/>
            <a:ext cx="99060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9" name="Line 29"/>
          <p:cNvSpPr/>
          <p:nvPr/>
        </p:nvSpPr>
        <p:spPr>
          <a:xfrm flipH="1" flipV="1">
            <a:off x="6140450" y="1808163"/>
            <a:ext cx="94615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300" name="Line 30"/>
          <p:cNvSpPr/>
          <p:nvPr/>
        </p:nvSpPr>
        <p:spPr>
          <a:xfrm flipH="1" flipV="1">
            <a:off x="8301038" y="1854200"/>
            <a:ext cx="94615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1" name="Rectangle 17"/>
          <p:cNvSpPr/>
          <p:nvPr/>
        </p:nvSpPr>
        <p:spPr>
          <a:xfrm>
            <a:off x="3429000" y="2286000"/>
            <a:ext cx="5715000" cy="19202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图中两条直线公共点的个数：</a:t>
            </a:r>
            <a:endParaRPr lang="zh-CN" altLang="en-US" sz="2500" b="1" dirty="0">
              <a:solidFill>
                <a:srgbClr val="CC0000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rgbClr val="CC0000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en-US" altLang="zh-CN" sz="2500" b="1">
                <a:solidFill>
                  <a:srgbClr val="CC0000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个</a:t>
            </a:r>
            <a:endParaRPr lang="zh-CN" altLang="en-US" sz="2500" b="1" dirty="0">
              <a:solidFill>
                <a:srgbClr val="CC0000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rgbClr val="CC0000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solidFill>
                  <a:srgbClr val="CC0000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无数个</a:t>
            </a:r>
            <a:endParaRPr lang="zh-CN" altLang="en-US" sz="2500" b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2" name="Rectangle 18"/>
          <p:cNvSpPr/>
          <p:nvPr/>
        </p:nvSpPr>
        <p:spPr>
          <a:xfrm>
            <a:off x="4876800" y="2895600"/>
            <a:ext cx="4171950" cy="7010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algn="ctr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如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EH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EF</a:t>
            </a:r>
            <a:endParaRPr lang="zh-CN" altLang="en-US" sz="2500" b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3" name="Rectangle 19"/>
          <p:cNvSpPr/>
          <p:nvPr/>
        </p:nvSpPr>
        <p:spPr>
          <a:xfrm>
            <a:off x="5033963" y="3657600"/>
            <a:ext cx="4518025" cy="4724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algn="ctr" eaLnBrk="0" hangingPunct="0"/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如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EH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BC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FG</a:t>
            </a:r>
            <a:endParaRPr lang="zh-CN" altLang="en-US" sz="2500" b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3794" name="Group 2"/>
          <p:cNvGrpSpPr/>
          <p:nvPr/>
        </p:nvGrpSpPr>
        <p:grpSpPr>
          <a:xfrm>
            <a:off x="4970463" y="98425"/>
            <a:ext cx="4770437" cy="2452688"/>
            <a:chOff x="0" y="0"/>
            <a:chExt cx="3005" cy="1545"/>
          </a:xfrm>
        </p:grpSpPr>
        <p:sp>
          <p:nvSpPr>
            <p:cNvPr id="33795" name="Rectangle 28" descr="小网格"/>
            <p:cNvSpPr/>
            <p:nvPr/>
          </p:nvSpPr>
          <p:spPr>
            <a:xfrm>
              <a:off x="1049" y="1276"/>
              <a:ext cx="1032" cy="2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0" hangingPunct="0"/>
              <a:endParaRPr lang="en-US" altLang="zh-CN" sz="22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3796" name="Picture 29" descr="p52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3005" cy="129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13317" name="Line 30"/>
          <p:cNvSpPr/>
          <p:nvPr/>
        </p:nvSpPr>
        <p:spPr>
          <a:xfrm>
            <a:off x="5240338" y="414338"/>
            <a:ext cx="0" cy="1393825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18" name="Line 31"/>
          <p:cNvSpPr/>
          <p:nvPr/>
        </p:nvSpPr>
        <p:spPr>
          <a:xfrm>
            <a:off x="6140450" y="414338"/>
            <a:ext cx="0" cy="1393825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19" name="Line 32"/>
          <p:cNvSpPr/>
          <p:nvPr/>
        </p:nvSpPr>
        <p:spPr>
          <a:xfrm flipH="1">
            <a:off x="5241925" y="414338"/>
            <a:ext cx="898525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0" name="Line 33"/>
          <p:cNvSpPr/>
          <p:nvPr/>
        </p:nvSpPr>
        <p:spPr>
          <a:xfrm>
            <a:off x="7851775" y="414338"/>
            <a:ext cx="0" cy="1395412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1" name="Line 34"/>
          <p:cNvSpPr/>
          <p:nvPr/>
        </p:nvSpPr>
        <p:spPr>
          <a:xfrm>
            <a:off x="8751888" y="368300"/>
            <a:ext cx="0" cy="1439863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2" name="Line 35"/>
          <p:cNvSpPr/>
          <p:nvPr/>
        </p:nvSpPr>
        <p:spPr>
          <a:xfrm flipH="1" flipV="1">
            <a:off x="7851775" y="1808163"/>
            <a:ext cx="900113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3" name="Line 36"/>
          <p:cNvSpPr/>
          <p:nvPr/>
        </p:nvSpPr>
        <p:spPr>
          <a:xfrm flipH="1" flipV="1">
            <a:off x="5240338" y="1808163"/>
            <a:ext cx="900112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24" name="Line 37"/>
          <p:cNvSpPr/>
          <p:nvPr/>
        </p:nvSpPr>
        <p:spPr>
          <a:xfrm flipH="1" flipV="1">
            <a:off x="7850188" y="414338"/>
            <a:ext cx="901700" cy="0"/>
          </a:xfrm>
          <a:prstGeom prst="line">
            <a:avLst/>
          </a:prstGeom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3805" name="Rectangle 17"/>
          <p:cNvSpPr/>
          <p:nvPr/>
        </p:nvSpPr>
        <p:spPr>
          <a:xfrm>
            <a:off x="5491163" y="4191000"/>
            <a:ext cx="3989387" cy="4724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algn="ctr" eaLnBrk="0" hangingPunct="0"/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如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DC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BC</a:t>
            </a:r>
            <a:endParaRPr lang="zh-CN" altLang="en-US" sz="2500" b="1" i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6" name="Rectangle 18"/>
          <p:cNvSpPr/>
          <p:nvPr/>
        </p:nvSpPr>
        <p:spPr>
          <a:xfrm>
            <a:off x="4191000" y="2209800"/>
            <a:ext cx="4876800" cy="25298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图中两条直线公共点的个数：</a:t>
            </a:r>
            <a:endParaRPr lang="zh-CN" altLang="en-US" sz="2500" b="1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个</a:t>
            </a:r>
            <a:endParaRPr lang="zh-CN" altLang="en-US" sz="2500" b="1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无数个</a:t>
            </a:r>
            <a:endParaRPr lang="zh-CN" altLang="en-US" sz="2500" b="1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0</a:t>
            </a: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个</a:t>
            </a:r>
            <a:endParaRPr lang="zh-CN" altLang="en-US" sz="2500" b="1" dirty="0">
              <a:solidFill>
                <a:schemeClr val="tx2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7" name="Rectangle 19"/>
          <p:cNvSpPr/>
          <p:nvPr/>
        </p:nvSpPr>
        <p:spPr>
          <a:xfrm>
            <a:off x="5410200" y="2743200"/>
            <a:ext cx="4191000" cy="7010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如</a:t>
            </a:r>
            <a:r>
              <a:rPr lang="zh-CN" altLang="en-US" sz="25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r>
              <a:rPr lang="zh-CN" altLang="en-US" sz="25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5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EH</a:t>
            </a:r>
            <a:r>
              <a:rPr lang="zh-CN" altLang="en-US" sz="25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EF</a:t>
            </a:r>
            <a:endParaRPr lang="zh-CN" altLang="en-US" sz="2500" b="1" i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8" name="Rectangle 20"/>
          <p:cNvSpPr/>
          <p:nvPr/>
        </p:nvSpPr>
        <p:spPr>
          <a:xfrm>
            <a:off x="5867400" y="3581400"/>
            <a:ext cx="4343400" cy="4724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0" hangingPunct="0"/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如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EH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BC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FG</a:t>
            </a:r>
            <a:endParaRPr lang="zh-CN" altLang="en-US" sz="2500" b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4818" name="Group 2"/>
          <p:cNvGrpSpPr/>
          <p:nvPr/>
        </p:nvGrpSpPr>
        <p:grpSpPr>
          <a:xfrm>
            <a:off x="1638300" y="98425"/>
            <a:ext cx="2162175" cy="1011238"/>
            <a:chOff x="0" y="0"/>
            <a:chExt cx="1362" cy="637"/>
          </a:xfrm>
        </p:grpSpPr>
        <p:sp>
          <p:nvSpPr>
            <p:cNvPr id="34819" name="Oval 55"/>
            <p:cNvSpPr/>
            <p:nvPr/>
          </p:nvSpPr>
          <p:spPr>
            <a:xfrm>
              <a:off x="280" y="445"/>
              <a:ext cx="1037" cy="192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  <a:effectLst>
              <a:prstShdw prst="shdw17" dist="17961" dir="2699999">
                <a:srgbClr val="687F8C"/>
              </a:prstShdw>
            </a:effectLst>
          </p:spPr>
          <p:txBody>
            <a:bodyPr wrap="none" anchor="ctr"/>
            <a:p>
              <a:pPr lvl="0" algn="ctr" eaLnBrk="0" hangingPunct="0"/>
              <a:endParaRPr lang="zh-CN" altLang="en-US" sz="2600" b="1" dirty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4820" name="Picture 56" descr="MCj02810300000[1]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726" cy="61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4821" name="Text Box 57"/>
            <p:cNvSpPr txBox="1"/>
            <p:nvPr/>
          </p:nvSpPr>
          <p:spPr>
            <a:xfrm>
              <a:off x="712" y="215"/>
              <a:ext cx="650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3200" b="1" dirty="0">
                  <a:latin typeface="Arial" charset="0"/>
                  <a:ea typeface="黑体" pitchFamily="2" charset="-122"/>
                </a:rPr>
                <a:t>观察</a:t>
              </a:r>
              <a:endParaRPr lang="zh-CN" altLang="en-US" sz="3200" b="1" dirty="0">
                <a:latin typeface="Arial" charset="0"/>
                <a:ea typeface="黑体" pitchFamily="2" charset="-122"/>
              </a:endParaRPr>
            </a:p>
          </p:txBody>
        </p:sp>
      </p:grpSp>
      <p:sp>
        <p:nvSpPr>
          <p:cNvPr id="34822" name="Text Box 59" descr="小网格"/>
          <p:cNvSpPr txBox="1"/>
          <p:nvPr/>
        </p:nvSpPr>
        <p:spPr>
          <a:xfrm>
            <a:off x="2057400" y="1295400"/>
            <a:ext cx="8305800" cy="1234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en-US" altLang="zh-CN" sz="2500" b="1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小明家客厅的窗户由两扇塑钢玻璃窗页组成，下图为两扇窗页全关、半开的状态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 我们把两扇窗页近似地看成在同一平面内，观察图中每扇窗页的塑钢边所在的直线．</a:t>
            </a:r>
            <a:endParaRPr lang="zh-CN" altLang="en-US" sz="2500" b="1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5562600" y="4405313"/>
            <a:ext cx="4770438" cy="2452687"/>
            <a:chOff x="0" y="0"/>
            <a:chExt cx="3005" cy="1545"/>
          </a:xfrm>
        </p:grpSpPr>
        <p:sp>
          <p:nvSpPr>
            <p:cNvPr id="34824" name="Rectangle 62" descr="小网格"/>
            <p:cNvSpPr/>
            <p:nvPr/>
          </p:nvSpPr>
          <p:spPr>
            <a:xfrm>
              <a:off x="1049" y="1276"/>
              <a:ext cx="1032" cy="2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0" hangingPunct="0"/>
              <a:endParaRPr lang="en-US" altLang="zh-CN" sz="22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4825" name="Picture 64" descr="p52-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005" cy="129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34826" name="Rectangle 10"/>
          <p:cNvSpPr/>
          <p:nvPr/>
        </p:nvSpPr>
        <p:spPr>
          <a:xfrm>
            <a:off x="3048000" y="2743200"/>
            <a:ext cx="7010400" cy="13106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问题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：</a:t>
            </a:r>
            <a:endParaRPr lang="zh-CN" altLang="en-US" sz="2500" b="1" dirty="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②</a:t>
            </a: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这些直线的相互位置有哪些关系？</a:t>
            </a:r>
            <a:endParaRPr lang="zh-CN" altLang="en-US" sz="2500" b="1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5842" name="Group 2"/>
          <p:cNvGrpSpPr/>
          <p:nvPr/>
        </p:nvGrpSpPr>
        <p:grpSpPr>
          <a:xfrm>
            <a:off x="5287963" y="4127500"/>
            <a:ext cx="4770437" cy="2452688"/>
            <a:chOff x="0" y="0"/>
            <a:chExt cx="3005" cy="1545"/>
          </a:xfrm>
        </p:grpSpPr>
        <p:sp>
          <p:nvSpPr>
            <p:cNvPr id="35843" name="Rectangle 62" descr="小网格"/>
            <p:cNvSpPr/>
            <p:nvPr/>
          </p:nvSpPr>
          <p:spPr>
            <a:xfrm>
              <a:off x="1049" y="1276"/>
              <a:ext cx="1032" cy="26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0" hangingPunct="0"/>
              <a:r>
                <a:rPr lang="zh-CN" altLang="en-US" sz="2200" b="1" dirty="0">
                  <a:solidFill>
                    <a:schemeClr val="hlink"/>
                  </a:solidFill>
                  <a:latin typeface="Times New Roman" pitchFamily="18" charset="0"/>
                  <a:ea typeface="黑体" pitchFamily="2" charset="-122"/>
                </a:rPr>
                <a:t>图</a:t>
              </a:r>
              <a:r>
                <a:rPr lang="zh-CN" altLang="en-US" sz="2200" b="1" dirty="0">
                  <a:solidFill>
                    <a:schemeClr val="hlink"/>
                  </a:solidFill>
                  <a:latin typeface="Times New Roman" pitchFamily="18" charset="0"/>
                  <a:ea typeface="宋体" pitchFamily="2" charset="-122"/>
                </a:rPr>
                <a:t>3-36</a:t>
              </a:r>
              <a:endParaRPr lang="en-US" altLang="zh-CN" sz="2200" b="1">
                <a:solidFill>
                  <a:schemeClr val="hlink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5844" name="Picture 64" descr="p52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3005" cy="129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35845" name="Rectangle 15"/>
          <p:cNvSpPr/>
          <p:nvPr/>
        </p:nvSpPr>
        <p:spPr>
          <a:xfrm>
            <a:off x="3276600" y="2514600"/>
            <a:ext cx="4191000" cy="4724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0" hangingPunct="0"/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如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DC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BC</a:t>
            </a:r>
            <a:endParaRPr lang="zh-CN" altLang="en-US" sz="2500" b="1" i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5846" name="Rectangle 16"/>
          <p:cNvSpPr/>
          <p:nvPr/>
        </p:nvSpPr>
        <p:spPr>
          <a:xfrm>
            <a:off x="1752600" y="533400"/>
            <a:ext cx="4800600" cy="25298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图中两条直线公共点的个数：</a:t>
            </a:r>
            <a:endParaRPr lang="zh-CN" altLang="en-US" sz="2500" b="1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个</a:t>
            </a:r>
            <a:endParaRPr lang="zh-CN" altLang="en-US" sz="2500" b="1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无数个</a:t>
            </a:r>
            <a:endParaRPr lang="zh-CN" altLang="en-US" sz="2500" b="1" dirty="0">
              <a:solidFill>
                <a:schemeClr val="tx2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60000"/>
              </a:lnSpc>
            </a:pP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2500" b="1">
                <a:solidFill>
                  <a:schemeClr val="tx2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rPr>
              <a:t>0</a:t>
            </a:r>
            <a:r>
              <a:rPr lang="zh-CN" altLang="en-US" sz="2500" b="1" dirty="0">
                <a:solidFill>
                  <a:schemeClr val="tx2"/>
                </a:solidFill>
                <a:latin typeface="黑体" pitchFamily="2" charset="-122"/>
                <a:ea typeface="黑体" pitchFamily="2" charset="-122"/>
              </a:rPr>
              <a:t>个</a:t>
            </a:r>
            <a:endParaRPr lang="zh-CN" altLang="en-US" sz="2500" b="1" dirty="0">
              <a:solidFill>
                <a:schemeClr val="tx2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5847" name="Rectangle 17"/>
          <p:cNvSpPr/>
          <p:nvPr/>
        </p:nvSpPr>
        <p:spPr>
          <a:xfrm>
            <a:off x="3284538" y="1143000"/>
            <a:ext cx="4183062" cy="7010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1" hangingPunct="1">
              <a:lnSpc>
                <a:spcPct val="160000"/>
              </a:lnSpc>
            </a:pP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如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EH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EF</a:t>
            </a:r>
            <a:endParaRPr lang="zh-CN" altLang="en-US" sz="2500" b="1" i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5848" name="Rectangle 18"/>
          <p:cNvSpPr/>
          <p:nvPr/>
        </p:nvSpPr>
        <p:spPr>
          <a:xfrm>
            <a:off x="3443288" y="1905000"/>
            <a:ext cx="3948112" cy="472440"/>
          </a:xfrm>
          <a:prstGeom prst="rect">
            <a:avLst/>
          </a:prstGeom>
          <a:noFill/>
          <a:ln w="9525">
            <a:noFill/>
            <a:miter/>
          </a:ln>
          <a:effectLst>
            <a:prstShdw prst="shdw17" dist="17961" dir="2699999">
              <a:srgbClr val="041337">
                <a:alpha val="50000"/>
              </a:srgbClr>
            </a:prstShdw>
          </a:effectLst>
        </p:spPr>
        <p:txBody>
          <a:bodyPr>
            <a:spAutoFit/>
          </a:bodyPr>
          <a:p>
            <a:pPr lvl="0" eaLnBrk="0" hangingPunct="0"/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如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EH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BC</a:t>
            </a:r>
            <a:r>
              <a:rPr lang="zh-CN" altLang="en-US" sz="2500" b="1" dirty="0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和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FG</a:t>
            </a:r>
            <a:endParaRPr lang="zh-CN" altLang="en-US" sz="2500" b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5849" name="AutoShape 12"/>
          <p:cNvSpPr/>
          <p:nvPr/>
        </p:nvSpPr>
        <p:spPr>
          <a:xfrm flipH="1" flipV="1">
            <a:off x="7620000" y="304800"/>
            <a:ext cx="1304925" cy="900113"/>
          </a:xfrm>
          <a:prstGeom prst="wedgeRoundRectCallout">
            <a:avLst>
              <a:gd name="adj1" fmla="val 98903"/>
              <a:gd name="adj2" fmla="val -88625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algn="ctr" eaLnBrk="0" hangingPunct="0"/>
            <a:r>
              <a:rPr lang="zh-CN" altLang="en-US" sz="2500" b="1" dirty="0">
                <a:solidFill>
                  <a:srgbClr val="21BD28"/>
                </a:solidFill>
                <a:latin typeface="黑体" pitchFamily="2" charset="-122"/>
                <a:ea typeface="黑体" pitchFamily="2" charset="-122"/>
              </a:rPr>
              <a:t>相交</a:t>
            </a:r>
            <a:endParaRPr lang="zh-CN" altLang="en-US" sz="2500" b="1" dirty="0">
              <a:solidFill>
                <a:srgbClr val="21BD28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850" name="AutoShape 7"/>
          <p:cNvSpPr/>
          <p:nvPr/>
        </p:nvSpPr>
        <p:spPr>
          <a:xfrm flipH="1" flipV="1">
            <a:off x="8534400" y="1447800"/>
            <a:ext cx="1295400" cy="855663"/>
          </a:xfrm>
          <a:prstGeom prst="wedgeRoundRectCallout">
            <a:avLst>
              <a:gd name="adj1" fmla="val 150611"/>
              <a:gd name="adj2" fmla="val -41468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algn="ctr" eaLnBrk="0" hangingPunct="0"/>
            <a:r>
              <a:rPr lang="zh-CN" altLang="en-US" sz="2500" b="1" dirty="0">
                <a:solidFill>
                  <a:srgbClr val="21BD28"/>
                </a:solidFill>
                <a:latin typeface="黑体" pitchFamily="2" charset="-122"/>
                <a:ea typeface="黑体" pitchFamily="2" charset="-122"/>
              </a:rPr>
              <a:t>重合</a:t>
            </a:r>
            <a:endParaRPr lang="zh-CN" altLang="en-US" sz="2500" b="1" dirty="0">
              <a:solidFill>
                <a:srgbClr val="21BD28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5851" name="AutoShape 7"/>
          <p:cNvSpPr/>
          <p:nvPr/>
        </p:nvSpPr>
        <p:spPr>
          <a:xfrm flipH="1" flipV="1">
            <a:off x="8077200" y="2667000"/>
            <a:ext cx="1981200" cy="1079500"/>
          </a:xfrm>
          <a:prstGeom prst="wedgeRoundRectCallout">
            <a:avLst>
              <a:gd name="adj1" fmla="val 96551"/>
              <a:gd name="adj2" fmla="val 33231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/>
            <a:r>
              <a:rPr lang="zh-CN" altLang="en-US" sz="2500" b="1" dirty="0">
                <a:solidFill>
                  <a:srgbClr val="21BD28"/>
                </a:solidFill>
                <a:latin typeface="黑体" pitchFamily="2" charset="-122"/>
                <a:ea typeface="黑体" pitchFamily="2" charset="-122"/>
              </a:rPr>
              <a:t>既不相交，也不重合</a:t>
            </a:r>
            <a:endParaRPr lang="zh-CN" altLang="en-US" sz="2500" b="1" dirty="0">
              <a:solidFill>
                <a:srgbClr val="21BD28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 bldLvl="0" animBg="1"/>
      <p:bldP spid="35850" grpId="0" bldLvl="0" animBg="1"/>
      <p:bldP spid="3585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49" descr="小网格"/>
          <p:cNvSpPr txBox="1"/>
          <p:nvPr/>
        </p:nvSpPr>
        <p:spPr>
          <a:xfrm>
            <a:off x="2438400" y="914400"/>
            <a:ext cx="7921625" cy="184594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en-US" altLang="zh-CN" sz="3200" b="1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3200" b="1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3200" b="1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由此可见，同一平面上的两条直线，可能相交，可能重合，还可能既不相交，也不重合</a:t>
            </a: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6867" name="Text Box 57" descr="小网格"/>
          <p:cNvSpPr txBox="1"/>
          <p:nvPr/>
        </p:nvSpPr>
        <p:spPr>
          <a:xfrm>
            <a:off x="2208213" y="2781300"/>
            <a:ext cx="7696200" cy="12611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342900" lvl="0" indent="-342900" eaLnBrk="0" hangingPunct="0">
              <a:lnSpc>
                <a:spcPct val="12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   </a:t>
            </a:r>
            <a:r>
              <a:rPr lang="zh-CN" altLang="en-US" sz="3200" b="1" dirty="0">
                <a:solidFill>
                  <a:schemeClr val="accent2"/>
                </a:solidFill>
                <a:latin typeface="黑体" pitchFamily="2" charset="-122"/>
                <a:ea typeface="黑体" pitchFamily="2" charset="-122"/>
              </a:rPr>
              <a:t>今后如果没有特别说明，两条重合的直线只当做一条． </a:t>
            </a:r>
            <a:endParaRPr lang="zh-CN" altLang="en-US" sz="3200" b="1" dirty="0">
              <a:solidFill>
                <a:schemeClr val="accent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388" name="Line 63"/>
          <p:cNvSpPr/>
          <p:nvPr/>
        </p:nvSpPr>
        <p:spPr>
          <a:xfrm flipV="1">
            <a:off x="4656138" y="4581525"/>
            <a:ext cx="2879725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50" descr="小网格"/>
          <p:cNvSpPr txBox="1"/>
          <p:nvPr/>
        </p:nvSpPr>
        <p:spPr>
          <a:xfrm>
            <a:off x="2271713" y="1143000"/>
            <a:ext cx="418465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en-US" altLang="zh-CN" sz="25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铁路上的两条铁轨，</a:t>
            </a:r>
            <a:endParaRPr lang="zh-CN" altLang="en-US" sz="2500" b="1" dirty="0">
              <a:solidFill>
                <a:srgbClr val="CC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7411" name="Text Box 51" descr="小网格"/>
          <p:cNvSpPr txBox="1"/>
          <p:nvPr/>
        </p:nvSpPr>
        <p:spPr>
          <a:xfrm>
            <a:off x="5646738" y="1143000"/>
            <a:ext cx="3465512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一排挺立的电杆</a:t>
            </a:r>
            <a:r>
              <a:rPr lang="zh-CN" altLang="en-US" sz="2500" b="1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，</a:t>
            </a:r>
            <a:endParaRPr lang="zh-CN" altLang="en-US" sz="2500" b="1" dirty="0">
              <a:solidFill>
                <a:schemeClr val="bg1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7412" name="Text Box 52" descr="小网格"/>
          <p:cNvSpPr txBox="1"/>
          <p:nvPr/>
        </p:nvSpPr>
        <p:spPr>
          <a:xfrm>
            <a:off x="8075613" y="1143000"/>
            <a:ext cx="245745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/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栅栏里的竖条，</a:t>
            </a:r>
            <a:endParaRPr lang="zh-CN" altLang="en-US" sz="2500" b="1" dirty="0">
              <a:solidFill>
                <a:srgbClr val="CC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3" name="Text Box 53" descr="小网格"/>
          <p:cNvSpPr txBox="1"/>
          <p:nvPr/>
        </p:nvSpPr>
        <p:spPr>
          <a:xfrm>
            <a:off x="2271713" y="1554163"/>
            <a:ext cx="7694612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</a:pP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都给我们以两条直线既不重合也不相交的形象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这样的两条直线没有公共点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solidFill>
                <a:srgbClr val="CC0000"/>
              </a:solidFill>
              <a:latin typeface="Times New Roman" pitchFamily="18" charset="0"/>
              <a:ea typeface="黑体" pitchFamily="2" charset="-122"/>
            </a:endParaRPr>
          </a:p>
        </p:txBody>
      </p:sp>
      <p:pic>
        <p:nvPicPr>
          <p:cNvPr id="17414" name="Picture 57" descr="P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3276600"/>
            <a:ext cx="2474913" cy="1855788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7415" name="Picture 58" descr="P52电线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38" y="3249613"/>
            <a:ext cx="2474912" cy="187007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7416" name="Picture 59" descr="P52栅栏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7450" y="3249613"/>
            <a:ext cx="2474913" cy="18557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7417" name="Line 61"/>
          <p:cNvSpPr/>
          <p:nvPr/>
        </p:nvSpPr>
        <p:spPr>
          <a:xfrm>
            <a:off x="2811463" y="4935538"/>
            <a:ext cx="1709737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18" name="Line 62"/>
          <p:cNvSpPr/>
          <p:nvPr/>
        </p:nvSpPr>
        <p:spPr>
          <a:xfrm>
            <a:off x="3036888" y="4754563"/>
            <a:ext cx="1304925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19" name="Line 63"/>
          <p:cNvSpPr/>
          <p:nvPr/>
        </p:nvSpPr>
        <p:spPr>
          <a:xfrm>
            <a:off x="8978900" y="3675063"/>
            <a:ext cx="0" cy="989012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20" name="Line 64"/>
          <p:cNvSpPr/>
          <p:nvPr/>
        </p:nvSpPr>
        <p:spPr>
          <a:xfrm>
            <a:off x="8843963" y="3675063"/>
            <a:ext cx="0" cy="989012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21" name="Line 65"/>
          <p:cNvSpPr/>
          <p:nvPr/>
        </p:nvSpPr>
        <p:spPr>
          <a:xfrm>
            <a:off x="7359650" y="3881438"/>
            <a:ext cx="0" cy="944562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22" name="Line 66"/>
          <p:cNvSpPr/>
          <p:nvPr/>
        </p:nvSpPr>
        <p:spPr>
          <a:xfrm flipH="1">
            <a:off x="6681788" y="4284663"/>
            <a:ext cx="1587" cy="493712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/>
      <p:bldP spid="1741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1598</Words>
  <Application>Kingsoft Office WPP</Application>
  <PresentationFormat>宽屏</PresentationFormat>
  <Paragraphs>189</Paragraphs>
  <Slides>24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Office 主题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2016-03-12T04:59:51Z</dcterms:created>
  <dcterms:modified xsi:type="dcterms:W3CDTF">2016-03-12T05:00:53Z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