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&#31661;&#22836;&#12290;gs.gsp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hyperlink" Target="&#31661;&#22836;&#12290;gs.gsp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708275"/>
            <a:ext cx="91440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400" b="1" u="sng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400" b="1" u="sng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400" b="1" u="sng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课时  利用平移设计图案</a:t>
            </a:r>
            <a:endParaRPr lang="zh-CN" altLang="en-US" sz="4400" b="1" u="sng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5" name="TextBox 4"/>
          <p:cNvSpPr txBox="1"/>
          <p:nvPr/>
        </p:nvSpPr>
        <p:spPr>
          <a:xfrm>
            <a:off x="1343025" y="3500438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7" name="矩形 36866">
            <a:hlinkClick r:id="rId1"/>
          </p:cNvPr>
          <p:cNvSpPr/>
          <p:nvPr/>
        </p:nvSpPr>
        <p:spPr>
          <a:xfrm>
            <a:off x="1981200" y="1676400"/>
            <a:ext cx="81534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Clr>
                <a:srgbClr val="000000"/>
              </a:buClr>
            </a:pPr>
            <a:r>
              <a:rPr lang="en-US" altLang="zh-CN" sz="3200" b="1">
                <a:latin typeface="宋体" pitchFamily="2" charset="-122"/>
                <a:ea typeface="宋体" pitchFamily="2" charset="-122"/>
              </a:rPr>
              <a:t>4.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请你自己动手，利用平移的方法，通过“基本图形”设计图案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.</a:t>
            </a:r>
            <a:endParaRPr lang="en-US" altLang="zh-CN" sz="3200" b="1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3041650" y="2252663"/>
            <a:ext cx="6094413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通过这节课的学习活动，你有什么收获？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6207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Rectangle 2"/>
          <p:cNvSpPr>
            <a:spLocks noRot="1"/>
          </p:cNvSpPr>
          <p:nvPr/>
        </p:nvSpPr>
        <p:spPr>
          <a:xfrm>
            <a:off x="2135188" y="1412875"/>
            <a:ext cx="8153400" cy="4498975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Clr>
                <a:schemeClr val="tx2"/>
              </a:buClr>
              <a:buNone/>
            </a:pPr>
            <a:r>
              <a:rPr lang="zh-CN" altLang="en-US" sz="4000" b="1" dirty="0">
                <a:solidFill>
                  <a:schemeClr val="tx2"/>
                </a:solidFill>
              </a:rPr>
              <a:t>   平移的性质：</a:t>
            </a:r>
            <a:endParaRPr lang="zh-CN" altLang="en-US" sz="4000" b="1" dirty="0">
              <a:solidFill>
                <a:schemeClr val="tx2"/>
              </a:solidFill>
            </a:endParaRPr>
          </a:p>
          <a:p>
            <a:pPr lvl="0">
              <a:buClr>
                <a:schemeClr val="tx2"/>
              </a:buClr>
              <a:buNone/>
            </a:pPr>
            <a:r>
              <a:rPr lang="zh-CN" altLang="en-US" dirty="0"/>
              <a:t>    </a:t>
            </a:r>
            <a:r>
              <a:rPr lang="zh-CN" altLang="en-US" sz="3600" b="1" dirty="0">
                <a:solidFill>
                  <a:srgbClr val="0000FF"/>
                </a:solidFill>
              </a:rPr>
              <a:t> 一个图形和它经过平移得到的图形中，两组对应点的连线平行（或在同一条直线上）且相等。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grpSp>
        <p:nvGrpSpPr>
          <p:cNvPr id="37893" name="组合 37892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37894" name="图片 37893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5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复习旧知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2" name="图片 30721" descr="10378710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3600" y="2362200"/>
            <a:ext cx="7086600" cy="3570288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30723" name="组合 30722"/>
          <p:cNvGrpSpPr/>
          <p:nvPr/>
        </p:nvGrpSpPr>
        <p:grpSpPr>
          <a:xfrm>
            <a:off x="4143375" y="3705225"/>
            <a:ext cx="914400" cy="1376363"/>
            <a:chOff x="1251" y="960"/>
            <a:chExt cx="576" cy="867"/>
          </a:xfrm>
        </p:grpSpPr>
        <p:sp>
          <p:nvSpPr>
            <p:cNvPr id="30724" name="直接连接符 30723"/>
            <p:cNvSpPr/>
            <p:nvPr/>
          </p:nvSpPr>
          <p:spPr>
            <a:xfrm>
              <a:off x="1824" y="960"/>
              <a:ext cx="0" cy="96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25" name="任意多边形 30724"/>
            <p:cNvSpPr/>
            <p:nvPr/>
          </p:nvSpPr>
          <p:spPr>
            <a:xfrm>
              <a:off x="1260" y="961"/>
              <a:ext cx="564" cy="2"/>
            </a:xfrm>
            <a:custGeom>
              <a:avLst/>
              <a:gdLst/>
              <a:ahLst/>
              <a:cxnLst/>
              <a:pathLst>
                <a:path w="564" h="2">
                  <a:moveTo>
                    <a:pt x="0" y="2"/>
                  </a:moveTo>
                  <a:lnTo>
                    <a:pt x="564" y="0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26" name="任意多边形 30725"/>
            <p:cNvSpPr/>
            <p:nvPr/>
          </p:nvSpPr>
          <p:spPr>
            <a:xfrm>
              <a:off x="1728" y="1056"/>
              <a:ext cx="96" cy="96"/>
            </a:xfrm>
            <a:custGeom>
              <a:avLst/>
              <a:gdLst/>
              <a:ahLst/>
              <a:cxnLst/>
              <a:pathLst>
                <a:path w="96" h="96">
                  <a:moveTo>
                    <a:pt x="96" y="0"/>
                  </a:moveTo>
                  <a:lnTo>
                    <a:pt x="0" y="96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27" name="任意多边形 30726"/>
            <p:cNvSpPr/>
            <p:nvPr/>
          </p:nvSpPr>
          <p:spPr>
            <a:xfrm>
              <a:off x="1719" y="1143"/>
              <a:ext cx="108" cy="63"/>
            </a:xfrm>
            <a:custGeom>
              <a:avLst/>
              <a:gdLst/>
              <a:ahLst/>
              <a:cxnLst/>
              <a:pathLst>
                <a:path w="108" h="63">
                  <a:moveTo>
                    <a:pt x="0" y="0"/>
                  </a:moveTo>
                  <a:lnTo>
                    <a:pt x="108" y="63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28" name="任意多边形 30727"/>
            <p:cNvSpPr/>
            <p:nvPr/>
          </p:nvSpPr>
          <p:spPr>
            <a:xfrm>
              <a:off x="1824" y="1200"/>
              <a:ext cx="3" cy="627"/>
            </a:xfrm>
            <a:custGeom>
              <a:avLst/>
              <a:gdLst/>
              <a:ahLst/>
              <a:cxnLst/>
              <a:pathLst>
                <a:path w="3" h="627">
                  <a:moveTo>
                    <a:pt x="0" y="0"/>
                  </a:moveTo>
                  <a:lnTo>
                    <a:pt x="3" y="627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29" name="直接连接符 30728"/>
            <p:cNvSpPr/>
            <p:nvPr/>
          </p:nvSpPr>
          <p:spPr>
            <a:xfrm>
              <a:off x="1269" y="990"/>
              <a:ext cx="0" cy="96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0" name="任意多边形 30729"/>
            <p:cNvSpPr/>
            <p:nvPr/>
          </p:nvSpPr>
          <p:spPr>
            <a:xfrm>
              <a:off x="1251" y="1098"/>
              <a:ext cx="141" cy="54"/>
            </a:xfrm>
            <a:custGeom>
              <a:avLst/>
              <a:gdLst/>
              <a:ahLst/>
              <a:cxnLst/>
              <a:pathLst>
                <a:path w="141" h="54">
                  <a:moveTo>
                    <a:pt x="0" y="0"/>
                  </a:moveTo>
                  <a:lnTo>
                    <a:pt x="141" y="54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1" name="直接连接符 30730"/>
            <p:cNvSpPr/>
            <p:nvPr/>
          </p:nvSpPr>
          <p:spPr>
            <a:xfrm flipH="1">
              <a:off x="1344" y="1152"/>
              <a:ext cx="48" cy="96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2" name="直接连接符 30731"/>
            <p:cNvSpPr/>
            <p:nvPr/>
          </p:nvSpPr>
          <p:spPr>
            <a:xfrm>
              <a:off x="1344" y="1248"/>
              <a:ext cx="0" cy="528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3" name="任意多边形 30732"/>
            <p:cNvSpPr/>
            <p:nvPr/>
          </p:nvSpPr>
          <p:spPr>
            <a:xfrm>
              <a:off x="1344" y="1776"/>
              <a:ext cx="483" cy="51"/>
            </a:xfrm>
            <a:custGeom>
              <a:avLst/>
              <a:gdLst/>
              <a:ahLst/>
              <a:cxnLst/>
              <a:pathLst>
                <a:path w="483" h="51">
                  <a:moveTo>
                    <a:pt x="0" y="0"/>
                  </a:moveTo>
                  <a:lnTo>
                    <a:pt x="483" y="51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4" name="文本框 30733"/>
          <p:cNvSpPr txBox="1"/>
          <p:nvPr/>
        </p:nvSpPr>
        <p:spPr>
          <a:xfrm>
            <a:off x="1828800" y="1196975"/>
            <a:ext cx="88392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lr>
                <a:srgbClr val="000000"/>
              </a:buClr>
            </a:pP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请指出下面图案是由哪些“基本图案”平移得到的</a:t>
            </a:r>
            <a:r>
              <a:rPr lang="en-US" altLang="zh-CN" sz="32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3200" b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0736" name="组合 30735"/>
          <p:cNvGrpSpPr/>
          <p:nvPr/>
        </p:nvGrpSpPr>
        <p:grpSpPr>
          <a:xfrm>
            <a:off x="4583113" y="0"/>
            <a:ext cx="2730500" cy="1371600"/>
            <a:chOff x="3992" y="432"/>
            <a:chExt cx="1720" cy="864"/>
          </a:xfrm>
        </p:grpSpPr>
        <p:pic>
          <p:nvPicPr>
            <p:cNvPr id="30737" name="图片 30736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0738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6" name="图片 31745" descr="image026"/>
          <p:cNvPicPr>
            <a:picLocks noChangeAspect="1"/>
          </p:cNvPicPr>
          <p:nvPr/>
        </p:nvPicPr>
        <p:blipFill>
          <a:blip r:embed="rId1"/>
          <a:srcRect l="56793" t="8000" r="20358" b="23094"/>
          <a:stretch>
            <a:fillRect/>
          </a:stretch>
        </p:blipFill>
        <p:spPr>
          <a:xfrm>
            <a:off x="2351088" y="404813"/>
            <a:ext cx="3429000" cy="25463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1747" name="图片 31746" descr="image0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0"/>
            <a:ext cx="3122613" cy="3141663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1748" name="图片 31747" descr="image0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213100"/>
            <a:ext cx="3097213" cy="3076575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图片 32769"/>
          <p:cNvPicPr>
            <a:picLocks noChangeAspect="1"/>
          </p:cNvPicPr>
          <p:nvPr/>
        </p:nvPicPr>
        <p:blipFill>
          <a:blip r:embed="rId1"/>
          <a:srcRect t="2242"/>
          <a:stretch>
            <a:fillRect/>
          </a:stretch>
        </p:blipFill>
        <p:spPr>
          <a:xfrm>
            <a:off x="3648075" y="2565400"/>
            <a:ext cx="6667500" cy="42926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2771" name="图片 327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200" y="0"/>
            <a:ext cx="1714500" cy="21907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2772" name="图片 327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675" y="0"/>
            <a:ext cx="1714500" cy="21907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2773" name="矩形 32772"/>
          <p:cNvSpPr/>
          <p:nvPr/>
        </p:nvSpPr>
        <p:spPr>
          <a:xfrm>
            <a:off x="1919288" y="2205038"/>
            <a:ext cx="388620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Clr>
                <a:srgbClr val="000000"/>
              </a:buClr>
            </a:pP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这幅图是如何构成的？</a:t>
            </a:r>
            <a:endParaRPr lang="zh-CN" altLang="en-US" sz="36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2774" name="Group 7"/>
          <p:cNvGrpSpPr/>
          <p:nvPr/>
        </p:nvGrpSpPr>
        <p:grpSpPr>
          <a:xfrm>
            <a:off x="6743700" y="188913"/>
            <a:ext cx="2730500" cy="1371600"/>
            <a:chOff x="3992" y="432"/>
            <a:chExt cx="1720" cy="864"/>
          </a:xfrm>
        </p:grpSpPr>
        <p:pic>
          <p:nvPicPr>
            <p:cNvPr id="32775" name="Picture 8" descr="模板图片副本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随堂演练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5" name="图片 3379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4200" y="260350"/>
            <a:ext cx="2503488" cy="32004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3811" name="文本框 33810"/>
          <p:cNvSpPr txBox="1"/>
          <p:nvPr/>
        </p:nvSpPr>
        <p:spPr>
          <a:xfrm>
            <a:off x="3432175" y="3644900"/>
            <a:ext cx="6481763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lr>
                <a:srgbClr val="000000"/>
              </a:buClr>
            </a:pPr>
            <a:r>
              <a:rPr lang="en-US" altLang="zh-CN" sz="3600" b="1">
                <a:latin typeface="Times New Roman" pitchFamily="18" charset="0"/>
                <a:ea typeface="宋体" pitchFamily="2" charset="-122"/>
              </a:rPr>
              <a:t>2.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这两幅图是如何绘制的？</a:t>
            </a:r>
            <a:endParaRPr lang="zh-CN" altLang="en-US" sz="3600" b="1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33812" name="图片 338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175" y="404813"/>
            <a:ext cx="2503488" cy="32004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3813" name="图片 338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175" y="333375"/>
            <a:ext cx="2503488" cy="32004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文本框 34817"/>
          <p:cNvSpPr txBox="1"/>
          <p:nvPr/>
        </p:nvSpPr>
        <p:spPr>
          <a:xfrm>
            <a:off x="2133600" y="304800"/>
            <a:ext cx="69342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  <a:buClr>
                <a:srgbClr val="000000"/>
              </a:buClr>
            </a:pP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如何画出这个基本图形呢？</a:t>
            </a:r>
            <a:endParaRPr lang="zh-CN" altLang="en-US" sz="2800" b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4819" name="组合 34818"/>
          <p:cNvGrpSpPr/>
          <p:nvPr/>
        </p:nvGrpSpPr>
        <p:grpSpPr>
          <a:xfrm>
            <a:off x="2286000" y="1312863"/>
            <a:ext cx="7086600" cy="3033712"/>
            <a:chOff x="720" y="1296"/>
            <a:chExt cx="4140" cy="1632"/>
          </a:xfrm>
        </p:grpSpPr>
        <p:pic>
          <p:nvPicPr>
            <p:cNvPr id="34820" name="图片 3481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20" y="1296"/>
              <a:ext cx="4140" cy="138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4821" name="文本框 34820"/>
            <p:cNvSpPr txBox="1"/>
            <p:nvPr/>
          </p:nvSpPr>
          <p:spPr>
            <a:xfrm>
              <a:off x="1056" y="2640"/>
              <a:ext cx="480" cy="27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  <a:buClr>
                  <a:srgbClr val="000000"/>
                </a:buClr>
              </a:pPr>
              <a:r>
                <a:rPr lang="zh-CN" altLang="en-US" sz="2800" b="1">
                  <a:latin typeface="Times New Roman" pitchFamily="18" charset="0"/>
                  <a:ea typeface="宋体" pitchFamily="2" charset="-122"/>
                </a:rPr>
                <a:t>①</a:t>
              </a:r>
              <a:endParaRPr lang="zh-CN" altLang="en-US" sz="28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4822" name="矩形 34821"/>
            <p:cNvSpPr/>
            <p:nvPr/>
          </p:nvSpPr>
          <p:spPr>
            <a:xfrm>
              <a:off x="2168" y="2649"/>
              <a:ext cx="315" cy="27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 algn="ctr" eaLnBrk="1" hangingPunct="1">
                <a:buClr>
                  <a:srgbClr val="000000"/>
                </a:buClr>
              </a:pPr>
              <a:r>
                <a:rPr lang="zh-CN" altLang="en-US" sz="2800" b="1" dirty="0">
                  <a:latin typeface="Times New Roman" pitchFamily="18" charset="0"/>
                  <a:ea typeface="宋体" pitchFamily="2" charset="-122"/>
                </a:rPr>
                <a:t>②</a:t>
              </a:r>
              <a:endParaRPr lang="zh-CN" altLang="en-US" sz="28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4823" name="矩形 34822"/>
            <p:cNvSpPr/>
            <p:nvPr/>
          </p:nvSpPr>
          <p:spPr>
            <a:xfrm>
              <a:off x="3080" y="2640"/>
              <a:ext cx="315" cy="27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 algn="ctr" eaLnBrk="1" hangingPunct="1">
                <a:buClr>
                  <a:srgbClr val="000000"/>
                </a:buClr>
              </a:pPr>
              <a:r>
                <a:rPr lang="zh-CN" altLang="en-US" sz="2800" b="1" dirty="0">
                  <a:latin typeface="Times New Roman" pitchFamily="18" charset="0"/>
                  <a:ea typeface="宋体" pitchFamily="2" charset="-122"/>
                </a:rPr>
                <a:t>③</a:t>
              </a:r>
              <a:endParaRPr lang="zh-CN" altLang="en-US" sz="28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4824" name="矩形 34823"/>
            <p:cNvSpPr/>
            <p:nvPr/>
          </p:nvSpPr>
          <p:spPr>
            <a:xfrm>
              <a:off x="4093" y="2553"/>
              <a:ext cx="315" cy="27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 algn="ctr" eaLnBrk="1" hangingPunct="1">
                <a:buClr>
                  <a:srgbClr val="000000"/>
                </a:buClr>
              </a:pPr>
              <a:r>
                <a:rPr lang="zh-CN" altLang="en-US" sz="2800" b="1" dirty="0">
                  <a:latin typeface="Times New Roman" pitchFamily="18" charset="0"/>
                  <a:ea typeface="宋体" pitchFamily="2" charset="-122"/>
                </a:rPr>
                <a:t>④</a:t>
              </a:r>
              <a:endParaRPr lang="zh-CN" altLang="en-US" sz="2800" b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34825" name="文本框 34824"/>
          <p:cNvSpPr txBox="1"/>
          <p:nvPr/>
        </p:nvSpPr>
        <p:spPr>
          <a:xfrm>
            <a:off x="2640013" y="981075"/>
            <a:ext cx="69342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lr>
                <a:srgbClr val="000000"/>
              </a:buClr>
            </a:pP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完成①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—④;</a:t>
            </a:r>
            <a:endParaRPr lang="en-US" altLang="zh-CN" sz="28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826" name="文本框 34825"/>
          <p:cNvSpPr txBox="1"/>
          <p:nvPr/>
        </p:nvSpPr>
        <p:spPr>
          <a:xfrm>
            <a:off x="2667000" y="5046663"/>
            <a:ext cx="70104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lr>
                <a:srgbClr val="000000"/>
              </a:buClr>
            </a:pP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3.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两种脸谱分别复制若干个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;</a:t>
            </a:r>
            <a:endParaRPr lang="en-US" altLang="zh-CN" sz="28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827" name="矩形 34826"/>
          <p:cNvSpPr/>
          <p:nvPr/>
        </p:nvSpPr>
        <p:spPr>
          <a:xfrm>
            <a:off x="2673668" y="4437063"/>
            <a:ext cx="447929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algn="ctr" eaLnBrk="1" hangingPunct="1">
              <a:buClr>
                <a:srgbClr val="000000"/>
              </a:buClr>
            </a:pP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2.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在④中绘制两种不同脸谱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;</a:t>
            </a:r>
            <a:endParaRPr lang="en-US" altLang="zh-CN" sz="28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828" name="文本框 34827"/>
          <p:cNvSpPr txBox="1"/>
          <p:nvPr/>
        </p:nvSpPr>
        <p:spPr>
          <a:xfrm>
            <a:off x="2630488" y="5632450"/>
            <a:ext cx="678180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lr>
                <a:srgbClr val="000000"/>
              </a:buClr>
            </a:pP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4.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把它们“密铺”再一起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,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组成一幅密铺图案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2800" b="1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/>
      <p:bldP spid="34826" grpId="0"/>
      <p:bldP spid="34827" grpId="0"/>
      <p:bldP spid="348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矩形 35841">
            <a:hlinkClick r:id="rId1"/>
          </p:cNvPr>
          <p:cNvSpPr/>
          <p:nvPr/>
        </p:nvSpPr>
        <p:spPr>
          <a:xfrm>
            <a:off x="1981200" y="838200"/>
            <a:ext cx="81534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Clr>
                <a:srgbClr val="000000"/>
              </a:buClr>
            </a:pPr>
            <a:r>
              <a:rPr lang="en-US" altLang="zh-CN" sz="3200" b="1"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从正方形出发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按下列步骤设计图案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.</a:t>
            </a:r>
            <a:endParaRPr lang="en-US" altLang="zh-CN" sz="3200" b="1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5843" name="图片 358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751013"/>
            <a:ext cx="1543050" cy="15430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5844" name="图片 358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50" y="1752600"/>
            <a:ext cx="1543050" cy="15430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5845" name="图片 358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413" y="1597025"/>
            <a:ext cx="1906587" cy="190817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5846" name="图片 358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5350" y="1752600"/>
            <a:ext cx="1543050" cy="1543050"/>
          </a:xfrm>
          <a:prstGeom prst="rect">
            <a:avLst/>
          </a:prstGeom>
          <a:noFill/>
          <a:ln w="9525">
            <a:noFill/>
            <a:miter/>
          </a:ln>
        </p:spPr>
      </p:pic>
      <p:graphicFrame>
        <p:nvGraphicFramePr>
          <p:cNvPr id="35847" name="表格 35846"/>
          <p:cNvGraphicFramePr/>
          <p:nvPr/>
        </p:nvGraphicFramePr>
        <p:xfrm>
          <a:off x="1828800" y="1600200"/>
          <a:ext cx="8458200" cy="4633595"/>
        </p:xfrm>
        <a:graphic>
          <a:graphicData uri="http://schemas.openxmlformats.org/drawingml/2006/table">
            <a:tbl>
              <a:tblPr/>
              <a:tblGrid>
                <a:gridCol w="2095500"/>
                <a:gridCol w="2018030"/>
                <a:gridCol w="2327275"/>
                <a:gridCol w="2017395"/>
              </a:tblGrid>
              <a:tr h="19812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="1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239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/>
                        <a:t>画一个正方形</a:t>
                      </a:r>
                      <a:r>
                        <a:rPr lang="en-US" altLang="zh-CN" b="1"/>
                        <a:t>.</a:t>
                      </a:r>
                      <a:endParaRPr lang="en-US" altLang="zh-CN" b="1"/>
                    </a:p>
                    <a:p>
                      <a:pPr marL="0" lvl="0" indent="0">
                        <a:buNone/>
                      </a:pPr>
                      <a:endParaRPr lang="zh-CN" altLang="en-US" b="1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/>
                        <a:t>取正方形一边的中点</a:t>
                      </a:r>
                      <a:r>
                        <a:rPr lang="en-US" altLang="zh-CN" b="1"/>
                        <a:t>,</a:t>
                      </a:r>
                      <a:r>
                        <a:rPr lang="zh-CN" altLang="en-US" b="1" dirty="0"/>
                        <a:t>画出部分</a:t>
                      </a:r>
                      <a:r>
                        <a:rPr lang="en-US" altLang="zh-CN" b="1"/>
                        <a:t>1,</a:t>
                      </a:r>
                      <a:r>
                        <a:rPr lang="zh-CN" altLang="en-US" b="1" dirty="0"/>
                        <a:t>并将其剪下补在</a:t>
                      </a:r>
                      <a:r>
                        <a:rPr lang="en-US" altLang="zh-CN" b="1"/>
                        <a:t>2</a:t>
                      </a:r>
                      <a:r>
                        <a:rPr lang="zh-CN" altLang="en-US" b="1" dirty="0"/>
                        <a:t>的位置</a:t>
                      </a:r>
                      <a:r>
                        <a:rPr lang="en-US" altLang="zh-CN" b="1"/>
                        <a:t>.</a:t>
                      </a:r>
                      <a:endParaRPr lang="en-US" altLang="zh-CN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/>
                        <a:t>同样</a:t>
                      </a:r>
                      <a:r>
                        <a:rPr lang="en-US" altLang="zh-CN" b="1"/>
                        <a:t>,</a:t>
                      </a:r>
                      <a:r>
                        <a:rPr lang="zh-CN" altLang="en-US" b="1" dirty="0"/>
                        <a:t>画出部分</a:t>
                      </a:r>
                      <a:r>
                        <a:rPr lang="en-US" altLang="zh-CN" b="1"/>
                        <a:t>3,</a:t>
                      </a:r>
                      <a:r>
                        <a:rPr lang="zh-CN" altLang="en-US" b="1" dirty="0"/>
                        <a:t>并将其剪下补在</a:t>
                      </a:r>
                      <a:r>
                        <a:rPr lang="en-US" altLang="zh-CN" b="1"/>
                        <a:t>4</a:t>
                      </a:r>
                      <a:r>
                        <a:rPr lang="zh-CN" altLang="en-US" b="1" dirty="0"/>
                        <a:t>的位置</a:t>
                      </a:r>
                      <a:r>
                        <a:rPr lang="en-US" altLang="zh-CN" b="1"/>
                        <a:t>.</a:t>
                      </a:r>
                      <a:endParaRPr lang="en-US" altLang="zh-CN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/>
                        <a:t>经过上述步骤后</a:t>
                      </a:r>
                      <a:r>
                        <a:rPr lang="en-US" altLang="zh-CN" b="1"/>
                        <a:t>,</a:t>
                      </a:r>
                      <a:r>
                        <a:rPr lang="zh-CN" altLang="en-US" b="1" dirty="0"/>
                        <a:t>得到一个新图案</a:t>
                      </a:r>
                      <a:r>
                        <a:rPr lang="en-US" altLang="zh-CN" b="1"/>
                        <a:t>.</a:t>
                      </a:r>
                      <a:endParaRPr lang="en-US" altLang="zh-CN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6" name="矩形 38915"/>
          <p:cNvSpPr/>
          <p:nvPr/>
        </p:nvSpPr>
        <p:spPr>
          <a:xfrm>
            <a:off x="2640013" y="1700213"/>
            <a:ext cx="746379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1" hangingPunct="1">
              <a:buClr>
                <a:srgbClr val="000000"/>
              </a:buClr>
            </a:pPr>
            <a:r>
              <a:rPr lang="en-US" altLang="zh-CN" sz="3200" b="1">
                <a:latin typeface="Times New Roman" pitchFamily="18" charset="0"/>
                <a:ea typeface="宋体" pitchFamily="2" charset="-122"/>
              </a:rPr>
              <a:t>(1)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按上述步骤</a:t>
            </a:r>
            <a:r>
              <a:rPr lang="en-US" altLang="zh-CN" sz="3200" b="1">
                <a:latin typeface="Times New Roman" pitchFamily="18" charset="0"/>
                <a:ea typeface="宋体" pitchFamily="2" charset="-122"/>
              </a:rPr>
              <a:t>,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你得到一个“箭头”了吗</a:t>
            </a:r>
            <a:r>
              <a:rPr lang="en-US" altLang="zh-CN" sz="3200" b="1">
                <a:latin typeface="Times New Roman" pitchFamily="18" charset="0"/>
                <a:ea typeface="宋体" pitchFamily="2" charset="-122"/>
              </a:rPr>
              <a:t>?</a:t>
            </a:r>
            <a:endParaRPr lang="en-US" altLang="zh-CN" sz="32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17" name="文本框 38916"/>
          <p:cNvSpPr txBox="1"/>
          <p:nvPr/>
        </p:nvSpPr>
        <p:spPr>
          <a:xfrm>
            <a:off x="2640013" y="2509838"/>
            <a:ext cx="70866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lr>
                <a:srgbClr val="000000"/>
              </a:buClr>
            </a:pPr>
            <a:r>
              <a:rPr lang="en-US" altLang="zh-CN" sz="3200" b="1">
                <a:latin typeface="Times New Roman" pitchFamily="18" charset="0"/>
                <a:ea typeface="宋体" pitchFamily="2" charset="-122"/>
              </a:rPr>
              <a:t>(2)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剪出若干个同样的“箭头”</a:t>
            </a:r>
            <a:r>
              <a:rPr lang="en-US" altLang="zh-CN" sz="3200" b="1">
                <a:latin typeface="Times New Roman" pitchFamily="18" charset="0"/>
                <a:ea typeface="宋体" pitchFamily="2" charset="-122"/>
              </a:rPr>
              <a:t>,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拼出一个美丽的图案</a:t>
            </a:r>
            <a:r>
              <a:rPr lang="en-US" altLang="zh-CN" sz="32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3200" b="1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1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</Words>
  <Application>Kingsoft Office WPP</Application>
  <PresentationFormat>宽屏</PresentationFormat>
  <Paragraphs>63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2016-03-12T05:22:08Z</dcterms:created>
  <dcterms:modified xsi:type="dcterms:W3CDTF">2016-03-12T05:22:56Z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