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5" name="TextBox 4"/>
          <p:cNvSpPr txBox="1"/>
          <p:nvPr/>
        </p:nvSpPr>
        <p:spPr>
          <a:xfrm>
            <a:off x="1524000" y="38608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7416" name="矩形 17415"/>
          <p:cNvSpPr/>
          <p:nvPr/>
        </p:nvSpPr>
        <p:spPr>
          <a:xfrm>
            <a:off x="2729548" y="2133600"/>
            <a:ext cx="5974080" cy="15544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algn="ctr" eaLnBrk="1" hangingPunct="1"/>
            <a:r>
              <a:rPr lang="zh-CN" altLang="en-US" sz="4800" b="1" u="sng" dirty="0">
                <a:latin typeface="黑体" pitchFamily="2" charset="-122"/>
                <a:ea typeface="黑体" pitchFamily="2" charset="-122"/>
              </a:rPr>
              <a:t>4.2  平移</a:t>
            </a:r>
            <a:endParaRPr lang="zh-CN" altLang="en-US" sz="4800" b="1" u="sng" dirty="0">
              <a:latin typeface="黑体" pitchFamily="2" charset="-122"/>
              <a:ea typeface="黑体" pitchFamily="2" charset="-122"/>
            </a:endParaRPr>
          </a:p>
          <a:p>
            <a:pPr lvl="0" algn="ctr" eaLnBrk="1" hangingPunct="1"/>
            <a:r>
              <a:rPr lang="zh-CN" altLang="en-US" sz="4800" b="1" u="sng" dirty="0"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800" b="1" u="sng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4800" b="1" u="sng" dirty="0">
                <a:latin typeface="黑体" pitchFamily="2" charset="-122"/>
                <a:ea typeface="黑体" pitchFamily="2" charset="-122"/>
              </a:rPr>
              <a:t>课时  平移的性质</a:t>
            </a:r>
            <a:endParaRPr lang="zh-CN" altLang="en-US" sz="4800" b="1" u="sng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Rectangle 2"/>
          <p:cNvSpPr/>
          <p:nvPr/>
        </p:nvSpPr>
        <p:spPr>
          <a:xfrm>
            <a:off x="2636838" y="1233488"/>
            <a:ext cx="691515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latin typeface="黑体" pitchFamily="2" charset="-122"/>
                <a:ea typeface="黑体" pitchFamily="2" charset="-122"/>
              </a:rPr>
              <a:t>2. 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举出生活中应用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“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平移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”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的一个实例．</a:t>
            </a:r>
            <a:endParaRPr lang="zh-CN" altLang="en-US" sz="28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2291" name="Text Box 3"/>
          <p:cNvSpPr txBox="1"/>
          <p:nvPr/>
        </p:nvSpPr>
        <p:spPr>
          <a:xfrm>
            <a:off x="2895600" y="2667000"/>
            <a:ext cx="1981200" cy="6134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隶书" pitchFamily="49" charset="-122"/>
              </a:rPr>
              <a:t>打平格线</a:t>
            </a:r>
            <a:endParaRPr lang="zh-CN" altLang="en-US" sz="3200" b="1" dirty="0">
              <a:solidFill>
                <a:srgbClr val="0000FF"/>
              </a:solidFill>
              <a:latin typeface="Times New Roman" pitchFamily="18" charset="0"/>
              <a:ea typeface="隶书" pitchFamily="49" charset="-122"/>
            </a:endParaRPr>
          </a:p>
        </p:txBody>
      </p:sp>
      <p:pic>
        <p:nvPicPr>
          <p:cNvPr id="12292" name="Picture 4" descr="20064171335234117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34000" y="2514600"/>
            <a:ext cx="4876800" cy="3173413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3041650" y="2252663"/>
            <a:ext cx="6094413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 通过这节课的学习活动，你有什么收获？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文本框 35841"/>
          <p:cNvSpPr txBox="1"/>
          <p:nvPr/>
        </p:nvSpPr>
        <p:spPr>
          <a:xfrm>
            <a:off x="2270125" y="908050"/>
            <a:ext cx="3960813" cy="4968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>
                <a:latin typeface="Times New Roman" pitchFamily="18" charset="0"/>
                <a:ea typeface="楷体_GB2312" pitchFamily="49" charset="-122"/>
              </a:rPr>
              <a:t>        </a:t>
            </a:r>
            <a:r>
              <a:rPr lang="en-US" altLang="zh-CN" sz="3200" b="1">
                <a:latin typeface="Times New Roman" pitchFamily="18" charset="0"/>
                <a:ea typeface="楷体_GB2312" pitchFamily="49" charset="-122"/>
              </a:rPr>
              <a:t>2010</a:t>
            </a:r>
            <a:r>
              <a:rPr lang="zh-CN" altLang="en-US" sz="3200" b="1" dirty="0">
                <a:latin typeface="Times New Roman" pitchFamily="18" charset="0"/>
                <a:ea typeface="楷体_GB2312" pitchFamily="49" charset="-122"/>
              </a:rPr>
              <a:t>年</a:t>
            </a:r>
            <a:r>
              <a:rPr lang="en-US" altLang="zh-CN" sz="3200" b="1">
                <a:latin typeface="Times New Roman" pitchFamily="18" charset="0"/>
                <a:ea typeface="楷体_GB2312" pitchFamily="49" charset="-122"/>
              </a:rPr>
              <a:t>10</a:t>
            </a:r>
            <a:r>
              <a:rPr lang="zh-CN" altLang="en-US" sz="3200" b="1" dirty="0">
                <a:latin typeface="Times New Roman" pitchFamily="18" charset="0"/>
                <a:ea typeface="楷体_GB2312" pitchFamily="49" charset="-122"/>
              </a:rPr>
              <a:t>月</a:t>
            </a:r>
            <a:r>
              <a:rPr lang="en-US" altLang="zh-CN" sz="3200" b="1"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sz="3200" b="1" dirty="0">
                <a:latin typeface="Times New Roman" pitchFamily="18" charset="0"/>
                <a:ea typeface="楷体_GB2312" pitchFamily="49" charset="-122"/>
              </a:rPr>
              <a:t>日下午</a:t>
            </a:r>
            <a:r>
              <a:rPr lang="en-US" altLang="zh-CN" sz="3200" b="1">
                <a:latin typeface="Times New Roman" pitchFamily="18" charset="0"/>
                <a:ea typeface="楷体_GB2312" pitchFamily="49" charset="-122"/>
              </a:rPr>
              <a:t>18</a:t>
            </a:r>
            <a:r>
              <a:rPr lang="zh-CN" altLang="en-US" sz="3200" b="1" dirty="0">
                <a:latin typeface="Times New Roman" pitchFamily="18" charset="0"/>
                <a:ea typeface="楷体_GB2312" pitchFamily="49" charset="-122"/>
              </a:rPr>
              <a:t>时</a:t>
            </a:r>
            <a:r>
              <a:rPr lang="en-US" altLang="zh-CN" sz="3200" b="1">
                <a:latin typeface="Times New Roman" pitchFamily="18" charset="0"/>
                <a:ea typeface="楷体_GB2312" pitchFamily="49" charset="-122"/>
              </a:rPr>
              <a:t>59</a:t>
            </a:r>
            <a:r>
              <a:rPr lang="zh-CN" altLang="en-US" sz="3200" b="1" dirty="0">
                <a:latin typeface="Times New Roman" pitchFamily="18" charset="0"/>
                <a:ea typeface="楷体_GB2312" pitchFamily="49" charset="-122"/>
              </a:rPr>
              <a:t>分</a:t>
            </a:r>
            <a:r>
              <a:rPr lang="en-US" altLang="zh-CN" sz="3200" b="1">
                <a:latin typeface="Times New Roman" pitchFamily="18" charset="0"/>
                <a:ea typeface="楷体_GB2312" pitchFamily="49" charset="-122"/>
              </a:rPr>
              <a:t>57</a:t>
            </a:r>
            <a:r>
              <a:rPr lang="zh-CN" altLang="en-US" sz="3200" b="1" dirty="0">
                <a:latin typeface="Times New Roman" pitchFamily="18" charset="0"/>
                <a:ea typeface="楷体_GB2312" pitchFamily="49" charset="-122"/>
              </a:rPr>
              <a:t>秒，中国探月二期工程先导星“嫦娥二号”在西昌点火升空，准确入轨，赴月球拍摄月球表面影象、获取极区表面数据，为嫦娥三号在月球软着陆做准备。 </a:t>
            </a:r>
            <a:endParaRPr lang="zh-CN" altLang="en-US" sz="3200" b="1">
              <a:latin typeface="Times New Roman" pitchFamily="18" charset="0"/>
              <a:ea typeface="楷体_GB2312" pitchFamily="49" charset="-122"/>
            </a:endParaRPr>
          </a:p>
        </p:txBody>
      </p:sp>
      <p:pic>
        <p:nvPicPr>
          <p:cNvPr id="35843" name="图片 35842" descr="710238"/>
          <p:cNvPicPr>
            <a:picLocks noChangeAspect="1"/>
          </p:cNvPicPr>
          <p:nvPr/>
        </p:nvPicPr>
        <p:blipFill>
          <a:blip r:embed="rId1"/>
          <a:srcRect b="16528"/>
          <a:stretch>
            <a:fillRect/>
          </a:stretch>
        </p:blipFill>
        <p:spPr>
          <a:xfrm>
            <a:off x="6321425" y="1042988"/>
            <a:ext cx="3884613" cy="4651375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35847" name="组合 35846"/>
          <p:cNvGrpSpPr/>
          <p:nvPr/>
        </p:nvGrpSpPr>
        <p:grpSpPr>
          <a:xfrm>
            <a:off x="4872038" y="0"/>
            <a:ext cx="2730500" cy="1371600"/>
            <a:chOff x="3992" y="432"/>
            <a:chExt cx="1720" cy="864"/>
          </a:xfrm>
        </p:grpSpPr>
        <p:pic>
          <p:nvPicPr>
            <p:cNvPr id="35848" name="图片 35847" descr="模板图片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5849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新课导入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文本框 36865"/>
          <p:cNvSpPr txBox="1"/>
          <p:nvPr/>
        </p:nvSpPr>
        <p:spPr>
          <a:xfrm>
            <a:off x="3890963" y="5634038"/>
            <a:ext cx="46799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solidFill>
                  <a:srgbClr val="FF00FF"/>
                </a:solidFill>
                <a:latin typeface="Times New Roman" pitchFamily="18" charset="0"/>
                <a:ea typeface="楷体_GB2312" pitchFamily="49" charset="-122"/>
              </a:rPr>
              <a:t>自动扶梯上缓缓上升的人</a:t>
            </a:r>
            <a:endParaRPr lang="zh-CN" altLang="en-US" sz="3200" b="1">
              <a:solidFill>
                <a:srgbClr val="FF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pic>
        <p:nvPicPr>
          <p:cNvPr id="36867" name="图片 36866" descr="u=1240181343,1985130008&amp;fm=23&amp;gp=0"/>
          <p:cNvPicPr>
            <a:picLocks noChangeAspect="1"/>
          </p:cNvPicPr>
          <p:nvPr/>
        </p:nvPicPr>
        <p:blipFill>
          <a:blip r:embed="rId1"/>
          <a:srcRect r="48212"/>
          <a:stretch>
            <a:fillRect/>
          </a:stretch>
        </p:blipFill>
        <p:spPr>
          <a:xfrm>
            <a:off x="4205288" y="549275"/>
            <a:ext cx="3670300" cy="472440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7890" name="图片 37889" descr="4ab4888b3bea33d1fc1f1021"/>
          <p:cNvPicPr>
            <a:picLocks noChangeAspect="1"/>
          </p:cNvPicPr>
          <p:nvPr/>
        </p:nvPicPr>
        <p:blipFill>
          <a:blip r:embed="rId1"/>
          <a:srcRect b="6128"/>
          <a:stretch>
            <a:fillRect/>
          </a:stretch>
        </p:blipFill>
        <p:spPr>
          <a:xfrm>
            <a:off x="7394575" y="142875"/>
            <a:ext cx="3273425" cy="6443663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7891" name="图片 37890" descr="cha_1005232311465088750_1_fb0ab49afd5129f11db7dbe5ae6b7776"/>
          <p:cNvPicPr>
            <a:picLocks noChangeAspect="1"/>
          </p:cNvPicPr>
          <p:nvPr/>
        </p:nvPicPr>
        <p:blipFill>
          <a:blip r:embed="rId2">
            <a:clrChange>
              <a:clrFrom>
                <a:srgbClr val="030207"/>
              </a:clrFrom>
              <a:clrTo>
                <a:srgbClr val="030207">
                  <a:alpha val="0"/>
                </a:srgbClr>
              </a:clrTo>
            </a:clrChange>
          </a:blip>
          <a:srcRect l="1208" t="1524" r="71625" b="1630"/>
          <a:stretch>
            <a:fillRect/>
          </a:stretch>
        </p:blipFill>
        <p:spPr>
          <a:xfrm>
            <a:off x="8669338" y="5092700"/>
            <a:ext cx="334962" cy="944563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7892" name="文本框 37891"/>
          <p:cNvSpPr txBox="1"/>
          <p:nvPr/>
        </p:nvSpPr>
        <p:spPr>
          <a:xfrm>
            <a:off x="1703388" y="1871663"/>
            <a:ext cx="180848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1" hangingPunct="1"/>
            <a:r>
              <a:rPr lang="zh-CN" altLang="en-US" sz="3200" b="1" dirty="0">
                <a:solidFill>
                  <a:srgbClr val="3366CC"/>
                </a:solidFill>
                <a:latin typeface="Times New Roman" pitchFamily="18" charset="0"/>
                <a:ea typeface="楷体_GB2312" pitchFamily="49" charset="-122"/>
              </a:rPr>
              <a:t>想一想：</a:t>
            </a:r>
            <a:endParaRPr lang="zh-CN" altLang="en-US" sz="3200" b="1" dirty="0">
              <a:solidFill>
                <a:srgbClr val="3366CC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7893" name="文本框 37892"/>
          <p:cNvSpPr txBox="1"/>
          <p:nvPr/>
        </p:nvSpPr>
        <p:spPr>
          <a:xfrm>
            <a:off x="1716088" y="2733675"/>
            <a:ext cx="5549900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Times New Roman" pitchFamily="18" charset="0"/>
                <a:ea typeface="楷体_GB2312" pitchFamily="49" charset="-122"/>
              </a:rPr>
              <a:t>（</a:t>
            </a:r>
            <a:r>
              <a:rPr lang="en-US" altLang="zh-CN" sz="3200" b="1"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sz="3200" b="1" dirty="0">
                <a:latin typeface="Times New Roman" pitchFamily="18" charset="0"/>
                <a:ea typeface="楷体_GB2312" pitchFamily="49" charset="-122"/>
              </a:rPr>
              <a:t>）电梯的形状、大小会发生改变吗？</a:t>
            </a:r>
            <a:endParaRPr lang="zh-CN" altLang="en-US" sz="3200" b="1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7894" name="文本框 37893"/>
          <p:cNvSpPr txBox="1"/>
          <p:nvPr/>
        </p:nvSpPr>
        <p:spPr>
          <a:xfrm>
            <a:off x="1766888" y="4329113"/>
            <a:ext cx="538162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Times New Roman" pitchFamily="18" charset="0"/>
                <a:ea typeface="楷体_GB2312" pitchFamily="49" charset="-122"/>
              </a:rPr>
              <a:t>（</a:t>
            </a:r>
            <a:r>
              <a:rPr lang="en-US" altLang="zh-CN" sz="3200" b="1"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sz="3200" b="1" dirty="0">
                <a:latin typeface="Times New Roman" pitchFamily="18" charset="0"/>
                <a:ea typeface="楷体_GB2312" pitchFamily="49" charset="-122"/>
              </a:rPr>
              <a:t>） 发生改变的是什么？</a:t>
            </a:r>
            <a:endParaRPr lang="zh-CN" altLang="en-US" sz="3200" b="1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7895" name="文本框 37894"/>
          <p:cNvSpPr txBox="1"/>
          <p:nvPr/>
        </p:nvSpPr>
        <p:spPr>
          <a:xfrm>
            <a:off x="3709988" y="3833813"/>
            <a:ext cx="103505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不会</a:t>
            </a:r>
            <a:endParaRPr lang="zh-CN" altLang="en-US" sz="3200" b="1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7896" name="文本框 37895"/>
          <p:cNvSpPr txBox="1"/>
          <p:nvPr/>
        </p:nvSpPr>
        <p:spPr>
          <a:xfrm>
            <a:off x="3098800" y="5178425"/>
            <a:ext cx="225107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电梯的位置</a:t>
            </a:r>
            <a:endParaRPr lang="zh-CN" altLang="en-US" sz="3200" b="1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7897" name="矩形 37896"/>
          <p:cNvSpPr/>
          <p:nvPr/>
        </p:nvSpPr>
        <p:spPr>
          <a:xfrm>
            <a:off x="2316163" y="638175"/>
            <a:ext cx="4114800" cy="5254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 fontScale="70000"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宋体" charset="0"/>
                <a:ea typeface="宋体" charset="0"/>
              </a:rPr>
              <a:t>上上下下的观光电梯</a:t>
            </a:r>
            <a:endParaRPr lang="zh-CN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宋体" charset="0"/>
              <a:ea typeface="宋体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07407E-6 L -2.77778E-7 -0.50834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  <p:bldP spid="37893" grpId="0"/>
      <p:bldP spid="37894" grpId="0"/>
      <p:bldP spid="37895" grpId="0"/>
      <p:bldP spid="3789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2"/>
          <p:cNvSpPr/>
          <p:nvPr/>
        </p:nvSpPr>
        <p:spPr>
          <a:xfrm>
            <a:off x="3429000" y="1676400"/>
            <a:ext cx="4419600" cy="2209800"/>
          </a:xfrm>
          <a:prstGeom prst="rect">
            <a:avLst/>
          </a:prstGeom>
          <a:solidFill>
            <a:srgbClr val="FF9933"/>
          </a:solidFill>
          <a:ln w="9525">
            <a:noFill/>
            <a:miter/>
          </a:ln>
        </p:spPr>
        <p:txBody>
          <a:bodyPr wrap="none" anchor="ctr"/>
          <a:p>
            <a:pPr lvl="0" eaLnBrk="1" hangingPunct="1"/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75" name="Text Box 3"/>
          <p:cNvSpPr txBox="1"/>
          <p:nvPr/>
        </p:nvSpPr>
        <p:spPr>
          <a:xfrm>
            <a:off x="2057400" y="4038600"/>
            <a:ext cx="75438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（</a:t>
            </a:r>
            <a:r>
              <a:rPr lang="zh-CN" altLang="zh-CN" sz="2400" b="1" dirty="0"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）被推移的窗页上的每一个点，是不是都按相同的方向移动了相同的距离？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8676" name="Group 4"/>
          <p:cNvGrpSpPr/>
          <p:nvPr/>
        </p:nvGrpSpPr>
        <p:grpSpPr>
          <a:xfrm>
            <a:off x="2208213" y="0"/>
            <a:ext cx="1598612" cy="990600"/>
            <a:chOff x="0" y="0"/>
            <a:chExt cx="1008" cy="624"/>
          </a:xfrm>
        </p:grpSpPr>
        <p:sp>
          <p:nvSpPr>
            <p:cNvPr id="28677" name="AutoShape 5" descr="深色横线"/>
            <p:cNvSpPr/>
            <p:nvPr/>
          </p:nvSpPr>
          <p:spPr>
            <a:xfrm>
              <a:off x="0" y="0"/>
              <a:ext cx="624" cy="624"/>
            </a:xfrm>
            <a:prstGeom prst="diamond">
              <a:avLst/>
            </a:prstGeom>
            <a:blipFill rotWithShape="0">
              <a:blip r:embed="rId1"/>
            </a:blipFill>
            <a:ln w="9525">
              <a:noFill/>
              <a:miter/>
            </a:ln>
          </p:spPr>
          <p:txBody>
            <a:bodyPr wrap="none" anchor="ctr"/>
            <a:p>
              <a:pPr lvl="0" eaLnBrk="1" hangingPunct="1"/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8678" name="AutoShape 6" descr="深色横线"/>
            <p:cNvSpPr/>
            <p:nvPr/>
          </p:nvSpPr>
          <p:spPr>
            <a:xfrm>
              <a:off x="384" y="0"/>
              <a:ext cx="624" cy="624"/>
            </a:xfrm>
            <a:prstGeom prst="diamond">
              <a:avLst/>
            </a:prstGeom>
            <a:blipFill rotWithShape="0">
              <a:blip r:embed="rId1"/>
            </a:blipFill>
            <a:ln w="9525">
              <a:noFill/>
              <a:miter/>
            </a:ln>
          </p:spPr>
          <p:txBody>
            <a:bodyPr wrap="none" anchor="ctr"/>
            <a:p>
              <a:pPr lvl="0" eaLnBrk="1" hangingPunct="1"/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8679" name="WordArt 7"/>
            <p:cNvSpPr/>
            <p:nvPr/>
          </p:nvSpPr>
          <p:spPr>
            <a:xfrm>
              <a:off x="144" y="179"/>
              <a:ext cx="288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60000"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FF66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黑体" charset="0"/>
                  <a:ea typeface="黑体" charset="0"/>
                </a:rPr>
                <a:t>观</a:t>
              </a:r>
              <a:endParaRPr lang="zh-CN" altLang="en-US" sz="3600" b="1">
                <a:ln w="9525" cap="flat" cmpd="sng">
                  <a:solidFill>
                    <a:srgbClr val="FF66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黑体" charset="0"/>
                <a:ea typeface="黑体" charset="0"/>
              </a:endParaRPr>
            </a:p>
          </p:txBody>
        </p:sp>
        <p:sp>
          <p:nvSpPr>
            <p:cNvPr id="28680" name="WordArt 8"/>
            <p:cNvSpPr/>
            <p:nvPr/>
          </p:nvSpPr>
          <p:spPr>
            <a:xfrm>
              <a:off x="576" y="179"/>
              <a:ext cx="288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60000"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FF66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黑体" charset="0"/>
                  <a:ea typeface="黑体" charset="0"/>
                </a:rPr>
                <a:t>察</a:t>
              </a:r>
              <a:endParaRPr lang="zh-CN" altLang="en-US" sz="3600" b="1">
                <a:ln w="9525" cap="flat" cmpd="sng">
                  <a:solidFill>
                    <a:srgbClr val="FF66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黑体" charset="0"/>
                <a:ea typeface="黑体" charset="0"/>
              </a:endParaRPr>
            </a:p>
          </p:txBody>
        </p:sp>
      </p:grpSp>
      <p:sp>
        <p:nvSpPr>
          <p:cNvPr id="28681" name="Rectangle 9"/>
          <p:cNvSpPr/>
          <p:nvPr/>
        </p:nvSpPr>
        <p:spPr>
          <a:xfrm>
            <a:off x="1981200" y="914400"/>
            <a:ext cx="7800975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小明擦窗户，把贴有图案的窗页从右边推到左边，请你观察并且思考下列问题：</a:t>
            </a:r>
            <a:endParaRPr lang="zh-CN" altLang="en-US" sz="2400" b="1" dirty="0"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28682" name="Group 10"/>
          <p:cNvGrpSpPr/>
          <p:nvPr/>
        </p:nvGrpSpPr>
        <p:grpSpPr>
          <a:xfrm>
            <a:off x="4452938" y="2047875"/>
            <a:ext cx="1066800" cy="1676400"/>
            <a:chOff x="0" y="0"/>
            <a:chExt cx="672" cy="1056"/>
          </a:xfrm>
        </p:grpSpPr>
        <p:grpSp>
          <p:nvGrpSpPr>
            <p:cNvPr id="28683" name="Group 11"/>
            <p:cNvGrpSpPr/>
            <p:nvPr/>
          </p:nvGrpSpPr>
          <p:grpSpPr>
            <a:xfrm>
              <a:off x="0" y="0"/>
              <a:ext cx="672" cy="1056"/>
              <a:chOff x="0" y="0"/>
              <a:chExt cx="672" cy="1056"/>
            </a:xfrm>
          </p:grpSpPr>
          <p:sp>
            <p:nvSpPr>
              <p:cNvPr id="28684" name="AutoShape 12"/>
              <p:cNvSpPr/>
              <p:nvPr/>
            </p:nvSpPr>
            <p:spPr>
              <a:xfrm>
                <a:off x="75" y="75"/>
                <a:ext cx="528" cy="912"/>
              </a:xfrm>
              <a:prstGeom prst="flowChart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28685" name="AutoShape 13"/>
              <p:cNvSpPr/>
              <p:nvPr/>
            </p:nvSpPr>
            <p:spPr>
              <a:xfrm>
                <a:off x="0" y="0"/>
                <a:ext cx="672" cy="1056"/>
              </a:xfrm>
              <a:prstGeom prst="flowChart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sp>
          <p:nvSpPr>
            <p:cNvPr id="28686" name="AutoShape 14"/>
            <p:cNvSpPr/>
            <p:nvPr/>
          </p:nvSpPr>
          <p:spPr>
            <a:xfrm>
              <a:off x="171" y="219"/>
              <a:ext cx="336" cy="336"/>
            </a:xfrm>
            <a:prstGeom prst="sun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5" name="Group 15"/>
          <p:cNvGrpSpPr/>
          <p:nvPr/>
        </p:nvGrpSpPr>
        <p:grpSpPr>
          <a:xfrm>
            <a:off x="5407025" y="2047875"/>
            <a:ext cx="1066800" cy="1676400"/>
            <a:chOff x="0" y="0"/>
            <a:chExt cx="672" cy="1056"/>
          </a:xfrm>
        </p:grpSpPr>
        <p:grpSp>
          <p:nvGrpSpPr>
            <p:cNvPr id="28688" name="Group 16"/>
            <p:cNvGrpSpPr/>
            <p:nvPr/>
          </p:nvGrpSpPr>
          <p:grpSpPr>
            <a:xfrm>
              <a:off x="0" y="0"/>
              <a:ext cx="672" cy="1056"/>
              <a:chOff x="0" y="0"/>
              <a:chExt cx="672" cy="1056"/>
            </a:xfrm>
          </p:grpSpPr>
          <p:sp>
            <p:nvSpPr>
              <p:cNvPr id="28689" name="AutoShape 17"/>
              <p:cNvSpPr/>
              <p:nvPr/>
            </p:nvSpPr>
            <p:spPr>
              <a:xfrm>
                <a:off x="75" y="75"/>
                <a:ext cx="528" cy="912"/>
              </a:xfrm>
              <a:prstGeom prst="flowChart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28690" name="AutoShape 18"/>
              <p:cNvSpPr/>
              <p:nvPr/>
            </p:nvSpPr>
            <p:spPr>
              <a:xfrm>
                <a:off x="0" y="0"/>
                <a:ext cx="672" cy="1056"/>
              </a:xfrm>
              <a:prstGeom prst="flowChartProcess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sp>
          <p:nvSpPr>
            <p:cNvPr id="28691" name="AutoShape 19"/>
            <p:cNvSpPr/>
            <p:nvPr/>
          </p:nvSpPr>
          <p:spPr>
            <a:xfrm>
              <a:off x="171" y="219"/>
              <a:ext cx="336" cy="336"/>
            </a:xfrm>
            <a:prstGeom prst="sun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28692" name="Rectangle 20"/>
          <p:cNvSpPr/>
          <p:nvPr/>
        </p:nvSpPr>
        <p:spPr>
          <a:xfrm>
            <a:off x="2116138" y="6003925"/>
            <a:ext cx="649859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（</a:t>
            </a:r>
            <a:r>
              <a:rPr lang="zh-CN" altLang="zh-CN" sz="2400" b="1" dirty="0">
                <a:latin typeface="Times New Roman" pitchFamily="18" charset="0"/>
                <a:ea typeface="宋体" pitchFamily="2" charset="-122"/>
              </a:rPr>
              <a:t>4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）直线</a:t>
            </a:r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移到直线</a:t>
            </a:r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zh-CN" sz="2400" b="1" dirty="0">
                <a:latin typeface="Times New Roman" pitchFamily="18" charset="0"/>
                <a:ea typeface="Times New Roman" pitchFamily="18" charset="0"/>
              </a:rPr>
              <a:t>'</a:t>
            </a:r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zh-CN" sz="2400" b="1" dirty="0">
                <a:latin typeface="Times New Roman" pitchFamily="18" charset="0"/>
                <a:ea typeface="宋体" pitchFamily="2" charset="-122"/>
              </a:rPr>
              <a:t>'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后，方向改变了吗？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93" name="Rectangle 21"/>
          <p:cNvSpPr/>
          <p:nvPr/>
        </p:nvSpPr>
        <p:spPr>
          <a:xfrm>
            <a:off x="2116138" y="5394325"/>
            <a:ext cx="47040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（</a:t>
            </a:r>
            <a:r>
              <a:rPr lang="zh-CN" altLang="zh-CN" sz="2400" b="1" dirty="0"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）</a:t>
            </a:r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两点的距离改变了吗？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94" name="Rectangle 22"/>
          <p:cNvSpPr/>
          <p:nvPr/>
        </p:nvSpPr>
        <p:spPr>
          <a:xfrm>
            <a:off x="2116138" y="4876800"/>
            <a:ext cx="64312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（</a:t>
            </a:r>
            <a:r>
              <a:rPr lang="zh-CN" altLang="zh-CN" sz="2400" b="1" dirty="0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）窗页上图案的现状、大小发生变化了吗？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95" name="Text Box 23"/>
          <p:cNvSpPr txBox="1"/>
          <p:nvPr/>
        </p:nvSpPr>
        <p:spPr>
          <a:xfrm>
            <a:off x="5772150" y="2090738"/>
            <a:ext cx="5334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A</a:t>
            </a:r>
            <a:endParaRPr lang="zh-CN" altLang="zh-CN" sz="2400" b="1" i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96" name="Text Box 24"/>
          <p:cNvSpPr txBox="1"/>
          <p:nvPr/>
        </p:nvSpPr>
        <p:spPr>
          <a:xfrm>
            <a:off x="5424488" y="2462213"/>
            <a:ext cx="5334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B</a:t>
            </a:r>
            <a:endParaRPr lang="zh-CN" altLang="zh-CN" sz="2400" b="1" i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193" name="Text Box 25"/>
          <p:cNvSpPr txBox="1"/>
          <p:nvPr/>
        </p:nvSpPr>
        <p:spPr>
          <a:xfrm>
            <a:off x="5664200" y="4437063"/>
            <a:ext cx="3276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移动相同距离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194" name="Text Box 26"/>
          <p:cNvSpPr txBox="1"/>
          <p:nvPr/>
        </p:nvSpPr>
        <p:spPr>
          <a:xfrm>
            <a:off x="8328025" y="4868863"/>
            <a:ext cx="1828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没有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195" name="Text Box 27"/>
          <p:cNvSpPr txBox="1"/>
          <p:nvPr/>
        </p:nvSpPr>
        <p:spPr>
          <a:xfrm>
            <a:off x="6743700" y="5373688"/>
            <a:ext cx="20796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没有改变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196" name="Text Box 28"/>
          <p:cNvSpPr txBox="1"/>
          <p:nvPr/>
        </p:nvSpPr>
        <p:spPr>
          <a:xfrm>
            <a:off x="4943475" y="6400800"/>
            <a:ext cx="194151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没有改变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33333E-6 C -0.04323 -3.33333E-6 -0.08646 -3.33333E-6 -0.10382 -3.33333E-6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3" grpId="0"/>
      <p:bldP spid="7194" grpId="0"/>
      <p:bldP spid="7195" grpId="0"/>
      <p:bldP spid="719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/>
          <p:cNvSpPr/>
          <p:nvPr/>
        </p:nvSpPr>
        <p:spPr>
          <a:xfrm>
            <a:off x="3200400" y="4191000"/>
            <a:ext cx="5562600" cy="2209800"/>
          </a:xfrm>
          <a:prstGeom prst="rect">
            <a:avLst/>
          </a:prstGeom>
          <a:solidFill>
            <a:srgbClr val="FF9933"/>
          </a:solidFill>
          <a:ln w="9525">
            <a:noFill/>
            <a:miter/>
          </a:ln>
        </p:spPr>
        <p:txBody>
          <a:bodyPr wrap="none" anchor="ctr"/>
          <a:p>
            <a:pPr lvl="0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8195" name="Text Box 3"/>
          <p:cNvSpPr txBox="1"/>
          <p:nvPr/>
        </p:nvSpPr>
        <p:spPr>
          <a:xfrm>
            <a:off x="2286000" y="1752600"/>
            <a:ext cx="77724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在上面的例子中，点</a:t>
            </a:r>
            <a:r>
              <a:rPr lang="zh-CN" altLang="en-US" sz="2400" b="1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zh-CN" altLang="en-US" sz="2400" b="1" i="1" dirty="0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分别平移到了点</a:t>
            </a:r>
            <a:r>
              <a:rPr lang="zh-CN" altLang="en-US" sz="2400" b="1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'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zh-CN" altLang="en-US" sz="2400" b="1" i="1" dirty="0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'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，称</a:t>
            </a:r>
            <a:r>
              <a:rPr lang="zh-CN" altLang="en-US" sz="2400" b="1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'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是</a:t>
            </a:r>
            <a:r>
              <a:rPr lang="zh-CN" altLang="en-US" sz="2400" b="1" i="1" dirty="0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的对应点，</a:t>
            </a:r>
            <a:r>
              <a:rPr lang="zh-CN" altLang="en-US" sz="2400" b="1" i="1" dirty="0">
                <a:latin typeface="Times New Roman" pitchFamily="18" charset="0"/>
                <a:ea typeface="宋体" pitchFamily="2" charset="-122"/>
              </a:rPr>
              <a:t>B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'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是</a:t>
            </a:r>
            <a:r>
              <a:rPr lang="zh-CN" altLang="en-US" sz="2400" b="1" i="1" dirty="0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的对应点．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704" name="Rectangle 8"/>
          <p:cNvSpPr/>
          <p:nvPr/>
        </p:nvSpPr>
        <p:spPr>
          <a:xfrm>
            <a:off x="2062163" y="938213"/>
            <a:ext cx="81375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把图形上所有的点都按同一方向移动相同的距离叫作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平移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8201" name="Rectangle 9"/>
          <p:cNvSpPr/>
          <p:nvPr/>
        </p:nvSpPr>
        <p:spPr>
          <a:xfrm>
            <a:off x="2286000" y="2651125"/>
            <a:ext cx="48736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原来的图形叫作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原像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8202" name="Rectangle 10"/>
          <p:cNvSpPr/>
          <p:nvPr/>
        </p:nvSpPr>
        <p:spPr>
          <a:xfrm>
            <a:off x="2362200" y="3352800"/>
            <a:ext cx="73914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在新位置的图形叫作该图形在平移下的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像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． 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707" name="Line 11"/>
          <p:cNvSpPr/>
          <p:nvPr/>
        </p:nvSpPr>
        <p:spPr>
          <a:xfrm flipV="1">
            <a:off x="3886200" y="4343400"/>
            <a:ext cx="3048000" cy="10668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04" name="Line 12"/>
          <p:cNvSpPr/>
          <p:nvPr/>
        </p:nvSpPr>
        <p:spPr>
          <a:xfrm flipV="1">
            <a:off x="3886200" y="4343400"/>
            <a:ext cx="3048000" cy="10668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09" name="Line 13"/>
          <p:cNvSpPr/>
          <p:nvPr/>
        </p:nvSpPr>
        <p:spPr>
          <a:xfrm>
            <a:off x="5410200" y="4876800"/>
            <a:ext cx="533400" cy="1066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10" name="Text Box 14"/>
          <p:cNvSpPr txBox="1"/>
          <p:nvPr/>
        </p:nvSpPr>
        <p:spPr>
          <a:xfrm>
            <a:off x="6934200" y="4098925"/>
            <a:ext cx="609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000" b="1" i="1" dirty="0">
                <a:latin typeface="Times New Roman" pitchFamily="18" charset="0"/>
                <a:ea typeface="宋体" pitchFamily="2" charset="-122"/>
              </a:rPr>
              <a:t>a</a:t>
            </a:r>
            <a:endParaRPr lang="zh-CN" altLang="zh-CN" sz="2000" b="1" i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8207" name="Text Box 15"/>
          <p:cNvSpPr txBox="1"/>
          <p:nvPr/>
        </p:nvSpPr>
        <p:spPr>
          <a:xfrm>
            <a:off x="7391400" y="5013325"/>
            <a:ext cx="609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000" b="1" i="1" dirty="0">
                <a:latin typeface="Times New Roman" pitchFamily="18" charset="0"/>
                <a:ea typeface="宋体" pitchFamily="2" charset="-122"/>
              </a:rPr>
              <a:t>b</a:t>
            </a:r>
            <a:endParaRPr lang="zh-CN" altLang="zh-CN" sz="2000" b="1" i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712" name="Text Box 16"/>
          <p:cNvSpPr txBox="1"/>
          <p:nvPr/>
        </p:nvSpPr>
        <p:spPr>
          <a:xfrm>
            <a:off x="5105400" y="4495800"/>
            <a:ext cx="609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000" b="1" i="1" dirty="0">
                <a:latin typeface="Times New Roman" pitchFamily="18" charset="0"/>
                <a:ea typeface="宋体" pitchFamily="2" charset="-122"/>
              </a:rPr>
              <a:t>M</a:t>
            </a:r>
            <a:endParaRPr lang="zh-CN" altLang="zh-CN" sz="2000" b="1" i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8209" name="Text Box 17"/>
          <p:cNvSpPr txBox="1"/>
          <p:nvPr/>
        </p:nvSpPr>
        <p:spPr>
          <a:xfrm>
            <a:off x="6019800" y="6003925"/>
            <a:ext cx="609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000" b="1" i="1" dirty="0">
                <a:latin typeface="Times New Roman" pitchFamily="18" charset="0"/>
                <a:ea typeface="宋体" pitchFamily="2" charset="-122"/>
              </a:rPr>
              <a:t>N</a:t>
            </a:r>
            <a:endParaRPr lang="zh-CN" altLang="zh-CN" sz="2000" b="1" i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9714" name="组合 29713"/>
          <p:cNvGrpSpPr/>
          <p:nvPr/>
        </p:nvGrpSpPr>
        <p:grpSpPr>
          <a:xfrm>
            <a:off x="5016500" y="0"/>
            <a:ext cx="2730500" cy="1371600"/>
            <a:chOff x="3992" y="432"/>
            <a:chExt cx="1720" cy="864"/>
          </a:xfrm>
        </p:grpSpPr>
        <p:pic>
          <p:nvPicPr>
            <p:cNvPr id="29715" name="图片 2971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9716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推进新课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4.21965E-6 L 0.06667 0.1664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0" y="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29704" grpId="0"/>
      <p:bldP spid="8201" grpId="0"/>
      <p:bldP spid="8202" grpId="0"/>
      <p:bldP spid="8207" grpId="0"/>
      <p:bldP spid="82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2495550" y="3573463"/>
            <a:ext cx="7467600" cy="213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9219" name="Rectangle 3"/>
          <p:cNvSpPr/>
          <p:nvPr/>
        </p:nvSpPr>
        <p:spPr>
          <a:xfrm>
            <a:off x="3116263" y="3929063"/>
            <a:ext cx="6400800" cy="13716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zh-CN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1.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平移把直线变成与它平行的直线．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zh-CN" altLang="zh-CN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2.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两条平行直线中的一条，可以通过平移与另一重合．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724" name="Rectangle 4"/>
          <p:cNvSpPr/>
          <p:nvPr/>
        </p:nvSpPr>
        <p:spPr>
          <a:xfrm>
            <a:off x="2844800" y="2743200"/>
            <a:ext cx="555625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平移还不改变直线的方向．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725" name="Rectangle 5"/>
          <p:cNvSpPr/>
          <p:nvPr/>
        </p:nvSpPr>
        <p:spPr>
          <a:xfrm>
            <a:off x="2819400" y="1828800"/>
            <a:ext cx="558165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平移不改变图形的形状和大小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9222" name="Rectangle 6"/>
          <p:cNvSpPr/>
          <p:nvPr/>
        </p:nvSpPr>
        <p:spPr>
          <a:xfrm>
            <a:off x="2057400" y="700088"/>
            <a:ext cx="33832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实践经验告诉我们：</a:t>
            </a:r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ldLvl="0" animBg="1"/>
      <p:bldP spid="9219" grpId="0"/>
      <p:bldP spid="30724" grpId="0"/>
      <p:bldP spid="30725" grpId="0"/>
      <p:bldP spid="92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Rectangle 2"/>
          <p:cNvSpPr>
            <a:spLocks noGrp="1" noRot="1"/>
          </p:cNvSpPr>
          <p:nvPr>
            <p:ph type="body"/>
          </p:nvPr>
        </p:nvSpPr>
        <p:spPr>
          <a:xfrm>
            <a:off x="2135188" y="1412875"/>
            <a:ext cx="8153400" cy="4498975"/>
          </a:xfrm>
        </p:spPr>
        <p:txBody>
          <a:bodyPr vert="horz" wrap="square" lIns="91440" tIns="45720" rIns="91440" bIns="45720" anchor="t"/>
          <a:p>
            <a:pPr lvl="0" eaLnBrk="1" hangingPunct="1">
              <a:buClr>
                <a:schemeClr val="tx2"/>
              </a:buClr>
              <a:buNone/>
            </a:pPr>
            <a:r>
              <a:rPr lang="zh-CN" altLang="en-US" sz="4000" b="1" dirty="0">
                <a:solidFill>
                  <a:schemeClr val="tx2"/>
                </a:solidFill>
              </a:rPr>
              <a:t>   平移的性质：</a:t>
            </a:r>
            <a:endParaRPr lang="zh-CN" altLang="en-US" sz="4000" b="1" dirty="0">
              <a:solidFill>
                <a:schemeClr val="tx2"/>
              </a:solidFill>
            </a:endParaRPr>
          </a:p>
          <a:p>
            <a:pPr lvl="0" eaLnBrk="1" hangingPunct="1">
              <a:buClr>
                <a:schemeClr val="tx2"/>
              </a:buClr>
              <a:buNone/>
            </a:pPr>
            <a:r>
              <a:rPr lang="zh-CN" altLang="en-US" dirty="0"/>
              <a:t>    </a:t>
            </a:r>
            <a:r>
              <a:rPr lang="zh-CN" altLang="en-US" sz="3600" b="1" dirty="0">
                <a:solidFill>
                  <a:srgbClr val="0000FF"/>
                </a:solidFill>
              </a:rPr>
              <a:t> 一个图形和它经过平移得到的图形中，两组对应点的连线平行（或在同一条直线上）且相等。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/>
          <p:cNvPicPr>
            <a:picLocks noChangeAspect="1"/>
          </p:cNvPicPr>
          <p:nvPr/>
        </p:nvPicPr>
        <p:blipFill>
          <a:blip r:embed="rId1">
            <a:lum bright="17999"/>
          </a:blip>
          <a:stretch>
            <a:fillRect/>
          </a:stretch>
        </p:blipFill>
        <p:spPr>
          <a:xfrm>
            <a:off x="6172200" y="2819400"/>
            <a:ext cx="4495800" cy="22098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2771" name="Text Box 3"/>
          <p:cNvSpPr txBox="1"/>
          <p:nvPr/>
        </p:nvSpPr>
        <p:spPr>
          <a:xfrm>
            <a:off x="1992313" y="1196975"/>
            <a:ext cx="8229600" cy="15544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400" b="1" dirty="0">
                <a:latin typeface="Times New Roman" pitchFamily="18" charset="0"/>
                <a:ea typeface="宋体" pitchFamily="2" charset="-122"/>
              </a:rPr>
              <a:t>1.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如图，在一次跳高比赛中，运动员甲第一次起跳时，横杆在</a:t>
            </a:r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位置，第二次起跳时甲要求把横杆向上平移起跳时，又要求把横杆向下平移到</a:t>
            </a:r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CD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位置，</a:t>
            </a:r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CD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EF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三条直线互相平行吗？在括号中填写理由．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75" name="Rectangle 7"/>
          <p:cNvSpPr/>
          <p:nvPr/>
        </p:nvSpPr>
        <p:spPr>
          <a:xfrm>
            <a:off x="1828800" y="4419600"/>
            <a:ext cx="8515350" cy="1920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zh-CN" sz="2400" b="1" dirty="0">
                <a:latin typeface="Times New Roman" pitchFamily="18" charset="0"/>
                <a:ea typeface="宋体" pitchFamily="2" charset="-122"/>
              </a:rPr>
              <a:t>//</a:t>
            </a:r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EF</a:t>
            </a:r>
            <a:r>
              <a:rPr lang="zh-CN" altLang="zh-CN" sz="2400" b="1" dirty="0">
                <a:latin typeface="Times New Roman" pitchFamily="18" charset="0"/>
                <a:ea typeface="宋体" pitchFamily="2" charset="-122"/>
              </a:rPr>
              <a:t>(         				       )</a:t>
            </a:r>
            <a:endParaRPr lang="zh-CN" altLang="zh-CN" sz="2400" b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endParaRPr lang="zh-CN" altLang="zh-CN" sz="2400" b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EF</a:t>
            </a:r>
            <a:r>
              <a:rPr lang="zh-CN" altLang="zh-CN" sz="2400" b="1" dirty="0">
                <a:latin typeface="Times New Roman" pitchFamily="18" charset="0"/>
                <a:ea typeface="宋体" pitchFamily="2" charset="-122"/>
              </a:rPr>
              <a:t>//</a:t>
            </a:r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CD</a:t>
            </a:r>
            <a:r>
              <a:rPr lang="zh-CN" altLang="zh-CN" sz="2400" b="1" dirty="0">
                <a:latin typeface="Times New Roman" pitchFamily="18" charset="0"/>
                <a:ea typeface="宋体" pitchFamily="2" charset="-122"/>
              </a:rPr>
              <a:t>(           		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                       </a:t>
            </a:r>
            <a:r>
              <a:rPr lang="zh-CN" altLang="zh-CN" sz="2400" b="1" dirty="0">
                <a:latin typeface="Times New Roman" pitchFamily="18" charset="0"/>
                <a:ea typeface="宋体" pitchFamily="2" charset="-122"/>
              </a:rPr>
              <a:t>)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 </a:t>
            </a:r>
            <a:endParaRPr lang="zh-CN" altLang="zh-CN" sz="2400" b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endParaRPr lang="zh-CN" altLang="zh-CN" sz="2400" b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zh-CN" sz="2400" b="1" dirty="0">
                <a:latin typeface="Times New Roman" pitchFamily="18" charset="0"/>
                <a:ea typeface="宋体" pitchFamily="2" charset="-122"/>
              </a:rPr>
              <a:t>//</a:t>
            </a:r>
            <a:r>
              <a:rPr lang="zh-CN" altLang="zh-CN" sz="2400" b="1" i="1" dirty="0">
                <a:latin typeface="Times New Roman" pitchFamily="18" charset="0"/>
                <a:ea typeface="宋体" pitchFamily="2" charset="-122"/>
              </a:rPr>
              <a:t>CD</a:t>
            </a:r>
            <a:r>
              <a:rPr lang="zh-CN" altLang="zh-CN" sz="2400" b="1" dirty="0">
                <a:latin typeface="Times New Roman" pitchFamily="18" charset="0"/>
                <a:ea typeface="宋体" pitchFamily="2" charset="-122"/>
              </a:rPr>
              <a:t>(        				       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            </a:t>
            </a:r>
            <a:r>
              <a:rPr lang="zh-CN" altLang="zh-CN" sz="2400" b="1" dirty="0">
                <a:latin typeface="Times New Roman" pitchFamily="18" charset="0"/>
                <a:ea typeface="宋体" pitchFamily="2" charset="-122"/>
              </a:rPr>
              <a:t>)</a:t>
            </a:r>
            <a:endParaRPr lang="zh-CN" altLang="zh-CN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1272" name="Text Box 8"/>
          <p:cNvSpPr txBox="1"/>
          <p:nvPr/>
        </p:nvSpPr>
        <p:spPr>
          <a:xfrm>
            <a:off x="2782888" y="2924175"/>
            <a:ext cx="23622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400" b="1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∥</a:t>
            </a:r>
            <a:r>
              <a:rPr lang="zh-CN" altLang="zh-CN" sz="2400" b="1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CD</a:t>
            </a:r>
            <a:r>
              <a:rPr lang="zh-CN" altLang="zh-CN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∥</a:t>
            </a:r>
            <a:r>
              <a:rPr lang="zh-CN" altLang="zh-CN" sz="2400" b="1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EF</a:t>
            </a:r>
            <a:endParaRPr lang="zh-CN" altLang="zh-CN" sz="2400" b="1" i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1273" name="Text Box 9"/>
          <p:cNvSpPr txBox="1"/>
          <p:nvPr/>
        </p:nvSpPr>
        <p:spPr>
          <a:xfrm>
            <a:off x="2943225" y="4419600"/>
            <a:ext cx="4953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平移把直线变成与它平行直线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1274" name="Text Box 10"/>
          <p:cNvSpPr txBox="1"/>
          <p:nvPr/>
        </p:nvSpPr>
        <p:spPr>
          <a:xfrm>
            <a:off x="3062288" y="5164138"/>
            <a:ext cx="4732337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平移把直线变成与它平行直线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1275" name="Text Box 11"/>
          <p:cNvSpPr txBox="1"/>
          <p:nvPr/>
        </p:nvSpPr>
        <p:spPr>
          <a:xfrm>
            <a:off x="2979738" y="5937250"/>
            <a:ext cx="5472112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平行同一条直线的两条直线直线平行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2780" name="Group 7"/>
          <p:cNvGrpSpPr/>
          <p:nvPr/>
        </p:nvGrpSpPr>
        <p:grpSpPr>
          <a:xfrm>
            <a:off x="4511675" y="0"/>
            <a:ext cx="2730500" cy="1371600"/>
            <a:chOff x="3992" y="432"/>
            <a:chExt cx="1720" cy="864"/>
          </a:xfrm>
        </p:grpSpPr>
        <p:pic>
          <p:nvPicPr>
            <p:cNvPr id="32781" name="Picture 8" descr="模板图片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随堂演练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/>
      <p:bldP spid="11273" grpId="0"/>
      <p:bldP spid="11274" grpId="0"/>
      <p:bldP spid="1127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924</Words>
  <Application>Kingsoft Office WPP</Application>
  <PresentationFormat>宽屏</PresentationFormat>
  <Paragraphs>110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2016-03-12T05:02:33Z</dcterms:created>
  <dcterms:modified xsi:type="dcterms:W3CDTF">2016-03-12T05:03:12Z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