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7" Type="http://schemas.openxmlformats.org/officeDocument/2006/relationships/image" Target="../media/image13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6" Type="http://schemas.openxmlformats.org/officeDocument/2006/relationships/vmlDrawing" Target="../drawings/vmlDrawing1.v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13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708275"/>
            <a:ext cx="91440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u="sng" dirty="0"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 u="sng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1" u="sng" dirty="0">
                <a:latin typeface="黑体" pitchFamily="2" charset="-122"/>
                <a:ea typeface="黑体" pitchFamily="2" charset="-122"/>
              </a:rPr>
              <a:t>课时 平行线的判定方法</a:t>
            </a:r>
            <a:r>
              <a:rPr lang="en-US" altLang="zh-CN" sz="4800" b="1" u="sng">
                <a:latin typeface="黑体" pitchFamily="2" charset="-122"/>
                <a:ea typeface="黑体" pitchFamily="2" charset="-122"/>
              </a:rPr>
              <a:t>1</a:t>
            </a:r>
            <a:endParaRPr lang="zh-CN" altLang="en-US" sz="4800" b="1" u="sng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6915" name="Rectangle 3"/>
          <p:cNvSpPr/>
          <p:nvPr/>
        </p:nvSpPr>
        <p:spPr>
          <a:xfrm>
            <a:off x="1703388" y="1844675"/>
            <a:ext cx="8580120" cy="28384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defTabSz="0" eaLnBrk="1" hangingPunct="1">
              <a:tabLst>
                <a:tab pos="666750" algn="l"/>
              </a:tabLst>
            </a:pPr>
            <a:r>
              <a:rPr lang="en-US" altLang="zh-CN" sz="3600" b="1">
                <a:latin typeface="Verdana" pitchFamily="34" charset="0"/>
                <a:ea typeface="宋体" pitchFamily="2" charset="-122"/>
              </a:rPr>
              <a:t>    </a:t>
            </a:r>
            <a:r>
              <a:rPr lang="zh-CN" altLang="en-US" sz="3600" b="1" dirty="0">
                <a:latin typeface="Verdana" pitchFamily="34" charset="0"/>
                <a:ea typeface="宋体" pitchFamily="2" charset="-122"/>
              </a:rPr>
              <a:t>你学到了什么？</a:t>
            </a:r>
            <a:endParaRPr lang="zh-CN" altLang="en-US" sz="3600" b="1" dirty="0">
              <a:latin typeface="Verdana" pitchFamily="34" charset="0"/>
              <a:ea typeface="宋体" pitchFamily="2" charset="-122"/>
            </a:endParaRPr>
          </a:p>
          <a:p>
            <a:pPr lvl="0" defTabSz="0" eaLnBrk="1" hangingPunct="1">
              <a:tabLst>
                <a:tab pos="666750" algn="l"/>
              </a:tabLst>
            </a:pPr>
            <a:endParaRPr lang="zh-CN" altLang="en-US" sz="3600" b="1" dirty="0">
              <a:latin typeface="Verdana" pitchFamily="34" charset="0"/>
              <a:ea typeface="宋体" pitchFamily="2" charset="-122"/>
            </a:endParaRPr>
          </a:p>
          <a:p>
            <a:pPr lvl="0" defTabSz="0" eaLnBrk="1" hangingPunct="1">
              <a:tabLst>
                <a:tab pos="666750" algn="l"/>
              </a:tabLst>
            </a:pPr>
            <a:r>
              <a:rPr lang="zh-CN" altLang="en-US" sz="3600" b="1" dirty="0">
                <a:latin typeface="Verdana" pitchFamily="34" charset="0"/>
                <a:ea typeface="宋体" pitchFamily="2" charset="-122"/>
              </a:rPr>
              <a:t>    你认为还有什么不懂的？</a:t>
            </a:r>
            <a:endParaRPr lang="zh-CN" altLang="en-US" sz="3600" b="1" dirty="0">
              <a:latin typeface="Verdana" pitchFamily="34" charset="0"/>
              <a:ea typeface="宋体" pitchFamily="2" charset="-122"/>
            </a:endParaRPr>
          </a:p>
          <a:p>
            <a:pPr lvl="0" defTabSz="0" eaLnBrk="1" hangingPunct="1">
              <a:tabLst>
                <a:tab pos="666750" algn="l"/>
              </a:tabLst>
            </a:pPr>
            <a:endParaRPr lang="zh-CN" altLang="en-US" sz="3600" b="1" dirty="0">
              <a:latin typeface="Verdana" pitchFamily="34" charset="0"/>
              <a:ea typeface="宋体" pitchFamily="2" charset="-122"/>
            </a:endParaRPr>
          </a:p>
          <a:p>
            <a:pPr lvl="0" defTabSz="0" eaLnBrk="1" hangingPunct="1">
              <a:tabLst>
                <a:tab pos="666750" algn="l"/>
              </a:tabLst>
            </a:pPr>
            <a:r>
              <a:rPr lang="en-US" altLang="zh-CN" sz="3600" b="1">
                <a:latin typeface="Verdana" pitchFamily="34" charset="0"/>
                <a:ea typeface="宋体" pitchFamily="2" charset="-122"/>
              </a:rPr>
              <a:t>    </a:t>
            </a:r>
            <a:r>
              <a:rPr lang="zh-CN" altLang="en-US" sz="3600" b="1" dirty="0">
                <a:latin typeface="Verdana" pitchFamily="34" charset="0"/>
                <a:ea typeface="宋体" pitchFamily="2" charset="-122"/>
              </a:rPr>
              <a:t>你有什么经验与收获让同学们共享呢？</a:t>
            </a:r>
            <a:endParaRPr lang="zh-CN" altLang="en-US" sz="3600" b="1" dirty="0">
              <a:latin typeface="Verdana" pitchFamily="34" charset="0"/>
              <a:ea typeface="宋体" pitchFamily="2" charset="-122"/>
            </a:endParaRPr>
          </a:p>
        </p:txBody>
      </p:sp>
      <p:pic>
        <p:nvPicPr>
          <p:cNvPr id="49157" name="Picture 5" descr="GL_045"/>
          <p:cNvPicPr/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847850" y="2997200"/>
            <a:ext cx="503238" cy="501650"/>
          </a:xfrm>
        </p:spPr>
      </p:pic>
      <p:sp>
        <p:nvSpPr>
          <p:cNvPr id="166918" name="Text Box 6"/>
          <p:cNvSpPr txBox="1"/>
          <p:nvPr/>
        </p:nvSpPr>
        <p:spPr>
          <a:xfrm>
            <a:off x="2438400" y="1752600"/>
            <a:ext cx="2819400" cy="5524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endParaRPr lang="zh-CN" altLang="en-US" sz="2800" b="1" dirty="0">
              <a:latin typeface="Comic Sans MS" pitchFamily="66" charset="0"/>
              <a:ea typeface="宋体" pitchFamily="2" charset="-122"/>
            </a:endParaRPr>
          </a:p>
        </p:txBody>
      </p:sp>
      <p:pic>
        <p:nvPicPr>
          <p:cNvPr id="49159" name="Picture 7" descr="GL_045"/>
          <p:cNvPicPr/>
          <p:nvPr/>
        </p:nvPicPr>
        <p:blipFill>
          <a:blip r:embed="rId1"/>
          <a:stretch>
            <a:fillRect/>
          </a:stretch>
        </p:blipFill>
        <p:spPr>
          <a:xfrm>
            <a:off x="1847850" y="1916113"/>
            <a:ext cx="533400" cy="4699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9160" name="Picture 8" descr="GL_045"/>
          <p:cNvPicPr/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847850" y="4005263"/>
            <a:ext cx="503238" cy="501650"/>
          </a:xfrm>
        </p:spPr>
      </p:pic>
      <p:grpSp>
        <p:nvGrpSpPr>
          <p:cNvPr id="49161" name="Group 15"/>
          <p:cNvGrpSpPr/>
          <p:nvPr/>
        </p:nvGrpSpPr>
        <p:grpSpPr>
          <a:xfrm>
            <a:off x="4872038" y="0"/>
            <a:ext cx="2730500" cy="1371600"/>
            <a:chOff x="3992" y="432"/>
            <a:chExt cx="1720" cy="864"/>
          </a:xfrm>
        </p:grpSpPr>
        <p:pic>
          <p:nvPicPr>
            <p:cNvPr id="49162" name="Picture 16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/>
      <p:bldP spid="1669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Rectangle 2"/>
          <p:cNvSpPr>
            <a:spLocks noGrp="1"/>
          </p:cNvSpPr>
          <p:nvPr>
            <p:ph type="body"/>
          </p:nvPr>
        </p:nvSpPr>
        <p:spPr>
          <a:xfrm>
            <a:off x="1919288" y="981075"/>
            <a:ext cx="7561262" cy="5184775"/>
          </a:xfrm>
        </p:spPr>
        <p:txBody>
          <a:bodyPr vert="horz" wrap="square" lIns="91440" tIns="45720" rIns="91440" bIns="45720" anchor="t"/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同位角相等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,  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两直线平行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内错角相等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,  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两直线平行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3.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同旁内角互补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,  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两直线平行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4.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如果两条直线都与第三条直线平行，</a:t>
            </a:r>
            <a:endParaRPr lang="zh-CN" altLang="en-US" b="1" dirty="0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zh-CN" altLang="en-US" b="1" dirty="0">
                <a:latin typeface="黑体" pitchFamily="2" charset="-122"/>
                <a:ea typeface="黑体" pitchFamily="2" charset="-122"/>
              </a:rPr>
              <a:t>   那么这两条直线也互相平行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5.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如果两条直线都与第三条直线垂直，</a:t>
            </a:r>
            <a:endParaRPr lang="zh-CN" altLang="en-US" b="1" dirty="0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zh-CN" altLang="en-US" b="1" dirty="0">
                <a:latin typeface="黑体" pitchFamily="2" charset="-122"/>
                <a:ea typeface="黑体" pitchFamily="2" charset="-122"/>
              </a:rPr>
              <a:t>   那么这两条直线也互相平行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6.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平行线的定义</a:t>
            </a:r>
            <a:r>
              <a:rPr lang="en-US" altLang="zh-CN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b="1">
              <a:latin typeface="黑体" pitchFamily="2" charset="-122"/>
              <a:ea typeface="黑体" pitchFamily="2" charset="-122"/>
            </a:endParaRPr>
          </a:p>
          <a:p>
            <a:pPr marL="609600" lvl="0" indent="-609600" eaLnBrk="1" hangingPunct="1">
              <a:buFont typeface="Wingdings" pitchFamily="2" charset="2"/>
              <a:buChar char="§"/>
            </a:pPr>
            <a:endParaRPr lang="zh-CN" altLang="en-US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0179" name="Text Box 3"/>
          <p:cNvSpPr txBox="1"/>
          <p:nvPr/>
        </p:nvSpPr>
        <p:spPr>
          <a:xfrm>
            <a:off x="1774825" y="65088"/>
            <a:ext cx="8564880" cy="8089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FF0000"/>
                </a:solidFill>
                <a:latin typeface="Arial" charset="0"/>
                <a:ea typeface="隶书" pitchFamily="49" charset="-122"/>
              </a:rPr>
              <a:t>判定两条直线是否平行的方法有：</a:t>
            </a:r>
            <a:endParaRPr lang="zh-CN" altLang="en-US" sz="4400" b="1" dirty="0">
              <a:solidFill>
                <a:srgbClr val="FF0000"/>
              </a:solidFill>
              <a:latin typeface="Arial" charset="0"/>
              <a:ea typeface="隶书" pitchFamily="49" charset="-122"/>
            </a:endParaRPr>
          </a:p>
        </p:txBody>
      </p:sp>
      <p:pic>
        <p:nvPicPr>
          <p:cNvPr id="50180" name="Picture 4" descr="jhgyutuii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75725" y="5157788"/>
            <a:ext cx="1692275" cy="14351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1600200" y="1066800"/>
            <a:ext cx="4856163" cy="1798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/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华文中宋" pitchFamily="2" charset="-122"/>
                <a:ea typeface="华文中宋" pitchFamily="2" charset="-122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华文中宋" pitchFamily="2" charset="-122"/>
                <a:ea typeface="华文中宋" pitchFamily="2" charset="-122"/>
              </a:rPr>
              <a:t>如图，三根木条相交成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itchFamily="2" charset="-122"/>
              </a:rPr>
              <a:t>∠</a:t>
            </a: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华文中宋" pitchFamily="2" charset="-122"/>
                <a:ea typeface="华文中宋" pitchFamily="2" charset="-122"/>
              </a:rPr>
              <a:t>， 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itchFamily="2" charset="-122"/>
              </a:rPr>
              <a:t>∠</a:t>
            </a: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华文中宋" pitchFamily="2" charset="-122"/>
                <a:ea typeface="华文中宋" pitchFamily="2" charset="-122"/>
              </a:rPr>
              <a:t>，固定木条</a:t>
            </a:r>
            <a:r>
              <a:rPr lang="en-US" altLang="zh-CN" sz="2800" b="1" i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Book Antiqua" pitchFamily="18" charset="0"/>
                <a:ea typeface="华文中宋" pitchFamily="2" charset="-122"/>
              </a:rPr>
              <a:t>b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、</a:t>
            </a:r>
            <a:r>
              <a:rPr lang="en-US" altLang="zh-CN" sz="2800" b="1" i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c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，转动木条</a:t>
            </a:r>
            <a:r>
              <a:rPr lang="en-US" altLang="zh-CN" sz="2800" b="1" i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a , 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观察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itchFamily="2" charset="-122"/>
              </a:rPr>
              <a:t>∠</a:t>
            </a: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华文中宋" pitchFamily="2" charset="-122"/>
                <a:ea typeface="华文中宋" pitchFamily="2" charset="-122"/>
              </a:rPr>
              <a:t>， 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itchFamily="2" charset="-122"/>
              </a:rPr>
              <a:t>∠</a:t>
            </a: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满足什么条件时直线</a:t>
            </a:r>
            <a:r>
              <a:rPr lang="en-US" altLang="zh-CN" sz="2800" b="1" i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与</a:t>
            </a:r>
            <a:r>
              <a:rPr lang="en-US" altLang="zh-CN" sz="2800" b="1" i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Book Antiqua" pitchFamily="18" charset="0"/>
                <a:ea typeface="华文中宋" pitchFamily="2" charset="-122"/>
              </a:rPr>
              <a:t>b</a:t>
            </a:r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平行</a:t>
            </a: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.</a:t>
            </a:r>
            <a:endParaRPr lang="en-US" altLang="zh-CN" sz="2800" b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ea typeface="华文中宋" pitchFamily="2" charset="-122"/>
            </a:endParaRPr>
          </a:p>
        </p:txBody>
      </p:sp>
      <p:pic>
        <p:nvPicPr>
          <p:cNvPr id="29699" name="Picture 3" descr="直线平行的条件p5305"/>
          <p:cNvPicPr>
            <a:picLocks noChangeAspect="1"/>
          </p:cNvPicPr>
          <p:nvPr/>
        </p:nvPicPr>
        <p:blipFill>
          <a:blip r:embed="rId1"/>
          <a:srcRect b="1881"/>
          <a:stretch>
            <a:fillRect/>
          </a:stretch>
        </p:blipFill>
        <p:spPr>
          <a:xfrm>
            <a:off x="6456363" y="692150"/>
            <a:ext cx="3529012" cy="231775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" name="Group 4"/>
          <p:cNvGrpSpPr/>
          <p:nvPr/>
        </p:nvGrpSpPr>
        <p:grpSpPr>
          <a:xfrm>
            <a:off x="1752600" y="3124200"/>
            <a:ext cx="2903538" cy="3087688"/>
            <a:chOff x="144" y="1881"/>
            <a:chExt cx="1829" cy="1945"/>
          </a:xfrm>
        </p:grpSpPr>
        <p:pic>
          <p:nvPicPr>
            <p:cNvPr id="29701" name="Picture 5" descr="直线平行的条件p530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" y="2296"/>
              <a:ext cx="1814" cy="153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69990" name="Text Box 6"/>
            <p:cNvSpPr txBox="1">
              <a:spLocks noChangeArrowheads="1"/>
            </p:cNvSpPr>
            <p:nvPr/>
          </p:nvSpPr>
          <p:spPr bwMode="auto">
            <a:xfrm>
              <a:off x="204" y="1881"/>
              <a:ext cx="1769" cy="32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当∠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1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＞∠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2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时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</p:grpSp>
      <p:pic>
        <p:nvPicPr>
          <p:cNvPr id="169991" name="Picture 7" descr="直线平行的条件p53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575" y="3795713"/>
            <a:ext cx="2808288" cy="23685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4800600" y="3124200"/>
            <a:ext cx="2808288" cy="518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当∠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＝∠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时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7672388" y="3141663"/>
            <a:ext cx="2995612" cy="3109912"/>
            <a:chOff x="3833" y="1881"/>
            <a:chExt cx="1887" cy="1959"/>
          </a:xfrm>
        </p:grpSpPr>
        <p:pic>
          <p:nvPicPr>
            <p:cNvPr id="29706" name="Picture 10" descr="直线平行的条件p530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3" y="2249"/>
              <a:ext cx="1887" cy="159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69995" name="Text Box 11"/>
            <p:cNvSpPr txBox="1">
              <a:spLocks noChangeArrowheads="1"/>
            </p:cNvSpPr>
            <p:nvPr/>
          </p:nvSpPr>
          <p:spPr bwMode="auto">
            <a:xfrm>
              <a:off x="3895" y="1881"/>
              <a:ext cx="1769" cy="32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当∠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1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＜∠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2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 charset="0"/>
                  <a:ea typeface="宋体" pitchFamily="2" charset="-122"/>
                  <a:cs typeface="+mn-cs"/>
                </a:rPr>
                <a:t>时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1558925" y="6262688"/>
            <a:ext cx="3168650" cy="5187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①直线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a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和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ook Antiqua" pitchFamily="18" charset="0"/>
                <a:ea typeface="华文中宋" pitchFamily="2" charset="-122"/>
                <a:cs typeface="+mn-cs"/>
              </a:rPr>
              <a:t>b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不平行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4872038" y="6246813"/>
            <a:ext cx="2160588" cy="5187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/>
            <a:r>
              <a:rPr lang="zh-CN" altLang="en-US" sz="28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②直线</a:t>
            </a:r>
            <a:r>
              <a:rPr lang="en-US" altLang="zh-CN" sz="2800" b="1" i="1" err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华文中宋" pitchFamily="2" charset="-122"/>
              </a:rPr>
              <a:t>a</a:t>
            </a:r>
            <a:r>
              <a:rPr lang="en-US" altLang="zh-CN" sz="2800" b="1" err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</a:rPr>
              <a:t>∥</a:t>
            </a:r>
            <a:r>
              <a:rPr lang="en-US" altLang="zh-CN" sz="2800" b="1" i="1" err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Book Antiqua" pitchFamily="18" charset="0"/>
                <a:ea typeface="华文中宋" pitchFamily="2" charset="-122"/>
              </a:rPr>
              <a:t>b</a:t>
            </a:r>
            <a:endParaRPr lang="en-US" altLang="zh-CN" sz="2800" b="1" i="1" err="1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Book Antiqua" pitchFamily="18" charset="0"/>
              <a:ea typeface="华文中宋" pitchFamily="2" charset="-122"/>
            </a:endParaRP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7321550" y="6246813"/>
            <a:ext cx="3167063" cy="5187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③直线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华文中宋" pitchFamily="2" charset="-122"/>
                <a:cs typeface="+mn-cs"/>
              </a:rPr>
              <a:t>a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和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ook Antiqua" pitchFamily="18" charset="0"/>
                <a:ea typeface="华文中宋" pitchFamily="2" charset="-122"/>
                <a:cs typeface="+mn-cs"/>
              </a:rPr>
              <a:t>b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不平行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grpSp>
        <p:nvGrpSpPr>
          <p:cNvPr id="5" name="Group 23"/>
          <p:cNvGrpSpPr/>
          <p:nvPr/>
        </p:nvGrpSpPr>
        <p:grpSpPr>
          <a:xfrm rot="-1790338">
            <a:off x="7653338" y="1876425"/>
            <a:ext cx="1905000" cy="139700"/>
            <a:chOff x="3984" y="1536"/>
            <a:chExt cx="1200" cy="88"/>
          </a:xfrm>
        </p:grpSpPr>
        <p:sp>
          <p:nvSpPr>
            <p:cNvPr id="170008" name="Rectangle 24"/>
            <p:cNvSpPr>
              <a:spLocks noChangeArrowheads="1"/>
            </p:cNvSpPr>
            <p:nvPr/>
          </p:nvSpPr>
          <p:spPr bwMode="auto">
            <a:xfrm>
              <a:off x="3985" y="1534"/>
              <a:ext cx="1200" cy="7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C66300"/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21" name="Oval 25"/>
            <p:cNvSpPr>
              <a:spLocks noChangeAspect="1"/>
            </p:cNvSpPr>
            <p:nvPr/>
          </p:nvSpPr>
          <p:spPr>
            <a:xfrm>
              <a:off x="4464" y="1536"/>
              <a:ext cx="88" cy="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rgbClr val="66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6" name="Group 26"/>
          <p:cNvGrpSpPr/>
          <p:nvPr/>
        </p:nvGrpSpPr>
        <p:grpSpPr>
          <a:xfrm rot="-2193761">
            <a:off x="7653338" y="1876425"/>
            <a:ext cx="1905000" cy="139700"/>
            <a:chOff x="3984" y="1536"/>
            <a:chExt cx="1200" cy="88"/>
          </a:xfrm>
        </p:grpSpPr>
        <p:sp>
          <p:nvSpPr>
            <p:cNvPr id="170011" name="Rectangle 27"/>
            <p:cNvSpPr>
              <a:spLocks noChangeArrowheads="1"/>
            </p:cNvSpPr>
            <p:nvPr/>
          </p:nvSpPr>
          <p:spPr bwMode="auto">
            <a:xfrm>
              <a:off x="3985" y="1534"/>
              <a:ext cx="1200" cy="7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C66300"/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24" name="Oval 28"/>
            <p:cNvSpPr>
              <a:spLocks noChangeAspect="1"/>
            </p:cNvSpPr>
            <p:nvPr/>
          </p:nvSpPr>
          <p:spPr>
            <a:xfrm>
              <a:off x="4464" y="1536"/>
              <a:ext cx="88" cy="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rgbClr val="66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7" name="Group 29"/>
          <p:cNvGrpSpPr/>
          <p:nvPr/>
        </p:nvGrpSpPr>
        <p:grpSpPr>
          <a:xfrm rot="-3000579">
            <a:off x="7653338" y="1844675"/>
            <a:ext cx="1905000" cy="139700"/>
            <a:chOff x="3984" y="1536"/>
            <a:chExt cx="1200" cy="88"/>
          </a:xfrm>
        </p:grpSpPr>
        <p:sp>
          <p:nvSpPr>
            <p:cNvPr id="170014" name="Rectangle 30"/>
            <p:cNvSpPr>
              <a:spLocks noChangeArrowheads="1"/>
            </p:cNvSpPr>
            <p:nvPr/>
          </p:nvSpPr>
          <p:spPr bwMode="auto">
            <a:xfrm>
              <a:off x="3984" y="1535"/>
              <a:ext cx="1200" cy="7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C66300"/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27" name="Oval 31"/>
            <p:cNvSpPr>
              <a:spLocks noChangeAspect="1"/>
            </p:cNvSpPr>
            <p:nvPr/>
          </p:nvSpPr>
          <p:spPr>
            <a:xfrm>
              <a:off x="4464" y="1536"/>
              <a:ext cx="88" cy="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rgbClr val="66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8" name="Group 32"/>
          <p:cNvGrpSpPr/>
          <p:nvPr/>
        </p:nvGrpSpPr>
        <p:grpSpPr>
          <a:xfrm rot="-4710775">
            <a:off x="7608888" y="1844675"/>
            <a:ext cx="1905000" cy="139700"/>
            <a:chOff x="3984" y="1536"/>
            <a:chExt cx="1200" cy="88"/>
          </a:xfrm>
        </p:grpSpPr>
        <p:sp>
          <p:nvSpPr>
            <p:cNvPr id="170017" name="Rectangle 33"/>
            <p:cNvSpPr>
              <a:spLocks noChangeArrowheads="1"/>
            </p:cNvSpPr>
            <p:nvPr/>
          </p:nvSpPr>
          <p:spPr bwMode="auto">
            <a:xfrm>
              <a:off x="3984" y="1536"/>
              <a:ext cx="1200" cy="7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C66300"/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30" name="Oval 34"/>
            <p:cNvSpPr>
              <a:spLocks noChangeAspect="1"/>
            </p:cNvSpPr>
            <p:nvPr/>
          </p:nvSpPr>
          <p:spPr>
            <a:xfrm>
              <a:off x="4464" y="1536"/>
              <a:ext cx="88" cy="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rgbClr val="66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 rot="-6835455">
            <a:off x="7532688" y="1844675"/>
            <a:ext cx="1905000" cy="139700"/>
            <a:chOff x="3984" y="1536"/>
            <a:chExt cx="1200" cy="88"/>
          </a:xfrm>
        </p:grpSpPr>
        <p:sp>
          <p:nvSpPr>
            <p:cNvPr id="170020" name="Rectangle 36"/>
            <p:cNvSpPr>
              <a:spLocks noChangeArrowheads="1"/>
            </p:cNvSpPr>
            <p:nvPr/>
          </p:nvSpPr>
          <p:spPr bwMode="auto">
            <a:xfrm>
              <a:off x="3984" y="1536"/>
              <a:ext cx="1200" cy="7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rgbClr val="C66300"/>
                </a:gs>
              </a:gsLst>
              <a:lin ang="5400000" scaled="1"/>
            </a:gradFill>
            <a:ln w="9525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9733" name="Oval 37"/>
            <p:cNvSpPr>
              <a:spLocks noChangeAspect="1"/>
            </p:cNvSpPr>
            <p:nvPr/>
          </p:nvSpPr>
          <p:spPr>
            <a:xfrm>
              <a:off x="4464" y="1536"/>
              <a:ext cx="88" cy="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>
              <a:solidFill>
                <a:srgbClr val="6600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 bldLvl="0" animBg="1"/>
      <p:bldP spid="169992" grpId="0" bldLvl="0" animBg="1"/>
      <p:bldP spid="169996" grpId="0" bldLvl="0" animBg="1"/>
      <p:bldP spid="169997" grpId="0" bldLvl="0" animBg="1"/>
      <p:bldP spid="16999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1010" name="Picture 2" descr="306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938712">
            <a:off x="4224338" y="774700"/>
            <a:ext cx="2714625" cy="4751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1011" name="Line 3"/>
          <p:cNvSpPr/>
          <p:nvPr/>
        </p:nvSpPr>
        <p:spPr>
          <a:xfrm>
            <a:off x="4038600" y="2930525"/>
            <a:ext cx="59753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71012" name="Picture 4" descr="等腰三角板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5267325" y="2863850"/>
            <a:ext cx="5400675" cy="27257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1014" name="Line 6"/>
          <p:cNvSpPr/>
          <p:nvPr/>
        </p:nvSpPr>
        <p:spPr>
          <a:xfrm>
            <a:off x="3648075" y="1423988"/>
            <a:ext cx="5473700" cy="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1015" name="Text Box 7"/>
          <p:cNvSpPr txBox="1"/>
          <p:nvPr/>
        </p:nvSpPr>
        <p:spPr>
          <a:xfrm>
            <a:off x="1774825" y="1484313"/>
            <a:ext cx="170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3333CC"/>
                </a:solidFill>
                <a:latin typeface="Arial" charset="0"/>
                <a:ea typeface="楷体_GB2312" pitchFamily="49" charset="-122"/>
              </a:rPr>
              <a:t>一、放</a:t>
            </a:r>
            <a:endParaRPr lang="zh-CN" altLang="en-US" sz="4000" b="1" dirty="0">
              <a:solidFill>
                <a:srgbClr val="3333CC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71016" name="Text Box 8"/>
          <p:cNvSpPr txBox="1"/>
          <p:nvPr/>
        </p:nvSpPr>
        <p:spPr>
          <a:xfrm>
            <a:off x="1774825" y="2359025"/>
            <a:ext cx="170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3333CC"/>
                </a:solidFill>
                <a:latin typeface="Arial" charset="0"/>
                <a:ea typeface="楷体_GB2312" pitchFamily="49" charset="-122"/>
              </a:rPr>
              <a:t>二、靠</a:t>
            </a:r>
            <a:endParaRPr lang="zh-CN" altLang="en-US" sz="4000" b="1" dirty="0">
              <a:solidFill>
                <a:srgbClr val="3333CC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71017" name="Text Box 9"/>
          <p:cNvSpPr txBox="1"/>
          <p:nvPr/>
        </p:nvSpPr>
        <p:spPr>
          <a:xfrm>
            <a:off x="1774825" y="3295650"/>
            <a:ext cx="170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3333CC"/>
                </a:solidFill>
                <a:latin typeface="Arial" charset="0"/>
                <a:ea typeface="楷体_GB2312" pitchFamily="49" charset="-122"/>
              </a:rPr>
              <a:t>三、移</a:t>
            </a:r>
            <a:endParaRPr lang="zh-CN" altLang="en-US" sz="4000" b="1" dirty="0">
              <a:solidFill>
                <a:srgbClr val="3333CC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71018" name="Text Box 10"/>
          <p:cNvSpPr txBox="1"/>
          <p:nvPr/>
        </p:nvSpPr>
        <p:spPr>
          <a:xfrm>
            <a:off x="1774825" y="4159250"/>
            <a:ext cx="170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3333CC"/>
                </a:solidFill>
                <a:latin typeface="Arial" charset="0"/>
                <a:ea typeface="楷体_GB2312" pitchFamily="49" charset="-122"/>
              </a:rPr>
              <a:t>四、画</a:t>
            </a:r>
            <a:endParaRPr lang="zh-CN" altLang="en-US" sz="4000" b="1" dirty="0">
              <a:solidFill>
                <a:srgbClr val="3333CC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71022" name="Text Box 14"/>
          <p:cNvSpPr txBox="1"/>
          <p:nvPr/>
        </p:nvSpPr>
        <p:spPr>
          <a:xfrm>
            <a:off x="2351088" y="260350"/>
            <a:ext cx="3382962" cy="579120"/>
          </a:xfrm>
          <a:prstGeom prst="rect">
            <a:avLst/>
          </a:prstGeom>
          <a:solidFill>
            <a:srgbClr val="FFFF00"/>
          </a:solidFill>
          <a:ln w="6350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“推平行线法”：</a:t>
            </a:r>
            <a:r>
              <a:rPr lang="zh-CN" altLang="en-US" sz="3200" b="1" dirty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   </a:t>
            </a:r>
            <a:endParaRPr lang="zh-CN" altLang="en-US" sz="3200" b="1" dirty="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971 L -0.16545 -0.2201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5" grpId="0"/>
      <p:bldP spid="171016" grpId="0"/>
      <p:bldP spid="171017" grpId="0"/>
      <p:bldP spid="171018" grpId="0"/>
      <p:bldP spid="17102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2034" name="Text Box 2"/>
          <p:cNvSpPr txBox="1"/>
          <p:nvPr/>
        </p:nvSpPr>
        <p:spPr>
          <a:xfrm>
            <a:off x="2135188" y="404813"/>
            <a:ext cx="7921625" cy="12611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Arial" charset="0"/>
                <a:ea typeface="宋体" pitchFamily="2" charset="-122"/>
              </a:rPr>
              <a:t>        请按图 </a:t>
            </a:r>
            <a:r>
              <a:rPr lang="en-US" altLang="zh-CN" sz="3200" b="1">
                <a:solidFill>
                  <a:srgbClr val="800000"/>
                </a:solidFill>
                <a:latin typeface="Arial" charset="0"/>
                <a:ea typeface="宋体" pitchFamily="2" charset="-122"/>
              </a:rPr>
              <a:t>1-5 </a:t>
            </a:r>
            <a:r>
              <a:rPr lang="zh-CN" altLang="en-US" sz="3200" b="1" dirty="0">
                <a:solidFill>
                  <a:srgbClr val="800000"/>
                </a:solidFill>
                <a:latin typeface="Arial" charset="0"/>
                <a:ea typeface="宋体" pitchFamily="2" charset="-122"/>
              </a:rPr>
              <a:t>所示方法画两条平行线</a:t>
            </a:r>
            <a:r>
              <a:rPr lang="en-US" altLang="zh-CN" sz="3200" b="1">
                <a:solidFill>
                  <a:srgbClr val="800000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800000"/>
                </a:solidFill>
                <a:latin typeface="Arial" charset="0"/>
                <a:ea typeface="宋体" pitchFamily="2" charset="-122"/>
              </a:rPr>
              <a:t>然后讨论下面的问题</a:t>
            </a:r>
            <a:r>
              <a:rPr lang="en-US" altLang="zh-CN" sz="3200" b="1">
                <a:solidFill>
                  <a:srgbClr val="800000"/>
                </a:solidFill>
                <a:latin typeface="Arial" charset="0"/>
                <a:ea typeface="宋体" pitchFamily="2" charset="-122"/>
              </a:rPr>
              <a:t>:</a:t>
            </a:r>
            <a:endParaRPr lang="en-US" altLang="zh-CN" sz="3200" b="1">
              <a:solidFill>
                <a:srgbClr val="8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72035" name="Text Box 3"/>
          <p:cNvSpPr txBox="1"/>
          <p:nvPr/>
        </p:nvSpPr>
        <p:spPr>
          <a:xfrm>
            <a:off x="1919288" y="1628775"/>
            <a:ext cx="4032250" cy="11150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      </a:t>
            </a:r>
            <a:r>
              <a:rPr lang="en-US" altLang="zh-CN" sz="2800" b="1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(1)</a:t>
            </a:r>
            <a:r>
              <a:rPr lang="zh-CN" altLang="en-US" sz="2800" b="1" dirty="0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上面的画法可以看做是怎样的图形变换</a:t>
            </a:r>
            <a:r>
              <a:rPr lang="en-US" altLang="zh-CN" sz="2800" b="1">
                <a:solidFill>
                  <a:schemeClr val="accent2"/>
                </a:solidFill>
                <a:latin typeface="Arial" charset="0"/>
                <a:ea typeface="宋体" pitchFamily="2" charset="-122"/>
              </a:rPr>
              <a:t>?</a:t>
            </a:r>
            <a:endParaRPr lang="en-US" altLang="zh-CN" sz="2800" b="1">
              <a:solidFill>
                <a:schemeClr val="accent2"/>
              </a:solidFill>
              <a:latin typeface="Arial" charset="0"/>
              <a:ea typeface="宋体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6240463" y="1557338"/>
            <a:ext cx="4032250" cy="4032250"/>
            <a:chOff x="2971" y="1434"/>
            <a:chExt cx="2540" cy="2540"/>
          </a:xfrm>
        </p:grpSpPr>
        <p:sp>
          <p:nvSpPr>
            <p:cNvPr id="31749" name="Line 5"/>
            <p:cNvSpPr/>
            <p:nvPr/>
          </p:nvSpPr>
          <p:spPr>
            <a:xfrm>
              <a:off x="3016" y="1979"/>
              <a:ext cx="249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50" name="Line 6"/>
            <p:cNvSpPr/>
            <p:nvPr/>
          </p:nvSpPr>
          <p:spPr>
            <a:xfrm>
              <a:off x="2971" y="2931"/>
              <a:ext cx="2495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51" name="AutoShape 7"/>
            <p:cNvSpPr/>
            <p:nvPr/>
          </p:nvSpPr>
          <p:spPr>
            <a:xfrm rot="-2055368">
              <a:off x="3742" y="1434"/>
              <a:ext cx="59" cy="2540"/>
            </a:xfrm>
            <a:prstGeom prst="parallelogram">
              <a:avLst>
                <a:gd name="adj" fmla="val 0"/>
              </a:avLst>
            </a:prstGeom>
            <a:solidFill>
              <a:schemeClr val="bg1"/>
            </a:solidFill>
            <a:ln w="28575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31752" name="Group 8"/>
            <p:cNvGrpSpPr/>
            <p:nvPr/>
          </p:nvGrpSpPr>
          <p:grpSpPr>
            <a:xfrm>
              <a:off x="3288" y="1979"/>
              <a:ext cx="1180" cy="453"/>
              <a:chOff x="3334" y="1979"/>
              <a:chExt cx="1088" cy="454"/>
            </a:xfrm>
          </p:grpSpPr>
          <p:sp>
            <p:nvSpPr>
              <p:cNvPr id="31753" name="Line 9"/>
              <p:cNvSpPr/>
              <p:nvPr/>
            </p:nvSpPr>
            <p:spPr>
              <a:xfrm flipH="1">
                <a:off x="3651" y="1979"/>
                <a:ext cx="771" cy="454"/>
              </a:xfrm>
              <a:prstGeom prst="line">
                <a:avLst/>
              </a:prstGeom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4" name="Oval 10"/>
              <p:cNvSpPr/>
              <p:nvPr/>
            </p:nvSpPr>
            <p:spPr>
              <a:xfrm>
                <a:off x="3651" y="2160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1800" b="0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31755" name="Line 11"/>
              <p:cNvSpPr/>
              <p:nvPr/>
            </p:nvSpPr>
            <p:spPr>
              <a:xfrm>
                <a:off x="3334" y="1979"/>
                <a:ext cx="1088" cy="0"/>
              </a:xfrm>
              <a:prstGeom prst="line">
                <a:avLst/>
              </a:prstGeom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1756" name="Group 12"/>
            <p:cNvGrpSpPr/>
            <p:nvPr/>
          </p:nvGrpSpPr>
          <p:grpSpPr>
            <a:xfrm>
              <a:off x="3969" y="2931"/>
              <a:ext cx="1089" cy="454"/>
              <a:chOff x="3334" y="1979"/>
              <a:chExt cx="1088" cy="454"/>
            </a:xfrm>
          </p:grpSpPr>
          <p:sp>
            <p:nvSpPr>
              <p:cNvPr id="31757" name="Line 13"/>
              <p:cNvSpPr/>
              <p:nvPr/>
            </p:nvSpPr>
            <p:spPr>
              <a:xfrm flipH="1">
                <a:off x="3651" y="1979"/>
                <a:ext cx="771" cy="454"/>
              </a:xfrm>
              <a:prstGeom prst="line">
                <a:avLst/>
              </a:prstGeom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8" name="Oval 14"/>
              <p:cNvSpPr/>
              <p:nvPr/>
            </p:nvSpPr>
            <p:spPr>
              <a:xfrm>
                <a:off x="3651" y="2160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1800" b="0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31759" name="Line 15"/>
              <p:cNvSpPr/>
              <p:nvPr/>
            </p:nvSpPr>
            <p:spPr>
              <a:xfrm>
                <a:off x="3334" y="1979"/>
                <a:ext cx="1088" cy="0"/>
              </a:xfrm>
              <a:prstGeom prst="line">
                <a:avLst/>
              </a:prstGeom>
              <a:ln w="3810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aphicFrame>
          <p:nvGraphicFramePr>
            <p:cNvPr id="31760" name="Object 16"/>
            <p:cNvGraphicFramePr/>
            <p:nvPr/>
          </p:nvGraphicFramePr>
          <p:xfrm>
            <a:off x="5148" y="1480"/>
            <a:ext cx="264" cy="5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114300" imgH="227965" progId="Equation.DSMT4">
                    <p:embed/>
                  </p:oleObj>
                </mc:Choice>
                <mc:Fallback>
                  <p:oleObj name="" r:id="rId1" imgW="114300" imgH="227965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148" y="1480"/>
                          <a:ext cx="264" cy="5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1" name="Object 17"/>
            <p:cNvGraphicFramePr/>
            <p:nvPr/>
          </p:nvGraphicFramePr>
          <p:xfrm>
            <a:off x="5193" y="2432"/>
            <a:ext cx="293" cy="5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127000" imgH="227965" progId="Equation.DSMT4">
                    <p:embed/>
                  </p:oleObj>
                </mc:Choice>
                <mc:Fallback>
                  <p:oleObj name="" r:id="rId3" imgW="127000" imgH="227965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193" y="2432"/>
                          <a:ext cx="293" cy="5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2" name="Object 18"/>
            <p:cNvGraphicFramePr/>
            <p:nvPr/>
          </p:nvGraphicFramePr>
          <p:xfrm>
            <a:off x="3243" y="1434"/>
            <a:ext cx="352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5" imgW="152400" imgH="165100" progId="Equation.DSMT4">
                    <p:embed/>
                  </p:oleObj>
                </mc:Choice>
                <mc:Fallback>
                  <p:oleObj name="" r:id="rId5" imgW="152400" imgH="1651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243" y="1434"/>
                          <a:ext cx="352" cy="3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3" name="Object 19"/>
            <p:cNvGraphicFramePr/>
            <p:nvPr/>
          </p:nvGraphicFramePr>
          <p:xfrm>
            <a:off x="4513" y="3521"/>
            <a:ext cx="352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152400" imgH="165100" progId="Equation.DSMT4">
                    <p:embed/>
                  </p:oleObj>
                </mc:Choice>
                <mc:Fallback>
                  <p:oleObj name="" r:id="rId7" imgW="152400" imgH="1651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13" y="3521"/>
                          <a:ext cx="352" cy="3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20"/>
          <p:cNvGrpSpPr/>
          <p:nvPr/>
        </p:nvGrpSpPr>
        <p:grpSpPr>
          <a:xfrm>
            <a:off x="1919288" y="2781300"/>
            <a:ext cx="4097337" cy="3162300"/>
            <a:chOff x="295" y="1979"/>
            <a:chExt cx="2581" cy="1992"/>
          </a:xfrm>
        </p:grpSpPr>
        <p:sp>
          <p:nvSpPr>
            <p:cNvPr id="31765" name="Text Box 21"/>
            <p:cNvSpPr txBox="1"/>
            <p:nvPr/>
          </p:nvSpPr>
          <p:spPr>
            <a:xfrm>
              <a:off x="295" y="1979"/>
              <a:ext cx="2540" cy="199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     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(2) </a:t>
              </a: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把图中的直线   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,           </a:t>
              </a: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看成被尺边       所截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那么在画图过程中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,</a:t>
              </a: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什么角始终保持相等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?</a:t>
              </a:r>
              <a:r>
                <a:rPr lang="zh-CN" altLang="en-US" sz="2800" b="1" dirty="0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由此你能发现画两直线平行方法的依据吗</a:t>
              </a:r>
              <a:r>
                <a:rPr lang="en-US" altLang="zh-CN" sz="2800" b="1">
                  <a:solidFill>
                    <a:schemeClr val="accent2"/>
                  </a:solidFill>
                  <a:latin typeface="Arial" charset="0"/>
                  <a:ea typeface="宋体" pitchFamily="2" charset="-122"/>
                </a:rPr>
                <a:t>?</a:t>
              </a:r>
              <a:endParaRPr lang="en-US" altLang="zh-CN" sz="2800" b="1">
                <a:solidFill>
                  <a:schemeClr val="accent2"/>
                </a:solidFill>
                <a:latin typeface="Arial" charset="0"/>
                <a:ea typeface="宋体" pitchFamily="2" charset="-122"/>
              </a:endParaRPr>
            </a:p>
          </p:txBody>
        </p:sp>
        <p:graphicFrame>
          <p:nvGraphicFramePr>
            <p:cNvPr id="31766" name="Object 22"/>
            <p:cNvGraphicFramePr/>
            <p:nvPr/>
          </p:nvGraphicFramePr>
          <p:xfrm>
            <a:off x="2336" y="1997"/>
            <a:ext cx="218" cy="4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9" imgW="114300" imgH="227965" progId="Equation.DSMT4">
                    <p:embed/>
                  </p:oleObj>
                </mc:Choice>
                <mc:Fallback>
                  <p:oleObj name="" r:id="rId9" imgW="114300" imgH="227965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336" y="1997"/>
                          <a:ext cx="218" cy="4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7" name="Object 23"/>
            <p:cNvGraphicFramePr/>
            <p:nvPr/>
          </p:nvGraphicFramePr>
          <p:xfrm>
            <a:off x="2608" y="1979"/>
            <a:ext cx="268" cy="4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11" imgW="127000" imgH="227965" progId="Equation.DSMT4">
                    <p:embed/>
                  </p:oleObj>
                </mc:Choice>
                <mc:Fallback>
                  <p:oleObj name="" r:id="rId11" imgW="127000" imgH="227965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608" y="1979"/>
                          <a:ext cx="268" cy="48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68" name="Object 24"/>
            <p:cNvGraphicFramePr/>
            <p:nvPr/>
          </p:nvGraphicFramePr>
          <p:xfrm>
            <a:off x="1449" y="2296"/>
            <a:ext cx="524" cy="3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13" imgW="253365" imgH="165100" progId="Equation.DSMT4">
                    <p:embed/>
                  </p:oleObj>
                </mc:Choice>
                <mc:Fallback>
                  <p:oleObj name="" r:id="rId13" imgW="253365" imgH="165100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449" y="2296"/>
                          <a:ext cx="524" cy="33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2057" name="Arc 25"/>
          <p:cNvSpPr/>
          <p:nvPr/>
        </p:nvSpPr>
        <p:spPr>
          <a:xfrm flipV="1">
            <a:off x="6959600" y="2420938"/>
            <a:ext cx="144463" cy="21590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0" y="0"/>
              </a:cxn>
              <a:cxn ang="0">
                <a:pos x="6461930" y="21570011"/>
              </a:cxn>
              <a:cxn ang="0">
                <a:pos x="0" y="21570011"/>
              </a:cxn>
            </a:cxnLst>
            <a:rect l="txL" t="txT" r="txR" b="txB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 cap="flat" cmpd="sng">
            <a:solidFill>
              <a:srgbClr val="CC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2058" name="Arc 26"/>
          <p:cNvSpPr/>
          <p:nvPr/>
        </p:nvSpPr>
        <p:spPr>
          <a:xfrm flipV="1">
            <a:off x="7967663" y="3933825"/>
            <a:ext cx="144462" cy="21590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0" y="0"/>
              </a:cxn>
              <a:cxn ang="0">
                <a:pos x="6461798" y="21570011"/>
              </a:cxn>
              <a:cxn ang="0">
                <a:pos x="0" y="21570011"/>
              </a:cxn>
            </a:cxnLst>
            <a:rect l="txL" t="txT" r="txR" b="txB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 cap="flat" cmpd="sng">
            <a:solidFill>
              <a:srgbClr val="CC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2059" name="Line 27"/>
          <p:cNvSpPr/>
          <p:nvPr/>
        </p:nvSpPr>
        <p:spPr>
          <a:xfrm flipH="1" flipV="1">
            <a:off x="8183563" y="2924175"/>
            <a:ext cx="288925" cy="431800"/>
          </a:xfrm>
          <a:prstGeom prst="line">
            <a:avLst/>
          </a:prstGeom>
          <a:ln w="57150" cap="flat" cmpd="sng">
            <a:solidFill>
              <a:srgbClr val="990000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72" name="Text Box 28"/>
          <p:cNvSpPr txBox="1"/>
          <p:nvPr/>
        </p:nvSpPr>
        <p:spPr>
          <a:xfrm>
            <a:off x="1992313" y="260350"/>
            <a:ext cx="1223962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en-US" sz="2000" b="1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7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  <p:bldP spid="1720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3312" name="Text Box 16"/>
          <p:cNvSpPr txBox="1"/>
          <p:nvPr/>
        </p:nvSpPr>
        <p:spPr>
          <a:xfrm>
            <a:off x="1703388" y="4221163"/>
            <a:ext cx="860425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       两条直线被第三条直线所截，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如果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宋体" pitchFamily="2" charset="-122"/>
              </a:rPr>
              <a:t>同位角相等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,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那么这两条直线平行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.</a:t>
            </a:r>
            <a:endParaRPr lang="en-US" altLang="zh-CN" sz="4000" b="1">
              <a:latin typeface="Arial" charset="0"/>
              <a:ea typeface="宋体" pitchFamily="2" charset="-122"/>
            </a:endParaRPr>
          </a:p>
        </p:txBody>
      </p:sp>
      <p:sp>
        <p:nvSpPr>
          <p:cNvPr id="183314" name="Text Box 18"/>
          <p:cNvSpPr txBox="1"/>
          <p:nvPr/>
        </p:nvSpPr>
        <p:spPr>
          <a:xfrm>
            <a:off x="1992313" y="5589588"/>
            <a:ext cx="7704137" cy="7435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000" b="1" dirty="0">
                <a:latin typeface="隶书" pitchFamily="49" charset="-122"/>
                <a:ea typeface="隶书" pitchFamily="49" charset="-122"/>
              </a:rPr>
              <a:t>简单地说</a:t>
            </a:r>
            <a:r>
              <a:rPr lang="en-US" altLang="zh-CN" sz="4000" b="1">
                <a:latin typeface="隶书" pitchFamily="49" charset="-122"/>
                <a:ea typeface="隶书" pitchFamily="49" charset="-122"/>
              </a:rPr>
              <a:t>:</a:t>
            </a:r>
            <a:r>
              <a:rPr lang="en-US" altLang="zh-CN" sz="1800" b="0">
                <a:latin typeface="Comic Sans MS" pitchFamily="66" charset="0"/>
                <a:ea typeface="宋体" pitchFamily="2" charset="-122"/>
              </a:rPr>
              <a:t>  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同位角相等 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,</a:t>
            </a:r>
            <a:r>
              <a:rPr lang="zh-CN" altLang="en-US" sz="3600" b="1" dirty="0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两直线平行</a:t>
            </a: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  <a:ea typeface="宋体" pitchFamily="2" charset="-122"/>
              </a:rPr>
              <a:t>.</a:t>
            </a:r>
            <a:endParaRPr lang="en-US" altLang="zh-CN" sz="3600" b="1">
              <a:solidFill>
                <a:srgbClr val="CC0000"/>
              </a:solidFill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183316" name="WordArt 20"/>
          <p:cNvSpPr>
            <a:spLocks noChangeArrowheads="1" noChangeShapeType="1" noTextEdit="1"/>
          </p:cNvSpPr>
          <p:nvPr/>
        </p:nvSpPr>
        <p:spPr bwMode="auto">
          <a:xfrm>
            <a:off x="2135188" y="115888"/>
            <a:ext cx="6337300" cy="10096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两直线平行的判定方法</a:t>
            </a:r>
            <a:r>
              <a:rPr kumimoji="0" lang="en-US" altLang="zh-CN" sz="3600" b="1" i="0" u="none" strike="noStrike" kern="10" cap="none" spc="0" normalizeH="0" baseline="0" noProof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隶书"/>
                <a:ea typeface="隶书"/>
                <a:cs typeface="+mn-cs"/>
              </a:rPr>
              <a:t>(1):</a:t>
            </a:r>
            <a:endParaRPr kumimoji="0" lang="zh-CN" altLang="en-US" sz="3600" b="1" i="0" u="none" strike="noStrike" kern="10" cap="none" spc="0" normalizeH="0" baseline="0" noProof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隶书"/>
              <a:ea typeface="隶书"/>
              <a:cs typeface="+mn-cs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5591175" y="1125538"/>
            <a:ext cx="4982798" cy="2455862"/>
            <a:chOff x="2653" y="709"/>
            <a:chExt cx="3051" cy="1547"/>
          </a:xfrm>
        </p:grpSpPr>
        <p:sp>
          <p:nvSpPr>
            <p:cNvPr id="32775" name="Text Box 22"/>
            <p:cNvSpPr txBox="1"/>
            <p:nvPr/>
          </p:nvSpPr>
          <p:spPr>
            <a:xfrm>
              <a:off x="2653" y="1162"/>
              <a:ext cx="3051" cy="109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∵∠</a:t>
              </a:r>
              <a:r>
                <a:rPr lang="en-US" altLang="zh-CN" sz="3600" b="1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1=∠2</a:t>
              </a:r>
              <a:endParaRPr lang="en-US" altLang="zh-CN" sz="3600" b="1">
                <a:solidFill>
                  <a:srgbClr val="FF0000"/>
                </a:solidFill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en-US" altLang="zh-CN" sz="3600" b="1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∴AB∥CD(</a:t>
              </a:r>
              <a:r>
                <a:rPr lang="zh-CN" altLang="en-US" sz="3600" b="1" dirty="0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同位角相等</a:t>
              </a:r>
              <a:r>
                <a:rPr lang="en-US" altLang="zh-CN" sz="3600" b="1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,</a:t>
              </a:r>
              <a:endParaRPr lang="en-US" altLang="zh-CN" sz="3600" b="1">
                <a:solidFill>
                  <a:srgbClr val="FF0000"/>
                </a:solidFill>
                <a:latin typeface="Arial" charset="0"/>
                <a:ea typeface="宋体" pitchFamily="2" charset="-122"/>
              </a:endParaRPr>
            </a:p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两直线平行</a:t>
              </a:r>
              <a:r>
                <a:rPr lang="en-US" altLang="zh-CN" sz="3600" b="1">
                  <a:solidFill>
                    <a:srgbClr val="FF0000"/>
                  </a:solidFill>
                  <a:latin typeface="Arial" charset="0"/>
                  <a:ea typeface="宋体" pitchFamily="2" charset="-122"/>
                </a:rPr>
                <a:t>)</a:t>
              </a:r>
              <a:endParaRPr lang="en-US" altLang="zh-CN" sz="3600" b="1">
                <a:solidFill>
                  <a:srgbClr val="FF0000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2776" name="Text Box 23"/>
            <p:cNvSpPr txBox="1"/>
            <p:nvPr/>
          </p:nvSpPr>
          <p:spPr>
            <a:xfrm>
              <a:off x="2880" y="709"/>
              <a:ext cx="1272" cy="42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600" b="1" dirty="0">
                  <a:solidFill>
                    <a:srgbClr val="FF0000"/>
                  </a:solidFill>
                  <a:latin typeface="Arial" charset="0"/>
                  <a:ea typeface="隶书" pitchFamily="49" charset="-122"/>
                </a:rPr>
                <a:t>推理形式</a:t>
              </a:r>
              <a:endParaRPr lang="zh-CN" altLang="en-US" sz="3600" b="1" dirty="0">
                <a:solidFill>
                  <a:srgbClr val="FF0000"/>
                </a:solidFill>
                <a:latin typeface="Arial" charset="0"/>
                <a:ea typeface="隶书" pitchFamily="49" charset="-122"/>
              </a:endParaRPr>
            </a:p>
          </p:txBody>
        </p:sp>
      </p:grpSp>
      <p:sp>
        <p:nvSpPr>
          <p:cNvPr id="32777" name="Line 25"/>
          <p:cNvSpPr/>
          <p:nvPr/>
        </p:nvSpPr>
        <p:spPr>
          <a:xfrm flipH="1">
            <a:off x="2135188" y="1336675"/>
            <a:ext cx="2232025" cy="28082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78" name="Text Box 26"/>
          <p:cNvSpPr txBox="1"/>
          <p:nvPr/>
        </p:nvSpPr>
        <p:spPr>
          <a:xfrm>
            <a:off x="4656138" y="21971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B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32779" name="Line 27"/>
          <p:cNvSpPr/>
          <p:nvPr/>
        </p:nvSpPr>
        <p:spPr>
          <a:xfrm>
            <a:off x="2135188" y="2201863"/>
            <a:ext cx="27368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0" name="Line 28"/>
          <p:cNvSpPr/>
          <p:nvPr/>
        </p:nvSpPr>
        <p:spPr>
          <a:xfrm>
            <a:off x="1919288" y="3352800"/>
            <a:ext cx="2998787" cy="1588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1" name="Arc 29"/>
          <p:cNvSpPr/>
          <p:nvPr/>
        </p:nvSpPr>
        <p:spPr>
          <a:xfrm rot="1156157">
            <a:off x="2998788" y="3013075"/>
            <a:ext cx="406400" cy="411163"/>
          </a:xfrm>
          <a:custGeom>
            <a:avLst/>
            <a:gdLst>
              <a:gd name="txL" fmla="*/ 0 w 20332"/>
              <a:gd name="txT" fmla="*/ 0 h 21514"/>
              <a:gd name="txR" fmla="*/ 20332 w 20332"/>
              <a:gd name="txB" fmla="*/ 21514 h 21514"/>
            </a:gdLst>
            <a:ahLst/>
            <a:cxnLst>
              <a:cxn ang="0">
                <a:pos x="15412597" y="0"/>
              </a:cxn>
              <a:cxn ang="0">
                <a:pos x="162368091" y="99281973"/>
              </a:cxn>
              <a:cxn ang="0">
                <a:pos x="0" y="150175655"/>
              </a:cxn>
            </a:cxnLst>
            <a:rect l="txL" t="txT" r="txR" b="txB"/>
            <a:pathLst>
              <a:path w="20332" h="21514" fill="none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</a:path>
              <a:path w="20332" h="21514" stroke="0">
                <a:moveTo>
                  <a:pt x="1929" y="0"/>
                </a:moveTo>
                <a:cubicBezTo>
                  <a:pt x="10310" y="752"/>
                  <a:pt x="17491" y="6302"/>
                  <a:pt x="20332" y="14222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2" name="Text Box 31"/>
          <p:cNvSpPr txBox="1"/>
          <p:nvPr/>
        </p:nvSpPr>
        <p:spPr>
          <a:xfrm>
            <a:off x="2017713" y="2197100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A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32783" name="Text Box 32"/>
          <p:cNvSpPr txBox="1"/>
          <p:nvPr/>
        </p:nvSpPr>
        <p:spPr>
          <a:xfrm>
            <a:off x="1919288" y="2846388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C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32784" name="Text Box 33"/>
          <p:cNvSpPr txBox="1"/>
          <p:nvPr/>
        </p:nvSpPr>
        <p:spPr>
          <a:xfrm>
            <a:off x="4249738" y="2846388"/>
            <a:ext cx="4762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D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32785" name="Text Box 34"/>
          <p:cNvSpPr txBox="1"/>
          <p:nvPr/>
        </p:nvSpPr>
        <p:spPr>
          <a:xfrm>
            <a:off x="2424113" y="3641725"/>
            <a:ext cx="43116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F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32786" name="Arc 35"/>
          <p:cNvSpPr/>
          <p:nvPr/>
        </p:nvSpPr>
        <p:spPr>
          <a:xfrm rot="2051241">
            <a:off x="4006850" y="1706563"/>
            <a:ext cx="431800" cy="411162"/>
          </a:xfrm>
          <a:custGeom>
            <a:avLst/>
            <a:gdLst>
              <a:gd name="txL" fmla="*/ 0 w 21600"/>
              <a:gd name="txT" fmla="*/ 0 h 21514"/>
              <a:gd name="txR" fmla="*/ 21600 w 21600"/>
              <a:gd name="txB" fmla="*/ 21514 h 21514"/>
            </a:gdLst>
            <a:ahLst/>
            <a:cxnLst>
              <a:cxn ang="0">
                <a:pos x="15418518" y="0"/>
              </a:cxn>
              <a:cxn ang="0">
                <a:pos x="172560092" y="150174601"/>
              </a:cxn>
              <a:cxn ang="0">
                <a:pos x="0" y="150174601"/>
              </a:cxn>
            </a:cxnLst>
            <a:rect l="txL" t="txT" r="txR" b="txB"/>
            <a:pathLst>
              <a:path w="21600" h="21514" fill="none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</a:path>
              <a:path w="21600" h="21514" stroke="0">
                <a:moveTo>
                  <a:pt x="1929" y="0"/>
                </a:moveTo>
                <a:cubicBezTo>
                  <a:pt x="13066" y="999"/>
                  <a:pt x="21600" y="10332"/>
                  <a:pt x="21600" y="21514"/>
                </a:cubicBezTo>
                <a:lnTo>
                  <a:pt x="0" y="21514"/>
                </a:lnTo>
                <a:close/>
              </a:path>
            </a:pathLst>
          </a:custGeom>
          <a:noFill/>
          <a:ln w="76200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7" name="Rectangle 37"/>
          <p:cNvSpPr/>
          <p:nvPr/>
        </p:nvSpPr>
        <p:spPr>
          <a:xfrm>
            <a:off x="4295775" y="1582738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1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2788" name="Rectangle 38"/>
          <p:cNvSpPr/>
          <p:nvPr/>
        </p:nvSpPr>
        <p:spPr>
          <a:xfrm>
            <a:off x="3287713" y="2776538"/>
            <a:ext cx="431165" cy="6184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Comic Sans MS" pitchFamily="66" charset="0"/>
                <a:ea typeface="宋体" pitchFamily="2" charset="-122"/>
              </a:rPr>
              <a:t>2</a:t>
            </a:r>
            <a:endParaRPr lang="en-US" altLang="zh-CN" sz="3200" b="1">
              <a:latin typeface="Comic Sans MS" pitchFamily="66" charset="0"/>
              <a:ea typeface="宋体" pitchFamily="2" charset="-122"/>
            </a:endParaRPr>
          </a:p>
        </p:txBody>
      </p:sp>
      <p:sp>
        <p:nvSpPr>
          <p:cNvPr id="32789" name="Text Box 39"/>
          <p:cNvSpPr txBox="1"/>
          <p:nvPr/>
        </p:nvSpPr>
        <p:spPr>
          <a:xfrm>
            <a:off x="3648075" y="1265238"/>
            <a:ext cx="4540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3200" b="1">
                <a:latin typeface="Arial" charset="0"/>
                <a:ea typeface="宋体" pitchFamily="2" charset="-122"/>
              </a:rPr>
              <a:t>E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3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12" grpId="0"/>
      <p:bldP spid="1833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9" name="Rectangle 17"/>
          <p:cNvSpPr/>
          <p:nvPr/>
        </p:nvSpPr>
        <p:spPr>
          <a:xfrm>
            <a:off x="2495550" y="919480"/>
            <a:ext cx="7273925" cy="190119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algn="just" eaLnBrk="1" hangingPunct="1">
              <a:spcBef>
                <a:spcPct val="15000"/>
              </a:spcBef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已知直线</a:t>
            </a:r>
            <a:r>
              <a:rPr lang="en-US" altLang="zh-CN" sz="36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3600" b="1" i="1" baseline="-25000">
                <a:latin typeface="Times New Roman" pitchFamily="18" charset="0"/>
                <a:ea typeface="宋体" pitchFamily="2" charset="-122"/>
              </a:rPr>
              <a:t>1 </a:t>
            </a:r>
            <a:r>
              <a:rPr lang="zh-CN" altLang="en-US" sz="3600" b="1" i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36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3600" b="1" i="1" baseline="-25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被</a:t>
            </a:r>
            <a:r>
              <a:rPr lang="en-US" altLang="zh-CN" sz="36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3600" b="1" i="1" baseline="-2500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所截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,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如图，</a:t>
            </a:r>
            <a:endParaRPr lang="zh-CN" altLang="en-US" sz="3600" b="1" dirty="0">
              <a:latin typeface="Times New Roman" pitchFamily="18" charset="0"/>
              <a:ea typeface="宋体" pitchFamily="2" charset="-122"/>
            </a:endParaRPr>
          </a:p>
          <a:p>
            <a:pPr lvl="0" algn="just" eaLnBrk="1" hangingPunct="1">
              <a:spcBef>
                <a:spcPct val="15000"/>
              </a:spcBef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∠1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45°,∠2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135°,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试</a:t>
            </a:r>
            <a:endParaRPr lang="zh-CN" altLang="en-US" sz="3600" b="1" dirty="0">
              <a:latin typeface="Times New Roman" pitchFamily="18" charset="0"/>
              <a:ea typeface="宋体" pitchFamily="2" charset="-122"/>
            </a:endParaRPr>
          </a:p>
          <a:p>
            <a:pPr lvl="0" algn="just" eaLnBrk="1" hangingPunct="1">
              <a:spcBef>
                <a:spcPct val="15000"/>
              </a:spcBef>
            </a:pP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判断</a:t>
            </a:r>
            <a:r>
              <a:rPr lang="en-US" altLang="zh-CN" sz="36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3600" b="1" i="1" baseline="-2500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36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3600" b="1" i="1" baseline="-2500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是否平行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.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并说明理由</a:t>
            </a: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3600" b="1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9940" name="Picture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850" y="3014663"/>
            <a:ext cx="3960813" cy="2794000"/>
          </a:xfrm>
          <a:prstGeom prst="rect">
            <a:avLst/>
          </a:prstGeom>
          <a:solidFill>
            <a:srgbClr val="CCFFFF"/>
          </a:solidFill>
          <a:ln w="9525">
            <a:noFill/>
            <a:miter/>
          </a:ln>
        </p:spPr>
      </p:pic>
      <p:sp>
        <p:nvSpPr>
          <p:cNvPr id="39941" name="矩形 39940"/>
          <p:cNvSpPr/>
          <p:nvPr/>
        </p:nvSpPr>
        <p:spPr>
          <a:xfrm>
            <a:off x="3565525" y="5824538"/>
            <a:ext cx="10255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∥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2,</a:t>
            </a:r>
            <a:endParaRPr lang="en-US" altLang="zh-CN" sz="2800" b="1" i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9942" name="矩形 39941"/>
          <p:cNvSpPr/>
          <p:nvPr/>
        </p:nvSpPr>
        <p:spPr>
          <a:xfrm>
            <a:off x="3575050" y="6338888"/>
            <a:ext cx="419163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zh-CN" altLang="en-US" sz="2800" b="1" i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∠</a:t>
            </a:r>
            <a:r>
              <a:rPr lang="en-US" altLang="zh-CN" sz="2800" b="1" i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3=180°—∠2=45°= ∠1</a:t>
            </a:r>
            <a:endParaRPr lang="en-US" altLang="zh-CN" sz="2800" b="1" i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grpSp>
        <p:nvGrpSpPr>
          <p:cNvPr id="39943" name="Group 15"/>
          <p:cNvGrpSpPr/>
          <p:nvPr/>
        </p:nvGrpSpPr>
        <p:grpSpPr>
          <a:xfrm>
            <a:off x="4727575" y="0"/>
            <a:ext cx="2730500" cy="1371600"/>
            <a:chOff x="3992" y="432"/>
            <a:chExt cx="1720" cy="864"/>
          </a:xfrm>
        </p:grpSpPr>
        <p:pic>
          <p:nvPicPr>
            <p:cNvPr id="39944" name="Picture 16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b="1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b="1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  <p:bldP spid="399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6"/>
          <p:cNvSpPr/>
          <p:nvPr/>
        </p:nvSpPr>
        <p:spPr>
          <a:xfrm>
            <a:off x="1524000" y="3155633"/>
            <a:ext cx="3098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sz="1800" b="0" dirty="0">
              <a:latin typeface="Arial" charset="0"/>
              <a:ea typeface="宋体" pitchFamily="2" charset="-122"/>
            </a:endParaRPr>
          </a:p>
        </p:txBody>
      </p:sp>
      <p:sp>
        <p:nvSpPr>
          <p:cNvPr id="40964" name="Text Box 50"/>
          <p:cNvSpPr txBox="1"/>
          <p:nvPr/>
        </p:nvSpPr>
        <p:spPr>
          <a:xfrm>
            <a:off x="2711450" y="260350"/>
            <a:ext cx="6840538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如图，哪些直线平行，哪些直线不平行</a:t>
            </a:r>
            <a:r>
              <a:rPr lang="en-US" altLang="zh-CN" sz="40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4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77" name="Text Box 62"/>
          <p:cNvSpPr txBox="1"/>
          <p:nvPr/>
        </p:nvSpPr>
        <p:spPr>
          <a:xfrm>
            <a:off x="7165975" y="2060575"/>
            <a:ext cx="1885950" cy="4610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Verdana" pitchFamily="34" charset="0"/>
                <a:ea typeface="宋体" pitchFamily="2" charset="-122"/>
              </a:rPr>
              <a:t>  </a:t>
            </a:r>
            <a:r>
              <a:rPr lang="en-US" altLang="zh-CN" sz="2400" b="1" i="1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400" b="1" i="1" baseline="-25000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4</a:t>
            </a:r>
            <a:endParaRPr lang="en-US" altLang="zh-CN" sz="2400" b="1" i="1" baseline="-25000">
              <a:solidFill>
                <a:srgbClr val="008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78" name="Text Box 63"/>
          <p:cNvSpPr txBox="1"/>
          <p:nvPr/>
        </p:nvSpPr>
        <p:spPr>
          <a:xfrm>
            <a:off x="7523163" y="3052763"/>
            <a:ext cx="1884362" cy="4610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Verdana" pitchFamily="34" charset="0"/>
                <a:ea typeface="宋体" pitchFamily="2" charset="-122"/>
              </a:rPr>
              <a:t>  </a:t>
            </a:r>
            <a:r>
              <a:rPr lang="en-US" altLang="zh-CN" sz="2400" b="1" i="1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400" b="1" i="1" baseline="-25000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sz="2400" b="1" i="1" baseline="-25000">
              <a:solidFill>
                <a:srgbClr val="008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79" name="Text Box 64"/>
          <p:cNvSpPr txBox="1"/>
          <p:nvPr/>
        </p:nvSpPr>
        <p:spPr>
          <a:xfrm>
            <a:off x="7523163" y="3917950"/>
            <a:ext cx="1884362" cy="4610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Verdana" pitchFamily="34" charset="0"/>
                <a:ea typeface="宋体" pitchFamily="2" charset="-122"/>
              </a:rPr>
              <a:t>  </a:t>
            </a:r>
            <a:r>
              <a:rPr lang="en-US" altLang="zh-CN" sz="2400" b="1" i="1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400" b="1" i="1" baseline="-25000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400" b="1" i="1" baseline="-25000">
              <a:solidFill>
                <a:srgbClr val="008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1000" name="组合 40999"/>
          <p:cNvGrpSpPr/>
          <p:nvPr/>
        </p:nvGrpSpPr>
        <p:grpSpPr>
          <a:xfrm>
            <a:off x="3863975" y="2306638"/>
            <a:ext cx="4365625" cy="2725737"/>
            <a:chOff x="1474" y="1453"/>
            <a:chExt cx="2750" cy="1717"/>
          </a:xfrm>
        </p:grpSpPr>
        <p:sp>
          <p:nvSpPr>
            <p:cNvPr id="40966" name="Arc 55"/>
            <p:cNvSpPr/>
            <p:nvPr/>
          </p:nvSpPr>
          <p:spPr>
            <a:xfrm>
              <a:off x="3109" y="1766"/>
              <a:ext cx="73" cy="234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67" name="Arc 57"/>
            <p:cNvSpPr/>
            <p:nvPr/>
          </p:nvSpPr>
          <p:spPr>
            <a:xfrm flipH="1" flipV="1">
              <a:off x="1846" y="2077"/>
              <a:ext cx="296" cy="80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68" name="Arc 58"/>
            <p:cNvSpPr/>
            <p:nvPr/>
          </p:nvSpPr>
          <p:spPr>
            <a:xfrm>
              <a:off x="2886" y="2625"/>
              <a:ext cx="74" cy="234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0" name="Line 51"/>
            <p:cNvSpPr/>
            <p:nvPr/>
          </p:nvSpPr>
          <p:spPr>
            <a:xfrm flipV="1">
              <a:off x="1549" y="1609"/>
              <a:ext cx="2230" cy="54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1" name="Line 52"/>
            <p:cNvSpPr/>
            <p:nvPr/>
          </p:nvSpPr>
          <p:spPr>
            <a:xfrm flipV="1">
              <a:off x="1846" y="2311"/>
              <a:ext cx="2229" cy="54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2" name="Line 53"/>
            <p:cNvSpPr/>
            <p:nvPr/>
          </p:nvSpPr>
          <p:spPr>
            <a:xfrm>
              <a:off x="1623" y="1687"/>
              <a:ext cx="1635" cy="1483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3" name="Line 54"/>
            <p:cNvSpPr/>
            <p:nvPr/>
          </p:nvSpPr>
          <p:spPr>
            <a:xfrm>
              <a:off x="2367" y="1453"/>
              <a:ext cx="1634" cy="117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4" name="Text Box 59"/>
            <p:cNvSpPr txBox="1"/>
            <p:nvPr/>
          </p:nvSpPr>
          <p:spPr>
            <a:xfrm>
              <a:off x="3109" y="1687"/>
              <a:ext cx="1115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>
                  <a:latin typeface="Verdana" pitchFamily="34" charset="0"/>
                  <a:ea typeface="宋体" pitchFamily="2" charset="-122"/>
                </a:rPr>
                <a:t>50°</a:t>
              </a:r>
              <a:endParaRPr lang="en-US" altLang="zh-CN" sz="1800" b="1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40975" name="Text Box 60"/>
            <p:cNvSpPr txBox="1"/>
            <p:nvPr/>
          </p:nvSpPr>
          <p:spPr>
            <a:xfrm>
              <a:off x="2886" y="2545"/>
              <a:ext cx="1115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>
                  <a:latin typeface="Verdana" pitchFamily="34" charset="0"/>
                  <a:ea typeface="宋体" pitchFamily="2" charset="-122"/>
                </a:rPr>
                <a:t>60°</a:t>
              </a:r>
              <a:endParaRPr lang="en-US" altLang="zh-CN" sz="1800" b="1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40976" name="Text Box 61"/>
            <p:cNvSpPr txBox="1"/>
            <p:nvPr/>
          </p:nvSpPr>
          <p:spPr>
            <a:xfrm>
              <a:off x="1474" y="2077"/>
              <a:ext cx="1263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>
                  <a:latin typeface="Verdana" pitchFamily="34" charset="0"/>
                  <a:ea typeface="宋体" pitchFamily="2" charset="-122"/>
                </a:rPr>
                <a:t>120°</a:t>
              </a:r>
              <a:endParaRPr lang="en-US" altLang="zh-CN" sz="1800" b="1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40980" name="Text Box 65"/>
            <p:cNvSpPr txBox="1"/>
            <p:nvPr/>
          </p:nvSpPr>
          <p:spPr>
            <a:xfrm>
              <a:off x="3035" y="2859"/>
              <a:ext cx="1187" cy="2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8000"/>
                  </a:solidFill>
                  <a:latin typeface="Verdana" pitchFamily="34" charset="0"/>
                  <a:ea typeface="宋体" pitchFamily="2" charset="-122"/>
                </a:rPr>
                <a:t>  </a:t>
              </a:r>
              <a:r>
                <a:rPr lang="en-US" altLang="zh-CN" sz="2400" b="1" i="1">
                  <a:solidFill>
                    <a:srgbClr val="008000"/>
                  </a:solidFill>
                  <a:latin typeface="Times New Roman" pitchFamily="18" charset="0"/>
                  <a:ea typeface="宋体" pitchFamily="2" charset="-122"/>
                </a:rPr>
                <a:t>l</a:t>
              </a:r>
              <a:r>
                <a:rPr lang="en-US" altLang="zh-CN" sz="2400" b="1" i="1" baseline="-25000">
                  <a:solidFill>
                    <a:srgbClr val="008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endParaRPr lang="en-US" altLang="zh-CN" sz="2400" b="1" i="1" baseline="-25000">
                <a:solidFill>
                  <a:srgbClr val="008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40999" name="Text Box 62"/>
          <p:cNvSpPr txBox="1"/>
          <p:nvPr/>
        </p:nvSpPr>
        <p:spPr>
          <a:xfrm>
            <a:off x="3359150" y="5157788"/>
            <a:ext cx="44656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Verdana" pitchFamily="34" charset="0"/>
                <a:ea typeface="宋体" pitchFamily="2" charset="-122"/>
              </a:rPr>
              <a:t> 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∥ 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Verdana" pitchFamily="34" charset="0"/>
                <a:ea typeface="宋体" pitchFamily="2" charset="-122"/>
              </a:rPr>
              <a:t> ，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与 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 baseline="-25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不平行，</a:t>
            </a:r>
            <a:endParaRPr lang="zh-CN" altLang="en-US" sz="2800" b="1" i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Text Box 2"/>
          <p:cNvSpPr txBox="1"/>
          <p:nvPr/>
        </p:nvSpPr>
        <p:spPr>
          <a:xfrm>
            <a:off x="1919288" y="1196975"/>
            <a:ext cx="48974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Arial" charset="0"/>
                <a:ea typeface="宋体" pitchFamily="2" charset="-122"/>
              </a:rPr>
              <a:t>3.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找出图中的平行线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7319963" y="0"/>
            <a:ext cx="3348037" cy="2995613"/>
            <a:chOff x="385" y="2387"/>
            <a:chExt cx="2041" cy="1752"/>
          </a:xfrm>
        </p:grpSpPr>
        <p:sp>
          <p:nvSpPr>
            <p:cNvPr id="46084" name="Text Box 5"/>
            <p:cNvSpPr txBox="1"/>
            <p:nvPr/>
          </p:nvSpPr>
          <p:spPr>
            <a:xfrm>
              <a:off x="1701" y="3244"/>
              <a:ext cx="454" cy="21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>
                  <a:latin typeface="Arial" charset="0"/>
                  <a:ea typeface="宋体" pitchFamily="2" charset="-122"/>
                </a:rPr>
                <a:t>C</a:t>
              </a:r>
              <a:endParaRPr lang="en-US" altLang="zh-CN" sz="1800" b="1"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46085" name="Group 6"/>
            <p:cNvGrpSpPr/>
            <p:nvPr/>
          </p:nvGrpSpPr>
          <p:grpSpPr>
            <a:xfrm>
              <a:off x="385" y="2387"/>
              <a:ext cx="2041" cy="1752"/>
              <a:chOff x="385" y="2387"/>
              <a:chExt cx="2041" cy="1752"/>
            </a:xfrm>
          </p:grpSpPr>
          <p:grpSp>
            <p:nvGrpSpPr>
              <p:cNvPr id="46086" name="Group 7"/>
              <p:cNvGrpSpPr/>
              <p:nvPr/>
            </p:nvGrpSpPr>
            <p:grpSpPr>
              <a:xfrm>
                <a:off x="567" y="2569"/>
                <a:ext cx="1587" cy="1496"/>
                <a:chOff x="748" y="2750"/>
                <a:chExt cx="1043" cy="1179"/>
              </a:xfrm>
            </p:grpSpPr>
            <p:sp>
              <p:nvSpPr>
                <p:cNvPr id="46087" name="Line 8"/>
                <p:cNvSpPr/>
                <p:nvPr/>
              </p:nvSpPr>
              <p:spPr>
                <a:xfrm flipH="1">
                  <a:off x="748" y="2750"/>
                  <a:ext cx="408" cy="635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6088" name="Line 9"/>
                <p:cNvSpPr/>
                <p:nvPr/>
              </p:nvSpPr>
              <p:spPr>
                <a:xfrm>
                  <a:off x="1156" y="2750"/>
                  <a:ext cx="635" cy="1179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6089" name="Line 10"/>
                <p:cNvSpPr/>
                <p:nvPr/>
              </p:nvSpPr>
              <p:spPr>
                <a:xfrm>
                  <a:off x="930" y="3067"/>
                  <a:ext cx="408" cy="0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6090" name="Line 11"/>
                <p:cNvSpPr/>
                <p:nvPr/>
              </p:nvSpPr>
              <p:spPr>
                <a:xfrm>
                  <a:off x="748" y="3385"/>
                  <a:ext cx="771" cy="0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6091" name="Line 12"/>
                <p:cNvSpPr/>
                <p:nvPr/>
              </p:nvSpPr>
              <p:spPr>
                <a:xfrm>
                  <a:off x="930" y="3067"/>
                  <a:ext cx="589" cy="318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6092" name="Line 13"/>
                <p:cNvSpPr/>
                <p:nvPr/>
              </p:nvSpPr>
              <p:spPr>
                <a:xfrm>
                  <a:off x="748" y="3385"/>
                  <a:ext cx="1043" cy="544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46093" name="Text Box 14"/>
              <p:cNvSpPr txBox="1"/>
              <p:nvPr/>
            </p:nvSpPr>
            <p:spPr>
              <a:xfrm>
                <a:off x="1156" y="2387"/>
                <a:ext cx="318" cy="21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1800" b="1">
                    <a:latin typeface="Arial" charset="0"/>
                    <a:ea typeface="宋体" pitchFamily="2" charset="-122"/>
                  </a:rPr>
                  <a:t>A</a:t>
                </a:r>
                <a:endParaRPr lang="en-US" altLang="zh-CN" sz="18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6094" name="Text Box 15"/>
              <p:cNvSpPr txBox="1"/>
              <p:nvPr/>
            </p:nvSpPr>
            <p:spPr>
              <a:xfrm>
                <a:off x="658" y="2795"/>
                <a:ext cx="317" cy="21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1800" b="1">
                    <a:latin typeface="Arial" charset="0"/>
                    <a:ea typeface="宋体" pitchFamily="2" charset="-122"/>
                  </a:rPr>
                  <a:t>D</a:t>
                </a:r>
                <a:endParaRPr lang="en-US" altLang="zh-CN" sz="18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6095" name="Text Box 16"/>
              <p:cNvSpPr txBox="1"/>
              <p:nvPr/>
            </p:nvSpPr>
            <p:spPr>
              <a:xfrm>
                <a:off x="385" y="3249"/>
                <a:ext cx="272" cy="21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1800" b="1">
                    <a:latin typeface="Arial" charset="0"/>
                    <a:ea typeface="宋体" pitchFamily="2" charset="-122"/>
                  </a:rPr>
                  <a:t>B</a:t>
                </a:r>
                <a:endParaRPr lang="en-US" altLang="zh-CN" sz="18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6096" name="Text Box 17"/>
              <p:cNvSpPr txBox="1"/>
              <p:nvPr/>
            </p:nvSpPr>
            <p:spPr>
              <a:xfrm>
                <a:off x="1474" y="2791"/>
                <a:ext cx="362" cy="21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1800" b="1">
                    <a:latin typeface="Arial" charset="0"/>
                    <a:ea typeface="宋体" pitchFamily="2" charset="-122"/>
                  </a:rPr>
                  <a:t>E</a:t>
                </a:r>
                <a:endParaRPr lang="en-US" altLang="zh-CN" sz="18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6097" name="Text Box 18"/>
              <p:cNvSpPr txBox="1"/>
              <p:nvPr/>
            </p:nvSpPr>
            <p:spPr>
              <a:xfrm>
                <a:off x="2154" y="3925"/>
                <a:ext cx="272" cy="21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1800" b="1">
                    <a:latin typeface="Arial" charset="0"/>
                    <a:ea typeface="宋体" pitchFamily="2" charset="-122"/>
                  </a:rPr>
                  <a:t>F</a:t>
                </a:r>
                <a:endParaRPr lang="en-US" altLang="zh-CN" sz="1800" b="1"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63859" name="Text Box 19"/>
          <p:cNvSpPr txBox="1"/>
          <p:nvPr/>
        </p:nvSpPr>
        <p:spPr>
          <a:xfrm>
            <a:off x="1992313" y="2276475"/>
            <a:ext cx="84963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latin typeface="Arial" charset="0"/>
                <a:ea typeface="宋体" pitchFamily="2" charset="-122"/>
              </a:rPr>
              <a:t>如果∠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ADE=∠ABC,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则</a:t>
            </a:r>
            <a:r>
              <a:rPr lang="en-US" altLang="zh-CN" sz="4000" b="1" u="sng">
                <a:latin typeface="Arial" charset="0"/>
                <a:ea typeface="宋体" pitchFamily="2" charset="-122"/>
              </a:rPr>
              <a:t>DE</a:t>
            </a:r>
            <a:r>
              <a:rPr lang="zh-CN" altLang="en-US" sz="4000" b="1" u="sng" dirty="0">
                <a:latin typeface="Arial" charset="0"/>
                <a:ea typeface="宋体" pitchFamily="2" charset="-122"/>
              </a:rPr>
              <a:t>∥ </a:t>
            </a:r>
            <a:r>
              <a:rPr lang="en-US" altLang="zh-CN" sz="4000" b="1" u="sng">
                <a:latin typeface="Arial" charset="0"/>
                <a:ea typeface="宋体" pitchFamily="2" charset="-122"/>
              </a:rPr>
              <a:t>BC</a:t>
            </a:r>
            <a:endParaRPr lang="en-US" altLang="zh-CN" sz="4000" b="1" u="sng">
              <a:latin typeface="Arial" charset="0"/>
              <a:ea typeface="宋体" pitchFamily="2" charset="-122"/>
            </a:endParaRPr>
          </a:p>
        </p:txBody>
      </p:sp>
      <p:sp>
        <p:nvSpPr>
          <p:cNvPr id="163860" name="Text Box 20"/>
          <p:cNvSpPr txBox="1"/>
          <p:nvPr/>
        </p:nvSpPr>
        <p:spPr>
          <a:xfrm>
            <a:off x="1919288" y="3141663"/>
            <a:ext cx="874871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如果∠</a:t>
            </a:r>
            <a:r>
              <a:rPr lang="en-US" altLang="zh-CN" sz="40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ACD=∠F,     </a:t>
            </a: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则</a:t>
            </a:r>
            <a:r>
              <a:rPr lang="en-US" altLang="zh-CN" sz="4000" b="1" u="sng">
                <a:solidFill>
                  <a:srgbClr val="FF0000"/>
                </a:solidFill>
                <a:latin typeface="Arial" charset="0"/>
                <a:ea typeface="宋体" pitchFamily="2" charset="-122"/>
              </a:rPr>
              <a:t>DC∥ BF</a:t>
            </a:r>
            <a:endParaRPr lang="en-US" altLang="zh-CN" sz="4000" b="1" u="sng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63861" name="Text Box 21"/>
          <p:cNvSpPr txBox="1"/>
          <p:nvPr/>
        </p:nvSpPr>
        <p:spPr>
          <a:xfrm>
            <a:off x="1919288" y="4076700"/>
            <a:ext cx="842486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latin typeface="Arial" charset="0"/>
                <a:ea typeface="宋体" pitchFamily="2" charset="-122"/>
              </a:rPr>
              <a:t>如果∠</a:t>
            </a:r>
            <a:r>
              <a:rPr lang="en-US" altLang="zh-CN" sz="4000" b="1">
                <a:latin typeface="Arial" charset="0"/>
                <a:ea typeface="宋体" pitchFamily="2" charset="-122"/>
              </a:rPr>
              <a:t>DEC=∠BCF,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则</a:t>
            </a:r>
            <a:r>
              <a:rPr lang="en-US" altLang="zh-CN" sz="4000" b="1" u="sng">
                <a:latin typeface="Arial" charset="0"/>
                <a:ea typeface="宋体" pitchFamily="2" charset="-122"/>
              </a:rPr>
              <a:t>DE∥BC</a:t>
            </a:r>
            <a:endParaRPr lang="zh-CN" altLang="en-US" sz="4000" b="1" u="sng" dirty="0">
              <a:latin typeface="Arial" charset="0"/>
              <a:ea typeface="宋体" pitchFamily="2" charset="-122"/>
            </a:endParaRPr>
          </a:p>
        </p:txBody>
      </p:sp>
      <p:sp>
        <p:nvSpPr>
          <p:cNvPr id="163862" name="Text Box 22"/>
          <p:cNvSpPr txBox="1"/>
          <p:nvPr/>
        </p:nvSpPr>
        <p:spPr>
          <a:xfrm>
            <a:off x="1739900" y="5286375"/>
            <a:ext cx="860425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注：要确定是哪两条直线被第三条直线所截得到的同位角</a:t>
            </a:r>
            <a:endParaRPr lang="zh-CN" altLang="en-US" sz="4000" b="1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9" grpId="0"/>
      <p:bldP spid="163860" grpId="0"/>
      <p:bldP spid="163861" grpId="0"/>
      <p:bldP spid="1638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36" name="Text Box 36"/>
          <p:cNvSpPr txBox="1">
            <a:spLocks noChangeArrowheads="1"/>
          </p:cNvSpPr>
          <p:nvPr/>
        </p:nvSpPr>
        <p:spPr bwMode="auto">
          <a:xfrm>
            <a:off x="1703388" y="260350"/>
            <a:ext cx="8964613" cy="1845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70000"/>
              </a:spcBef>
            </a:pP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4.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如图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已知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∠ABD=∠ACE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BF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CG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分别是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∠ABD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∠ACE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的平分线，请判断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BF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3200" b="1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CG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黑体" pitchFamily="2" charset="-122"/>
                <a:ea typeface="黑体" pitchFamily="2" charset="-122"/>
              </a:rPr>
              <a:t>是否平行，并说明理由。</a:t>
            </a:r>
            <a:endParaRPr lang="zh-CN" altLang="en-US" sz="3200" b="1" dirty="0">
              <a:effectLst>
                <a:outerShdw blurRad="38100" dist="38100" dir="2700000">
                  <a:srgbClr val="FFFFFF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7128" name="组合 47127"/>
          <p:cNvGrpSpPr/>
          <p:nvPr/>
        </p:nvGrpSpPr>
        <p:grpSpPr>
          <a:xfrm>
            <a:off x="2855913" y="1557338"/>
            <a:ext cx="5184775" cy="2835754"/>
            <a:chOff x="1202" y="1979"/>
            <a:chExt cx="3266" cy="1786"/>
          </a:xfrm>
        </p:grpSpPr>
        <p:sp>
          <p:nvSpPr>
            <p:cNvPr id="47107" name="Text Box 56"/>
            <p:cNvSpPr txBox="1"/>
            <p:nvPr/>
          </p:nvSpPr>
          <p:spPr>
            <a:xfrm>
              <a:off x="2562" y="2614"/>
              <a:ext cx="408" cy="25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0000"/>
                  </a:solidFill>
                  <a:latin typeface="Verdana" pitchFamily="34" charset="0"/>
                  <a:ea typeface="宋体" pitchFamily="2" charset="-122"/>
                </a:rPr>
                <a:t>1</a:t>
              </a:r>
              <a:endParaRPr lang="en-US" altLang="zh-CN" sz="2000" b="1">
                <a:solidFill>
                  <a:srgbClr val="FF0000"/>
                </a:solidFill>
                <a:latin typeface="Verdana" pitchFamily="34" charset="0"/>
                <a:ea typeface="宋体" pitchFamily="2" charset="-122"/>
              </a:endParaRPr>
            </a:p>
          </p:txBody>
        </p:sp>
        <p:grpSp>
          <p:nvGrpSpPr>
            <p:cNvPr id="47108" name="Group 78"/>
            <p:cNvGrpSpPr/>
            <p:nvPr/>
          </p:nvGrpSpPr>
          <p:grpSpPr>
            <a:xfrm>
              <a:off x="1202" y="1979"/>
              <a:ext cx="3266" cy="1786"/>
              <a:chOff x="1066" y="2341"/>
              <a:chExt cx="3266" cy="1786"/>
            </a:xfrm>
          </p:grpSpPr>
          <p:grpSp>
            <p:nvGrpSpPr>
              <p:cNvPr id="47109" name="Group 51"/>
              <p:cNvGrpSpPr/>
              <p:nvPr/>
            </p:nvGrpSpPr>
            <p:grpSpPr>
              <a:xfrm>
                <a:off x="1066" y="2341"/>
                <a:ext cx="3266" cy="1786"/>
                <a:chOff x="3742" y="1616"/>
                <a:chExt cx="1677" cy="1372"/>
              </a:xfrm>
            </p:grpSpPr>
            <p:sp>
              <p:nvSpPr>
                <p:cNvPr id="47110" name="Line 37"/>
                <p:cNvSpPr/>
                <p:nvPr/>
              </p:nvSpPr>
              <p:spPr>
                <a:xfrm flipH="1">
                  <a:off x="3969" y="1706"/>
                  <a:ext cx="816" cy="118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11" name="Line 38"/>
                <p:cNvSpPr/>
                <p:nvPr/>
              </p:nvSpPr>
              <p:spPr>
                <a:xfrm>
                  <a:off x="3969" y="2886"/>
                  <a:ext cx="1043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12" name="Line 39"/>
                <p:cNvSpPr/>
                <p:nvPr/>
              </p:nvSpPr>
              <p:spPr>
                <a:xfrm flipH="1">
                  <a:off x="4332" y="2341"/>
                  <a:ext cx="771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13" name="Line 41"/>
                <p:cNvSpPr/>
                <p:nvPr/>
              </p:nvSpPr>
              <p:spPr>
                <a:xfrm flipV="1">
                  <a:off x="4332" y="2024"/>
                  <a:ext cx="680" cy="317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14" name="Line 42"/>
                <p:cNvSpPr/>
                <p:nvPr/>
              </p:nvSpPr>
              <p:spPr>
                <a:xfrm flipV="1">
                  <a:off x="3969" y="2568"/>
                  <a:ext cx="680" cy="317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grpSp>
              <p:nvGrpSpPr>
                <p:cNvPr id="47115" name="Group 50"/>
                <p:cNvGrpSpPr/>
                <p:nvPr/>
              </p:nvGrpSpPr>
              <p:grpSpPr>
                <a:xfrm>
                  <a:off x="3742" y="1616"/>
                  <a:ext cx="1677" cy="1372"/>
                  <a:chOff x="3742" y="1616"/>
                  <a:chExt cx="1677" cy="1372"/>
                </a:xfrm>
              </p:grpSpPr>
              <p:sp>
                <p:nvSpPr>
                  <p:cNvPr id="47116" name="Text Box 43"/>
                  <p:cNvSpPr txBox="1"/>
                  <p:nvPr/>
                </p:nvSpPr>
                <p:spPr>
                  <a:xfrm>
                    <a:off x="4468" y="1616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A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17" name="Text Box 44"/>
                  <p:cNvSpPr txBox="1"/>
                  <p:nvPr/>
                </p:nvSpPr>
                <p:spPr>
                  <a:xfrm>
                    <a:off x="4105" y="2205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B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18" name="Text Box 45"/>
                  <p:cNvSpPr txBox="1"/>
                  <p:nvPr/>
                </p:nvSpPr>
                <p:spPr>
                  <a:xfrm>
                    <a:off x="3742" y="2795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C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19" name="Text Box 46"/>
                  <p:cNvSpPr txBox="1"/>
                  <p:nvPr/>
                </p:nvSpPr>
                <p:spPr>
                  <a:xfrm>
                    <a:off x="5057" y="2205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D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20" name="Text Box 47"/>
                  <p:cNvSpPr txBox="1"/>
                  <p:nvPr/>
                </p:nvSpPr>
                <p:spPr>
                  <a:xfrm>
                    <a:off x="4967" y="2750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E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21" name="Text Box 48"/>
                  <p:cNvSpPr txBox="1"/>
                  <p:nvPr/>
                </p:nvSpPr>
                <p:spPr>
                  <a:xfrm>
                    <a:off x="4967" y="1842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F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7122" name="Text Box 49"/>
                  <p:cNvSpPr txBox="1"/>
                  <p:nvPr/>
                </p:nvSpPr>
                <p:spPr>
                  <a:xfrm>
                    <a:off x="4604" y="2432"/>
                    <a:ext cx="362" cy="193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eaLnBrk="1" hangingPunct="1">
                      <a:spcBef>
                        <a:spcPct val="50000"/>
                      </a:spcBef>
                    </a:pPr>
                    <a:r>
                      <a:rPr lang="en-US" altLang="zh-CN" sz="2000" b="1">
                        <a:solidFill>
                          <a:srgbClr val="000066"/>
                        </a:solidFill>
                        <a:latin typeface="Verdana" pitchFamily="34" charset="0"/>
                        <a:ea typeface="宋体" pitchFamily="2" charset="-122"/>
                      </a:rPr>
                      <a:t>G</a:t>
                    </a:r>
                    <a:endParaRPr lang="en-US" altLang="zh-CN" sz="2000" b="1">
                      <a:solidFill>
                        <a:srgbClr val="000066"/>
                      </a:solidFill>
                      <a:latin typeface="Verdana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sp>
            <p:nvSpPr>
              <p:cNvPr id="47123" name="Arc 54"/>
              <p:cNvSpPr/>
              <p:nvPr/>
            </p:nvSpPr>
            <p:spPr>
              <a:xfrm>
                <a:off x="2427" y="3112"/>
                <a:ext cx="45" cy="91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 fill="none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>
                    <a:alpha val="10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4" name="Arc 55"/>
              <p:cNvSpPr/>
              <p:nvPr/>
            </p:nvSpPr>
            <p:spPr>
              <a:xfrm>
                <a:off x="1746" y="3793"/>
                <a:ext cx="45" cy="91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1600" fill="none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FF0000">
                    <a:alpha val="10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5" name="Text Box 57"/>
              <p:cNvSpPr txBox="1"/>
              <p:nvPr/>
            </p:nvSpPr>
            <p:spPr>
              <a:xfrm>
                <a:off x="1791" y="3634"/>
                <a:ext cx="408" cy="25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FF0000"/>
                    </a:solidFill>
                    <a:latin typeface="Verdana" pitchFamily="34" charset="0"/>
                    <a:ea typeface="宋体" pitchFamily="2" charset="-122"/>
                  </a:rPr>
                  <a:t>2</a:t>
                </a:r>
                <a:endParaRPr lang="en-US" altLang="zh-CN" sz="2000" b="1">
                  <a:solidFill>
                    <a:srgbClr val="FF0000"/>
                  </a:solidFill>
                  <a:latin typeface="Verdana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47126" name="Rectangle 64"/>
          <p:cNvSpPr/>
          <p:nvPr/>
        </p:nvSpPr>
        <p:spPr>
          <a:xfrm>
            <a:off x="1524000" y="-182880"/>
            <a:ext cx="30988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sz="1800" b="0" dirty="0">
              <a:latin typeface="Arial" charset="0"/>
              <a:ea typeface="宋体" pitchFamily="2" charset="-122"/>
            </a:endParaRPr>
          </a:p>
        </p:txBody>
      </p:sp>
      <p:sp>
        <p:nvSpPr>
          <p:cNvPr id="47127" name="矩形 47126"/>
          <p:cNvSpPr/>
          <p:nvPr/>
        </p:nvSpPr>
        <p:spPr>
          <a:xfrm>
            <a:off x="2135188" y="4508500"/>
            <a:ext cx="7848600" cy="2042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平行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, ∵ ∠ABD=∠ACE,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BF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CG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分别是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∠ABD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∠ACE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的平分线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∴ ∠1= ∠2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∴BF∥CE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Kingsoft Office WPP</Application>
  <PresentationFormat>宽屏</PresentationFormat>
  <Paragraphs>163</Paragraphs>
  <Slides>12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Office 主题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2016-03-12T05:05:23Z</dcterms:created>
  <dcterms:modified xsi:type="dcterms:W3CDTF">2016-03-12T05:06:59Z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