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852738"/>
            <a:ext cx="9144000" cy="14325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4400" b="1" u="sng" dirty="0"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400" b="1" u="sng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400" b="1" u="sng" dirty="0">
                <a:latin typeface="黑体" pitchFamily="2" charset="-122"/>
                <a:ea typeface="黑体" pitchFamily="2" charset="-122"/>
              </a:rPr>
              <a:t>课时  平行线的判定方法</a:t>
            </a:r>
            <a:r>
              <a:rPr lang="en-US" altLang="zh-CN" sz="4400" b="1" u="sng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400" b="1" u="sng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4400" b="1" u="sng">
                <a:latin typeface="黑体" pitchFamily="2" charset="-122"/>
                <a:ea typeface="黑体" pitchFamily="2" charset="-122"/>
              </a:rPr>
              <a:t>3</a:t>
            </a:r>
            <a:endParaRPr lang="en-US" altLang="zh-CN" sz="4400" b="1" u="sng"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endParaRPr lang="zh-CN" altLang="en-US" sz="4400" b="1" u="sng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5" name="TextBox 4"/>
          <p:cNvSpPr txBox="1"/>
          <p:nvPr/>
        </p:nvSpPr>
        <p:spPr>
          <a:xfrm>
            <a:off x="1343025" y="3716338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/>
          </p:cNvSpPr>
          <p:nvPr>
            <p:ph type="body"/>
          </p:nvPr>
        </p:nvSpPr>
        <p:spPr>
          <a:xfrm>
            <a:off x="1703388" y="908050"/>
            <a:ext cx="8856662" cy="865188"/>
          </a:xfrm>
        </p:spPr>
        <p:txBody>
          <a:bodyPr vert="horz" wrap="square" lIns="91440" tIns="45720" rIns="91440" bIns="45720" anchor="t"/>
          <a:p>
            <a:pPr lvl="0" eaLnBrk="1" hangingPunct="1">
              <a:buNone/>
            </a:pPr>
            <a:r>
              <a:rPr lang="zh-CN" altLang="en-US" sz="4000" b="1" dirty="0"/>
              <a:t>如图，如果∠</a:t>
            </a:r>
            <a:r>
              <a:rPr lang="en-US" altLang="zh-CN" sz="4000" b="1"/>
              <a:t>1=∠2</a:t>
            </a:r>
            <a:r>
              <a:rPr lang="zh-CN" altLang="en-US" sz="4000" b="1" dirty="0"/>
              <a:t>，能得出</a:t>
            </a:r>
            <a:r>
              <a:rPr lang="en-US" altLang="zh-CN" sz="4000" b="1">
                <a:latin typeface="宋体" pitchFamily="2" charset="-122"/>
              </a:rPr>
              <a:t>AB∥CD</a:t>
            </a:r>
            <a:r>
              <a:rPr lang="zh-CN" altLang="en-US" sz="4000" b="1" dirty="0">
                <a:latin typeface="宋体" pitchFamily="2" charset="-122"/>
              </a:rPr>
              <a:t>吗</a:t>
            </a:r>
            <a:r>
              <a:rPr lang="en-US" altLang="zh-CN" sz="4000" b="1">
                <a:latin typeface="宋体" pitchFamily="2" charset="-122"/>
              </a:rPr>
              <a:t>?</a:t>
            </a:r>
            <a:endParaRPr lang="en-US" altLang="zh-CN" sz="4000" b="1">
              <a:latin typeface="宋体" pitchFamily="2" charset="-122"/>
            </a:endParaRPr>
          </a:p>
        </p:txBody>
      </p:sp>
      <p:sp>
        <p:nvSpPr>
          <p:cNvPr id="27652" name="Text Box 4"/>
          <p:cNvSpPr txBox="1"/>
          <p:nvPr/>
        </p:nvSpPr>
        <p:spPr>
          <a:xfrm>
            <a:off x="7156450" y="3506788"/>
            <a:ext cx="3098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4085" name="Text Box 5"/>
          <p:cNvSpPr txBox="1"/>
          <p:nvPr/>
        </p:nvSpPr>
        <p:spPr>
          <a:xfrm>
            <a:off x="5051425" y="2481263"/>
            <a:ext cx="5365750" cy="17373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解：</a:t>
            </a:r>
            <a:r>
              <a:rPr lang="zh-CN" altLang="zh-CN" sz="3600" b="1" dirty="0">
                <a:latin typeface="Arial" pitchFamily="34" charset="0"/>
                <a:ea typeface="宋体" pitchFamily="2" charset="-122"/>
              </a:rPr>
              <a:t>∵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∠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1=∠2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（已知）</a:t>
            </a:r>
            <a:endParaRPr lang="zh-CN" altLang="en-US" sz="36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  ∠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1=∠3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（对顶角相等）</a:t>
            </a:r>
            <a:endParaRPr lang="zh-CN" altLang="en-US" sz="36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zh-CN" altLang="zh-CN" sz="3600" b="1" dirty="0">
                <a:latin typeface="Arial" pitchFamily="34" charset="0"/>
                <a:ea typeface="宋体" pitchFamily="2" charset="-122"/>
              </a:rPr>
              <a:t> </a:t>
            </a:r>
            <a:endParaRPr lang="zh-CN" altLang="en-US" sz="36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4086" name="Text Box 6"/>
          <p:cNvSpPr txBox="1"/>
          <p:nvPr/>
        </p:nvSpPr>
        <p:spPr>
          <a:xfrm>
            <a:off x="5303838" y="3716338"/>
            <a:ext cx="24561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∴ ∠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2=∠3</a:t>
            </a:r>
            <a:endParaRPr lang="en-US" altLang="zh-CN" sz="36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4087" name="Text Box 7"/>
          <p:cNvSpPr txBox="1"/>
          <p:nvPr/>
        </p:nvSpPr>
        <p:spPr>
          <a:xfrm>
            <a:off x="5087938" y="4254500"/>
            <a:ext cx="541528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∴ 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AB∥CD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（同位角相等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,</a:t>
            </a:r>
            <a:endParaRPr lang="en-US" altLang="zh-CN" sz="3600" b="1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en-US" altLang="zh-CN" sz="3600" b="1">
                <a:latin typeface="Arial" pitchFamily="34" charset="0"/>
                <a:ea typeface="宋体" pitchFamily="2" charset="-122"/>
              </a:rPr>
              <a:t>                     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两直线平行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)</a:t>
            </a:r>
            <a:endParaRPr lang="en-US" altLang="zh-CN" sz="36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7656" name="Line 8"/>
          <p:cNvSpPr/>
          <p:nvPr/>
        </p:nvSpPr>
        <p:spPr>
          <a:xfrm flipH="1">
            <a:off x="2135188" y="2276475"/>
            <a:ext cx="2232025" cy="2808288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657" name="Text Box 9"/>
          <p:cNvSpPr txBox="1"/>
          <p:nvPr/>
        </p:nvSpPr>
        <p:spPr>
          <a:xfrm>
            <a:off x="4656138" y="3136900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B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7658" name="Line 10"/>
          <p:cNvSpPr/>
          <p:nvPr/>
        </p:nvSpPr>
        <p:spPr>
          <a:xfrm>
            <a:off x="2135188" y="3141663"/>
            <a:ext cx="2736850" cy="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659" name="Line 11"/>
          <p:cNvSpPr/>
          <p:nvPr/>
        </p:nvSpPr>
        <p:spPr>
          <a:xfrm>
            <a:off x="1919288" y="4292600"/>
            <a:ext cx="2998787" cy="1588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660" name="Arc 12"/>
          <p:cNvSpPr/>
          <p:nvPr/>
        </p:nvSpPr>
        <p:spPr>
          <a:xfrm rot="1156157">
            <a:off x="2998788" y="3952875"/>
            <a:ext cx="406400" cy="411163"/>
          </a:xfrm>
          <a:custGeom>
            <a:avLst/>
            <a:gdLst>
              <a:gd name="txL" fmla="*/ 0 w 20332"/>
              <a:gd name="txT" fmla="*/ 0 h 21514"/>
              <a:gd name="txR" fmla="*/ 20332 w 20332"/>
              <a:gd name="txB" fmla="*/ 21514 h 21514"/>
            </a:gdLst>
            <a:ahLst/>
            <a:cxnLst>
              <a:cxn ang="0">
                <a:pos x="15412597" y="0"/>
              </a:cxn>
              <a:cxn ang="0">
                <a:pos x="162368091" y="99281973"/>
              </a:cxn>
              <a:cxn ang="0">
                <a:pos x="0" y="150175655"/>
              </a:cxn>
            </a:cxnLst>
            <a:rect l="txL" t="txT" r="txR" b="txB"/>
            <a:pathLst>
              <a:path w="20332" h="21514" fill="none">
                <a:moveTo>
                  <a:pt x="1929" y="0"/>
                </a:moveTo>
                <a:cubicBezTo>
                  <a:pt x="10310" y="752"/>
                  <a:pt x="17491" y="6302"/>
                  <a:pt x="20332" y="14222"/>
                </a:cubicBezTo>
              </a:path>
              <a:path w="20332" h="21514" stroke="0">
                <a:moveTo>
                  <a:pt x="1929" y="0"/>
                </a:moveTo>
                <a:cubicBezTo>
                  <a:pt x="10310" y="752"/>
                  <a:pt x="17491" y="6302"/>
                  <a:pt x="20332" y="14222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661" name="Text Box 13"/>
          <p:cNvSpPr txBox="1"/>
          <p:nvPr/>
        </p:nvSpPr>
        <p:spPr>
          <a:xfrm>
            <a:off x="2782888" y="3235325"/>
            <a:ext cx="408940" cy="579120"/>
          </a:xfrm>
          <a:prstGeom prst="rect">
            <a:avLst/>
          </a:prstGeom>
          <a:noFill/>
          <a:ln w="76200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1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7662" name="Text Box 14"/>
          <p:cNvSpPr txBox="1"/>
          <p:nvPr/>
        </p:nvSpPr>
        <p:spPr>
          <a:xfrm>
            <a:off x="2017713" y="3136900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A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7663" name="Text Box 15"/>
          <p:cNvSpPr txBox="1"/>
          <p:nvPr/>
        </p:nvSpPr>
        <p:spPr>
          <a:xfrm>
            <a:off x="1919288" y="3786188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C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7664" name="Text Box 16"/>
          <p:cNvSpPr txBox="1"/>
          <p:nvPr/>
        </p:nvSpPr>
        <p:spPr>
          <a:xfrm>
            <a:off x="4249738" y="3786188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D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7665" name="Text Box 17"/>
          <p:cNvSpPr txBox="1"/>
          <p:nvPr/>
        </p:nvSpPr>
        <p:spPr>
          <a:xfrm>
            <a:off x="2424113" y="4581525"/>
            <a:ext cx="43116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F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7666" name="Arc 18"/>
          <p:cNvSpPr/>
          <p:nvPr/>
        </p:nvSpPr>
        <p:spPr>
          <a:xfrm rot="2051241">
            <a:off x="4006850" y="2646363"/>
            <a:ext cx="431800" cy="411162"/>
          </a:xfrm>
          <a:custGeom>
            <a:avLst/>
            <a:gdLst>
              <a:gd name="txL" fmla="*/ 0 w 21600"/>
              <a:gd name="txT" fmla="*/ 0 h 21514"/>
              <a:gd name="txR" fmla="*/ 21600 w 21600"/>
              <a:gd name="txB" fmla="*/ 21514 h 21514"/>
            </a:gdLst>
            <a:ahLst/>
            <a:cxnLst>
              <a:cxn ang="0">
                <a:pos x="15418518" y="0"/>
              </a:cxn>
              <a:cxn ang="0">
                <a:pos x="172560092" y="150174601"/>
              </a:cxn>
              <a:cxn ang="0">
                <a:pos x="0" y="150174601"/>
              </a:cxn>
            </a:cxnLst>
            <a:rect l="txL" t="txT" r="txR" b="txB"/>
            <a:pathLst>
              <a:path w="21600" h="21514" fill="none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</a:path>
              <a:path w="21600" h="21514" stroke="0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667" name="Arc 19"/>
          <p:cNvSpPr/>
          <p:nvPr/>
        </p:nvSpPr>
        <p:spPr>
          <a:xfrm rot="-7872938">
            <a:off x="3097213" y="3244850"/>
            <a:ext cx="438150" cy="228600"/>
          </a:xfrm>
          <a:custGeom>
            <a:avLst/>
            <a:gdLst>
              <a:gd name="txL" fmla="*/ 0 w 21600"/>
              <a:gd name="txT" fmla="*/ 0 h 21514"/>
              <a:gd name="txR" fmla="*/ 21600 w 21600"/>
              <a:gd name="txB" fmla="*/ 21514 h 21514"/>
            </a:gdLst>
            <a:ahLst/>
            <a:cxnLst>
              <a:cxn ang="0">
                <a:pos x="16109051" y="0"/>
              </a:cxn>
              <a:cxn ang="0">
                <a:pos x="180285434" y="25809891"/>
              </a:cxn>
              <a:cxn ang="0">
                <a:pos x="0" y="25809891"/>
              </a:cxn>
            </a:cxnLst>
            <a:rect l="txL" t="txT" r="txR" b="txB"/>
            <a:pathLst>
              <a:path w="21600" h="21514" fill="none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</a:path>
              <a:path w="21600" h="21514" stroke="0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668" name="Rectangle 20"/>
          <p:cNvSpPr/>
          <p:nvPr/>
        </p:nvSpPr>
        <p:spPr>
          <a:xfrm>
            <a:off x="4511675" y="2395538"/>
            <a:ext cx="431165" cy="6184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Comic Sans MS" pitchFamily="66" charset="0"/>
                <a:ea typeface="宋体" pitchFamily="2" charset="-122"/>
              </a:rPr>
              <a:t>3</a:t>
            </a:r>
            <a:endParaRPr lang="en-US" altLang="zh-CN" sz="3200" b="1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27669" name="Rectangle 21"/>
          <p:cNvSpPr/>
          <p:nvPr/>
        </p:nvSpPr>
        <p:spPr>
          <a:xfrm>
            <a:off x="3287713" y="3716338"/>
            <a:ext cx="431165" cy="6184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Comic Sans MS" pitchFamily="66" charset="0"/>
                <a:ea typeface="宋体" pitchFamily="2" charset="-122"/>
              </a:rPr>
              <a:t>2</a:t>
            </a:r>
            <a:endParaRPr lang="en-US" altLang="zh-CN" sz="3200" b="1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27670" name="Text Box 22"/>
          <p:cNvSpPr txBox="1"/>
          <p:nvPr/>
        </p:nvSpPr>
        <p:spPr>
          <a:xfrm>
            <a:off x="3648075" y="2205038"/>
            <a:ext cx="45402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E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4104" name="WordArt 24"/>
          <p:cNvSpPr>
            <a:spLocks noChangeArrowheads="1" noChangeShapeType="1" noTextEdit="1"/>
          </p:cNvSpPr>
          <p:nvPr/>
        </p:nvSpPr>
        <p:spPr bwMode="auto">
          <a:xfrm>
            <a:off x="1919288" y="5516563"/>
            <a:ext cx="8001000" cy="6985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>
                <a:ln w="9525">
                  <a:noFill/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隶书"/>
                <a:ea typeface="隶书"/>
                <a:cs typeface="+mn-cs"/>
              </a:rPr>
              <a:t>由此你又获得怎样的判定平行线的方法</a:t>
            </a:r>
            <a:r>
              <a:rPr kumimoji="0" lang="en-US" altLang="zh-CN" sz="3600" b="1" i="0" u="none" strike="noStrike" kern="10" cap="none" spc="0" normalizeH="0" baseline="0" noProof="0">
                <a:ln w="9525">
                  <a:noFill/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隶书"/>
                <a:ea typeface="隶书"/>
                <a:cs typeface="+mn-cs"/>
              </a:rPr>
              <a:t>?</a:t>
            </a:r>
            <a:endParaRPr kumimoji="0" lang="zh-CN" altLang="en-US" sz="3600" b="1" i="0" u="none" strike="noStrike" kern="10" cap="none" spc="0" normalizeH="0" baseline="0" noProof="0">
              <a:ln w="9525">
                <a:noFill/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隶书"/>
              <a:ea typeface="隶书"/>
              <a:cs typeface="+mn-cs"/>
            </a:endParaRPr>
          </a:p>
        </p:txBody>
      </p:sp>
      <p:grpSp>
        <p:nvGrpSpPr>
          <p:cNvPr id="27672" name="Group 7"/>
          <p:cNvGrpSpPr/>
          <p:nvPr/>
        </p:nvGrpSpPr>
        <p:grpSpPr>
          <a:xfrm>
            <a:off x="4800600" y="0"/>
            <a:ext cx="2730500" cy="1371600"/>
            <a:chOff x="3992" y="432"/>
            <a:chExt cx="1720" cy="864"/>
          </a:xfrm>
        </p:grpSpPr>
        <p:pic>
          <p:nvPicPr>
            <p:cNvPr id="27673" name="Picture 8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b="1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 b="1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5" grpId="0"/>
      <p:bldP spid="174086" grpId="0"/>
      <p:bldP spid="17408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674" name="Group 2"/>
          <p:cNvGrpSpPr/>
          <p:nvPr/>
        </p:nvGrpSpPr>
        <p:grpSpPr>
          <a:xfrm>
            <a:off x="1919288" y="1341438"/>
            <a:ext cx="3768725" cy="2816225"/>
            <a:chOff x="1004" y="885"/>
            <a:chExt cx="2374" cy="1774"/>
          </a:xfrm>
        </p:grpSpPr>
        <p:sp>
          <p:nvSpPr>
            <p:cNvPr id="28675" name="Line 3"/>
            <p:cNvSpPr/>
            <p:nvPr/>
          </p:nvSpPr>
          <p:spPr>
            <a:xfrm flipH="1">
              <a:off x="1338" y="1026"/>
              <a:ext cx="1225" cy="1451"/>
            </a:xfrm>
            <a:prstGeom prst="line">
              <a:avLst/>
            </a:prstGeom>
            <a:ln w="762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8676" name="Group 4"/>
            <p:cNvGrpSpPr/>
            <p:nvPr/>
          </p:nvGrpSpPr>
          <p:grpSpPr>
            <a:xfrm>
              <a:off x="1004" y="885"/>
              <a:ext cx="2374" cy="1774"/>
              <a:chOff x="1049" y="1341"/>
              <a:chExt cx="2374" cy="1774"/>
            </a:xfrm>
          </p:grpSpPr>
          <p:sp>
            <p:nvSpPr>
              <p:cNvPr id="28677" name="Text Box 5"/>
              <p:cNvSpPr txBox="1"/>
              <p:nvPr/>
            </p:nvSpPr>
            <p:spPr>
              <a:xfrm>
                <a:off x="3123" y="1610"/>
                <a:ext cx="300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sz="3200" b="1">
                    <a:latin typeface="Arial" pitchFamily="34" charset="0"/>
                    <a:ea typeface="宋体" pitchFamily="2" charset="-122"/>
                  </a:rPr>
                  <a:t>B</a:t>
                </a:r>
                <a:endParaRPr lang="en-US" altLang="zh-CN" sz="3200" b="1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8678" name="Arc 6"/>
              <p:cNvSpPr/>
              <p:nvPr/>
            </p:nvSpPr>
            <p:spPr>
              <a:xfrm rot="10800000">
                <a:off x="1792" y="1888"/>
                <a:ext cx="272" cy="259"/>
              </a:xfrm>
              <a:custGeom>
                <a:avLst/>
                <a:gdLst>
                  <a:gd name="txL" fmla="*/ 0 w 21600"/>
                  <a:gd name="txT" fmla="*/ 0 h 21514"/>
                  <a:gd name="txR" fmla="*/ 21600 w 21600"/>
                  <a:gd name="txB" fmla="*/ 21514 h 2151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21600" h="21514" fill="none">
                    <a:moveTo>
                      <a:pt x="1929" y="0"/>
                    </a:moveTo>
                    <a:cubicBezTo>
                      <a:pt x="13066" y="999"/>
                      <a:pt x="21600" y="10332"/>
                      <a:pt x="21600" y="21514"/>
                    </a:cubicBezTo>
                  </a:path>
                  <a:path w="21600" h="21514" stroke="0">
                    <a:moveTo>
                      <a:pt x="1929" y="0"/>
                    </a:moveTo>
                    <a:cubicBezTo>
                      <a:pt x="13066" y="999"/>
                      <a:pt x="21600" y="10332"/>
                      <a:pt x="21600" y="21514"/>
                    </a:cubicBezTo>
                    <a:lnTo>
                      <a:pt x="0" y="21514"/>
                    </a:lnTo>
                    <a:close/>
                  </a:path>
                </a:pathLst>
              </a:custGeom>
              <a:noFill/>
              <a:ln w="7620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8679" name="Line 7"/>
              <p:cNvSpPr/>
              <p:nvPr/>
            </p:nvSpPr>
            <p:spPr>
              <a:xfrm>
                <a:off x="1321" y="1888"/>
                <a:ext cx="1724" cy="0"/>
              </a:xfrm>
              <a:prstGeom prst="line">
                <a:avLst/>
              </a:prstGeom>
              <a:ln w="762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8680" name="Line 8"/>
              <p:cNvSpPr/>
              <p:nvPr/>
            </p:nvSpPr>
            <p:spPr>
              <a:xfrm>
                <a:off x="1276" y="2614"/>
                <a:ext cx="1724" cy="0"/>
              </a:xfrm>
              <a:prstGeom prst="line">
                <a:avLst/>
              </a:prstGeom>
              <a:ln w="762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8681" name="Arc 9"/>
              <p:cNvSpPr/>
              <p:nvPr/>
            </p:nvSpPr>
            <p:spPr>
              <a:xfrm>
                <a:off x="1866" y="2342"/>
                <a:ext cx="272" cy="259"/>
              </a:xfrm>
              <a:custGeom>
                <a:avLst/>
                <a:gdLst>
                  <a:gd name="txL" fmla="*/ 0 w 21600"/>
                  <a:gd name="txT" fmla="*/ 0 h 21514"/>
                  <a:gd name="txR" fmla="*/ 21600 w 21600"/>
                  <a:gd name="txB" fmla="*/ 21514 h 2151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21600" h="21514" fill="none">
                    <a:moveTo>
                      <a:pt x="1929" y="0"/>
                    </a:moveTo>
                    <a:cubicBezTo>
                      <a:pt x="13066" y="999"/>
                      <a:pt x="21600" y="10332"/>
                      <a:pt x="21600" y="21514"/>
                    </a:cubicBezTo>
                  </a:path>
                  <a:path w="21600" h="21514" stroke="0">
                    <a:moveTo>
                      <a:pt x="1929" y="0"/>
                    </a:moveTo>
                    <a:cubicBezTo>
                      <a:pt x="13066" y="999"/>
                      <a:pt x="21600" y="10332"/>
                      <a:pt x="21600" y="21514"/>
                    </a:cubicBezTo>
                    <a:lnTo>
                      <a:pt x="0" y="21514"/>
                    </a:lnTo>
                    <a:close/>
                  </a:path>
                </a:pathLst>
              </a:custGeom>
              <a:noFill/>
              <a:ln w="7620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8682" name="Text Box 10"/>
              <p:cNvSpPr txBox="1"/>
              <p:nvPr/>
            </p:nvSpPr>
            <p:spPr>
              <a:xfrm>
                <a:off x="1596" y="2014"/>
                <a:ext cx="240" cy="326"/>
              </a:xfrm>
              <a:prstGeom prst="rect">
                <a:avLst/>
              </a:prstGeom>
              <a:noFill/>
              <a:ln w="76200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sz="2800" b="1">
                    <a:latin typeface="Arial" pitchFamily="34" charset="0"/>
                    <a:ea typeface="宋体" pitchFamily="2" charset="-122"/>
                  </a:rPr>
                  <a:t>1</a:t>
                </a:r>
                <a:endParaRPr lang="en-US" altLang="zh-CN" sz="2800" b="1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8683" name="Text Box 11"/>
              <p:cNvSpPr txBox="1"/>
              <p:nvPr/>
            </p:nvSpPr>
            <p:spPr>
              <a:xfrm>
                <a:off x="2125" y="2155"/>
                <a:ext cx="258" cy="365"/>
              </a:xfrm>
              <a:prstGeom prst="rect">
                <a:avLst/>
              </a:prstGeom>
              <a:noFill/>
              <a:ln w="76200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sz="3200" b="1">
                    <a:latin typeface="Arial" pitchFamily="34" charset="0"/>
                    <a:ea typeface="宋体" pitchFamily="2" charset="-122"/>
                  </a:rPr>
                  <a:t>2</a:t>
                </a:r>
                <a:endParaRPr lang="en-US" altLang="zh-CN" sz="3200" b="1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8684" name="Text Box 12"/>
              <p:cNvSpPr txBox="1"/>
              <p:nvPr/>
            </p:nvSpPr>
            <p:spPr>
              <a:xfrm>
                <a:off x="1049" y="1643"/>
                <a:ext cx="300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sz="3200" b="1">
                    <a:latin typeface="Arial" pitchFamily="34" charset="0"/>
                    <a:ea typeface="宋体" pitchFamily="2" charset="-122"/>
                  </a:rPr>
                  <a:t>A</a:t>
                </a:r>
                <a:endParaRPr lang="en-US" altLang="zh-CN" sz="3200" b="1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8685" name="Text Box 13"/>
              <p:cNvSpPr txBox="1"/>
              <p:nvPr/>
            </p:nvSpPr>
            <p:spPr>
              <a:xfrm>
                <a:off x="3078" y="2336"/>
                <a:ext cx="300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sz="3200" b="1">
                    <a:latin typeface="Arial" pitchFamily="34" charset="0"/>
                    <a:ea typeface="宋体" pitchFamily="2" charset="-122"/>
                  </a:rPr>
                  <a:t>D</a:t>
                </a:r>
                <a:endParaRPr lang="en-US" altLang="zh-CN" sz="3200" b="1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8686" name="Text Box 14"/>
              <p:cNvSpPr txBox="1"/>
              <p:nvPr/>
            </p:nvSpPr>
            <p:spPr>
              <a:xfrm>
                <a:off x="2200" y="1341"/>
                <a:ext cx="286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sz="3200" b="1">
                    <a:latin typeface="Arial" pitchFamily="34" charset="0"/>
                    <a:ea typeface="宋体" pitchFamily="2" charset="-122"/>
                  </a:rPr>
                  <a:t>E</a:t>
                </a:r>
                <a:endParaRPr lang="en-US" altLang="zh-CN" sz="3200" b="1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8687" name="Text Box 15"/>
              <p:cNvSpPr txBox="1"/>
              <p:nvPr/>
            </p:nvSpPr>
            <p:spPr>
              <a:xfrm>
                <a:off x="1095" y="2750"/>
                <a:ext cx="272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sz="3200" b="1">
                    <a:latin typeface="Arial" pitchFamily="34" charset="0"/>
                    <a:ea typeface="宋体" pitchFamily="2" charset="-122"/>
                  </a:rPr>
                  <a:t>F</a:t>
                </a:r>
                <a:endParaRPr lang="en-US" altLang="zh-CN" sz="3200" b="1">
                  <a:latin typeface="Arial" pitchFamily="34" charset="0"/>
                  <a:ea typeface="宋体" pitchFamily="2" charset="-122"/>
                </a:endParaRPr>
              </a:p>
            </p:txBody>
          </p:sp>
        </p:grpSp>
      </p:grpSp>
      <p:sp>
        <p:nvSpPr>
          <p:cNvPr id="175120" name="Text Box 16"/>
          <p:cNvSpPr txBox="1"/>
          <p:nvPr/>
        </p:nvSpPr>
        <p:spPr>
          <a:xfrm>
            <a:off x="1703388" y="4221163"/>
            <a:ext cx="860425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latin typeface="Arial" pitchFamily="34" charset="0"/>
                <a:ea typeface="宋体" pitchFamily="2" charset="-122"/>
              </a:rPr>
              <a:t>       两条直线被第三条直线所截，</a:t>
            </a:r>
            <a:endParaRPr lang="zh-CN" altLang="en-US" sz="40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zh-CN" altLang="en-US" sz="4000" b="1" dirty="0">
                <a:latin typeface="Arial" pitchFamily="34" charset="0"/>
                <a:ea typeface="宋体" pitchFamily="2" charset="-122"/>
              </a:rPr>
              <a:t>如果</a:t>
            </a:r>
            <a:r>
              <a:rPr lang="zh-CN" altLang="en-US" sz="40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内错角相等</a:t>
            </a:r>
            <a:r>
              <a:rPr lang="en-US" altLang="zh-CN" sz="4000" b="1">
                <a:latin typeface="Arial" pitchFamily="34" charset="0"/>
                <a:ea typeface="宋体" pitchFamily="2" charset="-122"/>
              </a:rPr>
              <a:t>,</a:t>
            </a:r>
            <a:r>
              <a:rPr lang="zh-CN" altLang="en-US" sz="4000" b="1" dirty="0">
                <a:latin typeface="Arial" pitchFamily="34" charset="0"/>
                <a:ea typeface="宋体" pitchFamily="2" charset="-122"/>
              </a:rPr>
              <a:t>那么这两条直线平行</a:t>
            </a:r>
            <a:r>
              <a:rPr lang="en-US" altLang="zh-CN" sz="4000" b="1">
                <a:latin typeface="Arial" pitchFamily="34" charset="0"/>
                <a:ea typeface="宋体" pitchFamily="2" charset="-122"/>
              </a:rPr>
              <a:t>.</a:t>
            </a:r>
            <a:endParaRPr lang="en-US" altLang="zh-CN" sz="40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689" name="Text Box 17"/>
          <p:cNvSpPr txBox="1"/>
          <p:nvPr/>
        </p:nvSpPr>
        <p:spPr>
          <a:xfrm>
            <a:off x="2135188" y="2781300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C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5122" name="Text Box 18"/>
          <p:cNvSpPr txBox="1"/>
          <p:nvPr/>
        </p:nvSpPr>
        <p:spPr>
          <a:xfrm>
            <a:off x="1992313" y="5589588"/>
            <a:ext cx="7704137" cy="74358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4000" b="1" dirty="0">
                <a:latin typeface="隶书" pitchFamily="49" charset="-122"/>
                <a:ea typeface="隶书" pitchFamily="49" charset="-122"/>
              </a:rPr>
              <a:t>简单地说</a:t>
            </a:r>
            <a:r>
              <a:rPr lang="en-US" altLang="zh-CN" sz="4000" b="1">
                <a:latin typeface="隶书" pitchFamily="49" charset="-122"/>
                <a:ea typeface="隶书" pitchFamily="49" charset="-122"/>
              </a:rPr>
              <a:t>:</a:t>
            </a:r>
            <a:r>
              <a:rPr lang="en-US" altLang="zh-CN">
                <a:latin typeface="Comic Sans MS" pitchFamily="66" charset="0"/>
                <a:ea typeface="宋体" pitchFamily="2" charset="-122"/>
              </a:rPr>
              <a:t>  </a:t>
            </a:r>
            <a:r>
              <a:rPr lang="zh-CN" altLang="en-US" sz="3600" b="1" dirty="0">
                <a:solidFill>
                  <a:srgbClr val="CC0000"/>
                </a:solidFill>
                <a:latin typeface="Comic Sans MS" pitchFamily="66" charset="0"/>
                <a:ea typeface="宋体" pitchFamily="2" charset="-122"/>
              </a:rPr>
              <a:t>内错角相等 </a:t>
            </a:r>
            <a:r>
              <a:rPr lang="en-US" altLang="zh-CN" sz="3600" b="1">
                <a:solidFill>
                  <a:srgbClr val="CC0000"/>
                </a:solidFill>
                <a:latin typeface="Comic Sans MS" pitchFamily="66" charset="0"/>
                <a:ea typeface="宋体" pitchFamily="2" charset="-122"/>
              </a:rPr>
              <a:t>,</a:t>
            </a:r>
            <a:r>
              <a:rPr lang="zh-CN" altLang="en-US" sz="3600" b="1" dirty="0">
                <a:solidFill>
                  <a:srgbClr val="CC0000"/>
                </a:solidFill>
                <a:latin typeface="Comic Sans MS" pitchFamily="66" charset="0"/>
                <a:ea typeface="宋体" pitchFamily="2" charset="-122"/>
              </a:rPr>
              <a:t>两直线平行</a:t>
            </a:r>
            <a:r>
              <a:rPr lang="en-US" altLang="zh-CN" sz="3600" b="1">
                <a:solidFill>
                  <a:srgbClr val="CC0000"/>
                </a:solidFill>
                <a:latin typeface="Comic Sans MS" pitchFamily="66" charset="0"/>
                <a:ea typeface="宋体" pitchFamily="2" charset="-122"/>
              </a:rPr>
              <a:t>.</a:t>
            </a:r>
            <a:endParaRPr lang="en-US" altLang="zh-CN" sz="3600" b="1">
              <a:solidFill>
                <a:srgbClr val="CC0000"/>
              </a:solidFill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175124" name="WordArt 20"/>
          <p:cNvSpPr>
            <a:spLocks noChangeArrowheads="1" noChangeShapeType="1" noTextEdit="1"/>
          </p:cNvSpPr>
          <p:nvPr/>
        </p:nvSpPr>
        <p:spPr bwMode="auto">
          <a:xfrm>
            <a:off x="2135188" y="115888"/>
            <a:ext cx="6337300" cy="10096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隶书"/>
                <a:ea typeface="隶书"/>
                <a:cs typeface="+mn-cs"/>
              </a:rPr>
              <a:t>两直线平行的判定方法</a:t>
            </a:r>
            <a:r>
              <a:rPr kumimoji="0" lang="en-US" altLang="zh-CN" sz="3600" b="1" i="0" u="none" strike="noStrike" kern="10" cap="none" spc="0" normalizeH="0" baseline="0" noProof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隶书"/>
                <a:ea typeface="隶书"/>
                <a:cs typeface="+mn-cs"/>
              </a:rPr>
              <a:t>(2):</a:t>
            </a:r>
            <a:endParaRPr kumimoji="0" lang="zh-CN" altLang="en-US" sz="3600" b="1" i="0" u="none" strike="noStrike" kern="10" cap="none" spc="0" normalizeH="0" baseline="0" noProof="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隶书"/>
              <a:ea typeface="隶书"/>
              <a:cs typeface="+mn-cs"/>
            </a:endParaRPr>
          </a:p>
        </p:txBody>
      </p:sp>
      <p:grpSp>
        <p:nvGrpSpPr>
          <p:cNvPr id="4" name="Group 21"/>
          <p:cNvGrpSpPr/>
          <p:nvPr/>
        </p:nvGrpSpPr>
        <p:grpSpPr>
          <a:xfrm>
            <a:off x="5591175" y="1125538"/>
            <a:ext cx="4982798" cy="2455862"/>
            <a:chOff x="2653" y="709"/>
            <a:chExt cx="3051" cy="1547"/>
          </a:xfrm>
        </p:grpSpPr>
        <p:sp>
          <p:nvSpPr>
            <p:cNvPr id="28694" name="Text Box 22"/>
            <p:cNvSpPr txBox="1"/>
            <p:nvPr/>
          </p:nvSpPr>
          <p:spPr>
            <a:xfrm>
              <a:off x="2653" y="1162"/>
              <a:ext cx="3051" cy="109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sz="3600" b="1" dirty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∵∠</a:t>
              </a:r>
              <a:r>
                <a:rPr lang="en-US" altLang="zh-CN" sz="3600" b="1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1=∠2</a:t>
              </a:r>
              <a:endParaRPr lang="en-US" altLang="zh-CN" sz="3600" b="1">
                <a:solidFill>
                  <a:srgbClr val="FF0000"/>
                </a:solidFill>
                <a:latin typeface="Arial" pitchFamily="34" charset="0"/>
                <a:ea typeface="宋体" pitchFamily="2" charset="-122"/>
              </a:endParaRPr>
            </a:p>
            <a:p>
              <a:pPr lvl="0" eaLnBrk="1" hangingPunct="1"/>
              <a:r>
                <a:rPr lang="en-US" altLang="zh-CN" sz="3600" b="1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∴AB∥CD(</a:t>
              </a:r>
              <a:r>
                <a:rPr lang="zh-CN" altLang="en-US" sz="3600" b="1" dirty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内错角相等</a:t>
              </a:r>
              <a:r>
                <a:rPr lang="en-US" altLang="zh-CN" sz="3600" b="1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,</a:t>
              </a:r>
              <a:endParaRPr lang="en-US" altLang="zh-CN" sz="3600" b="1">
                <a:solidFill>
                  <a:srgbClr val="FF0000"/>
                </a:solidFill>
                <a:latin typeface="Arial" pitchFamily="34" charset="0"/>
                <a:ea typeface="宋体" pitchFamily="2" charset="-122"/>
              </a:endParaRPr>
            </a:p>
            <a:p>
              <a:pPr lvl="0" eaLnBrk="1" hangingPunct="1"/>
              <a:r>
                <a:rPr lang="zh-CN" altLang="en-US" sz="3600" b="1" dirty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两直线平行</a:t>
              </a:r>
              <a:r>
                <a:rPr lang="en-US" altLang="zh-CN" sz="3600" b="1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)</a:t>
              </a:r>
              <a:endParaRPr lang="en-US" altLang="zh-CN" sz="3600" b="1">
                <a:solidFill>
                  <a:srgbClr val="FF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8695" name="Text Box 23"/>
            <p:cNvSpPr txBox="1"/>
            <p:nvPr/>
          </p:nvSpPr>
          <p:spPr>
            <a:xfrm>
              <a:off x="2880" y="709"/>
              <a:ext cx="1272" cy="42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600" b="1" dirty="0">
                  <a:solidFill>
                    <a:srgbClr val="FF0000"/>
                  </a:solidFill>
                  <a:latin typeface="Arial" pitchFamily="34" charset="0"/>
                  <a:ea typeface="隶书" pitchFamily="49" charset="-122"/>
                </a:rPr>
                <a:t>推理形式</a:t>
              </a:r>
              <a:endParaRPr lang="zh-CN" altLang="en-US" sz="3600" b="1" dirty="0">
                <a:solidFill>
                  <a:srgbClr val="FF0000"/>
                </a:solidFill>
                <a:latin typeface="Arial" pitchFamily="34" charset="0"/>
                <a:ea typeface="隶书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51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20" grpId="0"/>
      <p:bldP spid="17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Grp="1"/>
          </p:cNvSpPr>
          <p:nvPr>
            <p:ph type="body"/>
          </p:nvPr>
        </p:nvSpPr>
        <p:spPr>
          <a:xfrm>
            <a:off x="1524000" y="1125538"/>
            <a:ext cx="6300788" cy="1468437"/>
          </a:xfrm>
        </p:spPr>
        <p:txBody>
          <a:bodyPr vert="horz" wrap="square" lIns="91440" tIns="45720" rIns="91440" bIns="45720" anchor="t"/>
          <a:p>
            <a:pPr lvl="0" eaLnBrk="1" hangingPunct="1">
              <a:lnSpc>
                <a:spcPct val="80000"/>
              </a:lnSpc>
              <a:buNone/>
            </a:pPr>
            <a:r>
              <a:rPr lang="zh-CN" altLang="en-US" sz="4000" b="1" dirty="0"/>
              <a:t>如图，若∠</a:t>
            </a:r>
            <a:r>
              <a:rPr lang="en-US" altLang="zh-CN" sz="4000" b="1"/>
              <a:t>4+∠2=180°</a:t>
            </a:r>
            <a:r>
              <a:rPr lang="zh-CN" altLang="en-US" sz="4000" b="1" dirty="0"/>
              <a:t>，</a:t>
            </a:r>
            <a:endParaRPr lang="zh-CN" altLang="en-US" sz="4000" b="1" dirty="0"/>
          </a:p>
          <a:p>
            <a:pPr lvl="0" eaLnBrk="1" hangingPunct="1">
              <a:lnSpc>
                <a:spcPct val="80000"/>
              </a:lnSpc>
              <a:buNone/>
            </a:pPr>
            <a:r>
              <a:rPr lang="zh-CN" altLang="en-US" sz="4000" b="1" dirty="0"/>
              <a:t> 能得出</a:t>
            </a:r>
            <a:r>
              <a:rPr lang="en-US" altLang="zh-CN" sz="4000" b="1">
                <a:latin typeface="宋体" pitchFamily="2" charset="-122"/>
              </a:rPr>
              <a:t>AB∥CD</a:t>
            </a:r>
            <a:r>
              <a:rPr lang="zh-CN" altLang="en-US" sz="4000" b="1" dirty="0">
                <a:latin typeface="宋体" pitchFamily="2" charset="-122"/>
              </a:rPr>
              <a:t>吗</a:t>
            </a:r>
            <a:r>
              <a:rPr lang="en-US" altLang="zh-CN" sz="4000" b="1"/>
              <a:t>?</a:t>
            </a:r>
            <a:endParaRPr lang="en-US" altLang="zh-CN" sz="4000" b="1"/>
          </a:p>
        </p:txBody>
      </p:sp>
      <p:sp>
        <p:nvSpPr>
          <p:cNvPr id="176132" name="Text Box 4"/>
          <p:cNvSpPr txBox="1"/>
          <p:nvPr/>
        </p:nvSpPr>
        <p:spPr>
          <a:xfrm>
            <a:off x="1558925" y="3357563"/>
            <a:ext cx="7848600" cy="17373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解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:</a:t>
            </a:r>
            <a:r>
              <a:rPr lang="zh-CN" altLang="zh-CN" sz="3600" b="1" dirty="0">
                <a:latin typeface="Arial" pitchFamily="34" charset="0"/>
                <a:ea typeface="宋体" pitchFamily="2" charset="-122"/>
              </a:rPr>
              <a:t>∵ 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∠4+∠2=180 °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（已知）</a:t>
            </a:r>
            <a:endParaRPr lang="zh-CN" altLang="en-US" sz="36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    ∠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4+∠3=180°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（补角的定义）</a:t>
            </a:r>
            <a:endParaRPr lang="zh-CN" altLang="en-US" sz="36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zh-CN" altLang="zh-CN" sz="3600" b="1" dirty="0">
                <a:latin typeface="Arial" pitchFamily="34" charset="0"/>
                <a:ea typeface="宋体" pitchFamily="2" charset="-122"/>
              </a:rPr>
              <a:t> </a:t>
            </a:r>
            <a:endParaRPr lang="zh-CN" altLang="en-US" sz="36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6133" name="Text Box 5"/>
          <p:cNvSpPr txBox="1"/>
          <p:nvPr/>
        </p:nvSpPr>
        <p:spPr>
          <a:xfrm>
            <a:off x="2135188" y="4437063"/>
            <a:ext cx="7489825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∴ ∠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2=∠3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（同角的补角相等）</a:t>
            </a:r>
            <a:endParaRPr lang="zh-CN" altLang="en-US" sz="36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6134" name="Text Box 6"/>
          <p:cNvSpPr txBox="1"/>
          <p:nvPr/>
        </p:nvSpPr>
        <p:spPr>
          <a:xfrm>
            <a:off x="2063750" y="5013325"/>
            <a:ext cx="860425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∴ 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AB∥CD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（同位角相等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, 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两直线平行）</a:t>
            </a:r>
            <a:endParaRPr lang="zh-CN" altLang="en-US" sz="36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703" name="Line 7"/>
          <p:cNvSpPr/>
          <p:nvPr/>
        </p:nvSpPr>
        <p:spPr>
          <a:xfrm flipH="1">
            <a:off x="7031038" y="336550"/>
            <a:ext cx="2303462" cy="2808288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4" name="Arc 8"/>
          <p:cNvSpPr/>
          <p:nvPr/>
        </p:nvSpPr>
        <p:spPr>
          <a:xfrm rot="6000000">
            <a:off x="8408988" y="1138238"/>
            <a:ext cx="431800" cy="411162"/>
          </a:xfrm>
          <a:custGeom>
            <a:avLst/>
            <a:gdLst>
              <a:gd name="txL" fmla="*/ 0 w 21600"/>
              <a:gd name="txT" fmla="*/ 0 h 21514"/>
              <a:gd name="txR" fmla="*/ 21600 w 21600"/>
              <a:gd name="txB" fmla="*/ 21514 h 21514"/>
            </a:gdLst>
            <a:ahLst/>
            <a:cxnLst>
              <a:cxn ang="0">
                <a:pos x="15418518" y="0"/>
              </a:cxn>
              <a:cxn ang="0">
                <a:pos x="172560092" y="150175655"/>
              </a:cxn>
              <a:cxn ang="0">
                <a:pos x="0" y="150175655"/>
              </a:cxn>
            </a:cxnLst>
            <a:rect l="txL" t="txT" r="txR" b="txB"/>
            <a:pathLst>
              <a:path w="21600" h="21514" fill="none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</a:path>
              <a:path w="21600" h="21514" stroke="0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5" name="Line 9"/>
          <p:cNvSpPr/>
          <p:nvPr/>
        </p:nvSpPr>
        <p:spPr>
          <a:xfrm>
            <a:off x="7175500" y="1201738"/>
            <a:ext cx="2736850" cy="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6" name="Line 10"/>
          <p:cNvSpPr/>
          <p:nvPr/>
        </p:nvSpPr>
        <p:spPr>
          <a:xfrm>
            <a:off x="6815138" y="2352675"/>
            <a:ext cx="2998787" cy="1588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7" name="Arc 11"/>
          <p:cNvSpPr/>
          <p:nvPr/>
        </p:nvSpPr>
        <p:spPr>
          <a:xfrm rot="1156157">
            <a:off x="7894638" y="2012950"/>
            <a:ext cx="406400" cy="411163"/>
          </a:xfrm>
          <a:custGeom>
            <a:avLst/>
            <a:gdLst>
              <a:gd name="txL" fmla="*/ 0 w 20332"/>
              <a:gd name="txT" fmla="*/ 0 h 21514"/>
              <a:gd name="txR" fmla="*/ 20332 w 20332"/>
              <a:gd name="txB" fmla="*/ 21514 h 21514"/>
            </a:gdLst>
            <a:ahLst/>
            <a:cxnLst>
              <a:cxn ang="0">
                <a:pos x="15412597" y="0"/>
              </a:cxn>
              <a:cxn ang="0">
                <a:pos x="162368091" y="99281973"/>
              </a:cxn>
              <a:cxn ang="0">
                <a:pos x="0" y="150175655"/>
              </a:cxn>
            </a:cxnLst>
            <a:rect l="txL" t="txT" r="txR" b="txB"/>
            <a:pathLst>
              <a:path w="20332" h="21514" fill="none">
                <a:moveTo>
                  <a:pt x="1929" y="0"/>
                </a:moveTo>
                <a:cubicBezTo>
                  <a:pt x="10310" y="752"/>
                  <a:pt x="17491" y="6302"/>
                  <a:pt x="20332" y="14222"/>
                </a:cubicBezTo>
              </a:path>
              <a:path w="20332" h="21514" stroke="0">
                <a:moveTo>
                  <a:pt x="1929" y="0"/>
                </a:moveTo>
                <a:cubicBezTo>
                  <a:pt x="10310" y="752"/>
                  <a:pt x="17491" y="6302"/>
                  <a:pt x="20332" y="14222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8" name="Text Box 12"/>
          <p:cNvSpPr txBox="1"/>
          <p:nvPr/>
        </p:nvSpPr>
        <p:spPr>
          <a:xfrm>
            <a:off x="7678738" y="1273175"/>
            <a:ext cx="380365" cy="518160"/>
          </a:xfrm>
          <a:prstGeom prst="rect">
            <a:avLst/>
          </a:prstGeom>
          <a:noFill/>
          <a:ln w="76200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800" b="1">
                <a:latin typeface="Arial" pitchFamily="34" charset="0"/>
                <a:ea typeface="宋体" pitchFamily="2" charset="-122"/>
              </a:rPr>
              <a:t>1</a:t>
            </a:r>
            <a:endParaRPr lang="en-US" altLang="zh-CN" sz="28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709" name="Text Box 13"/>
          <p:cNvSpPr txBox="1"/>
          <p:nvPr/>
        </p:nvSpPr>
        <p:spPr>
          <a:xfrm>
            <a:off x="6985000" y="1128713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A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710" name="Text Box 14"/>
          <p:cNvSpPr txBox="1"/>
          <p:nvPr/>
        </p:nvSpPr>
        <p:spPr>
          <a:xfrm>
            <a:off x="6697663" y="2349500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C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711" name="Arc 15"/>
          <p:cNvSpPr/>
          <p:nvPr/>
        </p:nvSpPr>
        <p:spPr>
          <a:xfrm rot="2051241">
            <a:off x="8902700" y="706438"/>
            <a:ext cx="431800" cy="411162"/>
          </a:xfrm>
          <a:custGeom>
            <a:avLst/>
            <a:gdLst>
              <a:gd name="txL" fmla="*/ 0 w 21600"/>
              <a:gd name="txT" fmla="*/ 0 h 21514"/>
              <a:gd name="txR" fmla="*/ 21600 w 21600"/>
              <a:gd name="txB" fmla="*/ 21514 h 21514"/>
            </a:gdLst>
            <a:ahLst/>
            <a:cxnLst>
              <a:cxn ang="0">
                <a:pos x="15418518" y="0"/>
              </a:cxn>
              <a:cxn ang="0">
                <a:pos x="172560092" y="150174601"/>
              </a:cxn>
              <a:cxn ang="0">
                <a:pos x="0" y="150174601"/>
              </a:cxn>
            </a:cxnLst>
            <a:rect l="txL" t="txT" r="txR" b="txB"/>
            <a:pathLst>
              <a:path w="21600" h="21514" fill="none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</a:path>
              <a:path w="21600" h="21514" stroke="0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12" name="Arc 16"/>
          <p:cNvSpPr/>
          <p:nvPr/>
        </p:nvSpPr>
        <p:spPr>
          <a:xfrm rot="-7872938">
            <a:off x="7993063" y="1304925"/>
            <a:ext cx="438150" cy="228600"/>
          </a:xfrm>
          <a:custGeom>
            <a:avLst/>
            <a:gdLst>
              <a:gd name="txL" fmla="*/ 0 w 21600"/>
              <a:gd name="txT" fmla="*/ 0 h 21514"/>
              <a:gd name="txR" fmla="*/ 21600 w 21600"/>
              <a:gd name="txB" fmla="*/ 21514 h 21514"/>
            </a:gdLst>
            <a:ahLst/>
            <a:cxnLst>
              <a:cxn ang="0">
                <a:pos x="16109051" y="0"/>
              </a:cxn>
              <a:cxn ang="0">
                <a:pos x="180285434" y="25809891"/>
              </a:cxn>
              <a:cxn ang="0">
                <a:pos x="0" y="25809891"/>
              </a:cxn>
            </a:cxnLst>
            <a:rect l="txL" t="txT" r="txR" b="txB"/>
            <a:pathLst>
              <a:path w="21600" h="21514" fill="none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</a:path>
              <a:path w="21600" h="21514" stroke="0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13" name="Arc 17"/>
          <p:cNvSpPr/>
          <p:nvPr/>
        </p:nvSpPr>
        <p:spPr>
          <a:xfrm rot="6000000">
            <a:off x="7400925" y="2290763"/>
            <a:ext cx="431800" cy="411162"/>
          </a:xfrm>
          <a:custGeom>
            <a:avLst/>
            <a:gdLst>
              <a:gd name="txL" fmla="*/ 0 w 21600"/>
              <a:gd name="txT" fmla="*/ 0 h 21514"/>
              <a:gd name="txR" fmla="*/ 21600 w 21600"/>
              <a:gd name="txB" fmla="*/ 21514 h 21514"/>
            </a:gdLst>
            <a:ahLst/>
            <a:cxnLst>
              <a:cxn ang="0">
                <a:pos x="15418518" y="0"/>
              </a:cxn>
              <a:cxn ang="0">
                <a:pos x="172560092" y="150174601"/>
              </a:cxn>
              <a:cxn ang="0">
                <a:pos x="0" y="150174601"/>
              </a:cxn>
            </a:cxnLst>
            <a:rect l="txL" t="txT" r="txR" b="txB"/>
            <a:pathLst>
              <a:path w="21600" h="21514" fill="none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</a:path>
              <a:path w="21600" h="21514" stroke="0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14" name="Rectangle 18"/>
          <p:cNvSpPr/>
          <p:nvPr/>
        </p:nvSpPr>
        <p:spPr>
          <a:xfrm>
            <a:off x="9407525" y="455613"/>
            <a:ext cx="431165" cy="6184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Comic Sans MS" pitchFamily="66" charset="0"/>
                <a:ea typeface="宋体" pitchFamily="2" charset="-122"/>
              </a:rPr>
              <a:t>3</a:t>
            </a:r>
            <a:endParaRPr lang="en-US" altLang="zh-CN" sz="3200" b="1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29715" name="Rectangle 19"/>
          <p:cNvSpPr/>
          <p:nvPr/>
        </p:nvSpPr>
        <p:spPr>
          <a:xfrm>
            <a:off x="8759825" y="1273175"/>
            <a:ext cx="431165" cy="6184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Comic Sans MS" pitchFamily="66" charset="0"/>
                <a:ea typeface="宋体" pitchFamily="2" charset="-122"/>
              </a:rPr>
              <a:t>4</a:t>
            </a:r>
            <a:endParaRPr lang="en-US" altLang="zh-CN" sz="3200" b="1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29716" name="Rectangle 20"/>
          <p:cNvSpPr/>
          <p:nvPr/>
        </p:nvSpPr>
        <p:spPr>
          <a:xfrm>
            <a:off x="8326438" y="1681163"/>
            <a:ext cx="431165" cy="6184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Comic Sans MS" pitchFamily="66" charset="0"/>
                <a:ea typeface="宋体" pitchFamily="2" charset="-122"/>
              </a:rPr>
              <a:t>2</a:t>
            </a:r>
            <a:endParaRPr lang="en-US" altLang="zh-CN" sz="3200" b="1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29717" name="Rectangle 21"/>
          <p:cNvSpPr/>
          <p:nvPr/>
        </p:nvSpPr>
        <p:spPr>
          <a:xfrm>
            <a:off x="7823200" y="2424113"/>
            <a:ext cx="415290" cy="5854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000" b="1">
                <a:latin typeface="Comic Sans MS" pitchFamily="66" charset="0"/>
                <a:ea typeface="宋体" pitchFamily="2" charset="-122"/>
              </a:rPr>
              <a:t>5</a:t>
            </a:r>
            <a:endParaRPr lang="en-US" altLang="zh-CN" sz="3000" b="1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29718" name="Rectangle 22"/>
          <p:cNvSpPr/>
          <p:nvPr/>
        </p:nvSpPr>
        <p:spPr>
          <a:xfrm>
            <a:off x="9408954" y="2300288"/>
            <a:ext cx="436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4000" b="1">
                <a:latin typeface="宋体" pitchFamily="2" charset="-122"/>
                <a:ea typeface="宋体" pitchFamily="2" charset="-122"/>
              </a:rPr>
              <a:t>D</a:t>
            </a:r>
            <a:endParaRPr lang="en-US" altLang="zh-CN" sz="40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9719" name="Rectangle 23"/>
          <p:cNvSpPr/>
          <p:nvPr/>
        </p:nvSpPr>
        <p:spPr>
          <a:xfrm>
            <a:off x="9624854" y="1128713"/>
            <a:ext cx="436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4000" b="1">
                <a:latin typeface="宋体" pitchFamily="2" charset="-122"/>
                <a:ea typeface="宋体" pitchFamily="2" charset="-122"/>
              </a:rPr>
              <a:t>B</a:t>
            </a:r>
            <a:endParaRPr lang="en-US" altLang="zh-CN" sz="40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9720" name="Text Box 24"/>
          <p:cNvSpPr txBox="1"/>
          <p:nvPr/>
        </p:nvSpPr>
        <p:spPr>
          <a:xfrm>
            <a:off x="8663782" y="-26987"/>
            <a:ext cx="45402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E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721" name="Text Box 25"/>
          <p:cNvSpPr txBox="1"/>
          <p:nvPr/>
        </p:nvSpPr>
        <p:spPr>
          <a:xfrm>
            <a:off x="7104381" y="2924175"/>
            <a:ext cx="43116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F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6154" name="Rectangle 26"/>
          <p:cNvSpPr/>
          <p:nvPr/>
        </p:nvSpPr>
        <p:spPr>
          <a:xfrm>
            <a:off x="2279650" y="5876925"/>
            <a:ext cx="6913563" cy="640080"/>
          </a:xfrm>
          <a:prstGeom prst="rect">
            <a:avLst/>
          </a:prstGeom>
          <a:solidFill>
            <a:srgbClr val="00FFFF"/>
          </a:solidFill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solidFill>
                  <a:srgbClr val="CC0066"/>
                </a:solidFill>
                <a:latin typeface="Arial" pitchFamily="34" charset="0"/>
                <a:ea typeface="宋体" pitchFamily="2" charset="-122"/>
              </a:rPr>
              <a:t>你还有其它的说理方法吗？</a:t>
            </a:r>
            <a:endParaRPr lang="zh-CN" altLang="en-US" sz="3600" b="1" dirty="0">
              <a:solidFill>
                <a:srgbClr val="CC0066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6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2" grpId="0"/>
      <p:bldP spid="176133" grpId="0"/>
      <p:bldP spid="176134" grpId="0"/>
      <p:bldP spid="17615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2"/>
          <p:cNvSpPr>
            <a:spLocks noGrp="1"/>
          </p:cNvSpPr>
          <p:nvPr>
            <p:ph type="body"/>
          </p:nvPr>
        </p:nvSpPr>
        <p:spPr>
          <a:xfrm>
            <a:off x="2135188" y="908050"/>
            <a:ext cx="5978525" cy="1468438"/>
          </a:xfrm>
        </p:spPr>
        <p:txBody>
          <a:bodyPr vert="horz" wrap="square" lIns="91440" tIns="45720" rIns="91440" bIns="45720" anchor="t">
            <a:normAutofit fontScale="70000"/>
          </a:bodyPr>
          <a:p>
            <a:pPr lvl="0" eaLnBrk="1" hangingPunct="1">
              <a:lnSpc>
                <a:spcPct val="80000"/>
              </a:lnSpc>
              <a:buNone/>
            </a:pPr>
            <a:r>
              <a:rPr lang="zh-CN" altLang="en-US" sz="4000" b="1" dirty="0"/>
              <a:t>如图，如果</a:t>
            </a:r>
            <a:endParaRPr lang="zh-CN" altLang="en-US" sz="4000" b="1" dirty="0"/>
          </a:p>
          <a:p>
            <a:pPr lvl="0" eaLnBrk="1" hangingPunct="1">
              <a:lnSpc>
                <a:spcPct val="80000"/>
              </a:lnSpc>
              <a:buNone/>
            </a:pPr>
            <a:r>
              <a:rPr lang="zh-CN" altLang="en-US" sz="4000" b="1" dirty="0"/>
              <a:t>∠</a:t>
            </a:r>
            <a:r>
              <a:rPr lang="en-US" altLang="zh-CN" sz="4000" b="1"/>
              <a:t>4+∠2=180°</a:t>
            </a:r>
            <a:r>
              <a:rPr lang="zh-CN" altLang="en-US" sz="4000" b="1" dirty="0"/>
              <a:t>，</a:t>
            </a:r>
            <a:endParaRPr lang="zh-CN" altLang="en-US" sz="4000" b="1" dirty="0"/>
          </a:p>
          <a:p>
            <a:pPr lvl="0" eaLnBrk="1" hangingPunct="1">
              <a:lnSpc>
                <a:spcPct val="80000"/>
              </a:lnSpc>
              <a:buNone/>
            </a:pPr>
            <a:r>
              <a:rPr lang="zh-CN" altLang="en-US" sz="4000" b="1" dirty="0"/>
              <a:t> 能得出</a:t>
            </a:r>
            <a:r>
              <a:rPr lang="en-US" altLang="zh-CN" sz="4000" b="1">
                <a:latin typeface="宋体" pitchFamily="2" charset="-122"/>
              </a:rPr>
              <a:t>AB∥CD</a:t>
            </a:r>
            <a:r>
              <a:rPr lang="en-US" altLang="zh-CN" sz="4000" b="1"/>
              <a:t>?</a:t>
            </a:r>
            <a:endParaRPr lang="en-US" altLang="zh-CN" sz="4000" b="1"/>
          </a:p>
        </p:txBody>
      </p:sp>
      <p:sp>
        <p:nvSpPr>
          <p:cNvPr id="30723" name="Text Box 3"/>
          <p:cNvSpPr txBox="1"/>
          <p:nvPr/>
        </p:nvSpPr>
        <p:spPr>
          <a:xfrm>
            <a:off x="2351088" y="188913"/>
            <a:ext cx="1584325" cy="743585"/>
          </a:xfrm>
          <a:prstGeom prst="rect">
            <a:avLst/>
          </a:prstGeom>
          <a:gradFill rotWithShape="1">
            <a:gsLst>
              <a:gs pos="0">
                <a:srgbClr val="FFF200">
                  <a:alpha val="100000"/>
                </a:srgbClr>
              </a:gs>
              <a:gs pos="45000">
                <a:srgbClr val="FF7A00">
                  <a:alpha val="100000"/>
                </a:srgbClr>
              </a:gs>
              <a:gs pos="70000">
                <a:srgbClr val="FF0300">
                  <a:alpha val="100000"/>
                </a:srgbClr>
              </a:gs>
              <a:gs pos="100000">
                <a:srgbClr val="4D0808">
                  <a:alpha val="100000"/>
                </a:srgbClr>
              </a:gs>
            </a:gsLst>
            <a:lin ang="5400000" scaled="1"/>
            <a:tileRect/>
          </a:gradFill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4000" b="1" dirty="0">
                <a:latin typeface="Tahoma" pitchFamily="34" charset="0"/>
                <a:ea typeface="隶书" pitchFamily="49" charset="-122"/>
              </a:rPr>
              <a:t>思考</a:t>
            </a:r>
            <a:endParaRPr lang="zh-CN" altLang="en-US" sz="4000" b="1" dirty="0">
              <a:latin typeface="Tahoma" pitchFamily="34" charset="0"/>
              <a:ea typeface="隶书" pitchFamily="49" charset="-122"/>
            </a:endParaRPr>
          </a:p>
        </p:txBody>
      </p:sp>
      <p:sp>
        <p:nvSpPr>
          <p:cNvPr id="177156" name="Text Box 4"/>
          <p:cNvSpPr txBox="1"/>
          <p:nvPr/>
        </p:nvSpPr>
        <p:spPr>
          <a:xfrm>
            <a:off x="2495550" y="3921125"/>
            <a:ext cx="7848600" cy="17373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解</a:t>
            </a:r>
            <a:r>
              <a:rPr lang="zh-CN" altLang="zh-CN" sz="3600" b="1" dirty="0">
                <a:latin typeface="Arial" pitchFamily="34" charset="0"/>
                <a:ea typeface="宋体" pitchFamily="2" charset="-122"/>
              </a:rPr>
              <a:t>∵ 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∠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4+∠2=180 °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（已知）      ∠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4+∠1=180°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（补角的定义）</a:t>
            </a:r>
            <a:endParaRPr lang="zh-CN" altLang="en-US" sz="36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zh-CN" altLang="zh-CN" sz="3600" b="1" dirty="0">
                <a:latin typeface="Arial" pitchFamily="34" charset="0"/>
                <a:ea typeface="宋体" pitchFamily="2" charset="-122"/>
              </a:rPr>
              <a:t> </a:t>
            </a:r>
            <a:endParaRPr lang="zh-CN" altLang="en-US" sz="36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7157" name="Text Box 5"/>
          <p:cNvSpPr txBox="1"/>
          <p:nvPr/>
        </p:nvSpPr>
        <p:spPr>
          <a:xfrm>
            <a:off x="2351088" y="4948238"/>
            <a:ext cx="65709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∴ ∠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2=∠1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（同角的补角相等）</a:t>
            </a:r>
            <a:endParaRPr lang="zh-CN" altLang="en-US" sz="36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7158" name="Text Box 6"/>
          <p:cNvSpPr txBox="1"/>
          <p:nvPr/>
        </p:nvSpPr>
        <p:spPr>
          <a:xfrm>
            <a:off x="2251075" y="5595938"/>
            <a:ext cx="82854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∴ 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AB∥CD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（内错角相等</a:t>
            </a:r>
            <a:r>
              <a:rPr lang="en-US" altLang="zh-CN" sz="3600" b="1">
                <a:latin typeface="Arial" pitchFamily="34" charset="0"/>
                <a:ea typeface="宋体" pitchFamily="2" charset="-122"/>
              </a:rPr>
              <a:t>, </a:t>
            </a:r>
            <a:r>
              <a:rPr lang="zh-CN" altLang="en-US" sz="3600" b="1" dirty="0">
                <a:latin typeface="Arial" pitchFamily="34" charset="0"/>
                <a:ea typeface="宋体" pitchFamily="2" charset="-122"/>
              </a:rPr>
              <a:t>两直线平行）</a:t>
            </a:r>
            <a:endParaRPr lang="zh-CN" altLang="en-US" sz="36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727" name="Line 7"/>
          <p:cNvSpPr/>
          <p:nvPr/>
        </p:nvSpPr>
        <p:spPr>
          <a:xfrm flipH="1">
            <a:off x="6096000" y="692150"/>
            <a:ext cx="2303463" cy="2808288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28" name="Arc 8"/>
          <p:cNvSpPr/>
          <p:nvPr/>
        </p:nvSpPr>
        <p:spPr>
          <a:xfrm rot="6000000">
            <a:off x="7473950" y="1493838"/>
            <a:ext cx="431800" cy="411162"/>
          </a:xfrm>
          <a:custGeom>
            <a:avLst/>
            <a:gdLst>
              <a:gd name="txL" fmla="*/ 0 w 21600"/>
              <a:gd name="txT" fmla="*/ 0 h 21514"/>
              <a:gd name="txR" fmla="*/ 21600 w 21600"/>
              <a:gd name="txB" fmla="*/ 21514 h 21514"/>
            </a:gdLst>
            <a:ahLst/>
            <a:cxnLst>
              <a:cxn ang="0">
                <a:pos x="15418518" y="0"/>
              </a:cxn>
              <a:cxn ang="0">
                <a:pos x="172560092" y="150174601"/>
              </a:cxn>
              <a:cxn ang="0">
                <a:pos x="0" y="150174601"/>
              </a:cxn>
            </a:cxnLst>
            <a:rect l="txL" t="txT" r="txR" b="txB"/>
            <a:pathLst>
              <a:path w="21600" h="21514" fill="none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</a:path>
              <a:path w="21600" h="21514" stroke="0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29" name="Line 9"/>
          <p:cNvSpPr/>
          <p:nvPr/>
        </p:nvSpPr>
        <p:spPr>
          <a:xfrm>
            <a:off x="6213475" y="1557338"/>
            <a:ext cx="2736850" cy="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30" name="Line 10"/>
          <p:cNvSpPr/>
          <p:nvPr/>
        </p:nvSpPr>
        <p:spPr>
          <a:xfrm>
            <a:off x="5880100" y="2708275"/>
            <a:ext cx="2998788" cy="1588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31" name="Arc 11"/>
          <p:cNvSpPr/>
          <p:nvPr/>
        </p:nvSpPr>
        <p:spPr>
          <a:xfrm rot="1156157">
            <a:off x="6959600" y="2368550"/>
            <a:ext cx="406400" cy="411163"/>
          </a:xfrm>
          <a:custGeom>
            <a:avLst/>
            <a:gdLst>
              <a:gd name="txL" fmla="*/ 0 w 20332"/>
              <a:gd name="txT" fmla="*/ 0 h 21514"/>
              <a:gd name="txR" fmla="*/ 20332 w 20332"/>
              <a:gd name="txB" fmla="*/ 21514 h 21514"/>
            </a:gdLst>
            <a:ahLst/>
            <a:cxnLst>
              <a:cxn ang="0">
                <a:pos x="15412597" y="0"/>
              </a:cxn>
              <a:cxn ang="0">
                <a:pos x="162368091" y="99281973"/>
              </a:cxn>
              <a:cxn ang="0">
                <a:pos x="0" y="150175655"/>
              </a:cxn>
            </a:cxnLst>
            <a:rect l="txL" t="txT" r="txR" b="txB"/>
            <a:pathLst>
              <a:path w="20332" h="21514" fill="none">
                <a:moveTo>
                  <a:pt x="1929" y="0"/>
                </a:moveTo>
                <a:cubicBezTo>
                  <a:pt x="10310" y="752"/>
                  <a:pt x="17491" y="6302"/>
                  <a:pt x="20332" y="14222"/>
                </a:cubicBezTo>
              </a:path>
              <a:path w="20332" h="21514" stroke="0">
                <a:moveTo>
                  <a:pt x="1929" y="0"/>
                </a:moveTo>
                <a:cubicBezTo>
                  <a:pt x="10310" y="752"/>
                  <a:pt x="17491" y="6302"/>
                  <a:pt x="20332" y="14222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32" name="Text Box 12"/>
          <p:cNvSpPr txBox="1"/>
          <p:nvPr/>
        </p:nvSpPr>
        <p:spPr>
          <a:xfrm>
            <a:off x="6743700" y="1700213"/>
            <a:ext cx="380365" cy="518160"/>
          </a:xfrm>
          <a:prstGeom prst="rect">
            <a:avLst/>
          </a:prstGeom>
          <a:noFill/>
          <a:ln w="76200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800" b="1">
                <a:latin typeface="Arial" pitchFamily="34" charset="0"/>
                <a:ea typeface="宋体" pitchFamily="2" charset="-122"/>
              </a:rPr>
              <a:t>1</a:t>
            </a:r>
            <a:endParaRPr lang="en-US" altLang="zh-CN" sz="28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733" name="Text Box 13"/>
          <p:cNvSpPr txBox="1"/>
          <p:nvPr/>
        </p:nvSpPr>
        <p:spPr>
          <a:xfrm>
            <a:off x="6049963" y="1484313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A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734" name="Text Box 14"/>
          <p:cNvSpPr txBox="1"/>
          <p:nvPr/>
        </p:nvSpPr>
        <p:spPr>
          <a:xfrm>
            <a:off x="5762625" y="2705100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C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735" name="Arc 15"/>
          <p:cNvSpPr/>
          <p:nvPr/>
        </p:nvSpPr>
        <p:spPr>
          <a:xfrm rot="2051241">
            <a:off x="7967663" y="1062038"/>
            <a:ext cx="431800" cy="411162"/>
          </a:xfrm>
          <a:custGeom>
            <a:avLst/>
            <a:gdLst>
              <a:gd name="txL" fmla="*/ 0 w 21600"/>
              <a:gd name="txT" fmla="*/ 0 h 21514"/>
              <a:gd name="txR" fmla="*/ 21600 w 21600"/>
              <a:gd name="txB" fmla="*/ 21514 h 21514"/>
            </a:gdLst>
            <a:ahLst/>
            <a:cxnLst>
              <a:cxn ang="0">
                <a:pos x="15418518" y="0"/>
              </a:cxn>
              <a:cxn ang="0">
                <a:pos x="172560092" y="150174601"/>
              </a:cxn>
              <a:cxn ang="0">
                <a:pos x="0" y="150174601"/>
              </a:cxn>
            </a:cxnLst>
            <a:rect l="txL" t="txT" r="txR" b="txB"/>
            <a:pathLst>
              <a:path w="21600" h="21514" fill="none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</a:path>
              <a:path w="21600" h="21514" stroke="0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36" name="Arc 16"/>
          <p:cNvSpPr/>
          <p:nvPr/>
        </p:nvSpPr>
        <p:spPr>
          <a:xfrm rot="-7872938">
            <a:off x="7058025" y="1660525"/>
            <a:ext cx="438150" cy="228600"/>
          </a:xfrm>
          <a:custGeom>
            <a:avLst/>
            <a:gdLst>
              <a:gd name="txL" fmla="*/ 0 w 21600"/>
              <a:gd name="txT" fmla="*/ 0 h 21514"/>
              <a:gd name="txR" fmla="*/ 21600 w 21600"/>
              <a:gd name="txB" fmla="*/ 21514 h 21514"/>
            </a:gdLst>
            <a:ahLst/>
            <a:cxnLst>
              <a:cxn ang="0">
                <a:pos x="16109051" y="0"/>
              </a:cxn>
              <a:cxn ang="0">
                <a:pos x="180285434" y="25809891"/>
              </a:cxn>
              <a:cxn ang="0">
                <a:pos x="0" y="25809891"/>
              </a:cxn>
            </a:cxnLst>
            <a:rect l="txL" t="txT" r="txR" b="txB"/>
            <a:pathLst>
              <a:path w="21600" h="21514" fill="none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</a:path>
              <a:path w="21600" h="21514" stroke="0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37" name="Arc 17"/>
          <p:cNvSpPr/>
          <p:nvPr/>
        </p:nvSpPr>
        <p:spPr>
          <a:xfrm rot="6000000">
            <a:off x="6465888" y="2646363"/>
            <a:ext cx="431800" cy="411162"/>
          </a:xfrm>
          <a:custGeom>
            <a:avLst/>
            <a:gdLst>
              <a:gd name="txL" fmla="*/ 0 w 21600"/>
              <a:gd name="txT" fmla="*/ 0 h 21514"/>
              <a:gd name="txR" fmla="*/ 21600 w 21600"/>
              <a:gd name="txB" fmla="*/ 21514 h 21514"/>
            </a:gdLst>
            <a:ahLst/>
            <a:cxnLst>
              <a:cxn ang="0">
                <a:pos x="15418518" y="0"/>
              </a:cxn>
              <a:cxn ang="0">
                <a:pos x="172560092" y="150175655"/>
              </a:cxn>
              <a:cxn ang="0">
                <a:pos x="0" y="150175655"/>
              </a:cxn>
            </a:cxnLst>
            <a:rect l="txL" t="txT" r="txR" b="txB"/>
            <a:pathLst>
              <a:path w="21600" h="21514" fill="none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</a:path>
              <a:path w="21600" h="21514" stroke="0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38" name="Rectangle 18"/>
          <p:cNvSpPr/>
          <p:nvPr/>
        </p:nvSpPr>
        <p:spPr>
          <a:xfrm>
            <a:off x="8472488" y="811213"/>
            <a:ext cx="431165" cy="6184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Comic Sans MS" pitchFamily="66" charset="0"/>
                <a:ea typeface="宋体" pitchFamily="2" charset="-122"/>
              </a:rPr>
              <a:t>3</a:t>
            </a:r>
            <a:endParaRPr lang="en-US" altLang="zh-CN" sz="3200" b="1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30739" name="Rectangle 19"/>
          <p:cNvSpPr/>
          <p:nvPr/>
        </p:nvSpPr>
        <p:spPr>
          <a:xfrm>
            <a:off x="7824788" y="1603375"/>
            <a:ext cx="431165" cy="6184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Comic Sans MS" pitchFamily="66" charset="0"/>
                <a:ea typeface="宋体" pitchFamily="2" charset="-122"/>
              </a:rPr>
              <a:t>4</a:t>
            </a:r>
            <a:endParaRPr lang="en-US" altLang="zh-CN" sz="3200" b="1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30740" name="Rectangle 20"/>
          <p:cNvSpPr/>
          <p:nvPr/>
        </p:nvSpPr>
        <p:spPr>
          <a:xfrm>
            <a:off x="7391400" y="2036763"/>
            <a:ext cx="431165" cy="6184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Comic Sans MS" pitchFamily="66" charset="0"/>
                <a:ea typeface="宋体" pitchFamily="2" charset="-122"/>
              </a:rPr>
              <a:t>2</a:t>
            </a:r>
            <a:endParaRPr lang="en-US" altLang="zh-CN" sz="3200" b="1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30741" name="Rectangle 21"/>
          <p:cNvSpPr/>
          <p:nvPr/>
        </p:nvSpPr>
        <p:spPr>
          <a:xfrm>
            <a:off x="6888163" y="2779713"/>
            <a:ext cx="415290" cy="5854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000" b="1">
                <a:latin typeface="Comic Sans MS" pitchFamily="66" charset="0"/>
                <a:ea typeface="宋体" pitchFamily="2" charset="-122"/>
              </a:rPr>
              <a:t>5</a:t>
            </a:r>
            <a:endParaRPr lang="en-US" altLang="zh-CN" sz="3000" b="1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30742" name="Rectangle 22"/>
          <p:cNvSpPr/>
          <p:nvPr/>
        </p:nvSpPr>
        <p:spPr>
          <a:xfrm>
            <a:off x="8473917" y="2655888"/>
            <a:ext cx="436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4000" b="1">
                <a:latin typeface="宋体" pitchFamily="2" charset="-122"/>
                <a:ea typeface="宋体" pitchFamily="2" charset="-122"/>
              </a:rPr>
              <a:t>D</a:t>
            </a:r>
            <a:endParaRPr lang="en-US" altLang="zh-CN" sz="40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0743" name="Rectangle 23"/>
          <p:cNvSpPr/>
          <p:nvPr/>
        </p:nvSpPr>
        <p:spPr>
          <a:xfrm>
            <a:off x="8689817" y="1484313"/>
            <a:ext cx="436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4000" b="1">
                <a:latin typeface="宋体" pitchFamily="2" charset="-122"/>
                <a:ea typeface="宋体" pitchFamily="2" charset="-122"/>
              </a:rPr>
              <a:t>B</a:t>
            </a:r>
            <a:endParaRPr lang="en-US" altLang="zh-CN" sz="40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0744" name="Text Box 24"/>
          <p:cNvSpPr txBox="1"/>
          <p:nvPr/>
        </p:nvSpPr>
        <p:spPr>
          <a:xfrm>
            <a:off x="7801769" y="473075"/>
            <a:ext cx="45402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E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745" name="Text Box 25"/>
          <p:cNvSpPr txBox="1"/>
          <p:nvPr/>
        </p:nvSpPr>
        <p:spPr>
          <a:xfrm>
            <a:off x="6323331" y="3213100"/>
            <a:ext cx="43116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3200" b="1">
                <a:latin typeface="Arial" pitchFamily="34" charset="0"/>
                <a:ea typeface="宋体" pitchFamily="2" charset="-122"/>
              </a:rPr>
              <a:t>F</a:t>
            </a:r>
            <a:endParaRPr lang="en-US" altLang="zh-CN" sz="3200" b="1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6" grpId="0"/>
      <p:bldP spid="177157" grpId="0"/>
      <p:bldP spid="1771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8178" name="Text Box 2"/>
          <p:cNvSpPr txBox="1"/>
          <p:nvPr/>
        </p:nvSpPr>
        <p:spPr>
          <a:xfrm>
            <a:off x="1524000" y="4191000"/>
            <a:ext cx="9656763" cy="13601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latin typeface="Comic Sans MS" pitchFamily="66" charset="0"/>
                <a:ea typeface="宋体" pitchFamily="2" charset="-122"/>
              </a:rPr>
              <a:t>     两条直线被第三条直线所截，</a:t>
            </a:r>
            <a:endParaRPr lang="zh-CN" altLang="en-US" sz="4000" b="1" dirty="0">
              <a:latin typeface="Comic Sans MS" pitchFamily="66" charset="0"/>
              <a:ea typeface="宋体" pitchFamily="2" charset="-122"/>
            </a:endParaRPr>
          </a:p>
          <a:p>
            <a:pPr lvl="0" eaLnBrk="1" hangingPunct="1"/>
            <a:r>
              <a:rPr lang="zh-CN" altLang="en-US" sz="4000" b="1" dirty="0">
                <a:latin typeface="Comic Sans MS" pitchFamily="66" charset="0"/>
                <a:ea typeface="宋体" pitchFamily="2" charset="-122"/>
              </a:rPr>
              <a:t>如果</a:t>
            </a:r>
            <a:r>
              <a:rPr lang="zh-CN" altLang="en-US" sz="4000" b="1" dirty="0">
                <a:solidFill>
                  <a:srgbClr val="0000FF"/>
                </a:solidFill>
                <a:latin typeface="Comic Sans MS" pitchFamily="66" charset="0"/>
                <a:ea typeface="宋体" pitchFamily="2" charset="-122"/>
              </a:rPr>
              <a:t>同旁内角互补</a:t>
            </a:r>
            <a:r>
              <a:rPr lang="en-US" altLang="zh-CN" sz="4000" b="1">
                <a:latin typeface="Comic Sans MS" pitchFamily="66" charset="0"/>
                <a:ea typeface="宋体" pitchFamily="2" charset="-122"/>
              </a:rPr>
              <a:t>,</a:t>
            </a:r>
            <a:r>
              <a:rPr lang="zh-CN" altLang="en-US" sz="4000" b="1" dirty="0">
                <a:latin typeface="Comic Sans MS" pitchFamily="66" charset="0"/>
                <a:ea typeface="宋体" pitchFamily="2" charset="-122"/>
              </a:rPr>
              <a:t>那么这两条直线平行</a:t>
            </a:r>
            <a:r>
              <a:rPr lang="en-US" altLang="zh-CN" sz="4000" b="1">
                <a:latin typeface="Comic Sans MS" pitchFamily="66" charset="0"/>
                <a:ea typeface="宋体" pitchFamily="2" charset="-122"/>
              </a:rPr>
              <a:t>.</a:t>
            </a:r>
            <a:endParaRPr lang="en-US" altLang="zh-CN" sz="4000" b="1">
              <a:latin typeface="Comic Sans MS" pitchFamily="66" charset="0"/>
              <a:ea typeface="宋体" pitchFamily="2" charset="-122"/>
            </a:endParaRPr>
          </a:p>
        </p:txBody>
      </p:sp>
      <p:grpSp>
        <p:nvGrpSpPr>
          <p:cNvPr id="31747" name="Group 3"/>
          <p:cNvGrpSpPr/>
          <p:nvPr/>
        </p:nvGrpSpPr>
        <p:grpSpPr>
          <a:xfrm>
            <a:off x="1703388" y="1268413"/>
            <a:ext cx="3860800" cy="2811462"/>
            <a:chOff x="1218" y="933"/>
            <a:chExt cx="2432" cy="1771"/>
          </a:xfrm>
        </p:grpSpPr>
        <p:grpSp>
          <p:nvGrpSpPr>
            <p:cNvPr id="31748" name="Group 4"/>
            <p:cNvGrpSpPr/>
            <p:nvPr/>
          </p:nvGrpSpPr>
          <p:grpSpPr>
            <a:xfrm>
              <a:off x="1218" y="933"/>
              <a:ext cx="2432" cy="1771"/>
              <a:chOff x="991" y="1162"/>
              <a:chExt cx="2432" cy="1771"/>
            </a:xfrm>
          </p:grpSpPr>
          <p:sp>
            <p:nvSpPr>
              <p:cNvPr id="31749" name="Text Box 5"/>
              <p:cNvSpPr txBox="1"/>
              <p:nvPr/>
            </p:nvSpPr>
            <p:spPr>
              <a:xfrm>
                <a:off x="2125" y="2024"/>
                <a:ext cx="258" cy="365"/>
              </a:xfrm>
              <a:prstGeom prst="rect">
                <a:avLst/>
              </a:prstGeom>
              <a:noFill/>
              <a:ln w="76200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sz="3200" b="1">
                    <a:latin typeface="Arial" pitchFamily="34" charset="0"/>
                    <a:ea typeface="宋体" pitchFamily="2" charset="-122"/>
                  </a:rPr>
                  <a:t>2</a:t>
                </a:r>
                <a:endParaRPr lang="en-US" altLang="zh-CN" sz="3200" b="1">
                  <a:latin typeface="Arial" pitchFamily="34" charset="0"/>
                  <a:ea typeface="宋体" pitchFamily="2" charset="-122"/>
                </a:endParaRPr>
              </a:p>
            </p:txBody>
          </p:sp>
          <p:grpSp>
            <p:nvGrpSpPr>
              <p:cNvPr id="31750" name="Group 6"/>
              <p:cNvGrpSpPr/>
              <p:nvPr/>
            </p:nvGrpSpPr>
            <p:grpSpPr>
              <a:xfrm>
                <a:off x="991" y="1162"/>
                <a:ext cx="2432" cy="1590"/>
                <a:chOff x="991" y="1341"/>
                <a:chExt cx="2432" cy="1590"/>
              </a:xfrm>
            </p:grpSpPr>
            <p:sp>
              <p:nvSpPr>
                <p:cNvPr id="31751" name="Line 7"/>
                <p:cNvSpPr/>
                <p:nvPr/>
              </p:nvSpPr>
              <p:spPr>
                <a:xfrm flipH="1">
                  <a:off x="1383" y="1480"/>
                  <a:ext cx="1225" cy="1451"/>
                </a:xfrm>
                <a:prstGeom prst="line">
                  <a:avLst/>
                </a:prstGeom>
                <a:ln w="762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752" name="Text Box 8"/>
                <p:cNvSpPr txBox="1"/>
                <p:nvPr/>
              </p:nvSpPr>
              <p:spPr>
                <a:xfrm>
                  <a:off x="3123" y="1610"/>
                  <a:ext cx="300" cy="365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 wrap="none">
                  <a:spAutoFit/>
                </a:bodyPr>
                <a:p>
                  <a:pPr lvl="0" eaLnBrk="1" hangingPunct="1"/>
                  <a:r>
                    <a:rPr lang="en-US" altLang="zh-CN" sz="3200" b="1">
                      <a:latin typeface="Arial" pitchFamily="34" charset="0"/>
                      <a:ea typeface="宋体" pitchFamily="2" charset="-122"/>
                    </a:rPr>
                    <a:t>B</a:t>
                  </a:r>
                  <a:endParaRPr lang="en-US" altLang="zh-CN" sz="3200" b="1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31753" name="Arc 9"/>
                <p:cNvSpPr/>
                <p:nvPr/>
              </p:nvSpPr>
              <p:spPr>
                <a:xfrm rot="6000000">
                  <a:off x="2115" y="1848"/>
                  <a:ext cx="272" cy="259"/>
                </a:xfrm>
                <a:custGeom>
                  <a:avLst/>
                  <a:gdLst>
                    <a:gd name="txL" fmla="*/ 0 w 21600"/>
                    <a:gd name="txT" fmla="*/ 0 h 21514"/>
                    <a:gd name="txR" fmla="*/ 21600 w 21600"/>
                    <a:gd name="txB" fmla="*/ 21514 h 21514"/>
                  </a:gdLst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21600" h="21514" fill="none">
                      <a:moveTo>
                        <a:pt x="1929" y="0"/>
                      </a:moveTo>
                      <a:cubicBezTo>
                        <a:pt x="13066" y="999"/>
                        <a:pt x="21600" y="10332"/>
                        <a:pt x="21600" y="21514"/>
                      </a:cubicBezTo>
                    </a:path>
                    <a:path w="21600" h="21514" stroke="0">
                      <a:moveTo>
                        <a:pt x="1929" y="0"/>
                      </a:moveTo>
                      <a:cubicBezTo>
                        <a:pt x="13066" y="999"/>
                        <a:pt x="21600" y="10332"/>
                        <a:pt x="21600" y="21514"/>
                      </a:cubicBezTo>
                      <a:lnTo>
                        <a:pt x="0" y="21514"/>
                      </a:lnTo>
                      <a:close/>
                    </a:path>
                  </a:pathLst>
                </a:custGeom>
                <a:noFill/>
                <a:ln w="7620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754" name="Line 10"/>
                <p:cNvSpPr/>
                <p:nvPr/>
              </p:nvSpPr>
              <p:spPr>
                <a:xfrm>
                  <a:off x="1321" y="1888"/>
                  <a:ext cx="1724" cy="0"/>
                </a:xfrm>
                <a:prstGeom prst="line">
                  <a:avLst/>
                </a:prstGeom>
                <a:ln w="762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755" name="Line 11"/>
                <p:cNvSpPr/>
                <p:nvPr/>
              </p:nvSpPr>
              <p:spPr>
                <a:xfrm>
                  <a:off x="1276" y="2614"/>
                  <a:ext cx="1724" cy="0"/>
                </a:xfrm>
                <a:prstGeom prst="line">
                  <a:avLst/>
                </a:prstGeom>
                <a:ln w="762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756" name="Arc 12"/>
                <p:cNvSpPr/>
                <p:nvPr/>
              </p:nvSpPr>
              <p:spPr>
                <a:xfrm>
                  <a:off x="1866" y="2342"/>
                  <a:ext cx="272" cy="259"/>
                </a:xfrm>
                <a:custGeom>
                  <a:avLst/>
                  <a:gdLst>
                    <a:gd name="txL" fmla="*/ 0 w 21600"/>
                    <a:gd name="txT" fmla="*/ 0 h 21514"/>
                    <a:gd name="txR" fmla="*/ 21600 w 21600"/>
                    <a:gd name="txB" fmla="*/ 21514 h 21514"/>
                  </a:gdLst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21600" h="21514" fill="none">
                      <a:moveTo>
                        <a:pt x="1929" y="0"/>
                      </a:moveTo>
                      <a:cubicBezTo>
                        <a:pt x="13066" y="999"/>
                        <a:pt x="21600" y="10332"/>
                        <a:pt x="21600" y="21514"/>
                      </a:cubicBezTo>
                    </a:path>
                    <a:path w="21600" h="21514" stroke="0">
                      <a:moveTo>
                        <a:pt x="1929" y="0"/>
                      </a:moveTo>
                      <a:cubicBezTo>
                        <a:pt x="13066" y="999"/>
                        <a:pt x="21600" y="10332"/>
                        <a:pt x="21600" y="21514"/>
                      </a:cubicBezTo>
                      <a:lnTo>
                        <a:pt x="0" y="21514"/>
                      </a:lnTo>
                      <a:close/>
                    </a:path>
                  </a:pathLst>
                </a:custGeom>
                <a:noFill/>
                <a:ln w="7620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757" name="Text Box 13"/>
                <p:cNvSpPr txBox="1"/>
                <p:nvPr/>
              </p:nvSpPr>
              <p:spPr>
                <a:xfrm>
                  <a:off x="2367" y="1887"/>
                  <a:ext cx="403" cy="365"/>
                </a:xfrm>
                <a:prstGeom prst="rect">
                  <a:avLst/>
                </a:prstGeom>
                <a:noFill/>
                <a:ln w="76200">
                  <a:noFill/>
                  <a:miter/>
                </a:ln>
              </p:spPr>
              <p:txBody>
                <a:bodyPr wrap="none">
                  <a:spAutoFit/>
                </a:bodyPr>
                <a:p>
                  <a:pPr lvl="1" eaLnBrk="1" hangingPunct="1"/>
                  <a:endParaRPr lang="zh-CN" altLang="en-US" sz="3200" b="1" dirty="0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31758" name="Text Box 14"/>
                <p:cNvSpPr txBox="1"/>
                <p:nvPr/>
              </p:nvSpPr>
              <p:spPr>
                <a:xfrm>
                  <a:off x="1049" y="1643"/>
                  <a:ext cx="300" cy="365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 wrap="none">
                  <a:spAutoFit/>
                </a:bodyPr>
                <a:p>
                  <a:pPr lvl="0" eaLnBrk="1" hangingPunct="1"/>
                  <a:r>
                    <a:rPr lang="en-US" altLang="zh-CN" sz="3200" b="1">
                      <a:latin typeface="Arial" pitchFamily="34" charset="0"/>
                      <a:ea typeface="宋体" pitchFamily="2" charset="-122"/>
                    </a:rPr>
                    <a:t>A</a:t>
                  </a:r>
                  <a:endParaRPr lang="en-US" altLang="zh-CN" sz="3200" b="1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31759" name="Text Box 15"/>
                <p:cNvSpPr txBox="1"/>
                <p:nvPr/>
              </p:nvSpPr>
              <p:spPr>
                <a:xfrm>
                  <a:off x="991" y="2381"/>
                  <a:ext cx="300" cy="365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 wrap="none">
                  <a:spAutoFit/>
                </a:bodyPr>
                <a:p>
                  <a:pPr lvl="0" eaLnBrk="1" hangingPunct="1"/>
                  <a:r>
                    <a:rPr lang="en-US" altLang="zh-CN" sz="3200" b="1">
                      <a:latin typeface="Arial" pitchFamily="34" charset="0"/>
                      <a:ea typeface="宋体" pitchFamily="2" charset="-122"/>
                    </a:rPr>
                    <a:t>C</a:t>
                  </a:r>
                  <a:endParaRPr lang="en-US" altLang="zh-CN" sz="3200" b="1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31760" name="Text Box 16"/>
                <p:cNvSpPr txBox="1"/>
                <p:nvPr/>
              </p:nvSpPr>
              <p:spPr>
                <a:xfrm>
                  <a:off x="3078" y="2336"/>
                  <a:ext cx="300" cy="365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 wrap="none">
                  <a:spAutoFit/>
                </a:bodyPr>
                <a:p>
                  <a:pPr lvl="0" eaLnBrk="1" hangingPunct="1"/>
                  <a:r>
                    <a:rPr lang="en-US" altLang="zh-CN" sz="3200" b="1">
                      <a:latin typeface="Arial" pitchFamily="34" charset="0"/>
                      <a:ea typeface="宋体" pitchFamily="2" charset="-122"/>
                    </a:rPr>
                    <a:t>D</a:t>
                  </a:r>
                  <a:endParaRPr lang="en-US" altLang="zh-CN" sz="3200" b="1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31761" name="Text Box 17"/>
                <p:cNvSpPr txBox="1"/>
                <p:nvPr/>
              </p:nvSpPr>
              <p:spPr>
                <a:xfrm>
                  <a:off x="2200" y="1341"/>
                  <a:ext cx="286" cy="365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 wrap="none">
                  <a:spAutoFit/>
                </a:bodyPr>
                <a:p>
                  <a:pPr lvl="0" eaLnBrk="1" hangingPunct="1"/>
                  <a:r>
                    <a:rPr lang="en-US" altLang="zh-CN" sz="3200" b="1">
                      <a:latin typeface="Arial" pitchFamily="34" charset="0"/>
                      <a:ea typeface="宋体" pitchFamily="2" charset="-122"/>
                    </a:rPr>
                    <a:t>E</a:t>
                  </a:r>
                  <a:endParaRPr lang="en-US" altLang="zh-CN" sz="3200" b="1"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31762" name="Text Box 18"/>
              <p:cNvSpPr txBox="1"/>
              <p:nvPr/>
            </p:nvSpPr>
            <p:spPr>
              <a:xfrm>
                <a:off x="1111" y="2568"/>
                <a:ext cx="272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eaLnBrk="1" hangingPunct="1"/>
                <a:r>
                  <a:rPr lang="en-US" altLang="zh-CN" sz="3200" b="1">
                    <a:latin typeface="Arial" pitchFamily="34" charset="0"/>
                    <a:ea typeface="宋体" pitchFamily="2" charset="-122"/>
                  </a:rPr>
                  <a:t>F</a:t>
                </a:r>
                <a:endParaRPr lang="en-US" altLang="zh-CN" sz="3200" b="1">
                  <a:latin typeface="Arial" pitchFamily="34" charset="0"/>
                  <a:ea typeface="宋体" pitchFamily="2" charset="-122"/>
                </a:endParaRPr>
              </a:p>
            </p:txBody>
          </p:sp>
        </p:grpSp>
        <p:sp>
          <p:nvSpPr>
            <p:cNvPr id="31763" name="Text Box 19"/>
            <p:cNvSpPr txBox="1"/>
            <p:nvPr/>
          </p:nvSpPr>
          <p:spPr>
            <a:xfrm>
              <a:off x="2562" y="1480"/>
              <a:ext cx="272" cy="39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3200" b="1">
                  <a:latin typeface="Comic Sans MS" pitchFamily="66" charset="0"/>
                  <a:ea typeface="宋体" pitchFamily="2" charset="-122"/>
                </a:rPr>
                <a:t>1</a:t>
              </a:r>
              <a:endParaRPr lang="en-US" altLang="zh-CN" sz="3200" b="1">
                <a:latin typeface="Comic Sans MS" pitchFamily="66" charset="0"/>
                <a:ea typeface="宋体" pitchFamily="2" charset="-122"/>
              </a:endParaRPr>
            </a:p>
          </p:txBody>
        </p:sp>
      </p:grpSp>
      <p:sp>
        <p:nvSpPr>
          <p:cNvPr id="31764" name="Text Box 20"/>
          <p:cNvSpPr txBox="1"/>
          <p:nvPr/>
        </p:nvSpPr>
        <p:spPr>
          <a:xfrm>
            <a:off x="3648075" y="5867400"/>
            <a:ext cx="5184775" cy="38798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endParaRPr lang="zh-CN" altLang="en-US" dirty="0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31765" name="Text Box 21"/>
          <p:cNvSpPr txBox="1"/>
          <p:nvPr/>
        </p:nvSpPr>
        <p:spPr>
          <a:xfrm>
            <a:off x="4079875" y="5805488"/>
            <a:ext cx="4608513" cy="38798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endParaRPr lang="zh-CN" altLang="en-US" dirty="0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178198" name="Text Box 22"/>
          <p:cNvSpPr txBox="1"/>
          <p:nvPr/>
        </p:nvSpPr>
        <p:spPr>
          <a:xfrm>
            <a:off x="1631950" y="5661025"/>
            <a:ext cx="7920038" cy="74358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4000" b="1" dirty="0">
                <a:latin typeface="隶书" pitchFamily="49" charset="-122"/>
                <a:ea typeface="隶书" pitchFamily="49" charset="-122"/>
              </a:rPr>
              <a:t>简单地说</a:t>
            </a:r>
            <a:r>
              <a:rPr lang="en-US" altLang="zh-CN" sz="4000" b="1">
                <a:latin typeface="隶书" pitchFamily="49" charset="-122"/>
                <a:ea typeface="隶书" pitchFamily="49" charset="-122"/>
              </a:rPr>
              <a:t>:</a:t>
            </a:r>
            <a:r>
              <a:rPr lang="zh-CN" altLang="en-US" sz="3600" b="1" dirty="0">
                <a:solidFill>
                  <a:srgbClr val="CC0000"/>
                </a:solidFill>
                <a:latin typeface="Comic Sans MS" pitchFamily="66" charset="0"/>
                <a:ea typeface="宋体" pitchFamily="2" charset="-122"/>
              </a:rPr>
              <a:t>同旁内角互补</a:t>
            </a:r>
            <a:r>
              <a:rPr lang="en-US" altLang="zh-CN" sz="3600" b="1">
                <a:solidFill>
                  <a:srgbClr val="CC0000"/>
                </a:solidFill>
                <a:latin typeface="Comic Sans MS" pitchFamily="66" charset="0"/>
                <a:ea typeface="宋体" pitchFamily="2" charset="-122"/>
              </a:rPr>
              <a:t>,</a:t>
            </a:r>
            <a:r>
              <a:rPr lang="zh-CN" altLang="en-US" sz="3600" b="1" dirty="0">
                <a:solidFill>
                  <a:srgbClr val="CC0000"/>
                </a:solidFill>
                <a:latin typeface="Comic Sans MS" pitchFamily="66" charset="0"/>
                <a:ea typeface="宋体" pitchFamily="2" charset="-122"/>
              </a:rPr>
              <a:t>两直线平行</a:t>
            </a:r>
            <a:r>
              <a:rPr lang="en-US" altLang="zh-CN" sz="3600" b="1">
                <a:solidFill>
                  <a:srgbClr val="CC0000"/>
                </a:solidFill>
                <a:latin typeface="Comic Sans MS" pitchFamily="66" charset="0"/>
                <a:ea typeface="宋体" pitchFamily="2" charset="-122"/>
              </a:rPr>
              <a:t>.</a:t>
            </a:r>
            <a:endParaRPr lang="en-US" altLang="zh-CN" sz="3600" b="1">
              <a:solidFill>
                <a:srgbClr val="CC0000"/>
              </a:solidFill>
              <a:latin typeface="Comic Sans MS" pitchFamily="66" charset="0"/>
              <a:ea typeface="宋体" pitchFamily="2" charset="-122"/>
            </a:endParaRPr>
          </a:p>
        </p:txBody>
      </p:sp>
      <p:pic>
        <p:nvPicPr>
          <p:cNvPr id="31767" name="Picture 23" descr="hnfgvj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0913" y="5805488"/>
            <a:ext cx="827087" cy="81597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78200" name="WordArt 24"/>
          <p:cNvSpPr>
            <a:spLocks noChangeArrowheads="1" noChangeShapeType="1" noTextEdit="1"/>
          </p:cNvSpPr>
          <p:nvPr/>
        </p:nvSpPr>
        <p:spPr bwMode="auto">
          <a:xfrm>
            <a:off x="2208213" y="260350"/>
            <a:ext cx="6335712" cy="720725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隶书"/>
                <a:ea typeface="隶书"/>
                <a:cs typeface="+mn-cs"/>
              </a:rPr>
              <a:t>两直线平行的判定方法（</a:t>
            </a:r>
            <a:r>
              <a:rPr kumimoji="0" lang="en-US" altLang="zh-CN" sz="3600" b="1" i="0" u="none" strike="noStrike" kern="10" cap="none" spc="0" normalizeH="0" baseline="0" noProof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隶书"/>
                <a:ea typeface="隶书"/>
                <a:cs typeface="+mn-cs"/>
              </a:rPr>
              <a:t>3</a:t>
            </a:r>
            <a:r>
              <a:rPr kumimoji="0" lang="zh-CN" altLang="en-US" sz="3600" b="1" i="0" u="none" strike="noStrike" kern="10" cap="none" spc="0" normalizeH="0" baseline="0" noProof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隶书"/>
                <a:ea typeface="隶书"/>
                <a:cs typeface="+mn-cs"/>
              </a:rPr>
              <a:t>）</a:t>
            </a:r>
            <a:endParaRPr kumimoji="0" lang="zh-CN" altLang="en-US" sz="3600" b="1" i="0" u="none" strike="noStrike" kern="10" cap="none" spc="0" normalizeH="0" baseline="0" noProof="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隶书"/>
              <a:ea typeface="隶书"/>
              <a:cs typeface="+mn-cs"/>
            </a:endParaRPr>
          </a:p>
        </p:txBody>
      </p:sp>
      <p:grpSp>
        <p:nvGrpSpPr>
          <p:cNvPr id="5" name="Group 25"/>
          <p:cNvGrpSpPr/>
          <p:nvPr/>
        </p:nvGrpSpPr>
        <p:grpSpPr>
          <a:xfrm>
            <a:off x="5672138" y="1412875"/>
            <a:ext cx="4398963" cy="2528888"/>
            <a:chOff x="2613" y="890"/>
            <a:chExt cx="2771" cy="1593"/>
          </a:xfrm>
        </p:grpSpPr>
        <p:sp>
          <p:nvSpPr>
            <p:cNvPr id="31770" name="Text Box 26"/>
            <p:cNvSpPr txBox="1"/>
            <p:nvPr/>
          </p:nvSpPr>
          <p:spPr>
            <a:xfrm>
              <a:off x="2613" y="1389"/>
              <a:ext cx="2771" cy="109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sz="3600" b="1" dirty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∵∠</a:t>
              </a:r>
              <a:r>
                <a:rPr lang="en-US" altLang="zh-CN" sz="3600" b="1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1+∠2 =180</a:t>
              </a:r>
              <a:r>
                <a:rPr lang="en-US" altLang="zh-CN" sz="3600" b="1" baseline="3000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0</a:t>
              </a:r>
              <a:endParaRPr lang="en-US" altLang="zh-CN" sz="3600" b="1">
                <a:solidFill>
                  <a:srgbClr val="FF0000"/>
                </a:solidFill>
                <a:latin typeface="Arial" pitchFamily="34" charset="0"/>
                <a:ea typeface="宋体" pitchFamily="2" charset="-122"/>
              </a:endParaRPr>
            </a:p>
            <a:p>
              <a:pPr lvl="0" eaLnBrk="1" hangingPunct="1"/>
              <a:r>
                <a:rPr lang="en-US" altLang="zh-CN" sz="3600" b="1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∴AB∥CD(</a:t>
              </a:r>
              <a:r>
                <a:rPr lang="zh-CN" altLang="en-US" sz="3600" b="1" dirty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同旁内角</a:t>
              </a:r>
              <a:endParaRPr lang="zh-CN" altLang="en-US" sz="36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endParaRPr>
            </a:p>
            <a:p>
              <a:pPr lvl="0" eaLnBrk="1" hangingPunct="1"/>
              <a:r>
                <a:rPr lang="zh-CN" altLang="en-US" sz="3600" b="1" dirty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互补</a:t>
              </a:r>
              <a:r>
                <a:rPr lang="en-US" altLang="zh-CN" sz="3600" b="1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,</a:t>
              </a:r>
              <a:r>
                <a:rPr lang="zh-CN" altLang="en-US" sz="3600" b="1" dirty="0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两直线平行</a:t>
              </a:r>
              <a:r>
                <a:rPr lang="en-US" altLang="zh-CN" sz="3600" b="1">
                  <a:solidFill>
                    <a:srgbClr val="FF0000"/>
                  </a:solidFill>
                  <a:latin typeface="Arial" pitchFamily="34" charset="0"/>
                  <a:ea typeface="宋体" pitchFamily="2" charset="-122"/>
                </a:rPr>
                <a:t>)</a:t>
              </a:r>
              <a:endParaRPr lang="en-US" altLang="zh-CN" sz="3600" b="1">
                <a:solidFill>
                  <a:srgbClr val="FF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1771" name="Text Box 27"/>
            <p:cNvSpPr txBox="1"/>
            <p:nvPr/>
          </p:nvSpPr>
          <p:spPr>
            <a:xfrm>
              <a:off x="3061" y="890"/>
              <a:ext cx="1267" cy="42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sz="3600" b="1" dirty="0">
                  <a:solidFill>
                    <a:srgbClr val="FF0000"/>
                  </a:solidFill>
                  <a:latin typeface="Arial" pitchFamily="34" charset="0"/>
                  <a:ea typeface="隶书" pitchFamily="49" charset="-122"/>
                </a:rPr>
                <a:t>推理形式</a:t>
              </a:r>
              <a:endParaRPr lang="zh-CN" altLang="en-US" sz="3600" b="1" dirty="0">
                <a:solidFill>
                  <a:srgbClr val="FF0000"/>
                </a:solidFill>
                <a:latin typeface="Arial" pitchFamily="34" charset="0"/>
                <a:ea typeface="隶书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8" grpId="0"/>
      <p:bldP spid="1781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2711450" y="981075"/>
            <a:ext cx="8532813" cy="9874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 eaLnBrk="1" hangingPunct="1">
              <a:spcBef>
                <a:spcPct val="10000"/>
              </a:spcBef>
            </a:pPr>
            <a:r>
              <a:rPr lang="en-US" altLang="zh-CN" sz="2800" b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1.</a:t>
            </a:r>
            <a:r>
              <a:rPr lang="zh-CN" altLang="en-US" sz="2800" b="1" dirty="0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如图，</a:t>
            </a:r>
            <a:r>
              <a:rPr lang="en-US" altLang="zh-CN" sz="2800" b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∠B=40</a:t>
            </a:r>
            <a:r>
              <a:rPr lang="en-US" altLang="zh-CN" sz="2800" b="1">
                <a:latin typeface="Times New Roman" pitchFamily="18" charset="0"/>
              </a:rPr>
              <a:t>°</a:t>
            </a:r>
            <a:r>
              <a:rPr lang="zh-CN" altLang="en-US" sz="2800" b="1" dirty="0">
                <a:latin typeface="Times New Roman" pitchFamily="18" charset="0"/>
              </a:rPr>
              <a:t>，</a:t>
            </a:r>
            <a:r>
              <a:rPr lang="zh-CN" altLang="en-US" sz="2800" b="1" dirty="0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∠</a:t>
            </a:r>
            <a:r>
              <a:rPr lang="en-US" altLang="zh-CN" sz="2800" b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DFC=140 </a:t>
            </a:r>
            <a:r>
              <a:rPr lang="en-US" altLang="zh-CN" sz="2800" b="1">
                <a:latin typeface="Times New Roman" pitchFamily="18" charset="0"/>
              </a:rPr>
              <a:t>°</a:t>
            </a:r>
            <a:r>
              <a:rPr lang="en-US" altLang="zh-CN" sz="2800">
                <a:latin typeface="Times New Roman" pitchFamily="18" charset="0"/>
              </a:rPr>
              <a:t> </a:t>
            </a:r>
            <a:r>
              <a:rPr lang="zh-CN" altLang="en-US" sz="2800" b="1" dirty="0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，</a:t>
            </a:r>
            <a:endParaRPr lang="zh-CN" altLang="en-US" sz="2800" b="1" dirty="0">
              <a:effectLst>
                <a:outerShdw blurRad="38100" dist="38100" dir="2700000">
                  <a:srgbClr val="FFFFFF"/>
                </a:outerShdw>
              </a:effectLst>
              <a:latin typeface="Times New Roman" pitchFamily="18" charset="0"/>
            </a:endParaRPr>
          </a:p>
          <a:p>
            <a:pPr lvl="0" eaLnBrk="1" hangingPunct="1">
              <a:spcBef>
                <a:spcPct val="10000"/>
              </a:spcBef>
            </a:pPr>
            <a:r>
              <a:rPr lang="zh-CN" altLang="en-US" sz="2800" b="1" dirty="0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试判断</a:t>
            </a:r>
            <a:r>
              <a:rPr lang="en-US" altLang="zh-CN" sz="2800" b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AB</a:t>
            </a:r>
            <a:r>
              <a:rPr lang="zh-CN" altLang="en-US" sz="2800" b="1" dirty="0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与</a:t>
            </a:r>
            <a:r>
              <a:rPr lang="en-US" altLang="zh-CN" sz="2800" b="1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DE</a:t>
            </a:r>
            <a:r>
              <a:rPr lang="zh-CN" altLang="en-US" sz="2800" b="1" dirty="0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是否平行，并说明理由。</a:t>
            </a:r>
            <a:endParaRPr lang="zh-CN" altLang="en-US" sz="2800" b="1" dirty="0">
              <a:effectLst>
                <a:outerShdw blurRad="38100" dist="38100" dir="2700000">
                  <a:srgbClr val="FFFFFF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6" name="Group 40"/>
          <p:cNvGrpSpPr/>
          <p:nvPr/>
        </p:nvGrpSpPr>
        <p:grpSpPr>
          <a:xfrm>
            <a:off x="4440238" y="1989138"/>
            <a:ext cx="2520950" cy="1695449"/>
            <a:chOff x="3470" y="2795"/>
            <a:chExt cx="1588" cy="1068"/>
          </a:xfrm>
        </p:grpSpPr>
        <p:grpSp>
          <p:nvGrpSpPr>
            <p:cNvPr id="34842" name="Group 32"/>
            <p:cNvGrpSpPr/>
            <p:nvPr/>
          </p:nvGrpSpPr>
          <p:grpSpPr>
            <a:xfrm>
              <a:off x="3651" y="2931"/>
              <a:ext cx="1179" cy="817"/>
              <a:chOff x="3651" y="3067"/>
              <a:chExt cx="1179" cy="817"/>
            </a:xfrm>
          </p:grpSpPr>
          <p:sp>
            <p:nvSpPr>
              <p:cNvPr id="34843" name="Line 28"/>
              <p:cNvSpPr/>
              <p:nvPr/>
            </p:nvSpPr>
            <p:spPr>
              <a:xfrm flipH="1">
                <a:off x="3742" y="3067"/>
                <a:ext cx="1088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4844" name="Line 29"/>
              <p:cNvSpPr/>
              <p:nvPr/>
            </p:nvSpPr>
            <p:spPr>
              <a:xfrm flipH="1">
                <a:off x="3651" y="3521"/>
                <a:ext cx="1088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4845" name="Line 30"/>
              <p:cNvSpPr/>
              <p:nvPr/>
            </p:nvSpPr>
            <p:spPr>
              <a:xfrm flipH="1" flipV="1">
                <a:off x="3742" y="3067"/>
                <a:ext cx="862" cy="817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4846" name="Line 31"/>
              <p:cNvSpPr/>
              <p:nvPr/>
            </p:nvSpPr>
            <p:spPr>
              <a:xfrm flipH="1" flipV="1">
                <a:off x="3651" y="3521"/>
                <a:ext cx="953" cy="363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4847" name="Text Box 34"/>
            <p:cNvSpPr txBox="1"/>
            <p:nvPr/>
          </p:nvSpPr>
          <p:spPr>
            <a:xfrm>
              <a:off x="4785" y="2795"/>
              <a:ext cx="273" cy="25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>
                  <a:latin typeface="Verdana" pitchFamily="34" charset="0"/>
                  <a:ea typeface="宋体" pitchFamily="2" charset="-122"/>
                </a:rPr>
                <a:t>A</a:t>
              </a:r>
              <a:endParaRPr lang="en-US" altLang="zh-CN" sz="2000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34848" name="Text Box 35"/>
            <p:cNvSpPr txBox="1"/>
            <p:nvPr/>
          </p:nvSpPr>
          <p:spPr>
            <a:xfrm>
              <a:off x="3560" y="2795"/>
              <a:ext cx="273" cy="25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>
                  <a:latin typeface="Verdana" pitchFamily="34" charset="0"/>
                  <a:ea typeface="宋体" pitchFamily="2" charset="-122"/>
                </a:rPr>
                <a:t>B</a:t>
              </a:r>
              <a:endParaRPr lang="en-US" altLang="zh-CN" sz="2000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34849" name="Text Box 36"/>
            <p:cNvSpPr txBox="1"/>
            <p:nvPr/>
          </p:nvSpPr>
          <p:spPr>
            <a:xfrm>
              <a:off x="4558" y="3612"/>
              <a:ext cx="273" cy="25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>
                  <a:latin typeface="Verdana" pitchFamily="34" charset="0"/>
                  <a:ea typeface="宋体" pitchFamily="2" charset="-122"/>
                </a:rPr>
                <a:t>C</a:t>
              </a:r>
              <a:endParaRPr lang="en-US" altLang="zh-CN" sz="2000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34850" name="Text Box 37"/>
            <p:cNvSpPr txBox="1"/>
            <p:nvPr/>
          </p:nvSpPr>
          <p:spPr>
            <a:xfrm>
              <a:off x="3470" y="3249"/>
              <a:ext cx="273" cy="25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>
                  <a:latin typeface="Verdana" pitchFamily="34" charset="0"/>
                  <a:ea typeface="宋体" pitchFamily="2" charset="-122"/>
                </a:rPr>
                <a:t>D</a:t>
              </a:r>
              <a:endParaRPr lang="en-US" altLang="zh-CN" sz="2000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34851" name="Text Box 38"/>
            <p:cNvSpPr txBox="1"/>
            <p:nvPr/>
          </p:nvSpPr>
          <p:spPr>
            <a:xfrm>
              <a:off x="4740" y="3294"/>
              <a:ext cx="273" cy="25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>
                  <a:latin typeface="Verdana" pitchFamily="34" charset="0"/>
                  <a:ea typeface="宋体" pitchFamily="2" charset="-122"/>
                </a:rPr>
                <a:t>E</a:t>
              </a:r>
              <a:endParaRPr lang="en-US" altLang="zh-CN" sz="2000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34852" name="Text Box 39"/>
            <p:cNvSpPr txBox="1"/>
            <p:nvPr/>
          </p:nvSpPr>
          <p:spPr>
            <a:xfrm>
              <a:off x="4195" y="3158"/>
              <a:ext cx="273" cy="25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>
                  <a:latin typeface="Verdana" pitchFamily="34" charset="0"/>
                  <a:ea typeface="宋体" pitchFamily="2" charset="-122"/>
                </a:rPr>
                <a:t>F</a:t>
              </a:r>
              <a:endParaRPr lang="en-US" altLang="zh-CN" sz="2000">
                <a:latin typeface="Verdana" pitchFamily="34" charset="0"/>
                <a:ea typeface="宋体" pitchFamily="2" charset="-122"/>
              </a:endParaRPr>
            </a:p>
          </p:txBody>
        </p:sp>
      </p:grpSp>
      <p:grpSp>
        <p:nvGrpSpPr>
          <p:cNvPr id="34853" name="Group 7"/>
          <p:cNvGrpSpPr/>
          <p:nvPr/>
        </p:nvGrpSpPr>
        <p:grpSpPr>
          <a:xfrm>
            <a:off x="4800600" y="0"/>
            <a:ext cx="2730500" cy="1371600"/>
            <a:chOff x="3992" y="432"/>
            <a:chExt cx="1720" cy="864"/>
          </a:xfrm>
        </p:grpSpPr>
        <p:pic>
          <p:nvPicPr>
            <p:cNvPr id="34854" name="Picture 8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b="1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典例剖析</a:t>
              </a:r>
              <a:endParaRPr lang="zh-CN" altLang="en-US" sz="4000" b="1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  <p:sp>
        <p:nvSpPr>
          <p:cNvPr id="34856" name="矩形 34855"/>
          <p:cNvSpPr/>
          <p:nvPr/>
        </p:nvSpPr>
        <p:spPr>
          <a:xfrm>
            <a:off x="3216275" y="3860800"/>
            <a:ext cx="5134610" cy="2651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1" hangingPunct="1"/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∥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DE</a:t>
            </a:r>
            <a:endParaRPr lang="en-US" altLang="zh-CN" sz="28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理由： </a:t>
            </a:r>
            <a:r>
              <a:rPr lang="zh-CN" altLang="zh-CN" sz="28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∵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∠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BFE= 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DFC=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140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°</a:t>
            </a:r>
            <a:endParaRPr lang="en-US" altLang="zh-CN" sz="28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∴ 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BFE+ 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∠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B=180°</a:t>
            </a:r>
            <a:endParaRPr lang="en-US" altLang="zh-CN" sz="280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∴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∥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DE</a:t>
            </a:r>
            <a:endParaRPr lang="en-US" altLang="zh-CN" sz="28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endParaRPr lang="en-US" altLang="zh-CN" sz="28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endParaRPr lang="en-US" altLang="zh-CN" sz="28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2800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6" grpId="0" bldLvl="0" animBg="1"/>
      <p:bldP spid="348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3041650" y="2252663"/>
            <a:ext cx="6094413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通过这节课的学习活动，你有什么收获？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779</Words>
  <Application>Kingsoft Office WPP</Application>
  <PresentationFormat>宽屏</PresentationFormat>
  <Paragraphs>199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2016-03-12T05:08:04Z</dcterms:created>
  <dcterms:modified xsi:type="dcterms:W3CDTF">2016-03-12T05:09:31Z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