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357438"/>
            <a:ext cx="9144000" cy="14325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4400" b="1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4.5 </a:t>
            </a:r>
            <a:r>
              <a:rPr lang="zh-CN" altLang="en-US" sz="4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垂线</a:t>
            </a:r>
            <a:endParaRPr lang="zh-CN" altLang="en-US" sz="4400" b="1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zh-CN" altLang="en-US" sz="4400" b="1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400" b="1" u="sng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400" b="1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课时  垂线</a:t>
            </a:r>
            <a:endParaRPr lang="zh-CN" altLang="en-US" sz="4400" b="1" u="sng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5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2279650" y="2852738"/>
            <a:ext cx="78486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buNone/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通过这节课的学习活动，你有什么收获？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4" name="Text Box 6"/>
          <p:cNvSpPr txBox="1"/>
          <p:nvPr/>
        </p:nvSpPr>
        <p:spPr>
          <a:xfrm>
            <a:off x="2133600" y="4797425"/>
            <a:ext cx="7994650" cy="1285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40000"/>
              </a:lnSpc>
              <a:spcBef>
                <a:spcPct val="50000"/>
              </a:spcBef>
            </a:pPr>
            <a:r>
              <a:rPr lang="en-US" altLang="zh-CN" sz="2800" b="1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画框的边线，十字路口两条笔直的街道，屋架的横梁与支撑等都相交成多少度的角？</a:t>
            </a:r>
            <a:endParaRPr lang="zh-CN" altLang="en-US" sz="2800" b="1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27651" name="Group 9"/>
          <p:cNvGrpSpPr/>
          <p:nvPr/>
        </p:nvGrpSpPr>
        <p:grpSpPr>
          <a:xfrm>
            <a:off x="2351088" y="981075"/>
            <a:ext cx="1981200" cy="1143000"/>
            <a:chOff x="1056" y="0"/>
            <a:chExt cx="1008" cy="624"/>
          </a:xfrm>
        </p:grpSpPr>
        <p:sp>
          <p:nvSpPr>
            <p:cNvPr id="27652" name="AutoShape 10" descr="深色横线"/>
            <p:cNvSpPr/>
            <p:nvPr/>
          </p:nvSpPr>
          <p:spPr>
            <a:xfrm>
              <a:off x="1056" y="0"/>
              <a:ext cx="624" cy="624"/>
            </a:xfrm>
            <a:prstGeom prst="diamond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  <a:ln w="9525">
              <a:noFill/>
              <a:miter/>
            </a:ln>
          </p:spPr>
          <p:txBody>
            <a:bodyPr wrap="none" anchor="ctr"/>
            <a:p>
              <a:pPr lvl="0" eaLnBrk="1" hangingPunct="1"/>
              <a:endParaRPr lang="zh-CN" altLang="en-US" sz="2000" b="1" dirty="0">
                <a:latin typeface="Times New Roman" pitchFamily="18" charset="0"/>
                <a:ea typeface="华文细黑" pitchFamily="2" charset="-122"/>
              </a:endParaRPr>
            </a:p>
          </p:txBody>
        </p:sp>
        <p:sp>
          <p:nvSpPr>
            <p:cNvPr id="27653" name="AutoShape 11" descr="深色横线"/>
            <p:cNvSpPr/>
            <p:nvPr/>
          </p:nvSpPr>
          <p:spPr>
            <a:xfrm>
              <a:off x="1440" y="0"/>
              <a:ext cx="624" cy="624"/>
            </a:xfrm>
            <a:prstGeom prst="diamond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  <a:ln w="9525">
              <a:noFill/>
              <a:miter/>
            </a:ln>
          </p:spPr>
          <p:txBody>
            <a:bodyPr wrap="none" anchor="ctr"/>
            <a:p>
              <a:pPr lvl="0" eaLnBrk="1" hangingPunct="1"/>
              <a:endParaRPr lang="zh-CN" altLang="en-US" sz="2000" b="1" dirty="0">
                <a:latin typeface="Times New Roman" pitchFamily="18" charset="0"/>
                <a:ea typeface="华文细黑" pitchFamily="2" charset="-122"/>
              </a:endParaRPr>
            </a:p>
          </p:txBody>
        </p:sp>
        <p:sp>
          <p:nvSpPr>
            <p:cNvPr id="27654" name="WordArt 12"/>
            <p:cNvSpPr>
              <a:spLocks noTextEdit="1"/>
            </p:cNvSpPr>
            <p:nvPr/>
          </p:nvSpPr>
          <p:spPr>
            <a:xfrm>
              <a:off x="1200" y="179"/>
              <a:ext cx="28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0000"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66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黑体" charset="0"/>
                  <a:ea typeface="黑体" charset="0"/>
                </a:rPr>
                <a:t>观</a:t>
              </a:r>
              <a:endParaRPr lang="zh-CN" altLang="en-US" sz="3600" b="1">
                <a:ln w="9525" cap="flat" cmpd="sng">
                  <a:solidFill>
                    <a:srgbClr val="FF66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黑体" charset="0"/>
                <a:ea typeface="黑体" charset="0"/>
              </a:endParaRPr>
            </a:p>
          </p:txBody>
        </p:sp>
        <p:sp>
          <p:nvSpPr>
            <p:cNvPr id="27655" name="WordArt 13"/>
            <p:cNvSpPr>
              <a:spLocks noTextEdit="1"/>
            </p:cNvSpPr>
            <p:nvPr/>
          </p:nvSpPr>
          <p:spPr>
            <a:xfrm>
              <a:off x="1632" y="179"/>
              <a:ext cx="288" cy="28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 fontScale="70000"/>
            </a:bodyPr>
            <a:p>
              <a:pPr algn="ctr"/>
              <a:r>
                <a:rPr lang="zh-CN" altLang="en-US" sz="3600" b="1">
                  <a:ln w="9525" cap="flat" cmpd="sng">
                    <a:solidFill>
                      <a:srgbClr val="FF66FF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0000"/>
                  </a:solidFill>
                  <a:latin typeface="黑体" charset="0"/>
                  <a:ea typeface="黑体" charset="0"/>
                </a:rPr>
                <a:t>察</a:t>
              </a:r>
              <a:endParaRPr lang="zh-CN" altLang="en-US" sz="3600" b="1">
                <a:ln w="9525" cap="flat" cmpd="sng">
                  <a:solidFill>
                    <a:srgbClr val="FF66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黑体" charset="0"/>
                <a:ea typeface="黑体" charset="0"/>
              </a:endParaRPr>
            </a:p>
          </p:txBody>
        </p:sp>
      </p:grpSp>
      <p:grpSp>
        <p:nvGrpSpPr>
          <p:cNvPr id="27657" name="组合 27656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27658" name="图片 27657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7659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情景导入</a:t>
              </a:r>
              <a:endParaRPr lang="zh-CN" altLang="en-US" sz="4000" b="1" dirty="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  <p:pic>
        <p:nvPicPr>
          <p:cNvPr id="27662" name="图片 276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188" y="2276475"/>
            <a:ext cx="1885950" cy="2219325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7663" name="图片 276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313" y="2349500"/>
            <a:ext cx="3095625" cy="20193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7664" name="图片 276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4425" y="2420938"/>
            <a:ext cx="2995613" cy="1944687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Rectangle 27"/>
          <p:cNvSpPr/>
          <p:nvPr/>
        </p:nvSpPr>
        <p:spPr>
          <a:xfrm>
            <a:off x="6858000" y="609600"/>
            <a:ext cx="3429000" cy="3429000"/>
          </a:xfrm>
          <a:prstGeom prst="rect">
            <a:avLst/>
          </a:prstGeom>
          <a:solidFill>
            <a:srgbClr val="FF7C80"/>
          </a:solidFill>
          <a:ln w="9525">
            <a:noFill/>
            <a:miter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华文细黑" pitchFamily="2" charset="-122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2057400" y="3124200"/>
            <a:ext cx="3352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它们的交点叫作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垂足</a:t>
            </a:r>
            <a:r>
              <a:rPr lang="zh-CN" altLang="en-US" sz="2400" b="1" dirty="0">
                <a:latin typeface="黑体" pitchFamily="2" charset="-122"/>
                <a:ea typeface="黑体" pitchFamily="2" charset="-122"/>
              </a:rPr>
              <a:t>．</a:t>
            </a:r>
            <a:endParaRPr lang="zh-CN" altLang="en-US" sz="24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37" name="Rectangle 5"/>
          <p:cNvSpPr/>
          <p:nvPr/>
        </p:nvSpPr>
        <p:spPr>
          <a:xfrm>
            <a:off x="1828800" y="838200"/>
            <a:ext cx="502920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两条直线相交所成的四个角中，有一个是直角时，这两条直线叫作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互相垂直</a:t>
            </a:r>
            <a:r>
              <a:rPr lang="en-US" altLang="zh-CN" sz="24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4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38" name="Rectangle 6"/>
          <p:cNvSpPr/>
          <p:nvPr/>
        </p:nvSpPr>
        <p:spPr>
          <a:xfrm>
            <a:off x="1905000" y="2209800"/>
            <a:ext cx="4876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其中每一条直线叫作另一条的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垂线</a:t>
            </a:r>
            <a:endParaRPr lang="zh-CN" altLang="en-US" sz="2400" b="1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8678" name="Group 26"/>
          <p:cNvGrpSpPr/>
          <p:nvPr/>
        </p:nvGrpSpPr>
        <p:grpSpPr>
          <a:xfrm>
            <a:off x="7010400" y="838200"/>
            <a:ext cx="3276600" cy="3124200"/>
            <a:chOff x="2688" y="1296"/>
            <a:chExt cx="2064" cy="1968"/>
          </a:xfrm>
        </p:grpSpPr>
        <p:sp>
          <p:nvSpPr>
            <p:cNvPr id="28679" name="Line 16"/>
            <p:cNvSpPr/>
            <p:nvPr/>
          </p:nvSpPr>
          <p:spPr>
            <a:xfrm>
              <a:off x="2928" y="2256"/>
              <a:ext cx="148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8680" name="Line 17"/>
            <p:cNvSpPr/>
            <p:nvPr/>
          </p:nvSpPr>
          <p:spPr>
            <a:xfrm>
              <a:off x="3648" y="1440"/>
              <a:ext cx="0" cy="1584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8681" name="Text Box 18"/>
            <p:cNvSpPr txBox="1"/>
            <p:nvPr/>
          </p:nvSpPr>
          <p:spPr>
            <a:xfrm>
              <a:off x="2688" y="2208"/>
              <a:ext cx="384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8682" name="Text Box 19"/>
            <p:cNvSpPr txBox="1"/>
            <p:nvPr/>
          </p:nvSpPr>
          <p:spPr>
            <a:xfrm>
              <a:off x="3648" y="1296"/>
              <a:ext cx="384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8683" name="Text Box 20"/>
            <p:cNvSpPr txBox="1"/>
            <p:nvPr/>
          </p:nvSpPr>
          <p:spPr>
            <a:xfrm>
              <a:off x="3648" y="3014"/>
              <a:ext cx="384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D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8684" name="Text Box 21"/>
            <p:cNvSpPr txBox="1"/>
            <p:nvPr/>
          </p:nvSpPr>
          <p:spPr>
            <a:xfrm>
              <a:off x="4368" y="2246"/>
              <a:ext cx="384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28685" name="Group 24"/>
            <p:cNvGrpSpPr/>
            <p:nvPr/>
          </p:nvGrpSpPr>
          <p:grpSpPr>
            <a:xfrm>
              <a:off x="3636" y="2112"/>
              <a:ext cx="144" cy="144"/>
              <a:chOff x="1968" y="3360"/>
              <a:chExt cx="192" cy="144"/>
            </a:xfrm>
          </p:grpSpPr>
          <p:sp>
            <p:nvSpPr>
              <p:cNvPr id="28686" name="Line 22"/>
              <p:cNvSpPr/>
              <p:nvPr/>
            </p:nvSpPr>
            <p:spPr>
              <a:xfrm>
                <a:off x="1968" y="3360"/>
                <a:ext cx="192" cy="0"/>
              </a:xfrm>
              <a:prstGeom prst="line">
                <a:avLst/>
              </a:prstGeom>
              <a:ln w="2857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8687" name="Line 23"/>
              <p:cNvSpPr/>
              <p:nvPr/>
            </p:nvSpPr>
            <p:spPr>
              <a:xfrm>
                <a:off x="2160" y="3360"/>
                <a:ext cx="0" cy="144"/>
              </a:xfrm>
              <a:prstGeom prst="line">
                <a:avLst/>
              </a:prstGeom>
              <a:ln w="2857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28688" name="Text Box 25"/>
            <p:cNvSpPr txBox="1"/>
            <p:nvPr/>
          </p:nvSpPr>
          <p:spPr>
            <a:xfrm>
              <a:off x="3408" y="2256"/>
              <a:ext cx="384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O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8460" name="Text Box 28"/>
          <p:cNvSpPr txBox="1"/>
          <p:nvPr/>
        </p:nvSpPr>
        <p:spPr>
          <a:xfrm>
            <a:off x="2133600" y="3962400"/>
            <a:ext cx="4038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“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垂直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”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用符号</a:t>
            </a:r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⊥</a:t>
            </a:r>
            <a:r>
              <a:rPr lang="zh-CN" altLang="en-US" sz="2400" b="1" dirty="0">
                <a:latin typeface="宋体" pitchFamily="2" charset="-122"/>
                <a:ea typeface="黑体" pitchFamily="2" charset="-122"/>
              </a:rPr>
              <a:t>”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表示</a:t>
            </a:r>
            <a:r>
              <a:rPr lang="en-US" altLang="zh-CN" sz="24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24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461" name="Text Box 29"/>
          <p:cNvSpPr txBox="1"/>
          <p:nvPr/>
        </p:nvSpPr>
        <p:spPr>
          <a:xfrm>
            <a:off x="2063750" y="4868863"/>
            <a:ext cx="76962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如图中，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与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CD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垂直（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O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为垂足），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记作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读作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垂直于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CD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  <p:bldP spid="18460" grpId="0"/>
      <p:bldP spid="184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9" name="Picture 39"/>
          <p:cNvPicPr>
            <a:picLocks noChangeAspect="1"/>
          </p:cNvPicPr>
          <p:nvPr/>
        </p:nvPicPr>
        <p:blipFill>
          <a:blip r:embed="rId1">
            <a:lum bright="12000"/>
          </a:blip>
          <a:stretch>
            <a:fillRect/>
          </a:stretch>
        </p:blipFill>
        <p:spPr>
          <a:xfrm>
            <a:off x="8077200" y="3657600"/>
            <a:ext cx="1946275" cy="22860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9700" name="Text Box 4"/>
          <p:cNvSpPr txBox="1"/>
          <p:nvPr/>
        </p:nvSpPr>
        <p:spPr>
          <a:xfrm>
            <a:off x="1992313" y="1474788"/>
            <a:ext cx="5262562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如图，在同一平面内，如果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800" b="1" err="1"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800" b="1" err="1"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l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，那么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//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吗？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06" name="AutoShape 40"/>
          <p:cNvSpPr/>
          <p:nvPr/>
        </p:nvSpPr>
        <p:spPr>
          <a:xfrm>
            <a:off x="2514600" y="2971800"/>
            <a:ext cx="4495800" cy="1676400"/>
          </a:xfrm>
          <a:prstGeom prst="cloudCallout">
            <a:avLst>
              <a:gd name="adj1" fmla="val 74292"/>
              <a:gd name="adj2" fmla="val 44884"/>
            </a:avLst>
          </a:prstGeom>
          <a:gradFill rotWithShape="1">
            <a:gsLst>
              <a:gs pos="0">
                <a:schemeClr val="bg1"/>
              </a:gs>
              <a:gs pos="100000">
                <a:srgbClr val="99FFCC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</a:ln>
        </p:spPr>
        <p:txBody>
          <a:bodyPr/>
          <a:p>
            <a:pPr lvl="0" algn="ctr" eaLnBrk="1" hangingPunct="1"/>
            <a:endParaRPr lang="zh-CN" altLang="zh-CN" sz="2000" b="1" i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9707" name="Group 58"/>
          <p:cNvGrpSpPr/>
          <p:nvPr/>
        </p:nvGrpSpPr>
        <p:grpSpPr>
          <a:xfrm>
            <a:off x="7696200" y="762000"/>
            <a:ext cx="2209800" cy="2286000"/>
            <a:chOff x="4080" y="480"/>
            <a:chExt cx="1392" cy="1440"/>
          </a:xfrm>
        </p:grpSpPr>
        <p:grpSp>
          <p:nvGrpSpPr>
            <p:cNvPr id="29708" name="Group 38"/>
            <p:cNvGrpSpPr/>
            <p:nvPr/>
          </p:nvGrpSpPr>
          <p:grpSpPr>
            <a:xfrm>
              <a:off x="4080" y="480"/>
              <a:ext cx="1392" cy="1440"/>
              <a:chOff x="4224" y="480"/>
              <a:chExt cx="1392" cy="1440"/>
            </a:xfrm>
          </p:grpSpPr>
          <p:sp>
            <p:nvSpPr>
              <p:cNvPr id="29709" name="Line 26"/>
              <p:cNvSpPr/>
              <p:nvPr/>
            </p:nvSpPr>
            <p:spPr>
              <a:xfrm>
                <a:off x="4224" y="1296"/>
                <a:ext cx="1152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9710" name="Line 27"/>
              <p:cNvSpPr/>
              <p:nvPr/>
            </p:nvSpPr>
            <p:spPr>
              <a:xfrm>
                <a:off x="4512" y="672"/>
                <a:ext cx="0" cy="12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9711" name="Freeform 28"/>
              <p:cNvSpPr/>
              <p:nvPr/>
            </p:nvSpPr>
            <p:spPr>
              <a:xfrm>
                <a:off x="4416" y="1200"/>
                <a:ext cx="96" cy="96"/>
              </a:xfrm>
              <a:custGeom>
                <a:avLst/>
                <a:gdLst>
                  <a:gd name="txL" fmla="*/ 0 w 96"/>
                  <a:gd name="txT" fmla="*/ 0 h 96"/>
                  <a:gd name="txR" fmla="*/ 96 w 96"/>
                  <a:gd name="txB" fmla="*/ 96 h 96"/>
                </a:gdLst>
                <a:ahLst/>
                <a:cxnLst>
                  <a:cxn ang="0">
                    <a:pos x="0" y="96"/>
                  </a:cxn>
                  <a:cxn ang="0">
                    <a:pos x="0" y="0"/>
                  </a:cxn>
                  <a:cxn ang="0">
                    <a:pos x="96" y="0"/>
                  </a:cxn>
                </a:cxnLst>
                <a:rect l="txL" t="txT" r="txR" b="txB"/>
                <a:pathLst>
                  <a:path w="96" h="96">
                    <a:moveTo>
                      <a:pt x="0" y="96"/>
                    </a:moveTo>
                    <a:lnTo>
                      <a:pt x="0" y="0"/>
                    </a:lnTo>
                    <a:lnTo>
                      <a:pt x="96" y="0"/>
                    </a:lnTo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9712" name="Text Box 30"/>
              <p:cNvSpPr txBox="1"/>
              <p:nvPr/>
            </p:nvSpPr>
            <p:spPr>
              <a:xfrm>
                <a:off x="5328" y="1248"/>
                <a:ext cx="288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itchFamily="18" charset="0"/>
                    <a:ea typeface="宋体" pitchFamily="2" charset="-122"/>
                  </a:rPr>
                  <a:t>l</a:t>
                </a:r>
                <a:endParaRPr lang="en-US" altLang="zh-CN" sz="2000" b="1" i="1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29713" name="Text Box 31"/>
              <p:cNvSpPr txBox="1"/>
              <p:nvPr/>
            </p:nvSpPr>
            <p:spPr>
              <a:xfrm>
                <a:off x="4464" y="480"/>
                <a:ext cx="288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itchFamily="18" charset="0"/>
                    <a:ea typeface="宋体" pitchFamily="2" charset="-122"/>
                  </a:rPr>
                  <a:t>a</a:t>
                </a:r>
                <a:endParaRPr lang="en-US" altLang="zh-CN" sz="2000" b="1" i="1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29714" name="Line 34"/>
              <p:cNvSpPr/>
              <p:nvPr/>
            </p:nvSpPr>
            <p:spPr>
              <a:xfrm>
                <a:off x="5040" y="672"/>
                <a:ext cx="0" cy="1248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9715" name="Freeform 35"/>
              <p:cNvSpPr/>
              <p:nvPr/>
            </p:nvSpPr>
            <p:spPr>
              <a:xfrm>
                <a:off x="4944" y="1200"/>
                <a:ext cx="96" cy="96"/>
              </a:xfrm>
              <a:custGeom>
                <a:avLst/>
                <a:gdLst>
                  <a:gd name="txL" fmla="*/ 0 w 96"/>
                  <a:gd name="txT" fmla="*/ 0 h 96"/>
                  <a:gd name="txR" fmla="*/ 96 w 96"/>
                  <a:gd name="txB" fmla="*/ 96 h 96"/>
                </a:gdLst>
                <a:ahLst/>
                <a:cxnLst>
                  <a:cxn ang="0">
                    <a:pos x="0" y="96"/>
                  </a:cxn>
                  <a:cxn ang="0">
                    <a:pos x="0" y="0"/>
                  </a:cxn>
                  <a:cxn ang="0">
                    <a:pos x="96" y="0"/>
                  </a:cxn>
                </a:cxnLst>
                <a:rect l="txL" t="txT" r="txR" b="txB"/>
                <a:pathLst>
                  <a:path w="96" h="96">
                    <a:moveTo>
                      <a:pt x="0" y="96"/>
                    </a:moveTo>
                    <a:lnTo>
                      <a:pt x="0" y="0"/>
                    </a:lnTo>
                    <a:lnTo>
                      <a:pt x="96" y="0"/>
                    </a:lnTo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9716" name="Text Box 36"/>
              <p:cNvSpPr txBox="1"/>
              <p:nvPr/>
            </p:nvSpPr>
            <p:spPr>
              <a:xfrm>
                <a:off x="4992" y="480"/>
                <a:ext cx="288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itchFamily="18" charset="0"/>
                    <a:ea typeface="宋体" pitchFamily="2" charset="-122"/>
                  </a:rPr>
                  <a:t>b</a:t>
                </a:r>
                <a:endParaRPr lang="en-US" altLang="zh-CN" sz="2000" b="1" i="1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sp>
          <p:nvSpPr>
            <p:cNvPr id="29717" name="Text Box 51"/>
            <p:cNvSpPr txBox="1"/>
            <p:nvPr/>
          </p:nvSpPr>
          <p:spPr>
            <a:xfrm>
              <a:off x="4080" y="1008"/>
              <a:ext cx="19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1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9718" name="Text Box 52"/>
            <p:cNvSpPr txBox="1"/>
            <p:nvPr/>
          </p:nvSpPr>
          <p:spPr>
            <a:xfrm>
              <a:off x="4656" y="1008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2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3128" name="Text Box 56"/>
          <p:cNvSpPr txBox="1"/>
          <p:nvPr/>
        </p:nvSpPr>
        <p:spPr>
          <a:xfrm>
            <a:off x="3503613" y="3213100"/>
            <a:ext cx="274320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因为∠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＝∠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90º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，它们是同位角，所以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a//b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131" name="Line 59"/>
          <p:cNvSpPr/>
          <p:nvPr/>
        </p:nvSpPr>
        <p:spPr>
          <a:xfrm flipV="1">
            <a:off x="8153400" y="1066800"/>
            <a:ext cx="0" cy="1981200"/>
          </a:xfrm>
          <a:prstGeom prst="line">
            <a:avLst/>
          </a:prstGeom>
          <a:ln w="9525" cap="flat" cmpd="sng">
            <a:solidFill>
              <a:srgbClr val="0066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32" name="Rectangle 60"/>
          <p:cNvSpPr/>
          <p:nvPr/>
        </p:nvSpPr>
        <p:spPr>
          <a:xfrm>
            <a:off x="2362200" y="5029200"/>
            <a:ext cx="5257800" cy="990600"/>
          </a:xfrm>
          <a:prstGeom prst="rect">
            <a:avLst/>
          </a:prstGeom>
          <a:solidFill>
            <a:srgbClr val="FFFF00"/>
          </a:solidFill>
          <a:ln w="9525">
            <a:noFill/>
            <a:miter/>
          </a:ln>
        </p:spPr>
        <p:txBody>
          <a:bodyPr wrap="none" anchor="ctr"/>
          <a:p>
            <a:pPr lvl="0" algn="ctr" eaLnBrk="1" hangingPunct="1"/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在平面内垂直于同一条两条直线平行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29722" name="组合 29721"/>
          <p:cNvGrpSpPr/>
          <p:nvPr/>
        </p:nvGrpSpPr>
        <p:grpSpPr>
          <a:xfrm>
            <a:off x="4800600" y="115888"/>
            <a:ext cx="2730500" cy="1371600"/>
            <a:chOff x="3992" y="432"/>
            <a:chExt cx="1720" cy="864"/>
          </a:xfrm>
        </p:grpSpPr>
        <p:pic>
          <p:nvPicPr>
            <p:cNvPr id="29723" name="图片 29722" descr="模板图片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9724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 b="1" dirty="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50867E-6 L 0.09167 -4.50867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128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128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128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4" name="Text Box 5"/>
          <p:cNvSpPr txBox="1"/>
          <p:nvPr/>
        </p:nvSpPr>
        <p:spPr>
          <a:xfrm>
            <a:off x="1919288" y="1038225"/>
            <a:ext cx="619125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如图，设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//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err="1"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，那么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err="1"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 err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吗？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3048000" y="4876800"/>
            <a:ext cx="6400800" cy="1295400"/>
            <a:chOff x="960" y="3072"/>
            <a:chExt cx="4032" cy="816"/>
          </a:xfrm>
        </p:grpSpPr>
        <p:sp>
          <p:nvSpPr>
            <p:cNvPr id="20500" name="Rectangle 20"/>
            <p:cNvSpPr>
              <a:spLocks noChangeArrowheads="1"/>
            </p:cNvSpPr>
            <p:nvPr/>
          </p:nvSpPr>
          <p:spPr bwMode="auto">
            <a:xfrm>
              <a:off x="960" y="3072"/>
              <a:ext cx="4032" cy="816"/>
            </a:xfrm>
            <a:prstGeom prst="rect">
              <a:avLst/>
            </a:prstGeom>
            <a:gradFill rotWithShape="1">
              <a:gsLst>
                <a:gs pos="0">
                  <a:srgbClr val="66FF33"/>
                </a:gs>
                <a:gs pos="50000">
                  <a:schemeClr val="bg1"/>
                </a:gs>
                <a:gs pos="100000">
                  <a:srgbClr val="66FF33"/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p>
              <a:pPr lvl="0" eaLnBrk="1" hangingPunct="1"/>
              <a:endParaRPr lang="zh-CN" altLang="en-US" sz="2400" b="1" dirty="0">
                <a:latin typeface="Times New Roman" pitchFamily="18" charset="0"/>
                <a:ea typeface="华文细黑" pitchFamily="2" charset="-122"/>
              </a:endParaRPr>
            </a:p>
          </p:txBody>
        </p:sp>
        <p:sp>
          <p:nvSpPr>
            <p:cNvPr id="30727" name="Text Box 6"/>
            <p:cNvSpPr txBox="1"/>
            <p:nvPr/>
          </p:nvSpPr>
          <p:spPr>
            <a:xfrm>
              <a:off x="1056" y="3216"/>
              <a:ext cx="3744" cy="51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  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在平面内，如果一直线垂直于两平行线中的一条，那么这条直线必垂直于另一条</a:t>
              </a:r>
              <a:r>
                <a:rPr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.</a:t>
              </a:r>
              <a:endPara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0728" name="Group 7"/>
          <p:cNvGrpSpPr/>
          <p:nvPr/>
        </p:nvGrpSpPr>
        <p:grpSpPr>
          <a:xfrm>
            <a:off x="8061325" y="1654175"/>
            <a:ext cx="2400300" cy="2019300"/>
            <a:chOff x="3960" y="1920"/>
            <a:chExt cx="1512" cy="1272"/>
          </a:xfrm>
        </p:grpSpPr>
        <p:sp>
          <p:nvSpPr>
            <p:cNvPr id="30729" name="Line 8"/>
            <p:cNvSpPr/>
            <p:nvPr/>
          </p:nvSpPr>
          <p:spPr>
            <a:xfrm rot="5400000">
              <a:off x="4008" y="2616"/>
              <a:ext cx="1152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0" name="Line 9"/>
            <p:cNvSpPr/>
            <p:nvPr/>
          </p:nvSpPr>
          <p:spPr>
            <a:xfrm rot="5400000">
              <a:off x="4584" y="1704"/>
              <a:ext cx="0" cy="124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1" name="Freeform 10"/>
            <p:cNvSpPr/>
            <p:nvPr/>
          </p:nvSpPr>
          <p:spPr>
            <a:xfrm rot="5400000">
              <a:off x="4584" y="2232"/>
              <a:ext cx="96" cy="96"/>
            </a:xfrm>
            <a:custGeom>
              <a:avLst/>
              <a:gdLst>
                <a:gd name="txL" fmla="*/ 0 w 96"/>
                <a:gd name="txT" fmla="*/ 0 h 96"/>
                <a:gd name="txR" fmla="*/ 96 w 96"/>
                <a:gd name="txB" fmla="*/ 96 h 96"/>
              </a:gdLst>
              <a:ahLst/>
              <a:cxnLst>
                <a:cxn ang="0">
                  <a:pos x="0" y="96"/>
                </a:cxn>
                <a:cxn ang="0">
                  <a:pos x="0" y="0"/>
                </a:cxn>
                <a:cxn ang="0">
                  <a:pos x="96" y="0"/>
                </a:cxn>
              </a:cxnLst>
              <a:rect l="txL" t="txT" r="txR" b="txB"/>
              <a:pathLst>
                <a:path w="96" h="96">
                  <a:moveTo>
                    <a:pt x="0" y="96"/>
                  </a:moveTo>
                  <a:lnTo>
                    <a:pt x="0" y="0"/>
                  </a:lnTo>
                  <a:lnTo>
                    <a:pt x="96" y="0"/>
                  </a:lnTo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2" name="Text Box 11"/>
            <p:cNvSpPr txBox="1"/>
            <p:nvPr/>
          </p:nvSpPr>
          <p:spPr>
            <a:xfrm>
              <a:off x="4416" y="1920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l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33" name="Text Box 12"/>
            <p:cNvSpPr txBox="1"/>
            <p:nvPr/>
          </p:nvSpPr>
          <p:spPr>
            <a:xfrm>
              <a:off x="5184" y="2208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34" name="Line 13"/>
            <p:cNvSpPr/>
            <p:nvPr/>
          </p:nvSpPr>
          <p:spPr>
            <a:xfrm rot="5400000">
              <a:off x="4584" y="2232"/>
              <a:ext cx="0" cy="124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5" name="Freeform 14"/>
            <p:cNvSpPr/>
            <p:nvPr/>
          </p:nvSpPr>
          <p:spPr>
            <a:xfrm rot="5400000">
              <a:off x="4584" y="2760"/>
              <a:ext cx="96" cy="96"/>
            </a:xfrm>
            <a:custGeom>
              <a:avLst/>
              <a:gdLst>
                <a:gd name="txL" fmla="*/ 0 w 96"/>
                <a:gd name="txT" fmla="*/ 0 h 96"/>
                <a:gd name="txR" fmla="*/ 96 w 96"/>
                <a:gd name="txB" fmla="*/ 96 h 96"/>
              </a:gdLst>
              <a:ahLst/>
              <a:cxnLst>
                <a:cxn ang="0">
                  <a:pos x="0" y="96"/>
                </a:cxn>
                <a:cxn ang="0">
                  <a:pos x="0" y="0"/>
                </a:cxn>
                <a:cxn ang="0">
                  <a:pos x="96" y="0"/>
                </a:cxn>
              </a:cxnLst>
              <a:rect l="txL" t="txT" r="txR" b="txB"/>
              <a:pathLst>
                <a:path w="96" h="96">
                  <a:moveTo>
                    <a:pt x="0" y="96"/>
                  </a:moveTo>
                  <a:lnTo>
                    <a:pt x="0" y="0"/>
                  </a:lnTo>
                  <a:lnTo>
                    <a:pt x="96" y="0"/>
                  </a:lnTo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6" name="Text Box 15"/>
            <p:cNvSpPr txBox="1"/>
            <p:nvPr/>
          </p:nvSpPr>
          <p:spPr>
            <a:xfrm>
              <a:off x="5184" y="2736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37" name="Text Box 16"/>
            <p:cNvSpPr txBox="1"/>
            <p:nvPr/>
          </p:nvSpPr>
          <p:spPr>
            <a:xfrm>
              <a:off x="4656" y="2054"/>
              <a:ext cx="19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1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38" name="Text Box 17"/>
            <p:cNvSpPr txBox="1"/>
            <p:nvPr/>
          </p:nvSpPr>
          <p:spPr>
            <a:xfrm>
              <a:off x="4656" y="2534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2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20499" name="Text Box 19"/>
          <p:cNvSpPr txBox="1"/>
          <p:nvPr/>
        </p:nvSpPr>
        <p:spPr>
          <a:xfrm>
            <a:off x="2424113" y="1628775"/>
            <a:ext cx="4176712" cy="3078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因为</a:t>
            </a:r>
            <a:r>
              <a:rPr lang="en-US" altLang="zh-CN" sz="28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所以∠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90º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因为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//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所以∠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＝∠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90º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从而</a:t>
            </a:r>
            <a:r>
              <a:rPr lang="en-US" altLang="zh-CN" sz="28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l</a:t>
            </a:r>
            <a:r>
              <a:rPr lang="en-US" altLang="zh-CN" sz="2800" b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800" b="1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7" name="Text Box 4"/>
          <p:cNvSpPr txBox="1"/>
          <p:nvPr/>
        </p:nvSpPr>
        <p:spPr>
          <a:xfrm>
            <a:off x="2063750" y="1408113"/>
            <a:ext cx="76200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例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1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如图的简易屋架中，</a:t>
            </a:r>
            <a:r>
              <a:rPr lang="en-US" altLang="zh-CN" sz="24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BD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AE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HF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都垂直于</a:t>
            </a:r>
            <a:r>
              <a:rPr lang="en-US" altLang="zh-CN" sz="2400" b="1" i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CG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，若∠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60º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，求∠</a:t>
            </a:r>
            <a:r>
              <a:rPr lang="en-US" altLang="zh-CN" sz="2400" b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的度数．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1" name="Text Box 5"/>
          <p:cNvSpPr txBox="1"/>
          <p:nvPr/>
        </p:nvSpPr>
        <p:spPr>
          <a:xfrm>
            <a:off x="2133600" y="2452688"/>
            <a:ext cx="5114925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解  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: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因为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都垂直于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CG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，所以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BD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//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（</a:t>
            </a:r>
            <a:r>
              <a:rPr lang="zh-CN" altLang="en-US" sz="2400" b="1" dirty="0">
                <a:latin typeface="Times New Roman" pitchFamily="18" charset="0"/>
                <a:ea typeface="楷体_GB2312" pitchFamily="49" charset="-122"/>
              </a:rPr>
              <a:t>在平面内，垂</a:t>
            </a:r>
            <a:endParaRPr lang="zh-CN" altLang="en-US" sz="2400" b="1" dirty="0">
              <a:latin typeface="Times New Roman" pitchFamily="18" charset="0"/>
              <a:ea typeface="楷体_GB2312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latin typeface="Times New Roman" pitchFamily="18" charset="0"/>
                <a:ea typeface="楷体_GB2312" pitchFamily="49" charset="-122"/>
              </a:rPr>
              <a:t>直于同一条直线的两条直线平行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）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102" name="Text Box 6"/>
          <p:cNvSpPr txBox="1"/>
          <p:nvPr/>
        </p:nvSpPr>
        <p:spPr>
          <a:xfrm>
            <a:off x="2208213" y="4292600"/>
            <a:ext cx="40386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从而   ∠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＝∠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60º   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（</a:t>
            </a:r>
            <a:r>
              <a:rPr lang="zh-CN" altLang="en-US" sz="2400" b="1" dirty="0">
                <a:latin typeface="Times New Roman" pitchFamily="18" charset="0"/>
                <a:ea typeface="楷体_GB2312" pitchFamily="49" charset="-122"/>
              </a:rPr>
              <a:t>两直线平行，同位角相等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）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1753" name="Group 26"/>
          <p:cNvGrpSpPr/>
          <p:nvPr/>
        </p:nvGrpSpPr>
        <p:grpSpPr>
          <a:xfrm>
            <a:off x="7010400" y="3136900"/>
            <a:ext cx="3657600" cy="1784350"/>
            <a:chOff x="3456" y="1046"/>
            <a:chExt cx="2304" cy="1124"/>
          </a:xfrm>
        </p:grpSpPr>
        <p:sp>
          <p:nvSpPr>
            <p:cNvPr id="31754" name="Text Box 15"/>
            <p:cNvSpPr txBox="1"/>
            <p:nvPr/>
          </p:nvSpPr>
          <p:spPr>
            <a:xfrm>
              <a:off x="3456" y="1920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1755" name="Group 25"/>
            <p:cNvGrpSpPr/>
            <p:nvPr/>
          </p:nvGrpSpPr>
          <p:grpSpPr>
            <a:xfrm>
              <a:off x="3600" y="1046"/>
              <a:ext cx="2160" cy="1066"/>
              <a:chOff x="3888" y="2112"/>
              <a:chExt cx="2160" cy="1066"/>
            </a:xfrm>
          </p:grpSpPr>
          <p:sp>
            <p:nvSpPr>
              <p:cNvPr id="31756" name="AutoShape 10"/>
              <p:cNvSpPr/>
              <p:nvPr/>
            </p:nvSpPr>
            <p:spPr>
              <a:xfrm>
                <a:off x="3888" y="2352"/>
                <a:ext cx="1872" cy="624"/>
              </a:xfrm>
              <a:prstGeom prst="triangle">
                <a:avLst>
                  <a:gd name="adj" fmla="val 50000"/>
                </a:avLst>
              </a:pr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000" b="1" dirty="0">
                  <a:latin typeface="Times New Roman" pitchFamily="18" charset="0"/>
                  <a:ea typeface="华文细黑" pitchFamily="2" charset="-122"/>
                </a:endParaRPr>
              </a:p>
            </p:txBody>
          </p:sp>
          <p:sp>
            <p:nvSpPr>
              <p:cNvPr id="31757" name="Line 11"/>
              <p:cNvSpPr/>
              <p:nvPr/>
            </p:nvSpPr>
            <p:spPr>
              <a:xfrm>
                <a:off x="4828" y="2352"/>
                <a:ext cx="0" cy="624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58" name="Rectangle 12"/>
              <p:cNvSpPr/>
              <p:nvPr/>
            </p:nvSpPr>
            <p:spPr>
              <a:xfrm>
                <a:off x="4439" y="2612"/>
                <a:ext cx="768" cy="364"/>
              </a:xfrm>
              <a:prstGeom prst="rect">
                <a:avLst/>
              </a:prstGeom>
              <a:noFill/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000" b="1" dirty="0">
                  <a:latin typeface="Times New Roman" pitchFamily="18" charset="0"/>
                  <a:ea typeface="华文细黑" pitchFamily="2" charset="-122"/>
                </a:endParaRPr>
              </a:p>
            </p:txBody>
          </p:sp>
          <p:sp>
            <p:nvSpPr>
              <p:cNvPr id="31759" name="Text Box 13"/>
              <p:cNvSpPr txBox="1"/>
              <p:nvPr/>
            </p:nvSpPr>
            <p:spPr>
              <a:xfrm>
                <a:off x="4752" y="2112"/>
                <a:ext cx="288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itchFamily="18" charset="0"/>
                    <a:ea typeface="宋体" pitchFamily="2" charset="-122"/>
                  </a:rPr>
                  <a:t>A</a:t>
                </a:r>
                <a:endParaRPr lang="en-US" altLang="zh-CN" sz="2000" b="1" i="1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1760" name="Text Box 14"/>
              <p:cNvSpPr txBox="1"/>
              <p:nvPr/>
            </p:nvSpPr>
            <p:spPr>
              <a:xfrm>
                <a:off x="4256" y="2416"/>
                <a:ext cx="288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itchFamily="18" charset="0"/>
                    <a:ea typeface="宋体" pitchFamily="2" charset="-122"/>
                  </a:rPr>
                  <a:t>B</a:t>
                </a:r>
                <a:endParaRPr lang="en-US" altLang="zh-CN" sz="2000" b="1" i="1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1761" name="Text Box 16"/>
              <p:cNvSpPr txBox="1"/>
              <p:nvPr/>
            </p:nvSpPr>
            <p:spPr>
              <a:xfrm>
                <a:off x="4320" y="2928"/>
                <a:ext cx="288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itchFamily="18" charset="0"/>
                    <a:ea typeface="宋体" pitchFamily="2" charset="-122"/>
                  </a:rPr>
                  <a:t>D</a:t>
                </a:r>
                <a:endParaRPr lang="en-US" altLang="zh-CN" sz="2000" b="1" i="1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1762" name="Text Box 17"/>
              <p:cNvSpPr txBox="1"/>
              <p:nvPr/>
            </p:nvSpPr>
            <p:spPr>
              <a:xfrm>
                <a:off x="4704" y="2928"/>
                <a:ext cx="288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itchFamily="18" charset="0"/>
                    <a:ea typeface="宋体" pitchFamily="2" charset="-122"/>
                  </a:rPr>
                  <a:t>E</a:t>
                </a:r>
                <a:endParaRPr lang="en-US" altLang="zh-CN" sz="2000" b="1" i="1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1763" name="Text Box 18"/>
              <p:cNvSpPr txBox="1"/>
              <p:nvPr/>
            </p:nvSpPr>
            <p:spPr>
              <a:xfrm>
                <a:off x="5088" y="2928"/>
                <a:ext cx="288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itchFamily="18" charset="0"/>
                    <a:ea typeface="宋体" pitchFamily="2" charset="-122"/>
                  </a:rPr>
                  <a:t>F</a:t>
                </a:r>
                <a:endParaRPr lang="en-US" altLang="zh-CN" sz="2000" b="1" i="1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1764" name="Text Box 19"/>
              <p:cNvSpPr txBox="1"/>
              <p:nvPr/>
            </p:nvSpPr>
            <p:spPr>
              <a:xfrm>
                <a:off x="5760" y="2870"/>
                <a:ext cx="288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itchFamily="18" charset="0"/>
                    <a:ea typeface="宋体" pitchFamily="2" charset="-122"/>
                  </a:rPr>
                  <a:t>G</a:t>
                </a:r>
                <a:endParaRPr lang="en-US" altLang="zh-CN" sz="2000" b="1" i="1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1765" name="Text Box 20"/>
              <p:cNvSpPr txBox="1"/>
              <p:nvPr/>
            </p:nvSpPr>
            <p:spPr>
              <a:xfrm>
                <a:off x="5184" y="2400"/>
                <a:ext cx="288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 i="1">
                    <a:latin typeface="Times New Roman" pitchFamily="18" charset="0"/>
                    <a:ea typeface="宋体" pitchFamily="2" charset="-122"/>
                  </a:rPr>
                  <a:t>H</a:t>
                </a:r>
                <a:endParaRPr lang="en-US" altLang="zh-CN" sz="2000" b="1" i="1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1766" name="Freeform 21"/>
              <p:cNvSpPr/>
              <p:nvPr/>
            </p:nvSpPr>
            <p:spPr>
              <a:xfrm>
                <a:off x="4736" y="2392"/>
                <a:ext cx="96" cy="96"/>
              </a:xfrm>
              <a:custGeom>
                <a:avLst/>
                <a:gdLst>
                  <a:gd name="txL" fmla="*/ 0 w 112"/>
                  <a:gd name="txT" fmla="*/ 0 h 104"/>
                  <a:gd name="txR" fmla="*/ 112 w 112"/>
                  <a:gd name="txB" fmla="*/ 104 h 104"/>
                </a:gdLst>
                <a:ahLst/>
                <a:cxnLst>
                  <a:cxn ang="0">
                    <a:pos x="14" y="0"/>
                  </a:cxn>
                  <a:cxn ang="0">
                    <a:pos x="14" y="89"/>
                  </a:cxn>
                  <a:cxn ang="0">
                    <a:pos x="96" y="44"/>
                  </a:cxn>
                </a:cxnLst>
                <a:rect l="txL" t="txT" r="txR" b="txB"/>
                <a:pathLst>
                  <a:path w="112" h="104">
                    <a:moveTo>
                      <a:pt x="16" y="0"/>
                    </a:moveTo>
                    <a:cubicBezTo>
                      <a:pt x="8" y="44"/>
                      <a:pt x="0" y="88"/>
                      <a:pt x="16" y="96"/>
                    </a:cubicBezTo>
                    <a:cubicBezTo>
                      <a:pt x="32" y="104"/>
                      <a:pt x="72" y="76"/>
                      <a:pt x="112" y="48"/>
                    </a:cubicBezTo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67" name="Freeform 22"/>
              <p:cNvSpPr/>
              <p:nvPr/>
            </p:nvSpPr>
            <p:spPr>
              <a:xfrm>
                <a:off x="4344" y="2672"/>
                <a:ext cx="112" cy="56"/>
              </a:xfrm>
              <a:custGeom>
                <a:avLst/>
                <a:gdLst>
                  <a:gd name="txL" fmla="*/ 0 w 112"/>
                  <a:gd name="txT" fmla="*/ 0 h 56"/>
                  <a:gd name="txR" fmla="*/ 112 w 112"/>
                  <a:gd name="txB" fmla="*/ 56 h 56"/>
                </a:gdLst>
                <a:ahLst/>
                <a:cxnLst>
                  <a:cxn ang="0">
                    <a:pos x="16" y="0"/>
                  </a:cxn>
                  <a:cxn ang="0">
                    <a:pos x="16" y="48"/>
                  </a:cxn>
                  <a:cxn ang="0">
                    <a:pos x="112" y="48"/>
                  </a:cxn>
                </a:cxnLst>
                <a:rect l="txL" t="txT" r="txR" b="txB"/>
                <a:pathLst>
                  <a:path w="112" h="56">
                    <a:moveTo>
                      <a:pt x="16" y="0"/>
                    </a:moveTo>
                    <a:cubicBezTo>
                      <a:pt x="8" y="20"/>
                      <a:pt x="0" y="40"/>
                      <a:pt x="16" y="48"/>
                    </a:cubicBezTo>
                    <a:cubicBezTo>
                      <a:pt x="32" y="56"/>
                      <a:pt x="72" y="52"/>
                      <a:pt x="112" y="48"/>
                    </a:cubicBezTo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1768" name="Text Box 23"/>
              <p:cNvSpPr txBox="1"/>
              <p:nvPr/>
            </p:nvSpPr>
            <p:spPr>
              <a:xfrm>
                <a:off x="4608" y="2400"/>
                <a:ext cx="336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>
                    <a:latin typeface="Times New Roman" pitchFamily="18" charset="0"/>
                    <a:ea typeface="宋体" pitchFamily="2" charset="-122"/>
                  </a:rPr>
                  <a:t>1</a:t>
                </a:r>
                <a:endParaRPr lang="en-US" altLang="zh-CN" sz="2000" b="1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1769" name="Text Box 24"/>
              <p:cNvSpPr txBox="1"/>
              <p:nvPr/>
            </p:nvSpPr>
            <p:spPr>
              <a:xfrm>
                <a:off x="4224" y="2678"/>
                <a:ext cx="240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b="1">
                    <a:latin typeface="Times New Roman" pitchFamily="18" charset="0"/>
                    <a:ea typeface="宋体" pitchFamily="2" charset="-122"/>
                  </a:rPr>
                  <a:t>2</a:t>
                </a:r>
                <a:endParaRPr lang="en-US" altLang="zh-CN" sz="2000" b="1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  <p:grpSp>
        <p:nvGrpSpPr>
          <p:cNvPr id="31770" name="组合 31769"/>
          <p:cNvGrpSpPr/>
          <p:nvPr/>
        </p:nvGrpSpPr>
        <p:grpSpPr>
          <a:xfrm>
            <a:off x="4943475" y="188913"/>
            <a:ext cx="2730500" cy="1371600"/>
            <a:chOff x="3992" y="432"/>
            <a:chExt cx="1720" cy="864"/>
          </a:xfrm>
        </p:grpSpPr>
        <p:pic>
          <p:nvPicPr>
            <p:cNvPr id="31771" name="图片 31770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1772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典例精析</a:t>
              </a:r>
              <a:endParaRPr lang="zh-CN" altLang="en-US" sz="4000" b="1" dirty="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36"/>
          <p:cNvSpPr/>
          <p:nvPr/>
        </p:nvSpPr>
        <p:spPr>
          <a:xfrm>
            <a:off x="6705600" y="1828800"/>
            <a:ext cx="3429000" cy="3276600"/>
          </a:xfrm>
          <a:prstGeom prst="rect">
            <a:avLst/>
          </a:prstGeom>
          <a:solidFill>
            <a:srgbClr val="FF7C80"/>
          </a:solidFill>
          <a:ln w="9525">
            <a:noFill/>
            <a:miter/>
          </a:ln>
        </p:spPr>
        <p:txBody>
          <a:bodyPr wrap="none" anchor="ctr"/>
          <a:p>
            <a:pPr lvl="0" eaLnBrk="1" hangingPunct="1"/>
            <a:endParaRPr lang="zh-CN" altLang="en-US" sz="2000" b="1" dirty="0">
              <a:latin typeface="Times New Roman" pitchFamily="18" charset="0"/>
              <a:ea typeface="华文细黑" pitchFamily="2" charset="-122"/>
            </a:endParaRPr>
          </a:p>
        </p:txBody>
      </p:sp>
      <p:sp>
        <p:nvSpPr>
          <p:cNvPr id="32771" name="Text Box 4"/>
          <p:cNvSpPr txBox="1"/>
          <p:nvPr/>
        </p:nvSpPr>
        <p:spPr>
          <a:xfrm>
            <a:off x="2279650" y="549275"/>
            <a:ext cx="7994650" cy="12001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例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2  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如图，已知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CD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，∠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＝∠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，求∠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BFE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的度数．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25" name="Text Box 5"/>
          <p:cNvSpPr txBox="1"/>
          <p:nvPr/>
        </p:nvSpPr>
        <p:spPr>
          <a:xfrm>
            <a:off x="2135188" y="2273300"/>
            <a:ext cx="4535487" cy="1584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解：因为∠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＝∠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所以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EF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//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CD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 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（同位角相等，两直线平行）．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151" name="Text Box 31"/>
          <p:cNvSpPr txBox="1"/>
          <p:nvPr/>
        </p:nvSpPr>
        <p:spPr>
          <a:xfrm>
            <a:off x="2181225" y="4005263"/>
            <a:ext cx="4419600" cy="1158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又因为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CD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，所以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EF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，即∠</a:t>
            </a:r>
            <a:r>
              <a:rPr lang="en-US" altLang="zh-CN" sz="28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BFE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90º</a:t>
            </a:r>
            <a:endParaRPr lang="en-US" altLang="zh-CN" sz="2800" b="1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2777" name="Group 34"/>
          <p:cNvGrpSpPr/>
          <p:nvPr/>
        </p:nvGrpSpPr>
        <p:grpSpPr>
          <a:xfrm>
            <a:off x="6934200" y="1812925"/>
            <a:ext cx="3276600" cy="2759075"/>
            <a:chOff x="3456" y="576"/>
            <a:chExt cx="2064" cy="1738"/>
          </a:xfrm>
        </p:grpSpPr>
        <p:sp>
          <p:nvSpPr>
            <p:cNvPr id="32778" name="AutoShape 13"/>
            <p:cNvSpPr/>
            <p:nvPr/>
          </p:nvSpPr>
          <p:spPr>
            <a:xfrm>
              <a:off x="3648" y="816"/>
              <a:ext cx="1680" cy="1296"/>
            </a:xfrm>
            <a:prstGeom prst="triangle">
              <a:avLst>
                <a:gd name="adj" fmla="val 34287"/>
              </a:avLst>
            </a:prstGeom>
            <a:noFill/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sz="2000" b="1" dirty="0">
                <a:latin typeface="Times New Roman" pitchFamily="18" charset="0"/>
                <a:ea typeface="华文细黑" pitchFamily="2" charset="-122"/>
              </a:endParaRPr>
            </a:p>
          </p:txBody>
        </p:sp>
        <p:sp>
          <p:nvSpPr>
            <p:cNvPr id="32779" name="Line 14"/>
            <p:cNvSpPr/>
            <p:nvPr/>
          </p:nvSpPr>
          <p:spPr>
            <a:xfrm>
              <a:off x="3936" y="1440"/>
              <a:ext cx="1392" cy="67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80" name="Line 15"/>
            <p:cNvSpPr/>
            <p:nvPr/>
          </p:nvSpPr>
          <p:spPr>
            <a:xfrm>
              <a:off x="3792" y="1776"/>
              <a:ext cx="720" cy="33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81" name="Text Box 16"/>
            <p:cNvSpPr txBox="1"/>
            <p:nvPr/>
          </p:nvSpPr>
          <p:spPr>
            <a:xfrm>
              <a:off x="4128" y="576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82" name="Text Box 21"/>
            <p:cNvSpPr txBox="1"/>
            <p:nvPr/>
          </p:nvSpPr>
          <p:spPr>
            <a:xfrm>
              <a:off x="3456" y="2016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83" name="Text Box 22"/>
            <p:cNvSpPr txBox="1"/>
            <p:nvPr/>
          </p:nvSpPr>
          <p:spPr>
            <a:xfrm>
              <a:off x="5280" y="2064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84" name="Text Box 23"/>
            <p:cNvSpPr txBox="1"/>
            <p:nvPr/>
          </p:nvSpPr>
          <p:spPr>
            <a:xfrm>
              <a:off x="4416" y="2064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E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85" name="Text Box 24"/>
            <p:cNvSpPr txBox="1"/>
            <p:nvPr/>
          </p:nvSpPr>
          <p:spPr>
            <a:xfrm>
              <a:off x="3600" y="1584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F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86" name="Text Box 25"/>
            <p:cNvSpPr txBox="1"/>
            <p:nvPr/>
          </p:nvSpPr>
          <p:spPr>
            <a:xfrm>
              <a:off x="3744" y="1286"/>
              <a:ext cx="240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D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87" name="Arc 27"/>
            <p:cNvSpPr/>
            <p:nvPr/>
          </p:nvSpPr>
          <p:spPr>
            <a:xfrm rot="-7266000">
              <a:off x="4138" y="1994"/>
              <a:ext cx="118" cy="91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88" name="Arc 28"/>
            <p:cNvSpPr/>
            <p:nvPr/>
          </p:nvSpPr>
          <p:spPr>
            <a:xfrm rot="-7266000">
              <a:off x="4951" y="1991"/>
              <a:ext cx="118" cy="91"/>
            </a:xfrm>
            <a:custGeom>
              <a:avLst/>
              <a:gdLst>
                <a:gd name="txL" fmla="*/ 0 w 21600"/>
                <a:gd name="txT" fmla="*/ 0 h 21600"/>
                <a:gd name="txR" fmla="*/ 21600 w 21600"/>
                <a:gd name="txB" fmla="*/ 21600 h 21600"/>
              </a:gdLst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</a:cxnLst>
              <a:rect l="txL" t="txT" r="txR" b="txB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89" name="Text Box 29"/>
            <p:cNvSpPr txBox="1"/>
            <p:nvPr/>
          </p:nvSpPr>
          <p:spPr>
            <a:xfrm>
              <a:off x="3952" y="1888"/>
              <a:ext cx="19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1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90" name="Text Box 30"/>
            <p:cNvSpPr txBox="1"/>
            <p:nvPr/>
          </p:nvSpPr>
          <p:spPr>
            <a:xfrm>
              <a:off x="4776" y="1880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>
                  <a:latin typeface="Times New Roman" pitchFamily="18" charset="0"/>
                  <a:ea typeface="宋体" pitchFamily="2" charset="-122"/>
                </a:rPr>
                <a:t>2</a:t>
              </a:r>
              <a:endParaRPr lang="en-US" altLang="zh-CN" sz="2000" b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91" name="Line 32"/>
            <p:cNvSpPr/>
            <p:nvPr/>
          </p:nvSpPr>
          <p:spPr>
            <a:xfrm>
              <a:off x="3918" y="1536"/>
              <a:ext cx="144" cy="72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92" name="Line 33"/>
            <p:cNvSpPr/>
            <p:nvPr/>
          </p:nvSpPr>
          <p:spPr>
            <a:xfrm flipV="1">
              <a:off x="4071" y="1524"/>
              <a:ext cx="48" cy="96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Text Box 4"/>
          <p:cNvSpPr txBox="1"/>
          <p:nvPr/>
        </p:nvSpPr>
        <p:spPr>
          <a:xfrm>
            <a:off x="2438400" y="1295400"/>
            <a:ext cx="67818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如图，直线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AB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CD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相交于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O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EO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CD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, ∠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BOE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400" b="1">
                <a:latin typeface="Times New Roman" pitchFamily="18" charset="0"/>
                <a:ea typeface="宋体" pitchFamily="2" charset="-122"/>
              </a:rPr>
              <a:t>60º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，求∠</a:t>
            </a:r>
            <a:r>
              <a:rPr lang="en-US" altLang="zh-CN" sz="2400" b="1" i="1">
                <a:latin typeface="Times New Roman" pitchFamily="18" charset="0"/>
                <a:ea typeface="宋体" pitchFamily="2" charset="-122"/>
              </a:rPr>
              <a:t>AOC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的度数．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3819" name="组合 33818"/>
          <p:cNvGrpSpPr/>
          <p:nvPr/>
        </p:nvGrpSpPr>
        <p:grpSpPr>
          <a:xfrm>
            <a:off x="6985000" y="2320925"/>
            <a:ext cx="3124200" cy="2165350"/>
            <a:chOff x="3440" y="1462"/>
            <a:chExt cx="1968" cy="1364"/>
          </a:xfrm>
        </p:grpSpPr>
        <p:sp>
          <p:nvSpPr>
            <p:cNvPr id="33800" name="Line 8"/>
            <p:cNvSpPr/>
            <p:nvPr/>
          </p:nvSpPr>
          <p:spPr>
            <a:xfrm>
              <a:off x="3632" y="1808"/>
              <a:ext cx="1488" cy="336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801" name="Line 9"/>
            <p:cNvSpPr/>
            <p:nvPr/>
          </p:nvSpPr>
          <p:spPr>
            <a:xfrm flipV="1">
              <a:off x="3632" y="1616"/>
              <a:ext cx="1392" cy="76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802" name="Line 10"/>
            <p:cNvSpPr/>
            <p:nvPr/>
          </p:nvSpPr>
          <p:spPr>
            <a:xfrm>
              <a:off x="4368" y="1968"/>
              <a:ext cx="384" cy="72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803" name="Freeform 11"/>
            <p:cNvSpPr/>
            <p:nvPr/>
          </p:nvSpPr>
          <p:spPr>
            <a:xfrm>
              <a:off x="4280" y="2040"/>
              <a:ext cx="144" cy="96"/>
            </a:xfrm>
            <a:custGeom>
              <a:avLst/>
              <a:gdLst>
                <a:gd name="txL" fmla="*/ 0 w 144"/>
                <a:gd name="txT" fmla="*/ 0 h 96"/>
                <a:gd name="txR" fmla="*/ 144 w 144"/>
                <a:gd name="txB" fmla="*/ 96 h 96"/>
              </a:gdLst>
              <a:ahLst/>
              <a:cxnLst>
                <a:cxn ang="0">
                  <a:pos x="0" y="0"/>
                </a:cxn>
                <a:cxn ang="0">
                  <a:pos x="48" y="96"/>
                </a:cxn>
                <a:cxn ang="0">
                  <a:pos x="144" y="48"/>
                </a:cxn>
              </a:cxnLst>
              <a:rect l="txL" t="txT" r="txR" b="txB"/>
              <a:pathLst>
                <a:path w="144" h="96">
                  <a:moveTo>
                    <a:pt x="0" y="0"/>
                  </a:moveTo>
                  <a:lnTo>
                    <a:pt x="48" y="96"/>
                  </a:lnTo>
                  <a:lnTo>
                    <a:pt x="144" y="48"/>
                  </a:lnTo>
                </a:path>
              </a:pathLst>
            </a:custGeom>
            <a:noFill/>
            <a:ln w="2857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804" name="Text Box 12"/>
            <p:cNvSpPr txBox="1"/>
            <p:nvPr/>
          </p:nvSpPr>
          <p:spPr>
            <a:xfrm>
              <a:off x="3440" y="1654"/>
              <a:ext cx="336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05" name="Text Box 13"/>
            <p:cNvSpPr txBox="1"/>
            <p:nvPr/>
          </p:nvSpPr>
          <p:spPr>
            <a:xfrm>
              <a:off x="5072" y="2048"/>
              <a:ext cx="336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06" name="Text Box 14"/>
            <p:cNvSpPr txBox="1"/>
            <p:nvPr/>
          </p:nvSpPr>
          <p:spPr>
            <a:xfrm>
              <a:off x="3440" y="2240"/>
              <a:ext cx="336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07" name="Text Box 15"/>
            <p:cNvSpPr txBox="1"/>
            <p:nvPr/>
          </p:nvSpPr>
          <p:spPr>
            <a:xfrm>
              <a:off x="4976" y="1462"/>
              <a:ext cx="336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D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08" name="Text Box 16"/>
            <p:cNvSpPr txBox="1"/>
            <p:nvPr/>
          </p:nvSpPr>
          <p:spPr>
            <a:xfrm>
              <a:off x="4736" y="2576"/>
              <a:ext cx="336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E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3809" name="Text Box 17"/>
            <p:cNvSpPr txBox="1"/>
            <p:nvPr/>
          </p:nvSpPr>
          <p:spPr>
            <a:xfrm>
              <a:off x="4256" y="1712"/>
              <a:ext cx="336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i="1">
                  <a:latin typeface="Times New Roman" pitchFamily="18" charset="0"/>
                  <a:ea typeface="宋体" pitchFamily="2" charset="-122"/>
                </a:rPr>
                <a:t>O</a:t>
              </a:r>
              <a:endParaRPr lang="en-US" altLang="zh-CN" sz="2000" b="1" i="1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6408" name="Text Box 24"/>
          <p:cNvSpPr txBox="1"/>
          <p:nvPr/>
        </p:nvSpPr>
        <p:spPr>
          <a:xfrm>
            <a:off x="2566988" y="2492375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解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:∵   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EO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CD</a:t>
            </a:r>
            <a:endParaRPr lang="en-US" altLang="zh-CN" sz="2400" b="1" i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409" name="Text Box 25"/>
          <p:cNvSpPr txBox="1"/>
          <p:nvPr/>
        </p:nvSpPr>
        <p:spPr>
          <a:xfrm>
            <a:off x="3000375" y="2971800"/>
            <a:ext cx="29511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 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EOD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=90°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410" name="Text Box 26"/>
          <p:cNvSpPr txBox="1"/>
          <p:nvPr/>
        </p:nvSpPr>
        <p:spPr>
          <a:xfrm>
            <a:off x="2640013" y="3476625"/>
            <a:ext cx="49688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又  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BOE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+∠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BOD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EOD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90°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411" name="Text Box 27"/>
          <p:cNvSpPr txBox="1"/>
          <p:nvPr/>
        </p:nvSpPr>
        <p:spPr>
          <a:xfrm>
            <a:off x="2566988" y="4005263"/>
            <a:ext cx="65532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 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BOD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90°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－∠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BOE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90°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60°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30°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412" name="Text Box 28"/>
          <p:cNvSpPr txBox="1"/>
          <p:nvPr/>
        </p:nvSpPr>
        <p:spPr>
          <a:xfrm>
            <a:off x="2566988" y="4556125"/>
            <a:ext cx="3657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又  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BOD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AOC</a:t>
            </a:r>
            <a:endParaRPr lang="en-US" altLang="zh-CN" sz="2400" b="1" i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413" name="Text Box 29"/>
          <p:cNvSpPr txBox="1"/>
          <p:nvPr/>
        </p:nvSpPr>
        <p:spPr>
          <a:xfrm>
            <a:off x="2640013" y="5084763"/>
            <a:ext cx="27432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  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AOC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30°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3816" name="组合 33815"/>
          <p:cNvGrpSpPr/>
          <p:nvPr/>
        </p:nvGrpSpPr>
        <p:grpSpPr>
          <a:xfrm>
            <a:off x="4800600" y="115888"/>
            <a:ext cx="2730500" cy="1371600"/>
            <a:chOff x="3992" y="432"/>
            <a:chExt cx="1720" cy="864"/>
          </a:xfrm>
        </p:grpSpPr>
        <p:pic>
          <p:nvPicPr>
            <p:cNvPr id="33817" name="图片 338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3818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b="1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当堂训练</a:t>
              </a:r>
              <a:endParaRPr lang="zh-CN" altLang="en-US" sz="4000" b="1" dirty="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8" grpId="0"/>
      <p:bldP spid="16409" grpId="0"/>
      <p:bldP spid="16410" grpId="0"/>
      <p:bldP spid="16411" grpId="0"/>
      <p:bldP spid="16412" grpId="0"/>
      <p:bldP spid="164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9" name="Freeform 4"/>
          <p:cNvSpPr/>
          <p:nvPr/>
        </p:nvSpPr>
        <p:spPr>
          <a:xfrm>
            <a:off x="7467600" y="1676400"/>
            <a:ext cx="1879600" cy="1676400"/>
          </a:xfrm>
          <a:custGeom>
            <a:avLst/>
            <a:gdLst>
              <a:gd name="txL" fmla="*/ 0 w 1184"/>
              <a:gd name="txT" fmla="*/ 0 h 1056"/>
              <a:gd name="txR" fmla="*/ 1184 w 1184"/>
              <a:gd name="txB" fmla="*/ 1056 h 1056"/>
            </a:gdLst>
            <a:ahLst/>
            <a:cxnLst>
              <a:cxn ang="0">
                <a:pos x="0" y="0"/>
              </a:cxn>
              <a:cxn ang="0">
                <a:pos x="914400" y="0"/>
              </a:cxn>
              <a:cxn ang="0">
                <a:pos x="1879600" y="1676400"/>
              </a:cxn>
              <a:cxn ang="0">
                <a:pos x="0" y="1676400"/>
              </a:cxn>
              <a:cxn ang="0">
                <a:pos x="0" y="0"/>
              </a:cxn>
            </a:cxnLst>
            <a:rect l="txL" t="txT" r="txR" b="txB"/>
            <a:pathLst>
              <a:path w="1184" h="1056">
                <a:moveTo>
                  <a:pt x="0" y="0"/>
                </a:moveTo>
                <a:lnTo>
                  <a:pt x="576" y="0"/>
                </a:lnTo>
                <a:lnTo>
                  <a:pt x="1184" y="1056"/>
                </a:lnTo>
                <a:lnTo>
                  <a:pt x="0" y="1056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chemeClr val="tx1">
                <a:alpha val="10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4820" name="Text Box 5"/>
          <p:cNvSpPr txBox="1"/>
          <p:nvPr/>
        </p:nvSpPr>
        <p:spPr>
          <a:xfrm>
            <a:off x="7162800" y="3200400"/>
            <a:ext cx="5334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821" name="Text Box 6"/>
          <p:cNvSpPr txBox="1"/>
          <p:nvPr/>
        </p:nvSpPr>
        <p:spPr>
          <a:xfrm>
            <a:off x="9296400" y="3200400"/>
            <a:ext cx="5334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822" name="Text Box 7"/>
          <p:cNvSpPr txBox="1"/>
          <p:nvPr/>
        </p:nvSpPr>
        <p:spPr>
          <a:xfrm>
            <a:off x="8305800" y="1355725"/>
            <a:ext cx="5334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C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823" name="Text Box 8"/>
          <p:cNvSpPr txBox="1"/>
          <p:nvPr/>
        </p:nvSpPr>
        <p:spPr>
          <a:xfrm>
            <a:off x="7162800" y="1371600"/>
            <a:ext cx="5334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i="1">
                <a:latin typeface="Times New Roman" pitchFamily="18" charset="0"/>
                <a:ea typeface="宋体" pitchFamily="2" charset="-122"/>
              </a:rPr>
              <a:t>D</a:t>
            </a:r>
            <a:endParaRPr lang="en-US" altLang="zh-CN" sz="20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824" name="Rectangle 9"/>
          <p:cNvSpPr/>
          <p:nvPr/>
        </p:nvSpPr>
        <p:spPr>
          <a:xfrm>
            <a:off x="2424113" y="549275"/>
            <a:ext cx="7355205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2.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如图，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AB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AD,CD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AD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，∠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B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＝</a:t>
            </a:r>
            <a:r>
              <a:rPr lang="en-US" altLang="zh-CN" sz="2800" b="1">
                <a:latin typeface="Times New Roman" pitchFamily="18" charset="0"/>
                <a:ea typeface="宋体" pitchFamily="2" charset="-122"/>
              </a:rPr>
              <a:t>56º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，求∠</a:t>
            </a:r>
            <a:r>
              <a:rPr lang="en-US" altLang="zh-CN" sz="2800" b="1" i="1">
                <a:latin typeface="Times New Roman" pitchFamily="18" charset="0"/>
                <a:ea typeface="宋体" pitchFamily="2" charset="-122"/>
              </a:rPr>
              <a:t>C</a:t>
            </a:r>
            <a:endParaRPr lang="en-US" altLang="zh-CN" sz="2800" b="1" i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7418" name="Text Box 10"/>
          <p:cNvSpPr txBox="1"/>
          <p:nvPr/>
        </p:nvSpPr>
        <p:spPr>
          <a:xfrm>
            <a:off x="2590800" y="1600200"/>
            <a:ext cx="36576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解</a:t>
            </a: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: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  ∵  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AD</a:t>
            </a:r>
            <a:endParaRPr lang="en-US" altLang="zh-CN" sz="2400" b="1" i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7419" name="Text Box 11"/>
          <p:cNvSpPr txBox="1"/>
          <p:nvPr/>
        </p:nvSpPr>
        <p:spPr>
          <a:xfrm>
            <a:off x="3733800" y="2209800"/>
            <a:ext cx="3276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CD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⊥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AD</a:t>
            </a:r>
            <a:endParaRPr lang="en-US" altLang="zh-CN" sz="2400" b="1" i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7420" name="Text Box 12"/>
          <p:cNvSpPr txBox="1"/>
          <p:nvPr/>
        </p:nvSpPr>
        <p:spPr>
          <a:xfrm>
            <a:off x="3200400" y="2971800"/>
            <a:ext cx="35814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  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DC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∥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AB</a:t>
            </a:r>
            <a:endParaRPr lang="en-US" altLang="zh-CN" sz="2400" b="1" i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7421" name="Text Box 13"/>
          <p:cNvSpPr txBox="1"/>
          <p:nvPr/>
        </p:nvSpPr>
        <p:spPr>
          <a:xfrm>
            <a:off x="3276600" y="3810000"/>
            <a:ext cx="39624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∴  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+∠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=180°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7422" name="Text Box 14"/>
          <p:cNvSpPr txBox="1"/>
          <p:nvPr/>
        </p:nvSpPr>
        <p:spPr>
          <a:xfrm>
            <a:off x="2971800" y="4800600"/>
            <a:ext cx="5715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C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=180°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－∠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=180°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56°=124°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/>
      <p:bldP spid="17419" grpId="0"/>
      <p:bldP spid="17420" grpId="0"/>
      <p:bldP spid="17421" grpId="0"/>
      <p:bldP spid="1742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895</Words>
  <Application>Kingsoft Office WPP</Application>
  <PresentationFormat>宽屏</PresentationFormat>
  <Paragraphs>184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2016-03-12T05:09:57Z</dcterms:created>
  <dcterms:modified xsi:type="dcterms:W3CDTF">2016-03-12T05:10:55Z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