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151063"/>
            <a:ext cx="9144000" cy="14935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4.5 </a:t>
            </a:r>
            <a:r>
              <a:rPr lang="zh-CN" altLang="en-US" sz="4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垂线</a:t>
            </a:r>
            <a:endParaRPr lang="zh-CN" altLang="en-US" sz="4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4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b="1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4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垂线段与点到直线的距离</a:t>
            </a:r>
            <a:endParaRPr lang="zh-CN" altLang="en-US" sz="4400" b="1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 Box 5"/>
          <p:cNvSpPr txBox="1"/>
          <p:nvPr/>
        </p:nvSpPr>
        <p:spPr>
          <a:xfrm>
            <a:off x="1905000" y="620713"/>
            <a:ext cx="8763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体育课上应该怎样测量同学们的跳远成绩？为什么？</a:t>
            </a:r>
            <a:endParaRPr lang="zh-CN" altLang="en-US" sz="28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9462" name="Picture 6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4008438" y="3141663"/>
            <a:ext cx="3240087" cy="187007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9465" name="Text Box 9"/>
          <p:cNvSpPr txBox="1"/>
          <p:nvPr/>
        </p:nvSpPr>
        <p:spPr>
          <a:xfrm>
            <a:off x="2590800" y="1524000"/>
            <a:ext cx="61722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测量身体的最后着地点到跳板前边缘所在直线的距离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4"/>
          <p:cNvSpPr txBox="1"/>
          <p:nvPr/>
        </p:nvSpPr>
        <p:spPr>
          <a:xfrm>
            <a:off x="2287588" y="404813"/>
            <a:ext cx="7696200" cy="162687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如图，（比例尺：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：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5000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），公园里有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条纵横交错的人行道，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点是一喷泉，量出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点到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条道路的距离．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" name="Group 19"/>
          <p:cNvGrpSpPr/>
          <p:nvPr/>
        </p:nvGrpSpPr>
        <p:grpSpPr>
          <a:xfrm>
            <a:off x="3863975" y="2205038"/>
            <a:ext cx="4038600" cy="3886200"/>
            <a:chOff x="2976" y="1152"/>
            <a:chExt cx="2544" cy="2448"/>
          </a:xfrm>
        </p:grpSpPr>
        <p:sp>
          <p:nvSpPr>
            <p:cNvPr id="35847" name="Rectangle 18"/>
            <p:cNvSpPr/>
            <p:nvPr/>
          </p:nvSpPr>
          <p:spPr>
            <a:xfrm>
              <a:off x="2976" y="1152"/>
              <a:ext cx="2544" cy="2448"/>
            </a:xfrm>
            <a:prstGeom prst="rect">
              <a:avLst/>
            </a:prstGeom>
            <a:solidFill>
              <a:srgbClr val="FF99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48" name="Line 8"/>
            <p:cNvSpPr/>
            <p:nvPr/>
          </p:nvSpPr>
          <p:spPr>
            <a:xfrm>
              <a:off x="3456" y="1920"/>
              <a:ext cx="1776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49" name="Line 9"/>
            <p:cNvSpPr/>
            <p:nvPr/>
          </p:nvSpPr>
          <p:spPr>
            <a:xfrm>
              <a:off x="3456" y="3024"/>
              <a:ext cx="1824" cy="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0" name="Line 10"/>
            <p:cNvSpPr/>
            <p:nvPr/>
          </p:nvSpPr>
          <p:spPr>
            <a:xfrm>
              <a:off x="3792" y="1536"/>
              <a:ext cx="0" cy="1824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1" name="Line 11"/>
            <p:cNvSpPr/>
            <p:nvPr/>
          </p:nvSpPr>
          <p:spPr>
            <a:xfrm>
              <a:off x="4896" y="1584"/>
              <a:ext cx="0" cy="1776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5852" name="Oval 12"/>
            <p:cNvSpPr/>
            <p:nvPr/>
          </p:nvSpPr>
          <p:spPr>
            <a:xfrm>
              <a:off x="4560" y="2592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53" name="Text Box 13"/>
            <p:cNvSpPr txBox="1"/>
            <p:nvPr/>
          </p:nvSpPr>
          <p:spPr>
            <a:xfrm>
              <a:off x="4416" y="2304"/>
              <a:ext cx="48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P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54" name="Text Box 14"/>
            <p:cNvSpPr txBox="1"/>
            <p:nvPr/>
          </p:nvSpPr>
          <p:spPr>
            <a:xfrm>
              <a:off x="3696" y="129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55" name="Text Box 15"/>
            <p:cNvSpPr txBox="1"/>
            <p:nvPr/>
          </p:nvSpPr>
          <p:spPr>
            <a:xfrm>
              <a:off x="4800" y="1344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56" name="Text Box 16"/>
            <p:cNvSpPr txBox="1"/>
            <p:nvPr/>
          </p:nvSpPr>
          <p:spPr>
            <a:xfrm>
              <a:off x="3264" y="176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57" name="Text Box 17"/>
            <p:cNvSpPr txBox="1"/>
            <p:nvPr/>
          </p:nvSpPr>
          <p:spPr>
            <a:xfrm>
              <a:off x="3264" y="2880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d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352675" y="2994025"/>
            <a:ext cx="7920038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5"/>
          <p:cNvSpPr txBox="1"/>
          <p:nvPr/>
        </p:nvSpPr>
        <p:spPr>
          <a:xfrm>
            <a:off x="2063750" y="2205038"/>
            <a:ext cx="8077200" cy="213931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   思考：在平面内，通过一点能不能画一条直线与已知直线垂直？如果可能，能够画几条？</a:t>
            </a:r>
            <a:endParaRPr lang="zh-CN" altLang="en-US" sz="32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7685" name="组合 27684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27686" name="图片 2768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87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情景导入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48"/>
          <p:cNvGrpSpPr/>
          <p:nvPr/>
        </p:nvGrpSpPr>
        <p:grpSpPr>
          <a:xfrm>
            <a:off x="1558925" y="4652963"/>
            <a:ext cx="7467600" cy="1981200"/>
            <a:chOff x="0" y="2976"/>
            <a:chExt cx="4704" cy="1248"/>
          </a:xfrm>
        </p:grpSpPr>
        <p:sp>
          <p:nvSpPr>
            <p:cNvPr id="38916" name="AutoShape 11"/>
            <p:cNvSpPr/>
            <p:nvPr/>
          </p:nvSpPr>
          <p:spPr>
            <a:xfrm>
              <a:off x="0" y="2976"/>
              <a:ext cx="4704" cy="1248"/>
            </a:xfrm>
            <a:prstGeom prst="cloudCallout">
              <a:avLst>
                <a:gd name="adj1" fmla="val 52319"/>
                <a:gd name="adj2" fmla="val -4263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66FFCC"/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pPr lvl="0" algn="ctr" eaLnBrk="1" hangingPunct="1"/>
              <a:endParaRPr lang="zh-CN" altLang="zh-CN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17" name="Text Box 6"/>
            <p:cNvSpPr txBox="1"/>
            <p:nvPr/>
          </p:nvSpPr>
          <p:spPr>
            <a:xfrm>
              <a:off x="720" y="3120"/>
              <a:ext cx="3456" cy="8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把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l 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所在的纸片在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P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点折叠过来，使射线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PB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与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PA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重合，折痕是直线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PM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，如图，由于∠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＝∠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，且∠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1+∠2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＝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______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，所以∠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＝∠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＝</a:t>
              </a:r>
              <a:r>
                <a:rPr lang="en-US" altLang="zh-CN" sz="2000" b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_________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，因此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PM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是过点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P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且垂直</a:t>
              </a:r>
              <a:r>
                <a:rPr lang="en-US" altLang="zh-CN" sz="2000" b="1" i="1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l</a:t>
              </a:r>
              <a:r>
                <a:rPr lang="zh-CN" altLang="en-US" sz="20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的直线．</a:t>
              </a:r>
              <a:endPara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8919" name="Line 13"/>
          <p:cNvSpPr/>
          <p:nvPr/>
        </p:nvSpPr>
        <p:spPr>
          <a:xfrm>
            <a:off x="3657600" y="3627438"/>
            <a:ext cx="1752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0" name="Oval 14"/>
          <p:cNvSpPr/>
          <p:nvPr/>
        </p:nvSpPr>
        <p:spPr>
          <a:xfrm>
            <a:off x="4495800" y="3584575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1" name="Text Box 15"/>
          <p:cNvSpPr txBox="1"/>
          <p:nvPr/>
        </p:nvSpPr>
        <p:spPr>
          <a:xfrm>
            <a:off x="5181600" y="35512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2" name="Text Box 16"/>
          <p:cNvSpPr txBox="1"/>
          <p:nvPr/>
        </p:nvSpPr>
        <p:spPr>
          <a:xfrm>
            <a:off x="3505200" y="35512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3" name="Text Box 17"/>
          <p:cNvSpPr txBox="1"/>
          <p:nvPr/>
        </p:nvSpPr>
        <p:spPr>
          <a:xfrm>
            <a:off x="4495800" y="36274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4" name="Text Box 18"/>
          <p:cNvSpPr txBox="1"/>
          <p:nvPr/>
        </p:nvSpPr>
        <p:spPr>
          <a:xfrm>
            <a:off x="5486400" y="33988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5" name="Line 19"/>
          <p:cNvSpPr/>
          <p:nvPr/>
        </p:nvSpPr>
        <p:spPr>
          <a:xfrm>
            <a:off x="6324600" y="3703638"/>
            <a:ext cx="1752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6" name="Oval 20"/>
          <p:cNvSpPr/>
          <p:nvPr/>
        </p:nvSpPr>
        <p:spPr>
          <a:xfrm>
            <a:off x="7162800" y="3660775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7" name="Text Box 21"/>
          <p:cNvSpPr txBox="1"/>
          <p:nvPr/>
        </p:nvSpPr>
        <p:spPr>
          <a:xfrm>
            <a:off x="7848600" y="36274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8" name="Text Box 22"/>
          <p:cNvSpPr txBox="1"/>
          <p:nvPr/>
        </p:nvSpPr>
        <p:spPr>
          <a:xfrm>
            <a:off x="6172200" y="36274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9" name="Text Box 23"/>
          <p:cNvSpPr txBox="1"/>
          <p:nvPr/>
        </p:nvSpPr>
        <p:spPr>
          <a:xfrm>
            <a:off x="6781800" y="3717925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30" name="Text Box 24"/>
          <p:cNvSpPr txBox="1"/>
          <p:nvPr/>
        </p:nvSpPr>
        <p:spPr>
          <a:xfrm>
            <a:off x="8077200" y="3475038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31" name="Line 25"/>
          <p:cNvSpPr/>
          <p:nvPr/>
        </p:nvSpPr>
        <p:spPr>
          <a:xfrm flipH="1">
            <a:off x="7208838" y="2636838"/>
            <a:ext cx="0" cy="2316162"/>
          </a:xfrm>
          <a:prstGeom prst="line">
            <a:avLst/>
          </a:prstGeom>
          <a:ln w="28575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2" name="Freeform 26"/>
          <p:cNvSpPr/>
          <p:nvPr/>
        </p:nvSpPr>
        <p:spPr>
          <a:xfrm>
            <a:off x="7040563" y="3525838"/>
            <a:ext cx="177800" cy="177800"/>
          </a:xfrm>
          <a:custGeom>
            <a:avLst/>
            <a:gdLst>
              <a:gd name="txL" fmla="*/ 0 w 112"/>
              <a:gd name="txT" fmla="*/ 0 h 112"/>
              <a:gd name="txR" fmla="*/ 112 w 112"/>
              <a:gd name="txB" fmla="*/ 112 h 112"/>
            </a:gdLst>
            <a:ahLst/>
            <a:cxnLst>
              <a:cxn ang="0">
                <a:pos x="25400" y="177800"/>
              </a:cxn>
              <a:cxn ang="0">
                <a:pos x="25400" y="25400"/>
              </a:cxn>
              <a:cxn ang="0">
                <a:pos x="177800" y="25400"/>
              </a:cxn>
            </a:cxnLst>
            <a:rect l="txL" t="txT" r="txR" b="txB"/>
            <a:pathLst>
              <a:path w="112" h="112">
                <a:moveTo>
                  <a:pt x="16" y="112"/>
                </a:moveTo>
                <a:cubicBezTo>
                  <a:pt x="8" y="72"/>
                  <a:pt x="0" y="32"/>
                  <a:pt x="16" y="16"/>
                </a:cubicBezTo>
                <a:cubicBezTo>
                  <a:pt x="32" y="0"/>
                  <a:pt x="72" y="8"/>
                  <a:pt x="112" y="16"/>
                </a:cubicBezTo>
              </a:path>
            </a:pathLst>
          </a:custGeom>
          <a:noFill/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3" name="Freeform 27"/>
          <p:cNvSpPr/>
          <p:nvPr/>
        </p:nvSpPr>
        <p:spPr>
          <a:xfrm>
            <a:off x="7239000" y="3525838"/>
            <a:ext cx="177800" cy="177800"/>
          </a:xfrm>
          <a:custGeom>
            <a:avLst/>
            <a:gdLst>
              <a:gd name="txL" fmla="*/ 0 w 112"/>
              <a:gd name="txT" fmla="*/ 0 h 112"/>
              <a:gd name="txR" fmla="*/ 112 w 112"/>
              <a:gd name="txB" fmla="*/ 112 h 112"/>
            </a:gdLst>
            <a:ahLst/>
            <a:cxnLst>
              <a:cxn ang="0">
                <a:pos x="0" y="25400"/>
              </a:cxn>
              <a:cxn ang="0">
                <a:pos x="152400" y="25400"/>
              </a:cxn>
              <a:cxn ang="0">
                <a:pos x="152400" y="177800"/>
              </a:cxn>
            </a:cxnLst>
            <a:rect l="txL" t="txT" r="txR" b="txB"/>
            <a:pathLst>
              <a:path w="112" h="112">
                <a:moveTo>
                  <a:pt x="0" y="16"/>
                </a:moveTo>
                <a:cubicBezTo>
                  <a:pt x="40" y="8"/>
                  <a:pt x="80" y="0"/>
                  <a:pt x="96" y="16"/>
                </a:cubicBezTo>
                <a:cubicBezTo>
                  <a:pt x="112" y="32"/>
                  <a:pt x="104" y="72"/>
                  <a:pt x="96" y="112"/>
                </a:cubicBezTo>
              </a:path>
            </a:pathLst>
          </a:custGeom>
          <a:noFill/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4" name="Text Box 28"/>
          <p:cNvSpPr txBox="1"/>
          <p:nvPr/>
        </p:nvSpPr>
        <p:spPr>
          <a:xfrm>
            <a:off x="6781800" y="3246438"/>
            <a:ext cx="304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1</a:t>
            </a:r>
            <a:endParaRPr lang="en-US" altLang="zh-CN" sz="2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35" name="Text Box 29"/>
          <p:cNvSpPr txBox="1"/>
          <p:nvPr/>
        </p:nvSpPr>
        <p:spPr>
          <a:xfrm>
            <a:off x="7391400" y="3246438"/>
            <a:ext cx="381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0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36" name="Text Box 30"/>
          <p:cNvSpPr txBox="1"/>
          <p:nvPr/>
        </p:nvSpPr>
        <p:spPr>
          <a:xfrm>
            <a:off x="7162800" y="2362200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M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37" name="Rectangle 40"/>
          <p:cNvSpPr/>
          <p:nvPr/>
        </p:nvSpPr>
        <p:spPr>
          <a:xfrm>
            <a:off x="2208213" y="1325563"/>
            <a:ext cx="494411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）如图，设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点在直线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上．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" name="Group 44"/>
          <p:cNvGrpSpPr/>
          <p:nvPr/>
        </p:nvGrpSpPr>
        <p:grpSpPr>
          <a:xfrm>
            <a:off x="3290888" y="2728913"/>
            <a:ext cx="2495550" cy="1752600"/>
            <a:chOff x="153" y="1824"/>
            <a:chExt cx="1572" cy="1104"/>
          </a:xfrm>
        </p:grpSpPr>
        <p:sp>
          <p:nvSpPr>
            <p:cNvPr id="38939" name="Rectangle 41"/>
            <p:cNvSpPr/>
            <p:nvPr/>
          </p:nvSpPr>
          <p:spPr>
            <a:xfrm>
              <a:off x="153" y="1824"/>
              <a:ext cx="786" cy="1104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40" name="Rectangle 42"/>
            <p:cNvSpPr/>
            <p:nvPr/>
          </p:nvSpPr>
          <p:spPr>
            <a:xfrm>
              <a:off x="939" y="1824"/>
              <a:ext cx="786" cy="1104"/>
            </a:xfrm>
            <a:prstGeom prst="rect">
              <a:avLst/>
            </a:prstGeom>
            <a:noFill/>
            <a:ln w="9525" cap="flat" cmpd="sng">
              <a:solidFill>
                <a:srgbClr val="0033CC">
                  <a:alpha val="0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8941" name="Line 43"/>
            <p:cNvSpPr/>
            <p:nvPr/>
          </p:nvSpPr>
          <p:spPr>
            <a:xfrm>
              <a:off x="393" y="2391"/>
              <a:ext cx="528" cy="0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93" name="Line 45"/>
          <p:cNvSpPr/>
          <p:nvPr/>
        </p:nvSpPr>
        <p:spPr>
          <a:xfrm>
            <a:off x="4529138" y="2438400"/>
            <a:ext cx="0" cy="2362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94" name="Text Box 46"/>
          <p:cNvSpPr txBox="1"/>
          <p:nvPr/>
        </p:nvSpPr>
        <p:spPr>
          <a:xfrm>
            <a:off x="4267200" y="5486400"/>
            <a:ext cx="838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180°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95" name="Text Box 47"/>
          <p:cNvSpPr txBox="1"/>
          <p:nvPr/>
        </p:nvSpPr>
        <p:spPr>
          <a:xfrm>
            <a:off x="3124200" y="5851525"/>
            <a:ext cx="914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90°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8945" name="组合 38944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8946" name="图片 3894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8947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4" grpId="0"/>
      <p:bldP spid="20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5" name="AutoShape 10"/>
          <p:cNvSpPr/>
          <p:nvPr/>
        </p:nvSpPr>
        <p:spPr>
          <a:xfrm>
            <a:off x="3276600" y="3276600"/>
            <a:ext cx="5638800" cy="1660525"/>
          </a:xfrm>
          <a:prstGeom prst="cloudCallout">
            <a:avLst>
              <a:gd name="adj1" fmla="val -41977"/>
              <a:gd name="adj2" fmla="val 68356"/>
            </a:avLst>
          </a:prstGeom>
          <a:gradFill rotWithShape="1">
            <a:gsLst>
              <a:gs pos="0">
                <a:schemeClr val="bg1"/>
              </a:gs>
              <a:gs pos="100000">
                <a:srgbClr val="CC99FF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pPr lvl="0" algn="ctr" eaLnBrk="1" hangingPunct="1"/>
            <a:endParaRPr lang="zh-CN" altLang="zh-CN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6" name="Text Box 5"/>
          <p:cNvSpPr txBox="1"/>
          <p:nvPr/>
        </p:nvSpPr>
        <p:spPr>
          <a:xfrm>
            <a:off x="2133600" y="304800"/>
            <a:ext cx="533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）如图，设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点在直线 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之外．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8" name="Text Box 6"/>
          <p:cNvSpPr txBox="1"/>
          <p:nvPr/>
        </p:nvSpPr>
        <p:spPr>
          <a:xfrm>
            <a:off x="4079875" y="3429000"/>
            <a:ext cx="4321175" cy="14077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过点</a:t>
            </a:r>
            <a:r>
              <a:rPr lang="en-US" altLang="zh-CN" sz="2400" b="1" i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P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作直线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l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'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与 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平行，通过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有一条直线</a:t>
            </a:r>
            <a:r>
              <a:rPr lang="en-US" altLang="zh-CN" sz="24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en-US" altLang="zh-CN" sz="24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4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4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' 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楷体_GB2312" pitchFamily="49" charset="-122"/>
              </a:rPr>
              <a:t>从而</a:t>
            </a:r>
            <a:r>
              <a:rPr lang="en-US" altLang="zh-CN" sz="24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en-US" altLang="zh-CN" sz="24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400" b="1" i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8" name="Line 23"/>
          <p:cNvSpPr/>
          <p:nvPr/>
        </p:nvSpPr>
        <p:spPr>
          <a:xfrm>
            <a:off x="4191000" y="2667000"/>
            <a:ext cx="2667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9" name="Freeform 24"/>
          <p:cNvSpPr/>
          <p:nvPr/>
        </p:nvSpPr>
        <p:spPr>
          <a:xfrm>
            <a:off x="5383213" y="1281113"/>
            <a:ext cx="17462" cy="1690687"/>
          </a:xfrm>
          <a:custGeom>
            <a:avLst/>
            <a:gdLst>
              <a:gd name="txL" fmla="*/ 0 w 11"/>
              <a:gd name="txT" fmla="*/ 0 h 1065"/>
              <a:gd name="txR" fmla="*/ 11 w 11"/>
              <a:gd name="txB" fmla="*/ 1065 h 1065"/>
            </a:gdLst>
            <a:ahLst/>
            <a:cxnLst>
              <a:cxn ang="0">
                <a:pos x="17462" y="0"/>
              </a:cxn>
              <a:cxn ang="0">
                <a:pos x="0" y="1690687"/>
              </a:cxn>
            </a:cxnLst>
            <a:rect l="txL" t="txT" r="txR" b="txB"/>
            <a:pathLst>
              <a:path w="11" h="1065">
                <a:moveTo>
                  <a:pt x="11" y="0"/>
                </a:moveTo>
                <a:lnTo>
                  <a:pt x="0" y="1065"/>
                </a:lnTo>
              </a:path>
            </a:pathLst>
          </a:custGeom>
          <a:noFill/>
          <a:ln w="2857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80" name="Text Box 25"/>
          <p:cNvSpPr txBox="1"/>
          <p:nvPr/>
        </p:nvSpPr>
        <p:spPr>
          <a:xfrm>
            <a:off x="7010400" y="2438400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1" name="Text Box 27"/>
          <p:cNvSpPr txBox="1"/>
          <p:nvPr/>
        </p:nvSpPr>
        <p:spPr>
          <a:xfrm>
            <a:off x="5410200" y="1066800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M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2" name="Text Box 28"/>
          <p:cNvSpPr txBox="1"/>
          <p:nvPr/>
        </p:nvSpPr>
        <p:spPr>
          <a:xfrm>
            <a:off x="5562600" y="2727325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N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4343400" y="1600200"/>
            <a:ext cx="3124200" cy="396875"/>
            <a:chOff x="2007" y="1022"/>
            <a:chExt cx="1641" cy="250"/>
          </a:xfrm>
        </p:grpSpPr>
        <p:sp>
          <p:nvSpPr>
            <p:cNvPr id="28684" name="Line 22"/>
            <p:cNvSpPr/>
            <p:nvPr/>
          </p:nvSpPr>
          <p:spPr>
            <a:xfrm>
              <a:off x="2007" y="1166"/>
              <a:ext cx="1056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685" name="Text Box 26"/>
            <p:cNvSpPr txBox="1"/>
            <p:nvPr/>
          </p:nvSpPr>
          <p:spPr>
            <a:xfrm>
              <a:off x="3216" y="1022"/>
              <a:ext cx="43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l'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8686" name="Oval 29"/>
          <p:cNvSpPr/>
          <p:nvPr/>
        </p:nvSpPr>
        <p:spPr>
          <a:xfrm>
            <a:off x="5353050" y="1808163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87" name="Text Box 30"/>
          <p:cNvSpPr txBox="1"/>
          <p:nvPr/>
        </p:nvSpPr>
        <p:spPr>
          <a:xfrm>
            <a:off x="5029200" y="1905000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103" name="Picture 3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946863">
            <a:off x="4800600" y="1709738"/>
            <a:ext cx="1828800" cy="10668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105" name="Rectangle 33"/>
          <p:cNvSpPr/>
          <p:nvPr/>
        </p:nvSpPr>
        <p:spPr>
          <a:xfrm>
            <a:off x="2438400" y="5805488"/>
            <a:ext cx="748284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因此，过一点</a:t>
            </a:r>
            <a:r>
              <a:rPr lang="en-US" altLang="zh-CN" sz="2800" b="1" i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一定有一条直线与直线 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楷体_GB2312" pitchFamily="49" charset="-122"/>
              </a:rPr>
              <a:t>l </a:t>
            </a: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垂直．</a:t>
            </a:r>
            <a:endParaRPr lang="zh-CN" altLang="en-US" sz="28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8.33333E-7 -0.11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414" name="AutoShape 30"/>
          <p:cNvSpPr>
            <a:spLocks noChangeArrowheads="1"/>
          </p:cNvSpPr>
          <p:nvPr/>
        </p:nvSpPr>
        <p:spPr bwMode="auto">
          <a:xfrm>
            <a:off x="2667000" y="4941888"/>
            <a:ext cx="6705600" cy="1247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9700" name="Text Box 4"/>
          <p:cNvSpPr txBox="1"/>
          <p:nvPr/>
        </p:nvSpPr>
        <p:spPr>
          <a:xfrm>
            <a:off x="2135188" y="268288"/>
            <a:ext cx="8001000" cy="1285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讨论：平面内过一点</a:t>
            </a:r>
            <a:r>
              <a:rPr lang="en-US" altLang="zh-CN" sz="2800" b="1" i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P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能够有两条或两条以上的直线与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直线 </a:t>
            </a:r>
            <a:r>
              <a:rPr lang="en-US" altLang="zh-CN" sz="28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i="1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垂直吗？</a:t>
            </a:r>
            <a:endParaRPr lang="zh-CN" altLang="en-US" sz="28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3200400" y="5149850"/>
            <a:ext cx="5715000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在平面内，通过一点有一条且只有一条直线与已知直线垂直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．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6401" name="Rectangle 17"/>
          <p:cNvSpPr/>
          <p:nvPr/>
        </p:nvSpPr>
        <p:spPr>
          <a:xfrm>
            <a:off x="2135188" y="1700213"/>
            <a:ext cx="7772400" cy="1285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(2)  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如果直线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PC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PD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都与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l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垂直，那么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PC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与</a:t>
            </a:r>
            <a:r>
              <a:rPr lang="en-US" altLang="zh-CN" sz="2800" b="1" i="1">
                <a:latin typeface="宋体" pitchFamily="2" charset="-122"/>
                <a:ea typeface="宋体" pitchFamily="2" charset="-122"/>
              </a:rPr>
              <a:t>PD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的位置关系合怎样？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6403" name="Text Box 19"/>
          <p:cNvSpPr txBox="1"/>
          <p:nvPr/>
        </p:nvSpPr>
        <p:spPr>
          <a:xfrm>
            <a:off x="6167438" y="965200"/>
            <a:ext cx="3200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有且只能有一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条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04" name="Text Box 20"/>
          <p:cNvSpPr txBox="1"/>
          <p:nvPr/>
        </p:nvSpPr>
        <p:spPr>
          <a:xfrm>
            <a:off x="5087938" y="2405063"/>
            <a:ext cx="1524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会重合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2" name="Group 29"/>
          <p:cNvGrpSpPr/>
          <p:nvPr/>
        </p:nvGrpSpPr>
        <p:grpSpPr>
          <a:xfrm>
            <a:off x="5343525" y="2420938"/>
            <a:ext cx="1400175" cy="2162175"/>
            <a:chOff x="999" y="711"/>
            <a:chExt cx="882" cy="1362"/>
          </a:xfrm>
        </p:grpSpPr>
        <p:sp>
          <p:nvSpPr>
            <p:cNvPr id="29712" name="Line 23"/>
            <p:cNvSpPr/>
            <p:nvPr/>
          </p:nvSpPr>
          <p:spPr>
            <a:xfrm flipH="1">
              <a:off x="999" y="1257"/>
              <a:ext cx="528" cy="816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3" name="Line 28"/>
            <p:cNvSpPr/>
            <p:nvPr/>
          </p:nvSpPr>
          <p:spPr>
            <a:xfrm flipH="1">
              <a:off x="1449" y="711"/>
              <a:ext cx="432" cy="672"/>
            </a:xfrm>
            <a:prstGeom prst="line">
              <a:avLst/>
            </a:prstGeom>
            <a:ln w="9525" cap="flat" cmpd="sng">
              <a:solidFill>
                <a:srgbClr val="0033CC">
                  <a:alpha val="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9715" name="组合 29714"/>
          <p:cNvGrpSpPr/>
          <p:nvPr/>
        </p:nvGrpSpPr>
        <p:grpSpPr>
          <a:xfrm>
            <a:off x="5087938" y="3213100"/>
            <a:ext cx="1981200" cy="1539875"/>
            <a:chOff x="1824" y="1910"/>
            <a:chExt cx="1248" cy="970"/>
          </a:xfrm>
        </p:grpSpPr>
        <p:sp>
          <p:nvSpPr>
            <p:cNvPr id="29705" name="Line 21"/>
            <p:cNvSpPr/>
            <p:nvPr/>
          </p:nvSpPr>
          <p:spPr>
            <a:xfrm>
              <a:off x="1824" y="2630"/>
              <a:ext cx="124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6" name="Line 22"/>
            <p:cNvSpPr/>
            <p:nvPr/>
          </p:nvSpPr>
          <p:spPr>
            <a:xfrm>
              <a:off x="2448" y="1910"/>
              <a:ext cx="0" cy="912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7" name="Text Box 24"/>
            <p:cNvSpPr txBox="1"/>
            <p:nvPr/>
          </p:nvSpPr>
          <p:spPr>
            <a:xfrm>
              <a:off x="2448" y="2006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P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8" name="Text Box 25"/>
            <p:cNvSpPr txBox="1"/>
            <p:nvPr/>
          </p:nvSpPr>
          <p:spPr>
            <a:xfrm>
              <a:off x="2448" y="263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09" name="Text Box 26"/>
            <p:cNvSpPr txBox="1"/>
            <p:nvPr/>
          </p:nvSpPr>
          <p:spPr>
            <a:xfrm>
              <a:off x="2016" y="263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D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10" name="Freeform 27"/>
            <p:cNvSpPr/>
            <p:nvPr/>
          </p:nvSpPr>
          <p:spPr>
            <a:xfrm>
              <a:off x="2448" y="2534"/>
              <a:ext cx="96" cy="96"/>
            </a:xfrm>
            <a:custGeom>
              <a:avLst/>
              <a:gdLst>
                <a:gd name="txL" fmla="*/ 0 w 96"/>
                <a:gd name="txT" fmla="*/ 0 h 96"/>
                <a:gd name="txR" fmla="*/ 96 w 96"/>
                <a:gd name="txB" fmla="*/ 96 h 96"/>
              </a:gdLst>
              <a:ahLst/>
              <a:cxnLst>
                <a:cxn ang="0">
                  <a:pos x="0" y="0"/>
                </a:cxn>
                <a:cxn ang="0">
                  <a:pos x="152400" y="0"/>
                </a:cxn>
                <a:cxn ang="0">
                  <a:pos x="152400" y="152400"/>
                </a:cxn>
              </a:cxnLst>
              <a:rect l="txL" t="txT" r="txR" b="txB"/>
              <a:pathLst>
                <a:path w="96" h="96">
                  <a:moveTo>
                    <a:pt x="0" y="0"/>
                  </a:moveTo>
                  <a:lnTo>
                    <a:pt x="96" y="0"/>
                  </a:lnTo>
                  <a:lnTo>
                    <a:pt x="96" y="96"/>
                  </a:lnTo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4" name="Oval 31"/>
            <p:cNvSpPr/>
            <p:nvPr/>
          </p:nvSpPr>
          <p:spPr>
            <a:xfrm>
              <a:off x="2421" y="2037"/>
              <a:ext cx="48" cy="48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980000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4" grpId="0" bldLvl="0" animBg="1"/>
      <p:bldP spid="16389" grpId="0"/>
      <p:bldP spid="16401" grpId="0"/>
      <p:bldP spid="16403" grpId="0"/>
      <p:bldP spid="164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2" name="Text Box 4"/>
          <p:cNvSpPr txBox="1"/>
          <p:nvPr/>
        </p:nvSpPr>
        <p:spPr>
          <a:xfrm>
            <a:off x="1828800" y="1295400"/>
            <a:ext cx="54102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 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如图，设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垂直于直线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为垂足，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线段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叫作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点到直线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垂线段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24" name="Text Box 8"/>
          <p:cNvSpPr txBox="1"/>
          <p:nvPr/>
        </p:nvSpPr>
        <p:spPr>
          <a:xfrm>
            <a:off x="8893175" y="1050925"/>
            <a:ext cx="685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8283575" y="1371600"/>
            <a:ext cx="784225" cy="2225675"/>
            <a:chOff x="4162" y="1776"/>
            <a:chExt cx="494" cy="1402"/>
          </a:xfrm>
        </p:grpSpPr>
        <p:sp>
          <p:nvSpPr>
            <p:cNvPr id="30726" name="Line 7"/>
            <p:cNvSpPr/>
            <p:nvPr/>
          </p:nvSpPr>
          <p:spPr>
            <a:xfrm flipH="1">
              <a:off x="4272" y="1776"/>
              <a:ext cx="384" cy="120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7" name="Text Box 10"/>
            <p:cNvSpPr txBox="1"/>
            <p:nvPr/>
          </p:nvSpPr>
          <p:spPr>
            <a:xfrm>
              <a:off x="4162" y="292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0728" name="Text Box 13"/>
          <p:cNvSpPr txBox="1"/>
          <p:nvPr/>
        </p:nvSpPr>
        <p:spPr>
          <a:xfrm>
            <a:off x="9731375" y="3048000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" name="Group 19"/>
          <p:cNvGrpSpPr/>
          <p:nvPr/>
        </p:nvGrpSpPr>
        <p:grpSpPr>
          <a:xfrm>
            <a:off x="8893175" y="1371600"/>
            <a:ext cx="457200" cy="2225675"/>
            <a:chOff x="4546" y="1776"/>
            <a:chExt cx="288" cy="1402"/>
          </a:xfrm>
        </p:grpSpPr>
        <p:sp>
          <p:nvSpPr>
            <p:cNvPr id="30730" name="Text Box 12"/>
            <p:cNvSpPr txBox="1"/>
            <p:nvPr/>
          </p:nvSpPr>
          <p:spPr>
            <a:xfrm>
              <a:off x="4546" y="292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0731" name="Group 18"/>
            <p:cNvGrpSpPr/>
            <p:nvPr/>
          </p:nvGrpSpPr>
          <p:grpSpPr>
            <a:xfrm>
              <a:off x="4656" y="1776"/>
              <a:ext cx="96" cy="1200"/>
              <a:chOff x="4656" y="1776"/>
              <a:chExt cx="96" cy="1200"/>
            </a:xfrm>
          </p:grpSpPr>
          <p:sp>
            <p:nvSpPr>
              <p:cNvPr id="30732" name="Line 6"/>
              <p:cNvSpPr/>
              <p:nvPr/>
            </p:nvSpPr>
            <p:spPr>
              <a:xfrm>
                <a:off x="4656" y="1776"/>
                <a:ext cx="0" cy="1200"/>
              </a:xfrm>
              <a:prstGeom prst="line">
                <a:avLst/>
              </a:prstGeom>
              <a:ln w="28575" cap="flat" cmpd="sng">
                <a:solidFill>
                  <a:schemeClr val="hlink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33" name="Freeform 14"/>
              <p:cNvSpPr/>
              <p:nvPr/>
            </p:nvSpPr>
            <p:spPr>
              <a:xfrm>
                <a:off x="4656" y="2880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0"/>
                  </a:cxn>
                  <a:cxn ang="0">
                    <a:pos x="96" y="0"/>
                  </a:cxn>
                  <a:cxn ang="0">
                    <a:pos x="96" y="96"/>
                  </a:cxn>
                </a:cxnLst>
                <a:rect l="txL" t="txT" r="txR" b="txB"/>
                <a:pathLst>
                  <a:path w="96" h="96">
                    <a:moveTo>
                      <a:pt x="0" y="0"/>
                    </a:moveTo>
                    <a:lnTo>
                      <a:pt x="96" y="0"/>
                    </a:lnTo>
                    <a:lnTo>
                      <a:pt x="96" y="96"/>
                    </a:lnTo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0734" name="Line 15"/>
          <p:cNvSpPr/>
          <p:nvPr/>
        </p:nvSpPr>
        <p:spPr>
          <a:xfrm>
            <a:off x="7772400" y="3276600"/>
            <a:ext cx="1905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7521575" y="1371600"/>
            <a:ext cx="1546225" cy="2209800"/>
            <a:chOff x="3682" y="1776"/>
            <a:chExt cx="974" cy="1392"/>
          </a:xfrm>
        </p:grpSpPr>
        <p:sp>
          <p:nvSpPr>
            <p:cNvPr id="30736" name="Text Box 9"/>
            <p:cNvSpPr txBox="1"/>
            <p:nvPr/>
          </p:nvSpPr>
          <p:spPr>
            <a:xfrm>
              <a:off x="3682" y="291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7" name="Line 16"/>
            <p:cNvSpPr/>
            <p:nvPr/>
          </p:nvSpPr>
          <p:spPr>
            <a:xfrm flipH="1">
              <a:off x="3840" y="1776"/>
              <a:ext cx="816" cy="120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" name="Group 20"/>
          <p:cNvGrpSpPr/>
          <p:nvPr/>
        </p:nvGrpSpPr>
        <p:grpSpPr>
          <a:xfrm>
            <a:off x="9067800" y="1371600"/>
            <a:ext cx="892175" cy="2225675"/>
            <a:chOff x="4656" y="1776"/>
            <a:chExt cx="562" cy="1402"/>
          </a:xfrm>
        </p:grpSpPr>
        <p:sp>
          <p:nvSpPr>
            <p:cNvPr id="30739" name="Text Box 11"/>
            <p:cNvSpPr txBox="1"/>
            <p:nvPr/>
          </p:nvSpPr>
          <p:spPr>
            <a:xfrm>
              <a:off x="4930" y="292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40" name="Line 17"/>
            <p:cNvSpPr/>
            <p:nvPr/>
          </p:nvSpPr>
          <p:spPr>
            <a:xfrm>
              <a:off x="4656" y="1776"/>
              <a:ext cx="384" cy="1200"/>
            </a:xfrm>
            <a:prstGeom prst="line">
              <a:avLst/>
            </a:prstGeom>
            <a:ln w="28575" cap="flat" cmpd="sng">
              <a:solidFill>
                <a:srgbClr val="CC99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7431" name="Rectangle 23"/>
          <p:cNvSpPr/>
          <p:nvPr/>
        </p:nvSpPr>
        <p:spPr>
          <a:xfrm>
            <a:off x="1981200" y="3276600"/>
            <a:ext cx="54102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通过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点的其他直线交 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于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400" b="1" i="1" dirty="0">
                <a:latin typeface="Times New Roman" pitchFamily="18" charset="0"/>
                <a:ea typeface="宋体" pitchFamily="2" charset="-122"/>
              </a:rPr>
              <a:t>、</a:t>
            </a:r>
            <a:endParaRPr lang="zh-CN" altLang="en-US" sz="2400" b="1" i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…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，线段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PA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PC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都不是垂线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/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段，称为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斜线段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Text Box 4"/>
          <p:cNvSpPr txBox="1"/>
          <p:nvPr/>
        </p:nvSpPr>
        <p:spPr>
          <a:xfrm>
            <a:off x="1905000" y="765175"/>
            <a:ext cx="8534400" cy="1676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600" b="1">
                <a:latin typeface="宋体" pitchFamily="2" charset="-122"/>
                <a:ea typeface="宋体" pitchFamily="2" charset="-122"/>
              </a:rPr>
              <a:t>(1)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如图，设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是直线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外的一点，其细线一根，一端用图钉固定在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点，将细线拉直使它与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垂直，在垂足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O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处作一标志，然后拉紧细线左右旋转至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PA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PB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等位置，比较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PO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PA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PB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的长度，你能从中猜出什么结论？</a:t>
            </a:r>
            <a:endParaRPr lang="zh-CN" altLang="en-US" sz="26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25" name="Rectangle 29"/>
          <p:cNvSpPr/>
          <p:nvPr/>
        </p:nvSpPr>
        <p:spPr>
          <a:xfrm>
            <a:off x="1919288" y="4840288"/>
            <a:ext cx="874871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根据操作，我们不难猜想，所有这些线段中，垂线段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最短．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5" name="Group 49"/>
          <p:cNvGrpSpPr/>
          <p:nvPr/>
        </p:nvGrpSpPr>
        <p:grpSpPr>
          <a:xfrm>
            <a:off x="5876925" y="1014413"/>
            <a:ext cx="1309688" cy="3552825"/>
            <a:chOff x="1680" y="681"/>
            <a:chExt cx="825" cy="2238"/>
          </a:xfrm>
        </p:grpSpPr>
        <p:grpSp>
          <p:nvGrpSpPr>
            <p:cNvPr id="31762" name="Group 43"/>
            <p:cNvGrpSpPr/>
            <p:nvPr/>
          </p:nvGrpSpPr>
          <p:grpSpPr>
            <a:xfrm rot="2280000">
              <a:off x="1680" y="1671"/>
              <a:ext cx="48" cy="1248"/>
              <a:chOff x="2082" y="1776"/>
              <a:chExt cx="48" cy="1248"/>
            </a:xfrm>
          </p:grpSpPr>
          <p:sp>
            <p:nvSpPr>
              <p:cNvPr id="31763" name="Line 44"/>
              <p:cNvSpPr/>
              <p:nvPr/>
            </p:nvSpPr>
            <p:spPr>
              <a:xfrm flipH="1">
                <a:off x="2103" y="1776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4" name="Oval 45"/>
              <p:cNvSpPr/>
              <p:nvPr/>
            </p:nvSpPr>
            <p:spPr>
              <a:xfrm>
                <a:off x="2082" y="275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31765" name="Group 46"/>
            <p:cNvGrpSpPr/>
            <p:nvPr/>
          </p:nvGrpSpPr>
          <p:grpSpPr>
            <a:xfrm rot="2280000">
              <a:off x="2457" y="681"/>
              <a:ext cx="48" cy="1248"/>
              <a:chOff x="2082" y="1776"/>
              <a:chExt cx="48" cy="1248"/>
            </a:xfrm>
          </p:grpSpPr>
          <p:sp>
            <p:nvSpPr>
              <p:cNvPr id="31766" name="Line 47"/>
              <p:cNvSpPr/>
              <p:nvPr/>
            </p:nvSpPr>
            <p:spPr>
              <a:xfrm flipH="1">
                <a:off x="2103" y="1776"/>
                <a:ext cx="0" cy="1248"/>
              </a:xfrm>
              <a:prstGeom prst="line">
                <a:avLst/>
              </a:prstGeom>
              <a:ln w="28575" cap="flat" cmpd="sng">
                <a:solidFill>
                  <a:srgbClr val="0033CC">
                    <a:alpha val="0"/>
                  </a:srgbClr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7" name="Oval 48"/>
              <p:cNvSpPr/>
              <p:nvPr/>
            </p:nvSpPr>
            <p:spPr>
              <a:xfrm>
                <a:off x="2082" y="2754"/>
                <a:ext cx="48" cy="48"/>
              </a:xfrm>
              <a:prstGeom prst="ellipse">
                <a:avLst/>
              </a:prstGeom>
              <a:noFill/>
              <a:ln w="9525" cap="flat" cmpd="sng">
                <a:solidFill>
                  <a:srgbClr val="0033CC">
                    <a:alpha val="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31783" name="组合 31782"/>
          <p:cNvGrpSpPr/>
          <p:nvPr/>
        </p:nvGrpSpPr>
        <p:grpSpPr>
          <a:xfrm>
            <a:off x="4943475" y="2420938"/>
            <a:ext cx="3352800" cy="2378075"/>
            <a:chOff x="1104" y="1536"/>
            <a:chExt cx="2112" cy="1498"/>
          </a:xfrm>
        </p:grpSpPr>
        <p:sp>
          <p:nvSpPr>
            <p:cNvPr id="31754" name="Line 34"/>
            <p:cNvSpPr/>
            <p:nvPr/>
          </p:nvSpPr>
          <p:spPr>
            <a:xfrm>
              <a:off x="1104" y="2784"/>
              <a:ext cx="211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" name="Group 39"/>
            <p:cNvGrpSpPr/>
            <p:nvPr/>
          </p:nvGrpSpPr>
          <p:grpSpPr>
            <a:xfrm>
              <a:off x="2082" y="1776"/>
              <a:ext cx="48" cy="1248"/>
              <a:chOff x="2082" y="1776"/>
              <a:chExt cx="48" cy="1248"/>
            </a:xfrm>
          </p:grpSpPr>
          <p:sp>
            <p:nvSpPr>
              <p:cNvPr id="31756" name="Line 37"/>
              <p:cNvSpPr/>
              <p:nvPr/>
            </p:nvSpPr>
            <p:spPr>
              <a:xfrm flipH="1">
                <a:off x="2103" y="1776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7" name="Oval 38"/>
              <p:cNvSpPr/>
              <p:nvPr/>
            </p:nvSpPr>
            <p:spPr>
              <a:xfrm>
                <a:off x="2082" y="275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31758" name="Group 50"/>
            <p:cNvGrpSpPr/>
            <p:nvPr/>
          </p:nvGrpSpPr>
          <p:grpSpPr>
            <a:xfrm>
              <a:off x="1462" y="1662"/>
              <a:ext cx="236" cy="1248"/>
              <a:chOff x="1033" y="1630"/>
              <a:chExt cx="236" cy="1248"/>
            </a:xfrm>
          </p:grpSpPr>
          <p:sp>
            <p:nvSpPr>
              <p:cNvPr id="31759" name="Line 41"/>
              <p:cNvSpPr/>
              <p:nvPr/>
            </p:nvSpPr>
            <p:spPr>
              <a:xfrm rot="2280000" flipH="1">
                <a:off x="1269" y="1630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0" name="Oval 42"/>
              <p:cNvSpPr/>
              <p:nvPr/>
            </p:nvSpPr>
            <p:spPr>
              <a:xfrm rot="2280000">
                <a:off x="1033" y="250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8" name="Group 51"/>
            <p:cNvGrpSpPr/>
            <p:nvPr/>
          </p:nvGrpSpPr>
          <p:grpSpPr>
            <a:xfrm rot="1200000">
              <a:off x="1863" y="1731"/>
              <a:ext cx="48" cy="1248"/>
              <a:chOff x="2082" y="1776"/>
              <a:chExt cx="48" cy="1248"/>
            </a:xfrm>
          </p:grpSpPr>
          <p:sp>
            <p:nvSpPr>
              <p:cNvPr id="31769" name="Line 52"/>
              <p:cNvSpPr/>
              <p:nvPr/>
            </p:nvSpPr>
            <p:spPr>
              <a:xfrm flipH="1">
                <a:off x="2103" y="1776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70" name="Oval 53"/>
              <p:cNvSpPr/>
              <p:nvPr/>
            </p:nvSpPr>
            <p:spPr>
              <a:xfrm>
                <a:off x="2082" y="275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9" name="Group 54"/>
            <p:cNvGrpSpPr/>
            <p:nvPr/>
          </p:nvGrpSpPr>
          <p:grpSpPr>
            <a:xfrm rot="-1200000">
              <a:off x="2304" y="1737"/>
              <a:ext cx="48" cy="1248"/>
              <a:chOff x="2082" y="1776"/>
              <a:chExt cx="48" cy="1248"/>
            </a:xfrm>
          </p:grpSpPr>
          <p:sp>
            <p:nvSpPr>
              <p:cNvPr id="31772" name="Line 55"/>
              <p:cNvSpPr/>
              <p:nvPr/>
            </p:nvSpPr>
            <p:spPr>
              <a:xfrm flipH="1">
                <a:off x="2103" y="1776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73" name="Oval 56"/>
              <p:cNvSpPr/>
              <p:nvPr/>
            </p:nvSpPr>
            <p:spPr>
              <a:xfrm>
                <a:off x="2082" y="275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10" name="Group 57"/>
            <p:cNvGrpSpPr/>
            <p:nvPr/>
          </p:nvGrpSpPr>
          <p:grpSpPr>
            <a:xfrm rot="-2280000">
              <a:off x="2469" y="1641"/>
              <a:ext cx="48" cy="1248"/>
              <a:chOff x="2082" y="1776"/>
              <a:chExt cx="48" cy="1248"/>
            </a:xfrm>
          </p:grpSpPr>
          <p:sp>
            <p:nvSpPr>
              <p:cNvPr id="31775" name="Line 58"/>
              <p:cNvSpPr/>
              <p:nvPr/>
            </p:nvSpPr>
            <p:spPr>
              <a:xfrm flipH="1">
                <a:off x="2103" y="1776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76" name="Oval 59"/>
              <p:cNvSpPr/>
              <p:nvPr/>
            </p:nvSpPr>
            <p:spPr>
              <a:xfrm>
                <a:off x="2082" y="275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31777" name="Text Box 60"/>
            <p:cNvSpPr txBox="1"/>
            <p:nvPr/>
          </p:nvSpPr>
          <p:spPr>
            <a:xfrm>
              <a:off x="2208" y="1536"/>
              <a:ext cx="288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p</a:t>
              </a:r>
              <a:endPara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158" name="Text Box 62"/>
            <p:cNvSpPr txBox="1"/>
            <p:nvPr/>
          </p:nvSpPr>
          <p:spPr>
            <a:xfrm>
              <a:off x="1872" y="2784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4160" name="Rectangle 64"/>
          <p:cNvSpPr/>
          <p:nvPr/>
        </p:nvSpPr>
        <p:spPr>
          <a:xfrm>
            <a:off x="1992313" y="5446713"/>
            <a:ext cx="475138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这个猜想对吗？为什么？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5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5" grpId="0"/>
      <p:bldP spid="41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62" name="AutoShape 30"/>
          <p:cNvSpPr>
            <a:spLocks noChangeArrowheads="1"/>
          </p:cNvSpPr>
          <p:nvPr/>
        </p:nvSpPr>
        <p:spPr bwMode="auto">
          <a:xfrm>
            <a:off x="4876800" y="5257800"/>
            <a:ext cx="26670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rgbClr val="FF9966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8459" name="AutoShape 27"/>
          <p:cNvSpPr>
            <a:spLocks noChangeArrowheads="1"/>
          </p:cNvSpPr>
          <p:nvPr/>
        </p:nvSpPr>
        <p:spPr bwMode="auto">
          <a:xfrm>
            <a:off x="2362200" y="4191000"/>
            <a:ext cx="7162800" cy="685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rgbClr val="FF9966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32772" name="Text Box 4"/>
          <p:cNvSpPr txBox="1"/>
          <p:nvPr/>
        </p:nvSpPr>
        <p:spPr>
          <a:xfrm>
            <a:off x="2209800" y="1143000"/>
            <a:ext cx="60198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(2)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用小纸片剪一个和三角形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一样的三角形盖在三角形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上，将纸片沿直线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翻折过来，得到三角形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en-US" altLang="zh-CN" sz="2400" b="1" i="1">
                <a:latin typeface="Times New Roman" pitchFamily="18" charset="0"/>
                <a:ea typeface="Times New Roman" pitchFamily="18" charset="0"/>
              </a:rPr>
              <a:t>'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OB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3" name="AutoShape 5"/>
          <p:cNvSpPr/>
          <p:nvPr/>
        </p:nvSpPr>
        <p:spPr>
          <a:xfrm rot="-5400000">
            <a:off x="7658100" y="2171700"/>
            <a:ext cx="2667000" cy="609600"/>
          </a:xfrm>
          <a:prstGeom prst="triangle">
            <a:avLst>
              <a:gd name="adj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4" name="Line 6"/>
          <p:cNvSpPr/>
          <p:nvPr/>
        </p:nvSpPr>
        <p:spPr>
          <a:xfrm>
            <a:off x="8675688" y="2492375"/>
            <a:ext cx="6096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75" name="Text Box 7"/>
          <p:cNvSpPr txBox="1"/>
          <p:nvPr/>
        </p:nvSpPr>
        <p:spPr>
          <a:xfrm>
            <a:off x="9296400" y="898525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6" name="Text Box 8"/>
          <p:cNvSpPr txBox="1"/>
          <p:nvPr/>
        </p:nvSpPr>
        <p:spPr>
          <a:xfrm>
            <a:off x="9296400" y="3657600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r>
              <a:rPr lang="en-US" altLang="zh-CN" sz="2000" b="1" i="1">
                <a:latin typeface="Times New Roman" pitchFamily="18" charset="0"/>
                <a:ea typeface="Times New Roman" pitchFamily="18" charset="0"/>
              </a:rPr>
              <a:t>'</a:t>
            </a:r>
            <a:endParaRPr lang="en-US" altLang="zh-CN" sz="2000" b="1" i="1">
              <a:latin typeface="Times New Roman" pitchFamily="18" charset="0"/>
              <a:ea typeface="Times New Roman" pitchFamily="18" charset="0"/>
            </a:endParaRPr>
          </a:p>
        </p:txBody>
      </p:sp>
      <p:sp>
        <p:nvSpPr>
          <p:cNvPr id="32777" name="Text Box 9"/>
          <p:cNvSpPr txBox="1"/>
          <p:nvPr/>
        </p:nvSpPr>
        <p:spPr>
          <a:xfrm>
            <a:off x="8305800" y="2286000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8" name="Text Box 10"/>
          <p:cNvSpPr txBox="1"/>
          <p:nvPr/>
        </p:nvSpPr>
        <p:spPr>
          <a:xfrm>
            <a:off x="9372600" y="2286000"/>
            <a:ext cx="4572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O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79" name="Freeform 11"/>
          <p:cNvSpPr/>
          <p:nvPr/>
        </p:nvSpPr>
        <p:spPr>
          <a:xfrm>
            <a:off x="9144000" y="2351088"/>
            <a:ext cx="152400" cy="152400"/>
          </a:xfrm>
          <a:custGeom>
            <a:avLst/>
            <a:gdLst>
              <a:gd name="txL" fmla="*/ 0 w 96"/>
              <a:gd name="txT" fmla="*/ 0 h 96"/>
              <a:gd name="txR" fmla="*/ 96 w 96"/>
              <a:gd name="txB" fmla="*/ 96 h 96"/>
            </a:gdLst>
            <a:ahLst/>
            <a:cxnLst>
              <a:cxn ang="0">
                <a:pos x="0" y="152400"/>
              </a:cxn>
              <a:cxn ang="0">
                <a:pos x="0" y="0"/>
              </a:cxn>
              <a:cxn ang="0">
                <a:pos x="152400" y="0"/>
              </a:cxn>
            </a:cxnLst>
            <a:rect l="txL" t="txT" r="txR" b="txB"/>
            <a:pathLst>
              <a:path w="96" h="96">
                <a:moveTo>
                  <a:pt x="0" y="96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952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0" name="Text Box 12"/>
          <p:cNvSpPr txBox="1"/>
          <p:nvPr/>
        </p:nvSpPr>
        <p:spPr>
          <a:xfrm>
            <a:off x="8839200" y="2133600"/>
            <a:ext cx="304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45" name="Rectangle 13"/>
          <p:cNvSpPr/>
          <p:nvPr/>
        </p:nvSpPr>
        <p:spPr>
          <a:xfrm>
            <a:off x="2351088" y="5419725"/>
            <a:ext cx="26212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或者简单地说成：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46" name="Rectangle 14"/>
          <p:cNvSpPr/>
          <p:nvPr/>
        </p:nvSpPr>
        <p:spPr>
          <a:xfrm>
            <a:off x="2590800" y="4343400"/>
            <a:ext cx="6858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</a:rPr>
              <a:t>直线外一点与直线上各点连结的所有线段中，垂线段最短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ea typeface="楷体_GB2312" pitchFamily="49" charset="-122"/>
            </a:endParaRPr>
          </a:p>
        </p:txBody>
      </p:sp>
      <p:grpSp>
        <p:nvGrpSpPr>
          <p:cNvPr id="2" name="Group 24"/>
          <p:cNvGrpSpPr/>
          <p:nvPr/>
        </p:nvGrpSpPr>
        <p:grpSpPr>
          <a:xfrm>
            <a:off x="8686800" y="1133475"/>
            <a:ext cx="609600" cy="2695575"/>
            <a:chOff x="3888" y="1440"/>
            <a:chExt cx="384" cy="1698"/>
          </a:xfrm>
        </p:grpSpPr>
        <p:sp>
          <p:nvSpPr>
            <p:cNvPr id="32784" name="Freeform 18"/>
            <p:cNvSpPr/>
            <p:nvPr/>
          </p:nvSpPr>
          <p:spPr>
            <a:xfrm>
              <a:off x="3888" y="1440"/>
              <a:ext cx="384" cy="864"/>
            </a:xfrm>
            <a:custGeom>
              <a:avLst/>
              <a:gdLst>
                <a:gd name="txL" fmla="*/ 0 w 384"/>
                <a:gd name="txT" fmla="*/ 0 h 864"/>
                <a:gd name="txR" fmla="*/ 384 w 384"/>
                <a:gd name="txB" fmla="*/ 864 h 864"/>
              </a:gdLst>
              <a:ahLst/>
              <a:cxnLst>
                <a:cxn ang="0">
                  <a:pos x="384" y="0"/>
                </a:cxn>
                <a:cxn ang="0">
                  <a:pos x="0" y="864"/>
                </a:cxn>
                <a:cxn ang="0">
                  <a:pos x="384" y="864"/>
                </a:cxn>
                <a:cxn ang="0">
                  <a:pos x="384" y="0"/>
                </a:cxn>
              </a:cxnLst>
              <a:rect l="txL" t="txT" r="txR" b="txB"/>
              <a:pathLst>
                <a:path w="384" h="864">
                  <a:moveTo>
                    <a:pt x="384" y="0"/>
                  </a:moveTo>
                  <a:lnTo>
                    <a:pt x="0" y="864"/>
                  </a:lnTo>
                  <a:lnTo>
                    <a:pt x="384" y="864"/>
                  </a:lnTo>
                  <a:lnTo>
                    <a:pt x="384" y="0"/>
                  </a:lnTo>
                  <a:close/>
                </a:path>
              </a:pathLst>
            </a:custGeom>
            <a:noFill/>
            <a:ln w="28575" cap="flat" cmpd="sng">
              <a:solidFill>
                <a:srgbClr val="FF9966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5" name="Freeform 19"/>
            <p:cNvSpPr/>
            <p:nvPr/>
          </p:nvSpPr>
          <p:spPr>
            <a:xfrm flipV="1">
              <a:off x="3888" y="2322"/>
              <a:ext cx="384" cy="816"/>
            </a:xfrm>
            <a:custGeom>
              <a:avLst/>
              <a:gdLst>
                <a:gd name="txL" fmla="*/ 0 w 384"/>
                <a:gd name="txT" fmla="*/ 0 h 864"/>
                <a:gd name="txR" fmla="*/ 384 w 384"/>
                <a:gd name="txB" fmla="*/ 864 h 864"/>
              </a:gdLst>
              <a:ahLst/>
              <a:cxnLst>
                <a:cxn ang="0">
                  <a:pos x="384" y="0"/>
                </a:cxn>
                <a:cxn ang="0">
                  <a:pos x="0" y="816"/>
                </a:cxn>
                <a:cxn ang="0">
                  <a:pos x="384" y="816"/>
                </a:cxn>
                <a:cxn ang="0">
                  <a:pos x="384" y="0"/>
                </a:cxn>
              </a:cxnLst>
              <a:rect l="txL" t="txT" r="txR" b="txB"/>
              <a:pathLst>
                <a:path w="384" h="864">
                  <a:moveTo>
                    <a:pt x="384" y="0"/>
                  </a:moveTo>
                  <a:lnTo>
                    <a:pt x="0" y="864"/>
                  </a:lnTo>
                  <a:lnTo>
                    <a:pt x="384" y="864"/>
                  </a:lnTo>
                  <a:lnTo>
                    <a:pt x="384" y="0"/>
                  </a:lnTo>
                  <a:close/>
                </a:path>
              </a:pathLst>
            </a:custGeom>
            <a:noFill/>
            <a:ln w="28575" cap="flat" cmpd="sng">
              <a:solidFill>
                <a:srgbClr val="0033CC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2786" name="Rectangle 25"/>
          <p:cNvSpPr/>
          <p:nvPr/>
        </p:nvSpPr>
        <p:spPr>
          <a:xfrm>
            <a:off x="2286000" y="457200"/>
            <a:ext cx="3962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这个猜想对吗？为什么？</a:t>
            </a:r>
            <a:endParaRPr lang="zh-CN" altLang="en-US" sz="2400" b="1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8458" name="Rectangle 26"/>
          <p:cNvSpPr/>
          <p:nvPr/>
        </p:nvSpPr>
        <p:spPr>
          <a:xfrm>
            <a:off x="2279650" y="2565400"/>
            <a:ext cx="6115050" cy="140779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如图，因为∠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P'OB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90º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，所以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POP'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成一直线段，于是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PO+P'O&lt;PB+P'B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，即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2PO&lt;2PB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，因此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PO&lt;PB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4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8460" name="Rectangle 28"/>
          <p:cNvSpPr/>
          <p:nvPr/>
        </p:nvSpPr>
        <p:spPr>
          <a:xfrm>
            <a:off x="5303838" y="5348288"/>
            <a:ext cx="2286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垂线段最短</a:t>
            </a:r>
            <a:r>
              <a:rPr lang="zh-CN" altLang="en-US" sz="2000" b="1" dirty="0">
                <a:latin typeface="Times New Roman" pitchFamily="18" charset="0"/>
                <a:ea typeface="黑体" pitchFamily="2" charset="-122"/>
              </a:rPr>
              <a:t>．</a:t>
            </a:r>
            <a:endParaRPr lang="zh-CN" altLang="en-US" sz="20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18463" name="Text Box 31"/>
          <p:cNvSpPr txBox="1"/>
          <p:nvPr/>
        </p:nvSpPr>
        <p:spPr>
          <a:xfrm>
            <a:off x="2438400" y="6165850"/>
            <a:ext cx="6477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在图中，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垂线段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PO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的长度点到直线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的距离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2" grpId="0" bldLvl="0" animBg="1"/>
      <p:bldP spid="18459" grpId="0" bldLvl="0" animBg="1"/>
      <p:bldP spid="18445" grpId="0"/>
      <p:bldP spid="18446" grpId="0"/>
      <p:bldP spid="18458" grpId="0"/>
      <p:bldP spid="18460" grpId="0"/>
      <p:bldP spid="184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5"/>
          <p:cNvSpPr txBox="1"/>
          <p:nvPr/>
        </p:nvSpPr>
        <p:spPr>
          <a:xfrm>
            <a:off x="2208213" y="1341438"/>
            <a:ext cx="77724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如图所示，某工厂要在河岸 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l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上建一个水泵房引水到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处，问建在哪个位置上才最节省水管？为什么？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3800" name="Picture 20"/>
          <p:cNvPicPr>
            <a:picLocks noChangeAspect="1"/>
          </p:cNvPicPr>
          <p:nvPr/>
        </p:nvPicPr>
        <p:blipFill>
          <a:blip r:embed="rId1">
            <a:lum contrast="18000"/>
          </a:blip>
          <a:stretch>
            <a:fillRect/>
          </a:stretch>
        </p:blipFill>
        <p:spPr>
          <a:xfrm>
            <a:off x="4800600" y="3733800"/>
            <a:ext cx="5486400" cy="27432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3801" name="Text Box 22"/>
          <p:cNvSpPr txBox="1"/>
          <p:nvPr/>
        </p:nvSpPr>
        <p:spPr>
          <a:xfrm>
            <a:off x="4876800" y="4953000"/>
            <a:ext cx="533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l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2" name="Text Box 23"/>
          <p:cNvSpPr txBox="1"/>
          <p:nvPr/>
        </p:nvSpPr>
        <p:spPr>
          <a:xfrm>
            <a:off x="7162800" y="5867400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44" name="Text Box 24"/>
          <p:cNvSpPr txBox="1"/>
          <p:nvPr/>
        </p:nvSpPr>
        <p:spPr>
          <a:xfrm>
            <a:off x="2495550" y="2420938"/>
            <a:ext cx="72009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由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点向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作垂线，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CP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，垂足为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，所以建在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P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点上最节省水管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3804" name="Text Box 25"/>
          <p:cNvSpPr txBox="1"/>
          <p:nvPr/>
        </p:nvSpPr>
        <p:spPr>
          <a:xfrm>
            <a:off x="6858000" y="4800600"/>
            <a:ext cx="609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P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3808" name="组合 33807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3809" name="图片 33808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381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当堂训练</a:t>
              </a:r>
              <a:endParaRPr lang="zh-CN" altLang="en-US" sz="4000" b="1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1091</Words>
  <Application>Kingsoft Office WPP</Application>
  <PresentationFormat>宽屏</PresentationFormat>
  <Paragraphs>163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2016-03-12T05:11:26Z</dcterms:created>
  <dcterms:modified xsi:type="dcterms:W3CDTF">2016-03-12T05:12:24Z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