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892425"/>
            <a:ext cx="91440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800" b="1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4.6 </a:t>
            </a:r>
            <a:r>
              <a:rPr lang="zh-CN" altLang="en-US" sz="48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两条平行线间的距离</a:t>
            </a:r>
            <a:endParaRPr lang="zh-CN" altLang="en-US" sz="4800" b="1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0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8975725" y="4495800"/>
            <a:ext cx="1768475" cy="20574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7651" name="Picture 21"/>
          <p:cNvPicPr>
            <a:picLocks noChangeAspect="1"/>
          </p:cNvPicPr>
          <p:nvPr/>
        </p:nvPicPr>
        <p:blipFill>
          <a:blip r:embed="rId2">
            <a:lum bright="17999"/>
          </a:blip>
          <a:stretch>
            <a:fillRect/>
          </a:stretch>
        </p:blipFill>
        <p:spPr>
          <a:xfrm>
            <a:off x="1905000" y="1905000"/>
            <a:ext cx="2743200" cy="23241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7652" name="Text Box 5"/>
          <p:cNvSpPr txBox="1"/>
          <p:nvPr/>
        </p:nvSpPr>
        <p:spPr>
          <a:xfrm>
            <a:off x="1905000" y="1219200"/>
            <a:ext cx="8610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itchFamily="34" charset="0"/>
                <a:ea typeface="黑体" pitchFamily="2" charset="-122"/>
              </a:rPr>
              <a:t>请各位同学用直尺量一量自己的数学课本，它的宽度是多少？</a:t>
            </a:r>
            <a:endParaRPr lang="zh-CN" altLang="en-US" sz="2400" b="1" dirty="0">
              <a:solidFill>
                <a:srgbClr val="000000"/>
              </a:solidFill>
              <a:latin typeface="Arial" pitchFamily="34" charset="0"/>
              <a:ea typeface="黑体" pitchFamily="2" charset="-122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5181600" y="1981200"/>
            <a:ext cx="5181600" cy="2743200"/>
            <a:chOff x="2304" y="1248"/>
            <a:chExt cx="3264" cy="1728"/>
          </a:xfrm>
        </p:grpSpPr>
        <p:sp>
          <p:nvSpPr>
            <p:cNvPr id="27654" name="AutoShape 18"/>
            <p:cNvSpPr/>
            <p:nvPr/>
          </p:nvSpPr>
          <p:spPr>
            <a:xfrm>
              <a:off x="2304" y="1248"/>
              <a:ext cx="2784" cy="1728"/>
            </a:xfrm>
            <a:prstGeom prst="cloudCallout">
              <a:avLst>
                <a:gd name="adj1" fmla="val 39944"/>
                <a:gd name="adj2" fmla="val 67708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00CC00"/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pPr lvl="0" algn="ctr" eaLnBrk="1" hangingPunct="1"/>
              <a:endParaRPr lang="zh-CN" altLang="zh-CN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7655" name="Text Box 6"/>
            <p:cNvSpPr txBox="1"/>
            <p:nvPr/>
          </p:nvSpPr>
          <p:spPr>
            <a:xfrm>
              <a:off x="2448" y="1632"/>
              <a:ext cx="3120" cy="83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Times New Roman" pitchFamily="18" charset="0"/>
                  <a:ea typeface="隶书" pitchFamily="49" charset="-122"/>
                </a:rPr>
                <a:t>你的直尺与课本的两边成什么角度？</a:t>
              </a:r>
              <a:endParaRPr lang="zh-CN" altLang="en-US" sz="2000" b="1" dirty="0">
                <a:latin typeface="Times New Roman" pitchFamily="18" charset="0"/>
                <a:ea typeface="隶书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Times New Roman" pitchFamily="18" charset="0"/>
                  <a:ea typeface="隶书" pitchFamily="49" charset="-122"/>
                </a:rPr>
                <a:t>量在课本的哪个位置？</a:t>
              </a:r>
              <a:endParaRPr lang="zh-CN" altLang="en-US" sz="2000" b="1" dirty="0">
                <a:latin typeface="Times New Roman" pitchFamily="18" charset="0"/>
                <a:ea typeface="隶书" pitchFamily="49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Times New Roman" pitchFamily="18" charset="0"/>
                  <a:ea typeface="隶书" pitchFamily="49" charset="-122"/>
                </a:rPr>
                <a:t>大家量得的结果是一样的吗？</a:t>
              </a:r>
              <a:endParaRPr lang="zh-CN" altLang="en-US" sz="2000" b="1" dirty="0">
                <a:latin typeface="Times New Roman" pitchFamily="18" charset="0"/>
                <a:ea typeface="隶书" pitchFamily="49" charset="-122"/>
              </a:endParaRPr>
            </a:p>
          </p:txBody>
        </p:sp>
      </p:grpSp>
      <p:sp>
        <p:nvSpPr>
          <p:cNvPr id="2070" name="Rectangle 22"/>
          <p:cNvSpPr/>
          <p:nvPr/>
        </p:nvSpPr>
        <p:spPr>
          <a:xfrm>
            <a:off x="2286000" y="5257800"/>
            <a:ext cx="63246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可以把直尺放在课本上任何一个位置，但必须保持直尺与课本的两边互相垂直，量得的结果是一样的．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7662" name="组合 27661"/>
          <p:cNvGrpSpPr/>
          <p:nvPr/>
        </p:nvGrpSpPr>
        <p:grpSpPr>
          <a:xfrm>
            <a:off x="4733925" y="188913"/>
            <a:ext cx="2730500" cy="1371600"/>
            <a:chOff x="3992" y="432"/>
            <a:chExt cx="1720" cy="864"/>
          </a:xfrm>
        </p:grpSpPr>
        <p:pic>
          <p:nvPicPr>
            <p:cNvPr id="27663" name="图片 27662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64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AutoShape 25"/>
          <p:cNvSpPr/>
          <p:nvPr/>
        </p:nvSpPr>
        <p:spPr>
          <a:xfrm>
            <a:off x="1919288" y="3151188"/>
            <a:ext cx="4572000" cy="2438400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6872288" y="3913188"/>
            <a:ext cx="3276600" cy="1524000"/>
            <a:chOff x="3552" y="1296"/>
            <a:chExt cx="2064" cy="960"/>
          </a:xfrm>
        </p:grpSpPr>
        <p:sp>
          <p:nvSpPr>
            <p:cNvPr id="15380" name="AutoShape 20"/>
            <p:cNvSpPr>
              <a:spLocks noChangeArrowheads="1"/>
            </p:cNvSpPr>
            <p:nvPr/>
          </p:nvSpPr>
          <p:spPr bwMode="auto">
            <a:xfrm>
              <a:off x="3552" y="1296"/>
              <a:ext cx="2064" cy="96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CC00"/>
                </a:gs>
                <a:gs pos="50000">
                  <a:schemeClr val="bg1"/>
                </a:gs>
                <a:gs pos="100000">
                  <a:srgbClr val="00CC00"/>
                </a:gs>
              </a:gsLst>
              <a:lin ang="5400000" scaled="1"/>
            </a:gradFill>
            <a:ln w="9525">
              <a:solidFill>
                <a:srgbClr val="00CC00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sp>
          <p:nvSpPr>
            <p:cNvPr id="28677" name="Text Box 4"/>
            <p:cNvSpPr txBox="1"/>
            <p:nvPr/>
          </p:nvSpPr>
          <p:spPr>
            <a:xfrm>
              <a:off x="3648" y="1440"/>
              <a:ext cx="1920" cy="7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两平行线的所有</a:t>
              </a:r>
              <a:endPara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公垂线段都相等．</a:t>
              </a:r>
              <a:endPara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8678" name="Line 5"/>
          <p:cNvSpPr/>
          <p:nvPr/>
        </p:nvSpPr>
        <p:spPr>
          <a:xfrm>
            <a:off x="2833688" y="3760788"/>
            <a:ext cx="20574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9" name="Line 6"/>
          <p:cNvSpPr/>
          <p:nvPr/>
        </p:nvSpPr>
        <p:spPr>
          <a:xfrm>
            <a:off x="2833688" y="4979988"/>
            <a:ext cx="20574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0" name="Line 7"/>
          <p:cNvSpPr/>
          <p:nvPr/>
        </p:nvSpPr>
        <p:spPr>
          <a:xfrm>
            <a:off x="3290888" y="3760788"/>
            <a:ext cx="0" cy="12192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1" name="Line 8"/>
          <p:cNvSpPr/>
          <p:nvPr/>
        </p:nvSpPr>
        <p:spPr>
          <a:xfrm>
            <a:off x="4281488" y="3760788"/>
            <a:ext cx="0" cy="12192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2" name="Freeform 9"/>
          <p:cNvSpPr/>
          <p:nvPr/>
        </p:nvSpPr>
        <p:spPr>
          <a:xfrm>
            <a:off x="3290888" y="4827588"/>
            <a:ext cx="152400" cy="152400"/>
          </a:xfrm>
          <a:custGeom>
            <a:avLst/>
            <a:gdLst>
              <a:gd name="txL" fmla="*/ 0 w 96"/>
              <a:gd name="txT" fmla="*/ 0 h 96"/>
              <a:gd name="txR" fmla="*/ 96 w 96"/>
              <a:gd name="txB" fmla="*/ 96 h 96"/>
            </a:gdLst>
            <a:ahLst/>
            <a:cxnLst>
              <a:cxn ang="0">
                <a:pos x="0" y="0"/>
              </a:cxn>
              <a:cxn ang="0">
                <a:pos x="152400" y="0"/>
              </a:cxn>
              <a:cxn ang="0">
                <a:pos x="152400" y="152400"/>
              </a:cxn>
            </a:cxnLst>
            <a:rect l="txL" t="txT" r="txR" b="txB"/>
            <a:pathLst>
              <a:path w="96" h="96">
                <a:moveTo>
                  <a:pt x="0" y="0"/>
                </a:moveTo>
                <a:lnTo>
                  <a:pt x="96" y="0"/>
                </a:lnTo>
                <a:lnTo>
                  <a:pt x="96" y="96"/>
                </a:lnTo>
              </a:path>
            </a:pathLst>
          </a:custGeom>
          <a:noFill/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3" name="Freeform 10"/>
          <p:cNvSpPr/>
          <p:nvPr/>
        </p:nvSpPr>
        <p:spPr>
          <a:xfrm>
            <a:off x="4281488" y="4827588"/>
            <a:ext cx="152400" cy="152400"/>
          </a:xfrm>
          <a:custGeom>
            <a:avLst/>
            <a:gdLst>
              <a:gd name="txL" fmla="*/ 0 w 96"/>
              <a:gd name="txT" fmla="*/ 0 h 96"/>
              <a:gd name="txR" fmla="*/ 96 w 96"/>
              <a:gd name="txB" fmla="*/ 96 h 96"/>
            </a:gdLst>
            <a:ahLst/>
            <a:cxnLst>
              <a:cxn ang="0">
                <a:pos x="0" y="0"/>
              </a:cxn>
              <a:cxn ang="0">
                <a:pos x="152400" y="0"/>
              </a:cxn>
              <a:cxn ang="0">
                <a:pos x="152400" y="152400"/>
              </a:cxn>
            </a:cxnLst>
            <a:rect l="txL" t="txT" r="txR" b="txB"/>
            <a:pathLst>
              <a:path w="96" h="96">
                <a:moveTo>
                  <a:pt x="0" y="0"/>
                </a:moveTo>
                <a:lnTo>
                  <a:pt x="96" y="0"/>
                </a:lnTo>
                <a:lnTo>
                  <a:pt x="96" y="96"/>
                </a:lnTo>
              </a:path>
            </a:pathLst>
          </a:custGeom>
          <a:noFill/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4" name="Text Box 11"/>
          <p:cNvSpPr txBox="1"/>
          <p:nvPr/>
        </p:nvSpPr>
        <p:spPr>
          <a:xfrm>
            <a:off x="3138488" y="3379788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5" name="Text Box 12"/>
          <p:cNvSpPr txBox="1"/>
          <p:nvPr/>
        </p:nvSpPr>
        <p:spPr>
          <a:xfrm>
            <a:off x="3073400" y="4930775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6" name="Text Box 13"/>
          <p:cNvSpPr txBox="1"/>
          <p:nvPr/>
        </p:nvSpPr>
        <p:spPr>
          <a:xfrm>
            <a:off x="4086225" y="3413125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7" name="Text Box 14"/>
          <p:cNvSpPr txBox="1"/>
          <p:nvPr/>
        </p:nvSpPr>
        <p:spPr>
          <a:xfrm>
            <a:off x="4075113" y="4924425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D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8" name="Text Box 15"/>
          <p:cNvSpPr txBox="1"/>
          <p:nvPr/>
        </p:nvSpPr>
        <p:spPr>
          <a:xfrm>
            <a:off x="4891088" y="3532188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宋体" pitchFamily="2" charset="-122"/>
              </a:rPr>
              <a:t>1</a:t>
            </a:r>
            <a:endParaRPr lang="en-US" altLang="zh-CN" sz="2000" b="1" baseline="-25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9" name="Text Box 16"/>
          <p:cNvSpPr txBox="1"/>
          <p:nvPr/>
        </p:nvSpPr>
        <p:spPr>
          <a:xfrm>
            <a:off x="4891088" y="4751388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000" b="1" baseline="-25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77" name="Rectangle 17"/>
          <p:cNvSpPr/>
          <p:nvPr/>
        </p:nvSpPr>
        <p:spPr>
          <a:xfrm>
            <a:off x="1690688" y="2032000"/>
            <a:ext cx="8717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与两条平行直线都垂直的直线，叫作这两条平行直线的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公垂线</a:t>
            </a: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，</a:t>
            </a:r>
            <a:endParaRPr lang="zh-CN" altLang="en-US" sz="24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5378" name="Rectangle 18"/>
          <p:cNvSpPr/>
          <p:nvPr/>
        </p:nvSpPr>
        <p:spPr>
          <a:xfrm>
            <a:off x="1690688" y="2641600"/>
            <a:ext cx="84124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这时连结两个垂足的线段，叫作这两条平行直线的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公垂线段</a:t>
            </a: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．</a:t>
            </a:r>
            <a:endParaRPr lang="zh-CN" altLang="en-US" sz="24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5384" name="Line 24"/>
          <p:cNvSpPr/>
          <p:nvPr/>
        </p:nvSpPr>
        <p:spPr>
          <a:xfrm>
            <a:off x="3290888" y="3760788"/>
            <a:ext cx="0" cy="1219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8697" name="组合 28696"/>
          <p:cNvGrpSpPr/>
          <p:nvPr/>
        </p:nvGrpSpPr>
        <p:grpSpPr>
          <a:xfrm>
            <a:off x="4727575" y="919163"/>
            <a:ext cx="2730500" cy="1371600"/>
            <a:chOff x="3992" y="432"/>
            <a:chExt cx="1720" cy="864"/>
          </a:xfrm>
        </p:grpSpPr>
        <p:pic>
          <p:nvPicPr>
            <p:cNvPr id="28698" name="图片 28697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9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42775E-6 L 0.16667 2.42775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/>
      <p:bldP spid="153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79" name="Rectangle 19"/>
          <p:cNvSpPr/>
          <p:nvPr/>
        </p:nvSpPr>
        <p:spPr>
          <a:xfrm>
            <a:off x="1878013" y="2420938"/>
            <a:ext cx="72948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幼圆" pitchFamily="49" charset="-122"/>
              </a:rPr>
              <a:t>通过上面的操作，启发你能猜想出什么结论？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幼圆" pitchFamily="49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1847850" y="4325938"/>
            <a:ext cx="85344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两平行线中一条上的任一点到另一条的垂线段叫作两平行线的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公垂线段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．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82" name="Rectangle 22"/>
          <p:cNvSpPr/>
          <p:nvPr/>
        </p:nvSpPr>
        <p:spPr>
          <a:xfrm>
            <a:off x="1858963" y="3106738"/>
            <a:ext cx="48056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可以证明这个猜想是否正确？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83" name="Rectangle 23"/>
          <p:cNvSpPr/>
          <p:nvPr/>
        </p:nvSpPr>
        <p:spPr>
          <a:xfrm>
            <a:off x="1847850" y="3792538"/>
            <a:ext cx="6939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两平行线的公垂线段，也可以换一种说法：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9" grpId="0"/>
      <p:bldP spid="15381" grpId="0"/>
      <p:bldP spid="15382" grpId="0"/>
      <p:bldP spid="153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33"/>
          <p:cNvSpPr/>
          <p:nvPr/>
        </p:nvSpPr>
        <p:spPr>
          <a:xfrm>
            <a:off x="6858000" y="2781300"/>
            <a:ext cx="3124200" cy="3124200"/>
          </a:xfrm>
          <a:prstGeom prst="rect">
            <a:avLst/>
          </a:prstGeom>
          <a:solidFill>
            <a:srgbClr val="FF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699" name="Text Box 4"/>
          <p:cNvSpPr txBox="1"/>
          <p:nvPr/>
        </p:nvSpPr>
        <p:spPr>
          <a:xfrm>
            <a:off x="2132013" y="409575"/>
            <a:ext cx="7924800" cy="2225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如图，设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分别为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上的任意点，连结线段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，再过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作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，垂足为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，则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是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之间的公垂线段，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是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之间的斜线段．因为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又分别是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点到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baseline="-2500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的垂线段和斜线段，所以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AC&lt;AB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（垂线段最短）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7" name="Text Box 5"/>
          <p:cNvSpPr txBox="1"/>
          <p:nvPr/>
        </p:nvSpPr>
        <p:spPr>
          <a:xfrm>
            <a:off x="2209800" y="3124200"/>
            <a:ext cx="40386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两平行线上各取一点连经而成的所有线段中，公垂线段最短．</a:t>
            </a:r>
            <a:endParaRPr lang="zh-CN" altLang="en-US" sz="24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9701" name="Line 6"/>
          <p:cNvSpPr/>
          <p:nvPr/>
        </p:nvSpPr>
        <p:spPr>
          <a:xfrm>
            <a:off x="7467600" y="3649663"/>
            <a:ext cx="20574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2" name="Line 7"/>
          <p:cNvSpPr/>
          <p:nvPr/>
        </p:nvSpPr>
        <p:spPr>
          <a:xfrm>
            <a:off x="7467600" y="4868863"/>
            <a:ext cx="20574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3" name="Text Box 12"/>
          <p:cNvSpPr txBox="1"/>
          <p:nvPr/>
        </p:nvSpPr>
        <p:spPr>
          <a:xfrm>
            <a:off x="7772400" y="3268663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7924800" y="3649663"/>
            <a:ext cx="1600200" cy="1616075"/>
            <a:chOff x="4032" y="2208"/>
            <a:chExt cx="1008" cy="1018"/>
          </a:xfrm>
        </p:grpSpPr>
        <p:sp>
          <p:nvSpPr>
            <p:cNvPr id="29705" name="Line 9"/>
            <p:cNvSpPr/>
            <p:nvPr/>
          </p:nvSpPr>
          <p:spPr>
            <a:xfrm>
              <a:off x="4032" y="2208"/>
              <a:ext cx="720" cy="768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6" name="Text Box 13"/>
            <p:cNvSpPr txBox="1"/>
            <p:nvPr/>
          </p:nvSpPr>
          <p:spPr>
            <a:xfrm>
              <a:off x="4656" y="2976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" name="Group 34"/>
          <p:cNvGrpSpPr/>
          <p:nvPr/>
        </p:nvGrpSpPr>
        <p:grpSpPr>
          <a:xfrm>
            <a:off x="7696200" y="3649663"/>
            <a:ext cx="457200" cy="1616075"/>
            <a:chOff x="3888" y="2208"/>
            <a:chExt cx="288" cy="1018"/>
          </a:xfrm>
        </p:grpSpPr>
        <p:sp>
          <p:nvSpPr>
            <p:cNvPr id="29708" name="Line 8"/>
            <p:cNvSpPr/>
            <p:nvPr/>
          </p:nvSpPr>
          <p:spPr>
            <a:xfrm>
              <a:off x="4032" y="2208"/>
              <a:ext cx="0" cy="768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9" name="Freeform 10"/>
            <p:cNvSpPr/>
            <p:nvPr/>
          </p:nvSpPr>
          <p:spPr>
            <a:xfrm>
              <a:off x="4032" y="2880"/>
              <a:ext cx="96" cy="96"/>
            </a:xfrm>
            <a:custGeom>
              <a:avLst/>
              <a:gdLst>
                <a:gd name="txL" fmla="*/ 0 w 96"/>
                <a:gd name="txT" fmla="*/ 0 h 96"/>
                <a:gd name="txR" fmla="*/ 96 w 96"/>
                <a:gd name="txB" fmla="*/ 96 h 96"/>
              </a:gdLst>
              <a:ahLst/>
              <a:cxnLst>
                <a:cxn ang="0">
                  <a:pos x="0" y="0"/>
                </a:cxn>
                <a:cxn ang="0">
                  <a:pos x="96" y="0"/>
                </a:cxn>
                <a:cxn ang="0">
                  <a:pos x="96" y="96"/>
                </a:cxn>
              </a:cxnLst>
              <a:rect l="txL" t="txT" r="txR" b="txB"/>
              <a:pathLst>
                <a:path w="96" h="96">
                  <a:moveTo>
                    <a:pt x="0" y="0"/>
                  </a:moveTo>
                  <a:lnTo>
                    <a:pt x="96" y="0"/>
                  </a:lnTo>
                  <a:lnTo>
                    <a:pt x="96" y="96"/>
                  </a:ln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0" name="Text Box 14"/>
            <p:cNvSpPr txBox="1"/>
            <p:nvPr/>
          </p:nvSpPr>
          <p:spPr>
            <a:xfrm>
              <a:off x="3888" y="2976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9711" name="Text Box 16"/>
          <p:cNvSpPr txBox="1"/>
          <p:nvPr/>
        </p:nvSpPr>
        <p:spPr>
          <a:xfrm>
            <a:off x="9525000" y="3421063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宋体" pitchFamily="2" charset="-122"/>
              </a:rPr>
              <a:t>1</a:t>
            </a:r>
            <a:endParaRPr lang="en-US" altLang="zh-CN" sz="2000" b="1" baseline="-25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12" name="Text Box 17"/>
          <p:cNvSpPr txBox="1"/>
          <p:nvPr/>
        </p:nvSpPr>
        <p:spPr>
          <a:xfrm>
            <a:off x="9525000" y="4640263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000" b="1" baseline="-25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04" name="Rectangle 32"/>
          <p:cNvSpPr/>
          <p:nvPr/>
        </p:nvSpPr>
        <p:spPr>
          <a:xfrm>
            <a:off x="2133600" y="4800600"/>
            <a:ext cx="43434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两平行线的公垂线段的长度叫作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两平行线间的距离</a:t>
            </a: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．</a:t>
            </a:r>
            <a:endParaRPr lang="zh-CN" altLang="en-US" sz="2400" b="1" dirty="0"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1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34"/>
          <p:cNvSpPr/>
          <p:nvPr/>
        </p:nvSpPr>
        <p:spPr>
          <a:xfrm>
            <a:off x="6400800" y="3048000"/>
            <a:ext cx="4191000" cy="3352800"/>
          </a:xfrm>
          <a:prstGeom prst="rect">
            <a:avLst/>
          </a:prstGeom>
          <a:solidFill>
            <a:srgbClr val="FF993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23" name="Text Box 4"/>
          <p:cNvSpPr txBox="1"/>
          <p:nvPr/>
        </p:nvSpPr>
        <p:spPr>
          <a:xfrm>
            <a:off x="2057400" y="950913"/>
            <a:ext cx="78486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如图，设</a:t>
            </a:r>
            <a:r>
              <a:rPr lang="en-US" altLang="zh-CN" sz="2400" b="1" i="1" err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400" b="1" err="1">
                <a:latin typeface="Times New Roman" pitchFamily="18" charset="0"/>
                <a:ea typeface="宋体" pitchFamily="2" charset="-122"/>
              </a:rPr>
              <a:t>,</a:t>
            </a:r>
            <a:r>
              <a:rPr lang="en-US" altLang="zh-CN" sz="2400" b="1" i="1" err="1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400" b="1" err="1">
                <a:latin typeface="Times New Roman" pitchFamily="18" charset="0"/>
                <a:ea typeface="宋体" pitchFamily="2" charset="-122"/>
              </a:rPr>
              <a:t>,</a:t>
            </a:r>
            <a:r>
              <a:rPr lang="en-US" altLang="zh-CN" sz="2400" b="1" i="1" err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是三条互相平行的直线．已知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的距离为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厘米，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的距离为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厘米，求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的距离．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2209800" y="1989138"/>
            <a:ext cx="77724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在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上任其一点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，过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作</a:t>
            </a:r>
            <a:r>
              <a:rPr lang="en-US" altLang="zh-CN" sz="24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AC</a:t>
            </a:r>
            <a:r>
              <a:rPr lang="en-US" altLang="zh-CN" sz="2400" b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，分别与</a:t>
            </a:r>
            <a:r>
              <a:rPr lang="en-US" altLang="zh-CN" sz="24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400" b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,</a:t>
            </a:r>
            <a:r>
              <a:rPr lang="en-US" altLang="zh-CN" sz="24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相交于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两点则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分别表示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的公垂线段．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2162175" y="3741738"/>
            <a:ext cx="37163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AC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AB+BC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5+2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7.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0726" name="Group 7"/>
          <p:cNvGrpSpPr/>
          <p:nvPr/>
        </p:nvGrpSpPr>
        <p:grpSpPr>
          <a:xfrm>
            <a:off x="1676400" y="76200"/>
            <a:ext cx="1295400" cy="609600"/>
            <a:chOff x="336" y="288"/>
            <a:chExt cx="672" cy="336"/>
          </a:xfrm>
        </p:grpSpPr>
        <p:sp>
          <p:nvSpPr>
            <p:cNvPr id="30727" name="Oval 8" descr="横向砖形"/>
            <p:cNvSpPr/>
            <p:nvPr/>
          </p:nvSpPr>
          <p:spPr>
            <a:xfrm>
              <a:off x="336" y="288"/>
              <a:ext cx="672" cy="336"/>
            </a:xfrm>
            <a:prstGeom prst="ellipse">
              <a:avLst/>
            </a:prstGeom>
            <a:pattFill prst="horzBrick">
              <a:fgClr>
                <a:schemeClr val="accent1"/>
              </a:fgClr>
              <a:bgClr>
                <a:schemeClr val="bg1"/>
              </a:bgClr>
            </a:patt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28" name="WordArt 9"/>
            <p:cNvSpPr>
              <a:spLocks noTextEdit="1"/>
            </p:cNvSpPr>
            <p:nvPr/>
          </p:nvSpPr>
          <p:spPr>
            <a:xfrm>
              <a:off x="525" y="348"/>
              <a:ext cx="291" cy="22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5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charset="0"/>
                  <a:ea typeface="宋体" charset="0"/>
                </a:rPr>
                <a:t>例</a:t>
              </a:r>
              <a:endPara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charset="0"/>
                <a:ea typeface="宋体" charset="0"/>
              </a:endParaRPr>
            </a:p>
          </p:txBody>
        </p:sp>
      </p:grpSp>
      <p:sp>
        <p:nvSpPr>
          <p:cNvPr id="30729" name="Line 10"/>
          <p:cNvSpPr/>
          <p:nvPr/>
        </p:nvSpPr>
        <p:spPr>
          <a:xfrm>
            <a:off x="7467600" y="4986338"/>
            <a:ext cx="2057400" cy="0"/>
          </a:xfrm>
          <a:prstGeom prst="line">
            <a:avLst/>
          </a:prstGeom>
          <a:ln w="28575" cap="flat" cmpd="sng">
            <a:solidFill>
              <a:srgbClr val="D6009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0" name="Line 11"/>
          <p:cNvSpPr/>
          <p:nvPr/>
        </p:nvSpPr>
        <p:spPr>
          <a:xfrm>
            <a:off x="7467600" y="5986463"/>
            <a:ext cx="20574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12" name="Text Box 16"/>
          <p:cNvSpPr txBox="1"/>
          <p:nvPr/>
        </p:nvSpPr>
        <p:spPr>
          <a:xfrm>
            <a:off x="8229600" y="3124200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32" name="Text Box 20"/>
          <p:cNvSpPr txBox="1"/>
          <p:nvPr/>
        </p:nvSpPr>
        <p:spPr>
          <a:xfrm>
            <a:off x="9525000" y="4800600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baseline="-25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33" name="Text Box 21"/>
          <p:cNvSpPr txBox="1"/>
          <p:nvPr/>
        </p:nvSpPr>
        <p:spPr>
          <a:xfrm>
            <a:off x="9525000" y="5748338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000" b="1" baseline="-250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34" name="Line 22"/>
          <p:cNvSpPr/>
          <p:nvPr/>
        </p:nvSpPr>
        <p:spPr>
          <a:xfrm>
            <a:off x="7391400" y="3505200"/>
            <a:ext cx="20574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" name="Group 33"/>
          <p:cNvGrpSpPr/>
          <p:nvPr/>
        </p:nvGrpSpPr>
        <p:grpSpPr>
          <a:xfrm>
            <a:off x="8153400" y="3505200"/>
            <a:ext cx="838200" cy="2819400"/>
            <a:chOff x="4176" y="2208"/>
            <a:chExt cx="528" cy="1776"/>
          </a:xfrm>
        </p:grpSpPr>
        <p:sp>
          <p:nvSpPr>
            <p:cNvPr id="30736" name="Line 12"/>
            <p:cNvSpPr/>
            <p:nvPr/>
          </p:nvSpPr>
          <p:spPr>
            <a:xfrm>
              <a:off x="4320" y="2208"/>
              <a:ext cx="0" cy="155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7" name="Text Box 17"/>
            <p:cNvSpPr txBox="1"/>
            <p:nvPr/>
          </p:nvSpPr>
          <p:spPr>
            <a:xfrm>
              <a:off x="4320" y="3120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8" name="Text Box 18"/>
            <p:cNvSpPr txBox="1"/>
            <p:nvPr/>
          </p:nvSpPr>
          <p:spPr>
            <a:xfrm>
              <a:off x="4176" y="3734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9" name="Freeform 24"/>
            <p:cNvSpPr/>
            <p:nvPr/>
          </p:nvSpPr>
          <p:spPr>
            <a:xfrm>
              <a:off x="4224" y="2208"/>
              <a:ext cx="96" cy="96"/>
            </a:xfrm>
            <a:custGeom>
              <a:avLst/>
              <a:gdLst>
                <a:gd name="txL" fmla="*/ 0 w 96"/>
                <a:gd name="txT" fmla="*/ 0 h 96"/>
                <a:gd name="txR" fmla="*/ 96 w 96"/>
                <a:gd name="txB" fmla="*/ 96 h 96"/>
              </a:gdLst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txL" t="txT" r="txR" b="txB"/>
              <a:pathLst>
                <a:path w="96" h="96">
                  <a:moveTo>
                    <a:pt x="0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0" name="Freeform 25"/>
            <p:cNvSpPr/>
            <p:nvPr/>
          </p:nvSpPr>
          <p:spPr>
            <a:xfrm>
              <a:off x="4224" y="3140"/>
              <a:ext cx="96" cy="96"/>
            </a:xfrm>
            <a:custGeom>
              <a:avLst/>
              <a:gdLst>
                <a:gd name="txL" fmla="*/ 0 w 96"/>
                <a:gd name="txT" fmla="*/ 0 h 96"/>
                <a:gd name="txR" fmla="*/ 96 w 96"/>
                <a:gd name="txB" fmla="*/ 96 h 96"/>
              </a:gdLst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96" y="96"/>
                </a:cxn>
              </a:cxnLst>
              <a:rect l="txL" t="txT" r="txR" b="txB"/>
              <a:pathLst>
                <a:path w="96" h="96">
                  <a:moveTo>
                    <a:pt x="0" y="0"/>
                  </a:moveTo>
                  <a:lnTo>
                    <a:pt x="0" y="96"/>
                  </a:lnTo>
                  <a:lnTo>
                    <a:pt x="96" y="96"/>
                  </a:ln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41" name="Freeform 26"/>
            <p:cNvSpPr/>
            <p:nvPr/>
          </p:nvSpPr>
          <p:spPr>
            <a:xfrm>
              <a:off x="4224" y="3696"/>
              <a:ext cx="96" cy="48"/>
            </a:xfrm>
            <a:custGeom>
              <a:avLst/>
              <a:gdLst>
                <a:gd name="txL" fmla="*/ 0 w 96"/>
                <a:gd name="txT" fmla="*/ 0 h 48"/>
                <a:gd name="txR" fmla="*/ 96 w 96"/>
                <a:gd name="txB" fmla="*/ 48 h 48"/>
              </a:gdLst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48"/>
                </a:cxn>
              </a:cxnLst>
              <a:rect l="txL" t="txT" r="txR" b="txB"/>
              <a:pathLst>
                <a:path w="96" h="48">
                  <a:moveTo>
                    <a:pt x="96" y="0"/>
                  </a:moveTo>
                  <a:lnTo>
                    <a:pt x="0" y="0"/>
                  </a:lnTo>
                  <a:lnTo>
                    <a:pt x="0" y="48"/>
                  </a:ln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42" name="Text Box 27"/>
          <p:cNvSpPr txBox="1"/>
          <p:nvPr/>
        </p:nvSpPr>
        <p:spPr>
          <a:xfrm>
            <a:off x="9448800" y="3260725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43" name="Text Box 28"/>
          <p:cNvSpPr txBox="1"/>
          <p:nvPr/>
        </p:nvSpPr>
        <p:spPr>
          <a:xfrm>
            <a:off x="8610600" y="4038600"/>
            <a:ext cx="1066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厘米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44" name="Text Box 29"/>
          <p:cNvSpPr txBox="1"/>
          <p:nvPr/>
        </p:nvSpPr>
        <p:spPr>
          <a:xfrm>
            <a:off x="8610600" y="5334000"/>
            <a:ext cx="1066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厘米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26" name="Rectangle 30"/>
          <p:cNvSpPr/>
          <p:nvPr/>
        </p:nvSpPr>
        <p:spPr>
          <a:xfrm>
            <a:off x="1752600" y="1973263"/>
            <a:ext cx="538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解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27" name="Rectangle 31"/>
          <p:cNvSpPr/>
          <p:nvPr/>
        </p:nvSpPr>
        <p:spPr>
          <a:xfrm>
            <a:off x="2135188" y="4310063"/>
            <a:ext cx="425259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因此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的距离是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7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厘米．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28" name="Oval 32"/>
          <p:cNvSpPr/>
          <p:nvPr/>
        </p:nvSpPr>
        <p:spPr>
          <a:xfrm>
            <a:off x="8353425" y="3471863"/>
            <a:ext cx="76200" cy="76200"/>
          </a:xfrm>
          <a:prstGeom prst="ellipse">
            <a:avLst/>
          </a:prstGeom>
          <a:solidFill>
            <a:srgbClr val="FF00FF"/>
          </a:solidFill>
          <a:ln w="952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12" grpId="0"/>
      <p:bldP spid="4126" grpId="0"/>
      <p:bldP spid="4127" grpId="0"/>
      <p:bldP spid="412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43"/>
          <p:cNvSpPr/>
          <p:nvPr/>
        </p:nvSpPr>
        <p:spPr>
          <a:xfrm>
            <a:off x="6858000" y="2133600"/>
            <a:ext cx="3200400" cy="2819400"/>
          </a:xfrm>
          <a:prstGeom prst="rect">
            <a:avLst/>
          </a:prstGeom>
          <a:solidFill>
            <a:srgbClr val="FF993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747" name="Text Box 4"/>
          <p:cNvSpPr txBox="1"/>
          <p:nvPr/>
        </p:nvSpPr>
        <p:spPr>
          <a:xfrm>
            <a:off x="1981200" y="1143000"/>
            <a:ext cx="80772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如图，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为直线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上的任意两点，三角形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PAB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和三角形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QAB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的面积有什么关系？为什么？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45" name="Text Box 25"/>
          <p:cNvSpPr txBox="1"/>
          <p:nvPr/>
        </p:nvSpPr>
        <p:spPr>
          <a:xfrm>
            <a:off x="3733800" y="2346325"/>
            <a:ext cx="1066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相等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46" name="Text Box 26"/>
          <p:cNvSpPr txBox="1"/>
          <p:nvPr/>
        </p:nvSpPr>
        <p:spPr>
          <a:xfrm>
            <a:off x="2590800" y="2895600"/>
            <a:ext cx="2971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S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△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PAB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S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△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QAB</a:t>
            </a:r>
            <a:endParaRPr lang="en-US" altLang="zh-CN" sz="20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47" name="Text Box 27"/>
          <p:cNvSpPr txBox="1"/>
          <p:nvPr/>
        </p:nvSpPr>
        <p:spPr>
          <a:xfrm>
            <a:off x="2590800" y="3413125"/>
            <a:ext cx="3810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∵  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∥AB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48" name="Text Box 28"/>
          <p:cNvSpPr txBox="1"/>
          <p:nvPr/>
        </p:nvSpPr>
        <p:spPr>
          <a:xfrm>
            <a:off x="2590800" y="3946525"/>
            <a:ext cx="3886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PM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    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QN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endParaRPr lang="en-US" altLang="zh-CN" sz="20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49" name="Text Box 29"/>
          <p:cNvSpPr txBox="1"/>
          <p:nvPr/>
        </p:nvSpPr>
        <p:spPr>
          <a:xfrm>
            <a:off x="2590800" y="4572000"/>
            <a:ext cx="4038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 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PM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QN</a:t>
            </a:r>
            <a:endParaRPr lang="en-US" altLang="zh-CN" sz="20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50" name="Text Box 30"/>
          <p:cNvSpPr txBox="1"/>
          <p:nvPr/>
        </p:nvSpPr>
        <p:spPr>
          <a:xfrm>
            <a:off x="2590800" y="5943600"/>
            <a:ext cx="4953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S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△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PAB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S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△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QAB </a:t>
            </a:r>
            <a:endParaRPr lang="en-US" altLang="zh-CN" sz="20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5151" name="Object 31"/>
          <p:cNvGraphicFramePr/>
          <p:nvPr/>
        </p:nvGraphicFramePr>
        <p:xfrm>
          <a:off x="2667000" y="5029200"/>
          <a:ext cx="297180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447165" imgH="393700" progId="Equation.DSMT4">
                  <p:embed/>
                </p:oleObj>
              </mc:Choice>
              <mc:Fallback>
                <p:oleObj name="" r:id="rId1" imgW="1447165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667000" y="5029200"/>
                        <a:ext cx="2971800" cy="808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52" name="Object 32"/>
          <p:cNvGraphicFramePr/>
          <p:nvPr/>
        </p:nvGraphicFramePr>
        <p:xfrm>
          <a:off x="5791200" y="5029200"/>
          <a:ext cx="259080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269365" imgH="393700" progId="Equation.DSMT4">
                  <p:embed/>
                </p:oleObj>
              </mc:Choice>
              <mc:Fallback>
                <p:oleObj name="" r:id="rId3" imgW="1269365" imgH="3937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791200" y="5029200"/>
                        <a:ext cx="2590800" cy="803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53" name="Text Box 33"/>
          <p:cNvSpPr txBox="1"/>
          <p:nvPr/>
        </p:nvSpPr>
        <p:spPr>
          <a:xfrm>
            <a:off x="1981200" y="2209800"/>
            <a:ext cx="1524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楷体_GB2312" pitchFamily="49" charset="-122"/>
              </a:rPr>
              <a:t>解答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：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1760" name="Group 42"/>
          <p:cNvGrpSpPr/>
          <p:nvPr/>
        </p:nvGrpSpPr>
        <p:grpSpPr>
          <a:xfrm>
            <a:off x="7467600" y="2346325"/>
            <a:ext cx="2057400" cy="2149475"/>
            <a:chOff x="3696" y="1392"/>
            <a:chExt cx="1296" cy="1354"/>
          </a:xfrm>
        </p:grpSpPr>
        <p:sp>
          <p:nvSpPr>
            <p:cNvPr id="31761" name="Line 14"/>
            <p:cNvSpPr/>
            <p:nvPr/>
          </p:nvSpPr>
          <p:spPr>
            <a:xfrm>
              <a:off x="3840" y="1632"/>
              <a:ext cx="8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62" name="AutoShape 15"/>
            <p:cNvSpPr/>
            <p:nvPr/>
          </p:nvSpPr>
          <p:spPr>
            <a:xfrm>
              <a:off x="3888" y="1632"/>
              <a:ext cx="768" cy="864"/>
            </a:xfrm>
            <a:prstGeom prst="triangle">
              <a:avLst>
                <a:gd name="adj" fmla="val 26171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3" name="AutoShape 16"/>
            <p:cNvSpPr/>
            <p:nvPr/>
          </p:nvSpPr>
          <p:spPr>
            <a:xfrm>
              <a:off x="3888" y="1632"/>
              <a:ext cx="768" cy="864"/>
            </a:xfrm>
            <a:prstGeom prst="triangle">
              <a:avLst>
                <a:gd name="adj" fmla="val 67579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4" name="Text Box 17"/>
            <p:cNvSpPr txBox="1"/>
            <p:nvPr/>
          </p:nvSpPr>
          <p:spPr>
            <a:xfrm>
              <a:off x="3696" y="2496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5" name="Text Box 18"/>
            <p:cNvSpPr txBox="1"/>
            <p:nvPr/>
          </p:nvSpPr>
          <p:spPr>
            <a:xfrm>
              <a:off x="4656" y="2496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6" name="Text Box 19"/>
            <p:cNvSpPr txBox="1"/>
            <p:nvPr/>
          </p:nvSpPr>
          <p:spPr>
            <a:xfrm>
              <a:off x="3696" y="1392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M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7" name="Text Box 20"/>
            <p:cNvSpPr txBox="1"/>
            <p:nvPr/>
          </p:nvSpPr>
          <p:spPr>
            <a:xfrm>
              <a:off x="4704" y="144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N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8" name="Text Box 21"/>
            <p:cNvSpPr txBox="1"/>
            <p:nvPr/>
          </p:nvSpPr>
          <p:spPr>
            <a:xfrm>
              <a:off x="4320" y="1392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Q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69" name="Text Box 22"/>
            <p:cNvSpPr txBox="1"/>
            <p:nvPr/>
          </p:nvSpPr>
          <p:spPr>
            <a:xfrm>
              <a:off x="3964" y="1413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P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70" name="Line 23"/>
            <p:cNvSpPr/>
            <p:nvPr/>
          </p:nvSpPr>
          <p:spPr>
            <a:xfrm>
              <a:off x="4098" y="1632"/>
              <a:ext cx="0" cy="864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71" name="Line 24"/>
            <p:cNvSpPr/>
            <p:nvPr/>
          </p:nvSpPr>
          <p:spPr>
            <a:xfrm>
              <a:off x="4398" y="1632"/>
              <a:ext cx="0" cy="864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772" name="Text Box 34"/>
            <p:cNvSpPr txBox="1"/>
            <p:nvPr/>
          </p:nvSpPr>
          <p:spPr>
            <a:xfrm>
              <a:off x="3936" y="249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M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1773" name="Text Box 35"/>
            <p:cNvSpPr txBox="1"/>
            <p:nvPr/>
          </p:nvSpPr>
          <p:spPr>
            <a:xfrm>
              <a:off x="4320" y="249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N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1774" name="Group 38"/>
            <p:cNvGrpSpPr/>
            <p:nvPr/>
          </p:nvGrpSpPr>
          <p:grpSpPr>
            <a:xfrm>
              <a:off x="4092" y="2436"/>
              <a:ext cx="84" cy="60"/>
              <a:chOff x="4464" y="3168"/>
              <a:chExt cx="144" cy="96"/>
            </a:xfrm>
          </p:grpSpPr>
          <p:sp>
            <p:nvSpPr>
              <p:cNvPr id="31775" name="Line 36"/>
              <p:cNvSpPr/>
              <p:nvPr/>
            </p:nvSpPr>
            <p:spPr>
              <a:xfrm>
                <a:off x="4464" y="3168"/>
                <a:ext cx="144" cy="0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76" name="Line 37"/>
              <p:cNvSpPr/>
              <p:nvPr/>
            </p:nvSpPr>
            <p:spPr>
              <a:xfrm>
                <a:off x="4608" y="3168"/>
                <a:ext cx="0" cy="96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1777" name="Group 39"/>
            <p:cNvGrpSpPr/>
            <p:nvPr/>
          </p:nvGrpSpPr>
          <p:grpSpPr>
            <a:xfrm>
              <a:off x="4386" y="2400"/>
              <a:ext cx="78" cy="96"/>
              <a:chOff x="4464" y="3168"/>
              <a:chExt cx="144" cy="96"/>
            </a:xfrm>
          </p:grpSpPr>
          <p:sp>
            <p:nvSpPr>
              <p:cNvPr id="31778" name="Line 40"/>
              <p:cNvSpPr/>
              <p:nvPr/>
            </p:nvSpPr>
            <p:spPr>
              <a:xfrm>
                <a:off x="4464" y="3168"/>
                <a:ext cx="144" cy="0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79" name="Line 41"/>
              <p:cNvSpPr/>
              <p:nvPr/>
            </p:nvSpPr>
            <p:spPr>
              <a:xfrm>
                <a:off x="4608" y="3168"/>
                <a:ext cx="0" cy="96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31780" name="Group 7"/>
          <p:cNvGrpSpPr/>
          <p:nvPr/>
        </p:nvGrpSpPr>
        <p:grpSpPr>
          <a:xfrm>
            <a:off x="4727575" y="188913"/>
            <a:ext cx="2730500" cy="1371600"/>
            <a:chOff x="3992" y="432"/>
            <a:chExt cx="1720" cy="864"/>
          </a:xfrm>
        </p:grpSpPr>
        <p:pic>
          <p:nvPicPr>
            <p:cNvPr id="31781" name="Picture 8" descr="模板图片副本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5" grpId="0"/>
      <p:bldP spid="5146" grpId="0"/>
      <p:bldP spid="5147" grpId="0"/>
      <p:bldP spid="5148" grpId="0"/>
      <p:bldP spid="5149" grpId="0"/>
      <p:bldP spid="5150" grpId="0"/>
      <p:bldP spid="51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4"/>
          <p:cNvSpPr txBox="1"/>
          <p:nvPr/>
        </p:nvSpPr>
        <p:spPr>
          <a:xfrm>
            <a:off x="2120900" y="620713"/>
            <a:ext cx="792480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在图的四边形中，∠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A = ∠B = ∠ C = ∠D =90</a:t>
            </a:r>
            <a:r>
              <a:rPr lang="en-US" altLang="zh-CN" sz="2800" b="1">
                <a:latin typeface="Times New Roman" pitchFamily="18" charset="0"/>
                <a:ea typeface="Times New Roman" pitchFamily="18" charset="0"/>
              </a:rPr>
              <a:t>º</a:t>
            </a: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，这样的四边形叫作矩形，矩形的两组对边</a:t>
            </a:r>
            <a:r>
              <a:rPr lang="en-US" altLang="zh-CN" sz="2800" b="1">
                <a:latin typeface="Times New Roman" pitchFamily="18" charset="0"/>
                <a:ea typeface="Times New Roman" pitchFamily="18" charset="0"/>
              </a:rPr>
              <a:t>AB</a:t>
            </a: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和</a:t>
            </a:r>
            <a:r>
              <a:rPr lang="en-US" altLang="zh-CN" sz="2800" b="1">
                <a:latin typeface="Times New Roman" pitchFamily="18" charset="0"/>
                <a:ea typeface="Times New Roman" pitchFamily="18" charset="0"/>
              </a:rPr>
              <a:t>CD</a:t>
            </a: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，</a:t>
            </a:r>
            <a:r>
              <a:rPr lang="en-US" altLang="zh-CN" sz="2800" b="1">
                <a:latin typeface="Times New Roman" pitchFamily="18" charset="0"/>
                <a:ea typeface="Times New Roman" pitchFamily="18" charset="0"/>
              </a:rPr>
              <a:t>AD</a:t>
            </a: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和</a:t>
            </a:r>
            <a:r>
              <a:rPr lang="en-US" altLang="zh-CN" sz="2800" b="1">
                <a:latin typeface="Times New Roman" pitchFamily="18" charset="0"/>
                <a:ea typeface="Times New Roman" pitchFamily="18" charset="0"/>
              </a:rPr>
              <a:t>BC</a:t>
            </a: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相等吗？为什么？</a:t>
            </a:r>
            <a:endParaRPr lang="zh-CN" altLang="en-US" sz="2800" b="1" dirty="0">
              <a:latin typeface="Times New Roman" pitchFamily="18" charset="0"/>
              <a:ea typeface="Times New Roman" pitchFamily="18" charset="0"/>
            </a:endParaRPr>
          </a:p>
        </p:txBody>
      </p:sp>
      <p:sp>
        <p:nvSpPr>
          <p:cNvPr id="32771" name="Rectangle 5"/>
          <p:cNvSpPr/>
          <p:nvPr/>
        </p:nvSpPr>
        <p:spPr>
          <a:xfrm>
            <a:off x="7837488" y="2525713"/>
            <a:ext cx="1905000" cy="129540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2" name="Text Box 6"/>
          <p:cNvSpPr txBox="1"/>
          <p:nvPr/>
        </p:nvSpPr>
        <p:spPr>
          <a:xfrm>
            <a:off x="7456488" y="2220913"/>
            <a:ext cx="457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3" name="Text Box 7"/>
          <p:cNvSpPr txBox="1"/>
          <p:nvPr/>
        </p:nvSpPr>
        <p:spPr>
          <a:xfrm>
            <a:off x="7456488" y="3668713"/>
            <a:ext cx="457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4" name="Text Box 8"/>
          <p:cNvSpPr txBox="1"/>
          <p:nvPr/>
        </p:nvSpPr>
        <p:spPr>
          <a:xfrm>
            <a:off x="9742488" y="3668713"/>
            <a:ext cx="457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5" name="Text Box 9"/>
          <p:cNvSpPr txBox="1"/>
          <p:nvPr/>
        </p:nvSpPr>
        <p:spPr>
          <a:xfrm>
            <a:off x="9666288" y="2220913"/>
            <a:ext cx="457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D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4" name="Text Box 10"/>
          <p:cNvSpPr txBox="1"/>
          <p:nvPr/>
        </p:nvSpPr>
        <p:spPr>
          <a:xfrm>
            <a:off x="3646488" y="2144713"/>
            <a:ext cx="2667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相等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5" name="Text Box 11"/>
          <p:cNvSpPr txBox="1"/>
          <p:nvPr/>
        </p:nvSpPr>
        <p:spPr>
          <a:xfrm>
            <a:off x="2655888" y="2906713"/>
            <a:ext cx="502443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两平行线的所有公垂线都相等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6" name="Text Box 12"/>
          <p:cNvSpPr txBox="1"/>
          <p:nvPr/>
        </p:nvSpPr>
        <p:spPr>
          <a:xfrm>
            <a:off x="2698750" y="3500438"/>
            <a:ext cx="46482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∵∠A=∠B=∠C=∠D=90°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7" name="Text Box 13"/>
          <p:cNvSpPr txBox="1"/>
          <p:nvPr/>
        </p:nvSpPr>
        <p:spPr>
          <a:xfrm>
            <a:off x="2706688" y="4044950"/>
            <a:ext cx="3733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有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AD∥BC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8" name="Text Box 14"/>
          <p:cNvSpPr txBox="1"/>
          <p:nvPr/>
        </p:nvSpPr>
        <p:spPr>
          <a:xfrm>
            <a:off x="2770188" y="4652963"/>
            <a:ext cx="6781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AB⊥AD   AB⊥BC    CD⊥BC    CD⊥AD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9" name="Text Box 15"/>
          <p:cNvSpPr txBox="1"/>
          <p:nvPr/>
        </p:nvSpPr>
        <p:spPr>
          <a:xfrm>
            <a:off x="2738438" y="5172075"/>
            <a:ext cx="5867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 AB = CD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00" name="Text Box 16"/>
          <p:cNvSpPr txBox="1"/>
          <p:nvPr/>
        </p:nvSpPr>
        <p:spPr>
          <a:xfrm>
            <a:off x="2759075" y="5748338"/>
            <a:ext cx="4876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同理 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AD = BC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01" name="Text Box 17"/>
          <p:cNvSpPr txBox="1"/>
          <p:nvPr/>
        </p:nvSpPr>
        <p:spPr>
          <a:xfrm>
            <a:off x="2105025" y="2149475"/>
            <a:ext cx="1676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解答：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Kingsoft Office WPP</Application>
  <PresentationFormat>宽屏</PresentationFormat>
  <Paragraphs>156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2016-03-12T05:13:10Z</dcterms:created>
  <dcterms:modified xsi:type="dcterms:W3CDTF">2016-03-12T05:13:31Z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