
<file path=[Content_Types].xml><?xml version="1.0" encoding="utf-8"?>
<Types xmlns="http://schemas.openxmlformats.org/package/2006/content-types">
  <Default Extension="jpeg" ContentType="image/jpeg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5.png"/><Relationship Id="rId1" Type="http://schemas.openxmlformats.org/officeDocument/2006/relationships/image" Target="../media/image14.wmf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3.wmf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8.wmf"/><Relationship Id="rId1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1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7.jpeg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wmf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3" name="TextBox 3"/>
          <p:cNvSpPr txBox="1"/>
          <p:nvPr/>
        </p:nvSpPr>
        <p:spPr>
          <a:xfrm>
            <a:off x="1524000" y="2089150"/>
            <a:ext cx="9144000" cy="15544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zh-CN" altLang="en-US" sz="48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第</a:t>
            </a:r>
            <a:r>
              <a:rPr lang="en-US" altLang="zh-CN" sz="4800" b="1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5</a:t>
            </a:r>
            <a:r>
              <a:rPr lang="zh-CN" altLang="en-US" sz="48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章 轴对称与旋转</a:t>
            </a:r>
            <a:endParaRPr lang="zh-CN" altLang="en-US" sz="4800" b="1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  <a:p>
            <a:pPr lvl="0" algn="ctr" eaLnBrk="1" hangingPunct="1"/>
            <a:r>
              <a:rPr lang="en-US" altLang="zh-CN" sz="4800" b="1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5.1.2 </a:t>
            </a:r>
            <a:r>
              <a:rPr lang="zh-CN" altLang="en-US" sz="48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轴对称变换</a:t>
            </a:r>
            <a:endParaRPr lang="en-US" altLang="zh-CN" sz="4800" b="1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7414" name="Line 12"/>
          <p:cNvSpPr/>
          <p:nvPr/>
        </p:nvSpPr>
        <p:spPr>
          <a:xfrm flipV="1">
            <a:off x="2563813" y="3713163"/>
            <a:ext cx="7235825" cy="42862"/>
          </a:xfrm>
          <a:prstGeom prst="line">
            <a:avLst/>
          </a:prstGeom>
          <a:ln w="2857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7415" name="TextBox 4"/>
          <p:cNvSpPr txBox="1"/>
          <p:nvPr/>
        </p:nvSpPr>
        <p:spPr>
          <a:xfrm>
            <a:off x="1524000" y="3835400"/>
            <a:ext cx="9144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zh-CN" altLang="en-US" sz="2400" b="1" dirty="0">
                <a:latin typeface="Times New Roman" pitchFamily="18" charset="0"/>
                <a:ea typeface="黑体" pitchFamily="2" charset="-122"/>
              </a:rPr>
              <a:t>湘教版  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黑体" pitchFamily="2" charset="-122"/>
              </a:rPr>
              <a:t>七年级下册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黑体" pitchFamily="2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Text Box 7"/>
          <p:cNvSpPr txBox="1"/>
          <p:nvPr/>
        </p:nvSpPr>
        <p:spPr>
          <a:xfrm>
            <a:off x="1919288" y="3500438"/>
            <a:ext cx="8077200" cy="11150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20000"/>
              </a:lnSpc>
              <a:buNone/>
            </a:pPr>
            <a:r>
              <a:rPr lang="zh-CN" altLang="en-US" sz="2500" b="1" dirty="0">
                <a:solidFill>
                  <a:schemeClr val="accent1"/>
                </a:solidFill>
                <a:latin typeface="黑体" pitchFamily="2" charset="-122"/>
                <a:ea typeface="黑体" pitchFamily="2" charset="-122"/>
              </a:rPr>
              <a:t>   </a:t>
            </a:r>
            <a:r>
              <a:rPr lang="zh-CN" altLang="en-US" sz="25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 </a:t>
            </a:r>
            <a:r>
              <a:rPr lang="zh-CN" altLang="en-US" sz="28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联系：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把成轴对称的两个图形看成一个整体，它就是一个轴对称图形；</a:t>
            </a:r>
            <a:endParaRPr lang="zh-CN" altLang="en-US" sz="2800" b="1" dirty="0">
              <a:solidFill>
                <a:srgbClr val="0000FF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23555" name="Text Box 8"/>
          <p:cNvSpPr txBox="1"/>
          <p:nvPr/>
        </p:nvSpPr>
        <p:spPr>
          <a:xfrm>
            <a:off x="2057400" y="4724400"/>
            <a:ext cx="7696200" cy="11150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20000"/>
              </a:lnSpc>
              <a:buNone/>
            </a:pPr>
            <a:r>
              <a:rPr lang="zh-CN" altLang="en-US" sz="2500" b="1" dirty="0">
                <a:solidFill>
                  <a:schemeClr val="accent1"/>
                </a:solidFill>
                <a:latin typeface="黑体" pitchFamily="2" charset="-122"/>
                <a:ea typeface="黑体" pitchFamily="2" charset="-122"/>
              </a:rPr>
              <a:t>    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把一个轴对称图形沿对称轴分成两个图形，这两个图形关于这条直线轴对称</a:t>
            </a:r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.</a:t>
            </a:r>
            <a:endParaRPr lang="en-US" altLang="zh-CN" sz="2800" b="1">
              <a:solidFill>
                <a:srgbClr val="0000FF"/>
              </a:solidFill>
              <a:latin typeface="Times New Roman" pitchFamily="18" charset="0"/>
              <a:ea typeface="黑体" pitchFamily="2" charset="-122"/>
            </a:endParaRPr>
          </a:p>
        </p:txBody>
      </p:sp>
      <p:grpSp>
        <p:nvGrpSpPr>
          <p:cNvPr id="34820" name="Group 4"/>
          <p:cNvGrpSpPr/>
          <p:nvPr/>
        </p:nvGrpSpPr>
        <p:grpSpPr>
          <a:xfrm>
            <a:off x="2279650" y="188913"/>
            <a:ext cx="1981200" cy="868362"/>
            <a:chOff x="0" y="0"/>
            <a:chExt cx="1333" cy="456"/>
          </a:xfrm>
        </p:grpSpPr>
        <p:sp>
          <p:nvSpPr>
            <p:cNvPr id="34821" name="Oval 3"/>
            <p:cNvSpPr/>
            <p:nvPr/>
          </p:nvSpPr>
          <p:spPr>
            <a:xfrm>
              <a:off x="28" y="244"/>
              <a:ext cx="1015" cy="212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</a:ln>
            <a:effectLst>
              <a:prstShdw prst="shdw17" dist="17961" dir="2699999">
                <a:srgbClr val="687F8C"/>
              </a:prstShdw>
            </a:effectLst>
          </p:spPr>
          <p:txBody>
            <a:bodyPr wrap="none" anchor="ctr"/>
            <a:p>
              <a:pPr lvl="0" algn="ctr" eaLnBrk="1" hangingPunct="1">
                <a:lnSpc>
                  <a:spcPct val="160000"/>
                </a:lnSpc>
                <a:buNone/>
              </a:pPr>
              <a:endParaRPr lang="zh-CN" altLang="en-US" sz="2500" b="0" dirty="0">
                <a:latin typeface="Times New Roman" pitchFamily="18" charset="0"/>
                <a:ea typeface="宋体" pitchFamily="2" charset="-122"/>
              </a:endParaRPr>
            </a:p>
          </p:txBody>
        </p:sp>
        <p:grpSp>
          <p:nvGrpSpPr>
            <p:cNvPr id="34822" name="Group 6"/>
            <p:cNvGrpSpPr/>
            <p:nvPr/>
          </p:nvGrpSpPr>
          <p:grpSpPr>
            <a:xfrm>
              <a:off x="0" y="0"/>
              <a:ext cx="1333" cy="356"/>
              <a:chOff x="0" y="0"/>
              <a:chExt cx="1333" cy="464"/>
            </a:xfrm>
          </p:grpSpPr>
          <p:grpSp>
            <p:nvGrpSpPr>
              <p:cNvPr id="34823" name="Group 7"/>
              <p:cNvGrpSpPr/>
              <p:nvPr/>
            </p:nvGrpSpPr>
            <p:grpSpPr>
              <a:xfrm>
                <a:off x="0" y="0"/>
                <a:ext cx="662" cy="382"/>
                <a:chOff x="0" y="0"/>
                <a:chExt cx="662" cy="382"/>
              </a:xfrm>
            </p:grpSpPr>
            <p:sp>
              <p:nvSpPr>
                <p:cNvPr id="34824" name="Freeform 6"/>
                <p:cNvSpPr/>
                <p:nvPr/>
              </p:nvSpPr>
              <p:spPr>
                <a:xfrm>
                  <a:off x="0" y="0"/>
                  <a:ext cx="662" cy="382"/>
                </a:xfrm>
                <a:custGeom>
                  <a:avLst/>
                  <a:gdLst>
                    <a:gd name="txL" fmla="*/ 0 w 1324"/>
                    <a:gd name="txT" fmla="*/ 0 h 763"/>
                    <a:gd name="txR" fmla="*/ 1324 w 1324"/>
                    <a:gd name="txB" fmla="*/ 763 h 763"/>
                  </a:gdLst>
                  <a:ahLst/>
                  <a:cxnLst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</a:cxnLst>
                  <a:rect l="txL" t="txT" r="txR" b="txB"/>
                  <a:pathLst>
                    <a:path w="1324" h="763">
                      <a:moveTo>
                        <a:pt x="1317" y="119"/>
                      </a:moveTo>
                      <a:lnTo>
                        <a:pt x="1307" y="122"/>
                      </a:lnTo>
                      <a:lnTo>
                        <a:pt x="1297" y="123"/>
                      </a:lnTo>
                      <a:lnTo>
                        <a:pt x="1286" y="123"/>
                      </a:lnTo>
                      <a:lnTo>
                        <a:pt x="1276" y="122"/>
                      </a:lnTo>
                      <a:lnTo>
                        <a:pt x="1264" y="122"/>
                      </a:lnTo>
                      <a:lnTo>
                        <a:pt x="1254" y="121"/>
                      </a:lnTo>
                      <a:lnTo>
                        <a:pt x="1243" y="121"/>
                      </a:lnTo>
                      <a:lnTo>
                        <a:pt x="1232" y="121"/>
                      </a:lnTo>
                      <a:lnTo>
                        <a:pt x="1206" y="116"/>
                      </a:lnTo>
                      <a:lnTo>
                        <a:pt x="1178" y="109"/>
                      </a:lnTo>
                      <a:lnTo>
                        <a:pt x="1150" y="101"/>
                      </a:lnTo>
                      <a:lnTo>
                        <a:pt x="1122" y="93"/>
                      </a:lnTo>
                      <a:lnTo>
                        <a:pt x="1093" y="83"/>
                      </a:lnTo>
                      <a:lnTo>
                        <a:pt x="1065" y="73"/>
                      </a:lnTo>
                      <a:lnTo>
                        <a:pt x="1036" y="63"/>
                      </a:lnTo>
                      <a:lnTo>
                        <a:pt x="1009" y="53"/>
                      </a:lnTo>
                      <a:lnTo>
                        <a:pt x="982" y="42"/>
                      </a:lnTo>
                      <a:lnTo>
                        <a:pt x="957" y="33"/>
                      </a:lnTo>
                      <a:lnTo>
                        <a:pt x="932" y="24"/>
                      </a:lnTo>
                      <a:lnTo>
                        <a:pt x="908" y="16"/>
                      </a:lnTo>
                      <a:lnTo>
                        <a:pt x="887" y="9"/>
                      </a:lnTo>
                      <a:lnTo>
                        <a:pt x="866" y="4"/>
                      </a:lnTo>
                      <a:lnTo>
                        <a:pt x="849" y="1"/>
                      </a:lnTo>
                      <a:lnTo>
                        <a:pt x="832" y="0"/>
                      </a:lnTo>
                      <a:lnTo>
                        <a:pt x="819" y="0"/>
                      </a:lnTo>
                      <a:lnTo>
                        <a:pt x="806" y="1"/>
                      </a:lnTo>
                      <a:lnTo>
                        <a:pt x="793" y="3"/>
                      </a:lnTo>
                      <a:lnTo>
                        <a:pt x="781" y="7"/>
                      </a:lnTo>
                      <a:lnTo>
                        <a:pt x="768" y="10"/>
                      </a:lnTo>
                      <a:lnTo>
                        <a:pt x="755" y="15"/>
                      </a:lnTo>
                      <a:lnTo>
                        <a:pt x="744" y="19"/>
                      </a:lnTo>
                      <a:lnTo>
                        <a:pt x="732" y="25"/>
                      </a:lnTo>
                      <a:lnTo>
                        <a:pt x="721" y="31"/>
                      </a:lnTo>
                      <a:lnTo>
                        <a:pt x="709" y="38"/>
                      </a:lnTo>
                      <a:lnTo>
                        <a:pt x="699" y="45"/>
                      </a:lnTo>
                      <a:lnTo>
                        <a:pt x="687" y="51"/>
                      </a:lnTo>
                      <a:lnTo>
                        <a:pt x="677" y="60"/>
                      </a:lnTo>
                      <a:lnTo>
                        <a:pt x="667" y="66"/>
                      </a:lnTo>
                      <a:lnTo>
                        <a:pt x="656" y="75"/>
                      </a:lnTo>
                      <a:lnTo>
                        <a:pt x="646" y="83"/>
                      </a:lnTo>
                      <a:lnTo>
                        <a:pt x="639" y="86"/>
                      </a:lnTo>
                      <a:lnTo>
                        <a:pt x="632" y="90"/>
                      </a:lnTo>
                      <a:lnTo>
                        <a:pt x="625" y="93"/>
                      </a:lnTo>
                      <a:lnTo>
                        <a:pt x="617" y="95"/>
                      </a:lnTo>
                      <a:lnTo>
                        <a:pt x="610" y="96"/>
                      </a:lnTo>
                      <a:lnTo>
                        <a:pt x="602" y="98"/>
                      </a:lnTo>
                      <a:lnTo>
                        <a:pt x="594" y="98"/>
                      </a:lnTo>
                      <a:lnTo>
                        <a:pt x="586" y="98"/>
                      </a:lnTo>
                      <a:lnTo>
                        <a:pt x="566" y="93"/>
                      </a:lnTo>
                      <a:lnTo>
                        <a:pt x="548" y="87"/>
                      </a:lnTo>
                      <a:lnTo>
                        <a:pt x="529" y="80"/>
                      </a:lnTo>
                      <a:lnTo>
                        <a:pt x="511" y="73"/>
                      </a:lnTo>
                      <a:lnTo>
                        <a:pt x="493" y="66"/>
                      </a:lnTo>
                      <a:lnTo>
                        <a:pt x="474" y="61"/>
                      </a:lnTo>
                      <a:lnTo>
                        <a:pt x="453" y="57"/>
                      </a:lnTo>
                      <a:lnTo>
                        <a:pt x="433" y="57"/>
                      </a:lnTo>
                      <a:lnTo>
                        <a:pt x="417" y="60"/>
                      </a:lnTo>
                      <a:lnTo>
                        <a:pt x="399" y="64"/>
                      </a:lnTo>
                      <a:lnTo>
                        <a:pt x="380" y="72"/>
                      </a:lnTo>
                      <a:lnTo>
                        <a:pt x="359" y="81"/>
                      </a:lnTo>
                      <a:lnTo>
                        <a:pt x="337" y="93"/>
                      </a:lnTo>
                      <a:lnTo>
                        <a:pt x="313" y="107"/>
                      </a:lnTo>
                      <a:lnTo>
                        <a:pt x="289" y="121"/>
                      </a:lnTo>
                      <a:lnTo>
                        <a:pt x="264" y="137"/>
                      </a:lnTo>
                      <a:lnTo>
                        <a:pt x="238" y="154"/>
                      </a:lnTo>
                      <a:lnTo>
                        <a:pt x="213" y="171"/>
                      </a:lnTo>
                      <a:lnTo>
                        <a:pt x="187" y="190"/>
                      </a:lnTo>
                      <a:lnTo>
                        <a:pt x="162" y="207"/>
                      </a:lnTo>
                      <a:lnTo>
                        <a:pt x="137" y="225"/>
                      </a:lnTo>
                      <a:lnTo>
                        <a:pt x="112" y="244"/>
                      </a:lnTo>
                      <a:lnTo>
                        <a:pt x="89" y="261"/>
                      </a:lnTo>
                      <a:lnTo>
                        <a:pt x="68" y="277"/>
                      </a:lnTo>
                      <a:lnTo>
                        <a:pt x="61" y="281"/>
                      </a:lnTo>
                      <a:lnTo>
                        <a:pt x="53" y="285"/>
                      </a:lnTo>
                      <a:lnTo>
                        <a:pt x="43" y="288"/>
                      </a:lnTo>
                      <a:lnTo>
                        <a:pt x="35" y="291"/>
                      </a:lnTo>
                      <a:lnTo>
                        <a:pt x="26" y="295"/>
                      </a:lnTo>
                      <a:lnTo>
                        <a:pt x="18" y="298"/>
                      </a:lnTo>
                      <a:lnTo>
                        <a:pt x="11" y="303"/>
                      </a:lnTo>
                      <a:lnTo>
                        <a:pt x="4" y="307"/>
                      </a:lnTo>
                      <a:lnTo>
                        <a:pt x="0" y="318"/>
                      </a:lnTo>
                      <a:lnTo>
                        <a:pt x="1" y="329"/>
                      </a:lnTo>
                      <a:lnTo>
                        <a:pt x="3" y="338"/>
                      </a:lnTo>
                      <a:lnTo>
                        <a:pt x="5" y="343"/>
                      </a:lnTo>
                      <a:lnTo>
                        <a:pt x="15" y="344"/>
                      </a:lnTo>
                      <a:lnTo>
                        <a:pt x="23" y="346"/>
                      </a:lnTo>
                      <a:lnTo>
                        <a:pt x="32" y="348"/>
                      </a:lnTo>
                      <a:lnTo>
                        <a:pt x="40" y="348"/>
                      </a:lnTo>
                      <a:lnTo>
                        <a:pt x="49" y="349"/>
                      </a:lnTo>
                      <a:lnTo>
                        <a:pt x="57" y="350"/>
                      </a:lnTo>
                      <a:lnTo>
                        <a:pt x="65" y="350"/>
                      </a:lnTo>
                      <a:lnTo>
                        <a:pt x="73" y="350"/>
                      </a:lnTo>
                      <a:lnTo>
                        <a:pt x="85" y="391"/>
                      </a:lnTo>
                      <a:lnTo>
                        <a:pt x="99" y="431"/>
                      </a:lnTo>
                      <a:lnTo>
                        <a:pt x="114" y="465"/>
                      </a:lnTo>
                      <a:lnTo>
                        <a:pt x="131" y="500"/>
                      </a:lnTo>
                      <a:lnTo>
                        <a:pt x="148" y="534"/>
                      </a:lnTo>
                      <a:lnTo>
                        <a:pt x="169" y="571"/>
                      </a:lnTo>
                      <a:lnTo>
                        <a:pt x="190" y="610"/>
                      </a:lnTo>
                      <a:lnTo>
                        <a:pt x="213" y="654"/>
                      </a:lnTo>
                      <a:lnTo>
                        <a:pt x="220" y="664"/>
                      </a:lnTo>
                      <a:lnTo>
                        <a:pt x="232" y="675"/>
                      </a:lnTo>
                      <a:lnTo>
                        <a:pt x="248" y="685"/>
                      </a:lnTo>
                      <a:lnTo>
                        <a:pt x="268" y="695"/>
                      </a:lnTo>
                      <a:lnTo>
                        <a:pt x="292" y="707"/>
                      </a:lnTo>
                      <a:lnTo>
                        <a:pt x="320" y="717"/>
                      </a:lnTo>
                      <a:lnTo>
                        <a:pt x="350" y="728"/>
                      </a:lnTo>
                      <a:lnTo>
                        <a:pt x="383" y="736"/>
                      </a:lnTo>
                      <a:lnTo>
                        <a:pt x="419" y="745"/>
                      </a:lnTo>
                      <a:lnTo>
                        <a:pt x="458" y="752"/>
                      </a:lnTo>
                      <a:lnTo>
                        <a:pt x="497" y="758"/>
                      </a:lnTo>
                      <a:lnTo>
                        <a:pt x="539" y="761"/>
                      </a:lnTo>
                      <a:lnTo>
                        <a:pt x="582" y="763"/>
                      </a:lnTo>
                      <a:lnTo>
                        <a:pt x="626" y="763"/>
                      </a:lnTo>
                      <a:lnTo>
                        <a:pt x="671" y="761"/>
                      </a:lnTo>
                      <a:lnTo>
                        <a:pt x="716" y="757"/>
                      </a:lnTo>
                      <a:lnTo>
                        <a:pt x="764" y="750"/>
                      </a:lnTo>
                      <a:lnTo>
                        <a:pt x="809" y="740"/>
                      </a:lnTo>
                      <a:lnTo>
                        <a:pt x="852" y="731"/>
                      </a:lnTo>
                      <a:lnTo>
                        <a:pt x="891" y="720"/>
                      </a:lnTo>
                      <a:lnTo>
                        <a:pt x="927" y="708"/>
                      </a:lnTo>
                      <a:lnTo>
                        <a:pt x="960" y="695"/>
                      </a:lnTo>
                      <a:lnTo>
                        <a:pt x="991" y="683"/>
                      </a:lnTo>
                      <a:lnTo>
                        <a:pt x="1019" y="669"/>
                      </a:lnTo>
                      <a:lnTo>
                        <a:pt x="1044" y="654"/>
                      </a:lnTo>
                      <a:lnTo>
                        <a:pt x="1066" y="639"/>
                      </a:lnTo>
                      <a:lnTo>
                        <a:pt x="1087" y="624"/>
                      </a:lnTo>
                      <a:lnTo>
                        <a:pt x="1104" y="609"/>
                      </a:lnTo>
                      <a:lnTo>
                        <a:pt x="1120" y="593"/>
                      </a:lnTo>
                      <a:lnTo>
                        <a:pt x="1133" y="577"/>
                      </a:lnTo>
                      <a:lnTo>
                        <a:pt x="1145" y="562"/>
                      </a:lnTo>
                      <a:lnTo>
                        <a:pt x="1154" y="546"/>
                      </a:lnTo>
                      <a:lnTo>
                        <a:pt x="1161" y="528"/>
                      </a:lnTo>
                      <a:lnTo>
                        <a:pt x="1168" y="511"/>
                      </a:lnTo>
                      <a:lnTo>
                        <a:pt x="1176" y="495"/>
                      </a:lnTo>
                      <a:lnTo>
                        <a:pt x="1183" y="478"/>
                      </a:lnTo>
                      <a:lnTo>
                        <a:pt x="1190" y="460"/>
                      </a:lnTo>
                      <a:lnTo>
                        <a:pt x="1196" y="442"/>
                      </a:lnTo>
                      <a:lnTo>
                        <a:pt x="1202" y="425"/>
                      </a:lnTo>
                      <a:lnTo>
                        <a:pt x="1206" y="405"/>
                      </a:lnTo>
                      <a:lnTo>
                        <a:pt x="1209" y="381"/>
                      </a:lnTo>
                      <a:lnTo>
                        <a:pt x="1214" y="356"/>
                      </a:lnTo>
                      <a:lnTo>
                        <a:pt x="1221" y="328"/>
                      </a:lnTo>
                      <a:lnTo>
                        <a:pt x="1229" y="299"/>
                      </a:lnTo>
                      <a:lnTo>
                        <a:pt x="1237" y="270"/>
                      </a:lnTo>
                      <a:lnTo>
                        <a:pt x="1246" y="242"/>
                      </a:lnTo>
                      <a:lnTo>
                        <a:pt x="1254" y="214"/>
                      </a:lnTo>
                      <a:lnTo>
                        <a:pt x="1262" y="187"/>
                      </a:lnTo>
                      <a:lnTo>
                        <a:pt x="1271" y="185"/>
                      </a:lnTo>
                      <a:lnTo>
                        <a:pt x="1279" y="182"/>
                      </a:lnTo>
                      <a:lnTo>
                        <a:pt x="1287" y="177"/>
                      </a:lnTo>
                      <a:lnTo>
                        <a:pt x="1296" y="172"/>
                      </a:lnTo>
                      <a:lnTo>
                        <a:pt x="1304" y="168"/>
                      </a:lnTo>
                      <a:lnTo>
                        <a:pt x="1311" y="162"/>
                      </a:lnTo>
                      <a:lnTo>
                        <a:pt x="1317" y="155"/>
                      </a:lnTo>
                      <a:lnTo>
                        <a:pt x="1324" y="147"/>
                      </a:lnTo>
                      <a:lnTo>
                        <a:pt x="1322" y="141"/>
                      </a:lnTo>
                      <a:lnTo>
                        <a:pt x="1321" y="133"/>
                      </a:lnTo>
                      <a:lnTo>
                        <a:pt x="1319" y="125"/>
                      </a:lnTo>
                      <a:lnTo>
                        <a:pt x="1317" y="119"/>
                      </a:lnTo>
                      <a:close/>
                    </a:path>
                  </a:pathLst>
                </a:custGeom>
                <a:solidFill>
                  <a:srgbClr val="D80000">
                    <a:alpha val="100000"/>
                  </a:srgbClr>
                </a:solidFill>
                <a:ln w="9525">
                  <a:noFill/>
                </a:ln>
                <a:effectLst>
                  <a:prstShdw prst="shdw17" dist="17961" dir="13499999">
                    <a:srgbClr val="820000">
                      <a:alpha val="100000"/>
                    </a:srgbClr>
                  </a:prstShdw>
                </a:effectLst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4825" name="Freeform 7"/>
                <p:cNvSpPr/>
                <p:nvPr/>
              </p:nvSpPr>
              <p:spPr>
                <a:xfrm>
                  <a:off x="75" y="99"/>
                  <a:ext cx="518" cy="169"/>
                </a:xfrm>
                <a:custGeom>
                  <a:avLst/>
                  <a:gdLst>
                    <a:gd name="txL" fmla="*/ 0 w 1036"/>
                    <a:gd name="txT" fmla="*/ 0 h 338"/>
                    <a:gd name="txR" fmla="*/ 1036 w 1036"/>
                    <a:gd name="txB" fmla="*/ 338 h 338"/>
                  </a:gdLst>
                  <a:ahLst/>
                  <a:cxnLst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0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0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1"/>
                    </a:cxn>
                  </a:cxnLst>
                  <a:rect l="txL" t="txT" r="txR" b="txB"/>
                  <a:pathLst>
                    <a:path w="1036" h="338">
                      <a:moveTo>
                        <a:pt x="879" y="238"/>
                      </a:moveTo>
                      <a:lnTo>
                        <a:pt x="864" y="250"/>
                      </a:lnTo>
                      <a:lnTo>
                        <a:pt x="851" y="259"/>
                      </a:lnTo>
                      <a:lnTo>
                        <a:pt x="838" y="266"/>
                      </a:lnTo>
                      <a:lnTo>
                        <a:pt x="826" y="273"/>
                      </a:lnTo>
                      <a:lnTo>
                        <a:pt x="815" y="277"/>
                      </a:lnTo>
                      <a:lnTo>
                        <a:pt x="805" y="282"/>
                      </a:lnTo>
                      <a:lnTo>
                        <a:pt x="795" y="285"/>
                      </a:lnTo>
                      <a:lnTo>
                        <a:pt x="785" y="288"/>
                      </a:lnTo>
                      <a:lnTo>
                        <a:pt x="775" y="290"/>
                      </a:lnTo>
                      <a:lnTo>
                        <a:pt x="764" y="291"/>
                      </a:lnTo>
                      <a:lnTo>
                        <a:pt x="753" y="292"/>
                      </a:lnTo>
                      <a:lnTo>
                        <a:pt x="741" y="293"/>
                      </a:lnTo>
                      <a:lnTo>
                        <a:pt x="727" y="295"/>
                      </a:lnTo>
                      <a:lnTo>
                        <a:pt x="714" y="297"/>
                      </a:lnTo>
                      <a:lnTo>
                        <a:pt x="699" y="299"/>
                      </a:lnTo>
                      <a:lnTo>
                        <a:pt x="681" y="301"/>
                      </a:lnTo>
                      <a:lnTo>
                        <a:pt x="662" y="306"/>
                      </a:lnTo>
                      <a:lnTo>
                        <a:pt x="641" y="308"/>
                      </a:lnTo>
                      <a:lnTo>
                        <a:pt x="620" y="310"/>
                      </a:lnTo>
                      <a:lnTo>
                        <a:pt x="598" y="311"/>
                      </a:lnTo>
                      <a:lnTo>
                        <a:pt x="578" y="312"/>
                      </a:lnTo>
                      <a:lnTo>
                        <a:pt x="556" y="312"/>
                      </a:lnTo>
                      <a:lnTo>
                        <a:pt x="535" y="313"/>
                      </a:lnTo>
                      <a:lnTo>
                        <a:pt x="514" y="315"/>
                      </a:lnTo>
                      <a:lnTo>
                        <a:pt x="495" y="319"/>
                      </a:lnTo>
                      <a:lnTo>
                        <a:pt x="475" y="322"/>
                      </a:lnTo>
                      <a:lnTo>
                        <a:pt x="455" y="326"/>
                      </a:lnTo>
                      <a:lnTo>
                        <a:pt x="436" y="329"/>
                      </a:lnTo>
                      <a:lnTo>
                        <a:pt x="416" y="331"/>
                      </a:lnTo>
                      <a:lnTo>
                        <a:pt x="397" y="334"/>
                      </a:lnTo>
                      <a:lnTo>
                        <a:pt x="376" y="336"/>
                      </a:lnTo>
                      <a:lnTo>
                        <a:pt x="356" y="337"/>
                      </a:lnTo>
                      <a:lnTo>
                        <a:pt x="336" y="338"/>
                      </a:lnTo>
                      <a:lnTo>
                        <a:pt x="316" y="338"/>
                      </a:lnTo>
                      <a:lnTo>
                        <a:pt x="295" y="337"/>
                      </a:lnTo>
                      <a:lnTo>
                        <a:pt x="276" y="335"/>
                      </a:lnTo>
                      <a:lnTo>
                        <a:pt x="255" y="333"/>
                      </a:lnTo>
                      <a:lnTo>
                        <a:pt x="234" y="329"/>
                      </a:lnTo>
                      <a:lnTo>
                        <a:pt x="215" y="323"/>
                      </a:lnTo>
                      <a:lnTo>
                        <a:pt x="194" y="318"/>
                      </a:lnTo>
                      <a:lnTo>
                        <a:pt x="176" y="311"/>
                      </a:lnTo>
                      <a:lnTo>
                        <a:pt x="158" y="301"/>
                      </a:lnTo>
                      <a:lnTo>
                        <a:pt x="141" y="291"/>
                      </a:lnTo>
                      <a:lnTo>
                        <a:pt x="124" y="280"/>
                      </a:lnTo>
                      <a:lnTo>
                        <a:pt x="108" y="267"/>
                      </a:lnTo>
                      <a:lnTo>
                        <a:pt x="93" y="253"/>
                      </a:lnTo>
                      <a:lnTo>
                        <a:pt x="78" y="238"/>
                      </a:lnTo>
                      <a:lnTo>
                        <a:pt x="63" y="222"/>
                      </a:lnTo>
                      <a:lnTo>
                        <a:pt x="55" y="214"/>
                      </a:lnTo>
                      <a:lnTo>
                        <a:pt x="48" y="206"/>
                      </a:lnTo>
                      <a:lnTo>
                        <a:pt x="41" y="197"/>
                      </a:lnTo>
                      <a:lnTo>
                        <a:pt x="34" y="189"/>
                      </a:lnTo>
                      <a:lnTo>
                        <a:pt x="26" y="178"/>
                      </a:lnTo>
                      <a:lnTo>
                        <a:pt x="17" y="167"/>
                      </a:lnTo>
                      <a:lnTo>
                        <a:pt x="9" y="156"/>
                      </a:lnTo>
                      <a:lnTo>
                        <a:pt x="0" y="146"/>
                      </a:lnTo>
                      <a:lnTo>
                        <a:pt x="14" y="144"/>
                      </a:lnTo>
                      <a:lnTo>
                        <a:pt x="29" y="140"/>
                      </a:lnTo>
                      <a:lnTo>
                        <a:pt x="43" y="138"/>
                      </a:lnTo>
                      <a:lnTo>
                        <a:pt x="58" y="134"/>
                      </a:lnTo>
                      <a:lnTo>
                        <a:pt x="72" y="131"/>
                      </a:lnTo>
                      <a:lnTo>
                        <a:pt x="87" y="128"/>
                      </a:lnTo>
                      <a:lnTo>
                        <a:pt x="102" y="125"/>
                      </a:lnTo>
                      <a:lnTo>
                        <a:pt x="117" y="122"/>
                      </a:lnTo>
                      <a:lnTo>
                        <a:pt x="132" y="118"/>
                      </a:lnTo>
                      <a:lnTo>
                        <a:pt x="147" y="116"/>
                      </a:lnTo>
                      <a:lnTo>
                        <a:pt x="163" y="113"/>
                      </a:lnTo>
                      <a:lnTo>
                        <a:pt x="178" y="110"/>
                      </a:lnTo>
                      <a:lnTo>
                        <a:pt x="194" y="109"/>
                      </a:lnTo>
                      <a:lnTo>
                        <a:pt x="211" y="107"/>
                      </a:lnTo>
                      <a:lnTo>
                        <a:pt x="227" y="106"/>
                      </a:lnTo>
                      <a:lnTo>
                        <a:pt x="245" y="106"/>
                      </a:lnTo>
                      <a:lnTo>
                        <a:pt x="264" y="107"/>
                      </a:lnTo>
                      <a:lnTo>
                        <a:pt x="283" y="109"/>
                      </a:lnTo>
                      <a:lnTo>
                        <a:pt x="300" y="113"/>
                      </a:lnTo>
                      <a:lnTo>
                        <a:pt x="316" y="117"/>
                      </a:lnTo>
                      <a:lnTo>
                        <a:pt x="332" y="121"/>
                      </a:lnTo>
                      <a:lnTo>
                        <a:pt x="350" y="125"/>
                      </a:lnTo>
                      <a:lnTo>
                        <a:pt x="367" y="128"/>
                      </a:lnTo>
                      <a:lnTo>
                        <a:pt x="386" y="129"/>
                      </a:lnTo>
                      <a:lnTo>
                        <a:pt x="406" y="129"/>
                      </a:lnTo>
                      <a:lnTo>
                        <a:pt x="423" y="130"/>
                      </a:lnTo>
                      <a:lnTo>
                        <a:pt x="439" y="130"/>
                      </a:lnTo>
                      <a:lnTo>
                        <a:pt x="454" y="130"/>
                      </a:lnTo>
                      <a:lnTo>
                        <a:pt x="469" y="130"/>
                      </a:lnTo>
                      <a:lnTo>
                        <a:pt x="482" y="130"/>
                      </a:lnTo>
                      <a:lnTo>
                        <a:pt x="494" y="129"/>
                      </a:lnTo>
                      <a:lnTo>
                        <a:pt x="505" y="128"/>
                      </a:lnTo>
                      <a:lnTo>
                        <a:pt x="517" y="126"/>
                      </a:lnTo>
                      <a:lnTo>
                        <a:pt x="527" y="125"/>
                      </a:lnTo>
                      <a:lnTo>
                        <a:pt x="537" y="124"/>
                      </a:lnTo>
                      <a:lnTo>
                        <a:pt x="546" y="122"/>
                      </a:lnTo>
                      <a:lnTo>
                        <a:pt x="557" y="119"/>
                      </a:lnTo>
                      <a:lnTo>
                        <a:pt x="567" y="116"/>
                      </a:lnTo>
                      <a:lnTo>
                        <a:pt x="578" y="113"/>
                      </a:lnTo>
                      <a:lnTo>
                        <a:pt x="588" y="109"/>
                      </a:lnTo>
                      <a:lnTo>
                        <a:pt x="604" y="103"/>
                      </a:lnTo>
                      <a:lnTo>
                        <a:pt x="619" y="98"/>
                      </a:lnTo>
                      <a:lnTo>
                        <a:pt x="633" y="93"/>
                      </a:lnTo>
                      <a:lnTo>
                        <a:pt x="647" y="88"/>
                      </a:lnTo>
                      <a:lnTo>
                        <a:pt x="661" y="84"/>
                      </a:lnTo>
                      <a:lnTo>
                        <a:pt x="674" y="79"/>
                      </a:lnTo>
                      <a:lnTo>
                        <a:pt x="689" y="73"/>
                      </a:lnTo>
                      <a:lnTo>
                        <a:pt x="705" y="68"/>
                      </a:lnTo>
                      <a:lnTo>
                        <a:pt x="722" y="61"/>
                      </a:lnTo>
                      <a:lnTo>
                        <a:pt x="737" y="54"/>
                      </a:lnTo>
                      <a:lnTo>
                        <a:pt x="753" y="47"/>
                      </a:lnTo>
                      <a:lnTo>
                        <a:pt x="769" y="41"/>
                      </a:lnTo>
                      <a:lnTo>
                        <a:pt x="785" y="35"/>
                      </a:lnTo>
                      <a:lnTo>
                        <a:pt x="801" y="31"/>
                      </a:lnTo>
                      <a:lnTo>
                        <a:pt x="817" y="26"/>
                      </a:lnTo>
                      <a:lnTo>
                        <a:pt x="833" y="23"/>
                      </a:lnTo>
                      <a:lnTo>
                        <a:pt x="849" y="18"/>
                      </a:lnTo>
                      <a:lnTo>
                        <a:pt x="867" y="16"/>
                      </a:lnTo>
                      <a:lnTo>
                        <a:pt x="883" y="12"/>
                      </a:lnTo>
                      <a:lnTo>
                        <a:pt x="899" y="10"/>
                      </a:lnTo>
                      <a:lnTo>
                        <a:pt x="916" y="8"/>
                      </a:lnTo>
                      <a:lnTo>
                        <a:pt x="932" y="5"/>
                      </a:lnTo>
                      <a:lnTo>
                        <a:pt x="950" y="3"/>
                      </a:lnTo>
                      <a:lnTo>
                        <a:pt x="966" y="2"/>
                      </a:lnTo>
                      <a:lnTo>
                        <a:pt x="975" y="2"/>
                      </a:lnTo>
                      <a:lnTo>
                        <a:pt x="983" y="1"/>
                      </a:lnTo>
                      <a:lnTo>
                        <a:pt x="992" y="1"/>
                      </a:lnTo>
                      <a:lnTo>
                        <a:pt x="1002" y="1"/>
                      </a:lnTo>
                      <a:lnTo>
                        <a:pt x="1010" y="1"/>
                      </a:lnTo>
                      <a:lnTo>
                        <a:pt x="1019" y="1"/>
                      </a:lnTo>
                      <a:lnTo>
                        <a:pt x="1027" y="0"/>
                      </a:lnTo>
                      <a:lnTo>
                        <a:pt x="1036" y="0"/>
                      </a:lnTo>
                      <a:lnTo>
                        <a:pt x="1030" y="15"/>
                      </a:lnTo>
                      <a:lnTo>
                        <a:pt x="1023" y="28"/>
                      </a:lnTo>
                      <a:lnTo>
                        <a:pt x="1017" y="43"/>
                      </a:lnTo>
                      <a:lnTo>
                        <a:pt x="1010" y="57"/>
                      </a:lnTo>
                      <a:lnTo>
                        <a:pt x="1003" y="71"/>
                      </a:lnTo>
                      <a:lnTo>
                        <a:pt x="996" y="85"/>
                      </a:lnTo>
                      <a:lnTo>
                        <a:pt x="988" y="99"/>
                      </a:lnTo>
                      <a:lnTo>
                        <a:pt x="980" y="113"/>
                      </a:lnTo>
                      <a:lnTo>
                        <a:pt x="974" y="121"/>
                      </a:lnTo>
                      <a:lnTo>
                        <a:pt x="969" y="130"/>
                      </a:lnTo>
                      <a:lnTo>
                        <a:pt x="964" y="138"/>
                      </a:lnTo>
                      <a:lnTo>
                        <a:pt x="958" y="147"/>
                      </a:lnTo>
                      <a:lnTo>
                        <a:pt x="950" y="159"/>
                      </a:lnTo>
                      <a:lnTo>
                        <a:pt x="940" y="171"/>
                      </a:lnTo>
                      <a:lnTo>
                        <a:pt x="931" y="183"/>
                      </a:lnTo>
                      <a:lnTo>
                        <a:pt x="922" y="194"/>
                      </a:lnTo>
                      <a:lnTo>
                        <a:pt x="912" y="206"/>
                      </a:lnTo>
                      <a:lnTo>
                        <a:pt x="901" y="216"/>
                      </a:lnTo>
                      <a:lnTo>
                        <a:pt x="891" y="228"/>
                      </a:lnTo>
                      <a:lnTo>
                        <a:pt x="879" y="238"/>
                      </a:lnTo>
                      <a:close/>
                    </a:path>
                  </a:pathLst>
                </a:custGeom>
                <a:solidFill>
                  <a:srgbClr val="FFFFFF">
                    <a:alpha val="100000"/>
                  </a:srgbClr>
                </a:solidFill>
                <a:ln w="9525">
                  <a:noFill/>
                </a:ln>
                <a:effectLst>
                  <a:prstShdw prst="shdw17" dist="17961" dir="13499999">
                    <a:srgbClr val="999999">
                      <a:alpha val="100000"/>
                    </a:srgbClr>
                  </a:prstShdw>
                </a:effectLst>
              </p:spPr>
              <p:txBody>
                <a:bodyPr/>
                <a:p>
                  <a:endParaRPr lang="zh-CN" altLang="en-US"/>
                </a:p>
              </p:txBody>
            </p:sp>
          </p:grpSp>
          <p:sp>
            <p:nvSpPr>
              <p:cNvPr id="34826" name="Text Box 8"/>
              <p:cNvSpPr txBox="1"/>
              <p:nvPr/>
            </p:nvSpPr>
            <p:spPr>
              <a:xfrm>
                <a:off x="409" y="109"/>
                <a:ext cx="924" cy="355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eaLnBrk="1" hangingPunct="1">
                  <a:buNone/>
                </a:pPr>
                <a:r>
                  <a:rPr lang="zh-CN" altLang="en-US" sz="2800" b="1" dirty="0">
                    <a:latin typeface="Arial" charset="0"/>
                    <a:ea typeface="黑体" pitchFamily="2" charset="-122"/>
                  </a:rPr>
                  <a:t>说一说</a:t>
                </a:r>
                <a:endParaRPr lang="zh-CN" altLang="en-US" sz="2800" b="1" dirty="0">
                  <a:latin typeface="Arial" charset="0"/>
                  <a:ea typeface="黑体" pitchFamily="2" charset="-122"/>
                </a:endParaRPr>
              </a:p>
            </p:txBody>
          </p:sp>
        </p:grpSp>
      </p:grpSp>
      <p:sp>
        <p:nvSpPr>
          <p:cNvPr id="23563" name="Text Box 7"/>
          <p:cNvSpPr txBox="1"/>
          <p:nvPr/>
        </p:nvSpPr>
        <p:spPr>
          <a:xfrm>
            <a:off x="2514600" y="914400"/>
            <a:ext cx="7086600" cy="60325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20000"/>
              </a:lnSpc>
              <a:buNone/>
            </a:pP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    </a:t>
            </a:r>
            <a:r>
              <a:rPr lang="zh-CN" altLang="en-US" sz="2800" b="1" dirty="0">
                <a:latin typeface="黑体" pitchFamily="2" charset="-122"/>
                <a:ea typeface="黑体" pitchFamily="2" charset="-122"/>
              </a:rPr>
              <a:t>轴对称与轴对称图形两者之间的联系？</a:t>
            </a:r>
            <a:endParaRPr lang="zh-CN" altLang="en-US" sz="2800" b="1" dirty="0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23564" name="Text Box 12"/>
          <p:cNvSpPr txBox="1"/>
          <p:nvPr/>
        </p:nvSpPr>
        <p:spPr>
          <a:xfrm>
            <a:off x="2104073" y="1600200"/>
            <a:ext cx="8006080" cy="60325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lnSpc>
                <a:spcPct val="120000"/>
              </a:lnSpc>
              <a:buNone/>
            </a:pPr>
            <a:r>
              <a:rPr lang="zh-CN" altLang="en-US" sz="2800" b="1" dirty="0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相同点：</a:t>
            </a:r>
            <a:r>
              <a:rPr lang="zh-CN" altLang="en-US" sz="2800" b="1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都是关于某一条直线折叠，两部分重合。</a:t>
            </a:r>
            <a:endParaRPr lang="zh-CN" altLang="en-US" sz="2800" b="1" dirty="0">
              <a:solidFill>
                <a:srgbClr val="0000FF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23565" name="Text Box 13"/>
          <p:cNvSpPr txBox="1"/>
          <p:nvPr/>
        </p:nvSpPr>
        <p:spPr>
          <a:xfrm>
            <a:off x="2133600" y="2286000"/>
            <a:ext cx="6019800" cy="11150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20000"/>
              </a:lnSpc>
              <a:buNone/>
            </a:pPr>
            <a:r>
              <a:rPr lang="zh-CN" altLang="en-US" sz="28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不同点：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轴对称是两个图形。</a:t>
            </a:r>
            <a:endParaRPr lang="zh-CN" altLang="en-US" sz="2800" b="1" dirty="0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  <a:p>
            <a:pPr lvl="0" algn="ctr" eaLnBrk="1" hangingPunct="1">
              <a:lnSpc>
                <a:spcPct val="120000"/>
              </a:lnSpc>
              <a:buNone/>
            </a:pPr>
            <a:r>
              <a:rPr lang="zh-CN" altLang="en-US" sz="28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      轴对称图形是一个图形。</a:t>
            </a:r>
            <a:endParaRPr lang="zh-CN" altLang="en-US" sz="2800" b="1" dirty="0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" fill="hold"/>
                                        <p:tgtEl>
                                          <p:spTgt spid="2356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" fill="hold"/>
                                        <p:tgtEl>
                                          <p:spTgt spid="2356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5" grpId="0"/>
      <p:bldP spid="23563" grpId="0"/>
      <p:bldP spid="23564" grpId="0" bldLvl="0"/>
      <p:bldP spid="23565" grpId="0" bldLvl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5842" name="Group 2"/>
          <p:cNvGrpSpPr/>
          <p:nvPr/>
        </p:nvGrpSpPr>
        <p:grpSpPr>
          <a:xfrm>
            <a:off x="2208213" y="188913"/>
            <a:ext cx="1711325" cy="645161"/>
            <a:chOff x="0" y="0"/>
            <a:chExt cx="2691" cy="1015"/>
          </a:xfrm>
        </p:grpSpPr>
        <p:sp>
          <p:nvSpPr>
            <p:cNvPr id="35843" name="Oval 4"/>
            <p:cNvSpPr/>
            <p:nvPr/>
          </p:nvSpPr>
          <p:spPr>
            <a:xfrm>
              <a:off x="99" y="426"/>
              <a:ext cx="2592" cy="481"/>
            </a:xfrm>
            <a:prstGeom prst="ellipse">
              <a:avLst/>
            </a:prstGeom>
            <a:solidFill>
              <a:srgbClr val="00FF00"/>
            </a:solidFill>
            <a:ln w="9525">
              <a:noFill/>
            </a:ln>
            <a:effectLst>
              <a:prstShdw prst="shdw17" dist="17961" dir="2699999">
                <a:srgbClr val="687F8C"/>
              </a:prstShdw>
            </a:effectLst>
          </p:spPr>
          <p:txBody>
            <a:bodyPr wrap="none" lIns="90170" tIns="46990" rIns="90170" bIns="46990" anchor="ctr"/>
            <a:p>
              <a:pPr lvl="0" algn="ctr" eaLnBrk="1" hangingPunct="1">
                <a:lnSpc>
                  <a:spcPct val="160000"/>
                </a:lnSpc>
                <a:buNone/>
              </a:pPr>
              <a:endParaRPr lang="zh-CN" altLang="en-US" sz="2500" b="0" dirty="0">
                <a:latin typeface="Times New Roman" pitchFamily="18" charset="0"/>
                <a:ea typeface="宋体" pitchFamily="2" charset="-122"/>
              </a:endParaRPr>
            </a:p>
          </p:txBody>
        </p:sp>
        <p:pic>
          <p:nvPicPr>
            <p:cNvPr id="35844" name="Picture 5" descr="MCj02810300000[1]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200" cy="1015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5845" name="Text Box 6"/>
            <p:cNvSpPr txBox="1"/>
            <p:nvPr/>
          </p:nvSpPr>
          <p:spPr>
            <a:xfrm>
              <a:off x="960" y="35"/>
              <a:ext cx="1625" cy="81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buNone/>
              </a:pPr>
              <a:r>
                <a:rPr lang="zh-CN" altLang="en-US" sz="2800" b="1" dirty="0">
                  <a:solidFill>
                    <a:srgbClr val="CC0000"/>
                  </a:solidFill>
                  <a:latin typeface="Arial" charset="0"/>
                  <a:ea typeface="黑体" pitchFamily="2" charset="-122"/>
                </a:rPr>
                <a:t>探究</a:t>
              </a:r>
              <a:endParaRPr lang="zh-CN" altLang="en-US" sz="2800" b="1" dirty="0">
                <a:solidFill>
                  <a:srgbClr val="CC0000"/>
                </a:solidFill>
                <a:latin typeface="Arial" charset="0"/>
                <a:ea typeface="黑体" pitchFamily="2" charset="-122"/>
              </a:endParaRPr>
            </a:p>
          </p:txBody>
        </p:sp>
      </p:grpSp>
      <p:sp>
        <p:nvSpPr>
          <p:cNvPr id="35846" name="矩形 1"/>
          <p:cNvSpPr/>
          <p:nvPr/>
        </p:nvSpPr>
        <p:spPr>
          <a:xfrm>
            <a:off x="2063750" y="260350"/>
            <a:ext cx="8305800" cy="149923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10000"/>
              </a:lnSpc>
              <a:buNone/>
            </a:pP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                  在下图中，三角形</a:t>
            </a:r>
            <a:r>
              <a:rPr lang="en-US" altLang="zh-CN" sz="2800" b="1" i="1">
                <a:latin typeface="Times New Roman" pitchFamily="18" charset="0"/>
                <a:ea typeface="宋体" pitchFamily="2" charset="-122"/>
              </a:rPr>
              <a:t>ABC 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和三角形</a:t>
            </a:r>
            <a:r>
              <a:rPr lang="en-US" altLang="zh-CN" sz="2800" b="1" i="1">
                <a:latin typeface="Times New Roman" pitchFamily="18" charset="0"/>
                <a:ea typeface="宋体" pitchFamily="2" charset="-122"/>
              </a:rPr>
              <a:t>A'B'C'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关于直线</a:t>
            </a:r>
            <a:r>
              <a:rPr lang="en-US" altLang="zh-CN" sz="2800" b="1" i="1">
                <a:latin typeface="Times New Roman" pitchFamily="18" charset="0"/>
                <a:ea typeface="宋体" pitchFamily="2" charset="-122"/>
              </a:rPr>
              <a:t>l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成轴对称，点</a:t>
            </a:r>
            <a:r>
              <a:rPr lang="en-US" altLang="zh-CN" sz="2800" b="1" i="1">
                <a:latin typeface="Times New Roman" pitchFamily="18" charset="0"/>
                <a:ea typeface="宋体" pitchFamily="2" charset="-122"/>
              </a:rPr>
              <a:t>P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和</a:t>
            </a:r>
            <a:r>
              <a:rPr lang="en-US" altLang="zh-CN" sz="2800" b="1" i="1">
                <a:latin typeface="Times New Roman" pitchFamily="18" charset="0"/>
                <a:ea typeface="宋体" pitchFamily="2" charset="-122"/>
              </a:rPr>
              <a:t>P'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是对应点，线段</a:t>
            </a:r>
            <a:r>
              <a:rPr lang="en-US" altLang="zh-CN" sz="2800" b="1" i="1">
                <a:latin typeface="Times New Roman" pitchFamily="18" charset="0"/>
                <a:ea typeface="宋体" pitchFamily="2" charset="-122"/>
              </a:rPr>
              <a:t>PP'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交直线</a:t>
            </a:r>
            <a:r>
              <a:rPr lang="en-US" altLang="zh-CN" sz="2800" b="1" i="1">
                <a:latin typeface="Times New Roman" pitchFamily="18" charset="0"/>
                <a:ea typeface="宋体" pitchFamily="2" charset="-122"/>
              </a:rPr>
              <a:t>l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于点</a:t>
            </a:r>
            <a:r>
              <a:rPr lang="en-US" altLang="zh-CN" sz="2800" b="1" i="1">
                <a:latin typeface="Times New Roman" pitchFamily="18" charset="0"/>
                <a:ea typeface="宋体" pitchFamily="2" charset="-122"/>
              </a:rPr>
              <a:t>D</a:t>
            </a:r>
            <a:r>
              <a:rPr lang="en-US" altLang="zh-CN" sz="2800" b="1">
                <a:latin typeface="Times New Roman" pitchFamily="18" charset="0"/>
                <a:ea typeface="宋体" pitchFamily="2" charset="-122"/>
              </a:rPr>
              <a:t>. 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那么线段</a:t>
            </a:r>
            <a:r>
              <a:rPr lang="en-US" altLang="zh-CN" sz="2800" b="1" i="1">
                <a:latin typeface="Times New Roman" pitchFamily="18" charset="0"/>
                <a:ea typeface="宋体" pitchFamily="2" charset="-122"/>
              </a:rPr>
              <a:t>PP'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与对称轴</a:t>
            </a:r>
            <a:r>
              <a:rPr lang="en-US" altLang="zh-CN" sz="2800" b="1" i="1">
                <a:latin typeface="Times New Roman" pitchFamily="18" charset="0"/>
                <a:ea typeface="宋体" pitchFamily="2" charset="-122"/>
              </a:rPr>
              <a:t>l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有什么关系呢？</a:t>
            </a:r>
            <a:endParaRPr lang="zh-CN" altLang="en-US" sz="2800" b="1" dirty="0">
              <a:latin typeface="Times New Roman" pitchFamily="18" charset="0"/>
              <a:ea typeface="宋体" pitchFamily="2" charset="-122"/>
            </a:endParaRPr>
          </a:p>
        </p:txBody>
      </p:sp>
      <p:pic>
        <p:nvPicPr>
          <p:cNvPr id="35847" name="Picture 7" descr="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7600" y="3733800"/>
            <a:ext cx="2987675" cy="2549525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24584" name="矩形 1"/>
          <p:cNvSpPr/>
          <p:nvPr/>
        </p:nvSpPr>
        <p:spPr>
          <a:xfrm>
            <a:off x="1703388" y="1989138"/>
            <a:ext cx="6553200" cy="290703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10000"/>
              </a:lnSpc>
              <a:buNone/>
            </a:pP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  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因为三角形</a:t>
            </a:r>
            <a:r>
              <a:rPr lang="en-US" altLang="zh-CN" sz="28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ABC 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和三角形</a:t>
            </a:r>
            <a:r>
              <a:rPr lang="en-US" altLang="zh-CN" sz="28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A'B'C'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关于直线</a:t>
            </a:r>
            <a:r>
              <a:rPr lang="en-US" altLang="zh-CN" sz="28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l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成轴对称，将图</a:t>
            </a:r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5-5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沿直线</a:t>
            </a:r>
            <a:r>
              <a:rPr lang="en-US" altLang="zh-CN" sz="28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l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折叠，则点</a:t>
            </a:r>
            <a:r>
              <a:rPr lang="en-US" altLang="zh-CN" sz="28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P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与</a:t>
            </a:r>
            <a:r>
              <a:rPr lang="en-US" altLang="zh-CN" sz="28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P'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重合，所以</a:t>
            </a:r>
            <a:r>
              <a:rPr lang="en-US" altLang="zh-CN" sz="28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PD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与</a:t>
            </a:r>
            <a:r>
              <a:rPr lang="en-US" altLang="zh-CN" sz="28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P'D</a:t>
            </a:r>
            <a:r>
              <a:rPr lang="en-US" altLang="zh-CN" sz="28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 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，∠</a:t>
            </a:r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1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与∠</a:t>
            </a:r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2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也互相重合</a:t>
            </a:r>
            <a:r>
              <a:rPr lang="en-US" altLang="zh-CN" sz="28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,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故有</a:t>
            </a:r>
            <a:r>
              <a:rPr lang="en-US" altLang="zh-CN" sz="2800" b="1" i="1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PD</a:t>
            </a:r>
            <a:r>
              <a:rPr lang="en-US" altLang="zh-CN" sz="2800" b="1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=</a:t>
            </a:r>
            <a:r>
              <a:rPr lang="en-US" altLang="zh-CN" sz="2800" b="1" i="1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P'D</a:t>
            </a:r>
            <a:r>
              <a:rPr lang="en-US" altLang="zh-CN" sz="2800" b="1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 </a:t>
            </a:r>
            <a:r>
              <a:rPr lang="en-US" altLang="zh-CN" sz="2800" b="1">
                <a:latin typeface="黑体" pitchFamily="2" charset="-122"/>
                <a:ea typeface="黑体" pitchFamily="2" charset="-122"/>
              </a:rPr>
              <a:t>,</a:t>
            </a:r>
            <a:r>
              <a:rPr lang="en-US" altLang="zh-CN" sz="2800" b="1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∠1=∠2=90º</a:t>
            </a:r>
            <a:r>
              <a:rPr lang="zh-CN" altLang="en-US" sz="2800" b="1" dirty="0">
                <a:latin typeface="黑体" pitchFamily="2" charset="-122"/>
                <a:ea typeface="黑体" pitchFamily="2" charset="-122"/>
              </a:rPr>
              <a:t>，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因此，</a:t>
            </a:r>
            <a:r>
              <a:rPr lang="en-US" altLang="zh-CN" sz="2800" b="1" i="1" err="1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l</a:t>
            </a:r>
            <a:r>
              <a:rPr lang="en-US" altLang="zh-CN" sz="2800" b="1" err="1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⊥</a:t>
            </a:r>
            <a:r>
              <a:rPr lang="en-US" altLang="zh-CN" sz="2800" b="1" i="1" err="1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PP</a:t>
            </a:r>
            <a:r>
              <a:rPr lang="en-US" altLang="zh-CN" sz="2800" b="1" i="1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'</a:t>
            </a:r>
            <a:r>
              <a:rPr lang="zh-CN" altLang="en-US" sz="2800" b="1" dirty="0">
                <a:latin typeface="黑体" pitchFamily="2" charset="-122"/>
                <a:ea typeface="黑体" pitchFamily="2" charset="-122"/>
              </a:rPr>
              <a:t>， </a:t>
            </a:r>
            <a:r>
              <a:rPr lang="zh-CN" altLang="en-US" sz="28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且平分</a:t>
            </a:r>
            <a:r>
              <a:rPr lang="en-US" altLang="zh-CN" sz="2800" b="1" i="1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PP'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，即</a:t>
            </a:r>
            <a:r>
              <a:rPr lang="zh-CN" altLang="en-US" sz="28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直线</a:t>
            </a:r>
            <a:r>
              <a:rPr lang="zh-CN" altLang="en-US" sz="2800" b="1" i="1" dirty="0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 </a:t>
            </a:r>
            <a:r>
              <a:rPr lang="en-US" altLang="zh-CN" sz="2800" b="1" i="1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l</a:t>
            </a:r>
            <a:r>
              <a:rPr lang="zh-CN" altLang="en-US" sz="28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垂直平分线段 </a:t>
            </a:r>
            <a:r>
              <a:rPr lang="en-US" altLang="zh-CN" sz="2800" b="1" i="1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PP '.</a:t>
            </a:r>
            <a:endParaRPr lang="en-US" altLang="zh-CN" sz="2800" b="1" i="1">
              <a:solidFill>
                <a:srgbClr val="CC0000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24585" name="Text Box 9"/>
          <p:cNvSpPr txBox="1"/>
          <p:nvPr/>
        </p:nvSpPr>
        <p:spPr>
          <a:xfrm>
            <a:off x="1992154" y="4941888"/>
            <a:ext cx="4805680" cy="77406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lnSpc>
                <a:spcPct val="160000"/>
              </a:lnSpc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于是，我们就有下面的结论：</a:t>
            </a:r>
            <a:endParaRPr lang="zh-CN" altLang="en-US" sz="2800" b="1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4" grpId="0"/>
      <p:bldP spid="24585" grpId="0" bldLvl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矩形 1"/>
          <p:cNvSpPr/>
          <p:nvPr/>
        </p:nvSpPr>
        <p:spPr>
          <a:xfrm>
            <a:off x="1828800" y="2209800"/>
            <a:ext cx="4724400" cy="17678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10000"/>
              </a:lnSpc>
              <a:buNone/>
            </a:pP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    从右图</a:t>
            </a: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  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可以看出，</a:t>
            </a:r>
            <a:r>
              <a:rPr lang="zh-CN" altLang="en-US" sz="25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如果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两个图形的对应点的连线被同一条直线垂直平分，</a:t>
            </a:r>
            <a:r>
              <a:rPr lang="zh-CN" altLang="en-US" sz="25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那么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这两个图形关于这条直线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l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对称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.</a:t>
            </a:r>
            <a:endParaRPr lang="en-US" altLang="zh-CN" sz="2500" b="1"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2" name="Group 3"/>
          <p:cNvGrpSpPr/>
          <p:nvPr/>
        </p:nvGrpSpPr>
        <p:grpSpPr>
          <a:xfrm>
            <a:off x="6781800" y="2057400"/>
            <a:ext cx="3524250" cy="3429000"/>
            <a:chOff x="0" y="0"/>
            <a:chExt cx="2219" cy="2160"/>
          </a:xfrm>
        </p:grpSpPr>
        <p:sp>
          <p:nvSpPr>
            <p:cNvPr id="36868" name="矩形 10"/>
            <p:cNvSpPr/>
            <p:nvPr/>
          </p:nvSpPr>
          <p:spPr>
            <a:xfrm>
              <a:off x="1000" y="1872"/>
              <a:ext cx="195" cy="28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algn="ctr" eaLnBrk="1" hangingPunct="1">
                <a:buNone/>
              </a:pPr>
              <a:endParaRPr lang="zh-CN" altLang="en-US" sz="2400" b="1" dirty="0">
                <a:solidFill>
                  <a:schemeClr val="hlink"/>
                </a:solidFill>
                <a:latin typeface="Times New Roman" pitchFamily="18" charset="0"/>
                <a:ea typeface="黑体" pitchFamily="2" charset="-122"/>
              </a:endParaRPr>
            </a:p>
          </p:txBody>
        </p:sp>
        <p:pic>
          <p:nvPicPr>
            <p:cNvPr id="36869" name="Picture 5" descr="20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2219" cy="1893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</p:grpSp>
      <p:sp>
        <p:nvSpPr>
          <p:cNvPr id="25606" name="TextBox 16"/>
          <p:cNvSpPr txBox="1"/>
          <p:nvPr/>
        </p:nvSpPr>
        <p:spPr>
          <a:xfrm>
            <a:off x="2438400" y="5181600"/>
            <a:ext cx="7010400" cy="56070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10000"/>
              </a:lnSpc>
              <a:buNone/>
            </a:pPr>
            <a:r>
              <a:rPr lang="zh-CN" altLang="en-US" sz="28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如何做一个图形关于一条直线的对称图形？</a:t>
            </a:r>
            <a:endParaRPr lang="zh-CN" altLang="en-US" sz="2800" b="1" dirty="0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3" name="Group 7"/>
          <p:cNvGrpSpPr/>
          <p:nvPr/>
        </p:nvGrpSpPr>
        <p:grpSpPr>
          <a:xfrm>
            <a:off x="1676400" y="4343400"/>
            <a:ext cx="1696085" cy="828675"/>
            <a:chOff x="0" y="0"/>
            <a:chExt cx="2671" cy="1304"/>
          </a:xfrm>
        </p:grpSpPr>
        <p:grpSp>
          <p:nvGrpSpPr>
            <p:cNvPr id="36872" name="Group 8"/>
            <p:cNvGrpSpPr/>
            <p:nvPr/>
          </p:nvGrpSpPr>
          <p:grpSpPr>
            <a:xfrm>
              <a:off x="0" y="0"/>
              <a:ext cx="2040" cy="1166"/>
              <a:chOff x="0" y="0"/>
              <a:chExt cx="1088" cy="697"/>
            </a:xfrm>
          </p:grpSpPr>
          <p:sp>
            <p:nvSpPr>
              <p:cNvPr id="36873" name="Oval 9"/>
              <p:cNvSpPr/>
              <p:nvPr/>
            </p:nvSpPr>
            <p:spPr>
              <a:xfrm>
                <a:off x="0" y="470"/>
                <a:ext cx="1088" cy="227"/>
              </a:xfrm>
              <a:prstGeom prst="ellipse">
                <a:avLst/>
              </a:prstGeom>
              <a:solidFill>
                <a:srgbClr val="00FF00"/>
              </a:solidFill>
              <a:ln w="9525">
                <a:noFill/>
              </a:ln>
              <a:effectLst>
                <a:prstShdw prst="shdw17" dist="17961" dir="2699999">
                  <a:srgbClr val="009900"/>
                </a:prstShdw>
              </a:effectLst>
            </p:spPr>
            <p:txBody>
              <a:bodyPr wrap="none" anchor="ctr"/>
              <a:p>
                <a:pPr lvl="0" algn="ctr" eaLnBrk="1" hangingPunct="1">
                  <a:lnSpc>
                    <a:spcPct val="160000"/>
                  </a:lnSpc>
                  <a:buNone/>
                </a:pPr>
                <a:endParaRPr lang="zh-CN" altLang="en-US" sz="2500" b="0" dirty="0">
                  <a:latin typeface="Times New Roman" pitchFamily="18" charset="0"/>
                  <a:ea typeface="宋体" pitchFamily="2" charset="-122"/>
                </a:endParaRPr>
              </a:p>
            </p:txBody>
          </p:sp>
          <p:pic>
            <p:nvPicPr>
              <p:cNvPr id="36874" name="Picture 10" descr="MCj04348590000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08" y="0"/>
                <a:ext cx="636" cy="636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</p:pic>
        </p:grpSp>
        <p:sp>
          <p:nvSpPr>
            <p:cNvPr id="36875" name="Text Box 11"/>
            <p:cNvSpPr txBox="1"/>
            <p:nvPr/>
          </p:nvSpPr>
          <p:spPr>
            <a:xfrm>
              <a:off x="360" y="240"/>
              <a:ext cx="2311" cy="106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algn="ctr" eaLnBrk="0" hangingPunct="0">
                <a:lnSpc>
                  <a:spcPct val="160000"/>
                </a:lnSpc>
                <a:buNone/>
              </a:pPr>
              <a:r>
                <a:rPr lang="zh-CN" altLang="en-US" sz="2400" b="1" dirty="0">
                  <a:solidFill>
                    <a:srgbClr val="CC0000"/>
                  </a:solidFill>
                  <a:latin typeface="Times New Roman" pitchFamily="18" charset="0"/>
                  <a:ea typeface="黑体" pitchFamily="2" charset="-122"/>
                </a:rPr>
                <a:t>想一想</a:t>
              </a:r>
              <a:endParaRPr lang="zh-CN" altLang="en-US" sz="2400" b="1" dirty="0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endParaRPr>
            </a:p>
          </p:txBody>
        </p:sp>
      </p:grpSp>
      <p:grpSp>
        <p:nvGrpSpPr>
          <p:cNvPr id="36876" name="Group 12"/>
          <p:cNvGrpSpPr/>
          <p:nvPr/>
        </p:nvGrpSpPr>
        <p:grpSpPr>
          <a:xfrm>
            <a:off x="1774825" y="620713"/>
            <a:ext cx="1524000" cy="1100137"/>
            <a:chOff x="0" y="0"/>
            <a:chExt cx="1292" cy="827"/>
          </a:xfrm>
        </p:grpSpPr>
        <p:sp>
          <p:nvSpPr>
            <p:cNvPr id="36877" name="Oval 20"/>
            <p:cNvSpPr/>
            <p:nvPr/>
          </p:nvSpPr>
          <p:spPr>
            <a:xfrm>
              <a:off x="118" y="595"/>
              <a:ext cx="947" cy="2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</a:ln>
            <a:effectLst>
              <a:prstShdw prst="shdw17" dist="17961" dir="2699999">
                <a:srgbClr val="687F8C"/>
              </a:prstShdw>
            </a:effectLst>
          </p:spPr>
          <p:txBody>
            <a:bodyPr wrap="none" anchor="ctr"/>
            <a:p>
              <a:pPr lvl="0" algn="ctr" eaLnBrk="1" hangingPunct="1">
                <a:lnSpc>
                  <a:spcPct val="160000"/>
                </a:lnSpc>
                <a:buNone/>
              </a:pPr>
              <a:endParaRPr lang="zh-CN" altLang="en-US" sz="2500" b="0" dirty="0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6878" name="Text Box 21"/>
            <p:cNvSpPr txBox="1"/>
            <p:nvPr/>
          </p:nvSpPr>
          <p:spPr>
            <a:xfrm>
              <a:off x="521" y="437"/>
              <a:ext cx="771" cy="39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buNone/>
              </a:pPr>
              <a:r>
                <a:rPr lang="zh-CN" altLang="en-US" sz="2800" b="1" dirty="0">
                  <a:latin typeface="Arial" charset="0"/>
                  <a:ea typeface="黑体" pitchFamily="2" charset="-122"/>
                </a:rPr>
                <a:t>结论</a:t>
              </a:r>
              <a:endParaRPr lang="zh-CN" altLang="en-US" sz="2800" b="1" dirty="0">
                <a:latin typeface="Arial" charset="0"/>
                <a:ea typeface="黑体" pitchFamily="2" charset="-122"/>
              </a:endParaRPr>
            </a:p>
          </p:txBody>
        </p:sp>
        <p:pic>
          <p:nvPicPr>
            <p:cNvPr id="36879" name="Picture 22" descr="MCj04382490000[1]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743" cy="687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</p:grpSp>
      <p:sp>
        <p:nvSpPr>
          <p:cNvPr id="25616" name="Text Box 2"/>
          <p:cNvSpPr txBox="1"/>
          <p:nvPr/>
        </p:nvSpPr>
        <p:spPr>
          <a:xfrm>
            <a:off x="3581400" y="152400"/>
            <a:ext cx="4114800" cy="57721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10000"/>
              </a:lnSpc>
              <a:buNone/>
            </a:pPr>
            <a:r>
              <a:rPr lang="zh-CN" altLang="en-US" sz="2900" b="1" dirty="0">
                <a:latin typeface="黑体" pitchFamily="2" charset="-122"/>
                <a:ea typeface="黑体" pitchFamily="2" charset="-122"/>
              </a:rPr>
              <a:t>轴对称具有下述性质：    </a:t>
            </a:r>
            <a:endParaRPr lang="zh-CN" altLang="en-US" sz="29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5617" name="Text Box 27"/>
          <p:cNvSpPr txBox="1">
            <a:spLocks noChangeArrowheads="1"/>
          </p:cNvSpPr>
          <p:nvPr/>
        </p:nvSpPr>
        <p:spPr bwMode="auto">
          <a:xfrm>
            <a:off x="3200400" y="777558"/>
            <a:ext cx="6553200" cy="1115060"/>
          </a:xfrm>
          <a:prstGeom prst="rect">
            <a:avLst/>
          </a:prstGeom>
          <a:solidFill>
            <a:srgbClr val="FFFFCC"/>
          </a:solidFill>
          <a:ln w="28575">
            <a:solidFill>
              <a:srgbClr val="CCFFFF"/>
            </a:solidFill>
            <a:miter lim="800000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anchor="ctr" anchorCtr="1">
            <a:spAutoFit/>
          </a:bodyPr>
          <a:p>
            <a:pPr lvl="0" eaLnBrk="1" hangingPunct="1">
              <a:lnSpc>
                <a:spcPct val="120000"/>
              </a:lnSpc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    成轴对称的两个图形中</a:t>
            </a:r>
            <a:r>
              <a:rPr lang="en-US" altLang="zh-CN" sz="28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,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对应点的连线被对称轴垂直平分</a:t>
            </a:r>
            <a:r>
              <a:rPr lang="en-US" altLang="zh-CN" sz="28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.</a:t>
            </a:r>
            <a:endParaRPr lang="en-US" altLang="zh-CN" sz="2800" b="1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6" grpId="0" bldLvl="0"/>
      <p:bldP spid="25616" grpId="0"/>
      <p:bldP spid="25617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矩形 1"/>
          <p:cNvSpPr/>
          <p:nvPr/>
        </p:nvSpPr>
        <p:spPr>
          <a:xfrm>
            <a:off x="2971800" y="152400"/>
            <a:ext cx="7239000" cy="10058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20000"/>
              </a:lnSpc>
              <a:buNone/>
            </a:pPr>
            <a:r>
              <a:rPr lang="zh-CN" altLang="en-US" sz="25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    例</a:t>
            </a:r>
            <a:r>
              <a:rPr lang="en-US" altLang="zh-CN" sz="2500" b="1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1 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如图</a:t>
            </a: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 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5-6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，已知直线</a:t>
            </a:r>
            <a:r>
              <a:rPr lang="zh-CN" altLang="en-US" sz="2500" b="1" i="1" dirty="0">
                <a:latin typeface="Times New Roman" pitchFamily="18" charset="0"/>
                <a:ea typeface="黑体" pitchFamily="2" charset="-122"/>
              </a:rPr>
              <a:t> 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l 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及直线外一点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P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，求作点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P'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，使它与点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P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关于直线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l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对称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.</a:t>
            </a:r>
            <a:endParaRPr lang="en-US" altLang="zh-CN" sz="2500" b="1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6627" name="矩形 2"/>
          <p:cNvSpPr/>
          <p:nvPr/>
        </p:nvSpPr>
        <p:spPr>
          <a:xfrm>
            <a:off x="2819400" y="1219200"/>
            <a:ext cx="6019800" cy="5486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20000"/>
              </a:lnSpc>
              <a:buNone/>
            </a:pPr>
            <a:r>
              <a:rPr lang="zh-CN" altLang="en-US" sz="25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作法：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 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1.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 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过点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P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作 </a:t>
            </a:r>
            <a:r>
              <a:rPr lang="en-US" altLang="zh-CN" sz="2500" b="1" i="1" err="1">
                <a:latin typeface="Times New Roman" pitchFamily="18" charset="0"/>
                <a:ea typeface="黑体" pitchFamily="2" charset="-122"/>
              </a:rPr>
              <a:t>PQ</a:t>
            </a:r>
            <a:r>
              <a:rPr lang="en-US" altLang="zh-CN" sz="2500" b="1" err="1">
                <a:latin typeface="黑体" pitchFamily="2" charset="-122"/>
                <a:ea typeface="黑体" pitchFamily="2" charset="-122"/>
              </a:rPr>
              <a:t>⊥</a:t>
            </a:r>
            <a:r>
              <a:rPr lang="en-US" altLang="zh-CN" sz="2500" b="1" i="1" err="1">
                <a:latin typeface="Times New Roman" pitchFamily="18" charset="0"/>
                <a:ea typeface="黑体" pitchFamily="2" charset="-122"/>
              </a:rPr>
              <a:t>l</a:t>
            </a:r>
            <a:r>
              <a:rPr lang="zh-CN" altLang="en-US" sz="2500" b="1" i="1" dirty="0">
                <a:latin typeface="Times New Roman" pitchFamily="18" charset="0"/>
                <a:ea typeface="黑体" pitchFamily="2" charset="-122"/>
              </a:rPr>
              <a:t>，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交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l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于点 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O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.</a:t>
            </a:r>
            <a:endParaRPr lang="en-US" altLang="zh-CN" sz="2500" b="1"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37892" name="Group 4"/>
          <p:cNvGrpSpPr/>
          <p:nvPr/>
        </p:nvGrpSpPr>
        <p:grpSpPr>
          <a:xfrm>
            <a:off x="1524000" y="0"/>
            <a:ext cx="1662113" cy="1466850"/>
            <a:chOff x="0" y="0"/>
            <a:chExt cx="1305" cy="1152"/>
          </a:xfrm>
        </p:grpSpPr>
        <p:pic>
          <p:nvPicPr>
            <p:cNvPr id="37893" name="Picture 3" descr="MCj04338470000[1]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152" cy="1152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7894" name="Text Box 4"/>
            <p:cNvSpPr txBox="1"/>
            <p:nvPr/>
          </p:nvSpPr>
          <p:spPr>
            <a:xfrm rot="355841">
              <a:off x="533" y="281"/>
              <a:ext cx="772" cy="74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buNone/>
              </a:pPr>
              <a:r>
                <a:rPr lang="zh-CN" altLang="en-US" sz="2800" b="1" dirty="0">
                  <a:latin typeface="Arial" charset="0"/>
                  <a:ea typeface="黑体" pitchFamily="2" charset="-122"/>
                </a:rPr>
                <a:t>举</a:t>
              </a:r>
              <a:endParaRPr lang="zh-CN" altLang="en-US" sz="2800" b="1" dirty="0">
                <a:latin typeface="Arial" charset="0"/>
                <a:ea typeface="黑体" pitchFamily="2" charset="-122"/>
              </a:endParaRPr>
            </a:p>
            <a:p>
              <a:pPr lvl="0" eaLnBrk="1" hangingPunct="1">
                <a:buNone/>
              </a:pPr>
              <a:r>
                <a:rPr lang="zh-CN" altLang="en-US" sz="2800" b="1" dirty="0">
                  <a:latin typeface="Arial" charset="0"/>
                  <a:ea typeface="黑体" pitchFamily="2" charset="-122"/>
                </a:rPr>
                <a:t>例</a:t>
              </a:r>
              <a:endParaRPr lang="zh-CN" altLang="en-US" sz="2800" b="1" dirty="0">
                <a:latin typeface="Arial" charset="0"/>
                <a:ea typeface="黑体" pitchFamily="2" charset="-122"/>
              </a:endParaRPr>
            </a:p>
          </p:txBody>
        </p:sp>
      </p:grpSp>
      <p:cxnSp>
        <p:nvCxnSpPr>
          <p:cNvPr id="37895" name="AutoShape 7"/>
          <p:cNvCxnSpPr/>
          <p:nvPr/>
        </p:nvCxnSpPr>
        <p:spPr>
          <a:xfrm flipH="1">
            <a:off x="9067800" y="1143000"/>
            <a:ext cx="3175" cy="2632075"/>
          </a:xfrm>
          <a:prstGeom prst="straightConnector1">
            <a:avLst/>
          </a:prstGeom>
          <a:ln w="28575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37896" name="矩形 8"/>
          <p:cNvSpPr/>
          <p:nvPr/>
        </p:nvSpPr>
        <p:spPr>
          <a:xfrm>
            <a:off x="8004810" y="1828800"/>
            <a:ext cx="462280" cy="116395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lnSpc>
                <a:spcPct val="160000"/>
              </a:lnSpc>
              <a:buNone/>
            </a:pPr>
            <a:r>
              <a:rPr lang="en-US" altLang="zh-CN" sz="44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.</a:t>
            </a:r>
            <a:endParaRPr lang="en-US" altLang="zh-CN" sz="4400" b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7897" name="矩形 9"/>
          <p:cNvSpPr/>
          <p:nvPr/>
        </p:nvSpPr>
        <p:spPr>
          <a:xfrm>
            <a:off x="7850823" y="2438400"/>
            <a:ext cx="376555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lnSpc>
                <a:spcPct val="160000"/>
              </a:lnSpc>
              <a:buNone/>
            </a:pP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P</a:t>
            </a:r>
            <a:endParaRPr lang="en-US" altLang="zh-CN" sz="2500" b="0">
              <a:latin typeface="Times New Roman" pitchFamily="18" charset="0"/>
              <a:ea typeface="黑体" pitchFamily="2" charset="-122"/>
            </a:endParaRPr>
          </a:p>
        </p:txBody>
      </p:sp>
      <p:cxnSp>
        <p:nvCxnSpPr>
          <p:cNvPr id="26634" name="直接连接符 11"/>
          <p:cNvCxnSpPr/>
          <p:nvPr/>
        </p:nvCxnSpPr>
        <p:spPr>
          <a:xfrm>
            <a:off x="7924800" y="2743200"/>
            <a:ext cx="2743200" cy="3175"/>
          </a:xfrm>
          <a:prstGeom prst="line">
            <a:avLst/>
          </a:prstGeom>
          <a:ln w="28575" cap="flat" cmpd="sng">
            <a:solidFill>
              <a:schemeClr val="accent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26635" name="流程图: 过程 14"/>
          <p:cNvSpPr/>
          <p:nvPr/>
        </p:nvSpPr>
        <p:spPr>
          <a:xfrm>
            <a:off x="9067800" y="2514600"/>
            <a:ext cx="228600" cy="701039"/>
          </a:xfrm>
          <a:prstGeom prst="flowChartProcess">
            <a:avLst/>
          </a:prstGeom>
          <a:noFill/>
          <a:ln w="28575" cap="flat" cmpd="sng">
            <a:solidFill>
              <a:srgbClr val="00206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lvl="0" algn="ctr" eaLnBrk="1" hangingPunct="1">
              <a:lnSpc>
                <a:spcPct val="160000"/>
              </a:lnSpc>
              <a:buNone/>
            </a:pPr>
            <a:endParaRPr lang="zh-CN" altLang="en-US" sz="2500" b="0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6636" name="矩形 15"/>
          <p:cNvSpPr/>
          <p:nvPr/>
        </p:nvSpPr>
        <p:spPr>
          <a:xfrm>
            <a:off x="8612505" y="2438400"/>
            <a:ext cx="412115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lnSpc>
                <a:spcPct val="160000"/>
              </a:lnSpc>
              <a:buNone/>
            </a:pP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O</a:t>
            </a:r>
            <a:endParaRPr lang="en-US" altLang="zh-CN" sz="2500" b="0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26637" name="矩形 16"/>
          <p:cNvSpPr/>
          <p:nvPr/>
        </p:nvSpPr>
        <p:spPr>
          <a:xfrm>
            <a:off x="9603740" y="2667000"/>
            <a:ext cx="46482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lnSpc>
                <a:spcPct val="160000"/>
              </a:lnSpc>
              <a:buNone/>
            </a:pP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P'</a:t>
            </a:r>
            <a:endParaRPr lang="en-US" altLang="zh-CN" sz="2500" b="0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37902" name="矩形 17"/>
          <p:cNvSpPr/>
          <p:nvPr/>
        </p:nvSpPr>
        <p:spPr>
          <a:xfrm>
            <a:off x="9146540" y="762000"/>
            <a:ext cx="271145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lnSpc>
                <a:spcPct val="160000"/>
              </a:lnSpc>
              <a:buNone/>
            </a:pP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l</a:t>
            </a:r>
            <a:endParaRPr lang="en-US" altLang="zh-CN" sz="2500" b="0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26639" name="矩形 18"/>
          <p:cNvSpPr/>
          <p:nvPr/>
        </p:nvSpPr>
        <p:spPr>
          <a:xfrm>
            <a:off x="10136505" y="2667000"/>
            <a:ext cx="412115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lnSpc>
                <a:spcPct val="160000"/>
              </a:lnSpc>
              <a:buNone/>
            </a:pP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Q</a:t>
            </a:r>
            <a:endParaRPr lang="en-US" altLang="zh-CN" sz="2500" b="0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26640" name="弧形 19"/>
          <p:cNvSpPr/>
          <p:nvPr/>
        </p:nvSpPr>
        <p:spPr>
          <a:xfrm>
            <a:off x="9906000" y="2667000"/>
            <a:ext cx="76200" cy="304800"/>
          </a:xfrm>
          <a:custGeom>
            <a:avLst/>
            <a:gdLst>
              <a:gd name="txL" fmla="*/ 38100 w 76200"/>
              <a:gd name="txT" fmla="*/ 0 h 304800"/>
              <a:gd name="txR" fmla="*/ 76200 w 76200"/>
              <a:gd name="txB" fmla="*/ 152400 h 304800"/>
            </a:gdLst>
            <a:ahLst/>
            <a:cxnLst>
              <a:cxn ang="11796480">
                <a:pos x="38100" y="0"/>
              </a:cxn>
              <a:cxn ang="11796480">
                <a:pos x="38100" y="152400"/>
              </a:cxn>
              <a:cxn ang="5898240">
                <a:pos x="76200" y="152400"/>
              </a:cxn>
            </a:cxnLst>
            <a:rect l="txL" t="txT" r="txR" b="txB"/>
            <a:pathLst>
              <a:path w="76200" h="304800" stroke="0">
                <a:moveTo>
                  <a:pt x="38100" y="0"/>
                </a:moveTo>
                <a:lnTo>
                  <a:pt x="38099" y="0"/>
                </a:lnTo>
                <a:cubicBezTo>
                  <a:pt x="59142" y="0"/>
                  <a:pt x="76200" y="68231"/>
                  <a:pt x="76200" y="152400"/>
                </a:cubicBezTo>
                <a:lnTo>
                  <a:pt x="38100" y="152400"/>
                </a:lnTo>
                <a:close/>
              </a:path>
              <a:path w="76200" h="304800" fill="none">
                <a:moveTo>
                  <a:pt x="38100" y="0"/>
                </a:moveTo>
                <a:lnTo>
                  <a:pt x="38099" y="0"/>
                </a:lnTo>
                <a:cubicBezTo>
                  <a:pt x="59142" y="0"/>
                  <a:pt x="76200" y="68231"/>
                  <a:pt x="76200" y="152400"/>
                </a:cubicBezTo>
              </a:path>
            </a:pathLst>
          </a:custGeom>
          <a:solidFill>
            <a:schemeClr val="accent1">
              <a:alpha val="100000"/>
            </a:schemeClr>
          </a:solidFill>
          <a:ln w="28575" cap="flat" cmpd="sng">
            <a:solidFill>
              <a:schemeClr val="accent1">
                <a:alpha val="10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7905" name="矩形 20"/>
          <p:cNvSpPr/>
          <p:nvPr/>
        </p:nvSpPr>
        <p:spPr>
          <a:xfrm>
            <a:off x="7614762" y="3141663"/>
            <a:ext cx="1012190" cy="77406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lnSpc>
                <a:spcPct val="160000"/>
              </a:lnSpc>
              <a:buNone/>
            </a:pPr>
            <a:r>
              <a:rPr lang="zh-CN" altLang="en-US" sz="2800" b="1" dirty="0">
                <a:solidFill>
                  <a:schemeClr val="hlink"/>
                </a:solidFill>
                <a:latin typeface="Times New Roman" pitchFamily="18" charset="0"/>
                <a:ea typeface="黑体" pitchFamily="2" charset="-122"/>
              </a:rPr>
              <a:t>图</a:t>
            </a:r>
            <a:r>
              <a:rPr lang="en-US" altLang="zh-CN" sz="2800" b="1">
                <a:solidFill>
                  <a:schemeClr val="hlink"/>
                </a:solidFill>
                <a:latin typeface="Times New Roman" pitchFamily="18" charset="0"/>
                <a:ea typeface="黑体" pitchFamily="2" charset="-122"/>
              </a:rPr>
              <a:t>5-6</a:t>
            </a:r>
            <a:endParaRPr lang="en-US" altLang="zh-CN" sz="2800" b="1">
              <a:solidFill>
                <a:schemeClr val="hlink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26642" name="矩形 17"/>
          <p:cNvSpPr/>
          <p:nvPr/>
        </p:nvSpPr>
        <p:spPr>
          <a:xfrm>
            <a:off x="2971800" y="1752600"/>
            <a:ext cx="5105400" cy="10439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10000"/>
              </a:lnSpc>
              <a:buNone/>
            </a:pP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2.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 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在直线</a:t>
            </a:r>
            <a:r>
              <a:rPr lang="zh-CN" altLang="en-US" sz="2500" b="1" i="1" dirty="0">
                <a:latin typeface="Times New Roman" pitchFamily="18" charset="0"/>
                <a:ea typeface="黑体" pitchFamily="2" charset="-122"/>
              </a:rPr>
              <a:t> 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PQ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上，截取 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OP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'=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OP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.</a:t>
            </a:r>
            <a:endParaRPr lang="en-US" altLang="zh-CN" sz="2500" b="1">
              <a:latin typeface="黑体" pitchFamily="2" charset="-122"/>
              <a:ea typeface="黑体" pitchFamily="2" charset="-122"/>
            </a:endParaRPr>
          </a:p>
          <a:p>
            <a:pPr lvl="0" eaLnBrk="1" hangingPunct="1">
              <a:lnSpc>
                <a:spcPct val="140000"/>
              </a:lnSpc>
              <a:buNone/>
            </a:pP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则点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P'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即为所求作的点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.</a:t>
            </a:r>
            <a:endParaRPr lang="en-US" altLang="zh-CN" sz="2500" b="1">
              <a:latin typeface="Times New Roman" pitchFamily="18" charset="0"/>
              <a:ea typeface="黑体" pitchFamily="2" charset="-122"/>
            </a:endParaRPr>
          </a:p>
        </p:txBody>
      </p:sp>
      <p:grpSp>
        <p:nvGrpSpPr>
          <p:cNvPr id="3" name="Group 19"/>
          <p:cNvGrpSpPr/>
          <p:nvPr/>
        </p:nvGrpSpPr>
        <p:grpSpPr>
          <a:xfrm>
            <a:off x="1752600" y="2667000"/>
            <a:ext cx="2160588" cy="959593"/>
            <a:chOff x="0" y="0"/>
            <a:chExt cx="1451" cy="789"/>
          </a:xfrm>
        </p:grpSpPr>
        <p:sp>
          <p:nvSpPr>
            <p:cNvPr id="37908" name="Oval 4"/>
            <p:cNvSpPr/>
            <p:nvPr/>
          </p:nvSpPr>
          <p:spPr>
            <a:xfrm>
              <a:off x="15" y="544"/>
              <a:ext cx="1090" cy="2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</a:ln>
            <a:effectLst>
              <a:prstShdw prst="shdw17" dist="17961" dir="2699999">
                <a:srgbClr val="687F8C"/>
              </a:prstShdw>
            </a:effectLst>
          </p:spPr>
          <p:txBody>
            <a:bodyPr wrap="none" anchor="ctr"/>
            <a:p>
              <a:pPr lvl="0" algn="ctr" eaLnBrk="1" hangingPunct="1">
                <a:lnSpc>
                  <a:spcPct val="160000"/>
                </a:lnSpc>
                <a:buNone/>
              </a:pPr>
              <a:endParaRPr lang="zh-CN" altLang="en-US" sz="2500" b="0" dirty="0">
                <a:latin typeface="Times New Roman" pitchFamily="18" charset="0"/>
                <a:ea typeface="宋体" pitchFamily="2" charset="-122"/>
              </a:endParaRPr>
            </a:p>
          </p:txBody>
        </p:sp>
        <p:pic>
          <p:nvPicPr>
            <p:cNvPr id="37909" name="Picture 5" descr="MCj03788670000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555" cy="780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7910" name="Text Box 6"/>
            <p:cNvSpPr txBox="1"/>
            <p:nvPr/>
          </p:nvSpPr>
          <p:spPr>
            <a:xfrm>
              <a:off x="515" y="363"/>
              <a:ext cx="936" cy="426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buNone/>
              </a:pPr>
              <a:r>
                <a:rPr lang="zh-CN" altLang="en-US" sz="2800" b="1" dirty="0">
                  <a:latin typeface="Arial" charset="0"/>
                  <a:ea typeface="黑体" pitchFamily="2" charset="-122"/>
                </a:rPr>
                <a:t>做一做</a:t>
              </a:r>
              <a:endParaRPr lang="zh-CN" altLang="en-US" sz="2800" b="1" dirty="0">
                <a:latin typeface="Arial" charset="0"/>
                <a:ea typeface="黑体" pitchFamily="2" charset="-122"/>
              </a:endParaRPr>
            </a:p>
          </p:txBody>
        </p:sp>
      </p:grpSp>
      <p:sp>
        <p:nvSpPr>
          <p:cNvPr id="26647" name="矩形 6"/>
          <p:cNvSpPr/>
          <p:nvPr/>
        </p:nvSpPr>
        <p:spPr>
          <a:xfrm>
            <a:off x="2057400" y="3962400"/>
            <a:ext cx="5181600" cy="9296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10000"/>
              </a:lnSpc>
              <a:buNone/>
            </a:pPr>
            <a:r>
              <a:rPr lang="zh-CN" altLang="en-US" sz="2500" b="1" dirty="0">
                <a:solidFill>
                  <a:srgbClr val="061F5B"/>
                </a:solidFill>
                <a:latin typeface="黑体" pitchFamily="2" charset="-122"/>
                <a:ea typeface="黑体" pitchFamily="2" charset="-122"/>
              </a:rPr>
              <a:t>    如图</a:t>
            </a:r>
            <a:r>
              <a:rPr lang="en-US" altLang="zh-CN" sz="2500" b="1">
                <a:solidFill>
                  <a:srgbClr val="061F5B"/>
                </a:solidFill>
                <a:latin typeface="Times New Roman" pitchFamily="18" charset="0"/>
                <a:ea typeface="黑体" pitchFamily="2" charset="-122"/>
              </a:rPr>
              <a:t>5-7</a:t>
            </a:r>
            <a:r>
              <a:rPr lang="zh-CN" altLang="en-US" sz="2500" b="1" dirty="0">
                <a:solidFill>
                  <a:srgbClr val="061F5B"/>
                </a:solidFill>
                <a:latin typeface="黑体" pitchFamily="2" charset="-122"/>
                <a:ea typeface="黑体" pitchFamily="2" charset="-122"/>
              </a:rPr>
              <a:t>，已知线段</a:t>
            </a:r>
            <a:r>
              <a:rPr lang="en-US" altLang="zh-CN" sz="2500" b="1" i="1">
                <a:solidFill>
                  <a:srgbClr val="061F5B"/>
                </a:solidFill>
                <a:latin typeface="Times New Roman" pitchFamily="18" charset="0"/>
                <a:ea typeface="黑体" pitchFamily="2" charset="-122"/>
              </a:rPr>
              <a:t>AB</a:t>
            </a:r>
            <a:r>
              <a:rPr lang="zh-CN" altLang="en-US" sz="2500" b="1" dirty="0">
                <a:solidFill>
                  <a:srgbClr val="061F5B"/>
                </a:solidFill>
                <a:latin typeface="黑体" pitchFamily="2" charset="-122"/>
                <a:ea typeface="黑体" pitchFamily="2" charset="-122"/>
              </a:rPr>
              <a:t>和直线</a:t>
            </a:r>
            <a:r>
              <a:rPr lang="en-US" altLang="zh-CN" sz="2500" b="1" i="1">
                <a:solidFill>
                  <a:srgbClr val="061F5B"/>
                </a:solidFill>
                <a:latin typeface="Times New Roman" pitchFamily="18" charset="0"/>
                <a:ea typeface="黑体" pitchFamily="2" charset="-122"/>
              </a:rPr>
              <a:t>l</a:t>
            </a:r>
            <a:r>
              <a:rPr lang="zh-CN" altLang="en-US" sz="2500" b="1" dirty="0">
                <a:solidFill>
                  <a:srgbClr val="061F5B"/>
                </a:solidFill>
                <a:latin typeface="黑体" pitchFamily="2" charset="-122"/>
                <a:ea typeface="黑体" pitchFamily="2" charset="-122"/>
              </a:rPr>
              <a:t>，作出与线段</a:t>
            </a:r>
            <a:r>
              <a:rPr lang="en-US" altLang="zh-CN" sz="2500" b="1" i="1">
                <a:solidFill>
                  <a:srgbClr val="061F5B"/>
                </a:solidFill>
                <a:latin typeface="Times New Roman" pitchFamily="18" charset="0"/>
                <a:ea typeface="黑体" pitchFamily="2" charset="-122"/>
              </a:rPr>
              <a:t>AB</a:t>
            </a:r>
            <a:r>
              <a:rPr lang="zh-CN" altLang="en-US" sz="2500" b="1" dirty="0">
                <a:solidFill>
                  <a:srgbClr val="061F5B"/>
                </a:solidFill>
                <a:latin typeface="黑体" pitchFamily="2" charset="-122"/>
                <a:ea typeface="黑体" pitchFamily="2" charset="-122"/>
              </a:rPr>
              <a:t>关于直线</a:t>
            </a:r>
            <a:r>
              <a:rPr lang="en-US" altLang="zh-CN" sz="2500" b="1" i="1">
                <a:solidFill>
                  <a:srgbClr val="061F5B"/>
                </a:solidFill>
                <a:latin typeface="Times New Roman" pitchFamily="18" charset="0"/>
                <a:ea typeface="黑体" pitchFamily="2" charset="-122"/>
              </a:rPr>
              <a:t>l</a:t>
            </a:r>
            <a:r>
              <a:rPr lang="zh-CN" altLang="en-US" sz="2500" b="1" dirty="0">
                <a:solidFill>
                  <a:srgbClr val="061F5B"/>
                </a:solidFill>
                <a:latin typeface="黑体" pitchFamily="2" charset="-122"/>
                <a:ea typeface="黑体" pitchFamily="2" charset="-122"/>
              </a:rPr>
              <a:t>对称的图形</a:t>
            </a:r>
            <a:r>
              <a:rPr lang="en-US" altLang="zh-CN" sz="2500" b="1">
                <a:solidFill>
                  <a:srgbClr val="061F5B"/>
                </a:solidFill>
                <a:latin typeface="黑体" pitchFamily="2" charset="-122"/>
                <a:ea typeface="黑体" pitchFamily="2" charset="-122"/>
              </a:rPr>
              <a:t>.</a:t>
            </a:r>
            <a:endParaRPr lang="en-US" altLang="zh-CN" sz="2500" b="1">
              <a:solidFill>
                <a:srgbClr val="061F5B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4" name="Group 24"/>
          <p:cNvGrpSpPr/>
          <p:nvPr/>
        </p:nvGrpSpPr>
        <p:grpSpPr>
          <a:xfrm>
            <a:off x="7165340" y="3886200"/>
            <a:ext cx="3134360" cy="2734310"/>
            <a:chOff x="4" y="0"/>
            <a:chExt cx="4936" cy="4305"/>
          </a:xfrm>
        </p:grpSpPr>
        <p:sp>
          <p:nvSpPr>
            <p:cNvPr id="37913" name="矩形 13"/>
            <p:cNvSpPr/>
            <p:nvPr/>
          </p:nvSpPr>
          <p:spPr>
            <a:xfrm>
              <a:off x="3003" y="0"/>
              <a:ext cx="427" cy="110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algn="ctr" eaLnBrk="1" hangingPunct="1">
                <a:lnSpc>
                  <a:spcPct val="160000"/>
                </a:lnSpc>
                <a:buNone/>
              </a:pPr>
              <a:r>
                <a:rPr lang="en-US" altLang="zh-CN" sz="2500" b="1" i="1">
                  <a:latin typeface="Times New Roman" pitchFamily="18" charset="0"/>
                  <a:ea typeface="黑体" pitchFamily="2" charset="-122"/>
                </a:rPr>
                <a:t>l</a:t>
              </a:r>
              <a:endParaRPr lang="en-US" altLang="zh-CN" sz="2500" b="0">
                <a:latin typeface="Times New Roman" pitchFamily="18" charset="0"/>
                <a:ea typeface="黑体" pitchFamily="2" charset="-122"/>
              </a:endParaRPr>
            </a:p>
          </p:txBody>
        </p:sp>
        <p:grpSp>
          <p:nvGrpSpPr>
            <p:cNvPr id="37914" name="Group 26"/>
            <p:cNvGrpSpPr/>
            <p:nvPr/>
          </p:nvGrpSpPr>
          <p:grpSpPr>
            <a:xfrm>
              <a:off x="4" y="480"/>
              <a:ext cx="2876" cy="3360"/>
              <a:chOff x="4" y="0"/>
              <a:chExt cx="2876" cy="3360"/>
            </a:xfrm>
          </p:grpSpPr>
          <p:cxnSp>
            <p:nvCxnSpPr>
              <p:cNvPr id="37915" name="AutoShape 27"/>
              <p:cNvCxnSpPr/>
              <p:nvPr/>
            </p:nvCxnSpPr>
            <p:spPr>
              <a:xfrm>
                <a:off x="2880" y="0"/>
                <a:ext cx="0" cy="3360"/>
              </a:xfrm>
              <a:prstGeom prst="straightConnector1">
                <a:avLst/>
              </a:prstGeom>
              <a:ln w="28575" cap="flat" cmpd="sng">
                <a:solidFill>
                  <a:srgbClr val="0000FF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37916" name="AutoShape 28"/>
              <p:cNvCxnSpPr/>
              <p:nvPr/>
            </p:nvCxnSpPr>
            <p:spPr>
              <a:xfrm flipH="1">
                <a:off x="720" y="840"/>
                <a:ext cx="1320" cy="2160"/>
              </a:xfrm>
              <a:prstGeom prst="straightConnector1">
                <a:avLst/>
              </a:prstGeom>
              <a:ln w="34925" cap="flat" cmpd="sng">
                <a:solidFill>
                  <a:srgbClr val="008000"/>
                </a:solidFill>
                <a:prstDash val="solid"/>
                <a:headEnd type="none" w="med" len="med"/>
                <a:tailEnd type="none" w="med" len="med"/>
              </a:ln>
            </p:spPr>
          </p:cxnSp>
          <p:sp>
            <p:nvSpPr>
              <p:cNvPr id="37917" name="矩形 11"/>
              <p:cNvSpPr/>
              <p:nvPr/>
            </p:nvSpPr>
            <p:spPr>
              <a:xfrm>
                <a:off x="1444" y="0"/>
                <a:ext cx="621" cy="1104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algn="ctr" eaLnBrk="1" hangingPunct="1">
                  <a:lnSpc>
                    <a:spcPct val="160000"/>
                  </a:lnSpc>
                  <a:buNone/>
                </a:pPr>
                <a:r>
                  <a:rPr lang="en-US" altLang="zh-CN" sz="2500" b="1" i="1">
                    <a:latin typeface="Times New Roman" pitchFamily="18" charset="0"/>
                    <a:ea typeface="黑体" pitchFamily="2" charset="-122"/>
                  </a:rPr>
                  <a:t>A</a:t>
                </a:r>
                <a:endParaRPr lang="en-US" altLang="zh-CN" sz="2500" b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37918" name="矩形 12"/>
              <p:cNvSpPr/>
              <p:nvPr/>
            </p:nvSpPr>
            <p:spPr>
              <a:xfrm>
                <a:off x="4" y="2040"/>
                <a:ext cx="621" cy="1104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algn="ctr" eaLnBrk="1" hangingPunct="1">
                  <a:lnSpc>
                    <a:spcPct val="160000"/>
                  </a:lnSpc>
                  <a:buNone/>
                </a:pPr>
                <a:r>
                  <a:rPr lang="en-US" altLang="zh-CN" sz="2500" b="1" i="1">
                    <a:latin typeface="Times New Roman" pitchFamily="18" charset="0"/>
                    <a:ea typeface="黑体" pitchFamily="2" charset="-122"/>
                  </a:rPr>
                  <a:t>B</a:t>
                </a:r>
                <a:endParaRPr lang="en-US" altLang="zh-CN" sz="2500" b="0">
                  <a:latin typeface="Times New Roman" pitchFamily="18" charset="0"/>
                  <a:ea typeface="黑体" pitchFamily="2" charset="-122"/>
                </a:endParaRPr>
              </a:p>
            </p:txBody>
          </p:sp>
        </p:grpSp>
        <p:sp>
          <p:nvSpPr>
            <p:cNvPr id="37919" name="矩形 14"/>
            <p:cNvSpPr/>
            <p:nvPr/>
          </p:nvSpPr>
          <p:spPr>
            <a:xfrm>
              <a:off x="2760" y="3240"/>
              <a:ext cx="2180" cy="106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algn="ctr" eaLnBrk="1" hangingPunct="1">
                <a:lnSpc>
                  <a:spcPct val="160000"/>
                </a:lnSpc>
                <a:buNone/>
              </a:pPr>
              <a:r>
                <a:rPr lang="zh-CN" altLang="en-US" sz="2400" b="1" dirty="0">
                  <a:solidFill>
                    <a:schemeClr val="hlink"/>
                  </a:solidFill>
                  <a:latin typeface="Times New Roman" pitchFamily="18" charset="0"/>
                  <a:ea typeface="黑体" pitchFamily="2" charset="-122"/>
                </a:rPr>
                <a:t>图</a:t>
              </a:r>
              <a:r>
                <a:rPr lang="en-US" altLang="zh-CN" sz="2400" b="1">
                  <a:solidFill>
                    <a:schemeClr val="hlink"/>
                  </a:solidFill>
                  <a:latin typeface="Times New Roman" pitchFamily="18" charset="0"/>
                  <a:ea typeface="黑体" pitchFamily="2" charset="-122"/>
                </a:rPr>
                <a:t>5-7</a:t>
              </a:r>
              <a:endParaRPr lang="en-US" altLang="zh-CN" sz="2400" b="1">
                <a:solidFill>
                  <a:schemeClr val="hlink"/>
                </a:solidFill>
                <a:latin typeface="Times New Roman" pitchFamily="18" charset="0"/>
                <a:ea typeface="黑体" pitchFamily="2" charset="-122"/>
              </a:endParaRPr>
            </a:p>
          </p:txBody>
        </p:sp>
      </p:grpSp>
      <p:sp>
        <p:nvSpPr>
          <p:cNvPr id="26656" name="Text Box 32"/>
          <p:cNvSpPr txBox="1"/>
          <p:nvPr/>
        </p:nvSpPr>
        <p:spPr>
          <a:xfrm>
            <a:off x="9448800" y="4191000"/>
            <a:ext cx="44450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lnSpc>
                <a:spcPct val="160000"/>
              </a:lnSpc>
              <a:buNone/>
            </a:pPr>
            <a:r>
              <a:rPr lang="en-US" altLang="zh-CN" sz="2500" b="0" i="1">
                <a:latin typeface="Times New Roman" pitchFamily="18" charset="0"/>
                <a:ea typeface="宋体" pitchFamily="2" charset="-122"/>
              </a:rPr>
              <a:t>A'</a:t>
            </a:r>
            <a:endParaRPr lang="en-US" altLang="zh-CN" sz="2500" b="0" i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6657" name="Text Box 33"/>
          <p:cNvSpPr txBox="1"/>
          <p:nvPr/>
        </p:nvSpPr>
        <p:spPr>
          <a:xfrm>
            <a:off x="10287000" y="5638800"/>
            <a:ext cx="44450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lnSpc>
                <a:spcPct val="160000"/>
              </a:lnSpc>
              <a:buNone/>
            </a:pPr>
            <a:r>
              <a:rPr lang="en-US" altLang="zh-CN" sz="2500" b="0" i="1">
                <a:latin typeface="Times New Roman" pitchFamily="18" charset="0"/>
                <a:ea typeface="宋体" pitchFamily="2" charset="-122"/>
              </a:rPr>
              <a:t>B'</a:t>
            </a:r>
            <a:endParaRPr lang="en-US" altLang="zh-CN" sz="2500" b="0" i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6658" name="Line 34"/>
          <p:cNvSpPr>
            <a:spLocks noChangeShapeType="1"/>
          </p:cNvSpPr>
          <p:nvPr/>
        </p:nvSpPr>
        <p:spPr bwMode="auto">
          <a:xfrm>
            <a:off x="8458200" y="4724400"/>
            <a:ext cx="1295400" cy="701040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</a:ln>
          <a:effectLst>
            <a:outerShdw dist="17961" dir="2700000" algn="ctr" rotWithShape="0">
              <a:srgbClr val="FF0000">
                <a:gamma/>
                <a:shade val="60000"/>
                <a:invGamma/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endParaRPr kumimoji="0" lang="zh-CN" altLang="en-US" sz="25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p:sp>
        <p:nvSpPr>
          <p:cNvPr id="26659" name="Line 35"/>
          <p:cNvSpPr>
            <a:spLocks noChangeShapeType="1"/>
          </p:cNvSpPr>
          <p:nvPr/>
        </p:nvSpPr>
        <p:spPr bwMode="auto">
          <a:xfrm>
            <a:off x="7620000" y="6096000"/>
            <a:ext cx="2971800" cy="701040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</a:ln>
          <a:effectLst>
            <a:outerShdw dist="17961" dir="2700000" algn="ctr" rotWithShape="0">
              <a:srgbClr val="FF0000">
                <a:gamma/>
                <a:shade val="60000"/>
                <a:invGamma/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endParaRPr kumimoji="0" lang="zh-CN" altLang="en-US" sz="25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p:sp>
        <p:nvSpPr>
          <p:cNvPr id="26660" name="Line 36"/>
          <p:cNvSpPr>
            <a:spLocks noChangeShapeType="1"/>
          </p:cNvSpPr>
          <p:nvPr/>
        </p:nvSpPr>
        <p:spPr bwMode="auto">
          <a:xfrm>
            <a:off x="9753600" y="4724400"/>
            <a:ext cx="782638" cy="70104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ffectLst>
            <a:outerShdw dist="17961" dir="2700000" algn="ctr" rotWithShape="0">
              <a:srgbClr val="FF0000">
                <a:gamma/>
                <a:shade val="60000"/>
                <a:invGamma/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endParaRPr kumimoji="0" lang="zh-CN" altLang="en-US" sz="25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p:grpSp>
        <p:nvGrpSpPr>
          <p:cNvPr id="6" name="Group 37"/>
          <p:cNvGrpSpPr/>
          <p:nvPr/>
        </p:nvGrpSpPr>
        <p:grpSpPr>
          <a:xfrm>
            <a:off x="8991600" y="4572000"/>
            <a:ext cx="153035" cy="701040"/>
            <a:chOff x="0" y="0"/>
            <a:chExt cx="241" cy="1104"/>
          </a:xfrm>
        </p:grpSpPr>
        <p:sp>
          <p:nvSpPr>
            <p:cNvPr id="26662" name="Line 38"/>
            <p:cNvSpPr>
              <a:spLocks noChangeShapeType="1"/>
            </p:cNvSpPr>
            <p:nvPr/>
          </p:nvSpPr>
          <p:spPr bwMode="auto">
            <a:xfrm>
              <a:off x="0" y="0"/>
              <a:ext cx="240" cy="1104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</a:ln>
            <a:effectLst>
              <a:outerShdw dist="17961" dir="2700000" algn="ctr" rotWithShape="0">
                <a:schemeClr val="accent1">
                  <a:gamma/>
                  <a:shade val="60000"/>
                  <a:invGamma/>
                  <a:alpha val="50000"/>
                </a:schemeClr>
              </a:outerShdw>
            </a:effectLst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6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defRPr/>
              </a:pPr>
              <a:endParaRPr kumimoji="0" lang="zh-CN" altLang="en-US" sz="25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6663" name="Line 39"/>
            <p:cNvSpPr>
              <a:spLocks noChangeShapeType="1"/>
            </p:cNvSpPr>
            <p:nvPr/>
          </p:nvSpPr>
          <p:spPr bwMode="auto">
            <a:xfrm>
              <a:off x="240" y="0"/>
              <a:ext cx="1" cy="1104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</a:ln>
            <a:effectLst>
              <a:outerShdw dist="17961" dir="2700000" algn="ctr" rotWithShape="0">
                <a:schemeClr val="accent1">
                  <a:gamma/>
                  <a:shade val="60000"/>
                  <a:invGamma/>
                  <a:alpha val="50000"/>
                </a:schemeClr>
              </a:outerShdw>
            </a:effectLst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6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defRPr/>
              </a:pPr>
              <a:endParaRPr kumimoji="0" lang="zh-CN" altLang="en-US" sz="25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endParaRPr>
            </a:p>
          </p:txBody>
        </p:sp>
      </p:grpSp>
      <p:grpSp>
        <p:nvGrpSpPr>
          <p:cNvPr id="7" name="Group 40"/>
          <p:cNvGrpSpPr/>
          <p:nvPr/>
        </p:nvGrpSpPr>
        <p:grpSpPr>
          <a:xfrm>
            <a:off x="8991600" y="5943600"/>
            <a:ext cx="153035" cy="701040"/>
            <a:chOff x="0" y="0"/>
            <a:chExt cx="241" cy="1104"/>
          </a:xfrm>
        </p:grpSpPr>
        <p:sp>
          <p:nvSpPr>
            <p:cNvPr id="26665" name="Line 41"/>
            <p:cNvSpPr>
              <a:spLocks noChangeShapeType="1"/>
            </p:cNvSpPr>
            <p:nvPr/>
          </p:nvSpPr>
          <p:spPr bwMode="auto">
            <a:xfrm>
              <a:off x="0" y="0"/>
              <a:ext cx="240" cy="1104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</a:ln>
            <a:effectLst>
              <a:outerShdw dist="17961" dir="2700000" algn="ctr" rotWithShape="0">
                <a:schemeClr val="accent1">
                  <a:gamma/>
                  <a:shade val="60000"/>
                  <a:invGamma/>
                  <a:alpha val="50000"/>
                </a:schemeClr>
              </a:outerShdw>
            </a:effectLst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6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defRPr/>
              </a:pPr>
              <a:endParaRPr kumimoji="0" lang="zh-CN" altLang="en-US" sz="25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6666" name="Line 42"/>
            <p:cNvSpPr>
              <a:spLocks noChangeShapeType="1"/>
            </p:cNvSpPr>
            <p:nvPr/>
          </p:nvSpPr>
          <p:spPr bwMode="auto">
            <a:xfrm>
              <a:off x="240" y="0"/>
              <a:ext cx="1" cy="1104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</a:ln>
            <a:effectLst>
              <a:outerShdw dist="17961" dir="2700000" algn="ctr" rotWithShape="0">
                <a:schemeClr val="accent1">
                  <a:gamma/>
                  <a:shade val="60000"/>
                  <a:invGamma/>
                  <a:alpha val="50000"/>
                </a:schemeClr>
              </a:outerShdw>
            </a:effectLst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6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defRPr/>
              </a:pPr>
              <a:endParaRPr kumimoji="0" lang="zh-CN" altLang="en-US" sz="25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26667" name="Text Box 43"/>
          <p:cNvSpPr txBox="1"/>
          <p:nvPr/>
        </p:nvSpPr>
        <p:spPr>
          <a:xfrm>
            <a:off x="9296400" y="4267200"/>
            <a:ext cx="288925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lnSpc>
                <a:spcPct val="160000"/>
              </a:lnSpc>
              <a:buNone/>
            </a:pPr>
            <a:r>
              <a:rPr lang="en-US" altLang="zh-CN" sz="2500" b="0">
                <a:latin typeface="Arial" charset="0"/>
                <a:ea typeface="宋体" pitchFamily="2" charset="-122"/>
              </a:rPr>
              <a:t>)</a:t>
            </a:r>
            <a:endParaRPr lang="en-US" altLang="zh-CN" sz="2500" b="0">
              <a:latin typeface="Arial" charset="0"/>
              <a:ea typeface="宋体" pitchFamily="2" charset="-122"/>
            </a:endParaRPr>
          </a:p>
        </p:txBody>
      </p:sp>
      <p:sp>
        <p:nvSpPr>
          <p:cNvPr id="26668" name="Text Box 44"/>
          <p:cNvSpPr txBox="1"/>
          <p:nvPr/>
        </p:nvSpPr>
        <p:spPr>
          <a:xfrm>
            <a:off x="10210800" y="5638800"/>
            <a:ext cx="288925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lnSpc>
                <a:spcPct val="160000"/>
              </a:lnSpc>
              <a:buNone/>
            </a:pPr>
            <a:r>
              <a:rPr lang="en-US" altLang="zh-CN" sz="2500" b="0">
                <a:latin typeface="Arial" charset="0"/>
                <a:ea typeface="宋体" pitchFamily="2" charset="-122"/>
              </a:rPr>
              <a:t>)</a:t>
            </a:r>
            <a:endParaRPr lang="en-US" altLang="zh-CN" sz="2500" b="0"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6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6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6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66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6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26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1000"/>
                                        <p:tgtEl>
                                          <p:spTgt spid="26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66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6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6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1000"/>
                                        <p:tgtEl>
                                          <p:spTgt spid="26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1000"/>
                                        <p:tgtEl>
                                          <p:spTgt spid="26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3" dur="500"/>
                                        <p:tgtEl>
                                          <p:spTgt spid="26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1000"/>
                                        <p:tgtEl>
                                          <p:spTgt spid="26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/>
      <p:bldP spid="26635" grpId="0" bldLvl="0" animBg="1"/>
      <p:bldP spid="26636" grpId="0"/>
      <p:bldP spid="26637" grpId="0"/>
      <p:bldP spid="26639" grpId="0"/>
      <p:bldP spid="26642" grpId="0"/>
      <p:bldP spid="26647" grpId="0" bldLvl="0"/>
      <p:bldP spid="26656" grpId="0" bldLvl="0"/>
      <p:bldP spid="26657" grpId="0" bldLvl="0"/>
      <p:bldP spid="26667" grpId="0" bldLvl="0"/>
      <p:bldP spid="26668" grpId="0" bldLvl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矩形 22"/>
          <p:cNvSpPr/>
          <p:nvPr/>
        </p:nvSpPr>
        <p:spPr>
          <a:xfrm>
            <a:off x="7848600" y="5181600"/>
            <a:ext cx="121920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>
              <a:lnSpc>
                <a:spcPct val="160000"/>
              </a:lnSpc>
              <a:buNone/>
            </a:pPr>
            <a:r>
              <a:rPr lang="zh-CN" altLang="en-US" sz="2000" b="1" dirty="0">
                <a:solidFill>
                  <a:schemeClr val="hlink"/>
                </a:solidFill>
                <a:latin typeface="Times New Roman" pitchFamily="18" charset="0"/>
                <a:ea typeface="黑体" pitchFamily="2" charset="-122"/>
              </a:rPr>
              <a:t>图</a:t>
            </a:r>
            <a:r>
              <a:rPr lang="en-US" altLang="zh-CN" sz="2000" b="1">
                <a:solidFill>
                  <a:schemeClr val="hlink"/>
                </a:solidFill>
                <a:latin typeface="Times New Roman" pitchFamily="18" charset="0"/>
                <a:ea typeface="黑体" pitchFamily="2" charset="-122"/>
              </a:rPr>
              <a:t>5-8</a:t>
            </a:r>
            <a:endParaRPr lang="en-US" altLang="zh-CN" sz="2000" b="1">
              <a:solidFill>
                <a:schemeClr val="hlink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27651" name="矩形 1"/>
          <p:cNvSpPr/>
          <p:nvPr/>
        </p:nvSpPr>
        <p:spPr>
          <a:xfrm>
            <a:off x="1524000" y="3200400"/>
            <a:ext cx="5410200" cy="14630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20000"/>
              </a:lnSpc>
              <a:buNone/>
            </a:pPr>
            <a:r>
              <a:rPr lang="zh-CN" altLang="en-US" sz="25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作法：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1.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 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过点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作直线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l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的垂线，垂足为点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O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，在垂线上截取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OA'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= 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OA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，点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A'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就是点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关于直线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l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的对应点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.</a:t>
            </a:r>
            <a:endParaRPr lang="en-US" altLang="zh-CN" sz="2500" b="1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8916" name="AutoShape 15"/>
          <p:cNvSpPr/>
          <p:nvPr/>
        </p:nvSpPr>
        <p:spPr>
          <a:xfrm flipH="1" flipV="1">
            <a:off x="6553200" y="5486400"/>
            <a:ext cx="3276600" cy="1295400"/>
          </a:xfrm>
          <a:prstGeom prst="wedgeRoundRectCallout">
            <a:avLst>
              <a:gd name="adj1" fmla="val -34352"/>
              <a:gd name="adj2" fmla="val 110782"/>
              <a:gd name="adj3" fmla="val 16667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rot="10800000" anchor="ctr"/>
          <a:p>
            <a:pPr lvl="0" eaLnBrk="1" hangingPunct="1">
              <a:lnSpc>
                <a:spcPct val="110000"/>
              </a:lnSpc>
              <a:buNone/>
            </a:pPr>
            <a:r>
              <a:rPr lang="zh-CN" altLang="en-US" sz="20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画好三角形 </a:t>
            </a:r>
            <a:r>
              <a:rPr lang="en-US" altLang="zh-CN" sz="2000" b="1" i="1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A'B'C'</a:t>
            </a:r>
            <a:r>
              <a:rPr lang="zh-CN" altLang="en-US" sz="20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后，若将纸沿直线</a:t>
            </a:r>
            <a:r>
              <a:rPr lang="en-US" altLang="zh-CN" sz="2000" b="1" i="1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l</a:t>
            </a:r>
            <a:r>
              <a:rPr lang="zh-CN" altLang="en-US" sz="20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对折两个三角形会重合吗？</a:t>
            </a:r>
            <a:endParaRPr lang="zh-CN" altLang="en-US" sz="2000" b="1" dirty="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2" name="Group 5"/>
          <p:cNvGrpSpPr/>
          <p:nvPr/>
        </p:nvGrpSpPr>
        <p:grpSpPr>
          <a:xfrm>
            <a:off x="7239000" y="1371600"/>
            <a:ext cx="3496459" cy="3733800"/>
            <a:chOff x="0" y="0"/>
            <a:chExt cx="3495540" cy="3733800"/>
          </a:xfrm>
        </p:grpSpPr>
        <p:sp>
          <p:nvSpPr>
            <p:cNvPr id="38918" name="矩形 4"/>
            <p:cNvSpPr/>
            <p:nvPr/>
          </p:nvSpPr>
          <p:spPr>
            <a:xfrm>
              <a:off x="1670811" y="0"/>
              <a:ext cx="271074" cy="70104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algn="ctr" eaLnBrk="1" hangingPunct="1">
                <a:lnSpc>
                  <a:spcPct val="160000"/>
                </a:lnSpc>
                <a:buNone/>
              </a:pPr>
              <a:r>
                <a:rPr lang="en-US" altLang="zh-CN" sz="2500" b="0" i="1">
                  <a:latin typeface="Times New Roman" pitchFamily="18" charset="0"/>
                  <a:ea typeface="黑体" pitchFamily="2" charset="-122"/>
                </a:rPr>
                <a:t>l</a:t>
              </a:r>
              <a:endParaRPr lang="en-US" altLang="zh-CN" sz="2500" b="0">
                <a:latin typeface="Times New Roman" pitchFamily="18" charset="0"/>
                <a:ea typeface="黑体" pitchFamily="2" charset="-122"/>
              </a:endParaRPr>
            </a:p>
          </p:txBody>
        </p:sp>
        <p:grpSp>
          <p:nvGrpSpPr>
            <p:cNvPr id="38919" name="Group 7"/>
            <p:cNvGrpSpPr/>
            <p:nvPr/>
          </p:nvGrpSpPr>
          <p:grpSpPr>
            <a:xfrm>
              <a:off x="0" y="457200"/>
              <a:ext cx="3495540" cy="3276600"/>
              <a:chOff x="0" y="0"/>
              <a:chExt cx="3495540" cy="3276600"/>
            </a:xfrm>
          </p:grpSpPr>
          <p:cxnSp>
            <p:nvCxnSpPr>
              <p:cNvPr id="38920" name="直接连接符 6"/>
              <p:cNvCxnSpPr/>
              <p:nvPr/>
            </p:nvCxnSpPr>
            <p:spPr>
              <a:xfrm rot="5400000">
                <a:off x="-38100" y="1637506"/>
                <a:ext cx="3276600" cy="1588"/>
              </a:xfrm>
              <a:prstGeom prst="line">
                <a:avLst/>
              </a:prstGeom>
              <a:ln w="28575" cap="flat" cmpd="sng">
                <a:solidFill>
                  <a:srgbClr val="0000FF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38921" name="直接连接符 7"/>
              <p:cNvCxnSpPr/>
              <p:nvPr/>
            </p:nvCxnSpPr>
            <p:spPr>
              <a:xfrm rot="-5400000" flipH="1">
                <a:off x="-114300" y="1256506"/>
                <a:ext cx="1600200" cy="609600"/>
              </a:xfrm>
              <a:prstGeom prst="line">
                <a:avLst/>
              </a:prstGeom>
              <a:ln w="28575" cap="flat" cmpd="sng">
                <a:solidFill>
                  <a:schemeClr val="accent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38922" name="直接连接符 8"/>
              <p:cNvCxnSpPr/>
              <p:nvPr/>
            </p:nvCxnSpPr>
            <p:spPr>
              <a:xfrm rot="5400000">
                <a:off x="1714500" y="1256506"/>
                <a:ext cx="1600200" cy="609600"/>
              </a:xfrm>
              <a:prstGeom prst="line">
                <a:avLst/>
              </a:prstGeom>
              <a:ln w="28575" cap="flat" cmpd="sng">
                <a:solidFill>
                  <a:schemeClr val="accent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38923" name="直接连接符 9"/>
              <p:cNvCxnSpPr/>
              <p:nvPr/>
            </p:nvCxnSpPr>
            <p:spPr>
              <a:xfrm rot="5400000">
                <a:off x="-457200" y="1218406"/>
                <a:ext cx="1295400" cy="381000"/>
              </a:xfrm>
              <a:prstGeom prst="line">
                <a:avLst/>
              </a:prstGeom>
              <a:ln w="28575" cap="flat" cmpd="sng">
                <a:solidFill>
                  <a:schemeClr val="accent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38924" name="直接连接符 10"/>
              <p:cNvCxnSpPr/>
              <p:nvPr/>
            </p:nvCxnSpPr>
            <p:spPr>
              <a:xfrm>
                <a:off x="0" y="2056606"/>
                <a:ext cx="990600" cy="304800"/>
              </a:xfrm>
              <a:prstGeom prst="line">
                <a:avLst/>
              </a:prstGeom>
              <a:ln w="28575" cap="flat" cmpd="sng">
                <a:solidFill>
                  <a:schemeClr val="accent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38925" name="直接连接符 11"/>
              <p:cNvCxnSpPr/>
              <p:nvPr/>
            </p:nvCxnSpPr>
            <p:spPr>
              <a:xfrm rot="-5400000" flipH="1">
                <a:off x="2362200" y="1218406"/>
                <a:ext cx="1295400" cy="381000"/>
              </a:xfrm>
              <a:prstGeom prst="line">
                <a:avLst/>
              </a:prstGeom>
              <a:ln w="28575" cap="flat" cmpd="sng">
                <a:solidFill>
                  <a:schemeClr val="accent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38926" name="直接连接符 12"/>
              <p:cNvCxnSpPr/>
              <p:nvPr/>
            </p:nvCxnSpPr>
            <p:spPr>
              <a:xfrm flipV="1">
                <a:off x="2209800" y="2056606"/>
                <a:ext cx="990600" cy="304800"/>
              </a:xfrm>
              <a:prstGeom prst="line">
                <a:avLst/>
              </a:prstGeom>
              <a:ln w="28575" cap="flat" cmpd="sng">
                <a:solidFill>
                  <a:schemeClr val="accent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38927" name="直接连接符 13"/>
              <p:cNvCxnSpPr/>
              <p:nvPr/>
            </p:nvCxnSpPr>
            <p:spPr>
              <a:xfrm>
                <a:off x="381000" y="761206"/>
                <a:ext cx="2438400" cy="1588"/>
              </a:xfrm>
              <a:prstGeom prst="line">
                <a:avLst/>
              </a:prstGeom>
              <a:ln w="28575" cap="flat" cmpd="sng">
                <a:solidFill>
                  <a:schemeClr val="accent1"/>
                </a:solidFill>
                <a:prstDash val="sysDash"/>
                <a:headEnd type="none" w="med" len="med"/>
                <a:tailEnd type="none" w="med" len="med"/>
              </a:ln>
            </p:spPr>
          </p:cxnSp>
          <p:cxnSp>
            <p:nvCxnSpPr>
              <p:cNvPr id="38928" name="直接连接符 14"/>
              <p:cNvCxnSpPr/>
              <p:nvPr/>
            </p:nvCxnSpPr>
            <p:spPr>
              <a:xfrm>
                <a:off x="0" y="2056606"/>
                <a:ext cx="3200400" cy="1588"/>
              </a:xfrm>
              <a:prstGeom prst="line">
                <a:avLst/>
              </a:prstGeom>
              <a:ln w="28575" cap="flat" cmpd="sng">
                <a:solidFill>
                  <a:schemeClr val="accent1"/>
                </a:solidFill>
                <a:prstDash val="sysDash"/>
                <a:headEnd type="none" w="med" len="med"/>
                <a:tailEnd type="none" w="med" len="med"/>
              </a:ln>
            </p:spPr>
          </p:cxnSp>
          <p:cxnSp>
            <p:nvCxnSpPr>
              <p:cNvPr id="38929" name="直接连接符 15"/>
              <p:cNvCxnSpPr/>
              <p:nvPr/>
            </p:nvCxnSpPr>
            <p:spPr>
              <a:xfrm>
                <a:off x="990600" y="2361406"/>
                <a:ext cx="1219200" cy="1588"/>
              </a:xfrm>
              <a:prstGeom prst="line">
                <a:avLst/>
              </a:prstGeom>
              <a:ln w="28575" cap="flat" cmpd="sng">
                <a:solidFill>
                  <a:schemeClr val="accent1"/>
                </a:solidFill>
                <a:prstDash val="sysDash"/>
                <a:headEnd type="none" w="med" len="med"/>
                <a:tailEnd type="none" w="med" len="med"/>
              </a:ln>
            </p:spPr>
          </p:cxnSp>
          <p:sp>
            <p:nvSpPr>
              <p:cNvPr id="38930" name="矩形 16"/>
              <p:cNvSpPr/>
              <p:nvPr/>
            </p:nvSpPr>
            <p:spPr>
              <a:xfrm>
                <a:off x="78088" y="227806"/>
                <a:ext cx="376456" cy="70104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algn="ctr" eaLnBrk="1" hangingPunct="1">
                  <a:lnSpc>
                    <a:spcPct val="160000"/>
                  </a:lnSpc>
                  <a:buNone/>
                </a:pPr>
                <a:r>
                  <a:rPr lang="en-US" altLang="zh-CN" sz="2500" b="0" i="1">
                    <a:latin typeface="Times New Roman" pitchFamily="18" charset="0"/>
                    <a:ea typeface="黑体" pitchFamily="2" charset="-122"/>
                  </a:rPr>
                  <a:t>A</a:t>
                </a:r>
                <a:endParaRPr lang="en-US" altLang="zh-CN" sz="2500" b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38931" name="矩形 17"/>
              <p:cNvSpPr/>
              <p:nvPr/>
            </p:nvSpPr>
            <p:spPr>
              <a:xfrm>
                <a:off x="763817" y="2209006"/>
                <a:ext cx="394231" cy="70104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algn="ctr" eaLnBrk="1" hangingPunct="1">
                  <a:lnSpc>
                    <a:spcPct val="160000"/>
                  </a:lnSpc>
                  <a:buNone/>
                </a:pPr>
                <a:r>
                  <a:rPr lang="en-US" altLang="zh-CN" sz="2500" b="0" i="1">
                    <a:latin typeface="Times New Roman" pitchFamily="18" charset="0"/>
                    <a:ea typeface="黑体" pitchFamily="2" charset="-122"/>
                  </a:rPr>
                  <a:t>C</a:t>
                </a:r>
                <a:endParaRPr lang="en-US" altLang="zh-CN" sz="2500" b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38932" name="矩形 18"/>
              <p:cNvSpPr/>
              <p:nvPr/>
            </p:nvSpPr>
            <p:spPr>
              <a:xfrm>
                <a:off x="2821789" y="227806"/>
                <a:ext cx="444383" cy="70104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algn="ctr" eaLnBrk="1" hangingPunct="1">
                  <a:lnSpc>
                    <a:spcPct val="160000"/>
                  </a:lnSpc>
                  <a:buNone/>
                </a:pPr>
                <a:r>
                  <a:rPr lang="en-US" altLang="zh-CN" sz="2500" b="0" i="1">
                    <a:latin typeface="Times New Roman" pitchFamily="18" charset="0"/>
                    <a:ea typeface="黑体" pitchFamily="2" charset="-122"/>
                  </a:rPr>
                  <a:t>A'</a:t>
                </a:r>
                <a:endParaRPr lang="en-US" altLang="zh-CN" sz="2500" b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38933" name="矩形 19"/>
              <p:cNvSpPr/>
              <p:nvPr/>
            </p:nvSpPr>
            <p:spPr>
              <a:xfrm>
                <a:off x="3051157" y="1675606"/>
                <a:ext cx="444383" cy="70104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algn="ctr" eaLnBrk="1" hangingPunct="1">
                  <a:lnSpc>
                    <a:spcPct val="160000"/>
                  </a:lnSpc>
                  <a:buNone/>
                </a:pPr>
                <a:r>
                  <a:rPr lang="en-US" altLang="zh-CN" sz="2500" b="0" i="1">
                    <a:latin typeface="Times New Roman" pitchFamily="18" charset="0"/>
                    <a:ea typeface="黑体" pitchFamily="2" charset="-122"/>
                  </a:rPr>
                  <a:t>B'</a:t>
                </a:r>
                <a:endParaRPr lang="en-US" altLang="zh-CN" sz="2500" b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38934" name="矩形 20"/>
              <p:cNvSpPr/>
              <p:nvPr/>
            </p:nvSpPr>
            <p:spPr>
              <a:xfrm>
                <a:off x="2059718" y="2209006"/>
                <a:ext cx="462158" cy="70104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algn="ctr" eaLnBrk="1" hangingPunct="1">
                  <a:lnSpc>
                    <a:spcPct val="160000"/>
                  </a:lnSpc>
                  <a:buNone/>
                </a:pPr>
                <a:r>
                  <a:rPr lang="en-US" altLang="zh-CN" sz="2500" b="0" i="1">
                    <a:latin typeface="Times New Roman" pitchFamily="18" charset="0"/>
                    <a:ea typeface="黑体" pitchFamily="2" charset="-122"/>
                  </a:rPr>
                  <a:t>C'</a:t>
                </a:r>
                <a:endParaRPr lang="en-US" altLang="zh-CN" sz="2500" b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38935" name="矩形 21"/>
              <p:cNvSpPr/>
              <p:nvPr/>
            </p:nvSpPr>
            <p:spPr>
              <a:xfrm>
                <a:off x="1525746" y="608806"/>
                <a:ext cx="412007" cy="70104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algn="ctr" eaLnBrk="1" hangingPunct="1">
                  <a:lnSpc>
                    <a:spcPct val="160000"/>
                  </a:lnSpc>
                  <a:buNone/>
                </a:pPr>
                <a:r>
                  <a:rPr lang="en-US" altLang="zh-CN" sz="2500" b="0" i="1">
                    <a:latin typeface="Times New Roman" pitchFamily="18" charset="0"/>
                    <a:ea typeface="黑体" pitchFamily="2" charset="-122"/>
                  </a:rPr>
                  <a:t>O</a:t>
                </a:r>
                <a:endParaRPr lang="en-US" altLang="zh-CN" sz="2500" b="0">
                  <a:latin typeface="Times New Roman" pitchFamily="18" charset="0"/>
                  <a:ea typeface="黑体" pitchFamily="2" charset="-122"/>
                </a:endParaRPr>
              </a:p>
            </p:txBody>
          </p:sp>
        </p:grpSp>
      </p:grpSp>
      <p:sp>
        <p:nvSpPr>
          <p:cNvPr id="27672" name="矩形 23"/>
          <p:cNvSpPr/>
          <p:nvPr/>
        </p:nvSpPr>
        <p:spPr>
          <a:xfrm>
            <a:off x="1676400" y="4572000"/>
            <a:ext cx="4572000" cy="10058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20000"/>
              </a:lnSpc>
              <a:buNone/>
            </a:pP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2.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 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类似地，分别作出点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B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，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C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关于直线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l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的对应点 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B'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，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C'</a:t>
            </a:r>
            <a:r>
              <a:rPr lang="en-US" altLang="zh-CN" sz="2500" b="1" i="1">
                <a:latin typeface="黑体" pitchFamily="2" charset="-122"/>
                <a:ea typeface="黑体" pitchFamily="2" charset="-122"/>
              </a:rPr>
              <a:t>.</a:t>
            </a:r>
            <a:endParaRPr lang="en-US" altLang="zh-CN" sz="2500" b="1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7673" name="矩形 24"/>
          <p:cNvSpPr/>
          <p:nvPr/>
        </p:nvSpPr>
        <p:spPr>
          <a:xfrm>
            <a:off x="1600200" y="5486400"/>
            <a:ext cx="4572000" cy="10058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20000"/>
              </a:lnSpc>
              <a:buNone/>
            </a:pP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3.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 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连接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A'B'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，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B'C'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，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C'A'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得到的三角形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A'B'C'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即为所求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.</a:t>
            </a:r>
            <a:endParaRPr lang="en-US" altLang="zh-CN" sz="2500" b="1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8938" name="矩形 1"/>
          <p:cNvSpPr/>
          <p:nvPr/>
        </p:nvSpPr>
        <p:spPr>
          <a:xfrm>
            <a:off x="3352800" y="152400"/>
            <a:ext cx="6781800" cy="9296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10000"/>
              </a:lnSpc>
              <a:buNone/>
            </a:pPr>
            <a:r>
              <a:rPr lang="zh-CN" altLang="en-US" sz="25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例</a:t>
            </a:r>
            <a:r>
              <a:rPr lang="en-US" altLang="zh-CN" sz="2500" b="1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5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 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如图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5-8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，已知三角形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ABC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和直线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l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，作出与三角形 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ABC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关于直线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l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对称的图形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.</a:t>
            </a:r>
            <a:endParaRPr lang="en-US" altLang="zh-CN" sz="2500" b="1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7675" name="矩形 2"/>
          <p:cNvSpPr/>
          <p:nvPr/>
        </p:nvSpPr>
        <p:spPr>
          <a:xfrm>
            <a:off x="1600200" y="1066800"/>
            <a:ext cx="5791200" cy="21869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10000"/>
              </a:lnSpc>
              <a:buNone/>
            </a:pPr>
            <a:r>
              <a:rPr lang="zh-CN" altLang="en-US" sz="25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分析：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要作三角形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ABC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关于直线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l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的对称图形，只要作出三角形的顶点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</a:t>
            </a: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B</a:t>
            </a: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C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关于直线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l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的对应点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A'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，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B'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，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C'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，连接这些对应点，得到的三角形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A'B'C'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就是三角形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ABC 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关于直线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l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对称的图形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.</a:t>
            </a:r>
            <a:endParaRPr lang="en-US" altLang="zh-CN" sz="2500" b="1"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38940" name="Group 28"/>
          <p:cNvGrpSpPr/>
          <p:nvPr/>
        </p:nvGrpSpPr>
        <p:grpSpPr>
          <a:xfrm>
            <a:off x="1919288" y="0"/>
            <a:ext cx="1344612" cy="1208732"/>
            <a:chOff x="0" y="0"/>
            <a:chExt cx="1291" cy="1282"/>
          </a:xfrm>
        </p:grpSpPr>
        <p:pic>
          <p:nvPicPr>
            <p:cNvPr id="38941" name="Picture 3" descr="MCj04338470000[1]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152" cy="1152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8942" name="Text Box 4"/>
            <p:cNvSpPr txBox="1"/>
            <p:nvPr/>
          </p:nvSpPr>
          <p:spPr>
            <a:xfrm rot="355841">
              <a:off x="520" y="280"/>
              <a:ext cx="771" cy="100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buNone/>
              </a:pPr>
              <a:r>
                <a:rPr lang="zh-CN" altLang="en-US" sz="2800" b="1" dirty="0">
                  <a:solidFill>
                    <a:srgbClr val="CC0000"/>
                  </a:solidFill>
                  <a:latin typeface="Arial" charset="0"/>
                  <a:ea typeface="黑体" pitchFamily="2" charset="-122"/>
                </a:rPr>
                <a:t>举</a:t>
              </a:r>
              <a:endParaRPr lang="zh-CN" altLang="en-US" sz="2800" b="1" dirty="0">
                <a:solidFill>
                  <a:srgbClr val="CC0000"/>
                </a:solidFill>
                <a:latin typeface="Arial" charset="0"/>
                <a:ea typeface="黑体" pitchFamily="2" charset="-122"/>
              </a:endParaRPr>
            </a:p>
            <a:p>
              <a:pPr lvl="0" eaLnBrk="1" hangingPunct="1">
                <a:buNone/>
              </a:pPr>
              <a:r>
                <a:rPr lang="zh-CN" altLang="en-US" sz="2800" b="1" dirty="0">
                  <a:solidFill>
                    <a:srgbClr val="CC0000"/>
                  </a:solidFill>
                  <a:latin typeface="Arial" charset="0"/>
                  <a:ea typeface="黑体" pitchFamily="2" charset="-122"/>
                </a:rPr>
                <a:t>例</a:t>
              </a:r>
              <a:endParaRPr lang="zh-CN" altLang="en-US" sz="2800" b="1" dirty="0">
                <a:solidFill>
                  <a:srgbClr val="CC0000"/>
                </a:solidFill>
                <a:latin typeface="Arial" charset="0"/>
                <a:ea typeface="黑体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7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7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7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51" grpId="0"/>
      <p:bldP spid="38916" grpId="0" bldLvl="0" animBg="1"/>
      <p:bldP spid="27672" grpId="0"/>
      <p:bldP spid="27673" grpId="0"/>
      <p:bldP spid="2767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8" name="Text Box 2"/>
          <p:cNvSpPr txBox="1"/>
          <p:nvPr/>
        </p:nvSpPr>
        <p:spPr>
          <a:xfrm>
            <a:off x="2351088" y="1052513"/>
            <a:ext cx="7993062" cy="145669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marL="342900" lvl="0" indent="-342900" eaLnBrk="0" hangingPunct="0">
              <a:lnSpc>
                <a:spcPct val="160000"/>
              </a:lnSpc>
              <a:buNone/>
            </a:pPr>
            <a:r>
              <a:rPr lang="en-US" altLang="zh-CN" sz="2800" b="1">
                <a:latin typeface="宋体" pitchFamily="2" charset="-122"/>
                <a:ea typeface="宋体" pitchFamily="2" charset="-122"/>
              </a:rPr>
              <a:t>1. </a:t>
            </a:r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下列三个图案分别成轴对称吗？如果是， 画出它们的对称轴，并标出一对对应点</a:t>
            </a:r>
            <a:r>
              <a:rPr lang="en-US" altLang="zh-CN" sz="2800" b="1">
                <a:latin typeface="宋体" pitchFamily="2" charset="-122"/>
                <a:ea typeface="宋体" pitchFamily="2" charset="-122"/>
              </a:rPr>
              <a:t>.</a:t>
            </a:r>
            <a:endParaRPr lang="en-US" altLang="zh-CN" sz="2800" b="1"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39939" name="Picture 3" descr="12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24200" y="2917825"/>
            <a:ext cx="6372225" cy="1387475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28676" name="Line 4"/>
          <p:cNvSpPr/>
          <p:nvPr/>
        </p:nvSpPr>
        <p:spPr>
          <a:xfrm>
            <a:off x="3733800" y="2994025"/>
            <a:ext cx="0" cy="1219200"/>
          </a:xfrm>
          <a:prstGeom prst="line">
            <a:avLst/>
          </a:prstGeom>
          <a:ln w="5715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8677" name="Line 5"/>
          <p:cNvSpPr/>
          <p:nvPr/>
        </p:nvSpPr>
        <p:spPr>
          <a:xfrm>
            <a:off x="5943600" y="2765425"/>
            <a:ext cx="0" cy="1600200"/>
          </a:xfrm>
          <a:prstGeom prst="line">
            <a:avLst/>
          </a:prstGeom>
          <a:ln w="5715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8678" name="Line 6"/>
          <p:cNvSpPr/>
          <p:nvPr/>
        </p:nvSpPr>
        <p:spPr>
          <a:xfrm>
            <a:off x="8458200" y="2765425"/>
            <a:ext cx="0" cy="1600200"/>
          </a:xfrm>
          <a:prstGeom prst="line">
            <a:avLst/>
          </a:prstGeom>
          <a:ln w="5715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grpSp>
        <p:nvGrpSpPr>
          <p:cNvPr id="2" name="Group 7"/>
          <p:cNvGrpSpPr/>
          <p:nvPr/>
        </p:nvGrpSpPr>
        <p:grpSpPr>
          <a:xfrm>
            <a:off x="3429000" y="3527425"/>
            <a:ext cx="609600" cy="152400"/>
            <a:chOff x="0" y="0"/>
            <a:chExt cx="384" cy="96"/>
          </a:xfrm>
        </p:grpSpPr>
        <p:sp>
          <p:nvSpPr>
            <p:cNvPr id="39944" name="Oval 8"/>
            <p:cNvSpPr/>
            <p:nvPr/>
          </p:nvSpPr>
          <p:spPr>
            <a:xfrm>
              <a:off x="288" y="0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</a:ln>
          </p:spPr>
          <p:txBody>
            <a:bodyPr wrap="none" anchor="ctr"/>
            <a:p>
              <a:pPr lvl="0" algn="ctr" eaLnBrk="1" hangingPunct="1">
                <a:lnSpc>
                  <a:spcPct val="160000"/>
                </a:lnSpc>
                <a:buNone/>
              </a:pPr>
              <a:endParaRPr lang="zh-CN" altLang="en-US" sz="2500" b="0" dirty="0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9945" name="Oval 9"/>
            <p:cNvSpPr/>
            <p:nvPr/>
          </p:nvSpPr>
          <p:spPr>
            <a:xfrm>
              <a:off x="0" y="0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</a:ln>
          </p:spPr>
          <p:txBody>
            <a:bodyPr wrap="none" anchor="ctr"/>
            <a:p>
              <a:pPr lvl="0" algn="ctr" eaLnBrk="1" hangingPunct="1">
                <a:lnSpc>
                  <a:spcPct val="160000"/>
                </a:lnSpc>
                <a:buNone/>
              </a:pPr>
              <a:endParaRPr lang="zh-CN" altLang="en-US" sz="2500" b="0" dirty="0">
                <a:latin typeface="Times New Roman" pitchFamily="18" charset="0"/>
                <a:ea typeface="宋体" pitchFamily="2" charset="-122"/>
              </a:endParaRPr>
            </a:p>
          </p:txBody>
        </p:sp>
      </p:grpSp>
      <p:grpSp>
        <p:nvGrpSpPr>
          <p:cNvPr id="3" name="Group 10"/>
          <p:cNvGrpSpPr/>
          <p:nvPr/>
        </p:nvGrpSpPr>
        <p:grpSpPr>
          <a:xfrm>
            <a:off x="5486400" y="2917825"/>
            <a:ext cx="914400" cy="152400"/>
            <a:chOff x="0" y="0"/>
            <a:chExt cx="576" cy="96"/>
          </a:xfrm>
        </p:grpSpPr>
        <p:sp>
          <p:nvSpPr>
            <p:cNvPr id="39947" name="Oval 11"/>
            <p:cNvSpPr/>
            <p:nvPr/>
          </p:nvSpPr>
          <p:spPr>
            <a:xfrm>
              <a:off x="480" y="0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</a:ln>
          </p:spPr>
          <p:txBody>
            <a:bodyPr wrap="none" anchor="ctr"/>
            <a:p>
              <a:pPr lvl="0" algn="ctr" eaLnBrk="1" hangingPunct="1">
                <a:lnSpc>
                  <a:spcPct val="160000"/>
                </a:lnSpc>
                <a:buNone/>
              </a:pPr>
              <a:endParaRPr lang="zh-CN" altLang="en-US" sz="2500" b="0" dirty="0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9948" name="Oval 12"/>
            <p:cNvSpPr/>
            <p:nvPr/>
          </p:nvSpPr>
          <p:spPr>
            <a:xfrm>
              <a:off x="0" y="0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</a:ln>
          </p:spPr>
          <p:txBody>
            <a:bodyPr wrap="none" anchor="ctr"/>
            <a:p>
              <a:pPr lvl="0" algn="ctr" eaLnBrk="1" hangingPunct="1">
                <a:lnSpc>
                  <a:spcPct val="160000"/>
                </a:lnSpc>
                <a:buNone/>
              </a:pPr>
              <a:endParaRPr lang="zh-CN" altLang="en-US" sz="2500" b="0" dirty="0">
                <a:latin typeface="Times New Roman" pitchFamily="18" charset="0"/>
                <a:ea typeface="宋体" pitchFamily="2" charset="-122"/>
              </a:endParaRPr>
            </a:p>
          </p:txBody>
        </p:sp>
      </p:grpSp>
      <p:grpSp>
        <p:nvGrpSpPr>
          <p:cNvPr id="4" name="Group 13"/>
          <p:cNvGrpSpPr/>
          <p:nvPr/>
        </p:nvGrpSpPr>
        <p:grpSpPr>
          <a:xfrm>
            <a:off x="7543800" y="3832225"/>
            <a:ext cx="1905000" cy="152400"/>
            <a:chOff x="0" y="0"/>
            <a:chExt cx="1200" cy="96"/>
          </a:xfrm>
        </p:grpSpPr>
        <p:sp>
          <p:nvSpPr>
            <p:cNvPr id="39950" name="Oval 14"/>
            <p:cNvSpPr/>
            <p:nvPr/>
          </p:nvSpPr>
          <p:spPr>
            <a:xfrm>
              <a:off x="1104" y="0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</a:ln>
          </p:spPr>
          <p:txBody>
            <a:bodyPr wrap="none" anchor="ctr"/>
            <a:p>
              <a:pPr lvl="0" algn="ctr" eaLnBrk="1" hangingPunct="1">
                <a:lnSpc>
                  <a:spcPct val="160000"/>
                </a:lnSpc>
                <a:buNone/>
              </a:pPr>
              <a:endParaRPr lang="zh-CN" altLang="en-US" sz="2500" b="0" dirty="0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9951" name="Oval 15"/>
            <p:cNvSpPr/>
            <p:nvPr/>
          </p:nvSpPr>
          <p:spPr>
            <a:xfrm>
              <a:off x="0" y="0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</a:ln>
          </p:spPr>
          <p:txBody>
            <a:bodyPr wrap="none" anchor="ctr"/>
            <a:p>
              <a:pPr lvl="0" algn="ctr" eaLnBrk="1" hangingPunct="1">
                <a:lnSpc>
                  <a:spcPct val="160000"/>
                </a:lnSpc>
                <a:buNone/>
              </a:pPr>
              <a:endParaRPr lang="zh-CN" altLang="en-US" sz="2500" b="0" dirty="0">
                <a:latin typeface="Times New Roman" pitchFamily="18" charset="0"/>
                <a:ea typeface="宋体" pitchFamily="2" charset="-122"/>
              </a:endParaRPr>
            </a:p>
          </p:txBody>
        </p:sp>
      </p:grpSp>
      <p:grpSp>
        <p:nvGrpSpPr>
          <p:cNvPr id="39960" name="组合 39959"/>
          <p:cNvGrpSpPr/>
          <p:nvPr/>
        </p:nvGrpSpPr>
        <p:grpSpPr>
          <a:xfrm>
            <a:off x="4872038" y="44450"/>
            <a:ext cx="2730500" cy="1371600"/>
            <a:chOff x="3992" y="432"/>
            <a:chExt cx="1720" cy="864"/>
          </a:xfrm>
        </p:grpSpPr>
        <p:pic>
          <p:nvPicPr>
            <p:cNvPr id="39961" name="图片 39960" descr="模板图片副本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9962" name="Rectangle 2"/>
            <p:cNvSpPr/>
            <p:nvPr/>
          </p:nvSpPr>
          <p:spPr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dist="35921" dir="2699999" algn="ctr" rotWithShape="0">
                <a:schemeClr val="bg2"/>
              </a:outerShdw>
            </a:effectLst>
          </p:spPr>
          <p:txBody>
            <a:bodyPr anchor="b"/>
            <a:lstStyle>
              <a:lvl1pPr marL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None/>
                <a:defRPr sz="4400" b="0" i="0" u="none" kern="1200" baseline="0">
                  <a:solidFill>
                    <a:schemeClr val="tx2"/>
                  </a:solidFill>
                  <a:latin typeface="Arial" charset="0"/>
                  <a:ea typeface="宋体" pitchFamily="2" charset="-122"/>
                </a:defRPr>
              </a:lvl1pPr>
            </a:lstStyle>
            <a:p>
              <a:pPr lvl="0"/>
              <a:r>
                <a:rPr lang="zh-CN" altLang="en-US" sz="4000" b="1" dirty="0">
                  <a:solidFill>
                    <a:schemeClr val="bg1"/>
                  </a:solidFill>
                  <a:latin typeface="汉仪粗黑简" pitchFamily="49" charset="-122"/>
                  <a:ea typeface="黑体" pitchFamily="2" charset="-122"/>
                </a:rPr>
                <a:t>当堂训练</a:t>
              </a:r>
              <a:endParaRPr lang="zh-CN" altLang="en-US" sz="4000" b="1">
                <a:solidFill>
                  <a:schemeClr val="bg1"/>
                </a:solidFill>
                <a:ea typeface="黑体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3" name="Text Box 3"/>
          <p:cNvSpPr txBox="1"/>
          <p:nvPr/>
        </p:nvSpPr>
        <p:spPr>
          <a:xfrm>
            <a:off x="1992313" y="549275"/>
            <a:ext cx="8675687" cy="13716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50000"/>
              </a:lnSpc>
              <a:buNone/>
            </a:pPr>
            <a:r>
              <a:rPr lang="en-US" altLang="zh-CN" sz="2800" b="1">
                <a:latin typeface="宋体" pitchFamily="2" charset="-122"/>
                <a:ea typeface="宋体" pitchFamily="2" charset="-122"/>
              </a:rPr>
              <a:t>    2.</a:t>
            </a:r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以直线</a:t>
            </a:r>
            <a:r>
              <a:rPr lang="en-US" altLang="zh-CN" sz="2800" b="1" i="1">
                <a:latin typeface="宋体" pitchFamily="2" charset="-122"/>
                <a:ea typeface="宋体" pitchFamily="2" charset="-122"/>
              </a:rPr>
              <a:t>l</a:t>
            </a:r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为对称轴，画出</a:t>
            </a:r>
            <a:r>
              <a:rPr lang="en-US" altLang="zh-CN" sz="2800" b="1">
                <a:latin typeface="宋体" pitchFamily="2" charset="-122"/>
                <a:ea typeface="Times New Roman" pitchFamily="18" charset="0"/>
              </a:rPr>
              <a:t>ΔABC</a:t>
            </a:r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在轴反射下的像</a:t>
            </a:r>
            <a:r>
              <a:rPr lang="en-US" altLang="zh-CN" sz="2800" b="1">
                <a:latin typeface="宋体" pitchFamily="2" charset="-122"/>
                <a:ea typeface="Times New Roman" pitchFamily="18" charset="0"/>
              </a:rPr>
              <a:t>ΔA′B′C′</a:t>
            </a:r>
            <a:r>
              <a:rPr lang="en-US" altLang="zh-CN" sz="2800" b="1">
                <a:latin typeface="宋体" pitchFamily="2" charset="-122"/>
                <a:ea typeface="宋体" pitchFamily="2" charset="-122"/>
              </a:rPr>
              <a:t>.</a:t>
            </a:r>
            <a:endParaRPr lang="en-US" altLang="zh-CN" sz="2800" b="1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29700" name="Line 4"/>
          <p:cNvSpPr/>
          <p:nvPr/>
        </p:nvSpPr>
        <p:spPr>
          <a:xfrm flipH="1">
            <a:off x="4500563" y="3994150"/>
            <a:ext cx="952500" cy="931863"/>
          </a:xfrm>
          <a:prstGeom prst="line">
            <a:avLst/>
          </a:prstGeom>
          <a:ln w="38100" cap="sq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9701" name="Line 5"/>
          <p:cNvSpPr/>
          <p:nvPr/>
        </p:nvSpPr>
        <p:spPr>
          <a:xfrm>
            <a:off x="4471988" y="4937125"/>
            <a:ext cx="609600" cy="838200"/>
          </a:xfrm>
          <a:prstGeom prst="line">
            <a:avLst/>
          </a:prstGeom>
          <a:ln w="38100" cap="sq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9702" name="Line 6"/>
          <p:cNvSpPr/>
          <p:nvPr/>
        </p:nvSpPr>
        <p:spPr>
          <a:xfrm flipH="1">
            <a:off x="5087938" y="4005263"/>
            <a:ext cx="393700" cy="1739900"/>
          </a:xfrm>
          <a:prstGeom prst="line">
            <a:avLst/>
          </a:prstGeom>
          <a:ln w="38100" cap="sq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grpSp>
        <p:nvGrpSpPr>
          <p:cNvPr id="2" name="Group 7"/>
          <p:cNvGrpSpPr/>
          <p:nvPr/>
        </p:nvGrpSpPr>
        <p:grpSpPr>
          <a:xfrm>
            <a:off x="2185988" y="3460750"/>
            <a:ext cx="3352800" cy="701039"/>
            <a:chOff x="0" y="0"/>
            <a:chExt cx="5280" cy="1103"/>
          </a:xfrm>
        </p:grpSpPr>
        <p:sp>
          <p:nvSpPr>
            <p:cNvPr id="40968" name="Line 8"/>
            <p:cNvSpPr/>
            <p:nvPr/>
          </p:nvSpPr>
          <p:spPr>
            <a:xfrm>
              <a:off x="0" y="841"/>
              <a:ext cx="5280" cy="1"/>
            </a:xfrm>
            <a:prstGeom prst="line">
              <a:avLst/>
            </a:prstGeom>
            <a:ln w="38100" cap="sq" cmpd="sng">
              <a:solidFill>
                <a:srgbClr val="FF0000"/>
              </a:solidFill>
              <a:prstDash val="sysDot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0969" name="Rectangle 9"/>
            <p:cNvSpPr/>
            <p:nvPr/>
          </p:nvSpPr>
          <p:spPr>
            <a:xfrm>
              <a:off x="2408" y="0"/>
              <a:ext cx="1116" cy="1103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algn="ctr" eaLnBrk="0" hangingPunct="0">
                <a:lnSpc>
                  <a:spcPct val="160000"/>
                </a:lnSpc>
                <a:buNone/>
              </a:pPr>
              <a:r>
                <a:rPr lang="en-US" altLang="zh-CN" sz="2500" b="1">
                  <a:latin typeface="Lucida Sans" pitchFamily="34" charset="0"/>
                  <a:ea typeface="宋体" pitchFamily="2" charset="-122"/>
                </a:rPr>
                <a:t>¬M</a:t>
              </a:r>
              <a:endParaRPr lang="en-US" altLang="zh-CN" sz="2500" b="1">
                <a:latin typeface="Lucida Sans" pitchFamily="34" charset="0"/>
                <a:ea typeface="宋体" pitchFamily="2" charset="-122"/>
              </a:endParaRPr>
            </a:p>
          </p:txBody>
        </p:sp>
      </p:grpSp>
      <p:grpSp>
        <p:nvGrpSpPr>
          <p:cNvPr id="3" name="Group 10"/>
          <p:cNvGrpSpPr/>
          <p:nvPr/>
        </p:nvGrpSpPr>
        <p:grpSpPr>
          <a:xfrm>
            <a:off x="3405188" y="4375150"/>
            <a:ext cx="1098550" cy="701039"/>
            <a:chOff x="0" y="0"/>
            <a:chExt cx="1730" cy="1103"/>
          </a:xfrm>
        </p:grpSpPr>
        <p:sp>
          <p:nvSpPr>
            <p:cNvPr id="40971" name="Line 11"/>
            <p:cNvSpPr/>
            <p:nvPr/>
          </p:nvSpPr>
          <p:spPr>
            <a:xfrm>
              <a:off x="0" y="840"/>
              <a:ext cx="1730" cy="0"/>
            </a:xfrm>
            <a:prstGeom prst="line">
              <a:avLst/>
            </a:prstGeom>
            <a:ln w="38100" cap="sq" cmpd="sng">
              <a:solidFill>
                <a:srgbClr val="FF0000"/>
              </a:solidFill>
              <a:prstDash val="sysDot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0972" name="Rectangle 12"/>
            <p:cNvSpPr/>
            <p:nvPr/>
          </p:nvSpPr>
          <p:spPr>
            <a:xfrm>
              <a:off x="519" y="0"/>
              <a:ext cx="1054" cy="1103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algn="ctr" eaLnBrk="0" hangingPunct="0">
                <a:lnSpc>
                  <a:spcPct val="160000"/>
                </a:lnSpc>
                <a:buNone/>
              </a:pPr>
              <a:r>
                <a:rPr lang="en-US" altLang="zh-CN" sz="2500" b="1">
                  <a:latin typeface="Lucida Sans" pitchFamily="34" charset="0"/>
                  <a:ea typeface="宋体" pitchFamily="2" charset="-122"/>
                </a:rPr>
                <a:t>¬N</a:t>
              </a:r>
              <a:endParaRPr lang="en-US" altLang="zh-CN" sz="2500" b="1">
                <a:latin typeface="Lucida Sans" pitchFamily="34" charset="0"/>
                <a:ea typeface="宋体" pitchFamily="2" charset="-122"/>
              </a:endParaRPr>
            </a:p>
          </p:txBody>
        </p:sp>
      </p:grpSp>
      <p:grpSp>
        <p:nvGrpSpPr>
          <p:cNvPr id="4" name="Group 13"/>
          <p:cNvGrpSpPr/>
          <p:nvPr/>
        </p:nvGrpSpPr>
        <p:grpSpPr>
          <a:xfrm>
            <a:off x="2795588" y="5289550"/>
            <a:ext cx="2258060" cy="701039"/>
            <a:chOff x="0" y="0"/>
            <a:chExt cx="3555" cy="1103"/>
          </a:xfrm>
        </p:grpSpPr>
        <p:sp>
          <p:nvSpPr>
            <p:cNvPr id="40974" name="Line 14"/>
            <p:cNvSpPr/>
            <p:nvPr/>
          </p:nvSpPr>
          <p:spPr>
            <a:xfrm>
              <a:off x="0" y="840"/>
              <a:ext cx="3555" cy="0"/>
            </a:xfrm>
            <a:prstGeom prst="line">
              <a:avLst/>
            </a:prstGeom>
            <a:ln w="38100" cap="sq" cmpd="sng">
              <a:solidFill>
                <a:srgbClr val="FF0000"/>
              </a:solidFill>
              <a:prstDash val="sysDot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0975" name="Rectangle 15"/>
            <p:cNvSpPr/>
            <p:nvPr/>
          </p:nvSpPr>
          <p:spPr>
            <a:xfrm>
              <a:off x="1528" y="0"/>
              <a:ext cx="954" cy="1103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algn="ctr" eaLnBrk="0" hangingPunct="0">
                <a:lnSpc>
                  <a:spcPct val="160000"/>
                </a:lnSpc>
                <a:buNone/>
              </a:pPr>
              <a:r>
                <a:rPr lang="en-US" altLang="zh-CN" sz="2500" b="1">
                  <a:latin typeface="Lucida Sans" pitchFamily="34" charset="0"/>
                  <a:ea typeface="宋体" pitchFamily="2" charset="-122"/>
                </a:rPr>
                <a:t>¬S</a:t>
              </a:r>
              <a:endParaRPr lang="en-US" altLang="zh-CN" sz="2500" b="1">
                <a:latin typeface="Lucida Sans" pitchFamily="34" charset="0"/>
                <a:ea typeface="宋体" pitchFamily="2" charset="-122"/>
              </a:endParaRPr>
            </a:p>
          </p:txBody>
        </p:sp>
      </p:grpSp>
      <p:sp>
        <p:nvSpPr>
          <p:cNvPr id="29712" name="AutoShape 11"/>
          <p:cNvSpPr/>
          <p:nvPr/>
        </p:nvSpPr>
        <p:spPr>
          <a:xfrm rot="-2340000" flipH="1">
            <a:off x="8707438" y="3810000"/>
            <a:ext cx="1033462" cy="1358900"/>
          </a:xfrm>
          <a:prstGeom prst="pentagon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0170" tIns="46990" rIns="90170" bIns="46990" anchor="ctr"/>
          <a:p>
            <a:pPr lvl="0" algn="ctr" eaLnBrk="1" hangingPunct="1">
              <a:lnSpc>
                <a:spcPct val="160000"/>
              </a:lnSpc>
              <a:buNone/>
            </a:pPr>
            <a:endParaRPr lang="zh-CN" altLang="en-US" sz="2500" b="0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0977" name="Line 12"/>
          <p:cNvSpPr/>
          <p:nvPr/>
        </p:nvSpPr>
        <p:spPr>
          <a:xfrm flipH="1">
            <a:off x="8399463" y="3984625"/>
            <a:ext cx="369887" cy="0"/>
          </a:xfrm>
          <a:prstGeom prst="line">
            <a:avLst/>
          </a:prstGeom>
          <a:ln w="9525" cap="rnd" cmpd="sng">
            <a:solidFill>
              <a:schemeClr val="bg1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40978" name="Line 13"/>
          <p:cNvSpPr/>
          <p:nvPr/>
        </p:nvSpPr>
        <p:spPr>
          <a:xfrm flipH="1">
            <a:off x="8399463" y="4695825"/>
            <a:ext cx="307975" cy="0"/>
          </a:xfrm>
          <a:prstGeom prst="line">
            <a:avLst/>
          </a:prstGeom>
          <a:ln w="9525" cap="rnd" cmpd="sng">
            <a:solidFill>
              <a:schemeClr val="bg1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40979" name="Line 14"/>
          <p:cNvSpPr/>
          <p:nvPr/>
        </p:nvSpPr>
        <p:spPr>
          <a:xfrm flipH="1">
            <a:off x="8382000" y="5219700"/>
            <a:ext cx="1046163" cy="0"/>
          </a:xfrm>
          <a:prstGeom prst="line">
            <a:avLst/>
          </a:prstGeom>
          <a:ln w="9525" cap="rnd" cmpd="sng">
            <a:solidFill>
              <a:schemeClr val="bg1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9716" name="Text Box 15"/>
          <p:cNvSpPr txBox="1"/>
          <p:nvPr/>
        </p:nvSpPr>
        <p:spPr>
          <a:xfrm>
            <a:off x="8305800" y="3429000"/>
            <a:ext cx="720725" cy="678815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90170" tIns="46990" rIns="90170" bIns="46990">
            <a:spAutoFit/>
          </a:bodyPr>
          <a:p>
            <a:pPr lvl="0" algn="ctr" eaLnBrk="1" hangingPunct="1">
              <a:lnSpc>
                <a:spcPct val="160000"/>
              </a:lnSpc>
              <a:spcBef>
                <a:spcPct val="50000"/>
              </a:spcBef>
              <a:buNone/>
            </a:pPr>
            <a:r>
              <a:rPr lang="en-US" altLang="zh-CN" sz="2400" b="1">
                <a:latin typeface="Times New Roman" pitchFamily="18" charset="0"/>
                <a:ea typeface="宋体" pitchFamily="2" charset="-122"/>
              </a:rPr>
              <a:t>A′</a:t>
            </a:r>
            <a:endParaRPr lang="en-US" altLang="zh-CN" sz="2400" b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9717" name="Text Box 19"/>
          <p:cNvSpPr txBox="1"/>
          <p:nvPr/>
        </p:nvSpPr>
        <p:spPr>
          <a:xfrm>
            <a:off x="9372600" y="3429000"/>
            <a:ext cx="720725" cy="678815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90170" tIns="46990" rIns="90170" bIns="46990">
            <a:spAutoFit/>
          </a:bodyPr>
          <a:p>
            <a:pPr lvl="0" algn="ctr" eaLnBrk="1" hangingPunct="1">
              <a:lnSpc>
                <a:spcPct val="160000"/>
              </a:lnSpc>
              <a:spcBef>
                <a:spcPct val="50000"/>
              </a:spcBef>
              <a:buNone/>
            </a:pPr>
            <a:r>
              <a:rPr lang="en-US" altLang="zh-CN" sz="2400" b="1">
                <a:latin typeface="Times New Roman" pitchFamily="18" charset="0"/>
                <a:ea typeface="宋体" pitchFamily="2" charset="-122"/>
              </a:rPr>
              <a:t>B′</a:t>
            </a:r>
            <a:endParaRPr lang="en-US" altLang="zh-CN" sz="2400" b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9718" name="Text Box 20"/>
          <p:cNvSpPr txBox="1"/>
          <p:nvPr/>
        </p:nvSpPr>
        <p:spPr>
          <a:xfrm>
            <a:off x="9677400" y="4495800"/>
            <a:ext cx="720725" cy="678815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90170" tIns="46990" rIns="90170" bIns="46990">
            <a:spAutoFit/>
          </a:bodyPr>
          <a:p>
            <a:pPr lvl="0" algn="ctr" eaLnBrk="1" hangingPunct="1">
              <a:lnSpc>
                <a:spcPct val="160000"/>
              </a:lnSpc>
              <a:spcBef>
                <a:spcPct val="50000"/>
              </a:spcBef>
              <a:buNone/>
            </a:pPr>
            <a:r>
              <a:rPr lang="en-US" altLang="zh-CN" sz="2400" b="1">
                <a:latin typeface="Times New Roman" pitchFamily="18" charset="0"/>
                <a:ea typeface="宋体" pitchFamily="2" charset="-122"/>
              </a:rPr>
              <a:t>C′</a:t>
            </a:r>
            <a:endParaRPr lang="en-US" altLang="zh-CN" sz="2400" b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9719" name="Line 23"/>
          <p:cNvSpPr>
            <a:spLocks noChangeShapeType="1"/>
          </p:cNvSpPr>
          <p:nvPr/>
        </p:nvSpPr>
        <p:spPr bwMode="auto">
          <a:xfrm>
            <a:off x="7696200" y="3962400"/>
            <a:ext cx="1066800" cy="701040"/>
          </a:xfrm>
          <a:prstGeom prst="line">
            <a:avLst/>
          </a:prstGeom>
          <a:noFill/>
          <a:ln w="38100">
            <a:solidFill>
              <a:srgbClr val="FF00FF"/>
            </a:solidFill>
            <a:prstDash val="sysDot"/>
            <a:round/>
          </a:ln>
          <a:effectLst>
            <a:outerShdw dist="17961" dir="2700000" algn="ctr" rotWithShape="0">
              <a:schemeClr val="bg1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endParaRPr kumimoji="0" lang="zh-CN" altLang="en-US" sz="25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p:sp>
        <p:nvSpPr>
          <p:cNvPr id="29720" name="Line 24"/>
          <p:cNvSpPr>
            <a:spLocks noChangeShapeType="1"/>
          </p:cNvSpPr>
          <p:nvPr/>
        </p:nvSpPr>
        <p:spPr bwMode="auto">
          <a:xfrm>
            <a:off x="6629400" y="4800600"/>
            <a:ext cx="3200400" cy="701040"/>
          </a:xfrm>
          <a:prstGeom prst="line">
            <a:avLst/>
          </a:prstGeom>
          <a:noFill/>
          <a:ln w="38100">
            <a:solidFill>
              <a:srgbClr val="FF00FF"/>
            </a:solidFill>
            <a:prstDash val="sysDot"/>
            <a:round/>
          </a:ln>
          <a:effectLst>
            <a:outerShdw dist="17961" dir="2700000" algn="ctr" rotWithShape="0">
              <a:schemeClr val="bg1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endParaRPr kumimoji="0" lang="zh-CN" altLang="en-US" sz="25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p:sp>
        <p:nvSpPr>
          <p:cNvPr id="29721" name="Line 25"/>
          <p:cNvSpPr>
            <a:spLocks noChangeShapeType="1"/>
          </p:cNvSpPr>
          <p:nvPr/>
        </p:nvSpPr>
        <p:spPr bwMode="auto">
          <a:xfrm>
            <a:off x="7086600" y="5183188"/>
            <a:ext cx="2286000" cy="701040"/>
          </a:xfrm>
          <a:prstGeom prst="line">
            <a:avLst/>
          </a:prstGeom>
          <a:noFill/>
          <a:ln w="38100">
            <a:solidFill>
              <a:srgbClr val="FF00FF"/>
            </a:solidFill>
            <a:prstDash val="sysDot"/>
            <a:round/>
          </a:ln>
          <a:effectLst>
            <a:outerShdw dist="17961" dir="2700000" algn="ctr" rotWithShape="0">
              <a:schemeClr val="bg1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endParaRPr kumimoji="0" lang="zh-CN" altLang="en-US" sz="25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p:grpSp>
        <p:nvGrpSpPr>
          <p:cNvPr id="40986" name="Group 26"/>
          <p:cNvGrpSpPr/>
          <p:nvPr/>
        </p:nvGrpSpPr>
        <p:grpSpPr>
          <a:xfrm>
            <a:off x="1804988" y="3308350"/>
            <a:ext cx="2059622" cy="2987675"/>
            <a:chOff x="0" y="0"/>
            <a:chExt cx="3242" cy="4703"/>
          </a:xfrm>
        </p:grpSpPr>
        <p:grpSp>
          <p:nvGrpSpPr>
            <p:cNvPr id="40987" name="Group 27"/>
            <p:cNvGrpSpPr/>
            <p:nvPr/>
          </p:nvGrpSpPr>
          <p:grpSpPr>
            <a:xfrm rot="-360000">
              <a:off x="840" y="1079"/>
              <a:ext cx="1726" cy="2805"/>
              <a:chOff x="0" y="0"/>
              <a:chExt cx="1726" cy="2805"/>
            </a:xfrm>
          </p:grpSpPr>
          <p:sp>
            <p:nvSpPr>
              <p:cNvPr id="40988" name="Line 28"/>
              <p:cNvSpPr/>
              <p:nvPr/>
            </p:nvSpPr>
            <p:spPr>
              <a:xfrm>
                <a:off x="0" y="0"/>
                <a:ext cx="652" cy="2805"/>
              </a:xfrm>
              <a:prstGeom prst="line">
                <a:avLst/>
              </a:prstGeom>
              <a:ln w="38100" cap="sq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40989" name="Line 29"/>
              <p:cNvSpPr/>
              <p:nvPr/>
            </p:nvSpPr>
            <p:spPr>
              <a:xfrm flipV="1">
                <a:off x="685" y="1533"/>
                <a:ext cx="1010" cy="1272"/>
              </a:xfrm>
              <a:prstGeom prst="line">
                <a:avLst/>
              </a:prstGeom>
              <a:ln w="38100" cap="sq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40990" name="Line 30"/>
              <p:cNvSpPr/>
              <p:nvPr/>
            </p:nvSpPr>
            <p:spPr>
              <a:xfrm>
                <a:off x="32" y="0"/>
                <a:ext cx="1695" cy="1500"/>
              </a:xfrm>
              <a:prstGeom prst="line">
                <a:avLst/>
              </a:prstGeom>
              <a:ln w="38100" cap="sq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40991" name="Line 31"/>
            <p:cNvSpPr/>
            <p:nvPr/>
          </p:nvSpPr>
          <p:spPr>
            <a:xfrm>
              <a:off x="3241" y="0"/>
              <a:ext cx="1" cy="4465"/>
            </a:xfrm>
            <a:prstGeom prst="line">
              <a:avLst/>
            </a:prstGeom>
            <a:ln w="38100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0992" name="Text Box 32"/>
            <p:cNvSpPr txBox="1"/>
            <p:nvPr/>
          </p:nvSpPr>
          <p:spPr>
            <a:xfrm>
              <a:off x="0" y="479"/>
              <a:ext cx="649" cy="110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algn="ctr" eaLnBrk="1" hangingPunct="1">
                <a:lnSpc>
                  <a:spcPct val="160000"/>
                </a:lnSpc>
                <a:buNone/>
              </a:pPr>
              <a:r>
                <a:rPr lang="en-US" altLang="zh-CN" sz="2500" b="1">
                  <a:latin typeface="Times New Roman" pitchFamily="18" charset="0"/>
                  <a:ea typeface="宋体" pitchFamily="2" charset="-122"/>
                </a:rPr>
                <a:t>A</a:t>
              </a:r>
              <a:endParaRPr lang="en-US" altLang="zh-CN" sz="2500" b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40993" name="Text Box 33"/>
            <p:cNvSpPr txBox="1"/>
            <p:nvPr/>
          </p:nvSpPr>
          <p:spPr>
            <a:xfrm>
              <a:off x="1200" y="3599"/>
              <a:ext cx="649" cy="110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algn="ctr" eaLnBrk="1" hangingPunct="1">
                <a:lnSpc>
                  <a:spcPct val="160000"/>
                </a:lnSpc>
                <a:buNone/>
              </a:pPr>
              <a:r>
                <a:rPr lang="en-US" altLang="zh-CN" sz="2500" b="1">
                  <a:latin typeface="Times New Roman" pitchFamily="18" charset="0"/>
                  <a:ea typeface="宋体" pitchFamily="2" charset="-122"/>
                </a:rPr>
                <a:t>C</a:t>
              </a:r>
              <a:endParaRPr lang="en-US" altLang="zh-CN" sz="2500" b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40994" name="Text Box 34"/>
            <p:cNvSpPr txBox="1"/>
            <p:nvPr/>
          </p:nvSpPr>
          <p:spPr>
            <a:xfrm>
              <a:off x="2400" y="2039"/>
              <a:ext cx="621" cy="110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algn="ctr" eaLnBrk="1" hangingPunct="1">
                <a:lnSpc>
                  <a:spcPct val="160000"/>
                </a:lnSpc>
                <a:buNone/>
              </a:pPr>
              <a:r>
                <a:rPr lang="en-US" altLang="zh-CN" sz="2500" b="1">
                  <a:latin typeface="Times New Roman" pitchFamily="18" charset="0"/>
                  <a:ea typeface="宋体" pitchFamily="2" charset="-122"/>
                </a:rPr>
                <a:t>B</a:t>
              </a:r>
              <a:endParaRPr lang="en-US" altLang="zh-CN" sz="2500" b="1">
                <a:latin typeface="Times New Roman" pitchFamily="18" charset="0"/>
                <a:ea typeface="宋体" pitchFamily="2" charset="-122"/>
              </a:endParaRPr>
            </a:p>
          </p:txBody>
        </p:sp>
      </p:grpSp>
      <p:sp>
        <p:nvSpPr>
          <p:cNvPr id="40995" name="Text Box 35"/>
          <p:cNvSpPr txBox="1"/>
          <p:nvPr/>
        </p:nvSpPr>
        <p:spPr>
          <a:xfrm>
            <a:off x="2655888" y="1844675"/>
            <a:ext cx="8012112" cy="77406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60000"/>
              </a:lnSpc>
              <a:buNone/>
            </a:pPr>
            <a:r>
              <a:rPr lang="en-US" altLang="zh-CN" sz="2800" b="1">
                <a:latin typeface="宋体" pitchFamily="2" charset="-122"/>
                <a:ea typeface="宋体" pitchFamily="2" charset="-122"/>
              </a:rPr>
              <a:t>3.</a:t>
            </a:r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做出五边形</a:t>
            </a:r>
            <a:r>
              <a:rPr lang="en-US" altLang="zh-CN" sz="2800" b="1">
                <a:latin typeface="宋体" pitchFamily="2" charset="-122"/>
                <a:ea typeface="宋体" pitchFamily="2" charset="-122"/>
              </a:rPr>
              <a:t>ABCDE</a:t>
            </a:r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以直线</a:t>
            </a:r>
            <a:r>
              <a:rPr lang="en-US" altLang="zh-CN" sz="2800" b="1" i="1">
                <a:latin typeface="宋体" pitchFamily="2" charset="-122"/>
                <a:ea typeface="宋体" pitchFamily="2" charset="-122"/>
              </a:rPr>
              <a:t>l</a:t>
            </a:r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为对称轴的对称图形。</a:t>
            </a:r>
            <a:endParaRPr lang="zh-CN" altLang="en-US" sz="2800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29732" name="Text Box 36"/>
          <p:cNvSpPr txBox="1"/>
          <p:nvPr/>
        </p:nvSpPr>
        <p:spPr>
          <a:xfrm>
            <a:off x="5082381" y="5441950"/>
            <a:ext cx="50165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lnSpc>
                <a:spcPct val="160000"/>
              </a:lnSpc>
              <a:buNone/>
            </a:pPr>
            <a:r>
              <a:rPr lang="en-US" altLang="zh-CN" sz="2500" b="1">
                <a:latin typeface="Times New Roman" pitchFamily="18" charset="0"/>
                <a:ea typeface="宋体" pitchFamily="2" charset="-122"/>
              </a:rPr>
              <a:t>C′</a:t>
            </a:r>
            <a:endParaRPr lang="en-US" altLang="zh-CN" sz="2500" b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9733" name="Text Box 37"/>
          <p:cNvSpPr txBox="1"/>
          <p:nvPr/>
        </p:nvSpPr>
        <p:spPr>
          <a:xfrm>
            <a:off x="4166553" y="4756150"/>
            <a:ext cx="48387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lnSpc>
                <a:spcPct val="160000"/>
              </a:lnSpc>
              <a:buNone/>
            </a:pPr>
            <a:r>
              <a:rPr lang="en-US" altLang="zh-CN" sz="2500" b="1">
                <a:latin typeface="Times New Roman" pitchFamily="18" charset="0"/>
                <a:ea typeface="宋体" pitchFamily="2" charset="-122"/>
              </a:rPr>
              <a:t>B′</a:t>
            </a:r>
            <a:endParaRPr lang="en-US" altLang="zh-CN" sz="2500" b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9734" name="Text Box 38"/>
          <p:cNvSpPr txBox="1"/>
          <p:nvPr/>
        </p:nvSpPr>
        <p:spPr>
          <a:xfrm>
            <a:off x="5387182" y="3384550"/>
            <a:ext cx="50165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lnSpc>
                <a:spcPct val="160000"/>
              </a:lnSpc>
              <a:buNone/>
            </a:pPr>
            <a:r>
              <a:rPr lang="en-US" altLang="zh-CN" sz="2500" b="1">
                <a:latin typeface="Times New Roman" pitchFamily="18" charset="0"/>
                <a:ea typeface="宋体" pitchFamily="2" charset="-122"/>
              </a:rPr>
              <a:t>A′</a:t>
            </a:r>
            <a:endParaRPr lang="en-US" altLang="zh-CN" sz="2500" b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0999" name="Text Box 39"/>
          <p:cNvSpPr txBox="1"/>
          <p:nvPr/>
        </p:nvSpPr>
        <p:spPr>
          <a:xfrm>
            <a:off x="3787141" y="2698750"/>
            <a:ext cx="271145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lnSpc>
                <a:spcPct val="160000"/>
              </a:lnSpc>
              <a:buNone/>
            </a:pPr>
            <a:r>
              <a:rPr lang="en-US" altLang="zh-CN" sz="2500" b="1" i="1">
                <a:latin typeface="Times New Roman" pitchFamily="18" charset="0"/>
                <a:ea typeface="宋体" pitchFamily="2" charset="-122"/>
              </a:rPr>
              <a:t>l</a:t>
            </a:r>
            <a:endParaRPr lang="en-US" altLang="zh-CN" sz="2500" b="1" i="1"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7" name="Group 40"/>
          <p:cNvGrpSpPr/>
          <p:nvPr/>
        </p:nvGrpSpPr>
        <p:grpSpPr>
          <a:xfrm>
            <a:off x="6248400" y="2667000"/>
            <a:ext cx="2177415" cy="3279775"/>
            <a:chOff x="0" y="0"/>
            <a:chExt cx="3429" cy="5166"/>
          </a:xfrm>
        </p:grpSpPr>
        <p:grpSp>
          <p:nvGrpSpPr>
            <p:cNvPr id="41001" name="Group 41"/>
            <p:cNvGrpSpPr/>
            <p:nvPr/>
          </p:nvGrpSpPr>
          <p:grpSpPr>
            <a:xfrm>
              <a:off x="840" y="1800"/>
              <a:ext cx="2040" cy="2220"/>
              <a:chOff x="0" y="0"/>
              <a:chExt cx="1000" cy="1080"/>
            </a:xfrm>
          </p:grpSpPr>
          <p:sp>
            <p:nvSpPr>
              <p:cNvPr id="41002" name="AutoShape 5"/>
              <p:cNvSpPr/>
              <p:nvPr/>
            </p:nvSpPr>
            <p:spPr>
              <a:xfrm rot="2382761">
                <a:off x="0" y="0"/>
                <a:ext cx="760" cy="1041"/>
              </a:xfrm>
              <a:prstGeom prst="pentagon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lIns="90170" tIns="46990" rIns="90170" bIns="46990" anchor="ctr"/>
              <a:p>
                <a:pPr lvl="0" algn="ctr" eaLnBrk="1" hangingPunct="1">
                  <a:lnSpc>
                    <a:spcPct val="160000"/>
                  </a:lnSpc>
                  <a:buNone/>
                </a:pPr>
                <a:endParaRPr lang="zh-CN" altLang="en-US" sz="2500" b="0" dirty="0"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41003" name="Line 6"/>
              <p:cNvSpPr/>
              <p:nvPr/>
            </p:nvSpPr>
            <p:spPr>
              <a:xfrm>
                <a:off x="715" y="121"/>
                <a:ext cx="272" cy="0"/>
              </a:xfrm>
              <a:prstGeom prst="line">
                <a:avLst/>
              </a:prstGeom>
              <a:ln w="9525" cap="rnd" cmpd="sng">
                <a:solidFill>
                  <a:schemeClr val="bg1"/>
                </a:solidFill>
                <a:prstDash val="sysDot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41004" name="Line 7"/>
              <p:cNvSpPr/>
              <p:nvPr/>
            </p:nvSpPr>
            <p:spPr>
              <a:xfrm>
                <a:off x="760" y="679"/>
                <a:ext cx="227" cy="0"/>
              </a:xfrm>
              <a:prstGeom prst="line">
                <a:avLst/>
              </a:prstGeom>
              <a:ln w="9525" cap="rnd" cmpd="sng">
                <a:solidFill>
                  <a:schemeClr val="bg1"/>
                </a:solidFill>
                <a:prstDash val="sysDot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41005" name="Line 8"/>
              <p:cNvSpPr/>
              <p:nvPr/>
            </p:nvSpPr>
            <p:spPr>
              <a:xfrm>
                <a:off x="229" y="1080"/>
                <a:ext cx="771" cy="0"/>
              </a:xfrm>
              <a:prstGeom prst="line">
                <a:avLst/>
              </a:prstGeom>
              <a:ln w="9525" cap="rnd" cmpd="sng">
                <a:solidFill>
                  <a:schemeClr val="bg1"/>
                </a:solidFill>
                <a:prstDash val="sysDot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41006" name="Line 9"/>
            <p:cNvSpPr/>
            <p:nvPr/>
          </p:nvSpPr>
          <p:spPr>
            <a:xfrm>
              <a:off x="3120" y="1080"/>
              <a:ext cx="0" cy="4086"/>
            </a:xfrm>
            <a:prstGeom prst="line">
              <a:avLst/>
            </a:prstGeom>
            <a:ln w="571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007" name="Text Box 16"/>
            <p:cNvSpPr txBox="1"/>
            <p:nvPr/>
          </p:nvSpPr>
          <p:spPr>
            <a:xfrm>
              <a:off x="1800" y="1080"/>
              <a:ext cx="683" cy="1069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lIns="90170" tIns="46990" rIns="90170" bIns="46990">
              <a:spAutoFit/>
            </a:bodyPr>
            <a:p>
              <a:pPr lvl="0" algn="ctr" eaLnBrk="1" hangingPunct="1">
                <a:lnSpc>
                  <a:spcPct val="160000"/>
                </a:lnSpc>
                <a:spcBef>
                  <a:spcPct val="50000"/>
                </a:spcBef>
                <a:buNone/>
              </a:pPr>
              <a:r>
                <a:rPr lang="en-US" altLang="zh-CN" sz="2400" b="1">
                  <a:latin typeface="Times New Roman" pitchFamily="18" charset="0"/>
                  <a:ea typeface="宋体" pitchFamily="2" charset="-122"/>
                </a:rPr>
                <a:t>A</a:t>
              </a:r>
              <a:endParaRPr lang="en-US" altLang="zh-CN" sz="2400" b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41008" name="Text Box 17"/>
            <p:cNvSpPr txBox="1"/>
            <p:nvPr/>
          </p:nvSpPr>
          <p:spPr>
            <a:xfrm>
              <a:off x="720" y="1321"/>
              <a:ext cx="685" cy="1069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lIns="90170" tIns="46990" rIns="90170" bIns="46990">
              <a:spAutoFit/>
            </a:bodyPr>
            <a:p>
              <a:pPr lvl="0" algn="ctr" eaLnBrk="1" hangingPunct="1">
                <a:lnSpc>
                  <a:spcPct val="160000"/>
                </a:lnSpc>
                <a:spcBef>
                  <a:spcPct val="50000"/>
                </a:spcBef>
                <a:buNone/>
              </a:pPr>
              <a:r>
                <a:rPr lang="en-US" altLang="zh-CN" sz="2400" b="1">
                  <a:latin typeface="Times New Roman" pitchFamily="18" charset="0"/>
                  <a:ea typeface="宋体" pitchFamily="2" charset="-122"/>
                </a:rPr>
                <a:t>B</a:t>
              </a:r>
              <a:endParaRPr lang="en-US" altLang="zh-CN" sz="2400" b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41009" name="Text Box 18"/>
            <p:cNvSpPr txBox="1"/>
            <p:nvPr/>
          </p:nvSpPr>
          <p:spPr>
            <a:xfrm>
              <a:off x="0" y="2881"/>
              <a:ext cx="685" cy="1069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lIns="90170" tIns="46990" rIns="90170" bIns="46990">
              <a:spAutoFit/>
            </a:bodyPr>
            <a:p>
              <a:pPr lvl="0" algn="ctr" eaLnBrk="1" hangingPunct="1">
                <a:lnSpc>
                  <a:spcPct val="160000"/>
                </a:lnSpc>
                <a:spcBef>
                  <a:spcPct val="50000"/>
                </a:spcBef>
                <a:buNone/>
              </a:pPr>
              <a:r>
                <a:rPr lang="en-US" altLang="zh-CN" sz="2400" b="1">
                  <a:latin typeface="Times New Roman" pitchFamily="18" charset="0"/>
                  <a:ea typeface="宋体" pitchFamily="2" charset="-122"/>
                </a:rPr>
                <a:t>C</a:t>
              </a:r>
              <a:endParaRPr lang="en-US" altLang="zh-CN" sz="2400" b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41010" name="Text Box 50"/>
            <p:cNvSpPr txBox="1"/>
            <p:nvPr/>
          </p:nvSpPr>
          <p:spPr>
            <a:xfrm>
              <a:off x="3002" y="0"/>
              <a:ext cx="427" cy="110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algn="ctr" eaLnBrk="1" hangingPunct="1">
                <a:lnSpc>
                  <a:spcPct val="160000"/>
                </a:lnSpc>
                <a:buNone/>
              </a:pPr>
              <a:r>
                <a:rPr lang="en-US" altLang="zh-CN" sz="2500" b="1" i="1">
                  <a:latin typeface="Times New Roman" pitchFamily="18" charset="0"/>
                  <a:ea typeface="宋体" pitchFamily="2" charset="-122"/>
                </a:rPr>
                <a:t>l</a:t>
              </a:r>
              <a:endParaRPr lang="en-US" altLang="zh-CN" sz="2500" b="1" i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41011" name="Text Box 51"/>
            <p:cNvSpPr txBox="1"/>
            <p:nvPr/>
          </p:nvSpPr>
          <p:spPr>
            <a:xfrm>
              <a:off x="960" y="3601"/>
              <a:ext cx="649" cy="110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algn="ctr" eaLnBrk="1" hangingPunct="1">
                <a:lnSpc>
                  <a:spcPct val="160000"/>
                </a:lnSpc>
                <a:buNone/>
              </a:pPr>
              <a:r>
                <a:rPr lang="zh-CN" altLang="en-US" sz="2500" b="1" dirty="0">
                  <a:latin typeface="Times New Roman" pitchFamily="18" charset="0"/>
                  <a:ea typeface="宋体" pitchFamily="2" charset="-122"/>
                </a:rPr>
                <a:t>D</a:t>
              </a:r>
              <a:endParaRPr lang="zh-CN" altLang="en-US" sz="2500" b="1" dirty="0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41012" name="Text Box 52"/>
            <p:cNvSpPr txBox="1"/>
            <p:nvPr/>
          </p:nvSpPr>
          <p:spPr>
            <a:xfrm>
              <a:off x="2280" y="2761"/>
              <a:ext cx="621" cy="110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algn="ctr" eaLnBrk="1" hangingPunct="1">
                <a:lnSpc>
                  <a:spcPct val="160000"/>
                </a:lnSpc>
                <a:buNone/>
              </a:pPr>
              <a:r>
                <a:rPr lang="zh-CN" altLang="en-US" sz="2500" b="1" dirty="0">
                  <a:latin typeface="Times New Roman" pitchFamily="18" charset="0"/>
                  <a:ea typeface="宋体" pitchFamily="2" charset="-122"/>
                </a:rPr>
                <a:t>E</a:t>
              </a:r>
              <a:endParaRPr lang="zh-CN" altLang="en-US" sz="2500" b="1" dirty="0">
                <a:latin typeface="Times New Roman" pitchFamily="18" charset="0"/>
                <a:ea typeface="宋体" pitchFamily="2" charset="-122"/>
              </a:endParaRPr>
            </a:p>
          </p:txBody>
        </p:sp>
      </p:grpSp>
      <p:sp>
        <p:nvSpPr>
          <p:cNvPr id="29749" name="Text Box 15"/>
          <p:cNvSpPr txBox="1"/>
          <p:nvPr/>
        </p:nvSpPr>
        <p:spPr>
          <a:xfrm>
            <a:off x="9067800" y="5029200"/>
            <a:ext cx="720725" cy="678815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90170" tIns="46990" rIns="90170" bIns="46990">
            <a:spAutoFit/>
          </a:bodyPr>
          <a:p>
            <a:pPr lvl="0" algn="ctr" eaLnBrk="1" hangingPunct="1">
              <a:lnSpc>
                <a:spcPct val="160000"/>
              </a:lnSpc>
              <a:spcBef>
                <a:spcPct val="50000"/>
              </a:spcBef>
              <a:buNone/>
            </a:pP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D′</a:t>
            </a:r>
            <a:endParaRPr lang="zh-CN" altLang="en-US" sz="24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9750" name="Text Box 15"/>
          <p:cNvSpPr txBox="1"/>
          <p:nvPr/>
        </p:nvSpPr>
        <p:spPr>
          <a:xfrm>
            <a:off x="8153400" y="4343400"/>
            <a:ext cx="720725" cy="678815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90170" tIns="46990" rIns="90170" bIns="46990">
            <a:spAutoFit/>
          </a:bodyPr>
          <a:p>
            <a:pPr lvl="0" algn="ctr" eaLnBrk="1" hangingPunct="1">
              <a:lnSpc>
                <a:spcPct val="160000"/>
              </a:lnSpc>
              <a:spcBef>
                <a:spcPct val="50000"/>
              </a:spcBef>
              <a:buNone/>
            </a:pP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E′</a:t>
            </a:r>
            <a:endParaRPr lang="zh-CN" altLang="en-US" sz="24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9751" name="Line 55"/>
          <p:cNvSpPr>
            <a:spLocks noChangeShapeType="1"/>
          </p:cNvSpPr>
          <p:nvPr/>
        </p:nvSpPr>
        <p:spPr bwMode="auto">
          <a:xfrm>
            <a:off x="7010400" y="4038600"/>
            <a:ext cx="2514600" cy="701040"/>
          </a:xfrm>
          <a:prstGeom prst="line">
            <a:avLst/>
          </a:prstGeom>
          <a:noFill/>
          <a:ln w="38100">
            <a:solidFill>
              <a:srgbClr val="FF00FF"/>
            </a:solidFill>
            <a:prstDash val="sysDot"/>
            <a:round/>
          </a:ln>
          <a:effectLst>
            <a:outerShdw dist="17961" dir="2700000" algn="ctr" rotWithShape="0">
              <a:schemeClr val="bg1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endParaRPr kumimoji="0" lang="zh-CN" altLang="en-US" sz="25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p:sp>
        <p:nvSpPr>
          <p:cNvPr id="29752" name="Line 56"/>
          <p:cNvSpPr>
            <a:spLocks noChangeShapeType="1"/>
          </p:cNvSpPr>
          <p:nvPr/>
        </p:nvSpPr>
        <p:spPr bwMode="auto">
          <a:xfrm>
            <a:off x="7772400" y="4648200"/>
            <a:ext cx="914400" cy="701040"/>
          </a:xfrm>
          <a:prstGeom prst="line">
            <a:avLst/>
          </a:prstGeom>
          <a:noFill/>
          <a:ln w="38100">
            <a:solidFill>
              <a:srgbClr val="FF00FF"/>
            </a:solidFill>
            <a:prstDash val="sysDot"/>
            <a:round/>
          </a:ln>
          <a:effectLst>
            <a:outerShdw dist="17961" dir="2700000" algn="ctr" rotWithShape="0">
              <a:schemeClr val="bg1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endParaRPr kumimoji="0" lang="zh-CN" altLang="en-US" sz="25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9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9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29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0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09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9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0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29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3" dur="500"/>
                                        <p:tgtEl>
                                          <p:spTgt spid="29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1000"/>
                                        <p:tgtEl>
                                          <p:spTgt spid="29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1" dur="500"/>
                                        <p:tgtEl>
                                          <p:spTgt spid="29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1000"/>
                                        <p:tgtEl>
                                          <p:spTgt spid="29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9" dur="500"/>
                                        <p:tgtEl>
                                          <p:spTgt spid="29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1000"/>
                                        <p:tgtEl>
                                          <p:spTgt spid="29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7" dur="500"/>
                                        <p:tgtEl>
                                          <p:spTgt spid="29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1000"/>
                                        <p:tgtEl>
                                          <p:spTgt spid="29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5" dur="500"/>
                                        <p:tgtEl>
                                          <p:spTgt spid="29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12" grpId="0" bldLvl="0" animBg="1"/>
      <p:bldP spid="29716" grpId="0" bldLvl="0"/>
      <p:bldP spid="29717" grpId="0" bldLvl="0"/>
      <p:bldP spid="29718" grpId="0" bldLvl="0"/>
      <p:bldP spid="40995" grpId="0" bldLvl="0"/>
      <p:bldP spid="29732" grpId="0" bldLvl="0"/>
      <p:bldP spid="29733" grpId="0" bldLvl="0"/>
      <p:bldP spid="29734" grpId="0" bldLvl="0"/>
      <p:bldP spid="29749" grpId="0" bldLvl="0"/>
      <p:bldP spid="29750" grpId="0" bldLvl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矩形 23553"/>
          <p:cNvSpPr/>
          <p:nvPr/>
        </p:nvSpPr>
        <p:spPr>
          <a:xfrm>
            <a:off x="2495550" y="2565400"/>
            <a:ext cx="763270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buNone/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通过这节课的学习活动，你有什么收获？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23555" name="Group 15"/>
          <p:cNvGrpSpPr/>
          <p:nvPr/>
        </p:nvGrpSpPr>
        <p:grpSpPr>
          <a:xfrm>
            <a:off x="4800600" y="836613"/>
            <a:ext cx="2730500" cy="1371600"/>
            <a:chOff x="3992" y="432"/>
            <a:chExt cx="1720" cy="864"/>
          </a:xfrm>
        </p:grpSpPr>
        <p:pic>
          <p:nvPicPr>
            <p:cNvPr id="23556" name="Picture 16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6881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课堂小结</a:t>
              </a:r>
              <a:endPara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Rectangle 2"/>
          <p:cNvSpPr/>
          <p:nvPr/>
        </p:nvSpPr>
        <p:spPr>
          <a:xfrm>
            <a:off x="2711450" y="2565400"/>
            <a:ext cx="7239000" cy="13255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marL="342900" lvl="0" indent="-3429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lvl="1" indent="-28575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>
              <a:buNone/>
            </a:pPr>
            <a:r>
              <a:rPr lang="en-US" altLang="zh-CN" sz="400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1.</a:t>
            </a:r>
            <a:r>
              <a:rPr lang="zh-CN" altLang="en-US" sz="40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从课后习题中选取；</a:t>
            </a:r>
            <a:endParaRPr lang="zh-CN" altLang="en-US" sz="40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  <a:p>
            <a:pPr lvl="0">
              <a:buNone/>
            </a:pPr>
            <a:r>
              <a:rPr lang="en-US" altLang="zh-CN" sz="400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2.</a:t>
            </a:r>
            <a:r>
              <a:rPr lang="zh-CN" altLang="en-US" sz="40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完成练习册本课时的习题。</a:t>
            </a:r>
            <a:endParaRPr lang="zh-CN" altLang="en-US" sz="40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24579" name="Group 3"/>
          <p:cNvGrpSpPr/>
          <p:nvPr/>
        </p:nvGrpSpPr>
        <p:grpSpPr>
          <a:xfrm>
            <a:off x="4727575" y="836613"/>
            <a:ext cx="2730500" cy="1371600"/>
            <a:chOff x="3992" y="432"/>
            <a:chExt cx="1720" cy="864"/>
          </a:xfrm>
        </p:grpSpPr>
        <p:pic>
          <p:nvPicPr>
            <p:cNvPr id="24580" name="Picture 4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44037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课后作业</a:t>
              </a:r>
              <a:endPara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3" name="Text Box 7"/>
          <p:cNvSpPr txBox="1"/>
          <p:nvPr/>
        </p:nvSpPr>
        <p:spPr>
          <a:xfrm>
            <a:off x="1919288" y="1484313"/>
            <a:ext cx="8424862" cy="77406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60000"/>
              </a:lnSpc>
              <a:buNone/>
            </a:pPr>
            <a:r>
              <a:rPr lang="en-US" altLang="zh-CN" sz="2800" b="1">
                <a:latin typeface="宋体" pitchFamily="2" charset="-122"/>
                <a:ea typeface="宋体" pitchFamily="2" charset="-122"/>
              </a:rPr>
              <a:t>1.</a:t>
            </a:r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你能说出具有什么特征的图形是轴对称图形吗？ </a:t>
            </a:r>
            <a:endParaRPr lang="zh-CN" altLang="en-US" sz="2800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15364" name="Text Box 4"/>
          <p:cNvSpPr txBox="1"/>
          <p:nvPr/>
        </p:nvSpPr>
        <p:spPr>
          <a:xfrm>
            <a:off x="2095500" y="2708275"/>
            <a:ext cx="8032750" cy="162687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20000"/>
              </a:lnSpc>
              <a:buNone/>
            </a:pPr>
            <a:r>
              <a:rPr lang="zh-CN" altLang="en-US" sz="2800" b="1" dirty="0">
                <a:solidFill>
                  <a:srgbClr val="000066"/>
                </a:solidFill>
                <a:latin typeface="黑体" pitchFamily="2" charset="-122"/>
                <a:ea typeface="黑体" pitchFamily="2" charset="-122"/>
              </a:rPr>
              <a:t>如果</a:t>
            </a:r>
            <a:r>
              <a:rPr lang="zh-CN" altLang="en-US" sz="28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一个图形</a:t>
            </a:r>
            <a:r>
              <a:rPr lang="zh-CN" altLang="en-US" sz="2800" b="1" dirty="0">
                <a:solidFill>
                  <a:srgbClr val="000066"/>
                </a:solidFill>
                <a:latin typeface="黑体" pitchFamily="2" charset="-122"/>
                <a:ea typeface="黑体" pitchFamily="2" charset="-122"/>
              </a:rPr>
              <a:t>沿着一条直线折叠，直线</a:t>
            </a:r>
            <a:r>
              <a:rPr lang="zh-CN" altLang="en-US" sz="28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两侧的部分能够互相重合，</a:t>
            </a:r>
            <a:r>
              <a:rPr lang="zh-CN" altLang="en-US" sz="2800" b="1" dirty="0">
                <a:solidFill>
                  <a:srgbClr val="000066"/>
                </a:solidFill>
                <a:latin typeface="黑体" pitchFamily="2" charset="-122"/>
                <a:ea typeface="黑体" pitchFamily="2" charset="-122"/>
              </a:rPr>
              <a:t>那么这个图形叫做</a:t>
            </a:r>
            <a:r>
              <a:rPr lang="zh-CN" altLang="en-US" sz="28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轴对称图形</a:t>
            </a:r>
            <a:r>
              <a:rPr lang="zh-CN" altLang="en-US" sz="2800" b="1" dirty="0">
                <a:solidFill>
                  <a:srgbClr val="000066"/>
                </a:solidFill>
                <a:latin typeface="黑体" pitchFamily="2" charset="-122"/>
                <a:ea typeface="黑体" pitchFamily="2" charset="-122"/>
              </a:rPr>
              <a:t>，这条直线叫做它的</a:t>
            </a:r>
            <a:r>
              <a:rPr lang="zh-CN" altLang="en-US" sz="28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对称轴</a:t>
            </a:r>
            <a:r>
              <a:rPr lang="en-US" altLang="zh-CN" sz="2800" b="1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.</a:t>
            </a:r>
            <a:endParaRPr lang="en-US" altLang="zh-CN" sz="2800" b="0">
              <a:solidFill>
                <a:srgbClr val="000066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27681" name="组合 27680"/>
          <p:cNvGrpSpPr/>
          <p:nvPr/>
        </p:nvGrpSpPr>
        <p:grpSpPr>
          <a:xfrm>
            <a:off x="4872038" y="44450"/>
            <a:ext cx="2730500" cy="1371600"/>
            <a:chOff x="3992" y="432"/>
            <a:chExt cx="1720" cy="864"/>
          </a:xfrm>
        </p:grpSpPr>
        <p:pic>
          <p:nvPicPr>
            <p:cNvPr id="27682" name="图片 27681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27683" name="Rectangle 2"/>
            <p:cNvSpPr/>
            <p:nvPr/>
          </p:nvSpPr>
          <p:spPr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dist="35921" dir="2699999" algn="ctr" rotWithShape="0">
                <a:schemeClr val="bg2"/>
              </a:outerShdw>
            </a:effectLst>
          </p:spPr>
          <p:txBody>
            <a:bodyPr anchor="b"/>
            <a:lstStyle>
              <a:lvl1pPr marL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None/>
                <a:defRPr sz="4400" b="0" i="0" u="none" kern="1200" baseline="0">
                  <a:solidFill>
                    <a:schemeClr val="tx2"/>
                  </a:solidFill>
                  <a:latin typeface="Arial" charset="0"/>
                  <a:ea typeface="宋体" pitchFamily="2" charset="-122"/>
                </a:defRPr>
              </a:lvl1pPr>
            </a:lstStyle>
            <a:p>
              <a:pPr lvl="0"/>
              <a:r>
                <a:rPr lang="zh-CN" altLang="en-US" sz="4000" b="1" dirty="0">
                  <a:solidFill>
                    <a:schemeClr val="bg1"/>
                  </a:solidFill>
                  <a:latin typeface="汉仪粗黑简" pitchFamily="49" charset="-122"/>
                  <a:ea typeface="黑体" pitchFamily="2" charset="-122"/>
                </a:rPr>
                <a:t>复习回顾</a:t>
              </a:r>
              <a:endParaRPr lang="zh-CN" altLang="en-US" sz="4000" b="1">
                <a:solidFill>
                  <a:schemeClr val="bg1"/>
                </a:solidFill>
                <a:ea typeface="黑体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1536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  <p:bldP spid="15364" grpId="0" bldLvl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6" name="Picture 6" descr="剪纸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28800" y="2776538"/>
            <a:ext cx="1219200" cy="1189037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15367" name="Rectangle 7"/>
          <p:cNvSpPr/>
          <p:nvPr/>
        </p:nvSpPr>
        <p:spPr>
          <a:xfrm>
            <a:off x="3581400" y="2852738"/>
            <a:ext cx="1752600" cy="842962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>
              <a:lnSpc>
                <a:spcPct val="160000"/>
              </a:lnSpc>
              <a:buNone/>
            </a:pPr>
            <a:endParaRPr lang="zh-CN" altLang="en-US" sz="2500" b="0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5368" name="AutoShape 8"/>
          <p:cNvSpPr/>
          <p:nvPr/>
        </p:nvSpPr>
        <p:spPr>
          <a:xfrm>
            <a:off x="5715000" y="2852738"/>
            <a:ext cx="2590800" cy="704850"/>
          </a:xfrm>
          <a:prstGeom prst="parallelogram">
            <a:avLst>
              <a:gd name="adj" fmla="val 91891"/>
            </a:avLst>
          </a:prstGeom>
          <a:solidFill>
            <a:srgbClr val="FF79FF"/>
          </a:solidFill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>
              <a:lnSpc>
                <a:spcPct val="160000"/>
              </a:lnSpc>
              <a:buNone/>
            </a:pPr>
            <a:endParaRPr lang="zh-CN" altLang="en-US" sz="2500" b="0" dirty="0"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 rot="-180000">
            <a:off x="1527989" y="3919417"/>
            <a:ext cx="1842135" cy="2073325"/>
            <a:chOff x="0" y="0"/>
            <a:chExt cx="2901" cy="3264"/>
          </a:xfrm>
        </p:grpSpPr>
        <p:sp>
          <p:nvSpPr>
            <p:cNvPr id="15370" name="Line 10"/>
            <p:cNvSpPr>
              <a:spLocks noChangeShapeType="1"/>
            </p:cNvSpPr>
            <p:nvPr/>
          </p:nvSpPr>
          <p:spPr bwMode="auto">
            <a:xfrm flipV="1">
              <a:off x="480" y="840"/>
              <a:ext cx="1440" cy="1104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</a:ln>
            <a:effectLst>
              <a:outerShdw dist="17961" dir="2700000" algn="ctr" rotWithShape="0">
                <a:schemeClr val="accent1">
                  <a:gamma/>
                  <a:shade val="60000"/>
                  <a:invGamma/>
                  <a:alpha val="50000"/>
                </a:schemeClr>
              </a:outerShdw>
            </a:effectLst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6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defRPr/>
              </a:pPr>
              <a:endParaRPr kumimoji="0" lang="zh-CN" altLang="en-US" sz="25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endParaRPr>
            </a:p>
          </p:txBody>
        </p:sp>
        <p:sp>
          <p:nvSpPr>
            <p:cNvPr id="15371" name="Line 11"/>
            <p:cNvSpPr>
              <a:spLocks noChangeShapeType="1"/>
            </p:cNvSpPr>
            <p:nvPr/>
          </p:nvSpPr>
          <p:spPr bwMode="auto">
            <a:xfrm>
              <a:off x="480" y="2160"/>
              <a:ext cx="2160" cy="1104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</a:ln>
            <a:effectLst>
              <a:outerShdw dist="17961" dir="2700000" algn="ctr" rotWithShape="0">
                <a:schemeClr val="accent1">
                  <a:gamma/>
                  <a:shade val="60000"/>
                  <a:invGamma/>
                  <a:alpha val="50000"/>
                </a:schemeClr>
              </a:outerShdw>
            </a:effectLst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6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defRPr/>
              </a:pPr>
              <a:endParaRPr kumimoji="0" lang="zh-CN" altLang="en-US" sz="25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endParaRPr>
            </a:p>
          </p:txBody>
        </p:sp>
        <p:sp>
          <p:nvSpPr>
            <p:cNvPr id="48138" name="Text Box 12"/>
            <p:cNvSpPr txBox="1"/>
            <p:nvPr/>
          </p:nvSpPr>
          <p:spPr>
            <a:xfrm>
              <a:off x="1320" y="0"/>
              <a:ext cx="649" cy="110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algn="ctr" eaLnBrk="1" hangingPunct="1">
                <a:lnSpc>
                  <a:spcPct val="160000"/>
                </a:lnSpc>
                <a:buNone/>
              </a:pPr>
              <a:r>
                <a:rPr lang="en-US" altLang="zh-CN" sz="2500" b="0">
                  <a:latin typeface="Times New Roman" pitchFamily="18" charset="0"/>
                  <a:ea typeface="宋体" pitchFamily="2" charset="-122"/>
                </a:rPr>
                <a:t>A</a:t>
              </a:r>
              <a:endParaRPr lang="en-US" altLang="zh-CN" sz="2500" b="0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48139" name="Text Box 13"/>
            <p:cNvSpPr txBox="1"/>
            <p:nvPr/>
          </p:nvSpPr>
          <p:spPr>
            <a:xfrm>
              <a:off x="2280" y="1920"/>
              <a:ext cx="621" cy="110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algn="ctr" eaLnBrk="1" hangingPunct="1">
                <a:lnSpc>
                  <a:spcPct val="160000"/>
                </a:lnSpc>
                <a:buNone/>
              </a:pPr>
              <a:r>
                <a:rPr lang="en-US" altLang="zh-CN" sz="2500" b="0">
                  <a:latin typeface="Times New Roman" pitchFamily="18" charset="0"/>
                  <a:ea typeface="宋体" pitchFamily="2" charset="-122"/>
                </a:rPr>
                <a:t>C</a:t>
              </a:r>
              <a:endParaRPr lang="en-US" altLang="zh-CN" sz="2500" b="0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48140" name="Text Box 14"/>
            <p:cNvSpPr txBox="1"/>
            <p:nvPr/>
          </p:nvSpPr>
          <p:spPr>
            <a:xfrm>
              <a:off x="0" y="1680"/>
              <a:ext cx="621" cy="110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algn="ctr" eaLnBrk="1" hangingPunct="1">
                <a:lnSpc>
                  <a:spcPct val="160000"/>
                </a:lnSpc>
                <a:buNone/>
              </a:pPr>
              <a:r>
                <a:rPr lang="en-US" altLang="zh-CN" sz="2500" b="0">
                  <a:latin typeface="Times New Roman" pitchFamily="18" charset="0"/>
                  <a:ea typeface="宋体" pitchFamily="2" charset="-122"/>
                </a:rPr>
                <a:t>B</a:t>
              </a:r>
              <a:endParaRPr lang="en-US" altLang="zh-CN" sz="2500" b="0">
                <a:latin typeface="Times New Roman" pitchFamily="18" charset="0"/>
                <a:ea typeface="宋体" pitchFamily="2" charset="-122"/>
              </a:endParaRPr>
            </a:p>
          </p:txBody>
        </p:sp>
      </p:grpSp>
      <p:grpSp>
        <p:nvGrpSpPr>
          <p:cNvPr id="3" name="Group 15"/>
          <p:cNvGrpSpPr/>
          <p:nvPr/>
        </p:nvGrpSpPr>
        <p:grpSpPr>
          <a:xfrm>
            <a:off x="8229600" y="2928938"/>
            <a:ext cx="2299335" cy="1158654"/>
            <a:chOff x="0" y="0"/>
            <a:chExt cx="3621" cy="1823"/>
          </a:xfrm>
        </p:grpSpPr>
        <p:sp>
          <p:nvSpPr>
            <p:cNvPr id="15376" name="Line 16"/>
            <p:cNvSpPr>
              <a:spLocks noChangeShapeType="1"/>
            </p:cNvSpPr>
            <p:nvPr/>
          </p:nvSpPr>
          <p:spPr bwMode="auto">
            <a:xfrm>
              <a:off x="480" y="720"/>
              <a:ext cx="2640" cy="1103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</a:ln>
            <a:effectLst>
              <a:outerShdw dist="17961" dir="2700000" algn="ctr" rotWithShape="0">
                <a:schemeClr val="bg1">
                  <a:alpha val="50000"/>
                </a:schemeClr>
              </a:outerShdw>
            </a:effectLst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6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defRPr/>
              </a:pPr>
              <a:endParaRPr kumimoji="0" lang="zh-CN" altLang="en-US" sz="25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endParaRPr>
            </a:p>
          </p:txBody>
        </p:sp>
        <p:sp>
          <p:nvSpPr>
            <p:cNvPr id="48143" name="Text Box 17"/>
            <p:cNvSpPr txBox="1"/>
            <p:nvPr/>
          </p:nvSpPr>
          <p:spPr>
            <a:xfrm>
              <a:off x="3000" y="0"/>
              <a:ext cx="621" cy="1103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algn="ctr" eaLnBrk="1" hangingPunct="1">
                <a:lnSpc>
                  <a:spcPct val="160000"/>
                </a:lnSpc>
                <a:buNone/>
              </a:pPr>
              <a:r>
                <a:rPr lang="en-US" altLang="zh-CN" sz="2500" b="0">
                  <a:latin typeface="Times New Roman" pitchFamily="18" charset="0"/>
                  <a:ea typeface="宋体" pitchFamily="2" charset="-122"/>
                </a:rPr>
                <a:t>B</a:t>
              </a:r>
              <a:endParaRPr lang="en-US" altLang="zh-CN" sz="2500" b="0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48144" name="Text Box 18"/>
            <p:cNvSpPr txBox="1"/>
            <p:nvPr/>
          </p:nvSpPr>
          <p:spPr>
            <a:xfrm>
              <a:off x="0" y="0"/>
              <a:ext cx="649" cy="1103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algn="ctr" eaLnBrk="1" hangingPunct="1">
                <a:lnSpc>
                  <a:spcPct val="160000"/>
                </a:lnSpc>
                <a:buNone/>
              </a:pPr>
              <a:r>
                <a:rPr lang="en-US" altLang="zh-CN" sz="2500" b="0">
                  <a:latin typeface="Times New Roman" pitchFamily="18" charset="0"/>
                  <a:ea typeface="宋体" pitchFamily="2" charset="-122"/>
                </a:rPr>
                <a:t>A</a:t>
              </a:r>
              <a:endParaRPr lang="en-US" altLang="zh-CN" sz="2500" b="0">
                <a:latin typeface="Times New Roman" pitchFamily="18" charset="0"/>
                <a:ea typeface="宋体" pitchFamily="2" charset="-122"/>
              </a:endParaRPr>
            </a:p>
          </p:txBody>
        </p:sp>
      </p:grpSp>
      <p:sp>
        <p:nvSpPr>
          <p:cNvPr id="15379" name="未知"/>
          <p:cNvSpPr/>
          <p:nvPr/>
        </p:nvSpPr>
        <p:spPr>
          <a:xfrm>
            <a:off x="3733800" y="4529138"/>
            <a:ext cx="1387475" cy="796925"/>
          </a:xfrm>
          <a:custGeom>
            <a:avLst/>
            <a:gdLst>
              <a:gd name="txL" fmla="*/ 0 w 874"/>
              <a:gd name="txT" fmla="*/ 0 h 501"/>
              <a:gd name="txR" fmla="*/ 874 w 874"/>
              <a:gd name="txB" fmla="*/ 501 h 501"/>
            </a:gdLst>
            <a:ahLst/>
            <a:cxnLst>
              <a:cxn ang="0">
                <a:pos x="0" y="0"/>
              </a:cxn>
              <a:cxn ang="0">
                <a:pos x="874" y="501"/>
              </a:cxn>
              <a:cxn ang="0">
                <a:pos x="394" y="501"/>
              </a:cxn>
              <a:cxn ang="0">
                <a:pos x="0" y="0"/>
              </a:cxn>
            </a:cxnLst>
            <a:rect l="txL" t="txT" r="txR" b="txB"/>
            <a:pathLst>
              <a:path w="874" h="501">
                <a:moveTo>
                  <a:pt x="0" y="0"/>
                </a:moveTo>
                <a:lnTo>
                  <a:pt x="874" y="501"/>
                </a:lnTo>
                <a:lnTo>
                  <a:pt x="394" y="501"/>
                </a:lnTo>
                <a:lnTo>
                  <a:pt x="0" y="0"/>
                </a:lnTo>
                <a:close/>
              </a:path>
            </a:pathLst>
          </a:custGeom>
          <a:solidFill>
            <a:srgbClr val="A50021">
              <a:alpha val="100000"/>
            </a:srgbClr>
          </a:solidFill>
          <a:ln w="9525" cap="flat" cmpd="sng">
            <a:solidFill>
              <a:schemeClr val="tx1">
                <a:alpha val="10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5380" name="AutoShape 20"/>
          <p:cNvSpPr>
            <a:spLocks noChangeArrowheads="1"/>
          </p:cNvSpPr>
          <p:nvPr/>
        </p:nvSpPr>
        <p:spPr bwMode="auto">
          <a:xfrm>
            <a:off x="5562600" y="4037648"/>
            <a:ext cx="1057275" cy="140208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28575">
            <a:solidFill>
              <a:schemeClr val="accent1"/>
            </a:solidFill>
            <a:miter lim="800000"/>
          </a:ln>
          <a:effectLst>
            <a:outerShdw dist="17961" dir="2700000" algn="ctr" rotWithShape="0">
              <a:schemeClr val="accent1">
                <a:gamma/>
                <a:shade val="60000"/>
                <a:invGamma/>
                <a:alpha val="50000"/>
              </a:schemeClr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endParaRPr kumimoji="0" lang="zh-CN" altLang="en-US" sz="25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p:pic>
        <p:nvPicPr>
          <p:cNvPr id="15381" name="Picture 21" descr="qclogo09242003s6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5200" y="4148138"/>
            <a:ext cx="1981200" cy="144780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15382" name="Line 22"/>
          <p:cNvSpPr>
            <a:spLocks noChangeShapeType="1"/>
          </p:cNvSpPr>
          <p:nvPr/>
        </p:nvSpPr>
        <p:spPr bwMode="auto">
          <a:xfrm flipV="1">
            <a:off x="2438400" y="2624138"/>
            <a:ext cx="1588" cy="701040"/>
          </a:xfrm>
          <a:prstGeom prst="line">
            <a:avLst/>
          </a:prstGeom>
          <a:noFill/>
          <a:ln w="41275">
            <a:solidFill>
              <a:srgbClr val="FF00FF"/>
            </a:solidFill>
            <a:prstDash val="sysDot"/>
            <a:round/>
          </a:ln>
          <a:effectLst>
            <a:outerShdw dist="17961" dir="2700000" algn="ctr" rotWithShape="0">
              <a:schemeClr val="bg1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endParaRPr kumimoji="0" lang="zh-CN" altLang="en-US" sz="25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p:sp>
        <p:nvSpPr>
          <p:cNvPr id="15383" name="Line 23"/>
          <p:cNvSpPr>
            <a:spLocks noChangeShapeType="1"/>
          </p:cNvSpPr>
          <p:nvPr/>
        </p:nvSpPr>
        <p:spPr bwMode="auto">
          <a:xfrm>
            <a:off x="3352800" y="3309938"/>
            <a:ext cx="2209800" cy="701040"/>
          </a:xfrm>
          <a:prstGeom prst="line">
            <a:avLst/>
          </a:prstGeom>
          <a:noFill/>
          <a:ln w="41275">
            <a:solidFill>
              <a:srgbClr val="FF00FF"/>
            </a:solidFill>
            <a:prstDash val="sysDot"/>
            <a:round/>
          </a:ln>
          <a:effectLst>
            <a:outerShdw dist="17961" dir="2700000" algn="ctr" rotWithShape="0">
              <a:schemeClr val="bg1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endParaRPr kumimoji="0" lang="zh-CN" altLang="en-US" sz="25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p:sp>
        <p:nvSpPr>
          <p:cNvPr id="15384" name="Line 24"/>
          <p:cNvSpPr>
            <a:spLocks noChangeShapeType="1"/>
          </p:cNvSpPr>
          <p:nvPr/>
        </p:nvSpPr>
        <p:spPr bwMode="auto">
          <a:xfrm flipV="1">
            <a:off x="4495800" y="2624138"/>
            <a:ext cx="1588" cy="701040"/>
          </a:xfrm>
          <a:prstGeom prst="line">
            <a:avLst/>
          </a:prstGeom>
          <a:noFill/>
          <a:ln w="41275">
            <a:solidFill>
              <a:srgbClr val="FF00FF"/>
            </a:solidFill>
            <a:prstDash val="sysDot"/>
            <a:round/>
          </a:ln>
          <a:effectLst>
            <a:outerShdw dist="17961" dir="2700000" algn="ctr" rotWithShape="0">
              <a:schemeClr val="bg1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endParaRPr kumimoji="0" lang="zh-CN" altLang="en-US" sz="25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p:sp>
        <p:nvSpPr>
          <p:cNvPr id="15385" name="Line 25"/>
          <p:cNvSpPr>
            <a:spLocks noChangeShapeType="1"/>
          </p:cNvSpPr>
          <p:nvPr/>
        </p:nvSpPr>
        <p:spPr bwMode="auto">
          <a:xfrm flipV="1">
            <a:off x="9372600" y="2624138"/>
            <a:ext cx="1588" cy="701040"/>
          </a:xfrm>
          <a:prstGeom prst="line">
            <a:avLst/>
          </a:prstGeom>
          <a:noFill/>
          <a:ln w="41275">
            <a:solidFill>
              <a:srgbClr val="FF00FF"/>
            </a:solidFill>
            <a:prstDash val="sysDot"/>
            <a:round/>
          </a:ln>
          <a:effectLst>
            <a:outerShdw dist="17961" dir="2700000" algn="ctr" rotWithShape="0">
              <a:schemeClr val="bg1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endParaRPr kumimoji="0" lang="zh-CN" altLang="en-US" sz="25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p:sp>
        <p:nvSpPr>
          <p:cNvPr id="15386" name="Line 26"/>
          <p:cNvSpPr>
            <a:spLocks noChangeShapeType="1"/>
          </p:cNvSpPr>
          <p:nvPr/>
        </p:nvSpPr>
        <p:spPr bwMode="auto">
          <a:xfrm flipV="1">
            <a:off x="1524000" y="4681538"/>
            <a:ext cx="1981200" cy="701040"/>
          </a:xfrm>
          <a:prstGeom prst="line">
            <a:avLst/>
          </a:prstGeom>
          <a:noFill/>
          <a:ln w="41275">
            <a:solidFill>
              <a:srgbClr val="FF00FF"/>
            </a:solidFill>
            <a:prstDash val="sysDot"/>
            <a:round/>
          </a:ln>
          <a:effectLst>
            <a:outerShdw dist="17961" dir="2700000" algn="ctr" rotWithShape="0">
              <a:schemeClr val="bg1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endParaRPr kumimoji="0" lang="zh-CN" altLang="en-US" sz="25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p:sp>
        <p:nvSpPr>
          <p:cNvPr id="15387" name="Line 27"/>
          <p:cNvSpPr>
            <a:spLocks noChangeShapeType="1"/>
          </p:cNvSpPr>
          <p:nvPr/>
        </p:nvSpPr>
        <p:spPr bwMode="auto">
          <a:xfrm flipH="1">
            <a:off x="8231188" y="3995738"/>
            <a:ext cx="74613" cy="701040"/>
          </a:xfrm>
          <a:prstGeom prst="line">
            <a:avLst/>
          </a:prstGeom>
          <a:noFill/>
          <a:ln w="41275">
            <a:solidFill>
              <a:srgbClr val="FF00FF"/>
            </a:solidFill>
            <a:prstDash val="sysDot"/>
            <a:round/>
          </a:ln>
          <a:effectLst>
            <a:outerShdw dist="17961" dir="2700000" algn="ctr" rotWithShape="0">
              <a:schemeClr val="bg1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endParaRPr kumimoji="0" lang="zh-CN" altLang="en-US" sz="25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p:sp>
        <p:nvSpPr>
          <p:cNvPr id="15388" name="Line 28"/>
          <p:cNvSpPr>
            <a:spLocks noChangeShapeType="1"/>
          </p:cNvSpPr>
          <p:nvPr/>
        </p:nvSpPr>
        <p:spPr bwMode="auto">
          <a:xfrm>
            <a:off x="7239000" y="4452938"/>
            <a:ext cx="1981200" cy="701040"/>
          </a:xfrm>
          <a:prstGeom prst="line">
            <a:avLst/>
          </a:prstGeom>
          <a:noFill/>
          <a:ln w="41275">
            <a:solidFill>
              <a:srgbClr val="FF00FF"/>
            </a:solidFill>
            <a:prstDash val="sysDot"/>
            <a:round/>
          </a:ln>
          <a:effectLst>
            <a:outerShdw dist="17961" dir="2700000" algn="ctr" rotWithShape="0">
              <a:schemeClr val="bg1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endParaRPr kumimoji="0" lang="zh-CN" altLang="en-US" sz="25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p:sp>
        <p:nvSpPr>
          <p:cNvPr id="15389" name="Line 29"/>
          <p:cNvSpPr>
            <a:spLocks noChangeShapeType="1"/>
          </p:cNvSpPr>
          <p:nvPr/>
        </p:nvSpPr>
        <p:spPr bwMode="auto">
          <a:xfrm flipV="1">
            <a:off x="5181600" y="4681538"/>
            <a:ext cx="1676400" cy="701040"/>
          </a:xfrm>
          <a:prstGeom prst="line">
            <a:avLst/>
          </a:prstGeom>
          <a:noFill/>
          <a:ln w="41275">
            <a:solidFill>
              <a:srgbClr val="FF00FF"/>
            </a:solidFill>
            <a:prstDash val="sysDot"/>
            <a:round/>
          </a:ln>
          <a:effectLst>
            <a:outerShdw dist="17961" dir="2700000" algn="ctr" rotWithShape="0">
              <a:schemeClr val="bg1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endParaRPr kumimoji="0" lang="zh-CN" altLang="en-US" sz="25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p:sp>
        <p:nvSpPr>
          <p:cNvPr id="15390" name="Line 30"/>
          <p:cNvSpPr>
            <a:spLocks noChangeShapeType="1"/>
          </p:cNvSpPr>
          <p:nvPr/>
        </p:nvSpPr>
        <p:spPr bwMode="auto">
          <a:xfrm flipV="1">
            <a:off x="7239000" y="4529138"/>
            <a:ext cx="1828800" cy="701040"/>
          </a:xfrm>
          <a:prstGeom prst="line">
            <a:avLst/>
          </a:prstGeom>
          <a:noFill/>
          <a:ln w="41275">
            <a:solidFill>
              <a:srgbClr val="FF00FF"/>
            </a:solidFill>
            <a:prstDash val="sysDot"/>
            <a:round/>
          </a:ln>
          <a:effectLst>
            <a:outerShdw dist="17961" dir="2700000" algn="ctr" rotWithShape="0">
              <a:schemeClr val="bg1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endParaRPr kumimoji="0" lang="zh-CN" altLang="en-US" sz="25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p:sp>
        <p:nvSpPr>
          <p:cNvPr id="15391" name="Line 31"/>
          <p:cNvSpPr>
            <a:spLocks noChangeShapeType="1"/>
          </p:cNvSpPr>
          <p:nvPr/>
        </p:nvSpPr>
        <p:spPr bwMode="auto">
          <a:xfrm>
            <a:off x="5257800" y="4605338"/>
            <a:ext cx="1676400" cy="701040"/>
          </a:xfrm>
          <a:prstGeom prst="line">
            <a:avLst/>
          </a:prstGeom>
          <a:noFill/>
          <a:ln w="41275">
            <a:solidFill>
              <a:srgbClr val="FF00FF"/>
            </a:solidFill>
            <a:prstDash val="sysDot"/>
            <a:round/>
          </a:ln>
          <a:effectLst>
            <a:outerShdw dist="17961" dir="2700000" algn="ctr" rotWithShape="0">
              <a:schemeClr val="bg1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endParaRPr kumimoji="0" lang="zh-CN" altLang="en-US" sz="25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p:sp>
        <p:nvSpPr>
          <p:cNvPr id="15392" name="Line 32"/>
          <p:cNvSpPr>
            <a:spLocks noChangeShapeType="1"/>
          </p:cNvSpPr>
          <p:nvPr/>
        </p:nvSpPr>
        <p:spPr bwMode="auto">
          <a:xfrm flipV="1">
            <a:off x="6096000" y="4071938"/>
            <a:ext cx="1588" cy="701040"/>
          </a:xfrm>
          <a:prstGeom prst="line">
            <a:avLst/>
          </a:prstGeom>
          <a:noFill/>
          <a:ln w="41275">
            <a:solidFill>
              <a:srgbClr val="FF00FF"/>
            </a:solidFill>
            <a:prstDash val="sysDot"/>
            <a:round/>
          </a:ln>
          <a:effectLst>
            <a:outerShdw dist="17961" dir="2700000" algn="ctr" rotWithShape="0">
              <a:schemeClr val="bg1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endParaRPr kumimoji="0" lang="zh-CN" altLang="en-US" sz="25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p:sp>
        <p:nvSpPr>
          <p:cNvPr id="15365" name="Text Box 5"/>
          <p:cNvSpPr txBox="1"/>
          <p:nvPr/>
        </p:nvSpPr>
        <p:spPr>
          <a:xfrm>
            <a:off x="1938973" y="1125538"/>
            <a:ext cx="8361680" cy="77406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lnSpc>
                <a:spcPct val="160000"/>
              </a:lnSpc>
              <a:buNone/>
            </a:pPr>
            <a:r>
              <a:rPr lang="en-US" altLang="zh-CN" sz="2800" b="1">
                <a:latin typeface="宋体" pitchFamily="2" charset="-122"/>
                <a:ea typeface="宋体" pitchFamily="2" charset="-122"/>
              </a:rPr>
              <a:t>2.</a:t>
            </a:r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下列图形是轴对称图形吗？是的画出它的对称轴。</a:t>
            </a:r>
            <a:endParaRPr lang="zh-CN" altLang="en-US" sz="2800" b="1" dirty="0"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1536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" fill="hold"/>
                                        <p:tgtEl>
                                          <p:spTgt spid="1536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" fill="hold"/>
                                        <p:tgtEl>
                                          <p:spTgt spid="1536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" fill="hold"/>
                                        <p:tgtEl>
                                          <p:spTgt spid="1537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" fill="hold"/>
                                        <p:tgtEl>
                                          <p:spTgt spid="1538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" fill="hold"/>
                                        <p:tgtEl>
                                          <p:spTgt spid="1538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1000"/>
                                        <p:tgtEl>
                                          <p:spTgt spid="15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1000"/>
                                        <p:tgtEl>
                                          <p:spTgt spid="15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5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1000"/>
                                        <p:tgtEl>
                                          <p:spTgt spid="15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000"/>
                                        <p:tgtEl>
                                          <p:spTgt spid="15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1000"/>
                                        <p:tgtEl>
                                          <p:spTgt spid="15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1000"/>
                                        <p:tgtEl>
                                          <p:spTgt spid="15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1000"/>
                                        <p:tgtEl>
                                          <p:spTgt spid="15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1000"/>
                                        <p:tgtEl>
                                          <p:spTgt spid="15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1000"/>
                                        <p:tgtEl>
                                          <p:spTgt spid="15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1000"/>
                                        <p:tgtEl>
                                          <p:spTgt spid="15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7" grpId="0" bldLvl="0" animBg="1"/>
      <p:bldP spid="15368" grpId="0" bldLvl="0" animBg="1"/>
      <p:bldP spid="15380" grpId="0" bldLvl="0" animBg="1"/>
      <p:bldP spid="15365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6" name="Picture 2" descr="fengjing308b">
            <a:hlinkClick r:id="" action="ppaction://hlinkshowjump?jump=endshow"/>
          </p:cNvPr>
          <p:cNvPicPr>
            <a:picLocks noChangeAspect="1"/>
          </p:cNvPicPr>
          <p:nvPr>
            <p:ph type="body" sz="half"/>
          </p:nvPr>
        </p:nvPicPr>
        <p:blipFill>
          <a:blip r:embed="rId1"/>
          <a:stretch>
            <a:fillRect/>
          </a:stretch>
        </p:blipFill>
        <p:spPr>
          <a:xfrm>
            <a:off x="2424113" y="1125538"/>
            <a:ext cx="3600450" cy="2225675"/>
          </a:xfrm>
          <a:prstGeom prst="rect">
            <a:avLst/>
          </a:prstGeom>
          <a:solidFill>
            <a:srgbClr val="FFFFFF"/>
          </a:solidFill>
          <a:ln w="9525">
            <a:noFill/>
            <a:miter/>
          </a:ln>
        </p:spPr>
      </p:pic>
      <p:pic>
        <p:nvPicPr>
          <p:cNvPr id="16387" name="Picture 2" descr="011F0DB3"/>
          <p:cNvPicPr>
            <a:picLocks noChangeAspect="1"/>
          </p:cNvPicPr>
          <p:nvPr>
            <p:ph sz="quarter"/>
          </p:nvPr>
        </p:nvPicPr>
        <p:blipFill>
          <a:blip r:embed="rId2"/>
          <a:stretch>
            <a:fillRect/>
          </a:stretch>
        </p:blipFill>
        <p:spPr>
          <a:xfrm>
            <a:off x="6167438" y="1125538"/>
            <a:ext cx="3600450" cy="220345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16388" name="Text Box 4"/>
          <p:cNvSpPr txBox="1"/>
          <p:nvPr/>
        </p:nvSpPr>
        <p:spPr>
          <a:xfrm>
            <a:off x="2063750" y="5661025"/>
            <a:ext cx="8432800" cy="77406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0" hangingPunct="0">
              <a:lnSpc>
                <a:spcPct val="160000"/>
              </a:lnSpc>
              <a:spcBef>
                <a:spcPct val="50000"/>
              </a:spcBef>
              <a:buNone/>
            </a:pPr>
            <a:r>
              <a:rPr lang="zh-CN" altLang="en-US" sz="2800" b="1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以水为镜，上面的实物和下面的倒影一样，为什么？</a:t>
            </a:r>
            <a:endParaRPr lang="zh-CN" altLang="en-US" sz="2800" b="1" dirty="0">
              <a:solidFill>
                <a:srgbClr val="0000FF"/>
              </a:solidFill>
              <a:latin typeface="Times New Roman" pitchFamily="18" charset="0"/>
              <a:ea typeface="黑体" pitchFamily="2" charset="-122"/>
            </a:endParaRPr>
          </a:p>
        </p:txBody>
      </p:sp>
      <p:pic>
        <p:nvPicPr>
          <p:cNvPr id="16389" name="Picture 4" descr="20036261791337086[1]"/>
          <p:cNvPicPr>
            <a:picLocks noChangeAspect="1"/>
          </p:cNvPicPr>
          <p:nvPr>
            <p:ph sz="quarter"/>
          </p:nvPr>
        </p:nvPicPr>
        <p:blipFill>
          <a:blip r:embed="rId3"/>
          <a:stretch>
            <a:fillRect/>
          </a:stretch>
        </p:blipFill>
        <p:spPr>
          <a:xfrm>
            <a:off x="2424113" y="3429000"/>
            <a:ext cx="3595687" cy="2295525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16390" name="Picture 6" descr="00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7438" y="3429000"/>
            <a:ext cx="3600450" cy="2281238"/>
          </a:xfrm>
          <a:prstGeom prst="rect">
            <a:avLst/>
          </a:prstGeom>
          <a:noFill/>
          <a:ln w="9525">
            <a:noFill/>
            <a:miter/>
          </a:ln>
        </p:spPr>
      </p:pic>
      <p:grpSp>
        <p:nvGrpSpPr>
          <p:cNvPr id="28680" name="组合 28679"/>
          <p:cNvGrpSpPr/>
          <p:nvPr/>
        </p:nvGrpSpPr>
        <p:grpSpPr>
          <a:xfrm>
            <a:off x="4872038" y="44450"/>
            <a:ext cx="2730500" cy="1371600"/>
            <a:chOff x="3992" y="432"/>
            <a:chExt cx="1720" cy="864"/>
          </a:xfrm>
        </p:grpSpPr>
        <p:pic>
          <p:nvPicPr>
            <p:cNvPr id="28681" name="图片 28680" descr="模板图片副本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28682" name="Rectangle 2"/>
            <p:cNvSpPr/>
            <p:nvPr/>
          </p:nvSpPr>
          <p:spPr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dist="35921" dir="2699999" algn="ctr" rotWithShape="0">
                <a:schemeClr val="bg2"/>
              </a:outerShdw>
            </a:effectLst>
          </p:spPr>
          <p:txBody>
            <a:bodyPr anchor="b"/>
            <a:lstStyle>
              <a:lvl1pPr marL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None/>
                <a:defRPr sz="4400" b="0" i="0" u="none" kern="1200" baseline="0">
                  <a:solidFill>
                    <a:schemeClr val="tx2"/>
                  </a:solidFill>
                  <a:latin typeface="Arial" charset="0"/>
                  <a:ea typeface="宋体" pitchFamily="2" charset="-122"/>
                </a:defRPr>
              </a:lvl1pPr>
            </a:lstStyle>
            <a:p>
              <a:pPr lvl="0"/>
              <a:r>
                <a:rPr lang="zh-CN" altLang="en-US" sz="4000" b="1" dirty="0">
                  <a:solidFill>
                    <a:schemeClr val="bg1"/>
                  </a:solidFill>
                  <a:latin typeface="汉仪粗黑简" pitchFamily="49" charset="-122"/>
                  <a:ea typeface="黑体" pitchFamily="2" charset="-122"/>
                </a:rPr>
                <a:t>新课导入</a:t>
              </a:r>
              <a:endParaRPr lang="zh-CN" altLang="en-US" sz="4000" b="1">
                <a:solidFill>
                  <a:schemeClr val="bg1"/>
                </a:solidFill>
                <a:ea typeface="黑体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1638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1638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1638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" fill="hold"/>
                                        <p:tgtEl>
                                          <p:spTgt spid="1639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Rectangle 2"/>
          <p:cNvSpPr/>
          <p:nvPr/>
        </p:nvSpPr>
        <p:spPr>
          <a:xfrm>
            <a:off x="2819400" y="2819400"/>
            <a:ext cx="6408738" cy="3816350"/>
          </a:xfrm>
          <a:prstGeom prst="rect">
            <a:avLst/>
          </a:prstGeom>
          <a:solidFill>
            <a:srgbClr val="FF7C8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>
              <a:lnSpc>
                <a:spcPct val="160000"/>
              </a:lnSpc>
              <a:buNone/>
            </a:pPr>
            <a:endParaRPr lang="zh-CN" altLang="en-US" sz="2500" b="0" dirty="0"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2" name="Group 3"/>
          <p:cNvGrpSpPr/>
          <p:nvPr/>
        </p:nvGrpSpPr>
        <p:grpSpPr>
          <a:xfrm>
            <a:off x="6061075" y="3213100"/>
            <a:ext cx="1981200" cy="2667000"/>
            <a:chOff x="0" y="0"/>
            <a:chExt cx="1248" cy="1680"/>
          </a:xfrm>
        </p:grpSpPr>
        <p:sp>
          <p:nvSpPr>
            <p:cNvPr id="29700" name="Rectangle 4"/>
            <p:cNvSpPr/>
            <p:nvPr/>
          </p:nvSpPr>
          <p:spPr>
            <a:xfrm rot="10800000">
              <a:off x="0" y="0"/>
              <a:ext cx="1248" cy="1680"/>
            </a:xfrm>
            <a:prstGeom prst="rect">
              <a:avLst/>
            </a:prstGeom>
            <a:noFill/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 algn="ctr" eaLnBrk="1" hangingPunct="1">
                <a:lnSpc>
                  <a:spcPct val="160000"/>
                </a:lnSpc>
                <a:buNone/>
              </a:pPr>
              <a:endParaRPr lang="zh-CN" altLang="en-US" sz="2500" b="0" dirty="0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29701" name="Oval 5"/>
            <p:cNvSpPr/>
            <p:nvPr/>
          </p:nvSpPr>
          <p:spPr>
            <a:xfrm rot="10800000">
              <a:off x="343" y="480"/>
              <a:ext cx="720" cy="720"/>
            </a:xfrm>
            <a:prstGeom prst="ellipse">
              <a:avLst/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algn="ctr" eaLnBrk="1" hangingPunct="1">
                <a:lnSpc>
                  <a:spcPct val="160000"/>
                </a:lnSpc>
                <a:buNone/>
              </a:pPr>
              <a:endParaRPr lang="zh-CN" altLang="en-US" sz="2500" b="0" dirty="0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29702" name="Oval 6"/>
            <p:cNvSpPr/>
            <p:nvPr/>
          </p:nvSpPr>
          <p:spPr>
            <a:xfrm rot="10800000">
              <a:off x="240" y="384"/>
              <a:ext cx="96" cy="912"/>
            </a:xfrm>
            <a:prstGeom prst="ellipse">
              <a:avLst/>
            </a:prstGeom>
            <a:noFill/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algn="ctr" eaLnBrk="1" hangingPunct="1">
                <a:lnSpc>
                  <a:spcPct val="160000"/>
                </a:lnSpc>
                <a:buNone/>
              </a:pPr>
              <a:endParaRPr lang="zh-CN" altLang="en-US" sz="2500" b="0" dirty="0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29703" name="Rectangle 7"/>
            <p:cNvSpPr/>
            <p:nvPr/>
          </p:nvSpPr>
          <p:spPr>
            <a:xfrm rot="-5400000">
              <a:off x="542" y="672"/>
              <a:ext cx="336" cy="336"/>
            </a:xfrm>
            <a:prstGeom prst="rect">
              <a:avLst/>
            </a:pr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 algn="ctr" eaLnBrk="1" hangingPunct="1">
                <a:lnSpc>
                  <a:spcPct val="160000"/>
                </a:lnSpc>
                <a:buNone/>
              </a:pPr>
              <a:endParaRPr lang="zh-CN" altLang="en-US" sz="2500" b="0" dirty="0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29704" name="未知"/>
            <p:cNvSpPr/>
            <p:nvPr/>
          </p:nvSpPr>
          <p:spPr>
            <a:xfrm flipH="1">
              <a:off x="679" y="672"/>
              <a:ext cx="186" cy="336"/>
            </a:xfrm>
            <a:custGeom>
              <a:avLst/>
              <a:gdLst>
                <a:gd name="txL" fmla="*/ 0 w 197"/>
                <a:gd name="txT" fmla="*/ 0 h 336"/>
                <a:gd name="txR" fmla="*/ 197 w 197"/>
                <a:gd name="txB" fmla="*/ 336 h 336"/>
              </a:gdLst>
              <a:ahLst/>
              <a:cxnLst>
                <a:cxn ang="0">
                  <a:pos x="0" y="0"/>
                </a:cxn>
                <a:cxn ang="0">
                  <a:pos x="197" y="263"/>
                </a:cxn>
                <a:cxn ang="0">
                  <a:pos x="0" y="336"/>
                </a:cxn>
              </a:cxnLst>
              <a:rect l="txL" t="txT" r="txR" b="txB"/>
              <a:pathLst>
                <a:path w="197" h="336">
                  <a:moveTo>
                    <a:pt x="0" y="0"/>
                  </a:moveTo>
                  <a:cubicBezTo>
                    <a:pt x="33" y="44"/>
                    <a:pt x="197" y="207"/>
                    <a:pt x="197" y="263"/>
                  </a:cubicBezTo>
                  <a:cubicBezTo>
                    <a:pt x="197" y="319"/>
                    <a:pt x="41" y="321"/>
                    <a:pt x="0" y="336"/>
                  </a:cubicBezTo>
                </a:path>
              </a:pathLst>
            </a:custGeom>
            <a:noFill/>
            <a:ln w="9525" cap="flat" cmpd="sng">
              <a:solidFill>
                <a:schemeClr val="tx1">
                  <a:alpha val="10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3" name="Group 9"/>
          <p:cNvGrpSpPr/>
          <p:nvPr/>
        </p:nvGrpSpPr>
        <p:grpSpPr>
          <a:xfrm>
            <a:off x="4079875" y="3213100"/>
            <a:ext cx="3962400" cy="2667000"/>
            <a:chOff x="0" y="0"/>
            <a:chExt cx="2496" cy="1680"/>
          </a:xfrm>
        </p:grpSpPr>
        <p:grpSp>
          <p:nvGrpSpPr>
            <p:cNvPr id="29706" name="Group 10"/>
            <p:cNvGrpSpPr/>
            <p:nvPr/>
          </p:nvGrpSpPr>
          <p:grpSpPr>
            <a:xfrm>
              <a:off x="0" y="0"/>
              <a:ext cx="1248" cy="1680"/>
              <a:chOff x="0" y="0"/>
              <a:chExt cx="1248" cy="1680"/>
            </a:xfrm>
          </p:grpSpPr>
          <p:sp>
            <p:nvSpPr>
              <p:cNvPr id="29707" name="Rectangle 11"/>
              <p:cNvSpPr/>
              <p:nvPr/>
            </p:nvSpPr>
            <p:spPr>
              <a:xfrm>
                <a:off x="0" y="0"/>
                <a:ext cx="1248" cy="168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algn="ctr" eaLnBrk="1" hangingPunct="1">
                  <a:lnSpc>
                    <a:spcPct val="160000"/>
                  </a:lnSpc>
                  <a:buNone/>
                </a:pPr>
                <a:endParaRPr lang="zh-CN" altLang="en-US" sz="2500" b="0" dirty="0"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29708" name="Oval 12"/>
              <p:cNvSpPr/>
              <p:nvPr/>
            </p:nvSpPr>
            <p:spPr>
              <a:xfrm>
                <a:off x="185" y="480"/>
                <a:ext cx="720" cy="720"/>
              </a:xfrm>
              <a:prstGeom prst="ellipse">
                <a:avLst/>
              </a:prstGeom>
              <a:solidFill>
                <a:schemeClr val="accent1"/>
              </a:solidFill>
              <a:ln w="349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algn="ctr" eaLnBrk="1" hangingPunct="1">
                  <a:lnSpc>
                    <a:spcPct val="160000"/>
                  </a:lnSpc>
                  <a:buNone/>
                </a:pPr>
                <a:endParaRPr lang="zh-CN" altLang="en-US" sz="2500" b="0" dirty="0"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29709" name="Oval 13"/>
              <p:cNvSpPr/>
              <p:nvPr/>
            </p:nvSpPr>
            <p:spPr>
              <a:xfrm>
                <a:off x="912" y="384"/>
                <a:ext cx="96" cy="912"/>
              </a:xfrm>
              <a:prstGeom prst="ellipse">
                <a:avLst/>
              </a:prstGeom>
              <a:noFill/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algn="ctr" eaLnBrk="1" hangingPunct="1">
                  <a:lnSpc>
                    <a:spcPct val="160000"/>
                  </a:lnSpc>
                  <a:buNone/>
                </a:pPr>
                <a:endParaRPr lang="zh-CN" altLang="en-US" sz="2500" b="0" dirty="0"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29710" name="Rectangle 14"/>
              <p:cNvSpPr/>
              <p:nvPr/>
            </p:nvSpPr>
            <p:spPr>
              <a:xfrm>
                <a:off x="370" y="672"/>
                <a:ext cx="336" cy="336"/>
              </a:xfrm>
              <a:prstGeom prst="rect">
                <a:avLst/>
              </a:prstGeom>
              <a:solidFill>
                <a:schemeClr val="bg1"/>
              </a:solidFill>
              <a:ln w="31750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algn="ctr" eaLnBrk="1" hangingPunct="1">
                  <a:lnSpc>
                    <a:spcPct val="160000"/>
                  </a:lnSpc>
                  <a:buNone/>
                </a:pPr>
                <a:endParaRPr lang="zh-CN" altLang="en-US" sz="2500" b="0" dirty="0"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29711" name="未知"/>
              <p:cNvSpPr/>
              <p:nvPr/>
            </p:nvSpPr>
            <p:spPr>
              <a:xfrm>
                <a:off x="377" y="672"/>
                <a:ext cx="197" cy="336"/>
              </a:xfrm>
              <a:custGeom>
                <a:avLst/>
                <a:gdLst>
                  <a:gd name="txL" fmla="*/ 0 w 197"/>
                  <a:gd name="txT" fmla="*/ 0 h 336"/>
                  <a:gd name="txR" fmla="*/ 197 w 197"/>
                  <a:gd name="txB" fmla="*/ 336 h 336"/>
                </a:gdLst>
                <a:ahLst/>
                <a:cxnLst>
                  <a:cxn ang="0">
                    <a:pos x="0" y="0"/>
                  </a:cxn>
                  <a:cxn ang="0">
                    <a:pos x="197" y="263"/>
                  </a:cxn>
                  <a:cxn ang="0">
                    <a:pos x="0" y="336"/>
                  </a:cxn>
                </a:cxnLst>
                <a:rect l="txL" t="txT" r="txR" b="txB"/>
                <a:pathLst>
                  <a:path w="197" h="336">
                    <a:moveTo>
                      <a:pt x="0" y="0"/>
                    </a:moveTo>
                    <a:cubicBezTo>
                      <a:pt x="33" y="44"/>
                      <a:pt x="197" y="207"/>
                      <a:pt x="197" y="263"/>
                    </a:cubicBezTo>
                    <a:cubicBezTo>
                      <a:pt x="197" y="319"/>
                      <a:pt x="41" y="321"/>
                      <a:pt x="0" y="336"/>
                    </a:cubicBezTo>
                  </a:path>
                </a:pathLst>
              </a:custGeom>
              <a:noFill/>
              <a:ln w="34925" cap="flat" cmpd="sng">
                <a:solidFill>
                  <a:schemeClr val="tx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  <p:grpSp>
          <p:nvGrpSpPr>
            <p:cNvPr id="29712" name="Group 16"/>
            <p:cNvGrpSpPr/>
            <p:nvPr/>
          </p:nvGrpSpPr>
          <p:grpSpPr>
            <a:xfrm>
              <a:off x="1248" y="0"/>
              <a:ext cx="1248" cy="1680"/>
              <a:chOff x="0" y="0"/>
              <a:chExt cx="1248" cy="1680"/>
            </a:xfrm>
          </p:grpSpPr>
          <p:sp>
            <p:nvSpPr>
              <p:cNvPr id="18449" name="Rectangle 1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248" cy="1680"/>
              </a:xfrm>
              <a:prstGeom prst="rect">
                <a:avLst/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rgbClr val="0033CC">
                    <a:alpha val="0"/>
                  </a:srgbClr>
                </a:solidFill>
                <a:miter lim="800000"/>
              </a:ln>
              <a:effectLst/>
            </p:spPr>
            <p:txBody>
              <a:bodyPr wrap="none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6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None/>
                  <a:defRPr/>
                </a:pPr>
                <a:endParaRPr kumimoji="0" lang="zh-CN" altLang="en-US" sz="25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8" charset="0"/>
                  <a:ea typeface="宋体" pitchFamily="2" charset="-122"/>
                  <a:cs typeface="+mn-cs"/>
                </a:endParaRPr>
              </a:p>
            </p:txBody>
          </p:sp>
          <p:sp>
            <p:nvSpPr>
              <p:cNvPr id="18450" name="Oval 18"/>
              <p:cNvSpPr>
                <a:spLocks noChangeArrowheads="1"/>
              </p:cNvSpPr>
              <p:nvPr/>
            </p:nvSpPr>
            <p:spPr bwMode="auto">
              <a:xfrm>
                <a:off x="185" y="480"/>
                <a:ext cx="720" cy="72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34925">
                <a:solidFill>
                  <a:schemeClr val="tx1">
                    <a:alpha val="0"/>
                  </a:schemeClr>
                </a:solidFill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6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None/>
                  <a:defRPr/>
                </a:pPr>
                <a:endParaRPr kumimoji="0" lang="zh-CN" altLang="en-US" sz="25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8" charset="0"/>
                  <a:ea typeface="宋体" pitchFamily="2" charset="-122"/>
                  <a:cs typeface="+mn-cs"/>
                </a:endParaRPr>
              </a:p>
            </p:txBody>
          </p:sp>
          <p:sp>
            <p:nvSpPr>
              <p:cNvPr id="18451" name="Oval 19"/>
              <p:cNvSpPr>
                <a:spLocks noChangeArrowheads="1"/>
              </p:cNvSpPr>
              <p:nvPr/>
            </p:nvSpPr>
            <p:spPr bwMode="auto">
              <a:xfrm>
                <a:off x="912" y="384"/>
                <a:ext cx="96" cy="91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>
                    <a:alpha val="0"/>
                  </a:schemeClr>
                </a:solidFill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6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None/>
                  <a:defRPr/>
                </a:pPr>
                <a:endParaRPr kumimoji="0" lang="zh-CN" altLang="en-US" sz="25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8" charset="0"/>
                  <a:ea typeface="宋体" pitchFamily="2" charset="-122"/>
                  <a:cs typeface="+mn-cs"/>
                </a:endParaRPr>
              </a:p>
            </p:txBody>
          </p:sp>
          <p:sp>
            <p:nvSpPr>
              <p:cNvPr id="18452" name="Rectangle 20"/>
              <p:cNvSpPr>
                <a:spLocks noChangeArrowheads="1"/>
              </p:cNvSpPr>
              <p:nvPr/>
            </p:nvSpPr>
            <p:spPr bwMode="auto">
              <a:xfrm>
                <a:off x="370" y="672"/>
                <a:ext cx="336" cy="336"/>
              </a:xfrm>
              <a:prstGeom prst="rect">
                <a:avLst/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>
                    <a:alpha val="0"/>
                  </a:schemeClr>
                </a:solidFill>
                <a:miter lim="800000"/>
              </a:ln>
              <a:effectLst/>
            </p:spPr>
            <p:txBody>
              <a:bodyPr wrap="none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6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None/>
                  <a:defRPr/>
                </a:pPr>
                <a:endParaRPr kumimoji="0" lang="zh-CN" altLang="en-US" sz="25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8" charset="0"/>
                  <a:ea typeface="宋体" pitchFamily="2" charset="-122"/>
                  <a:cs typeface="+mn-cs"/>
                </a:endParaRPr>
              </a:p>
            </p:txBody>
          </p:sp>
          <p:sp>
            <p:nvSpPr>
              <p:cNvPr id="18453" name="未知"/>
              <p:cNvSpPr/>
              <p:nvPr/>
            </p:nvSpPr>
            <p:spPr bwMode="auto">
              <a:xfrm>
                <a:off x="377" y="672"/>
                <a:ext cx="197" cy="33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7" y="263"/>
                  </a:cxn>
                  <a:cxn ang="0">
                    <a:pos x="0" y="336"/>
                  </a:cxn>
                </a:cxnLst>
                <a:rect l="0" t="0" r="r" b="b"/>
                <a:pathLst>
                  <a:path w="197" h="336">
                    <a:moveTo>
                      <a:pt x="0" y="0"/>
                    </a:moveTo>
                    <a:cubicBezTo>
                      <a:pt x="33" y="44"/>
                      <a:pt x="197" y="207"/>
                      <a:pt x="197" y="263"/>
                    </a:cubicBezTo>
                    <a:cubicBezTo>
                      <a:pt x="197" y="319"/>
                      <a:pt x="41" y="321"/>
                      <a:pt x="0" y="336"/>
                    </a:cubicBezTo>
                  </a:path>
                </a:pathLst>
              </a:cu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34925" cap="flat" cmpd="sng">
                <a:solidFill>
                  <a:schemeClr val="tx1">
                    <a:alpha val="0"/>
                  </a:schemeClr>
                </a:solidFill>
                <a:round/>
              </a:ln>
              <a:effectLst/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6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None/>
                  <a:defRPr/>
                </a:pPr>
                <a:endParaRPr kumimoji="0" lang="zh-CN" altLang="en-US" sz="25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8" charset="0"/>
                  <a:ea typeface="宋体" pitchFamily="2" charset="-122"/>
                  <a:cs typeface="+mn-cs"/>
                </a:endParaRPr>
              </a:p>
            </p:txBody>
          </p:sp>
        </p:grpSp>
      </p:grpSp>
      <p:grpSp>
        <p:nvGrpSpPr>
          <p:cNvPr id="29718" name="Group 22"/>
          <p:cNvGrpSpPr/>
          <p:nvPr/>
        </p:nvGrpSpPr>
        <p:grpSpPr>
          <a:xfrm>
            <a:off x="2351088" y="115888"/>
            <a:ext cx="1800225" cy="611187"/>
            <a:chOff x="0" y="0"/>
            <a:chExt cx="864" cy="384"/>
          </a:xfrm>
        </p:grpSpPr>
        <p:sp>
          <p:nvSpPr>
            <p:cNvPr id="18455" name="Oval 23"/>
            <p:cNvSpPr>
              <a:spLocks noChangeArrowheads="1"/>
            </p:cNvSpPr>
            <p:nvPr/>
          </p:nvSpPr>
          <p:spPr bwMode="auto">
            <a:xfrm>
              <a:off x="0" y="0"/>
              <a:ext cx="384" cy="384"/>
            </a:xfrm>
            <a:prstGeom prst="ellipse">
              <a:avLst/>
            </a:prstGeom>
            <a:gradFill rotWithShape="1">
              <a:gsLst>
                <a:gs pos="0">
                  <a:srgbClr val="9966FF"/>
                </a:gs>
                <a:gs pos="50000">
                  <a:schemeClr val="bg1"/>
                </a:gs>
                <a:gs pos="100000">
                  <a:srgbClr val="9966FF"/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6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defRPr/>
              </a:pPr>
              <a:endParaRPr kumimoji="0" lang="zh-CN" altLang="en-US" sz="25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endParaRPr>
            </a:p>
          </p:txBody>
        </p:sp>
        <p:sp>
          <p:nvSpPr>
            <p:cNvPr id="18456" name="Oval 24"/>
            <p:cNvSpPr>
              <a:spLocks noChangeArrowheads="1"/>
            </p:cNvSpPr>
            <p:nvPr/>
          </p:nvSpPr>
          <p:spPr bwMode="auto">
            <a:xfrm>
              <a:off x="240" y="0"/>
              <a:ext cx="384" cy="384"/>
            </a:xfrm>
            <a:prstGeom prst="ellipse">
              <a:avLst/>
            </a:prstGeom>
            <a:gradFill rotWithShape="1">
              <a:gsLst>
                <a:gs pos="0">
                  <a:srgbClr val="9966FF"/>
                </a:gs>
                <a:gs pos="50000">
                  <a:schemeClr val="bg1"/>
                </a:gs>
                <a:gs pos="100000">
                  <a:srgbClr val="9966FF"/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6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defRPr/>
              </a:pPr>
              <a:endParaRPr kumimoji="0" lang="zh-CN" altLang="en-US" sz="25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endParaRPr>
            </a:p>
          </p:txBody>
        </p:sp>
        <p:sp>
          <p:nvSpPr>
            <p:cNvPr id="18457" name="Oval 25"/>
            <p:cNvSpPr>
              <a:spLocks noChangeArrowheads="1"/>
            </p:cNvSpPr>
            <p:nvPr/>
          </p:nvSpPr>
          <p:spPr bwMode="auto">
            <a:xfrm>
              <a:off x="480" y="0"/>
              <a:ext cx="384" cy="384"/>
            </a:xfrm>
            <a:prstGeom prst="ellipse">
              <a:avLst/>
            </a:prstGeom>
            <a:gradFill rotWithShape="1">
              <a:gsLst>
                <a:gs pos="0">
                  <a:srgbClr val="9966FF"/>
                </a:gs>
                <a:gs pos="50000">
                  <a:schemeClr val="bg1"/>
                </a:gs>
                <a:gs pos="100000">
                  <a:srgbClr val="9966FF"/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6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defRPr/>
              </a:pPr>
              <a:endParaRPr kumimoji="0" lang="zh-CN" altLang="en-US" sz="25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9722" name="WordArt 26"/>
            <p:cNvSpPr/>
            <p:nvPr/>
          </p:nvSpPr>
          <p:spPr>
            <a:xfrm>
              <a:off x="93" y="78"/>
              <a:ext cx="672" cy="21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40000"/>
            </a:bodyPr>
            <a:p>
              <a:pPr algn="ctr"/>
              <a:r>
                <a:rPr lang="zh-CN" altLang="en-US" sz="3600" b="1">
                  <a:ln w="9525" cap="flat" cmpd="sng">
                    <a:solidFill>
                      <a:srgbClr val="FF0000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rgbClr val="FF0000"/>
                  </a:solidFill>
                  <a:latin typeface="宋体" charset="0"/>
                  <a:ea typeface="宋体" charset="0"/>
                </a:rPr>
                <a:t>做一做</a:t>
              </a:r>
              <a:endParaRPr lang="zh-CN" altLang="en-US" sz="3600" b="1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charset="0"/>
                <a:ea typeface="宋体" charset="0"/>
              </a:endParaRPr>
            </a:p>
          </p:txBody>
        </p:sp>
      </p:grpSp>
      <p:sp>
        <p:nvSpPr>
          <p:cNvPr id="29723" name="Rectangle 27"/>
          <p:cNvSpPr/>
          <p:nvPr/>
        </p:nvSpPr>
        <p:spPr>
          <a:xfrm>
            <a:off x="1981200" y="685800"/>
            <a:ext cx="7859713" cy="175450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30000"/>
              </a:lnSpc>
              <a:spcBef>
                <a:spcPct val="50000"/>
              </a:spcBef>
              <a:buNone/>
            </a:pPr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如图，在一张纸上盖上一个印</a:t>
            </a:r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(</a:t>
            </a:r>
            <a:r>
              <a:rPr lang="en-US" altLang="zh-CN" sz="28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a</a:t>
            </a:r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)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，趁油墨未干之时，将纸张对折得到一个</a:t>
            </a:r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(</a:t>
            </a:r>
            <a:r>
              <a:rPr lang="en-US" altLang="zh-CN" sz="28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b</a:t>
            </a:r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)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，随后打开，观察图形</a:t>
            </a:r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(</a:t>
            </a:r>
            <a:r>
              <a:rPr lang="en-US" altLang="zh-CN" sz="28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a</a:t>
            </a:r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)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与</a:t>
            </a:r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(</a:t>
            </a:r>
            <a:r>
              <a:rPr lang="en-US" altLang="zh-CN" sz="28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b</a:t>
            </a:r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)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会有怎样的现象出现．</a:t>
            </a:r>
            <a:endParaRPr lang="zh-CN" altLang="en-US" sz="2800" b="1" dirty="0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9724" name="Rectangle 28"/>
          <p:cNvSpPr/>
          <p:nvPr/>
        </p:nvSpPr>
        <p:spPr>
          <a:xfrm>
            <a:off x="4724718" y="5791200"/>
            <a:ext cx="47879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0" hangingPunct="0">
              <a:lnSpc>
                <a:spcPct val="160000"/>
              </a:lnSpc>
              <a:buNone/>
            </a:pPr>
            <a:r>
              <a:rPr lang="en-US" altLang="zh-CN" sz="2000" b="1">
                <a:latin typeface="Times New Roman" pitchFamily="18" charset="0"/>
                <a:ea typeface="宋体" pitchFamily="2" charset="-122"/>
              </a:rPr>
              <a:t>(</a:t>
            </a:r>
            <a:r>
              <a:rPr lang="en-US" altLang="zh-CN" sz="2000" b="1" i="1">
                <a:latin typeface="Times New Roman" pitchFamily="18" charset="0"/>
                <a:ea typeface="宋体" pitchFamily="2" charset="-122"/>
              </a:rPr>
              <a:t>a</a:t>
            </a:r>
            <a:r>
              <a:rPr lang="en-US" altLang="zh-CN" sz="2000" b="1">
                <a:latin typeface="Times New Roman" pitchFamily="18" charset="0"/>
                <a:ea typeface="宋体" pitchFamily="2" charset="-122"/>
              </a:rPr>
              <a:t>)</a:t>
            </a:r>
            <a:endParaRPr lang="en-US" altLang="zh-CN" sz="2000" b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9725" name="Rectangle 29"/>
          <p:cNvSpPr/>
          <p:nvPr/>
        </p:nvSpPr>
        <p:spPr>
          <a:xfrm>
            <a:off x="6858318" y="5867400"/>
            <a:ext cx="47879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0" hangingPunct="0">
              <a:lnSpc>
                <a:spcPct val="160000"/>
              </a:lnSpc>
              <a:buNone/>
            </a:pPr>
            <a:r>
              <a:rPr lang="en-US" altLang="zh-CN" sz="2000" b="1">
                <a:latin typeface="Times New Roman" pitchFamily="18" charset="0"/>
                <a:ea typeface="宋体" pitchFamily="2" charset="-122"/>
              </a:rPr>
              <a:t>(</a:t>
            </a:r>
            <a:r>
              <a:rPr lang="en-US" altLang="zh-CN" sz="2000" b="1" i="1">
                <a:latin typeface="Times New Roman" pitchFamily="18" charset="0"/>
                <a:ea typeface="宋体" pitchFamily="2" charset="-122"/>
              </a:rPr>
              <a:t>b</a:t>
            </a:r>
            <a:r>
              <a:rPr lang="en-US" altLang="zh-CN" sz="2000" b="1">
                <a:latin typeface="Times New Roman" pitchFamily="18" charset="0"/>
                <a:ea typeface="宋体" pitchFamily="2" charset="-122"/>
              </a:rPr>
              <a:t>)</a:t>
            </a:r>
            <a:endParaRPr lang="en-US" altLang="zh-CN" sz="2000" b="1"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4" name="Text Box 4"/>
          <p:cNvSpPr txBox="1"/>
          <p:nvPr/>
        </p:nvSpPr>
        <p:spPr>
          <a:xfrm>
            <a:off x="1829435" y="914400"/>
            <a:ext cx="8539480" cy="77406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lnSpc>
                <a:spcPct val="160000"/>
              </a:lnSpc>
              <a:buNone/>
            </a:pPr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下面每个图案有几个图形？每对图形有什么共同特点</a:t>
            </a:r>
            <a:r>
              <a:rPr lang="en-US" altLang="zh-CN" sz="2800" b="1">
                <a:latin typeface="宋体" pitchFamily="2" charset="-122"/>
                <a:ea typeface="宋体" pitchFamily="2" charset="-122"/>
              </a:rPr>
              <a:t>?</a:t>
            </a:r>
            <a:endParaRPr lang="en-US" altLang="zh-CN" sz="2800" b="1"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30725" name="Picture 3" descr="12"/>
          <p:cNvPicPr>
            <a:picLocks noChangeAspect="1"/>
          </p:cNvPicPr>
          <p:nvPr/>
        </p:nvPicPr>
        <p:blipFill>
          <a:blip r:embed="rId1">
            <a:lum contrast="20000"/>
          </a:blip>
          <a:srcRect l="34549" t="20638" r="26814" b="47330"/>
          <a:stretch>
            <a:fillRect/>
          </a:stretch>
        </p:blipFill>
        <p:spPr>
          <a:xfrm>
            <a:off x="6096000" y="1752600"/>
            <a:ext cx="4032250" cy="2162175"/>
          </a:xfrm>
          <a:prstGeom prst="rect">
            <a:avLst/>
          </a:prstGeom>
          <a:noFill/>
          <a:ln w="9525">
            <a:noFill/>
            <a:miter/>
          </a:ln>
        </p:spPr>
      </p:pic>
      <p:grpSp>
        <p:nvGrpSpPr>
          <p:cNvPr id="30726" name="Group 6"/>
          <p:cNvGrpSpPr/>
          <p:nvPr/>
        </p:nvGrpSpPr>
        <p:grpSpPr>
          <a:xfrm>
            <a:off x="2133600" y="2209800"/>
            <a:ext cx="3281363" cy="1009650"/>
            <a:chOff x="0" y="0"/>
            <a:chExt cx="2067" cy="635"/>
          </a:xfrm>
        </p:grpSpPr>
        <p:pic>
          <p:nvPicPr>
            <p:cNvPr id="30727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2100000">
              <a:off x="1179" y="0"/>
              <a:ext cx="888" cy="59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pic>
          <p:nvPicPr>
            <p:cNvPr id="30728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-2100000">
              <a:off x="0" y="0"/>
              <a:ext cx="888" cy="59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0729" name="Line 7"/>
            <p:cNvSpPr/>
            <p:nvPr/>
          </p:nvSpPr>
          <p:spPr>
            <a:xfrm flipH="1">
              <a:off x="893" y="272"/>
              <a:ext cx="227" cy="363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30" name="Line 8"/>
            <p:cNvSpPr/>
            <p:nvPr/>
          </p:nvSpPr>
          <p:spPr>
            <a:xfrm>
              <a:off x="953" y="272"/>
              <a:ext cx="271" cy="363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30731" name="Group 11"/>
          <p:cNvGrpSpPr/>
          <p:nvPr/>
        </p:nvGrpSpPr>
        <p:grpSpPr>
          <a:xfrm>
            <a:off x="2743200" y="3886200"/>
            <a:ext cx="1778000" cy="1946275"/>
            <a:chOff x="0" y="0"/>
            <a:chExt cx="1120" cy="1225"/>
          </a:xfrm>
        </p:grpSpPr>
        <p:sp>
          <p:nvSpPr>
            <p:cNvPr id="30732" name="Rectangle 10"/>
            <p:cNvSpPr/>
            <p:nvPr/>
          </p:nvSpPr>
          <p:spPr>
            <a:xfrm>
              <a:off x="576" y="0"/>
              <a:ext cx="544" cy="1225"/>
            </a:xfrm>
            <a:prstGeom prst="rect">
              <a:avLst/>
            </a:prstGeom>
            <a:solidFill>
              <a:srgbClr val="993300">
                <a:alpha val="58823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 algn="ctr" eaLnBrk="1" hangingPunct="1">
                <a:lnSpc>
                  <a:spcPct val="160000"/>
                </a:lnSpc>
                <a:buNone/>
              </a:pPr>
              <a:endParaRPr lang="zh-CN" altLang="en-US" sz="2500" b="0" dirty="0">
                <a:latin typeface="Times New Roman" pitchFamily="18" charset="0"/>
                <a:ea typeface="宋体" pitchFamily="2" charset="-122"/>
              </a:endParaRPr>
            </a:p>
          </p:txBody>
        </p:sp>
        <p:grpSp>
          <p:nvGrpSpPr>
            <p:cNvPr id="30733" name="Group 13"/>
            <p:cNvGrpSpPr/>
            <p:nvPr/>
          </p:nvGrpSpPr>
          <p:grpSpPr>
            <a:xfrm>
              <a:off x="0" y="0"/>
              <a:ext cx="726" cy="1225"/>
              <a:chOff x="0" y="0"/>
              <a:chExt cx="726" cy="1225"/>
            </a:xfrm>
          </p:grpSpPr>
          <p:sp>
            <p:nvSpPr>
              <p:cNvPr id="30734" name="Rectangle 12"/>
              <p:cNvSpPr/>
              <p:nvPr/>
            </p:nvSpPr>
            <p:spPr>
              <a:xfrm>
                <a:off x="0" y="0"/>
                <a:ext cx="544" cy="1225"/>
              </a:xfrm>
              <a:prstGeom prst="rect">
                <a:avLst/>
              </a:prstGeom>
              <a:solidFill>
                <a:srgbClr val="993300">
                  <a:alpha val="61960"/>
                </a:srgbClr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algn="ctr" eaLnBrk="1" hangingPunct="1">
                  <a:lnSpc>
                    <a:spcPct val="160000"/>
                  </a:lnSpc>
                  <a:buNone/>
                </a:pPr>
                <a:endParaRPr lang="zh-CN" altLang="en-US" sz="2500" b="0" dirty="0">
                  <a:latin typeface="Times New Roman" pitchFamily="18" charset="0"/>
                  <a:ea typeface="宋体" pitchFamily="2" charset="-122"/>
                </a:endParaRPr>
              </a:p>
            </p:txBody>
          </p:sp>
          <p:grpSp>
            <p:nvGrpSpPr>
              <p:cNvPr id="30735" name="Group 15"/>
              <p:cNvGrpSpPr/>
              <p:nvPr/>
            </p:nvGrpSpPr>
            <p:grpSpPr>
              <a:xfrm>
                <a:off x="408" y="362"/>
                <a:ext cx="91" cy="363"/>
                <a:chOff x="0" y="0"/>
                <a:chExt cx="136" cy="408"/>
              </a:xfrm>
            </p:grpSpPr>
            <p:sp>
              <p:nvSpPr>
                <p:cNvPr id="30736" name="Oval 14"/>
                <p:cNvSpPr/>
                <p:nvPr/>
              </p:nvSpPr>
              <p:spPr>
                <a:xfrm>
                  <a:off x="0" y="0"/>
                  <a:ext cx="136" cy="136"/>
                </a:xfrm>
                <a:prstGeom prst="ellipse">
                  <a:avLst/>
                </a:prstGeom>
                <a:solidFill>
                  <a:srgbClr val="993300">
                    <a:alpha val="0"/>
                  </a:srgbClr>
                </a:solidFill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pPr lvl="0" algn="ctr" eaLnBrk="1" hangingPunct="1">
                    <a:lnSpc>
                      <a:spcPct val="160000"/>
                    </a:lnSpc>
                    <a:buNone/>
                  </a:pPr>
                  <a:endParaRPr lang="zh-CN" altLang="en-US" sz="2500" b="0" dirty="0">
                    <a:latin typeface="Times New Roman" pitchFamily="18" charset="0"/>
                    <a:ea typeface="宋体" pitchFamily="2" charset="-122"/>
                  </a:endParaRPr>
                </a:p>
              </p:txBody>
            </p:sp>
            <p:sp>
              <p:nvSpPr>
                <p:cNvPr id="30737" name="Oval 15"/>
                <p:cNvSpPr/>
                <p:nvPr/>
              </p:nvSpPr>
              <p:spPr>
                <a:xfrm>
                  <a:off x="0" y="272"/>
                  <a:ext cx="136" cy="136"/>
                </a:xfrm>
                <a:prstGeom prst="ellipse">
                  <a:avLst/>
                </a:prstGeom>
                <a:solidFill>
                  <a:srgbClr val="993300">
                    <a:alpha val="0"/>
                  </a:srgbClr>
                </a:solidFill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pPr lvl="0" algn="ctr" eaLnBrk="1" hangingPunct="1">
                    <a:lnSpc>
                      <a:spcPct val="160000"/>
                    </a:lnSpc>
                    <a:buNone/>
                  </a:pPr>
                  <a:endParaRPr lang="zh-CN" altLang="en-US" sz="2500" b="0" dirty="0">
                    <a:latin typeface="Times New Roman" pitchFamily="18" charset="0"/>
                    <a:ea typeface="宋体" pitchFamily="2" charset="-122"/>
                  </a:endParaRPr>
                </a:p>
              </p:txBody>
            </p:sp>
            <p:sp>
              <p:nvSpPr>
                <p:cNvPr id="30738" name="Line 16"/>
                <p:cNvSpPr/>
                <p:nvPr/>
              </p:nvSpPr>
              <p:spPr>
                <a:xfrm>
                  <a:off x="45" y="136"/>
                  <a:ext cx="0" cy="138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0739" name="Line 17"/>
                <p:cNvSpPr/>
                <p:nvPr/>
              </p:nvSpPr>
              <p:spPr>
                <a:xfrm>
                  <a:off x="91" y="136"/>
                  <a:ext cx="0" cy="138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grpSp>
            <p:nvGrpSpPr>
              <p:cNvPr id="30740" name="Group 20"/>
              <p:cNvGrpSpPr/>
              <p:nvPr/>
            </p:nvGrpSpPr>
            <p:grpSpPr>
              <a:xfrm>
                <a:off x="635" y="362"/>
                <a:ext cx="91" cy="363"/>
                <a:chOff x="0" y="0"/>
                <a:chExt cx="136" cy="408"/>
              </a:xfrm>
            </p:grpSpPr>
            <p:sp>
              <p:nvSpPr>
                <p:cNvPr id="30741" name="Oval 19"/>
                <p:cNvSpPr/>
                <p:nvPr/>
              </p:nvSpPr>
              <p:spPr>
                <a:xfrm>
                  <a:off x="0" y="0"/>
                  <a:ext cx="136" cy="136"/>
                </a:xfrm>
                <a:prstGeom prst="ellipse">
                  <a:avLst/>
                </a:prstGeom>
                <a:solidFill>
                  <a:srgbClr val="993300">
                    <a:alpha val="0"/>
                  </a:srgbClr>
                </a:solidFill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pPr lvl="0" algn="ctr" eaLnBrk="1" hangingPunct="1">
                    <a:lnSpc>
                      <a:spcPct val="160000"/>
                    </a:lnSpc>
                    <a:buNone/>
                  </a:pPr>
                  <a:endParaRPr lang="zh-CN" altLang="en-US" sz="2500" b="0" dirty="0">
                    <a:latin typeface="Times New Roman" pitchFamily="18" charset="0"/>
                    <a:ea typeface="宋体" pitchFamily="2" charset="-122"/>
                  </a:endParaRPr>
                </a:p>
              </p:txBody>
            </p:sp>
            <p:sp>
              <p:nvSpPr>
                <p:cNvPr id="30742" name="Oval 20"/>
                <p:cNvSpPr/>
                <p:nvPr/>
              </p:nvSpPr>
              <p:spPr>
                <a:xfrm>
                  <a:off x="0" y="272"/>
                  <a:ext cx="136" cy="136"/>
                </a:xfrm>
                <a:prstGeom prst="ellipse">
                  <a:avLst/>
                </a:prstGeom>
                <a:solidFill>
                  <a:srgbClr val="993300">
                    <a:alpha val="0"/>
                  </a:srgbClr>
                </a:solidFill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pPr lvl="0" algn="ctr" eaLnBrk="1" hangingPunct="1">
                    <a:lnSpc>
                      <a:spcPct val="160000"/>
                    </a:lnSpc>
                    <a:buNone/>
                  </a:pPr>
                  <a:endParaRPr lang="zh-CN" altLang="en-US" sz="2500" b="0" dirty="0">
                    <a:latin typeface="Times New Roman" pitchFamily="18" charset="0"/>
                    <a:ea typeface="宋体" pitchFamily="2" charset="-122"/>
                  </a:endParaRPr>
                </a:p>
              </p:txBody>
            </p:sp>
            <p:sp>
              <p:nvSpPr>
                <p:cNvPr id="30743" name="Line 21"/>
                <p:cNvSpPr/>
                <p:nvPr/>
              </p:nvSpPr>
              <p:spPr>
                <a:xfrm>
                  <a:off x="45" y="136"/>
                  <a:ext cx="0" cy="138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0744" name="Line 22"/>
                <p:cNvSpPr/>
                <p:nvPr/>
              </p:nvSpPr>
              <p:spPr>
                <a:xfrm>
                  <a:off x="91" y="136"/>
                  <a:ext cx="0" cy="138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</p:grpSp>
      </p:grpSp>
      <p:pic>
        <p:nvPicPr>
          <p:cNvPr id="30745" name="Picture 23"/>
          <p:cNvPicPr>
            <a:picLocks noChangeAspect="1"/>
          </p:cNvPicPr>
          <p:nvPr/>
        </p:nvPicPr>
        <p:blipFill>
          <a:blip r:embed="rId4">
            <a:lum contrast="48000"/>
          </a:blip>
          <a:stretch>
            <a:fillRect/>
          </a:stretch>
        </p:blipFill>
        <p:spPr>
          <a:xfrm>
            <a:off x="6400800" y="3962400"/>
            <a:ext cx="3673475" cy="1801813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30746" name="文本框 30745"/>
          <p:cNvSpPr txBox="1"/>
          <p:nvPr/>
        </p:nvSpPr>
        <p:spPr>
          <a:xfrm>
            <a:off x="2566988" y="115888"/>
            <a:ext cx="119888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 eaLnBrk="1" hangingPunct="1"/>
            <a:r>
              <a:rPr lang="zh-CN" altLang="en-US" sz="4000" b="1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思考</a:t>
            </a:r>
            <a:endParaRPr lang="zh-CN" altLang="en-US" sz="4000" b="1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1746" name="Group 2"/>
          <p:cNvGrpSpPr/>
          <p:nvPr/>
        </p:nvGrpSpPr>
        <p:grpSpPr>
          <a:xfrm>
            <a:off x="1752600" y="228600"/>
            <a:ext cx="4148773" cy="2593023"/>
            <a:chOff x="0" y="0"/>
            <a:chExt cx="6533" cy="4083"/>
          </a:xfrm>
        </p:grpSpPr>
        <p:grpSp>
          <p:nvGrpSpPr>
            <p:cNvPr id="31747" name="Group 3"/>
            <p:cNvGrpSpPr/>
            <p:nvPr/>
          </p:nvGrpSpPr>
          <p:grpSpPr>
            <a:xfrm>
              <a:off x="840" y="720"/>
              <a:ext cx="2040" cy="2220"/>
              <a:chOff x="0" y="0"/>
              <a:chExt cx="1000" cy="1080"/>
            </a:xfrm>
          </p:grpSpPr>
          <p:sp>
            <p:nvSpPr>
              <p:cNvPr id="31748" name="AutoShape 5"/>
              <p:cNvSpPr/>
              <p:nvPr/>
            </p:nvSpPr>
            <p:spPr>
              <a:xfrm rot="2382761">
                <a:off x="0" y="0"/>
                <a:ext cx="760" cy="1041"/>
              </a:xfrm>
              <a:prstGeom prst="pentagon">
                <a:avLst/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algn="ctr" eaLnBrk="1" hangingPunct="1">
                  <a:lnSpc>
                    <a:spcPct val="160000"/>
                  </a:lnSpc>
                  <a:buNone/>
                </a:pPr>
                <a:endParaRPr lang="zh-CN" altLang="en-US" sz="2500" b="0" dirty="0"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31749" name="Line 6"/>
              <p:cNvSpPr/>
              <p:nvPr/>
            </p:nvSpPr>
            <p:spPr>
              <a:xfrm>
                <a:off x="715" y="121"/>
                <a:ext cx="272" cy="0"/>
              </a:xfrm>
              <a:prstGeom prst="line">
                <a:avLst/>
              </a:prstGeom>
              <a:ln w="9525" cap="rnd" cmpd="sng">
                <a:solidFill>
                  <a:schemeClr val="bg1"/>
                </a:solidFill>
                <a:prstDash val="sysDot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1750" name="Line 7"/>
              <p:cNvSpPr/>
              <p:nvPr/>
            </p:nvSpPr>
            <p:spPr>
              <a:xfrm>
                <a:off x="760" y="679"/>
                <a:ext cx="227" cy="0"/>
              </a:xfrm>
              <a:prstGeom prst="line">
                <a:avLst/>
              </a:prstGeom>
              <a:ln w="9525" cap="rnd" cmpd="sng">
                <a:solidFill>
                  <a:schemeClr val="bg1"/>
                </a:solidFill>
                <a:prstDash val="sysDot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1751" name="Line 8"/>
              <p:cNvSpPr/>
              <p:nvPr/>
            </p:nvSpPr>
            <p:spPr>
              <a:xfrm>
                <a:off x="229" y="1080"/>
                <a:ext cx="771" cy="0"/>
              </a:xfrm>
              <a:prstGeom prst="line">
                <a:avLst/>
              </a:prstGeom>
              <a:ln w="9525" cap="rnd" cmpd="sng">
                <a:solidFill>
                  <a:schemeClr val="bg1"/>
                </a:solidFill>
                <a:prstDash val="sysDot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31752" name="Line 9"/>
            <p:cNvSpPr/>
            <p:nvPr/>
          </p:nvSpPr>
          <p:spPr>
            <a:xfrm>
              <a:off x="3120" y="0"/>
              <a:ext cx="0" cy="4083"/>
            </a:xfrm>
            <a:prstGeom prst="line">
              <a:avLst/>
            </a:prstGeom>
            <a:ln w="57150" cap="flat" cmpd="sng">
              <a:solidFill>
                <a:schemeClr val="tx1"/>
              </a:solidFill>
              <a:prstDash val="sysDot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31753" name="Group 9"/>
            <p:cNvGrpSpPr/>
            <p:nvPr/>
          </p:nvGrpSpPr>
          <p:grpSpPr>
            <a:xfrm>
              <a:off x="3240" y="720"/>
              <a:ext cx="2140" cy="2220"/>
              <a:chOff x="0" y="0"/>
              <a:chExt cx="1000" cy="1080"/>
            </a:xfrm>
          </p:grpSpPr>
          <p:sp>
            <p:nvSpPr>
              <p:cNvPr id="31754" name="AutoShape 11"/>
              <p:cNvSpPr/>
              <p:nvPr/>
            </p:nvSpPr>
            <p:spPr>
              <a:xfrm rot="-2382761" flipH="1">
                <a:off x="240" y="0"/>
                <a:ext cx="760" cy="1041"/>
              </a:xfrm>
              <a:prstGeom prst="pentagon">
                <a:avLst/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algn="ctr" eaLnBrk="1" hangingPunct="1">
                  <a:lnSpc>
                    <a:spcPct val="160000"/>
                  </a:lnSpc>
                  <a:buNone/>
                </a:pPr>
                <a:endParaRPr lang="zh-CN" altLang="en-US" sz="2500" b="0" dirty="0"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31755" name="Line 12"/>
              <p:cNvSpPr/>
              <p:nvPr/>
            </p:nvSpPr>
            <p:spPr>
              <a:xfrm flipH="1">
                <a:off x="13" y="134"/>
                <a:ext cx="272" cy="0"/>
              </a:xfrm>
              <a:prstGeom prst="line">
                <a:avLst/>
              </a:prstGeom>
              <a:ln w="9525" cap="rnd" cmpd="sng">
                <a:solidFill>
                  <a:schemeClr val="bg1"/>
                </a:solidFill>
                <a:prstDash val="sysDot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1756" name="Line 13"/>
              <p:cNvSpPr/>
              <p:nvPr/>
            </p:nvSpPr>
            <p:spPr>
              <a:xfrm flipH="1">
                <a:off x="13" y="679"/>
                <a:ext cx="227" cy="0"/>
              </a:xfrm>
              <a:prstGeom prst="line">
                <a:avLst/>
              </a:prstGeom>
              <a:ln w="9525" cap="rnd" cmpd="sng">
                <a:solidFill>
                  <a:schemeClr val="bg1"/>
                </a:solidFill>
                <a:prstDash val="sysDot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1757" name="Line 14"/>
              <p:cNvSpPr/>
              <p:nvPr/>
            </p:nvSpPr>
            <p:spPr>
              <a:xfrm flipH="1">
                <a:off x="0" y="1080"/>
                <a:ext cx="771" cy="0"/>
              </a:xfrm>
              <a:prstGeom prst="line">
                <a:avLst/>
              </a:prstGeom>
              <a:ln w="9525" cap="rnd" cmpd="sng">
                <a:solidFill>
                  <a:schemeClr val="bg1"/>
                </a:solidFill>
                <a:prstDash val="sysDot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31758" name="Text Box 15"/>
            <p:cNvSpPr txBox="1"/>
            <p:nvPr/>
          </p:nvSpPr>
          <p:spPr>
            <a:xfrm>
              <a:off x="3240" y="120"/>
              <a:ext cx="1133" cy="106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algn="ctr" eaLnBrk="1" hangingPunct="1">
                <a:lnSpc>
                  <a:spcPct val="160000"/>
                </a:lnSpc>
                <a:spcBef>
                  <a:spcPct val="50000"/>
                </a:spcBef>
                <a:buNone/>
              </a:pPr>
              <a:r>
                <a:rPr lang="en-US" altLang="zh-CN" sz="2400" b="1">
                  <a:latin typeface="Times New Roman" pitchFamily="18" charset="0"/>
                  <a:ea typeface="宋体" pitchFamily="2" charset="-122"/>
                </a:rPr>
                <a:t>A′</a:t>
              </a:r>
              <a:endParaRPr lang="en-US" altLang="zh-CN" sz="2400" b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1759" name="Text Box 16"/>
            <p:cNvSpPr txBox="1"/>
            <p:nvPr/>
          </p:nvSpPr>
          <p:spPr>
            <a:xfrm>
              <a:off x="1800" y="0"/>
              <a:ext cx="682" cy="106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algn="ctr" eaLnBrk="1" hangingPunct="1">
                <a:lnSpc>
                  <a:spcPct val="160000"/>
                </a:lnSpc>
                <a:spcBef>
                  <a:spcPct val="50000"/>
                </a:spcBef>
                <a:buNone/>
              </a:pPr>
              <a:r>
                <a:rPr lang="en-US" altLang="zh-CN" sz="2400" b="1">
                  <a:latin typeface="Times New Roman" pitchFamily="18" charset="0"/>
                  <a:ea typeface="宋体" pitchFamily="2" charset="-122"/>
                </a:rPr>
                <a:t>A</a:t>
              </a:r>
              <a:endParaRPr lang="en-US" altLang="zh-CN" sz="2400" b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1760" name="Text Box 17"/>
            <p:cNvSpPr txBox="1"/>
            <p:nvPr/>
          </p:nvSpPr>
          <p:spPr>
            <a:xfrm>
              <a:off x="0" y="1680"/>
              <a:ext cx="683" cy="106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algn="ctr" eaLnBrk="1" hangingPunct="1">
                <a:lnSpc>
                  <a:spcPct val="160000"/>
                </a:lnSpc>
                <a:spcBef>
                  <a:spcPct val="50000"/>
                </a:spcBef>
                <a:buNone/>
              </a:pPr>
              <a:r>
                <a:rPr lang="en-US" altLang="zh-CN" sz="2400" b="1">
                  <a:latin typeface="Times New Roman" pitchFamily="18" charset="0"/>
                  <a:ea typeface="宋体" pitchFamily="2" charset="-122"/>
                </a:rPr>
                <a:t>B</a:t>
              </a:r>
              <a:endParaRPr lang="en-US" altLang="zh-CN" sz="2400" b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1761" name="Text Box 18"/>
            <p:cNvSpPr txBox="1"/>
            <p:nvPr/>
          </p:nvSpPr>
          <p:spPr>
            <a:xfrm>
              <a:off x="1080" y="2520"/>
              <a:ext cx="683" cy="106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algn="ctr" eaLnBrk="1" hangingPunct="1">
                <a:lnSpc>
                  <a:spcPct val="160000"/>
                </a:lnSpc>
                <a:spcBef>
                  <a:spcPct val="50000"/>
                </a:spcBef>
                <a:buNone/>
              </a:pPr>
              <a:r>
                <a:rPr lang="en-US" altLang="zh-CN" sz="2400" b="1">
                  <a:latin typeface="Times New Roman" pitchFamily="18" charset="0"/>
                  <a:ea typeface="宋体" pitchFamily="2" charset="-122"/>
                </a:rPr>
                <a:t>C</a:t>
              </a:r>
              <a:endParaRPr lang="en-US" altLang="zh-CN" sz="2400" b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1762" name="Text Box 19"/>
            <p:cNvSpPr txBox="1"/>
            <p:nvPr/>
          </p:nvSpPr>
          <p:spPr>
            <a:xfrm>
              <a:off x="5400" y="1560"/>
              <a:ext cx="1133" cy="106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algn="ctr" eaLnBrk="1" hangingPunct="1">
                <a:lnSpc>
                  <a:spcPct val="160000"/>
                </a:lnSpc>
                <a:spcBef>
                  <a:spcPct val="50000"/>
                </a:spcBef>
                <a:buNone/>
              </a:pPr>
              <a:r>
                <a:rPr lang="en-US" altLang="zh-CN" sz="2400" b="1">
                  <a:latin typeface="Times New Roman" pitchFamily="18" charset="0"/>
                  <a:ea typeface="宋体" pitchFamily="2" charset="-122"/>
                </a:rPr>
                <a:t>B′</a:t>
              </a:r>
              <a:endParaRPr lang="en-US" altLang="zh-CN" sz="2400" b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1763" name="Text Box 20"/>
            <p:cNvSpPr txBox="1"/>
            <p:nvPr/>
          </p:nvSpPr>
          <p:spPr>
            <a:xfrm>
              <a:off x="4200" y="2520"/>
              <a:ext cx="1133" cy="106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algn="ctr" eaLnBrk="1" hangingPunct="1">
                <a:lnSpc>
                  <a:spcPct val="160000"/>
                </a:lnSpc>
                <a:spcBef>
                  <a:spcPct val="50000"/>
                </a:spcBef>
                <a:buNone/>
              </a:pPr>
              <a:r>
                <a:rPr lang="en-US" altLang="zh-CN" sz="2400" b="1">
                  <a:latin typeface="Times New Roman" pitchFamily="18" charset="0"/>
                  <a:ea typeface="宋体" pitchFamily="2" charset="-122"/>
                </a:rPr>
                <a:t>C′</a:t>
              </a:r>
              <a:endParaRPr lang="en-US" altLang="zh-CN" sz="2400" b="1">
                <a:latin typeface="Times New Roman" pitchFamily="18" charset="0"/>
                <a:ea typeface="宋体" pitchFamily="2" charset="-122"/>
              </a:endParaRPr>
            </a:p>
          </p:txBody>
        </p:sp>
      </p:grpSp>
      <p:sp>
        <p:nvSpPr>
          <p:cNvPr id="20500" name="Text Box 7"/>
          <p:cNvSpPr txBox="1"/>
          <p:nvPr/>
        </p:nvSpPr>
        <p:spPr>
          <a:xfrm>
            <a:off x="2057400" y="3429000"/>
            <a:ext cx="8153400" cy="28219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60000"/>
              </a:lnSpc>
              <a:buNone/>
            </a:pPr>
            <a:r>
              <a:rPr lang="zh-CN" altLang="en-US" sz="2800" b="1" dirty="0">
                <a:solidFill>
                  <a:schemeClr val="accent1"/>
                </a:solidFill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2800" b="1" dirty="0">
                <a:solidFill>
                  <a:srgbClr val="000066"/>
                </a:solidFill>
                <a:latin typeface="楷体_GB2312" pitchFamily="49" charset="-122"/>
                <a:ea typeface="楷体_GB2312" pitchFamily="49" charset="-122"/>
              </a:rPr>
              <a:t>把图形</a:t>
            </a:r>
            <a:r>
              <a:rPr lang="en-US" altLang="zh-CN" sz="2800" b="1">
                <a:solidFill>
                  <a:srgbClr val="000066"/>
                </a:solidFill>
                <a:latin typeface="楷体_GB2312" pitchFamily="49" charset="-122"/>
                <a:ea typeface="楷体_GB2312" pitchFamily="49" charset="-122"/>
              </a:rPr>
              <a:t>(a)</a:t>
            </a:r>
            <a:r>
              <a:rPr lang="zh-CN" altLang="en-US" sz="2800" b="1" dirty="0">
                <a:solidFill>
                  <a:srgbClr val="000066"/>
                </a:solidFill>
                <a:latin typeface="楷体_GB2312" pitchFamily="49" charset="-122"/>
                <a:ea typeface="楷体_GB2312" pitchFamily="49" charset="-122"/>
              </a:rPr>
              <a:t>沿着直线</a:t>
            </a:r>
            <a:r>
              <a:rPr lang="en-US" altLang="zh-CN" sz="2800" b="1" i="1">
                <a:solidFill>
                  <a:srgbClr val="000066"/>
                </a:solidFill>
                <a:latin typeface="楷体_GB2312" pitchFamily="49" charset="-122"/>
                <a:ea typeface="楷体_GB2312" pitchFamily="49" charset="-122"/>
              </a:rPr>
              <a:t>l</a:t>
            </a:r>
            <a:r>
              <a:rPr lang="zh-CN" altLang="en-US" sz="2800" b="1" dirty="0">
                <a:solidFill>
                  <a:srgbClr val="000066"/>
                </a:solidFill>
                <a:latin typeface="楷体_GB2312" pitchFamily="49" charset="-122"/>
                <a:ea typeface="楷体_GB2312" pitchFamily="49" charset="-122"/>
              </a:rPr>
              <a:t>翻折并将图形“复印”下来得到图形</a:t>
            </a:r>
            <a:r>
              <a:rPr lang="en-US" altLang="zh-CN" sz="2800" b="1">
                <a:solidFill>
                  <a:srgbClr val="000066"/>
                </a:solidFill>
                <a:latin typeface="楷体_GB2312" pitchFamily="49" charset="-122"/>
                <a:ea typeface="楷体_GB2312" pitchFamily="49" charset="-122"/>
              </a:rPr>
              <a:t>(b)</a:t>
            </a:r>
            <a:r>
              <a:rPr lang="zh-CN" altLang="en-US" sz="2800" b="1" dirty="0">
                <a:solidFill>
                  <a:srgbClr val="000066"/>
                </a:solidFill>
                <a:latin typeface="楷体_GB2312" pitchFamily="49" charset="-122"/>
                <a:ea typeface="楷体_GB2312" pitchFamily="49" charset="-122"/>
              </a:rPr>
              <a:t>，就叫做该图形关于直线</a:t>
            </a:r>
            <a:r>
              <a:rPr lang="en-US" altLang="zh-CN" sz="2800" b="1" i="1">
                <a:solidFill>
                  <a:srgbClr val="000066"/>
                </a:solidFill>
                <a:latin typeface="Times New Roman" pitchFamily="18" charset="0"/>
                <a:ea typeface="楷体_GB2312" pitchFamily="49" charset="-122"/>
              </a:rPr>
              <a:t>l</a:t>
            </a:r>
            <a:r>
              <a:rPr lang="zh-CN" altLang="en-US" sz="2800" b="1" dirty="0">
                <a:solidFill>
                  <a:srgbClr val="000066"/>
                </a:solidFill>
                <a:latin typeface="楷体_GB2312" pitchFamily="49" charset="-122"/>
                <a:ea typeface="楷体_GB2312" pitchFamily="49" charset="-122"/>
              </a:rPr>
              <a:t>作了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轴对称变换</a:t>
            </a:r>
            <a:r>
              <a:rPr lang="zh-CN" altLang="en-US" sz="2800" b="1" dirty="0">
                <a:solidFill>
                  <a:srgbClr val="000066"/>
                </a:solidFill>
                <a:latin typeface="楷体_GB2312" pitchFamily="49" charset="-122"/>
                <a:ea typeface="楷体_GB2312" pitchFamily="49" charset="-122"/>
              </a:rPr>
              <a:t>，也叫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轴反射</a:t>
            </a:r>
            <a:r>
              <a:rPr lang="en-US" altLang="zh-CN" sz="2800" b="1">
                <a:solidFill>
                  <a:srgbClr val="000066"/>
                </a:solidFill>
                <a:latin typeface="楷体_GB2312" pitchFamily="49" charset="-122"/>
                <a:ea typeface="楷体_GB2312" pitchFamily="49" charset="-122"/>
              </a:rPr>
              <a:t>.</a:t>
            </a:r>
            <a:r>
              <a:rPr lang="zh-CN" altLang="en-US" sz="2800" b="1" dirty="0">
                <a:solidFill>
                  <a:srgbClr val="000066"/>
                </a:solidFill>
                <a:latin typeface="楷体_GB2312" pitchFamily="49" charset="-122"/>
                <a:ea typeface="楷体_GB2312" pitchFamily="49" charset="-122"/>
              </a:rPr>
              <a:t>图形</a:t>
            </a:r>
            <a:r>
              <a:rPr lang="en-US" altLang="zh-CN" sz="2800" b="1">
                <a:solidFill>
                  <a:srgbClr val="000066"/>
                </a:solidFill>
                <a:latin typeface="楷体_GB2312" pitchFamily="49" charset="-122"/>
                <a:ea typeface="楷体_GB2312" pitchFamily="49" charset="-122"/>
              </a:rPr>
              <a:t>(a)</a:t>
            </a:r>
            <a:r>
              <a:rPr lang="zh-CN" altLang="en-US" sz="2800" b="1" dirty="0">
                <a:solidFill>
                  <a:srgbClr val="000066"/>
                </a:solidFill>
                <a:latin typeface="楷体_GB2312" pitchFamily="49" charset="-122"/>
                <a:ea typeface="楷体_GB2312" pitchFamily="49" charset="-122"/>
              </a:rPr>
              <a:t>叫做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原像</a:t>
            </a:r>
            <a:r>
              <a:rPr lang="zh-CN" altLang="en-US" sz="2800" b="1" dirty="0">
                <a:solidFill>
                  <a:srgbClr val="000066"/>
                </a:solidFill>
                <a:latin typeface="楷体_GB2312" pitchFamily="49" charset="-122"/>
                <a:ea typeface="楷体_GB2312" pitchFamily="49" charset="-122"/>
              </a:rPr>
              <a:t>，图形</a:t>
            </a:r>
            <a:r>
              <a:rPr lang="en-US" altLang="zh-CN" sz="2800" b="1">
                <a:solidFill>
                  <a:srgbClr val="000066"/>
                </a:solidFill>
                <a:latin typeface="楷体_GB2312" pitchFamily="49" charset="-122"/>
                <a:ea typeface="楷体_GB2312" pitchFamily="49" charset="-122"/>
              </a:rPr>
              <a:t>(b)</a:t>
            </a:r>
            <a:r>
              <a:rPr lang="zh-CN" altLang="en-US" sz="2800" b="1" dirty="0">
                <a:solidFill>
                  <a:srgbClr val="000066"/>
                </a:solidFill>
                <a:latin typeface="楷体_GB2312" pitchFamily="49" charset="-122"/>
                <a:ea typeface="楷体_GB2312" pitchFamily="49" charset="-122"/>
              </a:rPr>
              <a:t>叫做图形</a:t>
            </a:r>
            <a:r>
              <a:rPr lang="en-US" altLang="zh-CN" sz="2800" b="1">
                <a:solidFill>
                  <a:srgbClr val="000066"/>
                </a:solidFill>
                <a:latin typeface="楷体_GB2312" pitchFamily="49" charset="-122"/>
                <a:ea typeface="楷体_GB2312" pitchFamily="49" charset="-122"/>
              </a:rPr>
              <a:t>(a)</a:t>
            </a:r>
            <a:r>
              <a:rPr lang="zh-CN" altLang="en-US" sz="2800" b="1" dirty="0">
                <a:solidFill>
                  <a:srgbClr val="000066"/>
                </a:solidFill>
                <a:latin typeface="楷体_GB2312" pitchFamily="49" charset="-122"/>
                <a:ea typeface="楷体_GB2312" pitchFamily="49" charset="-122"/>
              </a:rPr>
              <a:t>在这个轴反射下的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像</a:t>
            </a:r>
            <a:r>
              <a:rPr lang="en-US" altLang="zh-CN" sz="2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.</a:t>
            </a:r>
            <a:r>
              <a:rPr lang="en-US" altLang="zh-CN" sz="2800" b="1">
                <a:solidFill>
                  <a:srgbClr val="000066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endParaRPr lang="en-US" altLang="zh-CN" sz="2800" b="0">
              <a:solidFill>
                <a:srgbClr val="000066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31765" name="Group 21"/>
          <p:cNvGrpSpPr/>
          <p:nvPr/>
        </p:nvGrpSpPr>
        <p:grpSpPr>
          <a:xfrm>
            <a:off x="5715000" y="304800"/>
            <a:ext cx="4724400" cy="2938463"/>
            <a:chOff x="0" y="0"/>
            <a:chExt cx="2976" cy="1851"/>
          </a:xfrm>
        </p:grpSpPr>
        <p:sp>
          <p:nvSpPr>
            <p:cNvPr id="31766" name="Rectangle 10" descr="小网格"/>
            <p:cNvSpPr/>
            <p:nvPr/>
          </p:nvSpPr>
          <p:spPr>
            <a:xfrm>
              <a:off x="1248" y="1440"/>
              <a:ext cx="544" cy="411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algn="ctr" eaLnBrk="1" hangingPunct="1">
                <a:lnSpc>
                  <a:spcPct val="160000"/>
                </a:lnSpc>
                <a:buNone/>
              </a:pPr>
              <a:r>
                <a:rPr lang="zh-CN" altLang="en-US" sz="2300" b="1" dirty="0">
                  <a:latin typeface="Times New Roman" pitchFamily="18" charset="0"/>
                  <a:ea typeface="黑体" pitchFamily="2" charset="-122"/>
                </a:rPr>
                <a:t>图</a:t>
              </a:r>
              <a:r>
                <a:rPr lang="en-US" altLang="zh-CN" sz="2300" b="1">
                  <a:latin typeface="Times New Roman" pitchFamily="18" charset="0"/>
                  <a:ea typeface="宋体" pitchFamily="2" charset="-122"/>
                </a:rPr>
                <a:t>5-4</a:t>
              </a:r>
              <a:endParaRPr lang="en-US" altLang="zh-CN" sz="2300" b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1767" name="矩形 14"/>
            <p:cNvSpPr/>
            <p:nvPr/>
          </p:nvSpPr>
          <p:spPr>
            <a:xfrm>
              <a:off x="479" y="1248"/>
              <a:ext cx="415" cy="44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algn="ctr" eaLnBrk="1" hangingPunct="1">
                <a:lnSpc>
                  <a:spcPct val="160000"/>
                </a:lnSpc>
                <a:buNone/>
              </a:pPr>
              <a:r>
                <a:rPr lang="en-US" altLang="zh-CN" sz="2500" b="1">
                  <a:latin typeface="宋体" pitchFamily="2" charset="-122"/>
                  <a:ea typeface="宋体" pitchFamily="2" charset="-122"/>
                </a:rPr>
                <a:t>(</a:t>
              </a:r>
              <a:r>
                <a:rPr lang="en-US" altLang="zh-CN" sz="2500" b="1">
                  <a:latin typeface="Times New Roman" pitchFamily="18" charset="0"/>
                  <a:ea typeface="黑体" pitchFamily="2" charset="-122"/>
                </a:rPr>
                <a:t>a</a:t>
              </a:r>
              <a:r>
                <a:rPr lang="en-US" altLang="zh-CN" sz="2500" b="1">
                  <a:latin typeface="宋体" pitchFamily="2" charset="-122"/>
                  <a:ea typeface="宋体" pitchFamily="2" charset="-122"/>
                </a:rPr>
                <a:t>)</a:t>
              </a:r>
              <a:endParaRPr lang="en-US" altLang="zh-CN" sz="2500" b="0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1768" name="矩形 15"/>
            <p:cNvSpPr/>
            <p:nvPr/>
          </p:nvSpPr>
          <p:spPr>
            <a:xfrm>
              <a:off x="2208" y="1248"/>
              <a:ext cx="426" cy="44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algn="ctr" eaLnBrk="1" hangingPunct="1">
                <a:lnSpc>
                  <a:spcPct val="160000"/>
                </a:lnSpc>
                <a:buNone/>
              </a:pPr>
              <a:r>
                <a:rPr lang="en-US" altLang="zh-CN" sz="2500" b="1">
                  <a:latin typeface="宋体" pitchFamily="2" charset="-122"/>
                  <a:ea typeface="宋体" pitchFamily="2" charset="-122"/>
                </a:rPr>
                <a:t>(</a:t>
              </a:r>
              <a:r>
                <a:rPr lang="en-US" altLang="zh-CN" sz="2500" b="1">
                  <a:latin typeface="Times New Roman" pitchFamily="18" charset="0"/>
                  <a:ea typeface="黑体" pitchFamily="2" charset="-122"/>
                </a:rPr>
                <a:t>b</a:t>
              </a:r>
              <a:r>
                <a:rPr lang="en-US" altLang="zh-CN" sz="2500" b="1">
                  <a:latin typeface="宋体" pitchFamily="2" charset="-122"/>
                  <a:ea typeface="宋体" pitchFamily="2" charset="-122"/>
                </a:rPr>
                <a:t>)</a:t>
              </a:r>
              <a:endParaRPr lang="en-US" altLang="zh-CN" sz="2500" b="0">
                <a:latin typeface="Times New Roman" pitchFamily="18" charset="0"/>
                <a:ea typeface="宋体" pitchFamily="2" charset="-122"/>
              </a:endParaRPr>
            </a:p>
          </p:txBody>
        </p:sp>
        <p:pic>
          <p:nvPicPr>
            <p:cNvPr id="31769" name="Picture 25" descr="19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2976" cy="1469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7" name="Text Box 3"/>
          <p:cNvSpPr txBox="1"/>
          <p:nvPr/>
        </p:nvSpPr>
        <p:spPr>
          <a:xfrm>
            <a:off x="2057400" y="3659188"/>
            <a:ext cx="8153400" cy="265049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20000"/>
              </a:lnSpc>
              <a:buNone/>
            </a:pPr>
            <a:r>
              <a:rPr lang="zh-CN" altLang="en-US" sz="2800" b="1" dirty="0">
                <a:solidFill>
                  <a:schemeClr val="accent1"/>
                </a:solidFill>
                <a:latin typeface="黑体" pitchFamily="2" charset="-122"/>
                <a:ea typeface="黑体" pitchFamily="2" charset="-122"/>
              </a:rPr>
              <a:t>    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如果一个图形关于某一条直线做轴对称变换后，能够与另一个图形重合，那么就说这两个图形</a:t>
            </a:r>
            <a:r>
              <a:rPr lang="zh-CN" altLang="en-US" sz="28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关于这条直线对称，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也称这两个图形成</a:t>
            </a:r>
            <a:r>
              <a:rPr lang="zh-CN" altLang="en-US" sz="28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轴对称</a:t>
            </a:r>
            <a:r>
              <a:rPr lang="en-US" altLang="zh-CN" sz="2800" b="1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.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这条直线叫做</a:t>
            </a:r>
            <a:r>
              <a:rPr lang="zh-CN" altLang="en-US" sz="28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对称轴</a:t>
            </a:r>
            <a:r>
              <a:rPr lang="en-US" altLang="zh-CN" sz="2800" b="1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.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原像与像中能互相重合的两个点，其中一点叫做另一个点关于这条直线的</a:t>
            </a:r>
            <a:r>
              <a:rPr lang="zh-CN" altLang="en-US" sz="28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对应点</a:t>
            </a:r>
            <a:r>
              <a:rPr lang="en-US" altLang="zh-CN" sz="2800" b="1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.</a:t>
            </a:r>
            <a:r>
              <a:rPr lang="en-US" altLang="zh-CN" sz="2800" b="1">
                <a:solidFill>
                  <a:schemeClr val="accent1"/>
                </a:solidFill>
                <a:latin typeface="黑体" pitchFamily="2" charset="-122"/>
                <a:ea typeface="黑体" pitchFamily="2" charset="-122"/>
              </a:rPr>
              <a:t> </a:t>
            </a:r>
            <a:endParaRPr lang="en-US" altLang="zh-CN" sz="2800" b="1">
              <a:solidFill>
                <a:schemeClr val="accent1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32772" name="Group 4"/>
          <p:cNvGrpSpPr/>
          <p:nvPr/>
        </p:nvGrpSpPr>
        <p:grpSpPr>
          <a:xfrm>
            <a:off x="6019800" y="838200"/>
            <a:ext cx="4495800" cy="2523115"/>
            <a:chOff x="0" y="0"/>
            <a:chExt cx="2976" cy="1942"/>
          </a:xfrm>
        </p:grpSpPr>
        <p:sp>
          <p:nvSpPr>
            <p:cNvPr id="32773" name="Rectangle 10" descr="小网格"/>
            <p:cNvSpPr/>
            <p:nvPr/>
          </p:nvSpPr>
          <p:spPr>
            <a:xfrm>
              <a:off x="1236" y="1440"/>
              <a:ext cx="572" cy="50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algn="ctr" eaLnBrk="1" hangingPunct="1">
                <a:lnSpc>
                  <a:spcPct val="160000"/>
                </a:lnSpc>
                <a:buNone/>
              </a:pPr>
              <a:r>
                <a:rPr lang="zh-CN" altLang="en-US" sz="2300" b="1" dirty="0">
                  <a:latin typeface="Times New Roman" pitchFamily="18" charset="0"/>
                  <a:ea typeface="黑体" pitchFamily="2" charset="-122"/>
                </a:rPr>
                <a:t>图</a:t>
              </a:r>
              <a:r>
                <a:rPr lang="en-US" altLang="zh-CN" sz="2300" b="1">
                  <a:latin typeface="Times New Roman" pitchFamily="18" charset="0"/>
                  <a:ea typeface="宋体" pitchFamily="2" charset="-122"/>
                </a:rPr>
                <a:t>5-4</a:t>
              </a:r>
              <a:endParaRPr lang="en-US" altLang="zh-CN" sz="2300" b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2774" name="矩形 14"/>
            <p:cNvSpPr/>
            <p:nvPr/>
          </p:nvSpPr>
          <p:spPr>
            <a:xfrm>
              <a:off x="469" y="1249"/>
              <a:ext cx="436" cy="54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algn="ctr" eaLnBrk="1" hangingPunct="1">
                <a:lnSpc>
                  <a:spcPct val="160000"/>
                </a:lnSpc>
                <a:buNone/>
              </a:pPr>
              <a:r>
                <a:rPr lang="en-US" altLang="zh-CN" sz="2500" b="1">
                  <a:latin typeface="宋体" pitchFamily="2" charset="-122"/>
                  <a:ea typeface="宋体" pitchFamily="2" charset="-122"/>
                </a:rPr>
                <a:t>(</a:t>
              </a:r>
              <a:r>
                <a:rPr lang="en-US" altLang="zh-CN" sz="2500" b="1">
                  <a:latin typeface="Times New Roman" pitchFamily="18" charset="0"/>
                  <a:ea typeface="黑体" pitchFamily="2" charset="-122"/>
                </a:rPr>
                <a:t>a</a:t>
              </a:r>
              <a:r>
                <a:rPr lang="en-US" altLang="zh-CN" sz="2500" b="1">
                  <a:latin typeface="宋体" pitchFamily="2" charset="-122"/>
                  <a:ea typeface="宋体" pitchFamily="2" charset="-122"/>
                </a:rPr>
                <a:t>)</a:t>
              </a:r>
              <a:endParaRPr lang="en-US" altLang="zh-CN" sz="2500" b="0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2775" name="矩形 15"/>
            <p:cNvSpPr/>
            <p:nvPr/>
          </p:nvSpPr>
          <p:spPr>
            <a:xfrm>
              <a:off x="2197" y="1249"/>
              <a:ext cx="448" cy="54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algn="ctr" eaLnBrk="1" hangingPunct="1">
                <a:lnSpc>
                  <a:spcPct val="160000"/>
                </a:lnSpc>
                <a:buNone/>
              </a:pPr>
              <a:r>
                <a:rPr lang="en-US" altLang="zh-CN" sz="2500" b="1">
                  <a:latin typeface="宋体" pitchFamily="2" charset="-122"/>
                  <a:ea typeface="宋体" pitchFamily="2" charset="-122"/>
                </a:rPr>
                <a:t>(</a:t>
              </a:r>
              <a:r>
                <a:rPr lang="en-US" altLang="zh-CN" sz="2500" b="1">
                  <a:latin typeface="Times New Roman" pitchFamily="18" charset="0"/>
                  <a:ea typeface="黑体" pitchFamily="2" charset="-122"/>
                </a:rPr>
                <a:t>b</a:t>
              </a:r>
              <a:r>
                <a:rPr lang="en-US" altLang="zh-CN" sz="2500" b="1">
                  <a:latin typeface="宋体" pitchFamily="2" charset="-122"/>
                  <a:ea typeface="宋体" pitchFamily="2" charset="-122"/>
                </a:rPr>
                <a:t>)</a:t>
              </a:r>
              <a:endParaRPr lang="en-US" altLang="zh-CN" sz="2500" b="0">
                <a:latin typeface="Times New Roman" pitchFamily="18" charset="0"/>
                <a:ea typeface="宋体" pitchFamily="2" charset="-122"/>
              </a:endParaRPr>
            </a:p>
          </p:txBody>
        </p:sp>
        <p:pic>
          <p:nvPicPr>
            <p:cNvPr id="32776" name="Picture 8" descr="19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2976" cy="1469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</p:grpSp>
      <p:grpSp>
        <p:nvGrpSpPr>
          <p:cNvPr id="32777" name="Group 9"/>
          <p:cNvGrpSpPr/>
          <p:nvPr/>
        </p:nvGrpSpPr>
        <p:grpSpPr>
          <a:xfrm>
            <a:off x="1600200" y="533400"/>
            <a:ext cx="4148773" cy="2593023"/>
            <a:chOff x="0" y="0"/>
            <a:chExt cx="6533" cy="4083"/>
          </a:xfrm>
        </p:grpSpPr>
        <p:grpSp>
          <p:nvGrpSpPr>
            <p:cNvPr id="32778" name="Group 10"/>
            <p:cNvGrpSpPr/>
            <p:nvPr/>
          </p:nvGrpSpPr>
          <p:grpSpPr>
            <a:xfrm>
              <a:off x="840" y="720"/>
              <a:ext cx="2040" cy="2220"/>
              <a:chOff x="0" y="0"/>
              <a:chExt cx="1000" cy="1080"/>
            </a:xfrm>
          </p:grpSpPr>
          <p:sp>
            <p:nvSpPr>
              <p:cNvPr id="32779" name="AutoShape 5"/>
              <p:cNvSpPr/>
              <p:nvPr/>
            </p:nvSpPr>
            <p:spPr>
              <a:xfrm rot="2382761">
                <a:off x="0" y="0"/>
                <a:ext cx="760" cy="1041"/>
              </a:xfrm>
              <a:prstGeom prst="pentagon">
                <a:avLst/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algn="ctr" eaLnBrk="1" hangingPunct="1">
                  <a:lnSpc>
                    <a:spcPct val="160000"/>
                  </a:lnSpc>
                  <a:buNone/>
                </a:pPr>
                <a:endParaRPr lang="zh-CN" altLang="en-US" sz="2500" b="0" dirty="0"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32780" name="Line 6"/>
              <p:cNvSpPr/>
              <p:nvPr/>
            </p:nvSpPr>
            <p:spPr>
              <a:xfrm>
                <a:off x="715" y="121"/>
                <a:ext cx="272" cy="0"/>
              </a:xfrm>
              <a:prstGeom prst="line">
                <a:avLst/>
              </a:prstGeom>
              <a:ln w="9525" cap="rnd" cmpd="sng">
                <a:solidFill>
                  <a:schemeClr val="bg1"/>
                </a:solidFill>
                <a:prstDash val="sysDot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2781" name="Line 7"/>
              <p:cNvSpPr/>
              <p:nvPr/>
            </p:nvSpPr>
            <p:spPr>
              <a:xfrm>
                <a:off x="760" y="679"/>
                <a:ext cx="227" cy="0"/>
              </a:xfrm>
              <a:prstGeom prst="line">
                <a:avLst/>
              </a:prstGeom>
              <a:ln w="9525" cap="rnd" cmpd="sng">
                <a:solidFill>
                  <a:schemeClr val="bg1"/>
                </a:solidFill>
                <a:prstDash val="sysDot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2782" name="Line 8"/>
              <p:cNvSpPr/>
              <p:nvPr/>
            </p:nvSpPr>
            <p:spPr>
              <a:xfrm>
                <a:off x="229" y="1080"/>
                <a:ext cx="771" cy="0"/>
              </a:xfrm>
              <a:prstGeom prst="line">
                <a:avLst/>
              </a:prstGeom>
              <a:ln w="9525" cap="rnd" cmpd="sng">
                <a:solidFill>
                  <a:schemeClr val="bg1"/>
                </a:solidFill>
                <a:prstDash val="sysDot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32783" name="Line 9"/>
            <p:cNvSpPr/>
            <p:nvPr/>
          </p:nvSpPr>
          <p:spPr>
            <a:xfrm>
              <a:off x="3120" y="0"/>
              <a:ext cx="0" cy="4083"/>
            </a:xfrm>
            <a:prstGeom prst="line">
              <a:avLst/>
            </a:prstGeom>
            <a:ln w="57150" cap="flat" cmpd="sng">
              <a:solidFill>
                <a:schemeClr val="tx1"/>
              </a:solidFill>
              <a:prstDash val="sysDot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32784" name="Group 16"/>
            <p:cNvGrpSpPr/>
            <p:nvPr/>
          </p:nvGrpSpPr>
          <p:grpSpPr>
            <a:xfrm>
              <a:off x="3240" y="720"/>
              <a:ext cx="2140" cy="2220"/>
              <a:chOff x="0" y="0"/>
              <a:chExt cx="1000" cy="1080"/>
            </a:xfrm>
          </p:grpSpPr>
          <p:sp>
            <p:nvSpPr>
              <p:cNvPr id="32785" name="AutoShape 11"/>
              <p:cNvSpPr/>
              <p:nvPr/>
            </p:nvSpPr>
            <p:spPr>
              <a:xfrm rot="-2382761" flipH="1">
                <a:off x="240" y="0"/>
                <a:ext cx="760" cy="1041"/>
              </a:xfrm>
              <a:prstGeom prst="pentagon">
                <a:avLst/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algn="ctr" eaLnBrk="1" hangingPunct="1">
                  <a:lnSpc>
                    <a:spcPct val="160000"/>
                  </a:lnSpc>
                  <a:buNone/>
                </a:pPr>
                <a:endParaRPr lang="zh-CN" altLang="en-US" sz="2500" b="0" dirty="0"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32786" name="Line 12"/>
              <p:cNvSpPr/>
              <p:nvPr/>
            </p:nvSpPr>
            <p:spPr>
              <a:xfrm flipH="1">
                <a:off x="13" y="134"/>
                <a:ext cx="272" cy="0"/>
              </a:xfrm>
              <a:prstGeom prst="line">
                <a:avLst/>
              </a:prstGeom>
              <a:ln w="9525" cap="rnd" cmpd="sng">
                <a:solidFill>
                  <a:schemeClr val="bg1"/>
                </a:solidFill>
                <a:prstDash val="sysDot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2787" name="Line 13"/>
              <p:cNvSpPr/>
              <p:nvPr/>
            </p:nvSpPr>
            <p:spPr>
              <a:xfrm flipH="1">
                <a:off x="13" y="679"/>
                <a:ext cx="227" cy="0"/>
              </a:xfrm>
              <a:prstGeom prst="line">
                <a:avLst/>
              </a:prstGeom>
              <a:ln w="9525" cap="rnd" cmpd="sng">
                <a:solidFill>
                  <a:schemeClr val="bg1"/>
                </a:solidFill>
                <a:prstDash val="sysDot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2788" name="Line 14"/>
              <p:cNvSpPr/>
              <p:nvPr/>
            </p:nvSpPr>
            <p:spPr>
              <a:xfrm flipH="1">
                <a:off x="0" y="1080"/>
                <a:ext cx="771" cy="0"/>
              </a:xfrm>
              <a:prstGeom prst="line">
                <a:avLst/>
              </a:prstGeom>
              <a:ln w="9525" cap="rnd" cmpd="sng">
                <a:solidFill>
                  <a:schemeClr val="bg1"/>
                </a:solidFill>
                <a:prstDash val="sysDot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32789" name="Text Box 15"/>
            <p:cNvSpPr txBox="1"/>
            <p:nvPr/>
          </p:nvSpPr>
          <p:spPr>
            <a:xfrm>
              <a:off x="3240" y="120"/>
              <a:ext cx="1133" cy="106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algn="ctr" eaLnBrk="1" hangingPunct="1">
                <a:lnSpc>
                  <a:spcPct val="160000"/>
                </a:lnSpc>
                <a:spcBef>
                  <a:spcPct val="50000"/>
                </a:spcBef>
                <a:buNone/>
              </a:pPr>
              <a:r>
                <a:rPr lang="en-US" altLang="zh-CN" sz="2400" b="1">
                  <a:latin typeface="Times New Roman" pitchFamily="18" charset="0"/>
                  <a:ea typeface="宋体" pitchFamily="2" charset="-122"/>
                </a:rPr>
                <a:t>A′</a:t>
              </a:r>
              <a:endParaRPr lang="en-US" altLang="zh-CN" sz="2400" b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2790" name="Text Box 16"/>
            <p:cNvSpPr txBox="1"/>
            <p:nvPr/>
          </p:nvSpPr>
          <p:spPr>
            <a:xfrm>
              <a:off x="1800" y="0"/>
              <a:ext cx="682" cy="106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algn="ctr" eaLnBrk="1" hangingPunct="1">
                <a:lnSpc>
                  <a:spcPct val="160000"/>
                </a:lnSpc>
                <a:spcBef>
                  <a:spcPct val="50000"/>
                </a:spcBef>
                <a:buNone/>
              </a:pPr>
              <a:r>
                <a:rPr lang="en-US" altLang="zh-CN" sz="2400" b="1">
                  <a:latin typeface="Times New Roman" pitchFamily="18" charset="0"/>
                  <a:ea typeface="宋体" pitchFamily="2" charset="-122"/>
                </a:rPr>
                <a:t>A</a:t>
              </a:r>
              <a:endParaRPr lang="en-US" altLang="zh-CN" sz="2400" b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2791" name="Text Box 17"/>
            <p:cNvSpPr txBox="1"/>
            <p:nvPr/>
          </p:nvSpPr>
          <p:spPr>
            <a:xfrm>
              <a:off x="0" y="1680"/>
              <a:ext cx="683" cy="106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algn="ctr" eaLnBrk="1" hangingPunct="1">
                <a:lnSpc>
                  <a:spcPct val="160000"/>
                </a:lnSpc>
                <a:spcBef>
                  <a:spcPct val="50000"/>
                </a:spcBef>
                <a:buNone/>
              </a:pPr>
              <a:r>
                <a:rPr lang="en-US" altLang="zh-CN" sz="2400" b="1">
                  <a:latin typeface="Times New Roman" pitchFamily="18" charset="0"/>
                  <a:ea typeface="宋体" pitchFamily="2" charset="-122"/>
                </a:rPr>
                <a:t>B</a:t>
              </a:r>
              <a:endParaRPr lang="en-US" altLang="zh-CN" sz="2400" b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2792" name="Text Box 18"/>
            <p:cNvSpPr txBox="1"/>
            <p:nvPr/>
          </p:nvSpPr>
          <p:spPr>
            <a:xfrm>
              <a:off x="1080" y="2520"/>
              <a:ext cx="683" cy="106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algn="ctr" eaLnBrk="1" hangingPunct="1">
                <a:lnSpc>
                  <a:spcPct val="160000"/>
                </a:lnSpc>
                <a:spcBef>
                  <a:spcPct val="50000"/>
                </a:spcBef>
                <a:buNone/>
              </a:pPr>
              <a:r>
                <a:rPr lang="en-US" altLang="zh-CN" sz="2400" b="1">
                  <a:latin typeface="Times New Roman" pitchFamily="18" charset="0"/>
                  <a:ea typeface="宋体" pitchFamily="2" charset="-122"/>
                </a:rPr>
                <a:t>C</a:t>
              </a:r>
              <a:endParaRPr lang="en-US" altLang="zh-CN" sz="2400" b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2793" name="Text Box 19"/>
            <p:cNvSpPr txBox="1"/>
            <p:nvPr/>
          </p:nvSpPr>
          <p:spPr>
            <a:xfrm>
              <a:off x="5400" y="1560"/>
              <a:ext cx="1133" cy="106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algn="ctr" eaLnBrk="1" hangingPunct="1">
                <a:lnSpc>
                  <a:spcPct val="160000"/>
                </a:lnSpc>
                <a:spcBef>
                  <a:spcPct val="50000"/>
                </a:spcBef>
                <a:buNone/>
              </a:pPr>
              <a:r>
                <a:rPr lang="en-US" altLang="zh-CN" sz="2400" b="1">
                  <a:latin typeface="Times New Roman" pitchFamily="18" charset="0"/>
                  <a:ea typeface="宋体" pitchFamily="2" charset="-122"/>
                </a:rPr>
                <a:t>B′</a:t>
              </a:r>
              <a:endParaRPr lang="en-US" altLang="zh-CN" sz="2400" b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2794" name="Text Box 20"/>
            <p:cNvSpPr txBox="1"/>
            <p:nvPr/>
          </p:nvSpPr>
          <p:spPr>
            <a:xfrm>
              <a:off x="4200" y="2520"/>
              <a:ext cx="1133" cy="106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algn="ctr" eaLnBrk="1" hangingPunct="1">
                <a:lnSpc>
                  <a:spcPct val="160000"/>
                </a:lnSpc>
                <a:spcBef>
                  <a:spcPct val="50000"/>
                </a:spcBef>
                <a:buNone/>
              </a:pPr>
              <a:r>
                <a:rPr lang="en-US" altLang="zh-CN" sz="2400" b="1">
                  <a:latin typeface="Times New Roman" pitchFamily="18" charset="0"/>
                  <a:ea typeface="宋体" pitchFamily="2" charset="-122"/>
                </a:rPr>
                <a:t>C′</a:t>
              </a:r>
              <a:endParaRPr lang="en-US" altLang="zh-CN" sz="2400" b="1">
                <a:latin typeface="Times New Roman" pitchFamily="18" charset="0"/>
                <a:ea typeface="宋体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6" name="Text Box 8"/>
          <p:cNvSpPr txBox="1"/>
          <p:nvPr/>
        </p:nvSpPr>
        <p:spPr>
          <a:xfrm>
            <a:off x="2362200" y="2819400"/>
            <a:ext cx="7239000" cy="13106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60000"/>
              </a:lnSpc>
              <a:buNone/>
            </a:pP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上图</a:t>
            </a: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中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，对称轴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l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两边的图形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(a)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与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(b)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的形状和大小发生变化了吗？</a:t>
            </a:r>
            <a:endParaRPr lang="zh-CN" altLang="en-US" sz="2500" b="1" dirty="0"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33801" name="Group 9"/>
          <p:cNvGrpSpPr/>
          <p:nvPr/>
        </p:nvGrpSpPr>
        <p:grpSpPr>
          <a:xfrm>
            <a:off x="6705600" y="381000"/>
            <a:ext cx="3505200" cy="2405433"/>
            <a:chOff x="0" y="0"/>
            <a:chExt cx="2976" cy="1976"/>
          </a:xfrm>
        </p:grpSpPr>
        <p:sp>
          <p:nvSpPr>
            <p:cNvPr id="33802" name="Rectangle 10" descr="小网格"/>
            <p:cNvSpPr/>
            <p:nvPr/>
          </p:nvSpPr>
          <p:spPr>
            <a:xfrm>
              <a:off x="1153" y="1440"/>
              <a:ext cx="734" cy="536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algn="ctr" eaLnBrk="1" hangingPunct="1">
                <a:lnSpc>
                  <a:spcPct val="160000"/>
                </a:lnSpc>
                <a:buNone/>
              </a:pPr>
              <a:r>
                <a:rPr lang="zh-CN" altLang="en-US" sz="2300" b="1" dirty="0">
                  <a:latin typeface="Times New Roman" pitchFamily="18" charset="0"/>
                  <a:ea typeface="黑体" pitchFamily="2" charset="-122"/>
                </a:rPr>
                <a:t>图</a:t>
              </a:r>
              <a:r>
                <a:rPr lang="en-US" altLang="zh-CN" sz="2300" b="1">
                  <a:latin typeface="Times New Roman" pitchFamily="18" charset="0"/>
                  <a:ea typeface="宋体" pitchFamily="2" charset="-122"/>
                </a:rPr>
                <a:t>5-4</a:t>
              </a:r>
              <a:endParaRPr lang="en-US" altLang="zh-CN" sz="2300" b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3803" name="矩形 14"/>
            <p:cNvSpPr/>
            <p:nvPr/>
          </p:nvSpPr>
          <p:spPr>
            <a:xfrm>
              <a:off x="408" y="1248"/>
              <a:ext cx="560" cy="576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algn="ctr" eaLnBrk="1" hangingPunct="1">
                <a:lnSpc>
                  <a:spcPct val="160000"/>
                </a:lnSpc>
                <a:buNone/>
              </a:pPr>
              <a:r>
                <a:rPr lang="en-US" altLang="zh-CN" sz="2500" b="1">
                  <a:latin typeface="宋体" pitchFamily="2" charset="-122"/>
                  <a:ea typeface="宋体" pitchFamily="2" charset="-122"/>
                </a:rPr>
                <a:t>(</a:t>
              </a:r>
              <a:r>
                <a:rPr lang="en-US" altLang="zh-CN" sz="2500" b="1">
                  <a:latin typeface="Times New Roman" pitchFamily="18" charset="0"/>
                  <a:ea typeface="黑体" pitchFamily="2" charset="-122"/>
                </a:rPr>
                <a:t>a</a:t>
              </a:r>
              <a:r>
                <a:rPr lang="en-US" altLang="zh-CN" sz="2500" b="1">
                  <a:latin typeface="宋体" pitchFamily="2" charset="-122"/>
                  <a:ea typeface="宋体" pitchFamily="2" charset="-122"/>
                </a:rPr>
                <a:t>)</a:t>
              </a:r>
              <a:endParaRPr lang="en-US" altLang="zh-CN" sz="2500" b="0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3804" name="矩形 15"/>
            <p:cNvSpPr/>
            <p:nvPr/>
          </p:nvSpPr>
          <p:spPr>
            <a:xfrm>
              <a:off x="2134" y="1248"/>
              <a:ext cx="575" cy="576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algn="ctr" eaLnBrk="1" hangingPunct="1">
                <a:lnSpc>
                  <a:spcPct val="160000"/>
                </a:lnSpc>
                <a:buNone/>
              </a:pPr>
              <a:r>
                <a:rPr lang="en-US" altLang="zh-CN" sz="2500" b="1">
                  <a:latin typeface="宋体" pitchFamily="2" charset="-122"/>
                  <a:ea typeface="宋体" pitchFamily="2" charset="-122"/>
                </a:rPr>
                <a:t>(</a:t>
              </a:r>
              <a:r>
                <a:rPr lang="en-US" altLang="zh-CN" sz="2500" b="1">
                  <a:latin typeface="Times New Roman" pitchFamily="18" charset="0"/>
                  <a:ea typeface="黑体" pitchFamily="2" charset="-122"/>
                </a:rPr>
                <a:t>b</a:t>
              </a:r>
              <a:r>
                <a:rPr lang="en-US" altLang="zh-CN" sz="2500" b="1">
                  <a:latin typeface="宋体" pitchFamily="2" charset="-122"/>
                  <a:ea typeface="宋体" pitchFamily="2" charset="-122"/>
                </a:rPr>
                <a:t>)</a:t>
              </a:r>
              <a:endParaRPr lang="en-US" altLang="zh-CN" sz="2500" b="0">
                <a:latin typeface="Times New Roman" pitchFamily="18" charset="0"/>
                <a:ea typeface="宋体" pitchFamily="2" charset="-122"/>
              </a:endParaRPr>
            </a:p>
          </p:txBody>
        </p:sp>
        <p:pic>
          <p:nvPicPr>
            <p:cNvPr id="33805" name="Picture 13" descr="19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2976" cy="1469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</p:grpSp>
      <p:grpSp>
        <p:nvGrpSpPr>
          <p:cNvPr id="33806" name="Group 14"/>
          <p:cNvGrpSpPr/>
          <p:nvPr/>
        </p:nvGrpSpPr>
        <p:grpSpPr>
          <a:xfrm>
            <a:off x="2438400" y="152400"/>
            <a:ext cx="4149725" cy="2593975"/>
            <a:chOff x="0" y="0"/>
            <a:chExt cx="6536" cy="4086"/>
          </a:xfrm>
        </p:grpSpPr>
        <p:grpSp>
          <p:nvGrpSpPr>
            <p:cNvPr id="33807" name="Group 15"/>
            <p:cNvGrpSpPr/>
            <p:nvPr/>
          </p:nvGrpSpPr>
          <p:grpSpPr>
            <a:xfrm>
              <a:off x="840" y="720"/>
              <a:ext cx="2041" cy="2222"/>
              <a:chOff x="0" y="0"/>
              <a:chExt cx="1000" cy="1080"/>
            </a:xfrm>
          </p:grpSpPr>
          <p:sp>
            <p:nvSpPr>
              <p:cNvPr id="33808" name="AutoShape 5"/>
              <p:cNvSpPr/>
              <p:nvPr/>
            </p:nvSpPr>
            <p:spPr>
              <a:xfrm rot="2382761">
                <a:off x="0" y="0"/>
                <a:ext cx="760" cy="1041"/>
              </a:xfrm>
              <a:prstGeom prst="pentagon">
                <a:avLst/>
              </a:prstGeom>
              <a:solidFill>
                <a:schemeClr val="hlink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lIns="90170" tIns="46990" rIns="90170" bIns="46990" anchor="ctr"/>
              <a:p>
                <a:pPr lvl="0" algn="ctr" eaLnBrk="1" hangingPunct="1">
                  <a:lnSpc>
                    <a:spcPct val="160000"/>
                  </a:lnSpc>
                  <a:buNone/>
                </a:pPr>
                <a:endParaRPr lang="zh-CN" altLang="en-US" sz="2500" b="0" dirty="0"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33809" name="Line 6"/>
              <p:cNvSpPr/>
              <p:nvPr/>
            </p:nvSpPr>
            <p:spPr>
              <a:xfrm>
                <a:off x="715" y="121"/>
                <a:ext cx="272" cy="0"/>
              </a:xfrm>
              <a:prstGeom prst="line">
                <a:avLst/>
              </a:prstGeom>
              <a:ln w="9525" cap="rnd" cmpd="sng">
                <a:solidFill>
                  <a:schemeClr val="bg1"/>
                </a:solidFill>
                <a:prstDash val="sysDot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3810" name="Line 7"/>
              <p:cNvSpPr/>
              <p:nvPr/>
            </p:nvSpPr>
            <p:spPr>
              <a:xfrm>
                <a:off x="760" y="679"/>
                <a:ext cx="227" cy="0"/>
              </a:xfrm>
              <a:prstGeom prst="line">
                <a:avLst/>
              </a:prstGeom>
              <a:ln w="9525" cap="rnd" cmpd="sng">
                <a:solidFill>
                  <a:schemeClr val="bg1"/>
                </a:solidFill>
                <a:prstDash val="sysDot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3811" name="Line 8"/>
              <p:cNvSpPr/>
              <p:nvPr/>
            </p:nvSpPr>
            <p:spPr>
              <a:xfrm>
                <a:off x="229" y="1080"/>
                <a:ext cx="771" cy="0"/>
              </a:xfrm>
              <a:prstGeom prst="line">
                <a:avLst/>
              </a:prstGeom>
              <a:ln w="9525" cap="rnd" cmpd="sng">
                <a:solidFill>
                  <a:schemeClr val="bg1"/>
                </a:solidFill>
                <a:prstDash val="sysDot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33812" name="Line 9"/>
            <p:cNvSpPr/>
            <p:nvPr/>
          </p:nvSpPr>
          <p:spPr>
            <a:xfrm>
              <a:off x="3121" y="0"/>
              <a:ext cx="0" cy="4086"/>
            </a:xfrm>
            <a:prstGeom prst="line">
              <a:avLst/>
            </a:prstGeom>
            <a:ln w="57150" cap="flat" cmpd="sng">
              <a:solidFill>
                <a:schemeClr val="tx1"/>
              </a:solidFill>
              <a:prstDash val="sysDot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33813" name="Group 21"/>
            <p:cNvGrpSpPr/>
            <p:nvPr/>
          </p:nvGrpSpPr>
          <p:grpSpPr>
            <a:xfrm>
              <a:off x="3241" y="720"/>
              <a:ext cx="2141" cy="2222"/>
              <a:chOff x="0" y="0"/>
              <a:chExt cx="1000" cy="1080"/>
            </a:xfrm>
          </p:grpSpPr>
          <p:sp>
            <p:nvSpPr>
              <p:cNvPr id="33814" name="AutoShape 11"/>
              <p:cNvSpPr/>
              <p:nvPr/>
            </p:nvSpPr>
            <p:spPr>
              <a:xfrm rot="-2382761" flipH="1">
                <a:off x="240" y="0"/>
                <a:ext cx="760" cy="1041"/>
              </a:xfrm>
              <a:prstGeom prst="pentagon">
                <a:avLst/>
              </a:prstGeom>
              <a:solidFill>
                <a:schemeClr val="hlink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lIns="90170" tIns="46990" rIns="90170" bIns="46990" anchor="ctr"/>
              <a:p>
                <a:pPr lvl="0" algn="ctr" eaLnBrk="1" hangingPunct="1">
                  <a:lnSpc>
                    <a:spcPct val="160000"/>
                  </a:lnSpc>
                  <a:buNone/>
                </a:pPr>
                <a:endParaRPr lang="zh-CN" altLang="en-US" sz="2500" b="0" dirty="0"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33815" name="Line 12"/>
              <p:cNvSpPr/>
              <p:nvPr/>
            </p:nvSpPr>
            <p:spPr>
              <a:xfrm flipH="1">
                <a:off x="13" y="134"/>
                <a:ext cx="272" cy="0"/>
              </a:xfrm>
              <a:prstGeom prst="line">
                <a:avLst/>
              </a:prstGeom>
              <a:ln w="9525" cap="rnd" cmpd="sng">
                <a:solidFill>
                  <a:schemeClr val="bg1"/>
                </a:solidFill>
                <a:prstDash val="sysDot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3816" name="Line 13"/>
              <p:cNvSpPr/>
              <p:nvPr/>
            </p:nvSpPr>
            <p:spPr>
              <a:xfrm flipH="1">
                <a:off x="13" y="679"/>
                <a:ext cx="227" cy="0"/>
              </a:xfrm>
              <a:prstGeom prst="line">
                <a:avLst/>
              </a:prstGeom>
              <a:ln w="9525" cap="rnd" cmpd="sng">
                <a:solidFill>
                  <a:schemeClr val="bg1"/>
                </a:solidFill>
                <a:prstDash val="sysDot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3817" name="Line 14"/>
              <p:cNvSpPr/>
              <p:nvPr/>
            </p:nvSpPr>
            <p:spPr>
              <a:xfrm flipH="1">
                <a:off x="0" y="1080"/>
                <a:ext cx="771" cy="0"/>
              </a:xfrm>
              <a:prstGeom prst="line">
                <a:avLst/>
              </a:prstGeom>
              <a:ln w="9525" cap="rnd" cmpd="sng">
                <a:solidFill>
                  <a:schemeClr val="bg1"/>
                </a:solidFill>
                <a:prstDash val="sysDot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33818" name="Text Box 15"/>
            <p:cNvSpPr txBox="1"/>
            <p:nvPr/>
          </p:nvSpPr>
          <p:spPr>
            <a:xfrm>
              <a:off x="3241" y="120"/>
              <a:ext cx="1134" cy="1069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lIns="90170" tIns="46990" rIns="90170" bIns="46990">
              <a:spAutoFit/>
            </a:bodyPr>
            <a:p>
              <a:pPr lvl="0" algn="ctr" eaLnBrk="1" hangingPunct="1">
                <a:lnSpc>
                  <a:spcPct val="160000"/>
                </a:lnSpc>
                <a:spcBef>
                  <a:spcPct val="50000"/>
                </a:spcBef>
                <a:buNone/>
              </a:pPr>
              <a:r>
                <a:rPr lang="en-US" altLang="zh-CN" sz="2400" b="1">
                  <a:latin typeface="Times New Roman" pitchFamily="18" charset="0"/>
                  <a:ea typeface="宋体" pitchFamily="2" charset="-122"/>
                </a:rPr>
                <a:t>A′</a:t>
              </a:r>
              <a:endParaRPr lang="en-US" altLang="zh-CN" sz="2400" b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3819" name="Text Box 16"/>
            <p:cNvSpPr txBox="1"/>
            <p:nvPr/>
          </p:nvSpPr>
          <p:spPr>
            <a:xfrm>
              <a:off x="1800" y="0"/>
              <a:ext cx="683" cy="1069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lIns="90170" tIns="46990" rIns="90170" bIns="46990">
              <a:spAutoFit/>
            </a:bodyPr>
            <a:p>
              <a:pPr lvl="0" algn="ctr" eaLnBrk="1" hangingPunct="1">
                <a:lnSpc>
                  <a:spcPct val="160000"/>
                </a:lnSpc>
                <a:spcBef>
                  <a:spcPct val="50000"/>
                </a:spcBef>
                <a:buNone/>
              </a:pPr>
              <a:r>
                <a:rPr lang="en-US" altLang="zh-CN" sz="2400" b="1">
                  <a:latin typeface="Times New Roman" pitchFamily="18" charset="0"/>
                  <a:ea typeface="宋体" pitchFamily="2" charset="-122"/>
                </a:rPr>
                <a:t>A</a:t>
              </a:r>
              <a:endParaRPr lang="en-US" altLang="zh-CN" sz="2400" b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3820" name="Text Box 17"/>
            <p:cNvSpPr txBox="1"/>
            <p:nvPr/>
          </p:nvSpPr>
          <p:spPr>
            <a:xfrm>
              <a:off x="0" y="1681"/>
              <a:ext cx="683" cy="1069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lIns="90170" tIns="46990" rIns="90170" bIns="46990">
              <a:spAutoFit/>
            </a:bodyPr>
            <a:p>
              <a:pPr lvl="0" algn="ctr" eaLnBrk="1" hangingPunct="1">
                <a:lnSpc>
                  <a:spcPct val="160000"/>
                </a:lnSpc>
                <a:spcBef>
                  <a:spcPct val="50000"/>
                </a:spcBef>
                <a:buNone/>
              </a:pPr>
              <a:r>
                <a:rPr lang="en-US" altLang="zh-CN" sz="2400" b="1">
                  <a:latin typeface="Times New Roman" pitchFamily="18" charset="0"/>
                  <a:ea typeface="宋体" pitchFamily="2" charset="-122"/>
                </a:rPr>
                <a:t>B</a:t>
              </a:r>
              <a:endParaRPr lang="en-US" altLang="zh-CN" sz="2400" b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3821" name="Text Box 18"/>
            <p:cNvSpPr txBox="1"/>
            <p:nvPr/>
          </p:nvSpPr>
          <p:spPr>
            <a:xfrm>
              <a:off x="1080" y="2521"/>
              <a:ext cx="683" cy="1069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lIns="90170" tIns="46990" rIns="90170" bIns="46990">
              <a:spAutoFit/>
            </a:bodyPr>
            <a:p>
              <a:pPr lvl="0" algn="ctr" eaLnBrk="1" hangingPunct="1">
                <a:lnSpc>
                  <a:spcPct val="160000"/>
                </a:lnSpc>
                <a:spcBef>
                  <a:spcPct val="50000"/>
                </a:spcBef>
                <a:buNone/>
              </a:pPr>
              <a:r>
                <a:rPr lang="en-US" altLang="zh-CN" sz="2400" b="1">
                  <a:latin typeface="Times New Roman" pitchFamily="18" charset="0"/>
                  <a:ea typeface="宋体" pitchFamily="2" charset="-122"/>
                </a:rPr>
                <a:t>C</a:t>
              </a:r>
              <a:endParaRPr lang="en-US" altLang="zh-CN" sz="2400" b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3822" name="Text Box 19"/>
            <p:cNvSpPr txBox="1"/>
            <p:nvPr/>
          </p:nvSpPr>
          <p:spPr>
            <a:xfrm>
              <a:off x="5402" y="1561"/>
              <a:ext cx="1134" cy="1069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lIns="90170" tIns="46990" rIns="90170" bIns="46990">
              <a:spAutoFit/>
            </a:bodyPr>
            <a:p>
              <a:pPr lvl="0" algn="ctr" eaLnBrk="1" hangingPunct="1">
                <a:lnSpc>
                  <a:spcPct val="160000"/>
                </a:lnSpc>
                <a:spcBef>
                  <a:spcPct val="50000"/>
                </a:spcBef>
                <a:buNone/>
              </a:pPr>
              <a:r>
                <a:rPr lang="en-US" altLang="zh-CN" sz="2400" b="1">
                  <a:latin typeface="Times New Roman" pitchFamily="18" charset="0"/>
                  <a:ea typeface="宋体" pitchFamily="2" charset="-122"/>
                </a:rPr>
                <a:t>B′</a:t>
              </a:r>
              <a:endParaRPr lang="en-US" altLang="zh-CN" sz="2400" b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3823" name="Text Box 20"/>
            <p:cNvSpPr txBox="1"/>
            <p:nvPr/>
          </p:nvSpPr>
          <p:spPr>
            <a:xfrm>
              <a:off x="4201" y="2521"/>
              <a:ext cx="1134" cy="1069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lIns="90170" tIns="46990" rIns="90170" bIns="46990">
              <a:spAutoFit/>
            </a:bodyPr>
            <a:p>
              <a:pPr lvl="0" algn="ctr" eaLnBrk="1" hangingPunct="1">
                <a:lnSpc>
                  <a:spcPct val="160000"/>
                </a:lnSpc>
                <a:spcBef>
                  <a:spcPct val="50000"/>
                </a:spcBef>
                <a:buNone/>
              </a:pPr>
              <a:r>
                <a:rPr lang="en-US" altLang="zh-CN" sz="2400" b="1">
                  <a:latin typeface="Times New Roman" pitchFamily="18" charset="0"/>
                  <a:ea typeface="宋体" pitchFamily="2" charset="-122"/>
                </a:rPr>
                <a:t>C′</a:t>
              </a:r>
              <a:endParaRPr lang="en-US" altLang="zh-CN" sz="2400" b="1">
                <a:latin typeface="Times New Roman" pitchFamily="18" charset="0"/>
                <a:ea typeface="宋体" pitchFamily="2" charset="-122"/>
              </a:endParaRPr>
            </a:p>
          </p:txBody>
        </p:sp>
      </p:grpSp>
      <p:grpSp>
        <p:nvGrpSpPr>
          <p:cNvPr id="8" name="Group 32"/>
          <p:cNvGrpSpPr/>
          <p:nvPr/>
        </p:nvGrpSpPr>
        <p:grpSpPr>
          <a:xfrm>
            <a:off x="1600200" y="4800600"/>
            <a:ext cx="1835150" cy="1200150"/>
            <a:chOff x="0" y="0"/>
            <a:chExt cx="1292" cy="845"/>
          </a:xfrm>
        </p:grpSpPr>
        <p:sp>
          <p:nvSpPr>
            <p:cNvPr id="33825" name="Oval 20"/>
            <p:cNvSpPr/>
            <p:nvPr/>
          </p:nvSpPr>
          <p:spPr>
            <a:xfrm>
              <a:off x="118" y="595"/>
              <a:ext cx="947" cy="2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</a:ln>
            <a:effectLst>
              <a:prstShdw prst="shdw17" dist="17961" dir="2699999">
                <a:srgbClr val="687F8C"/>
              </a:prstShdw>
            </a:effectLst>
          </p:spPr>
          <p:txBody>
            <a:bodyPr wrap="none" anchor="ctr"/>
            <a:p>
              <a:pPr lvl="0" algn="ctr" eaLnBrk="1" hangingPunct="1">
                <a:lnSpc>
                  <a:spcPct val="160000"/>
                </a:lnSpc>
                <a:buNone/>
              </a:pPr>
              <a:endParaRPr lang="zh-CN" altLang="en-US" sz="2500" b="0" dirty="0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3826" name="Text Box 21"/>
            <p:cNvSpPr txBox="1"/>
            <p:nvPr/>
          </p:nvSpPr>
          <p:spPr>
            <a:xfrm>
              <a:off x="521" y="437"/>
              <a:ext cx="771" cy="40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buNone/>
              </a:pPr>
              <a:r>
                <a:rPr lang="zh-CN" altLang="en-US" sz="3200" b="1" dirty="0">
                  <a:latin typeface="Arial" charset="0"/>
                  <a:ea typeface="黑体" pitchFamily="2" charset="-122"/>
                </a:rPr>
                <a:t>结论</a:t>
              </a:r>
              <a:endParaRPr lang="zh-CN" altLang="en-US" sz="3200" b="1" dirty="0">
                <a:latin typeface="Arial" charset="0"/>
                <a:ea typeface="黑体" pitchFamily="2" charset="-122"/>
              </a:endParaRPr>
            </a:p>
          </p:txBody>
        </p:sp>
        <p:pic>
          <p:nvPicPr>
            <p:cNvPr id="33827" name="Picture 22" descr="MCj04382490000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743" cy="687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</p:grpSp>
      <p:sp>
        <p:nvSpPr>
          <p:cNvPr id="22564" name="Text Box 2"/>
          <p:cNvSpPr txBox="1"/>
          <p:nvPr/>
        </p:nvSpPr>
        <p:spPr>
          <a:xfrm>
            <a:off x="4038600" y="4267200"/>
            <a:ext cx="4114800" cy="44005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90000"/>
              </a:lnSpc>
              <a:buNone/>
            </a:pPr>
            <a:r>
              <a:rPr lang="zh-CN" altLang="en-US" sz="25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轴对称变换具有下述性质：    </a:t>
            </a:r>
            <a:endParaRPr lang="zh-CN" altLang="en-US" sz="2500" b="1" dirty="0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2565" name="Text Box 27"/>
          <p:cNvSpPr txBox="1">
            <a:spLocks noChangeArrowheads="1"/>
          </p:cNvSpPr>
          <p:nvPr/>
        </p:nvSpPr>
        <p:spPr bwMode="auto">
          <a:xfrm>
            <a:off x="3429000" y="4986655"/>
            <a:ext cx="6553200" cy="774065"/>
          </a:xfrm>
          <a:prstGeom prst="rect">
            <a:avLst/>
          </a:prstGeom>
          <a:solidFill>
            <a:srgbClr val="FFFFCC"/>
          </a:solidFill>
          <a:ln w="28575">
            <a:solidFill>
              <a:srgbClr val="CCFFFF"/>
            </a:solidFill>
            <a:miter lim="800000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anchor="ctr" anchorCtr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 </a:t>
            </a: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轴对称变换不改变图形的形状与大小</a:t>
            </a:r>
            <a:r>
              <a:rPr kumimoji="0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Times New Roman" pitchFamily="18" charset="0"/>
                <a:ea typeface="黑体" pitchFamily="2" charset="-122"/>
                <a:cs typeface="+mn-cs"/>
              </a:rPr>
              <a:t>. </a:t>
            </a:r>
            <a:endParaRPr kumimoji="0" lang="en-US" altLang="zh-CN" sz="28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itchFamily="2" charset="-122"/>
              <a:ea typeface="黑体" pitchFamily="2" charset="-122"/>
              <a:cs typeface="+mn-cs"/>
            </a:endParaRPr>
          </a:p>
        </p:txBody>
      </p:sp>
      <p:sp>
        <p:nvSpPr>
          <p:cNvPr id="22566" name="Text Box 6"/>
          <p:cNvSpPr txBox="1"/>
          <p:nvPr/>
        </p:nvSpPr>
        <p:spPr>
          <a:xfrm>
            <a:off x="3429000" y="5715000"/>
            <a:ext cx="708660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60000"/>
              </a:lnSpc>
              <a:buNone/>
            </a:pP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    例如：长度、角度和面积等都不改变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.</a:t>
            </a:r>
            <a:endParaRPr lang="en-US" altLang="zh-CN" sz="2500" b="1">
              <a:latin typeface="Times New Roman" pitchFamily="18" charset="0"/>
              <a:ea typeface="黑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2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6" grpId="0"/>
      <p:bldP spid="22564" grpId="0"/>
      <p:bldP spid="22565" grpId="0" bldLvl="0" animBg="1"/>
      <p:bldP spid="22566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1801</Words>
  <Application>Kingsoft Office WPP</Application>
  <PresentationFormat>宽屏</PresentationFormat>
  <Paragraphs>274</Paragraphs>
  <Slides>18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19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</cp:revision>
  <dcterms:created xsi:type="dcterms:W3CDTF">2016-03-12T05:53:22Z</dcterms:created>
  <dcterms:modified xsi:type="dcterms:W3CDTF">2016-03-12T05:53:53Z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2052-10.1.0.5554</vt:lpwstr>
  </property>
</Properties>
</file>