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5.wav"/><Relationship Id="rId2" Type="http://schemas.openxmlformats.org/officeDocument/2006/relationships/audio" Target="../media/audio4.wav"/><Relationship Id="rId1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133600"/>
            <a:ext cx="9144000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章 轴对称与旋转</a:t>
            </a:r>
            <a:endParaRPr lang="zh-CN" altLang="en-US" sz="48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en-US" altLang="zh-CN" sz="4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5.1.1 </a:t>
            </a:r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轴对称图形</a:t>
            </a:r>
            <a:endParaRPr lang="zh-CN" altLang="en-US" sz="48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4" name="Line 12"/>
          <p:cNvSpPr/>
          <p:nvPr/>
        </p:nvSpPr>
        <p:spPr>
          <a:xfrm flipV="1">
            <a:off x="2563813" y="3713163"/>
            <a:ext cx="7235825" cy="42862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15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2"/>
          <p:cNvSpPr/>
          <p:nvPr/>
        </p:nvSpPr>
        <p:spPr>
          <a:xfrm>
            <a:off x="2349500" y="260350"/>
            <a:ext cx="7346950" cy="12001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</a:pPr>
            <a:r>
              <a:rPr lang="en-US" altLang="zh-CN" sz="2800" b="1"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图中的五角星有几条对称轴？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  <a:p>
            <a:pPr lvl="0"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你能用一张纸剪出这个图形吗？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3962400" y="2057400"/>
            <a:ext cx="3962400" cy="3765550"/>
          </a:xfrm>
          <a:prstGeom prst="star5">
            <a:avLst/>
          </a:prstGeom>
          <a:noFill/>
          <a:ln w="28575">
            <a:solidFill>
              <a:srgbClr val="FF0000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4340" name="Line 4"/>
          <p:cNvSpPr/>
          <p:nvPr/>
        </p:nvSpPr>
        <p:spPr>
          <a:xfrm>
            <a:off x="5943600" y="1447800"/>
            <a:ext cx="0" cy="4191000"/>
          </a:xfrm>
          <a:prstGeom prst="line">
            <a:avLst/>
          </a:prstGeom>
          <a:ln w="38100" cap="flat" cmpd="sng">
            <a:solidFill>
              <a:srgbClr val="0066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1" name="Line 5"/>
          <p:cNvSpPr/>
          <p:nvPr/>
        </p:nvSpPr>
        <p:spPr>
          <a:xfrm flipH="1">
            <a:off x="3962400" y="3298825"/>
            <a:ext cx="4572000" cy="1492250"/>
          </a:xfrm>
          <a:prstGeom prst="line">
            <a:avLst/>
          </a:prstGeom>
          <a:ln w="38100" cap="flat" cmpd="sng">
            <a:solidFill>
              <a:srgbClr val="00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2" name="Line 6"/>
          <p:cNvSpPr/>
          <p:nvPr/>
        </p:nvSpPr>
        <p:spPr>
          <a:xfrm>
            <a:off x="4594225" y="2286000"/>
            <a:ext cx="2819400" cy="3886200"/>
          </a:xfrm>
          <a:prstGeom prst="line">
            <a:avLst/>
          </a:prstGeom>
          <a:ln w="38100" cap="flat" cmpd="sng">
            <a:solidFill>
              <a:schemeClr val="hlink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3" name="Line 7"/>
          <p:cNvSpPr/>
          <p:nvPr/>
        </p:nvSpPr>
        <p:spPr>
          <a:xfrm>
            <a:off x="3494088" y="3340100"/>
            <a:ext cx="4267200" cy="1447800"/>
          </a:xfrm>
          <a:prstGeom prst="line">
            <a:avLst/>
          </a:prstGeom>
          <a:ln w="38100" cap="flat" cmpd="sng">
            <a:solidFill>
              <a:srgbClr val="0000FF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4" name="Line 8"/>
          <p:cNvSpPr/>
          <p:nvPr/>
        </p:nvSpPr>
        <p:spPr>
          <a:xfrm flipV="1">
            <a:off x="4518025" y="2438400"/>
            <a:ext cx="2667000" cy="3657600"/>
          </a:xfrm>
          <a:prstGeom prst="line">
            <a:avLst/>
          </a:prstGeom>
          <a:ln w="38100" cap="flat" cmpd="sng">
            <a:solidFill>
              <a:srgbClr val="FF00FF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5" name="Text Box 9"/>
          <p:cNvSpPr txBox="1"/>
          <p:nvPr/>
        </p:nvSpPr>
        <p:spPr>
          <a:xfrm>
            <a:off x="2590800" y="1981200"/>
            <a:ext cx="1493838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5 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条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346" name="Text Box 10"/>
          <p:cNvSpPr txBox="1"/>
          <p:nvPr/>
        </p:nvSpPr>
        <p:spPr>
          <a:xfrm>
            <a:off x="8534400" y="1905000"/>
            <a:ext cx="1066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能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/>
      <p:bldP spid="143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2424113" y="2849563"/>
            <a:ext cx="755967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通过这节课的学习活动，你有什么收获？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2" name="Text Box 4"/>
          <p:cNvSpPr txBox="1"/>
          <p:nvPr/>
        </p:nvSpPr>
        <p:spPr>
          <a:xfrm>
            <a:off x="2044700" y="5276850"/>
            <a:ext cx="830580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对称现象是普遍存在的，让我们用数学</a:t>
            </a:r>
            <a:endParaRPr lang="zh-CN" altLang="en-US" sz="32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语言揭示它的奥秘！</a:t>
            </a:r>
            <a:endParaRPr lang="zh-CN" altLang="en-US" sz="32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653" name="Line 5"/>
          <p:cNvSpPr/>
          <p:nvPr/>
        </p:nvSpPr>
        <p:spPr>
          <a:xfrm flipH="1">
            <a:off x="3035300" y="1425575"/>
            <a:ext cx="457200" cy="2667000"/>
          </a:xfrm>
          <a:prstGeom prst="line">
            <a:avLst/>
          </a:prstGeom>
          <a:ln w="28575" cap="flat" cmpd="sng"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654" name="Line 6"/>
          <p:cNvSpPr/>
          <p:nvPr/>
        </p:nvSpPr>
        <p:spPr>
          <a:xfrm>
            <a:off x="8064500" y="1425575"/>
            <a:ext cx="392113" cy="2743200"/>
          </a:xfrm>
          <a:prstGeom prst="line">
            <a:avLst/>
          </a:prstGeom>
          <a:ln w="28575" cap="flat" cmpd="sng"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5128" name="Picture 8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9900" y="1196975"/>
            <a:ext cx="4191000" cy="3001963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5129" name="Picture 9" descr="图片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900" y="1196975"/>
            <a:ext cx="4114800" cy="29972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7658" name="Line 10"/>
          <p:cNvSpPr/>
          <p:nvPr/>
        </p:nvSpPr>
        <p:spPr>
          <a:xfrm>
            <a:off x="3797300" y="968375"/>
            <a:ext cx="0" cy="4495800"/>
          </a:xfrm>
          <a:prstGeom prst="line">
            <a:avLst/>
          </a:prstGeom>
          <a:ln w="50800" cap="flat" cmpd="sng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659" name="Line 11"/>
          <p:cNvSpPr/>
          <p:nvPr/>
        </p:nvSpPr>
        <p:spPr>
          <a:xfrm>
            <a:off x="8445500" y="739775"/>
            <a:ext cx="0" cy="4495800"/>
          </a:xfrm>
          <a:prstGeom prst="line">
            <a:avLst/>
          </a:prstGeom>
          <a:ln w="50800" cap="flat" cmpd="sng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27661" name="组合 27660"/>
          <p:cNvGrpSpPr/>
          <p:nvPr/>
        </p:nvGrpSpPr>
        <p:grpSpPr>
          <a:xfrm>
            <a:off x="4800600" y="44450"/>
            <a:ext cx="2730500" cy="1371600"/>
            <a:chOff x="3992" y="432"/>
            <a:chExt cx="1720" cy="864"/>
          </a:xfrm>
        </p:grpSpPr>
        <p:pic>
          <p:nvPicPr>
            <p:cNvPr id="27662" name="图片 27661" descr="模板图片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7663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情景导入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4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6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6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6000"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/>
          <p:nvPr/>
        </p:nvSpPr>
        <p:spPr>
          <a:xfrm>
            <a:off x="1919288" y="795338"/>
            <a:ext cx="27432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400" b="0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4400" b="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欣赏</a:t>
            </a:r>
            <a:endParaRPr lang="zh-CN" altLang="en-US" sz="4400" b="0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6147" name="Picture 3" descr="莫高窟209窟石榴葡萄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988" y="1989138"/>
            <a:ext cx="3875087" cy="3600450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28677" name="组合 28676"/>
          <p:cNvGrpSpPr/>
          <p:nvPr/>
        </p:nvGrpSpPr>
        <p:grpSpPr>
          <a:xfrm>
            <a:off x="4800600" y="44450"/>
            <a:ext cx="2730500" cy="1371600"/>
            <a:chOff x="3992" y="432"/>
            <a:chExt cx="1720" cy="864"/>
          </a:xfrm>
        </p:grpSpPr>
        <p:pic>
          <p:nvPicPr>
            <p:cNvPr id="28678" name="图片 28677" descr="模板图片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8679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  <p:pic>
        <p:nvPicPr>
          <p:cNvPr id="7171" name="Picture 3" descr="2_2_3684afd599fdc3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4425" y="1989138"/>
            <a:ext cx="2471738" cy="31242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7172" name="Picture 4" descr="故宫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3750" y="1773238"/>
            <a:ext cx="8388350" cy="3887787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 txBox="1"/>
          <p:nvPr/>
        </p:nvSpPr>
        <p:spPr>
          <a:xfrm>
            <a:off x="1847850" y="549275"/>
            <a:ext cx="882015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>
                <a:latin typeface="宋体" pitchFamily="2" charset="-122"/>
                <a:ea typeface="宋体" pitchFamily="2" charset="-122"/>
              </a:rPr>
              <a:t>            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想一想 这些图形都有一些什么样的共同特征呢？</a:t>
            </a:r>
            <a:endParaRPr lang="zh-CN" altLang="en-US" sz="32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8195" name="Rectangle 3"/>
          <p:cNvSpPr/>
          <p:nvPr/>
        </p:nvSpPr>
        <p:spPr>
          <a:xfrm>
            <a:off x="5599113" y="1700213"/>
            <a:ext cx="1524000" cy="2133600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196" name="AutoShape 4"/>
          <p:cNvSpPr/>
          <p:nvPr/>
        </p:nvSpPr>
        <p:spPr>
          <a:xfrm flipH="1">
            <a:off x="8215313" y="1717675"/>
            <a:ext cx="1524000" cy="2057400"/>
          </a:xfrm>
          <a:prstGeom prst="triangle">
            <a:avLst>
              <a:gd name="adj" fmla="val 50000"/>
            </a:avLst>
          </a:pr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197" name="AutoShape 5"/>
          <p:cNvSpPr/>
          <p:nvPr/>
        </p:nvSpPr>
        <p:spPr>
          <a:xfrm flipV="1">
            <a:off x="5410200" y="4868863"/>
            <a:ext cx="1981200" cy="1371600"/>
          </a:xfrm>
          <a:custGeom>
            <a:avLst/>
            <a:gdLst>
              <a:gd name="txL" fmla="*/ 4068 w 21600"/>
              <a:gd name="txT" fmla="*/ 4068 h 21600"/>
              <a:gd name="txR" fmla="*/ 17532 w 21600"/>
              <a:gd name="txB" fmla="*/ 17532 h 21600"/>
            </a:gdLst>
            <a:ahLst/>
            <a:cxnLst>
              <a:cxn ang="0">
                <a:pos x="162639447" y="43548300"/>
              </a:cxn>
              <a:cxn ang="0">
                <a:pos x="90860023" y="87096600"/>
              </a:cxn>
              <a:cxn ang="0">
                <a:pos x="19080606" y="43548300"/>
              </a:cxn>
              <a:cxn ang="0">
                <a:pos x="90860023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4536" y="21600"/>
                </a:lnTo>
                <a:lnTo>
                  <a:pt x="17064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99CC00">
              <a:alpha val="100000"/>
            </a:srgb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198" name="AutoShape 6"/>
          <p:cNvSpPr/>
          <p:nvPr/>
        </p:nvSpPr>
        <p:spPr>
          <a:xfrm>
            <a:off x="8256588" y="4508500"/>
            <a:ext cx="1524000" cy="2133600"/>
          </a:xfrm>
          <a:prstGeom prst="diamond">
            <a:avLst/>
          </a:pr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27" name="Line 7"/>
          <p:cNvSpPr/>
          <p:nvPr/>
        </p:nvSpPr>
        <p:spPr>
          <a:xfrm>
            <a:off x="6391275" y="1412875"/>
            <a:ext cx="0" cy="274320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28" name="Line 8"/>
          <p:cNvSpPr/>
          <p:nvPr/>
        </p:nvSpPr>
        <p:spPr>
          <a:xfrm>
            <a:off x="8977313" y="1412875"/>
            <a:ext cx="0" cy="281940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29" name="Line 9"/>
          <p:cNvSpPr/>
          <p:nvPr/>
        </p:nvSpPr>
        <p:spPr>
          <a:xfrm>
            <a:off x="6400800" y="4183063"/>
            <a:ext cx="0" cy="259080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30" name="Line 10"/>
          <p:cNvSpPr/>
          <p:nvPr/>
        </p:nvSpPr>
        <p:spPr>
          <a:xfrm>
            <a:off x="8027988" y="5575300"/>
            <a:ext cx="205740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1"/>
          <p:cNvGrpSpPr/>
          <p:nvPr/>
        </p:nvGrpSpPr>
        <p:grpSpPr>
          <a:xfrm>
            <a:off x="2424113" y="0"/>
            <a:ext cx="1828800" cy="1066800"/>
            <a:chOff x="576" y="2880"/>
            <a:chExt cx="1152" cy="672"/>
          </a:xfrm>
        </p:grpSpPr>
        <p:sp>
          <p:nvSpPr>
            <p:cNvPr id="30732" name="AutoShape 12" descr="深色横线"/>
            <p:cNvSpPr/>
            <p:nvPr/>
          </p:nvSpPr>
          <p:spPr>
            <a:xfrm>
              <a:off x="576" y="2880"/>
              <a:ext cx="672" cy="672"/>
            </a:xfrm>
            <a:prstGeom prst="diamond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  <a:ln w="9525">
              <a:noFill/>
              <a:miter/>
            </a:ln>
          </p:spPr>
          <p:txBody>
            <a:bodyPr wrap="none" anchor="ctr"/>
            <a:p>
              <a:pPr lvl="0" algn="ctr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33" name="AutoShape 13" descr="深色横线"/>
            <p:cNvSpPr/>
            <p:nvPr/>
          </p:nvSpPr>
          <p:spPr>
            <a:xfrm>
              <a:off x="1056" y="2880"/>
              <a:ext cx="672" cy="672"/>
            </a:xfrm>
            <a:prstGeom prst="diamond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  <a:ln w="9525">
              <a:noFill/>
              <a:miter/>
            </a:ln>
          </p:spPr>
          <p:txBody>
            <a:bodyPr wrap="none" anchor="ctr"/>
            <a:p>
              <a:pPr lvl="0" algn="ctr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34" name="WordArt 14"/>
            <p:cNvSpPr>
              <a:spLocks noTextEdit="1"/>
            </p:cNvSpPr>
            <p:nvPr/>
          </p:nvSpPr>
          <p:spPr>
            <a:xfrm>
              <a:off x="768" y="3072"/>
              <a:ext cx="28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0000"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0000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宋体" charset="0"/>
                  <a:ea typeface="宋体" charset="0"/>
                </a:rPr>
                <a:t>思</a:t>
              </a:r>
              <a:endParaRPr lang="zh-CN" altLang="en-US" sz="3600" b="1">
                <a:ln w="9525" cap="flat" cmpd="sng">
                  <a:solidFill>
                    <a:srgbClr val="0000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宋体" charset="0"/>
                <a:ea typeface="宋体" charset="0"/>
              </a:endParaRPr>
            </a:p>
          </p:txBody>
        </p:sp>
        <p:sp>
          <p:nvSpPr>
            <p:cNvPr id="30735" name="WordArt 15"/>
            <p:cNvSpPr>
              <a:spLocks noTextEdit="1"/>
            </p:cNvSpPr>
            <p:nvPr/>
          </p:nvSpPr>
          <p:spPr>
            <a:xfrm>
              <a:off x="1248" y="3072"/>
              <a:ext cx="28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0000"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0000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0000FF"/>
                  </a:solidFill>
                  <a:latin typeface="宋体" charset="0"/>
                  <a:ea typeface="宋体" charset="0"/>
                </a:rPr>
                <a:t>考</a:t>
              </a:r>
              <a:endParaRPr lang="zh-CN" altLang="en-US" sz="3600" b="1">
                <a:ln w="9525" cap="flat" cmpd="sng">
                  <a:solidFill>
                    <a:srgbClr val="0000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宋体" charset="0"/>
                <a:ea typeface="宋体" charset="0"/>
              </a:endParaRPr>
            </a:p>
          </p:txBody>
        </p:sp>
      </p:grpSp>
      <p:sp>
        <p:nvSpPr>
          <p:cNvPr id="8208" name="Rectangle 16"/>
          <p:cNvSpPr/>
          <p:nvPr/>
        </p:nvSpPr>
        <p:spPr>
          <a:xfrm>
            <a:off x="3357563" y="2197100"/>
            <a:ext cx="1143000" cy="2133600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4" name="Group 17"/>
          <p:cNvGrpSpPr/>
          <p:nvPr/>
        </p:nvGrpSpPr>
        <p:grpSpPr>
          <a:xfrm>
            <a:off x="2214563" y="2197100"/>
            <a:ext cx="2286000" cy="2133600"/>
            <a:chOff x="480" y="1248"/>
            <a:chExt cx="1440" cy="1344"/>
          </a:xfrm>
        </p:grpSpPr>
        <p:sp>
          <p:nvSpPr>
            <p:cNvPr id="30738" name="Rectangle 18"/>
            <p:cNvSpPr/>
            <p:nvPr/>
          </p:nvSpPr>
          <p:spPr>
            <a:xfrm>
              <a:off x="480" y="1248"/>
              <a:ext cx="720" cy="1344"/>
            </a:xfrm>
            <a:prstGeom prst="rect">
              <a:avLst/>
            </a:pr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39" name="Rectangle 19"/>
            <p:cNvSpPr/>
            <p:nvPr/>
          </p:nvSpPr>
          <p:spPr>
            <a:xfrm>
              <a:off x="1200" y="1248"/>
              <a:ext cx="720" cy="1344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30740" name="Line 20"/>
          <p:cNvSpPr/>
          <p:nvPr/>
        </p:nvSpPr>
        <p:spPr>
          <a:xfrm>
            <a:off x="3357563" y="1739900"/>
            <a:ext cx="0" cy="3276600"/>
          </a:xfrm>
          <a:prstGeom prst="line">
            <a:avLst/>
          </a:prstGeom>
          <a:ln w="57150" cap="flat" cmpd="sng">
            <a:solidFill>
              <a:srgbClr val="0000FF"/>
            </a:solidFill>
            <a:prstDash val="dash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shreg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shreg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shreg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shreg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ldLvl="0" animBg="1"/>
      <p:bldP spid="8196" grpId="0" bldLvl="0" animBg="1"/>
      <p:bldP spid="8198" grpId="0" bldLvl="0" animBg="1"/>
      <p:bldP spid="820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2424113" y="260350"/>
            <a:ext cx="2303462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800" b="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概念</a:t>
            </a:r>
            <a:endParaRPr lang="zh-CN" altLang="en-US" sz="4800" b="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2046288" y="1443038"/>
            <a:ext cx="8370887" cy="199263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sz="3200" b="1">
                <a:latin typeface="宋体" pitchFamily="2" charset="-122"/>
                <a:ea typeface="宋体" pitchFamily="2" charset="-122"/>
              </a:rPr>
              <a:t>    1.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如果一个图形沿着一条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直线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折叠，直线两旁的部分能够互相重合，那么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这个图形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叫作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轴对称图形</a:t>
            </a:r>
            <a:endParaRPr lang="en-US" altLang="zh-CN" sz="3200" b="1">
              <a:solidFill>
                <a:schemeClr val="hlink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1919288" y="3573463"/>
            <a:ext cx="8424862" cy="13589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sz="3200" b="1">
                <a:latin typeface="宋体" pitchFamily="2" charset="-122"/>
                <a:ea typeface="宋体" pitchFamily="2" charset="-122"/>
              </a:rPr>
              <a:t>    2.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这条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直线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叫作它的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对称轴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，图形中能够完全重合的两个点称为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对称点</a:t>
            </a:r>
            <a:r>
              <a:rPr lang="en-US" altLang="zh-CN" sz="32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.</a:t>
            </a:r>
            <a:endParaRPr lang="en-US" altLang="zh-CN" sz="3200" b="1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1749" name="AutoShape 5">
            <a:hlinkClick r:id="" action="ppaction://hlinkshowjump?jump=lastslideviewed"/>
          </p:cNvPr>
          <p:cNvSpPr/>
          <p:nvPr/>
        </p:nvSpPr>
        <p:spPr>
          <a:xfrm>
            <a:off x="8759825" y="5845493"/>
            <a:ext cx="1908175" cy="396239"/>
          </a:xfrm>
          <a:prstGeom prst="actionButtonBlank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/>
      <p:bldP spid="92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2"/>
          <p:cNvSpPr/>
          <p:nvPr/>
        </p:nvSpPr>
        <p:spPr>
          <a:xfrm>
            <a:off x="2209800" y="2286000"/>
            <a:ext cx="1219200" cy="762000"/>
          </a:xfrm>
          <a:prstGeom prst="rect">
            <a:avLst/>
          </a:prstGeom>
          <a:solidFill>
            <a:schemeClr val="tx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43" name="Line 3"/>
          <p:cNvSpPr/>
          <p:nvPr/>
        </p:nvSpPr>
        <p:spPr>
          <a:xfrm>
            <a:off x="2057400" y="2667000"/>
            <a:ext cx="15240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72" name="Text Box 4"/>
          <p:cNvSpPr txBox="1"/>
          <p:nvPr/>
        </p:nvSpPr>
        <p:spPr>
          <a:xfrm>
            <a:off x="1905000" y="914400"/>
            <a:ext cx="838200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找出图中的各类个图形的对称轴，并探究哪一个图形的对称轴最多，哪一个图形没有对称轴．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2773" name="Group 5"/>
          <p:cNvGrpSpPr/>
          <p:nvPr/>
        </p:nvGrpSpPr>
        <p:grpSpPr>
          <a:xfrm>
            <a:off x="2279650" y="0"/>
            <a:ext cx="2057400" cy="914400"/>
            <a:chOff x="576" y="528"/>
            <a:chExt cx="864" cy="384"/>
          </a:xfrm>
        </p:grpSpPr>
        <p:sp>
          <p:nvSpPr>
            <p:cNvPr id="2" name="Oval 6"/>
            <p:cNvSpPr>
              <a:spLocks noChangeArrowheads="1"/>
            </p:cNvSpPr>
            <p:nvPr/>
          </p:nvSpPr>
          <p:spPr bwMode="auto">
            <a:xfrm>
              <a:off x="576" y="528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9966FF"/>
                </a:gs>
                <a:gs pos="50000">
                  <a:schemeClr val="bg1"/>
                </a:gs>
                <a:gs pos="100000">
                  <a:srgbClr val="9966FF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" name="Oval 7"/>
            <p:cNvSpPr>
              <a:spLocks noChangeArrowheads="1"/>
            </p:cNvSpPr>
            <p:nvPr/>
          </p:nvSpPr>
          <p:spPr bwMode="auto">
            <a:xfrm>
              <a:off x="816" y="528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9966FF"/>
                </a:gs>
                <a:gs pos="50000">
                  <a:schemeClr val="bg1"/>
                </a:gs>
                <a:gs pos="100000">
                  <a:srgbClr val="9966FF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" name="Oval 8"/>
            <p:cNvSpPr>
              <a:spLocks noChangeArrowheads="1"/>
            </p:cNvSpPr>
            <p:nvPr/>
          </p:nvSpPr>
          <p:spPr bwMode="auto">
            <a:xfrm>
              <a:off x="1056" y="528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9966FF"/>
                </a:gs>
                <a:gs pos="50000">
                  <a:schemeClr val="bg1"/>
                </a:gs>
                <a:gs pos="100000">
                  <a:srgbClr val="9966FF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2777" name="WordArt 9"/>
            <p:cNvSpPr>
              <a:spLocks noTextEdit="1"/>
            </p:cNvSpPr>
            <p:nvPr/>
          </p:nvSpPr>
          <p:spPr>
            <a:xfrm>
              <a:off x="669" y="606"/>
              <a:ext cx="672" cy="21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0000"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黑体" charset="0"/>
                  <a:ea typeface="黑体" charset="0"/>
                </a:rPr>
                <a:t>做一做</a:t>
              </a:r>
              <a:endParaRPr lang="zh-CN" altLang="en-US" sz="3600" b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黑体" charset="0"/>
                <a:ea typeface="黑体" charset="0"/>
              </a:endParaRPr>
            </a:p>
          </p:txBody>
        </p:sp>
      </p:grpSp>
      <p:sp>
        <p:nvSpPr>
          <p:cNvPr id="32778" name="AutoShape 10"/>
          <p:cNvSpPr/>
          <p:nvPr/>
        </p:nvSpPr>
        <p:spPr>
          <a:xfrm>
            <a:off x="3886200" y="2286000"/>
            <a:ext cx="1295400" cy="762000"/>
          </a:xfrm>
          <a:prstGeom prst="diamond">
            <a:avLst/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9" name="Rectangle 11"/>
          <p:cNvSpPr/>
          <p:nvPr/>
        </p:nvSpPr>
        <p:spPr>
          <a:xfrm>
            <a:off x="5562600" y="2209800"/>
            <a:ext cx="914400" cy="914400"/>
          </a:xfrm>
          <a:prstGeom prst="rect">
            <a:avLst/>
          </a:prstGeom>
          <a:solidFill>
            <a:srgbClr val="FFCC00"/>
          </a:solidFill>
          <a:ln w="9525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80" name="Oval 12"/>
          <p:cNvSpPr/>
          <p:nvPr/>
        </p:nvSpPr>
        <p:spPr>
          <a:xfrm>
            <a:off x="7162800" y="2209800"/>
            <a:ext cx="914400" cy="9144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81" name="AutoShape 13"/>
          <p:cNvSpPr/>
          <p:nvPr/>
        </p:nvSpPr>
        <p:spPr>
          <a:xfrm flipH="1">
            <a:off x="8686800" y="2362200"/>
            <a:ext cx="1524000" cy="685800"/>
          </a:xfrm>
          <a:prstGeom prst="parallelogram">
            <a:avLst>
              <a:gd name="adj" fmla="val 55555"/>
            </a:avLst>
          </a:prstGeom>
          <a:solidFill>
            <a:srgbClr val="9900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82" name="Text Box 14"/>
          <p:cNvSpPr txBox="1"/>
          <p:nvPr/>
        </p:nvSpPr>
        <p:spPr>
          <a:xfrm>
            <a:off x="2362200" y="3429000"/>
            <a:ext cx="12954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矩形</a:t>
            </a:r>
            <a:endParaRPr lang="zh-CN" altLang="en-US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2783" name="Text Box 15"/>
          <p:cNvSpPr txBox="1"/>
          <p:nvPr/>
        </p:nvSpPr>
        <p:spPr>
          <a:xfrm>
            <a:off x="4114800" y="3429000"/>
            <a:ext cx="9144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菱形</a:t>
            </a:r>
            <a:endParaRPr lang="zh-CN" altLang="en-US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2784" name="Text Box 16"/>
          <p:cNvSpPr txBox="1"/>
          <p:nvPr/>
        </p:nvSpPr>
        <p:spPr>
          <a:xfrm>
            <a:off x="5562600" y="3429000"/>
            <a:ext cx="990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正方形</a:t>
            </a:r>
            <a:endParaRPr lang="zh-CN" altLang="en-US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2785" name="Text Box 17"/>
          <p:cNvSpPr txBox="1"/>
          <p:nvPr/>
        </p:nvSpPr>
        <p:spPr>
          <a:xfrm>
            <a:off x="7391400" y="3429000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圆</a:t>
            </a:r>
            <a:endParaRPr lang="zh-CN" altLang="en-US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2786" name="Text Box 18"/>
          <p:cNvSpPr txBox="1"/>
          <p:nvPr/>
        </p:nvSpPr>
        <p:spPr>
          <a:xfrm>
            <a:off x="8534400" y="3413125"/>
            <a:ext cx="2133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任意平行四边形</a:t>
            </a:r>
            <a:endParaRPr lang="zh-CN" altLang="en-US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59" name="Line 19"/>
          <p:cNvSpPr/>
          <p:nvPr/>
        </p:nvSpPr>
        <p:spPr>
          <a:xfrm>
            <a:off x="2774950" y="2057400"/>
            <a:ext cx="0" cy="12192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60" name="Line 20"/>
          <p:cNvSpPr/>
          <p:nvPr/>
        </p:nvSpPr>
        <p:spPr>
          <a:xfrm>
            <a:off x="4529138" y="1905000"/>
            <a:ext cx="0" cy="13716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61" name="Line 21"/>
          <p:cNvSpPr/>
          <p:nvPr/>
        </p:nvSpPr>
        <p:spPr>
          <a:xfrm>
            <a:off x="6019800" y="1905000"/>
            <a:ext cx="0" cy="14478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62" name="Line 22"/>
          <p:cNvSpPr/>
          <p:nvPr/>
        </p:nvSpPr>
        <p:spPr>
          <a:xfrm>
            <a:off x="7620000" y="1905000"/>
            <a:ext cx="0" cy="14478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63" name="Line 23"/>
          <p:cNvSpPr/>
          <p:nvPr/>
        </p:nvSpPr>
        <p:spPr>
          <a:xfrm>
            <a:off x="3733800" y="2667000"/>
            <a:ext cx="16002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64" name="Line 24"/>
          <p:cNvSpPr/>
          <p:nvPr/>
        </p:nvSpPr>
        <p:spPr>
          <a:xfrm>
            <a:off x="5410200" y="2667000"/>
            <a:ext cx="1252538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65" name="Line 25"/>
          <p:cNvSpPr/>
          <p:nvPr/>
        </p:nvSpPr>
        <p:spPr>
          <a:xfrm>
            <a:off x="5410200" y="2057400"/>
            <a:ext cx="1219200" cy="12192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66" name="Line 26"/>
          <p:cNvSpPr/>
          <p:nvPr/>
        </p:nvSpPr>
        <p:spPr>
          <a:xfrm flipV="1">
            <a:off x="5410200" y="2133600"/>
            <a:ext cx="1143000" cy="11430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67" name="Line 27"/>
          <p:cNvSpPr/>
          <p:nvPr/>
        </p:nvSpPr>
        <p:spPr>
          <a:xfrm rot="1800000">
            <a:off x="7620000" y="1905000"/>
            <a:ext cx="0" cy="14478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68" name="Line 28"/>
          <p:cNvSpPr/>
          <p:nvPr/>
        </p:nvSpPr>
        <p:spPr>
          <a:xfrm>
            <a:off x="7162800" y="1981200"/>
            <a:ext cx="990600" cy="1371600"/>
          </a:xfrm>
          <a:prstGeom prst="line">
            <a:avLst/>
          </a:prstGeom>
          <a:ln w="28575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69" name="Line 29"/>
          <p:cNvSpPr/>
          <p:nvPr/>
        </p:nvSpPr>
        <p:spPr>
          <a:xfrm>
            <a:off x="6858000" y="2197100"/>
            <a:ext cx="1447800" cy="838200"/>
          </a:xfrm>
          <a:prstGeom prst="line">
            <a:avLst/>
          </a:prstGeom>
          <a:ln w="28575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70" name="Line 30"/>
          <p:cNvSpPr/>
          <p:nvPr/>
        </p:nvSpPr>
        <p:spPr>
          <a:xfrm flipV="1">
            <a:off x="6858000" y="2438400"/>
            <a:ext cx="1447800" cy="381000"/>
          </a:xfrm>
          <a:prstGeom prst="line">
            <a:avLst/>
          </a:prstGeom>
          <a:ln w="28575" cap="flat" cmpd="sng">
            <a:solidFill>
              <a:srgbClr val="FF33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71" name="Line 31"/>
          <p:cNvSpPr/>
          <p:nvPr/>
        </p:nvSpPr>
        <p:spPr>
          <a:xfrm flipV="1">
            <a:off x="7010400" y="2032000"/>
            <a:ext cx="1219200" cy="1219200"/>
          </a:xfrm>
          <a:prstGeom prst="line">
            <a:avLst/>
          </a:prstGeom>
          <a:ln w="28575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800" name="AutoShape 32"/>
          <p:cNvSpPr/>
          <p:nvPr/>
        </p:nvSpPr>
        <p:spPr>
          <a:xfrm>
            <a:off x="8153400" y="4875213"/>
            <a:ext cx="990600" cy="857250"/>
          </a:xfrm>
          <a:prstGeom prst="hexagon">
            <a:avLst>
              <a:gd name="adj" fmla="val 28888"/>
              <a:gd name="vf" fmla="val 115470"/>
            </a:avLst>
          </a:prstGeom>
          <a:solidFill>
            <a:srgbClr val="996633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73" name="Line 33"/>
          <p:cNvSpPr/>
          <p:nvPr/>
        </p:nvSpPr>
        <p:spPr>
          <a:xfrm flipV="1">
            <a:off x="7924800" y="4894263"/>
            <a:ext cx="1371600" cy="762000"/>
          </a:xfrm>
          <a:prstGeom prst="line">
            <a:avLst/>
          </a:prstGeom>
          <a:ln w="28575" cap="flat" cmpd="sng">
            <a:solidFill>
              <a:srgbClr val="FF00FF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74" name="Freeform 34"/>
          <p:cNvSpPr/>
          <p:nvPr/>
        </p:nvSpPr>
        <p:spPr>
          <a:xfrm>
            <a:off x="8221663" y="4567238"/>
            <a:ext cx="828675" cy="1398587"/>
          </a:xfrm>
          <a:custGeom>
            <a:avLst/>
            <a:gdLst>
              <a:gd name="txL" fmla="*/ 0 w 522"/>
              <a:gd name="txT" fmla="*/ 0 h 881"/>
              <a:gd name="txR" fmla="*/ 522 w 522"/>
              <a:gd name="txB" fmla="*/ 881 h 881"/>
            </a:gdLst>
            <a:ahLst/>
            <a:cxnLst>
              <a:cxn ang="0">
                <a:pos x="0" y="1398587"/>
              </a:cxn>
              <a:cxn ang="0">
                <a:pos x="828675" y="0"/>
              </a:cxn>
            </a:cxnLst>
            <a:rect l="txL" t="txT" r="txR" b="txB"/>
            <a:pathLst>
              <a:path w="522" h="881">
                <a:moveTo>
                  <a:pt x="0" y="881"/>
                </a:moveTo>
                <a:lnTo>
                  <a:pt x="522" y="0"/>
                </a:lnTo>
              </a:path>
            </a:pathLst>
          </a:custGeom>
          <a:noFill/>
          <a:ln w="28575" cap="flat" cmpd="sng">
            <a:solidFill>
              <a:srgbClr val="FF00FF">
                <a:alpha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803" name="Freeform 35"/>
          <p:cNvSpPr/>
          <p:nvPr/>
        </p:nvSpPr>
        <p:spPr>
          <a:xfrm>
            <a:off x="2286000" y="4741863"/>
            <a:ext cx="1387475" cy="795337"/>
          </a:xfrm>
          <a:custGeom>
            <a:avLst/>
            <a:gdLst>
              <a:gd name="txL" fmla="*/ 0 w 874"/>
              <a:gd name="txT" fmla="*/ 0 h 501"/>
              <a:gd name="txR" fmla="*/ 874 w 874"/>
              <a:gd name="txB" fmla="*/ 501 h 501"/>
            </a:gdLst>
            <a:ahLst/>
            <a:cxnLst>
              <a:cxn ang="0">
                <a:pos x="0" y="0"/>
              </a:cxn>
              <a:cxn ang="0">
                <a:pos x="1387475" y="795337"/>
              </a:cxn>
              <a:cxn ang="0">
                <a:pos x="625475" y="795337"/>
              </a:cxn>
              <a:cxn ang="0">
                <a:pos x="0" y="0"/>
              </a:cxn>
            </a:cxnLst>
            <a:rect l="txL" t="txT" r="txR" b="txB"/>
            <a:pathLst>
              <a:path w="874" h="501">
                <a:moveTo>
                  <a:pt x="0" y="0"/>
                </a:moveTo>
                <a:lnTo>
                  <a:pt x="874" y="501"/>
                </a:lnTo>
                <a:lnTo>
                  <a:pt x="394" y="501"/>
                </a:lnTo>
                <a:lnTo>
                  <a:pt x="0" y="0"/>
                </a:lnTo>
                <a:close/>
              </a:path>
            </a:pathLst>
          </a:custGeom>
          <a:solidFill>
            <a:srgbClr val="A50021">
              <a:alpha val="100000"/>
            </a:srgb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804" name="Text Box 36"/>
          <p:cNvSpPr txBox="1"/>
          <p:nvPr/>
        </p:nvSpPr>
        <p:spPr>
          <a:xfrm>
            <a:off x="2286000" y="5851525"/>
            <a:ext cx="1600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任意三角形</a:t>
            </a:r>
            <a:endParaRPr lang="zh-CN" altLang="en-US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2805" name="AutoShape 37"/>
          <p:cNvSpPr/>
          <p:nvPr/>
        </p:nvSpPr>
        <p:spPr>
          <a:xfrm>
            <a:off x="4419600" y="4665663"/>
            <a:ext cx="685800" cy="9144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806" name="Text Box 38"/>
          <p:cNvSpPr txBox="1"/>
          <p:nvPr/>
        </p:nvSpPr>
        <p:spPr>
          <a:xfrm>
            <a:off x="4114800" y="5851525"/>
            <a:ext cx="1600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等腰三角形</a:t>
            </a:r>
            <a:endParaRPr lang="zh-CN" altLang="en-US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2807" name="AutoShape 39"/>
          <p:cNvSpPr/>
          <p:nvPr/>
        </p:nvSpPr>
        <p:spPr>
          <a:xfrm>
            <a:off x="6019800" y="4818063"/>
            <a:ext cx="914400" cy="790575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808" name="Text Box 40"/>
          <p:cNvSpPr txBox="1"/>
          <p:nvPr/>
        </p:nvSpPr>
        <p:spPr>
          <a:xfrm>
            <a:off x="5562600" y="5884863"/>
            <a:ext cx="2209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等边</a:t>
            </a:r>
            <a:r>
              <a:rPr lang="en-US" altLang="zh-CN" sz="2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正</a:t>
            </a:r>
            <a:r>
              <a:rPr lang="en-US" altLang="zh-CN" sz="2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三角形</a:t>
            </a:r>
            <a:endParaRPr lang="zh-CN" altLang="en-US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2809" name="Text Box 41"/>
          <p:cNvSpPr txBox="1"/>
          <p:nvPr/>
        </p:nvSpPr>
        <p:spPr>
          <a:xfrm>
            <a:off x="8001000" y="5927725"/>
            <a:ext cx="15240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正六边形</a:t>
            </a:r>
            <a:endParaRPr lang="zh-CN" altLang="en-US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82" name="Line 42"/>
          <p:cNvSpPr/>
          <p:nvPr/>
        </p:nvSpPr>
        <p:spPr>
          <a:xfrm>
            <a:off x="4767263" y="4284663"/>
            <a:ext cx="0" cy="1524000"/>
          </a:xfrm>
          <a:prstGeom prst="line">
            <a:avLst/>
          </a:prstGeom>
          <a:ln w="28575" cap="flat" cmpd="sng">
            <a:solidFill>
              <a:srgbClr val="FF00FF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83" name="Line 43"/>
          <p:cNvSpPr/>
          <p:nvPr/>
        </p:nvSpPr>
        <p:spPr>
          <a:xfrm>
            <a:off x="6477000" y="4513263"/>
            <a:ext cx="0" cy="1295400"/>
          </a:xfrm>
          <a:prstGeom prst="line">
            <a:avLst/>
          </a:prstGeom>
          <a:ln w="28575" cap="flat" cmpd="sng">
            <a:solidFill>
              <a:srgbClr val="FF00FF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84" name="Line 44"/>
          <p:cNvSpPr/>
          <p:nvPr/>
        </p:nvSpPr>
        <p:spPr>
          <a:xfrm flipV="1">
            <a:off x="5791200" y="5046663"/>
            <a:ext cx="1219200" cy="685800"/>
          </a:xfrm>
          <a:prstGeom prst="line">
            <a:avLst/>
          </a:prstGeom>
          <a:ln w="28575" cap="flat" cmpd="sng">
            <a:solidFill>
              <a:srgbClr val="FF00FF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85" name="Line 45"/>
          <p:cNvSpPr/>
          <p:nvPr/>
        </p:nvSpPr>
        <p:spPr>
          <a:xfrm>
            <a:off x="7924800" y="4818063"/>
            <a:ext cx="1295400" cy="762000"/>
          </a:xfrm>
          <a:prstGeom prst="line">
            <a:avLst/>
          </a:prstGeom>
          <a:ln w="28575" cap="flat" cmpd="sng">
            <a:solidFill>
              <a:srgbClr val="FF00FF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86" name="Line 46"/>
          <p:cNvSpPr/>
          <p:nvPr/>
        </p:nvSpPr>
        <p:spPr>
          <a:xfrm>
            <a:off x="7848600" y="5284788"/>
            <a:ext cx="1600200" cy="0"/>
          </a:xfrm>
          <a:prstGeom prst="line">
            <a:avLst/>
          </a:prstGeom>
          <a:ln w="28575" cap="flat" cmpd="sng">
            <a:solidFill>
              <a:srgbClr val="FF00FF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87" name="Freeform 47"/>
          <p:cNvSpPr/>
          <p:nvPr/>
        </p:nvSpPr>
        <p:spPr>
          <a:xfrm>
            <a:off x="8291513" y="4665663"/>
            <a:ext cx="773112" cy="1323975"/>
          </a:xfrm>
          <a:custGeom>
            <a:avLst/>
            <a:gdLst>
              <a:gd name="txL" fmla="*/ 0 w 487"/>
              <a:gd name="txT" fmla="*/ 0 h 834"/>
              <a:gd name="txR" fmla="*/ 487 w 487"/>
              <a:gd name="txB" fmla="*/ 834 h 834"/>
            </a:gdLst>
            <a:ahLst/>
            <a:cxnLst>
              <a:cxn ang="0">
                <a:pos x="0" y="0"/>
              </a:cxn>
              <a:cxn ang="0">
                <a:pos x="773112" y="1323975"/>
              </a:cxn>
            </a:cxnLst>
            <a:rect l="txL" t="txT" r="txR" b="txB"/>
            <a:pathLst>
              <a:path w="487" h="834">
                <a:moveTo>
                  <a:pt x="0" y="0"/>
                </a:moveTo>
                <a:lnTo>
                  <a:pt x="487" y="834"/>
                </a:lnTo>
              </a:path>
            </a:pathLst>
          </a:custGeom>
          <a:noFill/>
          <a:ln w="28575" cap="flat" cmpd="sng">
            <a:solidFill>
              <a:srgbClr val="FF00FF">
                <a:alpha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88" name="Line 48"/>
          <p:cNvSpPr/>
          <p:nvPr/>
        </p:nvSpPr>
        <p:spPr>
          <a:xfrm>
            <a:off x="5867400" y="5046663"/>
            <a:ext cx="1295400" cy="685800"/>
          </a:xfrm>
          <a:prstGeom prst="line">
            <a:avLst/>
          </a:prstGeom>
          <a:ln w="28575" cap="flat" cmpd="sng">
            <a:solidFill>
              <a:srgbClr val="FF00FF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89" name="Line 49"/>
          <p:cNvSpPr/>
          <p:nvPr/>
        </p:nvSpPr>
        <p:spPr>
          <a:xfrm>
            <a:off x="8686800" y="4589463"/>
            <a:ext cx="0" cy="1447800"/>
          </a:xfrm>
          <a:prstGeom prst="line">
            <a:avLst/>
          </a:prstGeom>
          <a:ln w="28575" cap="flat" cmpd="sng">
            <a:solidFill>
              <a:srgbClr val="FF00FF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3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0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20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2000"/>
                                        <p:tgtEl>
                                          <p:spTgt spid="102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0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0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20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20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20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20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20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20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2"/>
          <p:cNvSpPr>
            <a:spLocks noGrp="1" noRot="1"/>
          </p:cNvSpPr>
          <p:nvPr>
            <p:ph type="body"/>
          </p:nvPr>
        </p:nvSpPr>
        <p:spPr>
          <a:xfrm>
            <a:off x="2135188" y="1268413"/>
            <a:ext cx="8153400" cy="13684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p>
            <a:pPr lvl="0" eaLnBrk="1" hangingPunct="1">
              <a:buNone/>
            </a:pPr>
            <a:r>
              <a:rPr lang="en-US" altLang="zh-CN" sz="2800" b="1">
                <a:solidFill>
                  <a:schemeClr val="tx2"/>
                </a:solidFill>
                <a:latin typeface="宋体" pitchFamily="2" charset="-122"/>
              </a:rPr>
              <a:t>    1</a:t>
            </a:r>
            <a:r>
              <a:rPr lang="zh-CN" altLang="en-US" sz="2800" b="1" dirty="0">
                <a:solidFill>
                  <a:schemeClr val="tx2"/>
                </a:solidFill>
                <a:latin typeface="宋体" pitchFamily="2" charset="-122"/>
              </a:rPr>
              <a:t>、游戏</a:t>
            </a:r>
            <a:r>
              <a:rPr lang="zh-CN" altLang="en-US" sz="2800" b="1" dirty="0">
                <a:latin typeface="宋体" pitchFamily="2" charset="-122"/>
              </a:rPr>
              <a:t>：全体起立，每人作一个姿势，从正</a:t>
            </a:r>
            <a:endParaRPr lang="zh-CN" altLang="en-US" sz="2800" b="1" dirty="0">
              <a:latin typeface="宋体" pitchFamily="2" charset="-122"/>
            </a:endParaRPr>
          </a:p>
          <a:p>
            <a:pPr lvl="0" eaLnBrk="1" hangingPunct="1">
              <a:buNone/>
            </a:pPr>
            <a:r>
              <a:rPr lang="zh-CN" altLang="en-US" sz="2800" b="1" dirty="0">
                <a:latin typeface="宋体" pitchFamily="2" charset="-122"/>
              </a:rPr>
              <a:t>面看左右，两边是对称的，看谁作得又快又准又多。</a:t>
            </a:r>
            <a:endParaRPr lang="zh-CN" altLang="en-US" sz="2800" b="1" dirty="0">
              <a:latin typeface="宋体" pitchFamily="2" charset="-122"/>
            </a:endParaRPr>
          </a:p>
        </p:txBody>
      </p:sp>
      <p:sp>
        <p:nvSpPr>
          <p:cNvPr id="11271" name="Text Box 7"/>
          <p:cNvSpPr txBox="1"/>
          <p:nvPr/>
        </p:nvSpPr>
        <p:spPr>
          <a:xfrm>
            <a:off x="2133600" y="3059113"/>
            <a:ext cx="807720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 2</a:t>
            </a:r>
            <a:r>
              <a:rPr lang="zh-CN" altLang="en-US" sz="28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、抢答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：以教室范围，看谁找到的轴对图 形多，不许重复！  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1272" name="AutoShape 8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9753600" y="5943600"/>
            <a:ext cx="152400" cy="152400"/>
          </a:xfrm>
          <a:prstGeom prst="actionButtonSound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273" name="AutoShape 9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9753600" y="6324600"/>
            <a:ext cx="152400" cy="152400"/>
          </a:xfrm>
          <a:prstGeom prst="actionButtonSound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274" name="AutoShape 10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10058400" y="5943600"/>
            <a:ext cx="152400" cy="152400"/>
          </a:xfrm>
          <a:prstGeom prst="actionButtonSound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275" name="AutoShape 11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10058400" y="6324600"/>
            <a:ext cx="152400" cy="152400"/>
          </a:xfrm>
          <a:prstGeom prst="actionButtonSound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4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charRg st="25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794">
                                            <p:txEl>
                                              <p:charRg st="25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uiExpand="1" build="p"/>
      <p:bldP spid="112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8" name="Picture 2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6600" y="1828800"/>
            <a:ext cx="4876800" cy="481806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4819" name="Text Box 3"/>
          <p:cNvSpPr txBox="1"/>
          <p:nvPr/>
        </p:nvSpPr>
        <p:spPr>
          <a:xfrm>
            <a:off x="1828800" y="157163"/>
            <a:ext cx="8839200" cy="175450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将一张纸对折几次后，剪去一小块，随后将它打开，则可得到一个对称的优美图形，如剪“喜喜”字，观察折叠线的条数与图形的对称轴有怎样的关系．</a:t>
            </a:r>
            <a:endParaRPr lang="zh-CN" altLang="en-US" sz="2800" b="1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2292" name="Line 4"/>
          <p:cNvSpPr/>
          <p:nvPr/>
        </p:nvSpPr>
        <p:spPr>
          <a:xfrm flipH="1">
            <a:off x="5686425" y="1676400"/>
            <a:ext cx="28575" cy="4953000"/>
          </a:xfrm>
          <a:prstGeom prst="line">
            <a:avLst/>
          </a:prstGeom>
          <a:ln w="57150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Text Box 2"/>
          <p:cNvSpPr txBox="1"/>
          <p:nvPr/>
        </p:nvSpPr>
        <p:spPr>
          <a:xfrm>
            <a:off x="2133600" y="914400"/>
            <a:ext cx="830580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画出图中各个图形的对称轴，并按对称轴的多少对图形送行分类．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5846" name="AutoShape 6"/>
          <p:cNvSpPr/>
          <p:nvPr/>
        </p:nvSpPr>
        <p:spPr>
          <a:xfrm>
            <a:off x="2667000" y="2514600"/>
            <a:ext cx="990600" cy="1219200"/>
          </a:xfrm>
          <a:prstGeom prst="triangle">
            <a:avLst>
              <a:gd name="adj" fmla="val 50000"/>
            </a:avLst>
          </a:prstGeom>
          <a:solidFill>
            <a:srgbClr val="996633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5847" name="AutoShape 7"/>
          <p:cNvSpPr/>
          <p:nvPr/>
        </p:nvSpPr>
        <p:spPr>
          <a:xfrm>
            <a:off x="5029200" y="2286000"/>
            <a:ext cx="1066800" cy="1524000"/>
          </a:xfrm>
          <a:prstGeom prst="upArrow">
            <a:avLst>
              <a:gd name="adj1" fmla="val 50000"/>
              <a:gd name="adj2" fmla="val 35714"/>
            </a:avLst>
          </a:prstGeom>
          <a:solidFill>
            <a:srgbClr val="006600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5848" name="Oval 8"/>
          <p:cNvSpPr/>
          <p:nvPr/>
        </p:nvSpPr>
        <p:spPr>
          <a:xfrm>
            <a:off x="7467600" y="2362200"/>
            <a:ext cx="1447800" cy="1447800"/>
          </a:xfrm>
          <a:prstGeom prst="ellipse">
            <a:avLst/>
          </a:prstGeom>
          <a:solidFill>
            <a:srgbClr val="FFCC00"/>
          </a:solidFill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5849" name="Oval 9"/>
          <p:cNvSpPr/>
          <p:nvPr/>
        </p:nvSpPr>
        <p:spPr>
          <a:xfrm rot="1911362">
            <a:off x="2743200" y="4343400"/>
            <a:ext cx="685800" cy="1676400"/>
          </a:xfrm>
          <a:prstGeom prst="ellipse">
            <a:avLst/>
          </a:prstGeom>
          <a:solidFill>
            <a:srgbClr val="FF00FF"/>
          </a:solidFill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5850" name="Freeform 10"/>
          <p:cNvSpPr/>
          <p:nvPr/>
        </p:nvSpPr>
        <p:spPr>
          <a:xfrm>
            <a:off x="4953000" y="4419600"/>
            <a:ext cx="1219200" cy="1600200"/>
          </a:xfrm>
          <a:custGeom>
            <a:avLst/>
            <a:gdLst>
              <a:gd name="txL" fmla="*/ 0 w 768"/>
              <a:gd name="txT" fmla="*/ 0 h 1008"/>
              <a:gd name="txR" fmla="*/ 768 w 768"/>
              <a:gd name="txB" fmla="*/ 1008 h 1008"/>
            </a:gdLst>
            <a:ahLst/>
            <a:cxnLst>
              <a:cxn ang="0">
                <a:pos x="0" y="0"/>
              </a:cxn>
              <a:cxn ang="0">
                <a:pos x="609600" y="1600200"/>
              </a:cxn>
              <a:cxn ang="0">
                <a:pos x="1219200" y="0"/>
              </a:cxn>
              <a:cxn ang="0">
                <a:pos x="609600" y="650875"/>
              </a:cxn>
              <a:cxn ang="0">
                <a:pos x="0" y="0"/>
              </a:cxn>
            </a:cxnLst>
            <a:rect l="txL" t="txT" r="txR" b="txB"/>
            <a:pathLst>
              <a:path w="768" h="1008">
                <a:moveTo>
                  <a:pt x="0" y="0"/>
                </a:moveTo>
                <a:lnTo>
                  <a:pt x="384" y="1008"/>
                </a:lnTo>
                <a:lnTo>
                  <a:pt x="768" y="0"/>
                </a:lnTo>
                <a:lnTo>
                  <a:pt x="384" y="410"/>
                </a:lnTo>
                <a:lnTo>
                  <a:pt x="0" y="0"/>
                </a:lnTo>
                <a:close/>
              </a:path>
            </a:pathLst>
          </a:custGeom>
          <a:solidFill>
            <a:srgbClr val="A50021">
              <a:alpha val="100000"/>
            </a:srgbClr>
          </a:solidFill>
          <a:ln w="28575" cap="flat" cmpd="sng">
            <a:solidFill>
              <a:srgbClr val="FF33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851" name="AutoShape 11"/>
          <p:cNvSpPr/>
          <p:nvPr/>
        </p:nvSpPr>
        <p:spPr>
          <a:xfrm rot="-3350841">
            <a:off x="7048500" y="4686300"/>
            <a:ext cx="2209800" cy="762000"/>
          </a:xfrm>
          <a:prstGeom prst="hexagon">
            <a:avLst>
              <a:gd name="adj" fmla="val 61880"/>
              <a:gd name="vf" fmla="val 115470"/>
            </a:avLst>
          </a:prstGeom>
          <a:solidFill>
            <a:schemeClr val="tx2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3324" name="Line 12"/>
          <p:cNvSpPr/>
          <p:nvPr/>
        </p:nvSpPr>
        <p:spPr>
          <a:xfrm>
            <a:off x="3167063" y="2124075"/>
            <a:ext cx="0" cy="1905000"/>
          </a:xfrm>
          <a:prstGeom prst="line">
            <a:avLst/>
          </a:prstGeom>
          <a:ln w="38100" cap="flat" cmpd="sng">
            <a:solidFill>
              <a:srgbClr val="FF33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5" name="Line 13"/>
          <p:cNvSpPr/>
          <p:nvPr/>
        </p:nvSpPr>
        <p:spPr>
          <a:xfrm>
            <a:off x="5562600" y="2057400"/>
            <a:ext cx="0" cy="2057400"/>
          </a:xfrm>
          <a:prstGeom prst="line">
            <a:avLst/>
          </a:prstGeom>
          <a:ln w="38100" cap="flat" cmpd="sng">
            <a:solidFill>
              <a:srgbClr val="FF33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6" name="Line 14"/>
          <p:cNvSpPr/>
          <p:nvPr/>
        </p:nvSpPr>
        <p:spPr>
          <a:xfrm>
            <a:off x="8210550" y="2057400"/>
            <a:ext cx="0" cy="1981200"/>
          </a:xfrm>
          <a:prstGeom prst="line">
            <a:avLst/>
          </a:prstGeom>
          <a:ln w="38100" cap="flat" cmpd="sng">
            <a:solidFill>
              <a:srgbClr val="FF33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7" name="Line 15"/>
          <p:cNvSpPr/>
          <p:nvPr/>
        </p:nvSpPr>
        <p:spPr>
          <a:xfrm>
            <a:off x="5562600" y="4343400"/>
            <a:ext cx="0" cy="1981200"/>
          </a:xfrm>
          <a:prstGeom prst="line">
            <a:avLst/>
          </a:prstGeom>
          <a:ln w="38100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8" name="Line 16"/>
          <p:cNvSpPr/>
          <p:nvPr/>
        </p:nvSpPr>
        <p:spPr>
          <a:xfrm flipV="1">
            <a:off x="7239000" y="3733800"/>
            <a:ext cx="1828800" cy="2667000"/>
          </a:xfrm>
          <a:prstGeom prst="line">
            <a:avLst/>
          </a:prstGeom>
          <a:ln w="38100" cap="flat" cmpd="sng">
            <a:solidFill>
              <a:srgbClr val="FF33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9" name="Line 17"/>
          <p:cNvSpPr/>
          <p:nvPr/>
        </p:nvSpPr>
        <p:spPr>
          <a:xfrm flipV="1">
            <a:off x="2362200" y="4038600"/>
            <a:ext cx="1447800" cy="2286000"/>
          </a:xfrm>
          <a:prstGeom prst="line">
            <a:avLst/>
          </a:prstGeom>
          <a:ln w="38100" cap="flat" cmpd="sng">
            <a:solidFill>
              <a:srgbClr val="FF33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30" name="Line 18"/>
          <p:cNvSpPr/>
          <p:nvPr/>
        </p:nvSpPr>
        <p:spPr>
          <a:xfrm>
            <a:off x="2438400" y="4800600"/>
            <a:ext cx="1295400" cy="762000"/>
          </a:xfrm>
          <a:prstGeom prst="line">
            <a:avLst/>
          </a:prstGeom>
          <a:ln w="38100" cap="flat" cmpd="sng">
            <a:solidFill>
              <a:srgbClr val="FF33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31" name="Line 19"/>
          <p:cNvSpPr/>
          <p:nvPr/>
        </p:nvSpPr>
        <p:spPr>
          <a:xfrm>
            <a:off x="7391400" y="4572000"/>
            <a:ext cx="1524000" cy="990600"/>
          </a:xfrm>
          <a:prstGeom prst="line">
            <a:avLst/>
          </a:prstGeom>
          <a:ln w="38100" cap="flat" cmpd="sng">
            <a:solidFill>
              <a:srgbClr val="FF33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35860" name="组合 35859"/>
          <p:cNvGrpSpPr/>
          <p:nvPr/>
        </p:nvGrpSpPr>
        <p:grpSpPr>
          <a:xfrm>
            <a:off x="4800600" y="44450"/>
            <a:ext cx="2730500" cy="1371600"/>
            <a:chOff x="3992" y="432"/>
            <a:chExt cx="1720" cy="864"/>
          </a:xfrm>
        </p:grpSpPr>
        <p:pic>
          <p:nvPicPr>
            <p:cNvPr id="35861" name="图片 35860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5862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当堂训练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547</Words>
  <Application>Kingsoft Office WPP</Application>
  <PresentationFormat>宽屏</PresentationFormat>
  <Paragraphs>75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2016-03-12T05:52:22Z</dcterms:created>
  <dcterms:modified xsi:type="dcterms:W3CDTF">2016-03-12T05:53:02Z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