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2770" name="Rectangle 2"/>
          <p:cNvSpPr>
            <a:spLocks noTextEdit="1"/>
          </p:cNvSpPr>
          <p:nvPr>
            <p:ph type="sldImg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2771" name="Rectangle 3"/>
          <p:cNvSpPr/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 vert="horz" wrap="square" lIns="91440" tIns="45720" rIns="91440" bIns="45720" anchor="t"/>
          <a:p>
            <a:pPr lvl="0" eaLnBrk="1" hangingPunct="1"/>
            <a:endParaRPr lang="zh-CN" altLang="zh-C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wmf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.png"/><Relationship Id="rId7" Type="http://schemas.openxmlformats.org/officeDocument/2006/relationships/image" Target="../media/image12.png"/><Relationship Id="rId6" Type="http://schemas.openxmlformats.org/officeDocument/2006/relationships/image" Target="../media/image11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0.wmf"/><Relationship Id="rId3" Type="http://schemas.openxmlformats.org/officeDocument/2006/relationships/oleObject" Target="../embeddings/oleObject3.bin"/><Relationship Id="rId2" Type="http://schemas.openxmlformats.org/officeDocument/2006/relationships/image" Target="../media/image9.wmf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3.v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3.wmf"/><Relationship Id="rId6" Type="http://schemas.openxmlformats.org/officeDocument/2006/relationships/oleObject" Target="../embeddings/oleObject7.bin"/><Relationship Id="rId5" Type="http://schemas.openxmlformats.org/officeDocument/2006/relationships/image" Target="../media/image12.png"/><Relationship Id="rId4" Type="http://schemas.openxmlformats.org/officeDocument/2006/relationships/image" Target="../media/image11.wmf"/><Relationship Id="rId3" Type="http://schemas.openxmlformats.org/officeDocument/2006/relationships/oleObject" Target="../embeddings/oleObject6.bin"/><Relationship Id="rId2" Type="http://schemas.openxmlformats.org/officeDocument/2006/relationships/image" Target="../media/image10.wmf"/><Relationship Id="rId1" Type="http://schemas.openxmlformats.org/officeDocument/2006/relationships/oleObject" Target="../embeddings/oleObject5.bin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4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4.wmf"/><Relationship Id="rId2" Type="http://schemas.openxmlformats.org/officeDocument/2006/relationships/oleObject" Target="../embeddings/oleObject8.bin"/><Relationship Id="rId1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3" name="TextBox 3"/>
          <p:cNvSpPr txBox="1"/>
          <p:nvPr/>
        </p:nvSpPr>
        <p:spPr>
          <a:xfrm>
            <a:off x="1524000" y="2017713"/>
            <a:ext cx="9144000" cy="15544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48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4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5</a:t>
            </a:r>
            <a:r>
              <a:rPr lang="zh-CN" altLang="en-US" sz="48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章 轴对称与旋转</a:t>
            </a:r>
            <a:endParaRPr lang="zh-CN" altLang="en-US" sz="48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 algn="ctr" eaLnBrk="1" hangingPunct="1"/>
            <a:r>
              <a:rPr lang="en-US" altLang="zh-CN" sz="4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5.2 </a:t>
            </a:r>
            <a:r>
              <a:rPr lang="zh-CN" altLang="en-US" sz="48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旋转</a:t>
            </a:r>
            <a:endParaRPr lang="zh-CN" altLang="en-US" sz="48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4" name="Line 12"/>
          <p:cNvSpPr/>
          <p:nvPr/>
        </p:nvSpPr>
        <p:spPr>
          <a:xfrm flipV="1">
            <a:off x="2563813" y="3713163"/>
            <a:ext cx="7235825" cy="42862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415" name="TextBox 4"/>
          <p:cNvSpPr txBox="1"/>
          <p:nvPr/>
        </p:nvSpPr>
        <p:spPr>
          <a:xfrm>
            <a:off x="1524000" y="38354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8914" name="Group 3"/>
          <p:cNvGrpSpPr/>
          <p:nvPr/>
        </p:nvGrpSpPr>
        <p:grpSpPr>
          <a:xfrm>
            <a:off x="2135188" y="549275"/>
            <a:ext cx="2116137" cy="723900"/>
            <a:chOff x="68" y="572"/>
            <a:chExt cx="1333" cy="456"/>
          </a:xfrm>
        </p:grpSpPr>
        <p:sp>
          <p:nvSpPr>
            <p:cNvPr id="29700" name="Oval 4"/>
            <p:cNvSpPr>
              <a:spLocks noChangeArrowheads="1"/>
            </p:cNvSpPr>
            <p:nvPr/>
          </p:nvSpPr>
          <p:spPr bwMode="auto">
            <a:xfrm>
              <a:off x="96" y="816"/>
              <a:ext cx="1015" cy="212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>
              <a:prstShdw prst="shdw17" dist="17961" dir="2700000">
                <a:schemeClr val="folHlink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grpSp>
          <p:nvGrpSpPr>
            <p:cNvPr id="38916" name="Group 5"/>
            <p:cNvGrpSpPr/>
            <p:nvPr/>
          </p:nvGrpSpPr>
          <p:grpSpPr>
            <a:xfrm>
              <a:off x="68" y="572"/>
              <a:ext cx="1333" cy="409"/>
              <a:chOff x="158" y="572"/>
              <a:chExt cx="1333" cy="533"/>
            </a:xfrm>
          </p:grpSpPr>
          <p:grpSp>
            <p:nvGrpSpPr>
              <p:cNvPr id="38917" name="Group 6"/>
              <p:cNvGrpSpPr/>
              <p:nvPr/>
            </p:nvGrpSpPr>
            <p:grpSpPr>
              <a:xfrm>
                <a:off x="158" y="572"/>
                <a:ext cx="662" cy="382"/>
                <a:chOff x="1111" y="1434"/>
                <a:chExt cx="662" cy="382"/>
              </a:xfrm>
            </p:grpSpPr>
            <p:sp>
              <p:nvSpPr>
                <p:cNvPr id="38918" name="Freeform 7"/>
                <p:cNvSpPr/>
                <p:nvPr/>
              </p:nvSpPr>
              <p:spPr>
                <a:xfrm>
                  <a:off x="1111" y="1434"/>
                  <a:ext cx="662" cy="382"/>
                </a:xfrm>
                <a:custGeom>
                  <a:avLst/>
                  <a:gdLst>
                    <a:gd name="txL" fmla="*/ 0 w 1324"/>
                    <a:gd name="txT" fmla="*/ 0 h 763"/>
                    <a:gd name="txR" fmla="*/ 1324 w 1324"/>
                    <a:gd name="txB" fmla="*/ 763 h 763"/>
                  </a:gdLst>
                  <a:ahLst/>
                  <a:cxnLst>
                    <a:cxn ang="0">
                      <a:pos x="1297" y="123"/>
                    </a:cxn>
                    <a:cxn ang="0">
                      <a:pos x="1264" y="122"/>
                    </a:cxn>
                    <a:cxn ang="0">
                      <a:pos x="1232" y="121"/>
                    </a:cxn>
                    <a:cxn ang="0">
                      <a:pos x="1150" y="101"/>
                    </a:cxn>
                    <a:cxn ang="0">
                      <a:pos x="1065" y="73"/>
                    </a:cxn>
                    <a:cxn ang="0">
                      <a:pos x="982" y="42"/>
                    </a:cxn>
                    <a:cxn ang="0">
                      <a:pos x="908" y="16"/>
                    </a:cxn>
                    <a:cxn ang="0">
                      <a:pos x="849" y="1"/>
                    </a:cxn>
                    <a:cxn ang="0">
                      <a:pos x="806" y="1"/>
                    </a:cxn>
                    <a:cxn ang="0">
                      <a:pos x="768" y="10"/>
                    </a:cxn>
                    <a:cxn ang="0">
                      <a:pos x="732" y="25"/>
                    </a:cxn>
                    <a:cxn ang="0">
                      <a:pos x="699" y="45"/>
                    </a:cxn>
                    <a:cxn ang="0">
                      <a:pos x="667" y="66"/>
                    </a:cxn>
                    <a:cxn ang="0">
                      <a:pos x="639" y="86"/>
                    </a:cxn>
                    <a:cxn ang="0">
                      <a:pos x="617" y="95"/>
                    </a:cxn>
                    <a:cxn ang="0">
                      <a:pos x="594" y="98"/>
                    </a:cxn>
                    <a:cxn ang="0">
                      <a:pos x="548" y="87"/>
                    </a:cxn>
                    <a:cxn ang="0">
                      <a:pos x="493" y="66"/>
                    </a:cxn>
                    <a:cxn ang="0">
                      <a:pos x="433" y="57"/>
                    </a:cxn>
                    <a:cxn ang="0">
                      <a:pos x="380" y="72"/>
                    </a:cxn>
                    <a:cxn ang="0">
                      <a:pos x="313" y="107"/>
                    </a:cxn>
                    <a:cxn ang="0">
                      <a:pos x="238" y="154"/>
                    </a:cxn>
                    <a:cxn ang="0">
                      <a:pos x="162" y="207"/>
                    </a:cxn>
                    <a:cxn ang="0">
                      <a:pos x="89" y="261"/>
                    </a:cxn>
                    <a:cxn ang="0">
                      <a:pos x="53" y="285"/>
                    </a:cxn>
                    <a:cxn ang="0">
                      <a:pos x="26" y="295"/>
                    </a:cxn>
                    <a:cxn ang="0">
                      <a:pos x="4" y="307"/>
                    </a:cxn>
                    <a:cxn ang="0">
                      <a:pos x="3" y="338"/>
                    </a:cxn>
                    <a:cxn ang="0">
                      <a:pos x="23" y="346"/>
                    </a:cxn>
                    <a:cxn ang="0">
                      <a:pos x="49" y="349"/>
                    </a:cxn>
                    <a:cxn ang="0">
                      <a:pos x="73" y="350"/>
                    </a:cxn>
                    <a:cxn ang="0">
                      <a:pos x="114" y="465"/>
                    </a:cxn>
                    <a:cxn ang="0">
                      <a:pos x="169" y="571"/>
                    </a:cxn>
                    <a:cxn ang="0">
                      <a:pos x="220" y="664"/>
                    </a:cxn>
                    <a:cxn ang="0">
                      <a:pos x="268" y="695"/>
                    </a:cxn>
                    <a:cxn ang="0">
                      <a:pos x="350" y="728"/>
                    </a:cxn>
                    <a:cxn ang="0">
                      <a:pos x="458" y="752"/>
                    </a:cxn>
                    <a:cxn ang="0">
                      <a:pos x="582" y="763"/>
                    </a:cxn>
                    <a:cxn ang="0">
                      <a:pos x="716" y="757"/>
                    </a:cxn>
                    <a:cxn ang="0">
                      <a:pos x="852" y="731"/>
                    </a:cxn>
                    <a:cxn ang="0">
                      <a:pos x="960" y="695"/>
                    </a:cxn>
                    <a:cxn ang="0">
                      <a:pos x="1044" y="654"/>
                    </a:cxn>
                    <a:cxn ang="0">
                      <a:pos x="1104" y="609"/>
                    </a:cxn>
                    <a:cxn ang="0">
                      <a:pos x="1145" y="562"/>
                    </a:cxn>
                    <a:cxn ang="0">
                      <a:pos x="1168" y="511"/>
                    </a:cxn>
                    <a:cxn ang="0">
                      <a:pos x="1190" y="460"/>
                    </a:cxn>
                    <a:cxn ang="0">
                      <a:pos x="1206" y="405"/>
                    </a:cxn>
                    <a:cxn ang="0">
                      <a:pos x="1221" y="328"/>
                    </a:cxn>
                    <a:cxn ang="0">
                      <a:pos x="1246" y="242"/>
                    </a:cxn>
                    <a:cxn ang="0">
                      <a:pos x="1271" y="185"/>
                    </a:cxn>
                    <a:cxn ang="0">
                      <a:pos x="1296" y="172"/>
                    </a:cxn>
                    <a:cxn ang="0">
                      <a:pos x="1317" y="155"/>
                    </a:cxn>
                    <a:cxn ang="0">
                      <a:pos x="1321" y="133"/>
                    </a:cxn>
                  </a:cxnLst>
                  <a:rect l="txL" t="txT" r="txR" b="txB"/>
                  <a:pathLst>
                    <a:path w="1324" h="763">
                      <a:moveTo>
                        <a:pt x="1317" y="119"/>
                      </a:moveTo>
                      <a:lnTo>
                        <a:pt x="1307" y="122"/>
                      </a:lnTo>
                      <a:lnTo>
                        <a:pt x="1297" y="123"/>
                      </a:lnTo>
                      <a:lnTo>
                        <a:pt x="1286" y="123"/>
                      </a:lnTo>
                      <a:lnTo>
                        <a:pt x="1276" y="122"/>
                      </a:lnTo>
                      <a:lnTo>
                        <a:pt x="1264" y="122"/>
                      </a:lnTo>
                      <a:lnTo>
                        <a:pt x="1254" y="121"/>
                      </a:lnTo>
                      <a:lnTo>
                        <a:pt x="1243" y="121"/>
                      </a:lnTo>
                      <a:lnTo>
                        <a:pt x="1232" y="121"/>
                      </a:lnTo>
                      <a:lnTo>
                        <a:pt x="1206" y="116"/>
                      </a:lnTo>
                      <a:lnTo>
                        <a:pt x="1178" y="109"/>
                      </a:lnTo>
                      <a:lnTo>
                        <a:pt x="1150" y="101"/>
                      </a:lnTo>
                      <a:lnTo>
                        <a:pt x="1122" y="93"/>
                      </a:lnTo>
                      <a:lnTo>
                        <a:pt x="1093" y="83"/>
                      </a:lnTo>
                      <a:lnTo>
                        <a:pt x="1065" y="73"/>
                      </a:lnTo>
                      <a:lnTo>
                        <a:pt x="1036" y="63"/>
                      </a:lnTo>
                      <a:lnTo>
                        <a:pt x="1009" y="53"/>
                      </a:lnTo>
                      <a:lnTo>
                        <a:pt x="982" y="42"/>
                      </a:lnTo>
                      <a:lnTo>
                        <a:pt x="957" y="33"/>
                      </a:lnTo>
                      <a:lnTo>
                        <a:pt x="932" y="24"/>
                      </a:lnTo>
                      <a:lnTo>
                        <a:pt x="908" y="16"/>
                      </a:lnTo>
                      <a:lnTo>
                        <a:pt x="887" y="9"/>
                      </a:lnTo>
                      <a:lnTo>
                        <a:pt x="866" y="4"/>
                      </a:lnTo>
                      <a:lnTo>
                        <a:pt x="849" y="1"/>
                      </a:lnTo>
                      <a:lnTo>
                        <a:pt x="832" y="0"/>
                      </a:lnTo>
                      <a:lnTo>
                        <a:pt x="819" y="0"/>
                      </a:lnTo>
                      <a:lnTo>
                        <a:pt x="806" y="1"/>
                      </a:lnTo>
                      <a:lnTo>
                        <a:pt x="793" y="3"/>
                      </a:lnTo>
                      <a:lnTo>
                        <a:pt x="781" y="7"/>
                      </a:lnTo>
                      <a:lnTo>
                        <a:pt x="768" y="10"/>
                      </a:lnTo>
                      <a:lnTo>
                        <a:pt x="755" y="15"/>
                      </a:lnTo>
                      <a:lnTo>
                        <a:pt x="744" y="19"/>
                      </a:lnTo>
                      <a:lnTo>
                        <a:pt x="732" y="25"/>
                      </a:lnTo>
                      <a:lnTo>
                        <a:pt x="721" y="31"/>
                      </a:lnTo>
                      <a:lnTo>
                        <a:pt x="709" y="38"/>
                      </a:lnTo>
                      <a:lnTo>
                        <a:pt x="699" y="45"/>
                      </a:lnTo>
                      <a:lnTo>
                        <a:pt x="687" y="51"/>
                      </a:lnTo>
                      <a:lnTo>
                        <a:pt x="677" y="60"/>
                      </a:lnTo>
                      <a:lnTo>
                        <a:pt x="667" y="66"/>
                      </a:lnTo>
                      <a:lnTo>
                        <a:pt x="656" y="75"/>
                      </a:lnTo>
                      <a:lnTo>
                        <a:pt x="646" y="83"/>
                      </a:lnTo>
                      <a:lnTo>
                        <a:pt x="639" y="86"/>
                      </a:lnTo>
                      <a:lnTo>
                        <a:pt x="632" y="90"/>
                      </a:lnTo>
                      <a:lnTo>
                        <a:pt x="625" y="93"/>
                      </a:lnTo>
                      <a:lnTo>
                        <a:pt x="617" y="95"/>
                      </a:lnTo>
                      <a:lnTo>
                        <a:pt x="610" y="96"/>
                      </a:lnTo>
                      <a:lnTo>
                        <a:pt x="602" y="98"/>
                      </a:lnTo>
                      <a:lnTo>
                        <a:pt x="594" y="98"/>
                      </a:lnTo>
                      <a:lnTo>
                        <a:pt x="586" y="98"/>
                      </a:lnTo>
                      <a:lnTo>
                        <a:pt x="566" y="93"/>
                      </a:lnTo>
                      <a:lnTo>
                        <a:pt x="548" y="87"/>
                      </a:lnTo>
                      <a:lnTo>
                        <a:pt x="529" y="80"/>
                      </a:lnTo>
                      <a:lnTo>
                        <a:pt x="511" y="73"/>
                      </a:lnTo>
                      <a:lnTo>
                        <a:pt x="493" y="66"/>
                      </a:lnTo>
                      <a:lnTo>
                        <a:pt x="474" y="61"/>
                      </a:lnTo>
                      <a:lnTo>
                        <a:pt x="453" y="57"/>
                      </a:lnTo>
                      <a:lnTo>
                        <a:pt x="433" y="57"/>
                      </a:lnTo>
                      <a:lnTo>
                        <a:pt x="417" y="60"/>
                      </a:lnTo>
                      <a:lnTo>
                        <a:pt x="399" y="64"/>
                      </a:lnTo>
                      <a:lnTo>
                        <a:pt x="380" y="72"/>
                      </a:lnTo>
                      <a:lnTo>
                        <a:pt x="359" y="81"/>
                      </a:lnTo>
                      <a:lnTo>
                        <a:pt x="337" y="93"/>
                      </a:lnTo>
                      <a:lnTo>
                        <a:pt x="313" y="107"/>
                      </a:lnTo>
                      <a:lnTo>
                        <a:pt x="289" y="121"/>
                      </a:lnTo>
                      <a:lnTo>
                        <a:pt x="264" y="137"/>
                      </a:lnTo>
                      <a:lnTo>
                        <a:pt x="238" y="154"/>
                      </a:lnTo>
                      <a:lnTo>
                        <a:pt x="213" y="171"/>
                      </a:lnTo>
                      <a:lnTo>
                        <a:pt x="187" y="190"/>
                      </a:lnTo>
                      <a:lnTo>
                        <a:pt x="162" y="207"/>
                      </a:lnTo>
                      <a:lnTo>
                        <a:pt x="137" y="225"/>
                      </a:lnTo>
                      <a:lnTo>
                        <a:pt x="112" y="244"/>
                      </a:lnTo>
                      <a:lnTo>
                        <a:pt x="89" y="261"/>
                      </a:lnTo>
                      <a:lnTo>
                        <a:pt x="68" y="277"/>
                      </a:lnTo>
                      <a:lnTo>
                        <a:pt x="61" y="281"/>
                      </a:lnTo>
                      <a:lnTo>
                        <a:pt x="53" y="285"/>
                      </a:lnTo>
                      <a:lnTo>
                        <a:pt x="43" y="288"/>
                      </a:lnTo>
                      <a:lnTo>
                        <a:pt x="35" y="291"/>
                      </a:lnTo>
                      <a:lnTo>
                        <a:pt x="26" y="295"/>
                      </a:lnTo>
                      <a:lnTo>
                        <a:pt x="18" y="298"/>
                      </a:lnTo>
                      <a:lnTo>
                        <a:pt x="11" y="303"/>
                      </a:lnTo>
                      <a:lnTo>
                        <a:pt x="4" y="307"/>
                      </a:lnTo>
                      <a:lnTo>
                        <a:pt x="0" y="318"/>
                      </a:lnTo>
                      <a:lnTo>
                        <a:pt x="1" y="329"/>
                      </a:lnTo>
                      <a:lnTo>
                        <a:pt x="3" y="338"/>
                      </a:lnTo>
                      <a:lnTo>
                        <a:pt x="5" y="343"/>
                      </a:lnTo>
                      <a:lnTo>
                        <a:pt x="15" y="344"/>
                      </a:lnTo>
                      <a:lnTo>
                        <a:pt x="23" y="346"/>
                      </a:lnTo>
                      <a:lnTo>
                        <a:pt x="32" y="348"/>
                      </a:lnTo>
                      <a:lnTo>
                        <a:pt x="40" y="348"/>
                      </a:lnTo>
                      <a:lnTo>
                        <a:pt x="49" y="349"/>
                      </a:lnTo>
                      <a:lnTo>
                        <a:pt x="57" y="350"/>
                      </a:lnTo>
                      <a:lnTo>
                        <a:pt x="65" y="350"/>
                      </a:lnTo>
                      <a:lnTo>
                        <a:pt x="73" y="350"/>
                      </a:lnTo>
                      <a:lnTo>
                        <a:pt x="85" y="391"/>
                      </a:lnTo>
                      <a:lnTo>
                        <a:pt x="99" y="431"/>
                      </a:lnTo>
                      <a:lnTo>
                        <a:pt x="114" y="465"/>
                      </a:lnTo>
                      <a:lnTo>
                        <a:pt x="131" y="500"/>
                      </a:lnTo>
                      <a:lnTo>
                        <a:pt x="148" y="534"/>
                      </a:lnTo>
                      <a:lnTo>
                        <a:pt x="169" y="571"/>
                      </a:lnTo>
                      <a:lnTo>
                        <a:pt x="190" y="610"/>
                      </a:lnTo>
                      <a:lnTo>
                        <a:pt x="213" y="654"/>
                      </a:lnTo>
                      <a:lnTo>
                        <a:pt x="220" y="664"/>
                      </a:lnTo>
                      <a:lnTo>
                        <a:pt x="232" y="675"/>
                      </a:lnTo>
                      <a:lnTo>
                        <a:pt x="248" y="685"/>
                      </a:lnTo>
                      <a:lnTo>
                        <a:pt x="268" y="695"/>
                      </a:lnTo>
                      <a:lnTo>
                        <a:pt x="292" y="707"/>
                      </a:lnTo>
                      <a:lnTo>
                        <a:pt x="320" y="717"/>
                      </a:lnTo>
                      <a:lnTo>
                        <a:pt x="350" y="728"/>
                      </a:lnTo>
                      <a:lnTo>
                        <a:pt x="383" y="736"/>
                      </a:lnTo>
                      <a:lnTo>
                        <a:pt x="419" y="745"/>
                      </a:lnTo>
                      <a:lnTo>
                        <a:pt x="458" y="752"/>
                      </a:lnTo>
                      <a:lnTo>
                        <a:pt x="497" y="758"/>
                      </a:lnTo>
                      <a:lnTo>
                        <a:pt x="539" y="761"/>
                      </a:lnTo>
                      <a:lnTo>
                        <a:pt x="582" y="763"/>
                      </a:lnTo>
                      <a:lnTo>
                        <a:pt x="626" y="763"/>
                      </a:lnTo>
                      <a:lnTo>
                        <a:pt x="671" y="761"/>
                      </a:lnTo>
                      <a:lnTo>
                        <a:pt x="716" y="757"/>
                      </a:lnTo>
                      <a:lnTo>
                        <a:pt x="764" y="750"/>
                      </a:lnTo>
                      <a:lnTo>
                        <a:pt x="809" y="740"/>
                      </a:lnTo>
                      <a:lnTo>
                        <a:pt x="852" y="731"/>
                      </a:lnTo>
                      <a:lnTo>
                        <a:pt x="891" y="720"/>
                      </a:lnTo>
                      <a:lnTo>
                        <a:pt x="927" y="708"/>
                      </a:lnTo>
                      <a:lnTo>
                        <a:pt x="960" y="695"/>
                      </a:lnTo>
                      <a:lnTo>
                        <a:pt x="991" y="683"/>
                      </a:lnTo>
                      <a:lnTo>
                        <a:pt x="1019" y="669"/>
                      </a:lnTo>
                      <a:lnTo>
                        <a:pt x="1044" y="654"/>
                      </a:lnTo>
                      <a:lnTo>
                        <a:pt x="1066" y="639"/>
                      </a:lnTo>
                      <a:lnTo>
                        <a:pt x="1087" y="624"/>
                      </a:lnTo>
                      <a:lnTo>
                        <a:pt x="1104" y="609"/>
                      </a:lnTo>
                      <a:lnTo>
                        <a:pt x="1120" y="593"/>
                      </a:lnTo>
                      <a:lnTo>
                        <a:pt x="1133" y="577"/>
                      </a:lnTo>
                      <a:lnTo>
                        <a:pt x="1145" y="562"/>
                      </a:lnTo>
                      <a:lnTo>
                        <a:pt x="1154" y="546"/>
                      </a:lnTo>
                      <a:lnTo>
                        <a:pt x="1161" y="528"/>
                      </a:lnTo>
                      <a:lnTo>
                        <a:pt x="1168" y="511"/>
                      </a:lnTo>
                      <a:lnTo>
                        <a:pt x="1176" y="495"/>
                      </a:lnTo>
                      <a:lnTo>
                        <a:pt x="1183" y="478"/>
                      </a:lnTo>
                      <a:lnTo>
                        <a:pt x="1190" y="460"/>
                      </a:lnTo>
                      <a:lnTo>
                        <a:pt x="1196" y="442"/>
                      </a:lnTo>
                      <a:lnTo>
                        <a:pt x="1202" y="425"/>
                      </a:lnTo>
                      <a:lnTo>
                        <a:pt x="1206" y="405"/>
                      </a:lnTo>
                      <a:lnTo>
                        <a:pt x="1209" y="381"/>
                      </a:lnTo>
                      <a:lnTo>
                        <a:pt x="1214" y="356"/>
                      </a:lnTo>
                      <a:lnTo>
                        <a:pt x="1221" y="328"/>
                      </a:lnTo>
                      <a:lnTo>
                        <a:pt x="1229" y="299"/>
                      </a:lnTo>
                      <a:lnTo>
                        <a:pt x="1237" y="270"/>
                      </a:lnTo>
                      <a:lnTo>
                        <a:pt x="1246" y="242"/>
                      </a:lnTo>
                      <a:lnTo>
                        <a:pt x="1254" y="214"/>
                      </a:lnTo>
                      <a:lnTo>
                        <a:pt x="1262" y="187"/>
                      </a:lnTo>
                      <a:lnTo>
                        <a:pt x="1271" y="185"/>
                      </a:lnTo>
                      <a:lnTo>
                        <a:pt x="1279" y="182"/>
                      </a:lnTo>
                      <a:lnTo>
                        <a:pt x="1287" y="177"/>
                      </a:lnTo>
                      <a:lnTo>
                        <a:pt x="1296" y="172"/>
                      </a:lnTo>
                      <a:lnTo>
                        <a:pt x="1304" y="168"/>
                      </a:lnTo>
                      <a:lnTo>
                        <a:pt x="1311" y="162"/>
                      </a:lnTo>
                      <a:lnTo>
                        <a:pt x="1317" y="155"/>
                      </a:lnTo>
                      <a:lnTo>
                        <a:pt x="1324" y="147"/>
                      </a:lnTo>
                      <a:lnTo>
                        <a:pt x="1322" y="141"/>
                      </a:lnTo>
                      <a:lnTo>
                        <a:pt x="1321" y="133"/>
                      </a:lnTo>
                      <a:lnTo>
                        <a:pt x="1319" y="125"/>
                      </a:lnTo>
                      <a:lnTo>
                        <a:pt x="1317" y="119"/>
                      </a:lnTo>
                      <a:close/>
                    </a:path>
                  </a:pathLst>
                </a:custGeom>
                <a:solidFill>
                  <a:srgbClr val="D80000">
                    <a:alpha val="100000"/>
                  </a:srgbClr>
                </a:solidFill>
                <a:ln w="9525">
                  <a:noFill/>
                </a:ln>
                <a:effectLst>
                  <a:prstShdw prst="shdw17" dist="17961" dir="13499999">
                    <a:srgbClr val="820000">
                      <a:alpha val="100000"/>
                    </a:srgbClr>
                  </a:prstShdw>
                </a:effectLst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8919" name="Freeform 8"/>
                <p:cNvSpPr/>
                <p:nvPr/>
              </p:nvSpPr>
              <p:spPr>
                <a:xfrm>
                  <a:off x="1186" y="1533"/>
                  <a:ext cx="518" cy="169"/>
                </a:xfrm>
                <a:custGeom>
                  <a:avLst/>
                  <a:gdLst>
                    <a:gd name="txL" fmla="*/ 0 w 1036"/>
                    <a:gd name="txT" fmla="*/ 0 h 338"/>
                    <a:gd name="txR" fmla="*/ 1036 w 1036"/>
                    <a:gd name="txB" fmla="*/ 338 h 338"/>
                  </a:gdLst>
                  <a:ahLst/>
                  <a:cxnLst>
                    <a:cxn ang="0">
                      <a:pos x="851" y="259"/>
                    </a:cxn>
                    <a:cxn ang="0">
                      <a:pos x="815" y="277"/>
                    </a:cxn>
                    <a:cxn ang="0">
                      <a:pos x="785" y="288"/>
                    </a:cxn>
                    <a:cxn ang="0">
                      <a:pos x="753" y="292"/>
                    </a:cxn>
                    <a:cxn ang="0">
                      <a:pos x="714" y="297"/>
                    </a:cxn>
                    <a:cxn ang="0">
                      <a:pos x="662" y="306"/>
                    </a:cxn>
                    <a:cxn ang="0">
                      <a:pos x="598" y="311"/>
                    </a:cxn>
                    <a:cxn ang="0">
                      <a:pos x="535" y="313"/>
                    </a:cxn>
                    <a:cxn ang="0">
                      <a:pos x="475" y="322"/>
                    </a:cxn>
                    <a:cxn ang="0">
                      <a:pos x="416" y="331"/>
                    </a:cxn>
                    <a:cxn ang="0">
                      <a:pos x="356" y="337"/>
                    </a:cxn>
                    <a:cxn ang="0">
                      <a:pos x="295" y="337"/>
                    </a:cxn>
                    <a:cxn ang="0">
                      <a:pos x="234" y="329"/>
                    </a:cxn>
                    <a:cxn ang="0">
                      <a:pos x="176" y="311"/>
                    </a:cxn>
                    <a:cxn ang="0">
                      <a:pos x="124" y="280"/>
                    </a:cxn>
                    <a:cxn ang="0">
                      <a:pos x="78" y="238"/>
                    </a:cxn>
                    <a:cxn ang="0">
                      <a:pos x="48" y="206"/>
                    </a:cxn>
                    <a:cxn ang="0">
                      <a:pos x="26" y="178"/>
                    </a:cxn>
                    <a:cxn ang="0">
                      <a:pos x="0" y="146"/>
                    </a:cxn>
                    <a:cxn ang="0">
                      <a:pos x="43" y="138"/>
                    </a:cxn>
                    <a:cxn ang="0">
                      <a:pos x="87" y="128"/>
                    </a:cxn>
                    <a:cxn ang="0">
                      <a:pos x="132" y="118"/>
                    </a:cxn>
                    <a:cxn ang="0">
                      <a:pos x="178" y="110"/>
                    </a:cxn>
                    <a:cxn ang="0">
                      <a:pos x="227" y="106"/>
                    </a:cxn>
                    <a:cxn ang="0">
                      <a:pos x="283" y="109"/>
                    </a:cxn>
                    <a:cxn ang="0">
                      <a:pos x="332" y="121"/>
                    </a:cxn>
                    <a:cxn ang="0">
                      <a:pos x="386" y="129"/>
                    </a:cxn>
                    <a:cxn ang="0">
                      <a:pos x="439" y="130"/>
                    </a:cxn>
                    <a:cxn ang="0">
                      <a:pos x="482" y="130"/>
                    </a:cxn>
                    <a:cxn ang="0">
                      <a:pos x="517" y="126"/>
                    </a:cxn>
                    <a:cxn ang="0">
                      <a:pos x="546" y="122"/>
                    </a:cxn>
                    <a:cxn ang="0">
                      <a:pos x="578" y="113"/>
                    </a:cxn>
                    <a:cxn ang="0">
                      <a:pos x="619" y="98"/>
                    </a:cxn>
                    <a:cxn ang="0">
                      <a:pos x="661" y="84"/>
                    </a:cxn>
                    <a:cxn ang="0">
                      <a:pos x="705" y="68"/>
                    </a:cxn>
                    <a:cxn ang="0">
                      <a:pos x="753" y="47"/>
                    </a:cxn>
                    <a:cxn ang="0">
                      <a:pos x="801" y="31"/>
                    </a:cxn>
                    <a:cxn ang="0">
                      <a:pos x="849" y="18"/>
                    </a:cxn>
                    <a:cxn ang="0">
                      <a:pos x="899" y="10"/>
                    </a:cxn>
                    <a:cxn ang="0">
                      <a:pos x="950" y="3"/>
                    </a:cxn>
                    <a:cxn ang="0">
                      <a:pos x="983" y="1"/>
                    </a:cxn>
                    <a:cxn ang="0">
                      <a:pos x="1010" y="1"/>
                    </a:cxn>
                    <a:cxn ang="0">
                      <a:pos x="1036" y="0"/>
                    </a:cxn>
                    <a:cxn ang="0">
                      <a:pos x="1017" y="43"/>
                    </a:cxn>
                    <a:cxn ang="0">
                      <a:pos x="996" y="85"/>
                    </a:cxn>
                    <a:cxn ang="0">
                      <a:pos x="974" y="121"/>
                    </a:cxn>
                    <a:cxn ang="0">
                      <a:pos x="958" y="147"/>
                    </a:cxn>
                    <a:cxn ang="0">
                      <a:pos x="931" y="183"/>
                    </a:cxn>
                    <a:cxn ang="0">
                      <a:pos x="901" y="216"/>
                    </a:cxn>
                  </a:cxnLst>
                  <a:rect l="txL" t="txT" r="txR" b="txB"/>
                  <a:pathLst>
                    <a:path w="1036" h="338">
                      <a:moveTo>
                        <a:pt x="879" y="238"/>
                      </a:moveTo>
                      <a:lnTo>
                        <a:pt x="864" y="250"/>
                      </a:lnTo>
                      <a:lnTo>
                        <a:pt x="851" y="259"/>
                      </a:lnTo>
                      <a:lnTo>
                        <a:pt x="838" y="266"/>
                      </a:lnTo>
                      <a:lnTo>
                        <a:pt x="826" y="273"/>
                      </a:lnTo>
                      <a:lnTo>
                        <a:pt x="815" y="277"/>
                      </a:lnTo>
                      <a:lnTo>
                        <a:pt x="805" y="282"/>
                      </a:lnTo>
                      <a:lnTo>
                        <a:pt x="795" y="285"/>
                      </a:lnTo>
                      <a:lnTo>
                        <a:pt x="785" y="288"/>
                      </a:lnTo>
                      <a:lnTo>
                        <a:pt x="775" y="290"/>
                      </a:lnTo>
                      <a:lnTo>
                        <a:pt x="764" y="291"/>
                      </a:lnTo>
                      <a:lnTo>
                        <a:pt x="753" y="292"/>
                      </a:lnTo>
                      <a:lnTo>
                        <a:pt x="741" y="293"/>
                      </a:lnTo>
                      <a:lnTo>
                        <a:pt x="727" y="295"/>
                      </a:lnTo>
                      <a:lnTo>
                        <a:pt x="714" y="297"/>
                      </a:lnTo>
                      <a:lnTo>
                        <a:pt x="699" y="299"/>
                      </a:lnTo>
                      <a:lnTo>
                        <a:pt x="681" y="301"/>
                      </a:lnTo>
                      <a:lnTo>
                        <a:pt x="662" y="306"/>
                      </a:lnTo>
                      <a:lnTo>
                        <a:pt x="641" y="308"/>
                      </a:lnTo>
                      <a:lnTo>
                        <a:pt x="620" y="310"/>
                      </a:lnTo>
                      <a:lnTo>
                        <a:pt x="598" y="311"/>
                      </a:lnTo>
                      <a:lnTo>
                        <a:pt x="578" y="312"/>
                      </a:lnTo>
                      <a:lnTo>
                        <a:pt x="556" y="312"/>
                      </a:lnTo>
                      <a:lnTo>
                        <a:pt x="535" y="313"/>
                      </a:lnTo>
                      <a:lnTo>
                        <a:pt x="514" y="315"/>
                      </a:lnTo>
                      <a:lnTo>
                        <a:pt x="495" y="319"/>
                      </a:lnTo>
                      <a:lnTo>
                        <a:pt x="475" y="322"/>
                      </a:lnTo>
                      <a:lnTo>
                        <a:pt x="455" y="326"/>
                      </a:lnTo>
                      <a:lnTo>
                        <a:pt x="436" y="329"/>
                      </a:lnTo>
                      <a:lnTo>
                        <a:pt x="416" y="331"/>
                      </a:lnTo>
                      <a:lnTo>
                        <a:pt x="397" y="334"/>
                      </a:lnTo>
                      <a:lnTo>
                        <a:pt x="376" y="336"/>
                      </a:lnTo>
                      <a:lnTo>
                        <a:pt x="356" y="337"/>
                      </a:lnTo>
                      <a:lnTo>
                        <a:pt x="336" y="338"/>
                      </a:lnTo>
                      <a:lnTo>
                        <a:pt x="316" y="338"/>
                      </a:lnTo>
                      <a:lnTo>
                        <a:pt x="295" y="337"/>
                      </a:lnTo>
                      <a:lnTo>
                        <a:pt x="276" y="335"/>
                      </a:lnTo>
                      <a:lnTo>
                        <a:pt x="255" y="333"/>
                      </a:lnTo>
                      <a:lnTo>
                        <a:pt x="234" y="329"/>
                      </a:lnTo>
                      <a:lnTo>
                        <a:pt x="215" y="323"/>
                      </a:lnTo>
                      <a:lnTo>
                        <a:pt x="194" y="318"/>
                      </a:lnTo>
                      <a:lnTo>
                        <a:pt x="176" y="311"/>
                      </a:lnTo>
                      <a:lnTo>
                        <a:pt x="158" y="301"/>
                      </a:lnTo>
                      <a:lnTo>
                        <a:pt x="141" y="291"/>
                      </a:lnTo>
                      <a:lnTo>
                        <a:pt x="124" y="280"/>
                      </a:lnTo>
                      <a:lnTo>
                        <a:pt x="108" y="267"/>
                      </a:lnTo>
                      <a:lnTo>
                        <a:pt x="93" y="253"/>
                      </a:lnTo>
                      <a:lnTo>
                        <a:pt x="78" y="238"/>
                      </a:lnTo>
                      <a:lnTo>
                        <a:pt x="63" y="222"/>
                      </a:lnTo>
                      <a:lnTo>
                        <a:pt x="55" y="214"/>
                      </a:lnTo>
                      <a:lnTo>
                        <a:pt x="48" y="206"/>
                      </a:lnTo>
                      <a:lnTo>
                        <a:pt x="41" y="197"/>
                      </a:lnTo>
                      <a:lnTo>
                        <a:pt x="34" y="189"/>
                      </a:lnTo>
                      <a:lnTo>
                        <a:pt x="26" y="178"/>
                      </a:lnTo>
                      <a:lnTo>
                        <a:pt x="17" y="167"/>
                      </a:lnTo>
                      <a:lnTo>
                        <a:pt x="9" y="156"/>
                      </a:lnTo>
                      <a:lnTo>
                        <a:pt x="0" y="146"/>
                      </a:lnTo>
                      <a:lnTo>
                        <a:pt x="14" y="144"/>
                      </a:lnTo>
                      <a:lnTo>
                        <a:pt x="29" y="140"/>
                      </a:lnTo>
                      <a:lnTo>
                        <a:pt x="43" y="138"/>
                      </a:lnTo>
                      <a:lnTo>
                        <a:pt x="58" y="134"/>
                      </a:lnTo>
                      <a:lnTo>
                        <a:pt x="72" y="131"/>
                      </a:lnTo>
                      <a:lnTo>
                        <a:pt x="87" y="128"/>
                      </a:lnTo>
                      <a:lnTo>
                        <a:pt x="102" y="125"/>
                      </a:lnTo>
                      <a:lnTo>
                        <a:pt x="117" y="122"/>
                      </a:lnTo>
                      <a:lnTo>
                        <a:pt x="132" y="118"/>
                      </a:lnTo>
                      <a:lnTo>
                        <a:pt x="147" y="116"/>
                      </a:lnTo>
                      <a:lnTo>
                        <a:pt x="163" y="113"/>
                      </a:lnTo>
                      <a:lnTo>
                        <a:pt x="178" y="110"/>
                      </a:lnTo>
                      <a:lnTo>
                        <a:pt x="194" y="109"/>
                      </a:lnTo>
                      <a:lnTo>
                        <a:pt x="211" y="107"/>
                      </a:lnTo>
                      <a:lnTo>
                        <a:pt x="227" y="106"/>
                      </a:lnTo>
                      <a:lnTo>
                        <a:pt x="245" y="106"/>
                      </a:lnTo>
                      <a:lnTo>
                        <a:pt x="264" y="107"/>
                      </a:lnTo>
                      <a:lnTo>
                        <a:pt x="283" y="109"/>
                      </a:lnTo>
                      <a:lnTo>
                        <a:pt x="300" y="113"/>
                      </a:lnTo>
                      <a:lnTo>
                        <a:pt x="316" y="117"/>
                      </a:lnTo>
                      <a:lnTo>
                        <a:pt x="332" y="121"/>
                      </a:lnTo>
                      <a:lnTo>
                        <a:pt x="350" y="125"/>
                      </a:lnTo>
                      <a:lnTo>
                        <a:pt x="367" y="128"/>
                      </a:lnTo>
                      <a:lnTo>
                        <a:pt x="386" y="129"/>
                      </a:lnTo>
                      <a:lnTo>
                        <a:pt x="406" y="129"/>
                      </a:lnTo>
                      <a:lnTo>
                        <a:pt x="423" y="130"/>
                      </a:lnTo>
                      <a:lnTo>
                        <a:pt x="439" y="130"/>
                      </a:lnTo>
                      <a:lnTo>
                        <a:pt x="454" y="130"/>
                      </a:lnTo>
                      <a:lnTo>
                        <a:pt x="469" y="130"/>
                      </a:lnTo>
                      <a:lnTo>
                        <a:pt x="482" y="130"/>
                      </a:lnTo>
                      <a:lnTo>
                        <a:pt x="494" y="129"/>
                      </a:lnTo>
                      <a:lnTo>
                        <a:pt x="505" y="128"/>
                      </a:lnTo>
                      <a:lnTo>
                        <a:pt x="517" y="126"/>
                      </a:lnTo>
                      <a:lnTo>
                        <a:pt x="527" y="125"/>
                      </a:lnTo>
                      <a:lnTo>
                        <a:pt x="537" y="124"/>
                      </a:lnTo>
                      <a:lnTo>
                        <a:pt x="546" y="122"/>
                      </a:lnTo>
                      <a:lnTo>
                        <a:pt x="557" y="119"/>
                      </a:lnTo>
                      <a:lnTo>
                        <a:pt x="567" y="116"/>
                      </a:lnTo>
                      <a:lnTo>
                        <a:pt x="578" y="113"/>
                      </a:lnTo>
                      <a:lnTo>
                        <a:pt x="588" y="109"/>
                      </a:lnTo>
                      <a:lnTo>
                        <a:pt x="604" y="103"/>
                      </a:lnTo>
                      <a:lnTo>
                        <a:pt x="619" y="98"/>
                      </a:lnTo>
                      <a:lnTo>
                        <a:pt x="633" y="93"/>
                      </a:lnTo>
                      <a:lnTo>
                        <a:pt x="647" y="88"/>
                      </a:lnTo>
                      <a:lnTo>
                        <a:pt x="661" y="84"/>
                      </a:lnTo>
                      <a:lnTo>
                        <a:pt x="674" y="79"/>
                      </a:lnTo>
                      <a:lnTo>
                        <a:pt x="689" y="73"/>
                      </a:lnTo>
                      <a:lnTo>
                        <a:pt x="705" y="68"/>
                      </a:lnTo>
                      <a:lnTo>
                        <a:pt x="722" y="61"/>
                      </a:lnTo>
                      <a:lnTo>
                        <a:pt x="737" y="54"/>
                      </a:lnTo>
                      <a:lnTo>
                        <a:pt x="753" y="47"/>
                      </a:lnTo>
                      <a:lnTo>
                        <a:pt x="769" y="41"/>
                      </a:lnTo>
                      <a:lnTo>
                        <a:pt x="785" y="35"/>
                      </a:lnTo>
                      <a:lnTo>
                        <a:pt x="801" y="31"/>
                      </a:lnTo>
                      <a:lnTo>
                        <a:pt x="817" y="26"/>
                      </a:lnTo>
                      <a:lnTo>
                        <a:pt x="833" y="23"/>
                      </a:lnTo>
                      <a:lnTo>
                        <a:pt x="849" y="18"/>
                      </a:lnTo>
                      <a:lnTo>
                        <a:pt x="867" y="16"/>
                      </a:lnTo>
                      <a:lnTo>
                        <a:pt x="883" y="12"/>
                      </a:lnTo>
                      <a:lnTo>
                        <a:pt x="899" y="10"/>
                      </a:lnTo>
                      <a:lnTo>
                        <a:pt x="916" y="8"/>
                      </a:lnTo>
                      <a:lnTo>
                        <a:pt x="932" y="5"/>
                      </a:lnTo>
                      <a:lnTo>
                        <a:pt x="950" y="3"/>
                      </a:lnTo>
                      <a:lnTo>
                        <a:pt x="966" y="2"/>
                      </a:lnTo>
                      <a:lnTo>
                        <a:pt x="975" y="2"/>
                      </a:lnTo>
                      <a:lnTo>
                        <a:pt x="983" y="1"/>
                      </a:lnTo>
                      <a:lnTo>
                        <a:pt x="992" y="1"/>
                      </a:lnTo>
                      <a:lnTo>
                        <a:pt x="1002" y="1"/>
                      </a:lnTo>
                      <a:lnTo>
                        <a:pt x="1010" y="1"/>
                      </a:lnTo>
                      <a:lnTo>
                        <a:pt x="1019" y="1"/>
                      </a:lnTo>
                      <a:lnTo>
                        <a:pt x="1027" y="0"/>
                      </a:lnTo>
                      <a:lnTo>
                        <a:pt x="1036" y="0"/>
                      </a:lnTo>
                      <a:lnTo>
                        <a:pt x="1030" y="15"/>
                      </a:lnTo>
                      <a:lnTo>
                        <a:pt x="1023" y="28"/>
                      </a:lnTo>
                      <a:lnTo>
                        <a:pt x="1017" y="43"/>
                      </a:lnTo>
                      <a:lnTo>
                        <a:pt x="1010" y="57"/>
                      </a:lnTo>
                      <a:lnTo>
                        <a:pt x="1003" y="71"/>
                      </a:lnTo>
                      <a:lnTo>
                        <a:pt x="996" y="85"/>
                      </a:lnTo>
                      <a:lnTo>
                        <a:pt x="988" y="99"/>
                      </a:lnTo>
                      <a:lnTo>
                        <a:pt x="980" y="113"/>
                      </a:lnTo>
                      <a:lnTo>
                        <a:pt x="974" y="121"/>
                      </a:lnTo>
                      <a:lnTo>
                        <a:pt x="969" y="130"/>
                      </a:lnTo>
                      <a:lnTo>
                        <a:pt x="964" y="138"/>
                      </a:lnTo>
                      <a:lnTo>
                        <a:pt x="958" y="147"/>
                      </a:lnTo>
                      <a:lnTo>
                        <a:pt x="950" y="159"/>
                      </a:lnTo>
                      <a:lnTo>
                        <a:pt x="940" y="171"/>
                      </a:lnTo>
                      <a:lnTo>
                        <a:pt x="931" y="183"/>
                      </a:lnTo>
                      <a:lnTo>
                        <a:pt x="922" y="194"/>
                      </a:lnTo>
                      <a:lnTo>
                        <a:pt x="912" y="206"/>
                      </a:lnTo>
                      <a:lnTo>
                        <a:pt x="901" y="216"/>
                      </a:lnTo>
                      <a:lnTo>
                        <a:pt x="891" y="228"/>
                      </a:lnTo>
                      <a:lnTo>
                        <a:pt x="879" y="238"/>
                      </a:lnTo>
                      <a:close/>
                    </a:path>
                  </a:pathLst>
                </a:custGeom>
                <a:solidFill>
                  <a:srgbClr val="FFFFFF">
                    <a:alpha val="100000"/>
                  </a:srgbClr>
                </a:solidFill>
                <a:ln w="9525">
                  <a:noFill/>
                </a:ln>
                <a:effectLst>
                  <a:prstShdw prst="shdw17" dist="17961" dir="13499999">
                    <a:srgbClr val="999999">
                      <a:alpha val="100000"/>
                    </a:srgbClr>
                  </a:prstShdw>
                </a:effectLst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38920" name="Text Box 9"/>
              <p:cNvSpPr txBox="1"/>
              <p:nvPr/>
            </p:nvSpPr>
            <p:spPr>
              <a:xfrm>
                <a:off x="567" y="680"/>
                <a:ext cx="924" cy="42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/>
                <a:r>
                  <a:rPr lang="zh-CN" altLang="en-US" sz="2800" b="1" dirty="0">
                    <a:latin typeface="Arial" pitchFamily="34" charset="0"/>
                    <a:ea typeface="黑体" pitchFamily="2" charset="-122"/>
                  </a:rPr>
                  <a:t>说一说</a:t>
                </a:r>
                <a:endParaRPr lang="zh-CN" altLang="en-US" sz="2800" b="1" dirty="0">
                  <a:latin typeface="Arial" pitchFamily="34" charset="0"/>
                  <a:ea typeface="黑体" pitchFamily="2" charset="-122"/>
                </a:endParaRPr>
              </a:p>
            </p:txBody>
          </p:sp>
        </p:grpSp>
      </p:grpSp>
      <p:grpSp>
        <p:nvGrpSpPr>
          <p:cNvPr id="38921" name="Group 23"/>
          <p:cNvGrpSpPr/>
          <p:nvPr/>
        </p:nvGrpSpPr>
        <p:grpSpPr>
          <a:xfrm>
            <a:off x="2495550" y="1558925"/>
            <a:ext cx="7467600" cy="1006475"/>
            <a:chOff x="624" y="912"/>
            <a:chExt cx="4704" cy="634"/>
          </a:xfrm>
        </p:grpSpPr>
        <p:sp>
          <p:nvSpPr>
            <p:cNvPr id="38922" name="Text Box 2"/>
            <p:cNvSpPr txBox="1"/>
            <p:nvPr/>
          </p:nvSpPr>
          <p:spPr>
            <a:xfrm>
              <a:off x="624" y="912"/>
              <a:ext cx="4704" cy="63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lnSpc>
                  <a:spcPct val="120000"/>
                </a:lnSpc>
              </a:pPr>
              <a:r>
                <a:rPr lang="en-US" altLang="zh-CN" sz="2500" b="1">
                  <a:latin typeface="黑体" pitchFamily="2" charset="-122"/>
                  <a:ea typeface="黑体" pitchFamily="2" charset="-122"/>
                </a:rPr>
                <a:t>    </a:t>
              </a:r>
              <a:r>
                <a:rPr lang="zh-CN" altLang="en-US" sz="2500" b="1" dirty="0">
                  <a:latin typeface="黑体" pitchFamily="2" charset="-122"/>
                  <a:ea typeface="黑体" pitchFamily="2" charset="-122"/>
                </a:rPr>
                <a:t>在图中，当三角形</a:t>
              </a:r>
              <a:r>
                <a:rPr lang="en-US" altLang="zh-CN" sz="2500" b="1" i="1">
                  <a:latin typeface="Times New Roman" pitchFamily="18" charset="0"/>
                  <a:ea typeface="黑体" pitchFamily="2" charset="-122"/>
                </a:rPr>
                <a:t>ABC</a:t>
              </a:r>
              <a:r>
                <a:rPr lang="zh-CN" altLang="en-US" sz="2500" b="1" dirty="0">
                  <a:latin typeface="黑体" pitchFamily="2" charset="-122"/>
                  <a:ea typeface="黑体" pitchFamily="2" charset="-122"/>
                </a:rPr>
                <a:t>旋转到新的位置，得到三角形      ，它的形状和大小发生变化了吗</a:t>
              </a:r>
              <a:r>
                <a:rPr lang="zh-CN" altLang="en-US" sz="2500" b="1" dirty="0">
                  <a:latin typeface="宋体" pitchFamily="2" charset="-122"/>
                  <a:ea typeface="宋体" pitchFamily="2" charset="-122"/>
                </a:rPr>
                <a:t>？</a:t>
              </a:r>
              <a:endParaRPr lang="zh-CN" altLang="en-US" sz="2500" b="1" dirty="0">
                <a:latin typeface="宋体" pitchFamily="2" charset="-122"/>
                <a:ea typeface="宋体" pitchFamily="2" charset="-122"/>
              </a:endParaRPr>
            </a:p>
          </p:txBody>
        </p:sp>
        <p:graphicFrame>
          <p:nvGraphicFramePr>
            <p:cNvPr id="38923" name="Object 22"/>
            <p:cNvGraphicFramePr/>
            <p:nvPr/>
          </p:nvGraphicFramePr>
          <p:xfrm>
            <a:off x="1296" y="1296"/>
            <a:ext cx="592" cy="1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6" name="" r:id="rId1" imgW="939165" imgH="304800" progId="Equation.DSMT4">
                    <p:embed/>
                  </p:oleObj>
                </mc:Choice>
                <mc:Fallback>
                  <p:oleObj name="" r:id="rId1" imgW="939165" imgH="304800" progId="Equation.DSMT4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296" y="1296"/>
                          <a:ext cx="592" cy="19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8924" name="Picture 24" descr="1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2971800"/>
            <a:ext cx="3114675" cy="2614613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9938" name="Group 2"/>
          <p:cNvGrpSpPr/>
          <p:nvPr/>
        </p:nvGrpSpPr>
        <p:grpSpPr>
          <a:xfrm>
            <a:off x="1822450" y="228600"/>
            <a:ext cx="1835150" cy="1200150"/>
            <a:chOff x="930" y="822"/>
            <a:chExt cx="1292" cy="845"/>
          </a:xfrm>
        </p:grpSpPr>
        <p:sp>
          <p:nvSpPr>
            <p:cNvPr id="30723" name="Oval 3"/>
            <p:cNvSpPr>
              <a:spLocks noChangeArrowheads="1"/>
            </p:cNvSpPr>
            <p:nvPr/>
          </p:nvSpPr>
          <p:spPr bwMode="auto">
            <a:xfrm>
              <a:off x="1048" y="1417"/>
              <a:ext cx="947" cy="2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>
              <a:prstShdw prst="shdw17" dist="17961" dir="2700000">
                <a:schemeClr val="folHlink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9940" name="Text Box 4"/>
            <p:cNvSpPr txBox="1"/>
            <p:nvPr/>
          </p:nvSpPr>
          <p:spPr>
            <a:xfrm>
              <a:off x="1451" y="1259"/>
              <a:ext cx="771" cy="40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3200" b="1" dirty="0">
                  <a:latin typeface="Arial" pitchFamily="34" charset="0"/>
                  <a:ea typeface="黑体" pitchFamily="2" charset="-122"/>
                </a:rPr>
                <a:t>结论</a:t>
              </a:r>
              <a:endParaRPr lang="zh-CN" altLang="en-US" sz="3200" b="1" dirty="0">
                <a:latin typeface="Arial" pitchFamily="34" charset="0"/>
                <a:ea typeface="黑体" pitchFamily="2" charset="-122"/>
              </a:endParaRPr>
            </a:p>
          </p:txBody>
        </p:sp>
        <p:pic>
          <p:nvPicPr>
            <p:cNvPr id="39941" name="Picture 5" descr="MCj0438249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30" y="822"/>
              <a:ext cx="743" cy="687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3048000" y="2667000"/>
            <a:ext cx="6096000" cy="560705"/>
          </a:xfrm>
          <a:prstGeom prst="rect">
            <a:avLst/>
          </a:prstGeom>
          <a:solidFill>
            <a:srgbClr val="FFFFCC"/>
          </a:solidFill>
          <a:ln w="28575">
            <a:solidFill>
              <a:srgbClr val="CCFFFF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p>
            <a:pPr lvl="0" algn="ctr" eaLnBrk="1" hangingPunct="1">
              <a:lnSpc>
                <a:spcPct val="11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旋转不改变图形的形状和大小</a:t>
            </a:r>
            <a:r>
              <a:rPr lang="en-US" altLang="zh-CN" sz="28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8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9943" name="Rectangle 9"/>
          <p:cNvSpPr/>
          <p:nvPr/>
        </p:nvSpPr>
        <p:spPr>
          <a:xfrm>
            <a:off x="2971800" y="1828800"/>
            <a:ext cx="33832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latin typeface="Arial" pitchFamily="34" charset="0"/>
                <a:ea typeface="楷体" pitchFamily="49" charset="-122"/>
              </a:rPr>
              <a:t>旋转具有下述性质：</a:t>
            </a:r>
            <a:endParaRPr lang="zh-CN" altLang="en-US" sz="2800" b="1" dirty="0">
              <a:latin typeface="Arial" pitchFamily="34" charset="0"/>
              <a:ea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0965" name="Group 10"/>
          <p:cNvGrpSpPr/>
          <p:nvPr/>
        </p:nvGrpSpPr>
        <p:grpSpPr>
          <a:xfrm>
            <a:off x="2514600" y="1524000"/>
            <a:ext cx="7391400" cy="2378075"/>
            <a:chOff x="624" y="1152"/>
            <a:chExt cx="4656" cy="1498"/>
          </a:xfrm>
        </p:grpSpPr>
        <p:sp>
          <p:nvSpPr>
            <p:cNvPr id="40966" name="Text Box 5"/>
            <p:cNvSpPr txBox="1"/>
            <p:nvPr/>
          </p:nvSpPr>
          <p:spPr>
            <a:xfrm>
              <a:off x="624" y="1152"/>
              <a:ext cx="4656" cy="149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en-US" altLang="zh-CN" sz="2500" b="1">
                  <a:latin typeface="黑体" pitchFamily="2" charset="-122"/>
                  <a:ea typeface="黑体" pitchFamily="2" charset="-122"/>
                </a:rPr>
                <a:t>1.</a:t>
              </a:r>
              <a:r>
                <a:rPr lang="zh-CN" altLang="en-US" sz="2500" b="1" dirty="0">
                  <a:latin typeface="黑体" pitchFamily="2" charset="-122"/>
                  <a:ea typeface="黑体" pitchFamily="2" charset="-122"/>
                </a:rPr>
                <a:t>如图，将三角形</a:t>
              </a:r>
              <a:r>
                <a:rPr lang="en-US" altLang="zh-CN" sz="2500" b="1" i="1">
                  <a:latin typeface="Times New Roman" pitchFamily="18" charset="0"/>
                  <a:ea typeface="黑体" pitchFamily="2" charset="-122"/>
                </a:rPr>
                <a:t>ABC</a:t>
              </a:r>
              <a:r>
                <a:rPr lang="zh-CN" altLang="en-US" sz="2500" b="1" dirty="0">
                  <a:latin typeface="黑体" pitchFamily="2" charset="-122"/>
                  <a:ea typeface="黑体" pitchFamily="2" charset="-122"/>
                </a:rPr>
                <a:t>按逆时针方向旋转</a:t>
              </a:r>
              <a:r>
                <a:rPr lang="en-US" altLang="zh-CN" sz="2500" b="1">
                  <a:latin typeface="Times New Roman" pitchFamily="18" charset="0"/>
                  <a:ea typeface="黑体" pitchFamily="2" charset="-122"/>
                </a:rPr>
                <a:t>45°</a:t>
              </a:r>
              <a:r>
                <a:rPr lang="zh-CN" altLang="en-US" sz="2500" b="1" dirty="0">
                  <a:latin typeface="Times New Roman" pitchFamily="18" charset="0"/>
                  <a:ea typeface="黑体" pitchFamily="2" charset="-122"/>
                </a:rPr>
                <a:t>，</a:t>
              </a:r>
              <a:endParaRPr lang="zh-CN" altLang="en-US" sz="2500" b="1" dirty="0">
                <a:latin typeface="Times New Roman" pitchFamily="18" charset="0"/>
                <a:ea typeface="黑体" pitchFamily="2" charset="-122"/>
              </a:endParaRPr>
            </a:p>
            <a:p>
              <a:pPr lvl="0" eaLnBrk="1" hangingPunct="1"/>
              <a:r>
                <a:rPr lang="zh-CN" altLang="en-US" sz="2500" b="1" dirty="0">
                  <a:latin typeface="黑体" pitchFamily="2" charset="-122"/>
                  <a:ea typeface="黑体" pitchFamily="2" charset="-122"/>
                </a:rPr>
                <a:t>   得到三角形</a:t>
              </a:r>
              <a:r>
                <a:rPr lang="zh-CN" altLang="en-US" sz="2500" b="1" i="1" dirty="0">
                  <a:latin typeface="Times New Roman" pitchFamily="18" charset="0"/>
                  <a:ea typeface="黑体" pitchFamily="2" charset="-122"/>
                </a:rPr>
                <a:t> </a:t>
              </a:r>
              <a:endParaRPr lang="zh-CN" altLang="en-US" sz="2500" b="1" i="1" dirty="0">
                <a:latin typeface="Times New Roman" pitchFamily="18" charset="0"/>
                <a:ea typeface="黑体" pitchFamily="2" charset="-122"/>
              </a:endParaRPr>
            </a:p>
            <a:p>
              <a:pPr lvl="0" eaLnBrk="1" hangingPunct="1"/>
              <a:r>
                <a:rPr lang="zh-CN" altLang="en-US" sz="2500" b="1" dirty="0">
                  <a:latin typeface="宋体" pitchFamily="2" charset="-122"/>
                  <a:ea typeface="宋体" pitchFamily="2" charset="-122"/>
                </a:rPr>
                <a:t>  （</a:t>
              </a:r>
              <a:r>
                <a:rPr lang="en-US" altLang="zh-CN" sz="2500" b="1">
                  <a:latin typeface="Times New Roman" pitchFamily="18" charset="0"/>
                  <a:ea typeface="宋体" pitchFamily="2" charset="-122"/>
                </a:rPr>
                <a:t>1</a:t>
              </a:r>
              <a:r>
                <a:rPr lang="zh-CN" altLang="en-US" sz="2500" b="1" dirty="0">
                  <a:latin typeface="宋体" pitchFamily="2" charset="-122"/>
                  <a:ea typeface="宋体" pitchFamily="2" charset="-122"/>
                </a:rPr>
                <a:t>）</a:t>
              </a:r>
              <a:r>
                <a:rPr lang="zh-CN" altLang="en-US" sz="2500" b="1" dirty="0">
                  <a:latin typeface="黑体" pitchFamily="2" charset="-122"/>
                  <a:ea typeface="黑体" pitchFamily="2" charset="-122"/>
                </a:rPr>
                <a:t>图中哪一点是旋转中心？</a:t>
              </a:r>
              <a:endParaRPr lang="zh-CN" altLang="en-US" sz="2500" b="1" dirty="0">
                <a:latin typeface="黑体" pitchFamily="2" charset="-122"/>
                <a:ea typeface="黑体" pitchFamily="2" charset="-122"/>
              </a:endParaRPr>
            </a:p>
            <a:p>
              <a:pPr lvl="0" eaLnBrk="1" hangingPunct="1"/>
              <a:r>
                <a:rPr lang="zh-CN" altLang="en-US" sz="2500" b="1" dirty="0">
                  <a:latin typeface="宋体" pitchFamily="2" charset="-122"/>
                  <a:ea typeface="宋体" pitchFamily="2" charset="-122"/>
                </a:rPr>
                <a:t>  （</a:t>
              </a:r>
              <a:r>
                <a:rPr lang="en-US" altLang="zh-CN" sz="2500" b="1">
                  <a:latin typeface="Times New Roman" pitchFamily="18" charset="0"/>
                  <a:ea typeface="宋体" pitchFamily="2" charset="-122"/>
                </a:rPr>
                <a:t>2</a:t>
              </a:r>
              <a:r>
                <a:rPr lang="zh-CN" altLang="en-US" sz="2500" b="1" dirty="0">
                  <a:latin typeface="宋体" pitchFamily="2" charset="-122"/>
                  <a:ea typeface="宋体" pitchFamily="2" charset="-122"/>
                </a:rPr>
                <a:t>）</a:t>
              </a:r>
              <a:r>
                <a:rPr lang="zh-CN" altLang="en-US" sz="2500" b="1" dirty="0">
                  <a:latin typeface="黑体" pitchFamily="2" charset="-122"/>
                  <a:ea typeface="黑体" pitchFamily="2" charset="-122"/>
                </a:rPr>
                <a:t>      和       有什么关系</a:t>
              </a:r>
              <a:r>
                <a:rPr lang="zh-CN" altLang="en-US" sz="2500" b="1" dirty="0">
                  <a:latin typeface="宋体" pitchFamily="2" charset="-122"/>
                  <a:ea typeface="宋体" pitchFamily="2" charset="-122"/>
                </a:rPr>
                <a:t>？</a:t>
              </a:r>
              <a:r>
                <a:rPr lang="zh-CN" altLang="en-US" sz="2500" b="1" dirty="0">
                  <a:latin typeface="黑体" pitchFamily="2" charset="-122"/>
                  <a:ea typeface="黑体" pitchFamily="2" charset="-122"/>
                </a:rPr>
                <a:t>它们的</a:t>
              </a:r>
              <a:endParaRPr lang="zh-CN" altLang="en-US" sz="2500" b="1" dirty="0">
                <a:latin typeface="黑体" pitchFamily="2" charset="-122"/>
                <a:ea typeface="黑体" pitchFamily="2" charset="-122"/>
              </a:endParaRPr>
            </a:p>
            <a:p>
              <a:pPr lvl="0" eaLnBrk="1" hangingPunct="1"/>
              <a:r>
                <a:rPr lang="zh-CN" altLang="en-US" sz="2500" b="1" dirty="0">
                  <a:latin typeface="黑体" pitchFamily="2" charset="-122"/>
                  <a:ea typeface="黑体" pitchFamily="2" charset="-122"/>
                </a:rPr>
                <a:t>       度数是多少</a:t>
              </a:r>
              <a:r>
                <a:rPr lang="zh-CN" altLang="en-US" sz="2500" b="1" dirty="0">
                  <a:latin typeface="宋体" pitchFamily="2" charset="-122"/>
                  <a:ea typeface="宋体" pitchFamily="2" charset="-122"/>
                </a:rPr>
                <a:t>？</a:t>
              </a:r>
              <a:endParaRPr lang="zh-CN" altLang="en-US" sz="2500" b="1" dirty="0">
                <a:latin typeface="宋体" pitchFamily="2" charset="-122"/>
                <a:ea typeface="宋体" pitchFamily="2" charset="-122"/>
              </a:endParaRPr>
            </a:p>
            <a:p>
              <a:pPr lvl="0" eaLnBrk="1" hangingPunct="1"/>
              <a:r>
                <a:rPr lang="zh-CN" altLang="en-US" sz="2500" b="1" dirty="0">
                  <a:latin typeface="宋体" pitchFamily="2" charset="-122"/>
                  <a:ea typeface="宋体" pitchFamily="2" charset="-122"/>
                </a:rPr>
                <a:t>  （</a:t>
              </a:r>
              <a:r>
                <a:rPr lang="en-US" altLang="zh-CN" sz="2500" b="1">
                  <a:latin typeface="Times New Roman" pitchFamily="18" charset="0"/>
                  <a:ea typeface="宋体" pitchFamily="2" charset="-122"/>
                </a:rPr>
                <a:t>3</a:t>
              </a:r>
              <a:r>
                <a:rPr lang="zh-CN" altLang="en-US" sz="2500" b="1" dirty="0">
                  <a:latin typeface="宋体" pitchFamily="2" charset="-122"/>
                  <a:ea typeface="宋体" pitchFamily="2" charset="-122"/>
                </a:rPr>
                <a:t>）</a:t>
              </a:r>
              <a:r>
                <a:rPr lang="en-US" altLang="zh-CN" sz="2500" b="1" i="1">
                  <a:latin typeface="Times New Roman" pitchFamily="18" charset="0"/>
                  <a:ea typeface="黑体" pitchFamily="2" charset="-122"/>
                </a:rPr>
                <a:t>AB</a:t>
              </a:r>
              <a:r>
                <a:rPr lang="zh-CN" altLang="en-US" sz="2500" b="1" dirty="0">
                  <a:latin typeface="黑体" pitchFamily="2" charset="-122"/>
                  <a:ea typeface="黑体" pitchFamily="2" charset="-122"/>
                </a:rPr>
                <a:t>与</a:t>
              </a:r>
              <a:r>
                <a:rPr lang="en-US" altLang="zh-CN" sz="2500" b="1" i="1">
                  <a:latin typeface="Times New Roman" pitchFamily="18" charset="0"/>
                  <a:ea typeface="黑体" pitchFamily="2" charset="-122"/>
                </a:rPr>
                <a:t>AB</a:t>
              </a:r>
              <a:r>
                <a:rPr lang="en-US" altLang="zh-CN" sz="2500" b="1" baseline="30000">
                  <a:latin typeface="Times New Roman" pitchFamily="18" charset="0"/>
                  <a:ea typeface="黑体" pitchFamily="2" charset="-122"/>
                </a:rPr>
                <a:t>′</a:t>
              </a:r>
              <a:r>
                <a:rPr lang="zh-CN" altLang="en-US" sz="2500" b="1" dirty="0">
                  <a:latin typeface="黑体" pitchFamily="2" charset="-122"/>
                  <a:ea typeface="黑体" pitchFamily="2" charset="-122"/>
                </a:rPr>
                <a:t>，</a:t>
              </a:r>
              <a:r>
                <a:rPr lang="en-US" altLang="zh-CN" sz="2500" b="1" i="1">
                  <a:latin typeface="Times New Roman" pitchFamily="18" charset="0"/>
                  <a:ea typeface="黑体" pitchFamily="2" charset="-122"/>
                </a:rPr>
                <a:t>AC</a:t>
              </a:r>
              <a:r>
                <a:rPr lang="zh-CN" altLang="en-US" sz="2500" b="1" dirty="0">
                  <a:latin typeface="黑体" pitchFamily="2" charset="-122"/>
                  <a:ea typeface="黑体" pitchFamily="2" charset="-122"/>
                </a:rPr>
                <a:t>与</a:t>
              </a:r>
              <a:r>
                <a:rPr lang="en-US" altLang="zh-CN" sz="2500" b="1" i="1">
                  <a:latin typeface="Times New Roman" pitchFamily="18" charset="0"/>
                  <a:ea typeface="黑体" pitchFamily="2" charset="-122"/>
                </a:rPr>
                <a:t>AC</a:t>
              </a:r>
              <a:r>
                <a:rPr lang="en-US" altLang="zh-CN" sz="2500" b="1" baseline="30000">
                  <a:latin typeface="Times New Roman" pitchFamily="18" charset="0"/>
                  <a:ea typeface="黑体" pitchFamily="2" charset="-122"/>
                </a:rPr>
                <a:t>′</a:t>
              </a:r>
              <a:r>
                <a:rPr lang="zh-CN" altLang="en-US" sz="2500" b="1" dirty="0">
                  <a:latin typeface="黑体" pitchFamily="2" charset="-122"/>
                  <a:ea typeface="黑体" pitchFamily="2" charset="-122"/>
                </a:rPr>
                <a:t>有什么关系</a:t>
              </a:r>
              <a:r>
                <a:rPr lang="zh-CN" altLang="en-US" sz="2500" b="1" dirty="0">
                  <a:latin typeface="宋体" pitchFamily="2" charset="-122"/>
                  <a:ea typeface="宋体" pitchFamily="2" charset="-122"/>
                </a:rPr>
                <a:t>？</a:t>
              </a:r>
              <a:endParaRPr lang="zh-CN" altLang="en-US" sz="2500" b="1" dirty="0">
                <a:latin typeface="宋体" pitchFamily="2" charset="-122"/>
                <a:ea typeface="宋体" pitchFamily="2" charset="-122"/>
              </a:endParaRPr>
            </a:p>
          </p:txBody>
        </p:sp>
        <p:graphicFrame>
          <p:nvGraphicFramePr>
            <p:cNvPr id="40967" name="Object 7"/>
            <p:cNvGraphicFramePr/>
            <p:nvPr/>
          </p:nvGraphicFramePr>
          <p:xfrm>
            <a:off x="1968" y="1440"/>
            <a:ext cx="624" cy="1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" name="" r:id="rId1" imgW="989965" imgH="304800" progId="Equation.DSMT4">
                    <p:embed/>
                  </p:oleObj>
                </mc:Choice>
                <mc:Fallback>
                  <p:oleObj name="" r:id="rId1" imgW="989965" imgH="304800" progId="Equation.DSMT4">
                    <p:embed/>
                    <p:pic>
                      <p:nvPicPr>
                        <p:cNvPr id="0" name="图片 3076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968" y="1440"/>
                          <a:ext cx="624" cy="19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968" name="Object 8"/>
            <p:cNvGraphicFramePr/>
            <p:nvPr/>
          </p:nvGraphicFramePr>
          <p:xfrm>
            <a:off x="1344" y="1928"/>
            <a:ext cx="624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" r:id="rId3" imgW="989965" imgH="292100" progId="Equation.DSMT4">
                    <p:embed/>
                  </p:oleObj>
                </mc:Choice>
                <mc:Fallback>
                  <p:oleObj name="" r:id="rId3" imgW="989965" imgH="292100" progId="Equation.DSMT4">
                    <p:embed/>
                    <p:pic>
                      <p:nvPicPr>
                        <p:cNvPr id="0" name="图片 3077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344" y="1928"/>
                          <a:ext cx="624" cy="18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969" name="Object 9"/>
            <p:cNvGraphicFramePr/>
            <p:nvPr/>
          </p:nvGraphicFramePr>
          <p:xfrm>
            <a:off x="2240" y="1920"/>
            <a:ext cx="640" cy="1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" r:id="rId5" imgW="1015365" imgH="304800" progId="Equation.DSMT4">
                    <p:embed/>
                  </p:oleObj>
                </mc:Choice>
                <mc:Fallback>
                  <p:oleObj name="" r:id="rId5" imgW="1015365" imgH="304800" progId="Equation.DSMT4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240" y="1920"/>
                          <a:ext cx="640" cy="19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40970" name="Picture 11" descr="1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48600" y="3886200"/>
            <a:ext cx="2514600" cy="2325688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40971" name="组合 40970"/>
          <p:cNvGrpSpPr/>
          <p:nvPr/>
        </p:nvGrpSpPr>
        <p:grpSpPr>
          <a:xfrm>
            <a:off x="5016500" y="188913"/>
            <a:ext cx="2730500" cy="1371600"/>
            <a:chOff x="3992" y="432"/>
            <a:chExt cx="1720" cy="864"/>
          </a:xfrm>
        </p:grpSpPr>
        <p:pic>
          <p:nvPicPr>
            <p:cNvPr id="40972" name="图片 40971" descr="模板图片副本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0973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当堂训练</a:t>
              </a:r>
              <a:endParaRPr lang="zh-CN" altLang="en-US" sz="4000" b="1" dirty="0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Text Box 6"/>
          <p:cNvSpPr txBox="1"/>
          <p:nvPr/>
        </p:nvSpPr>
        <p:spPr>
          <a:xfrm>
            <a:off x="2514600" y="1143000"/>
            <a:ext cx="51816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500" b="1" dirty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2500" b="1"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500" b="1" dirty="0">
                <a:latin typeface="宋体" pitchFamily="2" charset="-122"/>
                <a:ea typeface="宋体" pitchFamily="2" charset="-122"/>
              </a:rPr>
              <a:t>）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图中哪一点是旋转中心</a:t>
            </a:r>
            <a:r>
              <a:rPr lang="zh-CN" altLang="en-US" sz="2500" b="1" dirty="0">
                <a:latin typeface="宋体" pitchFamily="2" charset="-122"/>
                <a:ea typeface="宋体" pitchFamily="2" charset="-122"/>
              </a:rPr>
              <a:t>？</a:t>
            </a:r>
            <a:endParaRPr lang="zh-CN" altLang="en-US" sz="2500" b="1" dirty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41987" name="Picture 10" descr="1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0" y="1905000"/>
            <a:ext cx="2590800" cy="239553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51211" name="Rectangle 11"/>
          <p:cNvSpPr/>
          <p:nvPr/>
        </p:nvSpPr>
        <p:spPr>
          <a:xfrm>
            <a:off x="2743200" y="2133600"/>
            <a:ext cx="44196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500" b="1" dirty="0">
                <a:solidFill>
                  <a:srgbClr val="008000"/>
                </a:solidFill>
                <a:latin typeface="黑体" pitchFamily="2" charset="-122"/>
                <a:ea typeface="黑体" pitchFamily="2" charset="-122"/>
              </a:rPr>
              <a:t>解  </a:t>
            </a: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点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</a:t>
            </a: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是旋转中心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500" b="1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51212" name="Oval 12"/>
          <p:cNvSpPr/>
          <p:nvPr/>
        </p:nvSpPr>
        <p:spPr>
          <a:xfrm>
            <a:off x="8382000" y="3962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sz="1800" b="0" dirty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12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1" grpId="0"/>
      <p:bldP spid="51212" grpId="0" bldLvl="0" animBg="1"/>
      <p:bldP spid="51212" grpId="1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3010" name="Group 7"/>
          <p:cNvGrpSpPr/>
          <p:nvPr/>
        </p:nvGrpSpPr>
        <p:grpSpPr>
          <a:xfrm>
            <a:off x="2514600" y="838200"/>
            <a:ext cx="7391400" cy="854075"/>
            <a:chOff x="576" y="576"/>
            <a:chExt cx="4656" cy="538"/>
          </a:xfrm>
        </p:grpSpPr>
        <p:sp>
          <p:nvSpPr>
            <p:cNvPr id="43011" name="Text Box 2"/>
            <p:cNvSpPr txBox="1"/>
            <p:nvPr/>
          </p:nvSpPr>
          <p:spPr>
            <a:xfrm>
              <a:off x="576" y="576"/>
              <a:ext cx="4656" cy="53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en-US" altLang="zh-CN" sz="2500" b="1">
                  <a:latin typeface="宋体" pitchFamily="2" charset="-122"/>
                  <a:ea typeface="宋体" pitchFamily="2" charset="-122"/>
                </a:rPr>
                <a:t>  </a:t>
              </a:r>
              <a:r>
                <a:rPr lang="zh-CN" altLang="en-US" sz="2500" b="1" dirty="0">
                  <a:latin typeface="宋体" pitchFamily="2" charset="-122"/>
                  <a:ea typeface="宋体" pitchFamily="2" charset="-122"/>
                </a:rPr>
                <a:t>（</a:t>
              </a:r>
              <a:r>
                <a:rPr lang="en-US" altLang="zh-CN" sz="2500" b="1">
                  <a:latin typeface="Times New Roman" pitchFamily="18" charset="0"/>
                  <a:ea typeface="宋体" pitchFamily="2" charset="-122"/>
                </a:rPr>
                <a:t>2</a:t>
              </a:r>
              <a:r>
                <a:rPr lang="zh-CN" altLang="en-US" sz="2500" b="1" dirty="0">
                  <a:latin typeface="宋体" pitchFamily="2" charset="-122"/>
                  <a:ea typeface="宋体" pitchFamily="2" charset="-122"/>
                </a:rPr>
                <a:t>）</a:t>
              </a:r>
              <a:r>
                <a:rPr lang="zh-CN" altLang="en-US" sz="2500" b="1" dirty="0">
                  <a:latin typeface="黑体" pitchFamily="2" charset="-122"/>
                  <a:ea typeface="黑体" pitchFamily="2" charset="-122"/>
                </a:rPr>
                <a:t>      和       有什么关系</a:t>
              </a:r>
              <a:r>
                <a:rPr lang="zh-CN" altLang="en-US" sz="2500" b="1" dirty="0">
                  <a:latin typeface="宋体" pitchFamily="2" charset="-122"/>
                  <a:ea typeface="宋体" pitchFamily="2" charset="-122"/>
                </a:rPr>
                <a:t>？</a:t>
              </a:r>
              <a:r>
                <a:rPr lang="zh-CN" altLang="en-US" sz="2500" b="1" dirty="0">
                  <a:latin typeface="黑体" pitchFamily="2" charset="-122"/>
                  <a:ea typeface="黑体" pitchFamily="2" charset="-122"/>
                </a:rPr>
                <a:t>它们的</a:t>
              </a:r>
              <a:endParaRPr lang="zh-CN" altLang="en-US" sz="2500" b="1" dirty="0">
                <a:latin typeface="黑体" pitchFamily="2" charset="-122"/>
                <a:ea typeface="黑体" pitchFamily="2" charset="-122"/>
              </a:endParaRPr>
            </a:p>
            <a:p>
              <a:pPr lvl="0" eaLnBrk="1" hangingPunct="1"/>
              <a:r>
                <a:rPr lang="zh-CN" altLang="en-US" sz="2500" b="1" dirty="0">
                  <a:latin typeface="黑体" pitchFamily="2" charset="-122"/>
                  <a:ea typeface="黑体" pitchFamily="2" charset="-122"/>
                </a:rPr>
                <a:t>       度数是多少</a:t>
              </a:r>
              <a:r>
                <a:rPr lang="zh-CN" altLang="en-US" sz="2500" b="1" dirty="0">
                  <a:latin typeface="宋体" pitchFamily="2" charset="-122"/>
                  <a:ea typeface="宋体" pitchFamily="2" charset="-122"/>
                </a:rPr>
                <a:t>？</a:t>
              </a:r>
              <a:endParaRPr lang="zh-CN" altLang="en-US" sz="2500" b="1" dirty="0">
                <a:latin typeface="宋体" pitchFamily="2" charset="-122"/>
                <a:ea typeface="宋体" pitchFamily="2" charset="-122"/>
              </a:endParaRPr>
            </a:p>
          </p:txBody>
        </p:sp>
        <p:graphicFrame>
          <p:nvGraphicFramePr>
            <p:cNvPr id="43012" name="Object 4"/>
            <p:cNvGraphicFramePr/>
            <p:nvPr/>
          </p:nvGraphicFramePr>
          <p:xfrm>
            <a:off x="1296" y="632"/>
            <a:ext cx="624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0" name="" r:id="rId1" imgW="989965" imgH="292100" progId="Equation.DSMT4">
                    <p:embed/>
                  </p:oleObj>
                </mc:Choice>
                <mc:Fallback>
                  <p:oleObj name="" r:id="rId1" imgW="989965" imgH="292100" progId="Equation.DSMT4">
                    <p:embed/>
                    <p:pic>
                      <p:nvPicPr>
                        <p:cNvPr id="0" name="图片 3079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296" y="632"/>
                          <a:ext cx="624" cy="18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013" name="Object 5"/>
            <p:cNvGraphicFramePr/>
            <p:nvPr/>
          </p:nvGraphicFramePr>
          <p:xfrm>
            <a:off x="2192" y="624"/>
            <a:ext cx="640" cy="1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1" name="" r:id="rId3" imgW="1015365" imgH="304800" progId="Equation.DSMT4">
                    <p:embed/>
                  </p:oleObj>
                </mc:Choice>
                <mc:Fallback>
                  <p:oleObj name="" r:id="rId3" imgW="1015365" imgH="304800" progId="Equation.DSMT4">
                    <p:embed/>
                    <p:pic>
                      <p:nvPicPr>
                        <p:cNvPr id="0" name="图片 3080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192" y="624"/>
                          <a:ext cx="640" cy="19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43014" name="Picture 6" descr="1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1000" y="1600200"/>
            <a:ext cx="2514600" cy="23256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53256" name="Rectangle 8"/>
          <p:cNvSpPr/>
          <p:nvPr/>
        </p:nvSpPr>
        <p:spPr>
          <a:xfrm>
            <a:off x="2133600" y="2209800"/>
            <a:ext cx="54102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500" b="1" dirty="0">
                <a:solidFill>
                  <a:srgbClr val="008000"/>
                </a:solidFill>
                <a:latin typeface="黑体" pitchFamily="2" charset="-122"/>
                <a:ea typeface="黑体" pitchFamily="2" charset="-122"/>
              </a:rPr>
              <a:t>解</a:t>
            </a: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 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B</a:t>
            </a: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与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B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′</a:t>
            </a: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， 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C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与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C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′</a:t>
            </a: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是对应点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.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</a:t>
            </a:r>
            <a:endParaRPr lang="en-US" altLang="zh-CN" sz="2500" b="1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53258" name="Rectangle 10"/>
          <p:cNvSpPr/>
          <p:nvPr/>
        </p:nvSpPr>
        <p:spPr>
          <a:xfrm>
            <a:off x="2743200" y="2743200"/>
            <a:ext cx="5486400" cy="853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因为两组对应点分别与旋转中心的连线所成的角相等，且等于旋转角，</a:t>
            </a:r>
            <a:endParaRPr lang="zh-CN" altLang="en-US" sz="2500" b="1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3" name="Group 12"/>
          <p:cNvGrpSpPr/>
          <p:nvPr/>
        </p:nvGrpSpPr>
        <p:grpSpPr>
          <a:xfrm>
            <a:off x="2743200" y="3581400"/>
            <a:ext cx="3721100" cy="473075"/>
            <a:chOff x="1152" y="2448"/>
            <a:chExt cx="2344" cy="298"/>
          </a:xfrm>
        </p:grpSpPr>
        <p:graphicFrame>
          <p:nvGraphicFramePr>
            <p:cNvPr id="43018" name="Object 9"/>
            <p:cNvGraphicFramePr/>
            <p:nvPr/>
          </p:nvGraphicFramePr>
          <p:xfrm>
            <a:off x="1680" y="2496"/>
            <a:ext cx="1816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2" name="" r:id="rId6" imgW="2881630" imgH="342900" progId="Equation.DSMT4">
                    <p:embed/>
                  </p:oleObj>
                </mc:Choice>
                <mc:Fallback>
                  <p:oleObj name="" r:id="rId6" imgW="2881630" imgH="342900" progId="Equation.DSMT4">
                    <p:embed/>
                    <p:pic>
                      <p:nvPicPr>
                        <p:cNvPr id="0" name="图片 3081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680" y="2496"/>
                          <a:ext cx="1816" cy="21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019" name="Rectangle 11"/>
            <p:cNvSpPr/>
            <p:nvPr/>
          </p:nvSpPr>
          <p:spPr>
            <a:xfrm>
              <a:off x="1152" y="2448"/>
              <a:ext cx="816" cy="29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2500" b="1" dirty="0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所以</a:t>
              </a:r>
              <a:endPara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endParaRPr>
            </a:p>
          </p:txBody>
        </p:sp>
      </p:grpSp>
      <p:sp>
        <p:nvSpPr>
          <p:cNvPr id="53261" name="Oval 13"/>
          <p:cNvSpPr/>
          <p:nvPr/>
        </p:nvSpPr>
        <p:spPr>
          <a:xfrm>
            <a:off x="9144000" y="1905000"/>
            <a:ext cx="76200" cy="76200"/>
          </a:xfrm>
          <a:prstGeom prst="ellipse">
            <a:avLst/>
          </a:prstGeom>
          <a:solidFill>
            <a:srgbClr val="FF0000"/>
          </a:solidFill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1800" b="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3262" name="Oval 14"/>
          <p:cNvSpPr/>
          <p:nvPr/>
        </p:nvSpPr>
        <p:spPr>
          <a:xfrm>
            <a:off x="10287000" y="2667000"/>
            <a:ext cx="76200" cy="76200"/>
          </a:xfrm>
          <a:prstGeom prst="ellipse">
            <a:avLst/>
          </a:prstGeom>
          <a:solidFill>
            <a:srgbClr val="FF0000"/>
          </a:solidFill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1800" b="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3263" name="Oval 15"/>
          <p:cNvSpPr/>
          <p:nvPr/>
        </p:nvSpPr>
        <p:spPr>
          <a:xfrm>
            <a:off x="8229600" y="2209800"/>
            <a:ext cx="76200" cy="76200"/>
          </a:xfrm>
          <a:prstGeom prst="ellipse">
            <a:avLst/>
          </a:prstGeom>
          <a:solidFill>
            <a:srgbClr val="FF00FF"/>
          </a:solidFill>
          <a:ln w="28575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1800" b="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3264" name="Oval 16"/>
          <p:cNvSpPr/>
          <p:nvPr/>
        </p:nvSpPr>
        <p:spPr>
          <a:xfrm>
            <a:off x="9372600" y="2209800"/>
            <a:ext cx="76200" cy="76200"/>
          </a:xfrm>
          <a:prstGeom prst="ellipse">
            <a:avLst/>
          </a:prstGeom>
          <a:solidFill>
            <a:srgbClr val="FF00FF"/>
          </a:solidFill>
          <a:ln w="28575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1800" b="0" dirty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6" grpId="0"/>
      <p:bldP spid="53258" grpId="0"/>
      <p:bldP spid="53261" grpId="0" bldLvl="0" animBg="1"/>
      <p:bldP spid="53262" grpId="0" bldLvl="0" animBg="1"/>
      <p:bldP spid="53263" grpId="0" bldLvl="0" animBg="1"/>
      <p:bldP spid="53264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Text Box 2"/>
          <p:cNvSpPr txBox="1"/>
          <p:nvPr/>
        </p:nvSpPr>
        <p:spPr>
          <a:xfrm>
            <a:off x="2590800" y="990600"/>
            <a:ext cx="64770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500" b="1" dirty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2500" b="1">
                <a:latin typeface="Times New Roman" pitchFamily="18" charset="0"/>
                <a:ea typeface="宋体" pitchFamily="2" charset="-122"/>
              </a:rPr>
              <a:t>3</a:t>
            </a:r>
            <a:r>
              <a:rPr lang="zh-CN" altLang="en-US" sz="2500" b="1" dirty="0">
                <a:latin typeface="宋体" pitchFamily="2" charset="-122"/>
                <a:ea typeface="宋体" pitchFamily="2" charset="-122"/>
              </a:rPr>
              <a:t>）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AB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与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AB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′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AC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与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AC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′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有什么关系</a:t>
            </a:r>
            <a:r>
              <a:rPr lang="zh-CN" altLang="en-US" sz="2500" b="1" dirty="0">
                <a:latin typeface="宋体" pitchFamily="2" charset="-122"/>
                <a:ea typeface="宋体" pitchFamily="2" charset="-122"/>
              </a:rPr>
              <a:t>？</a:t>
            </a:r>
            <a:endParaRPr lang="zh-CN" altLang="en-US" sz="2500" b="1" dirty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44035" name="Picture 6" descr="1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01000" y="2398713"/>
            <a:ext cx="2514600" cy="2325687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52231" name="Rectangle 7"/>
          <p:cNvSpPr/>
          <p:nvPr/>
        </p:nvSpPr>
        <p:spPr>
          <a:xfrm>
            <a:off x="2743200" y="1828800"/>
            <a:ext cx="59436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500" b="1" dirty="0">
                <a:solidFill>
                  <a:srgbClr val="008000"/>
                </a:solidFill>
                <a:latin typeface="黑体" pitchFamily="2" charset="-122"/>
                <a:ea typeface="黑体" pitchFamily="2" charset="-122"/>
              </a:rPr>
              <a:t>解</a:t>
            </a: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 因为对应点到旋转中心的距离相等， </a:t>
            </a:r>
            <a:endParaRPr lang="zh-CN" altLang="en-US" sz="2500" b="1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" name="Group 10"/>
          <p:cNvGrpSpPr/>
          <p:nvPr/>
        </p:nvGrpSpPr>
        <p:grpSpPr>
          <a:xfrm>
            <a:off x="3352800" y="2574925"/>
            <a:ext cx="3581400" cy="473075"/>
            <a:chOff x="528" y="2448"/>
            <a:chExt cx="2256" cy="298"/>
          </a:xfrm>
        </p:grpSpPr>
        <p:graphicFrame>
          <p:nvGraphicFramePr>
            <p:cNvPr id="44038" name="Object 8"/>
            <p:cNvGraphicFramePr/>
            <p:nvPr/>
          </p:nvGraphicFramePr>
          <p:xfrm>
            <a:off x="1000" y="2520"/>
            <a:ext cx="1784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" name="" r:id="rId2" imgW="2830830" imgH="342900" progId="Equation.DSMT4">
                    <p:embed/>
                  </p:oleObj>
                </mc:Choice>
                <mc:Fallback>
                  <p:oleObj name="" r:id="rId2" imgW="2830830" imgH="342900" progId="Equation.DSMT4">
                    <p:embed/>
                    <p:pic>
                      <p:nvPicPr>
                        <p:cNvPr id="0" name="图片 3082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1000" y="2520"/>
                          <a:ext cx="1784" cy="21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039" name="Rectangle 9"/>
            <p:cNvSpPr/>
            <p:nvPr/>
          </p:nvSpPr>
          <p:spPr>
            <a:xfrm>
              <a:off x="528" y="2448"/>
              <a:ext cx="1200" cy="29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2500" b="1" dirty="0">
                  <a:solidFill>
                    <a:srgbClr val="0000FF"/>
                  </a:solidFill>
                  <a:latin typeface="黑体" pitchFamily="2" charset="-122"/>
                  <a:ea typeface="黑体" pitchFamily="2" charset="-122"/>
                </a:rPr>
                <a:t>所以</a:t>
              </a:r>
              <a:endPara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53" name="Rectangle 9"/>
          <p:cNvSpPr>
            <a:spLocks noChangeArrowheads="1"/>
          </p:cNvSpPr>
          <p:nvPr/>
        </p:nvSpPr>
        <p:spPr bwMode="auto">
          <a:xfrm>
            <a:off x="2362200" y="1379855"/>
            <a:ext cx="7924800" cy="1691640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anchor="ctr">
            <a:spAutoFit/>
          </a:bodyPr>
          <a:p>
            <a:pPr lvl="0">
              <a:lnSpc>
                <a:spcPct val="160000"/>
              </a:lnSpc>
            </a:pPr>
            <a:r>
              <a:rPr lang="en-US" altLang="zh-CN" sz="2500" b="1">
                <a:latin typeface="黑体" pitchFamily="2" charset="-122"/>
                <a:ea typeface="黑体" pitchFamily="2" charset="-122"/>
              </a:rPr>
              <a:t>    2.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如图，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是正△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ABC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内的一点，若将△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PAB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绕点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逆时针旋转到△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P'AC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，则∠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PAP'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的度数为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________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．</a:t>
            </a:r>
            <a:endParaRPr lang="zh-CN" altLang="en-US" sz="2500" b="1" dirty="0">
              <a:latin typeface="黑体" pitchFamily="2" charset="-122"/>
              <a:ea typeface="黑体" pitchFamily="2" charset="-122"/>
            </a:endParaRPr>
          </a:p>
          <a:p>
            <a:pPr lvl="0"/>
            <a:endParaRPr lang="en-US" altLang="zh-CN" sz="2500" b="0"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57355" name="Picture 11" descr="C:\Users\Administrator\Desktop\图片2.bmp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438400" y="3124200"/>
            <a:ext cx="3131688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4" name="Group 21"/>
          <p:cNvGrpSpPr/>
          <p:nvPr/>
        </p:nvGrpSpPr>
        <p:grpSpPr>
          <a:xfrm>
            <a:off x="5486400" y="3124200"/>
            <a:ext cx="4800600" cy="1949450"/>
            <a:chOff x="1248" y="2784"/>
            <a:chExt cx="3024" cy="1228"/>
          </a:xfrm>
        </p:grpSpPr>
        <p:sp>
          <p:nvSpPr>
            <p:cNvPr id="47115" name="AutoShape 10"/>
            <p:cNvSpPr/>
            <p:nvPr/>
          </p:nvSpPr>
          <p:spPr>
            <a:xfrm>
              <a:off x="1248" y="2784"/>
              <a:ext cx="539" cy="336"/>
            </a:xfrm>
            <a:prstGeom prst="star8">
              <a:avLst>
                <a:gd name="adj" fmla="val 38250"/>
              </a:avLst>
            </a:prstGeom>
            <a:solidFill>
              <a:srgbClr val="CC99FF"/>
            </a:solidFill>
            <a:ln w="28575">
              <a:noFill/>
              <a:miter/>
            </a:ln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</a:pPr>
              <a:r>
                <a:rPr lang="zh-CN" altLang="en-US" sz="2400" b="1" dirty="0">
                  <a:solidFill>
                    <a:srgbClr val="FF0000"/>
                  </a:solidFill>
                  <a:latin typeface="Arial" pitchFamily="34" charset="0"/>
                  <a:ea typeface="楷体_GB2312" pitchFamily="49" charset="-122"/>
                </a:rPr>
                <a:t>解析</a:t>
              </a:r>
              <a:endParaRPr lang="zh-CN" altLang="en-US" sz="2400" b="1" dirty="0">
                <a:solidFill>
                  <a:srgbClr val="FF0000"/>
                </a:solidFill>
                <a:latin typeface="Arial" pitchFamily="34" charset="0"/>
                <a:ea typeface="楷体_GB2312" pitchFamily="49" charset="-122"/>
              </a:endParaRPr>
            </a:p>
          </p:txBody>
        </p:sp>
        <p:sp>
          <p:nvSpPr>
            <p:cNvPr id="47116" name="Text Box 11"/>
            <p:cNvSpPr txBox="1"/>
            <p:nvPr/>
          </p:nvSpPr>
          <p:spPr>
            <a:xfrm>
              <a:off x="1680" y="2849"/>
              <a:ext cx="2592" cy="116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lnSpc>
                  <a:spcPct val="160000"/>
                </a:lnSpc>
              </a:pPr>
              <a:r>
                <a:rPr lang="zh-CN" altLang="en-US" sz="2400" b="1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由旋转的性质可知</a:t>
              </a:r>
              <a:endPara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endParaRPr>
            </a:p>
            <a:p>
              <a:pPr lvl="0" eaLnBrk="1" hangingPunct="1">
                <a:lnSpc>
                  <a:spcPct val="160000"/>
                </a:lnSpc>
              </a:pPr>
              <a:r>
                <a:rPr lang="zh-CN" altLang="en-US" sz="2400" b="1" dirty="0">
                  <a:latin typeface="黑体" pitchFamily="2" charset="-122"/>
                  <a:ea typeface="黑体" pitchFamily="2" charset="-122"/>
                </a:rPr>
                <a:t>∠</a:t>
              </a:r>
              <a:r>
                <a:rPr lang="en-US" altLang="zh-CN" sz="2400" b="1" i="1">
                  <a:latin typeface="Times New Roman" pitchFamily="18" charset="0"/>
                  <a:ea typeface="黑体" pitchFamily="2" charset="-122"/>
                </a:rPr>
                <a:t>BAP=</a:t>
              </a:r>
              <a:r>
                <a:rPr lang="en-US" altLang="zh-CN" sz="2400" b="1">
                  <a:latin typeface="黑体" pitchFamily="2" charset="-122"/>
                  <a:ea typeface="黑体" pitchFamily="2" charset="-122"/>
                </a:rPr>
                <a:t>∠</a:t>
              </a:r>
              <a:r>
                <a:rPr lang="en-US" altLang="zh-CN" sz="2400" b="1" i="1">
                  <a:latin typeface="Times New Roman" pitchFamily="18" charset="0"/>
                  <a:ea typeface="黑体" pitchFamily="2" charset="-122"/>
                </a:rPr>
                <a:t>CAP '</a:t>
              </a:r>
              <a:endParaRPr lang="en-US" altLang="zh-CN" sz="24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endParaRPr>
            </a:p>
            <a:p>
              <a:pPr lvl="0" eaLnBrk="1" hangingPunct="1">
                <a:lnSpc>
                  <a:spcPct val="160000"/>
                </a:lnSpc>
              </a:pPr>
              <a:r>
                <a:rPr lang="zh-CN" altLang="en-US" sz="2400" b="1" dirty="0">
                  <a:solidFill>
                    <a:srgbClr val="0000FF"/>
                  </a:solidFill>
                  <a:latin typeface="Times New Roman" pitchFamily="18" charset="0"/>
                  <a:ea typeface="黑体" pitchFamily="2" charset="-122"/>
                </a:rPr>
                <a:t>所以</a:t>
              </a:r>
              <a:r>
                <a:rPr lang="zh-CN" altLang="en-US" sz="2400" b="1" dirty="0">
                  <a:latin typeface="黑体" pitchFamily="2" charset="-122"/>
                  <a:ea typeface="黑体" pitchFamily="2" charset="-122"/>
                </a:rPr>
                <a:t>∠</a:t>
              </a:r>
              <a:r>
                <a:rPr lang="en-US" altLang="zh-CN" sz="2400" b="1" i="1">
                  <a:latin typeface="Times New Roman" pitchFamily="18" charset="0"/>
                  <a:ea typeface="黑体" pitchFamily="2" charset="-122"/>
                </a:rPr>
                <a:t>PAP ' =</a:t>
              </a:r>
              <a:r>
                <a:rPr lang="en-US" altLang="zh-CN" sz="2400" b="1">
                  <a:latin typeface="黑体" pitchFamily="2" charset="-122"/>
                  <a:ea typeface="黑体" pitchFamily="2" charset="-122"/>
                </a:rPr>
                <a:t>∠</a:t>
              </a:r>
              <a:r>
                <a:rPr lang="en-US" altLang="zh-CN" sz="2400" b="1" i="1">
                  <a:latin typeface="Times New Roman" pitchFamily="18" charset="0"/>
                  <a:ea typeface="黑体" pitchFamily="2" charset="-122"/>
                </a:rPr>
                <a:t>BAC</a:t>
              </a:r>
              <a:r>
                <a:rPr lang="en-US" altLang="zh-CN" sz="2400" b="1">
                  <a:latin typeface="黑体" pitchFamily="2" charset="-122"/>
                  <a:ea typeface="黑体" pitchFamily="2" charset="-122"/>
                </a:rPr>
                <a:t>=</a:t>
              </a:r>
              <a:r>
                <a:rPr lang="en-US" altLang="zh-CN" sz="2400" b="1">
                  <a:latin typeface="Times New Roman" pitchFamily="18" charset="0"/>
                  <a:ea typeface="黑体" pitchFamily="2" charset="-122"/>
                </a:rPr>
                <a:t>60</a:t>
              </a:r>
              <a:r>
                <a:rPr lang="en-US" altLang="zh-CN" sz="2400" b="1">
                  <a:latin typeface="黑体" pitchFamily="2" charset="-122"/>
                  <a:ea typeface="黑体" pitchFamily="2" charset="-122"/>
                </a:rPr>
                <a:t> °</a:t>
              </a:r>
              <a:endParaRPr lang="en-US" altLang="zh-CN" sz="24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8506460" y="1981200"/>
            <a:ext cx="68453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en-US" altLang="zh-CN" sz="2500" b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60º </a:t>
            </a:r>
            <a:endParaRPr lang="en-US" altLang="zh-CN" sz="2500" b="0">
              <a:solidFill>
                <a:srgbClr val="FF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7522" name="Rectangle 2"/>
          <p:cNvSpPr>
            <a:spLocks noChangeArrowheads="1"/>
          </p:cNvSpPr>
          <p:nvPr/>
        </p:nvSpPr>
        <p:spPr bwMode="auto">
          <a:xfrm>
            <a:off x="2286000" y="1156018"/>
            <a:ext cx="7772400" cy="2682240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anchor="ctr">
            <a:spAutoFit/>
          </a:bodyPr>
          <a:p>
            <a:pPr lvl="0" indent="133350">
              <a:lnSpc>
                <a:spcPct val="160000"/>
              </a:lnSpc>
            </a:pPr>
            <a:r>
              <a:rPr lang="en-US" altLang="zh-CN" sz="2500" b="1">
                <a:latin typeface="黑体" pitchFamily="2" charset="-122"/>
                <a:ea typeface="黑体" pitchFamily="2" charset="-122"/>
              </a:rPr>
              <a:t>3.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如图，将△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AOB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绕点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按逆时针方向旋转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45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°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后得到△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A'OB'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，若∠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AOB=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15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°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，则∠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AOB 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的度数是</a:t>
            </a:r>
            <a:endParaRPr lang="zh-CN" altLang="en-US" sz="2500" b="1" dirty="0">
              <a:latin typeface="黑体" pitchFamily="2" charset="-122"/>
              <a:ea typeface="黑体" pitchFamily="2" charset="-122"/>
            </a:endParaRPr>
          </a:p>
          <a:p>
            <a:pPr lvl="0" indent="133350">
              <a:lnSpc>
                <a:spcPct val="160000"/>
              </a:lnSpc>
            </a:pP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（     ）</a:t>
            </a:r>
            <a:endParaRPr lang="zh-CN" altLang="en-US" sz="2500" b="1" dirty="0">
              <a:latin typeface="黑体" pitchFamily="2" charset="-122"/>
              <a:ea typeface="黑体" pitchFamily="2" charset="-122"/>
            </a:endParaRPr>
          </a:p>
          <a:p>
            <a:pPr lvl="0" indent="133350"/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   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.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25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°      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B.30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°      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C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35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°       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D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40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°</a:t>
            </a:r>
            <a:endParaRPr lang="en-US" altLang="zh-CN" sz="2500" b="1">
              <a:latin typeface="黑体" pitchFamily="2" charset="-122"/>
              <a:ea typeface="黑体" pitchFamily="2" charset="-122"/>
            </a:endParaRPr>
          </a:p>
          <a:p>
            <a:pPr lvl="0" indent="133350"/>
            <a:endParaRPr lang="en-US" altLang="zh-CN" sz="2500" b="0"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48131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6000" y="3429000"/>
            <a:ext cx="3025775" cy="25908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07523" name="Rectangle 3"/>
          <p:cNvSpPr>
            <a:spLocks noChangeArrowheads="1"/>
          </p:cNvSpPr>
          <p:nvPr/>
        </p:nvSpPr>
        <p:spPr bwMode="auto">
          <a:xfrm>
            <a:off x="5941060" y="1754505"/>
            <a:ext cx="309880" cy="701040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5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grpSp>
        <p:nvGrpSpPr>
          <p:cNvPr id="4" name="Group 21"/>
          <p:cNvGrpSpPr/>
          <p:nvPr/>
        </p:nvGrpSpPr>
        <p:grpSpPr>
          <a:xfrm>
            <a:off x="5715000" y="3886200"/>
            <a:ext cx="4038600" cy="779463"/>
            <a:chOff x="1248" y="2784"/>
            <a:chExt cx="2544" cy="491"/>
          </a:xfrm>
        </p:grpSpPr>
        <p:sp>
          <p:nvSpPr>
            <p:cNvPr id="48139" name="AutoShape 10"/>
            <p:cNvSpPr/>
            <p:nvPr/>
          </p:nvSpPr>
          <p:spPr>
            <a:xfrm>
              <a:off x="1248" y="2784"/>
              <a:ext cx="539" cy="336"/>
            </a:xfrm>
            <a:prstGeom prst="star8">
              <a:avLst>
                <a:gd name="adj" fmla="val 38250"/>
              </a:avLst>
            </a:prstGeom>
            <a:solidFill>
              <a:srgbClr val="CC99FF"/>
            </a:solidFill>
            <a:ln w="28575">
              <a:noFill/>
              <a:miter/>
            </a:ln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</a:pPr>
              <a:r>
                <a:rPr lang="zh-CN" altLang="en-US" sz="2200" b="1" dirty="0">
                  <a:solidFill>
                    <a:srgbClr val="FF0000"/>
                  </a:solidFill>
                  <a:latin typeface="Arial" pitchFamily="34" charset="0"/>
                  <a:ea typeface="楷体_GB2312" pitchFamily="49" charset="-122"/>
                </a:rPr>
                <a:t>解析</a:t>
              </a:r>
              <a:endParaRPr lang="zh-CN" altLang="en-US" sz="2200" b="1" dirty="0">
                <a:solidFill>
                  <a:srgbClr val="FF0000"/>
                </a:solidFill>
                <a:latin typeface="Arial" pitchFamily="34" charset="0"/>
                <a:ea typeface="楷体_GB2312" pitchFamily="49" charset="-122"/>
              </a:endParaRPr>
            </a:p>
          </p:txBody>
        </p:sp>
        <p:sp>
          <p:nvSpPr>
            <p:cNvPr id="48140" name="Text Box 11"/>
            <p:cNvSpPr txBox="1"/>
            <p:nvPr/>
          </p:nvSpPr>
          <p:spPr>
            <a:xfrm>
              <a:off x="1852" y="2849"/>
              <a:ext cx="1940" cy="42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lnSpc>
                  <a:spcPct val="160000"/>
                </a:lnSpc>
              </a:pPr>
              <a:r>
                <a:rPr lang="zh-CN" altLang="en-US" sz="2400" b="1" dirty="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由旋转的性质应选</a:t>
              </a:r>
              <a:r>
                <a:rPr lang="en-US" altLang="zh-CN" sz="2400" b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B.</a:t>
              </a:r>
              <a:endParaRPr lang="en-US" altLang="zh-CN" sz="24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3048000" y="2362200"/>
            <a:ext cx="420370" cy="77406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B</a:t>
            </a:r>
            <a:endParaRPr lang="en-US" altLang="zh-CN" sz="28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矩形 23553"/>
          <p:cNvSpPr/>
          <p:nvPr/>
        </p:nvSpPr>
        <p:spPr>
          <a:xfrm>
            <a:off x="2063750" y="2781300"/>
            <a:ext cx="8135938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buNone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通过这节课的学习活动，你有什么收获？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3555" name="Group 15"/>
          <p:cNvGrpSpPr/>
          <p:nvPr/>
        </p:nvGrpSpPr>
        <p:grpSpPr>
          <a:xfrm>
            <a:off x="5159375" y="620713"/>
            <a:ext cx="2730500" cy="1371600"/>
            <a:chOff x="3992" y="432"/>
            <a:chExt cx="1720" cy="864"/>
          </a:xfrm>
        </p:grpSpPr>
        <p:pic>
          <p:nvPicPr>
            <p:cNvPr id="23556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8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342900" lvl="0" indent="-3429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4579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24580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502" name="Oval 38"/>
          <p:cNvSpPr/>
          <p:nvPr/>
        </p:nvSpPr>
        <p:spPr>
          <a:xfrm rot="-7136096">
            <a:off x="4556125" y="3411538"/>
            <a:ext cx="184150" cy="193675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1800" b="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62503" name="Oval 39"/>
          <p:cNvSpPr/>
          <p:nvPr/>
        </p:nvSpPr>
        <p:spPr>
          <a:xfrm rot="-7136096">
            <a:off x="6346825" y="3951288"/>
            <a:ext cx="184150" cy="193675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1800" b="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62504" name="Oval 40"/>
          <p:cNvSpPr/>
          <p:nvPr/>
        </p:nvSpPr>
        <p:spPr>
          <a:xfrm rot="-7136096">
            <a:off x="4432300" y="2689225"/>
            <a:ext cx="184150" cy="192088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1800" b="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62505" name="Oval 41"/>
          <p:cNvSpPr/>
          <p:nvPr/>
        </p:nvSpPr>
        <p:spPr>
          <a:xfrm rot="-7136096">
            <a:off x="5038725" y="3884613"/>
            <a:ext cx="184150" cy="193675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1800" b="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62506" name="Oval 42"/>
          <p:cNvSpPr/>
          <p:nvPr/>
        </p:nvSpPr>
        <p:spPr>
          <a:xfrm rot="-7136096">
            <a:off x="5621338" y="4037013"/>
            <a:ext cx="184150" cy="193675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1800" b="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62507" name="Oval 43"/>
          <p:cNvSpPr/>
          <p:nvPr/>
        </p:nvSpPr>
        <p:spPr>
          <a:xfrm rot="-7136096">
            <a:off x="5715000" y="1506538"/>
            <a:ext cx="184150" cy="192087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1800" b="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62508" name="Oval 44"/>
          <p:cNvSpPr/>
          <p:nvPr/>
        </p:nvSpPr>
        <p:spPr>
          <a:xfrm rot="-7136096">
            <a:off x="4656138" y="2092325"/>
            <a:ext cx="184150" cy="193675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1800" b="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62509" name="Oval 45"/>
          <p:cNvSpPr/>
          <p:nvPr/>
        </p:nvSpPr>
        <p:spPr>
          <a:xfrm rot="-7136096">
            <a:off x="5053013" y="1608138"/>
            <a:ext cx="184150" cy="193675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1800" b="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62510" name="Oval 46"/>
          <p:cNvSpPr/>
          <p:nvPr/>
        </p:nvSpPr>
        <p:spPr>
          <a:xfrm rot="-7136096">
            <a:off x="6384925" y="1717675"/>
            <a:ext cx="184150" cy="192088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1800" b="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62511" name="Oval 47"/>
          <p:cNvSpPr/>
          <p:nvPr/>
        </p:nvSpPr>
        <p:spPr>
          <a:xfrm rot="-7136096">
            <a:off x="6786563" y="3444875"/>
            <a:ext cx="184150" cy="192088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1800" b="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62512" name="Oval 48"/>
          <p:cNvSpPr/>
          <p:nvPr/>
        </p:nvSpPr>
        <p:spPr>
          <a:xfrm rot="-7136096">
            <a:off x="6943725" y="2830513"/>
            <a:ext cx="184150" cy="192087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1800" b="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62513" name="Oval 49"/>
          <p:cNvSpPr/>
          <p:nvPr/>
        </p:nvSpPr>
        <p:spPr>
          <a:xfrm rot="-7136096">
            <a:off x="6843713" y="2147888"/>
            <a:ext cx="184150" cy="193675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1800" b="0" dirty="0"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" name="Group 55"/>
          <p:cNvGrpSpPr/>
          <p:nvPr/>
        </p:nvGrpSpPr>
        <p:grpSpPr>
          <a:xfrm>
            <a:off x="4273550" y="1412875"/>
            <a:ext cx="2952750" cy="2952750"/>
            <a:chOff x="1746" y="890"/>
            <a:chExt cx="1860" cy="1860"/>
          </a:xfrm>
        </p:grpSpPr>
        <p:sp>
          <p:nvSpPr>
            <p:cNvPr id="26639" name="Oval 37"/>
            <p:cNvSpPr/>
            <p:nvPr/>
          </p:nvSpPr>
          <p:spPr>
            <a:xfrm rot="-7136096">
              <a:off x="1746" y="890"/>
              <a:ext cx="1860" cy="1860"/>
            </a:xfrm>
            <a:prstGeom prst="ellipse">
              <a:avLst/>
            </a:prstGeom>
            <a:noFill/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0" vert="eaVert" wrap="none" anchor="ctr"/>
            <a:p>
              <a:pPr lvl="0" eaLnBrk="1" hangingPunct="1"/>
              <a:endParaRPr lang="zh-CN" altLang="en-US" sz="1800" b="0" dirty="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6640" name="AutoShape 50"/>
            <p:cNvSpPr/>
            <p:nvPr/>
          </p:nvSpPr>
          <p:spPr>
            <a:xfrm rot="-114813">
              <a:off x="2654" y="1011"/>
              <a:ext cx="60" cy="818"/>
            </a:xfrm>
            <a:prstGeom prst="triangle">
              <a:avLst>
                <a:gd name="adj" fmla="val 100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1800" b="0" dirty="0"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62515" name="Oval 51"/>
          <p:cNvSpPr/>
          <p:nvPr/>
        </p:nvSpPr>
        <p:spPr>
          <a:xfrm rot="-7136096">
            <a:off x="5700713" y="2779713"/>
            <a:ext cx="184150" cy="193675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1800" b="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6642" name="Text Box 56"/>
          <p:cNvSpPr txBox="1"/>
          <p:nvPr/>
        </p:nvSpPr>
        <p:spPr>
          <a:xfrm>
            <a:off x="3071813" y="5229225"/>
            <a:ext cx="6335712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石英钟的指针是怎样走动的呢？</a:t>
            </a:r>
            <a:endParaRPr lang="zh-CN" altLang="en-US" sz="2800" b="1" dirty="0"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6647" name="组合 26646"/>
          <p:cNvGrpSpPr/>
          <p:nvPr/>
        </p:nvGrpSpPr>
        <p:grpSpPr>
          <a:xfrm>
            <a:off x="5016500" y="188913"/>
            <a:ext cx="2730500" cy="1371600"/>
            <a:chOff x="3992" y="432"/>
            <a:chExt cx="1720" cy="864"/>
          </a:xfrm>
        </p:grpSpPr>
        <p:pic>
          <p:nvPicPr>
            <p:cNvPr id="26648" name="图片 26647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6649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情景导入</a:t>
              </a:r>
              <a:endParaRPr lang="zh-CN" altLang="en-US" sz="4000" b="1" dirty="0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2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2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2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2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2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2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2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2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2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2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2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2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62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5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502" grpId="0" bldLvl="0" animBg="1"/>
      <p:bldP spid="62503" grpId="0" bldLvl="0" animBg="1"/>
      <p:bldP spid="62504" grpId="0" bldLvl="0" animBg="1"/>
      <p:bldP spid="62505" grpId="0" bldLvl="0" animBg="1"/>
      <p:bldP spid="62506" grpId="0" bldLvl="0" animBg="1"/>
      <p:bldP spid="62507" grpId="0" bldLvl="0" animBg="1"/>
      <p:bldP spid="62508" grpId="0" bldLvl="0" animBg="1"/>
      <p:bldP spid="62509" grpId="0" bldLvl="0" animBg="1"/>
      <p:bldP spid="62510" grpId="0" bldLvl="0" animBg="1"/>
      <p:bldP spid="62511" grpId="0" bldLvl="0" animBg="1"/>
      <p:bldP spid="62512" grpId="0" bldLvl="0" animBg="1"/>
      <p:bldP spid="62513" grpId="0" bldLvl="0" animBg="1"/>
      <p:bldP spid="62515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23"/>
          <p:cNvGrpSpPr/>
          <p:nvPr/>
        </p:nvGrpSpPr>
        <p:grpSpPr>
          <a:xfrm>
            <a:off x="3216275" y="1773238"/>
            <a:ext cx="5545138" cy="1511300"/>
            <a:chOff x="1655" y="1616"/>
            <a:chExt cx="3493" cy="952"/>
          </a:xfrm>
        </p:grpSpPr>
        <p:sp>
          <p:nvSpPr>
            <p:cNvPr id="27651" name="AutoShape 20"/>
            <p:cNvSpPr/>
            <p:nvPr/>
          </p:nvSpPr>
          <p:spPr>
            <a:xfrm rot="-5400000">
              <a:off x="1927" y="1343"/>
              <a:ext cx="952" cy="1497"/>
            </a:xfrm>
            <a:custGeom>
              <a:avLst/>
              <a:gdLst>
                <a:gd name="txL" fmla="*/ 4492 w 21600"/>
                <a:gd name="txT" fmla="*/ 4502 h 21600"/>
                <a:gd name="txR" fmla="*/ 17108 w 21600"/>
                <a:gd name="txB" fmla="*/ 17098 h 21600"/>
              </a:gdLst>
              <a:ahLst/>
              <a:cxnLst>
                <a:cxn ang="0">
                  <a:pos x="833" y="749"/>
                </a:cxn>
                <a:cxn ang="0">
                  <a:pos x="476" y="1497"/>
                </a:cxn>
                <a:cxn ang="0">
                  <a:pos x="119" y="749"/>
                </a:cxn>
                <a:cxn ang="0">
                  <a:pos x="476" y="0"/>
                </a:cxn>
              </a:cxnLst>
              <a:rect l="txL" t="txT" r="txR" b="tx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>
                <a:alpha val="100000"/>
              </a:schemeClr>
            </a:solidFill>
            <a:ln w="9525" cap="flat" cmpd="sng">
              <a:solidFill>
                <a:schemeClr val="tx1">
                  <a:alpha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652" name="AutoShape 21"/>
            <p:cNvSpPr/>
            <p:nvPr/>
          </p:nvSpPr>
          <p:spPr>
            <a:xfrm rot="5400000" flipH="1">
              <a:off x="3923" y="1343"/>
              <a:ext cx="952" cy="1497"/>
            </a:xfrm>
            <a:custGeom>
              <a:avLst/>
              <a:gdLst>
                <a:gd name="txL" fmla="*/ 4492 w 21600"/>
                <a:gd name="txT" fmla="*/ 4502 h 21600"/>
                <a:gd name="txR" fmla="*/ 17108 w 21600"/>
                <a:gd name="txB" fmla="*/ 17098 h 21600"/>
              </a:gdLst>
              <a:ahLst/>
              <a:cxnLst>
                <a:cxn ang="0">
                  <a:pos x="833" y="749"/>
                </a:cxn>
                <a:cxn ang="0">
                  <a:pos x="476" y="1497"/>
                </a:cxn>
                <a:cxn ang="0">
                  <a:pos x="119" y="749"/>
                </a:cxn>
                <a:cxn ang="0">
                  <a:pos x="476" y="0"/>
                </a:cxn>
              </a:cxnLst>
              <a:rect l="txL" t="txT" r="txR" b="txB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>
                <a:alpha val="100000"/>
              </a:schemeClr>
            </a:solidFill>
            <a:ln w="9525" cap="flat" cmpd="sng">
              <a:solidFill>
                <a:schemeClr val="tx1">
                  <a:alpha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653" name="AutoShape 22"/>
            <p:cNvSpPr/>
            <p:nvPr/>
          </p:nvSpPr>
          <p:spPr>
            <a:xfrm rot="-2835186">
              <a:off x="2994" y="1638"/>
              <a:ext cx="816" cy="862"/>
            </a:xfrm>
            <a:custGeom>
              <a:avLst/>
              <a:gdLst>
                <a:gd name="txL" fmla="*/ 3150 w 21600"/>
                <a:gd name="txT" fmla="*/ 3157 h 21600"/>
                <a:gd name="txR" fmla="*/ 18450 w 21600"/>
                <a:gd name="txB" fmla="*/ 18443 h 21600"/>
              </a:gdLst>
              <a:ahLst/>
              <a:cxnLst>
                <a:cxn ang="0">
                  <a:pos x="408" y="0"/>
                </a:cxn>
                <a:cxn ang="0">
                  <a:pos x="119" y="126"/>
                </a:cxn>
                <a:cxn ang="0">
                  <a:pos x="0" y="431"/>
                </a:cxn>
                <a:cxn ang="0">
                  <a:pos x="119" y="736"/>
                </a:cxn>
                <a:cxn ang="0">
                  <a:pos x="408" y="862"/>
                </a:cxn>
                <a:cxn ang="0">
                  <a:pos x="697" y="736"/>
                </a:cxn>
                <a:cxn ang="0">
                  <a:pos x="816" y="431"/>
                </a:cxn>
                <a:cxn ang="0">
                  <a:pos x="697" y="126"/>
                </a:cxn>
              </a:cxnLst>
              <a:rect l="txL" t="txT" r="txR" b="txB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401" y="15493"/>
                  </a:moveTo>
                  <a:cubicBezTo>
                    <a:pt x="18376" y="14122"/>
                    <a:pt x="18900" y="12482"/>
                    <a:pt x="18900" y="10800"/>
                  </a:cubicBezTo>
                  <a:cubicBezTo>
                    <a:pt x="18900" y="6326"/>
                    <a:pt x="15273" y="2700"/>
                    <a:pt x="10800" y="2700"/>
                  </a:cubicBezTo>
                  <a:cubicBezTo>
                    <a:pt x="9117" y="2699"/>
                    <a:pt x="7477" y="3223"/>
                    <a:pt x="6106" y="4198"/>
                  </a:cubicBezTo>
                  <a:close/>
                  <a:moveTo>
                    <a:pt x="4198" y="6106"/>
                  </a:moveTo>
                  <a:cubicBezTo>
                    <a:pt x="3223" y="7477"/>
                    <a:pt x="2700" y="9117"/>
                    <a:pt x="2700" y="10799"/>
                  </a:cubicBezTo>
                  <a:cubicBezTo>
                    <a:pt x="2700" y="15273"/>
                    <a:pt x="6326" y="18900"/>
                    <a:pt x="10800" y="18900"/>
                  </a:cubicBezTo>
                  <a:cubicBezTo>
                    <a:pt x="12482" y="18900"/>
                    <a:pt x="14122" y="18376"/>
                    <a:pt x="15493" y="17401"/>
                  </a:cubicBezTo>
                  <a:close/>
                </a:path>
              </a:pathLst>
            </a:custGeom>
            <a:solidFill>
              <a:schemeClr val="accent1">
                <a:alpha val="100000"/>
              </a:schemeClr>
            </a:solidFill>
            <a:ln w="9525" cap="flat" cmpd="sng">
              <a:solidFill>
                <a:schemeClr val="tx1">
                  <a:alpha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7657" name="Text Box 39"/>
          <p:cNvSpPr txBox="1"/>
          <p:nvPr/>
        </p:nvSpPr>
        <p:spPr>
          <a:xfrm>
            <a:off x="2640013" y="4221163"/>
            <a:ext cx="74168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电扇启动后，它的叶子是怎么样转动的呢？</a:t>
            </a:r>
            <a:endParaRPr lang="zh-CN" altLang="en-US" sz="2800" b="1" dirty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1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11"/>
          <p:cNvGrpSpPr/>
          <p:nvPr/>
        </p:nvGrpSpPr>
        <p:grpSpPr>
          <a:xfrm>
            <a:off x="3719513" y="692150"/>
            <a:ext cx="4541837" cy="4540250"/>
            <a:chOff x="1292" y="709"/>
            <a:chExt cx="2861" cy="2860"/>
          </a:xfrm>
        </p:grpSpPr>
        <p:pic>
          <p:nvPicPr>
            <p:cNvPr id="28675" name="Picture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973" y="709"/>
              <a:ext cx="822" cy="1500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pic>
          <p:nvPicPr>
            <p:cNvPr id="28676" name="Picture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5400000">
              <a:off x="2992" y="1050"/>
              <a:ext cx="822" cy="1500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pic>
          <p:nvPicPr>
            <p:cNvPr id="28677" name="Picture 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-5400000">
              <a:off x="1631" y="1730"/>
              <a:ext cx="822" cy="1500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pic>
          <p:nvPicPr>
            <p:cNvPr id="28678" name="Picture 1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10800000">
              <a:off x="2653" y="2069"/>
              <a:ext cx="822" cy="1500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28682" name="Text Box 15"/>
          <p:cNvSpPr txBox="1"/>
          <p:nvPr/>
        </p:nvSpPr>
        <p:spPr>
          <a:xfrm>
            <a:off x="2927350" y="5583238"/>
            <a:ext cx="6408738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大风车迎风而动，它是怎么转动的？</a:t>
            </a:r>
            <a:endParaRPr lang="zh-CN" altLang="en-US" sz="2800" b="1" dirty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1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矩形 2"/>
          <p:cNvSpPr/>
          <p:nvPr/>
        </p:nvSpPr>
        <p:spPr>
          <a:xfrm>
            <a:off x="1992313" y="979488"/>
            <a:ext cx="8305800" cy="252031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</a:pPr>
            <a:r>
              <a:rPr lang="en-US" altLang="zh-CN" sz="2900" b="1"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2900" b="1" dirty="0">
                <a:latin typeface="黑体" pitchFamily="2" charset="-122"/>
                <a:ea typeface="黑体" pitchFamily="2" charset="-122"/>
              </a:rPr>
              <a:t>将一个平面图形</a:t>
            </a:r>
            <a:r>
              <a:rPr lang="en-US" altLang="zh-CN" sz="2900" b="1" i="1">
                <a:latin typeface="黑体" pitchFamily="2" charset="-122"/>
                <a:ea typeface="黑体" pitchFamily="2" charset="-122"/>
              </a:rPr>
              <a:t>F</a:t>
            </a:r>
            <a:r>
              <a:rPr lang="zh-CN" altLang="en-US" sz="2900" b="1" dirty="0">
                <a:latin typeface="黑体" pitchFamily="2" charset="-122"/>
                <a:ea typeface="黑体" pitchFamily="2" charset="-122"/>
              </a:rPr>
              <a:t>上的每一个点，绕这个平面内一定点</a:t>
            </a:r>
            <a:r>
              <a:rPr lang="en-US" altLang="zh-CN" sz="2900" b="1" i="1">
                <a:latin typeface="黑体" pitchFamily="2" charset="-122"/>
                <a:ea typeface="黑体" pitchFamily="2" charset="-122"/>
              </a:rPr>
              <a:t>O</a:t>
            </a:r>
            <a:r>
              <a:rPr lang="zh-CN" altLang="en-US" sz="2900" b="1" dirty="0">
                <a:latin typeface="黑体" pitchFamily="2" charset="-122"/>
                <a:ea typeface="黑体" pitchFamily="2" charset="-122"/>
              </a:rPr>
              <a:t>旋转同一个角</a:t>
            </a:r>
            <a:r>
              <a:rPr lang="el-GR" altLang="zh-CN" sz="2900" b="1" i="1" dirty="0">
                <a:latin typeface="黑体" pitchFamily="2" charset="-122"/>
                <a:ea typeface="黑体" pitchFamily="2" charset="-122"/>
              </a:rPr>
              <a:t>α</a:t>
            </a:r>
            <a:r>
              <a:rPr lang="zh-CN" altLang="en-US" sz="2900" b="1" dirty="0">
                <a:latin typeface="黑体" pitchFamily="2" charset="-122"/>
                <a:ea typeface="黑体" pitchFamily="2" charset="-122"/>
              </a:rPr>
              <a:t>，（即把图形</a:t>
            </a:r>
            <a:r>
              <a:rPr lang="en-US" altLang="zh-CN" sz="2900" b="1" i="1">
                <a:latin typeface="黑体" pitchFamily="2" charset="-122"/>
                <a:ea typeface="黑体" pitchFamily="2" charset="-122"/>
              </a:rPr>
              <a:t>F</a:t>
            </a:r>
            <a:r>
              <a:rPr lang="zh-CN" altLang="en-US" sz="2900" b="1" dirty="0">
                <a:latin typeface="黑体" pitchFamily="2" charset="-122"/>
                <a:ea typeface="黑体" pitchFamily="2" charset="-122"/>
              </a:rPr>
              <a:t>上每一个点与定点的连线绕定点</a:t>
            </a:r>
            <a:r>
              <a:rPr lang="en-US" altLang="zh-CN" sz="2900" b="1" i="1">
                <a:latin typeface="黑体" pitchFamily="2" charset="-122"/>
                <a:ea typeface="黑体" pitchFamily="2" charset="-122"/>
              </a:rPr>
              <a:t>O</a:t>
            </a:r>
            <a:r>
              <a:rPr lang="zh-CN" altLang="en-US" sz="2900" b="1" dirty="0">
                <a:latin typeface="黑体" pitchFamily="2" charset="-122"/>
                <a:ea typeface="黑体" pitchFamily="2" charset="-122"/>
              </a:rPr>
              <a:t>旋转角</a:t>
            </a:r>
            <a:r>
              <a:rPr lang="el-GR" altLang="zh-CN" sz="2900" b="1" i="1" dirty="0">
                <a:latin typeface="黑体" pitchFamily="2" charset="-122"/>
                <a:ea typeface="黑体" pitchFamily="2" charset="-122"/>
              </a:rPr>
              <a:t>α</a:t>
            </a:r>
            <a:r>
              <a:rPr lang="zh-CN" altLang="en-US" sz="2900" b="1" dirty="0">
                <a:latin typeface="黑体" pitchFamily="2" charset="-122"/>
                <a:ea typeface="黑体" pitchFamily="2" charset="-122"/>
              </a:rPr>
              <a:t>），得到图形</a:t>
            </a:r>
            <a:r>
              <a:rPr lang="en-US" altLang="zh-CN" sz="2900" b="1" i="1">
                <a:latin typeface="黑体" pitchFamily="2" charset="-122"/>
                <a:ea typeface="黑体" pitchFamily="2" charset="-122"/>
              </a:rPr>
              <a:t>F'</a:t>
            </a:r>
            <a:r>
              <a:rPr lang="zh-CN" altLang="en-US" sz="2900" b="1" dirty="0">
                <a:latin typeface="黑体" pitchFamily="2" charset="-122"/>
                <a:ea typeface="黑体" pitchFamily="2" charset="-122"/>
              </a:rPr>
              <a:t>，如图，图形的这种变换叫做</a:t>
            </a:r>
            <a:r>
              <a:rPr lang="zh-CN" altLang="en-US" sz="29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旋转</a:t>
            </a:r>
            <a:r>
              <a:rPr lang="en-US" altLang="zh-CN" sz="2900" b="1">
                <a:latin typeface="黑体" pitchFamily="2" charset="-122"/>
                <a:ea typeface="黑体" pitchFamily="2" charset="-122"/>
              </a:rPr>
              <a:t>.</a:t>
            </a:r>
            <a:r>
              <a:rPr lang="zh-CN" altLang="en-US" sz="2900" b="1" dirty="0">
                <a:latin typeface="黑体" pitchFamily="2" charset="-122"/>
                <a:ea typeface="黑体" pitchFamily="2" charset="-122"/>
              </a:rPr>
              <a:t>这个定点</a:t>
            </a:r>
            <a:r>
              <a:rPr lang="zh-CN" altLang="en-US" sz="2900" b="1" i="1" dirty="0">
                <a:latin typeface="黑体" pitchFamily="2" charset="-122"/>
                <a:ea typeface="黑体" pitchFamily="2" charset="-122"/>
              </a:rPr>
              <a:t> </a:t>
            </a:r>
            <a:r>
              <a:rPr lang="en-US" altLang="zh-CN" sz="2900" b="1" i="1">
                <a:latin typeface="黑体" pitchFamily="2" charset="-122"/>
                <a:ea typeface="黑体" pitchFamily="2" charset="-122"/>
              </a:rPr>
              <a:t>O </a:t>
            </a:r>
            <a:r>
              <a:rPr lang="zh-CN" altLang="en-US" sz="2900" b="1" dirty="0">
                <a:latin typeface="黑体" pitchFamily="2" charset="-122"/>
                <a:ea typeface="黑体" pitchFamily="2" charset="-122"/>
              </a:rPr>
              <a:t>叫</a:t>
            </a:r>
            <a:r>
              <a:rPr lang="zh-CN" altLang="en-US" sz="29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旋转中心</a:t>
            </a:r>
            <a:r>
              <a:rPr lang="zh-CN" altLang="en-US" sz="2900" b="1" dirty="0">
                <a:latin typeface="黑体" pitchFamily="2" charset="-122"/>
                <a:ea typeface="黑体" pitchFamily="2" charset="-122"/>
              </a:rPr>
              <a:t>，角</a:t>
            </a:r>
            <a:r>
              <a:rPr lang="el-GR" altLang="zh-CN" sz="2900" b="1" i="1" dirty="0">
                <a:latin typeface="黑体" pitchFamily="2" charset="-122"/>
                <a:ea typeface="黑体" pitchFamily="2" charset="-122"/>
              </a:rPr>
              <a:t>α</a:t>
            </a:r>
            <a:r>
              <a:rPr lang="zh-CN" altLang="en-US" sz="2900" b="1" dirty="0">
                <a:latin typeface="黑体" pitchFamily="2" charset="-122"/>
                <a:ea typeface="黑体" pitchFamily="2" charset="-122"/>
              </a:rPr>
              <a:t>叫做</a:t>
            </a:r>
            <a:r>
              <a:rPr lang="zh-CN" altLang="en-US" sz="29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旋转角</a:t>
            </a:r>
            <a:r>
              <a:rPr lang="en-US" altLang="zh-CN" sz="29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9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7108" name="矩形 3"/>
          <p:cNvSpPr/>
          <p:nvPr/>
        </p:nvSpPr>
        <p:spPr>
          <a:xfrm>
            <a:off x="2063750" y="3625850"/>
            <a:ext cx="6337300" cy="20345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</a:pPr>
            <a:r>
              <a:rPr lang="en-US" altLang="zh-CN" sz="2900" b="1"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2900" b="1" dirty="0">
                <a:latin typeface="黑体" pitchFamily="2" charset="-122"/>
                <a:ea typeface="黑体" pitchFamily="2" charset="-122"/>
              </a:rPr>
              <a:t>原位置的图形</a:t>
            </a:r>
            <a:r>
              <a:rPr lang="en-US" altLang="zh-CN" sz="2900" b="1" i="1">
                <a:latin typeface="黑体" pitchFamily="2" charset="-122"/>
                <a:ea typeface="黑体" pitchFamily="2" charset="-122"/>
              </a:rPr>
              <a:t>F </a:t>
            </a:r>
            <a:r>
              <a:rPr lang="zh-CN" altLang="en-US" sz="2900" b="1" dirty="0">
                <a:latin typeface="黑体" pitchFamily="2" charset="-122"/>
                <a:ea typeface="黑体" pitchFamily="2" charset="-122"/>
              </a:rPr>
              <a:t>叫做原像，新位置的图形</a:t>
            </a:r>
            <a:r>
              <a:rPr lang="en-US" altLang="zh-CN" sz="2900" b="1" i="1">
                <a:latin typeface="黑体" pitchFamily="2" charset="-122"/>
                <a:ea typeface="黑体" pitchFamily="2" charset="-122"/>
              </a:rPr>
              <a:t>F'</a:t>
            </a:r>
            <a:r>
              <a:rPr lang="zh-CN" altLang="en-US" sz="2900" b="1" dirty="0">
                <a:latin typeface="黑体" pitchFamily="2" charset="-122"/>
                <a:ea typeface="黑体" pitchFamily="2" charset="-122"/>
              </a:rPr>
              <a:t>叫做图形</a:t>
            </a:r>
            <a:r>
              <a:rPr lang="en-US" altLang="zh-CN" sz="2900" b="1" i="1">
                <a:latin typeface="黑体" pitchFamily="2" charset="-122"/>
                <a:ea typeface="黑体" pitchFamily="2" charset="-122"/>
              </a:rPr>
              <a:t>F</a:t>
            </a:r>
            <a:r>
              <a:rPr lang="zh-CN" altLang="en-US" sz="2900" b="1" dirty="0">
                <a:latin typeface="黑体" pitchFamily="2" charset="-122"/>
                <a:ea typeface="黑体" pitchFamily="2" charset="-122"/>
              </a:rPr>
              <a:t>在旋转下的像</a:t>
            </a:r>
            <a:r>
              <a:rPr lang="en-US" altLang="zh-CN" sz="2900" b="1">
                <a:latin typeface="黑体" pitchFamily="2" charset="-122"/>
                <a:ea typeface="黑体" pitchFamily="2" charset="-122"/>
              </a:rPr>
              <a:t>. </a:t>
            </a:r>
            <a:r>
              <a:rPr lang="zh-CN" altLang="en-US" sz="2900" b="1" dirty="0">
                <a:latin typeface="黑体" pitchFamily="2" charset="-122"/>
                <a:ea typeface="黑体" pitchFamily="2" charset="-122"/>
              </a:rPr>
              <a:t>图形</a:t>
            </a:r>
            <a:r>
              <a:rPr lang="en-US" altLang="zh-CN" sz="2900" b="1" i="1">
                <a:latin typeface="黑体" pitchFamily="2" charset="-122"/>
                <a:ea typeface="黑体" pitchFamily="2" charset="-122"/>
              </a:rPr>
              <a:t>F</a:t>
            </a:r>
            <a:r>
              <a:rPr lang="zh-CN" altLang="en-US" sz="2900" b="1" dirty="0">
                <a:latin typeface="黑体" pitchFamily="2" charset="-122"/>
                <a:ea typeface="黑体" pitchFamily="2" charset="-122"/>
              </a:rPr>
              <a:t>上的每一个点</a:t>
            </a:r>
            <a:r>
              <a:rPr lang="en-US" altLang="zh-CN" sz="2900" b="1" i="1">
                <a:latin typeface="黑体" pitchFamily="2" charset="-122"/>
                <a:ea typeface="黑体" pitchFamily="2" charset="-122"/>
              </a:rPr>
              <a:t>P</a:t>
            </a:r>
            <a:r>
              <a:rPr lang="zh-CN" altLang="en-US" sz="2900" b="1" dirty="0">
                <a:latin typeface="黑体" pitchFamily="2" charset="-122"/>
                <a:ea typeface="黑体" pitchFamily="2" charset="-122"/>
              </a:rPr>
              <a:t>与它在旋转下的像点</a:t>
            </a:r>
            <a:r>
              <a:rPr lang="en-US" altLang="zh-CN" sz="2900" b="1" i="1">
                <a:latin typeface="黑体" pitchFamily="2" charset="-122"/>
                <a:ea typeface="黑体" pitchFamily="2" charset="-122"/>
              </a:rPr>
              <a:t>P'</a:t>
            </a:r>
            <a:r>
              <a:rPr lang="zh-CN" altLang="en-US" sz="2900" b="1" dirty="0">
                <a:latin typeface="黑体" pitchFamily="2" charset="-122"/>
                <a:ea typeface="黑体" pitchFamily="2" charset="-122"/>
              </a:rPr>
              <a:t>叫做在旋转下的对应点</a:t>
            </a:r>
            <a:r>
              <a:rPr lang="en-US" altLang="zh-CN" sz="29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9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9700" name="矩形 5"/>
          <p:cNvSpPr/>
          <p:nvPr/>
        </p:nvSpPr>
        <p:spPr>
          <a:xfrm>
            <a:off x="8915400" y="5638800"/>
            <a:ext cx="145097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zh-CN" altLang="en-US" sz="2000" b="1" dirty="0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图</a:t>
            </a:r>
            <a:r>
              <a:rPr lang="en-US" altLang="zh-CN" sz="2000" b="1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5-10</a:t>
            </a:r>
            <a:endParaRPr lang="en-US" altLang="zh-CN" sz="2000" b="1">
              <a:solidFill>
                <a:schemeClr val="hlink"/>
              </a:solidFill>
              <a:latin typeface="Times New Roman" pitchFamily="18" charset="0"/>
              <a:ea typeface="黑体" pitchFamily="2" charset="-122"/>
            </a:endParaRPr>
          </a:p>
        </p:txBody>
      </p:sp>
      <p:pic>
        <p:nvPicPr>
          <p:cNvPr id="29701" name="Picture 5" descr="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29600" y="3124200"/>
            <a:ext cx="2249488" cy="2320925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29702" name="组合 29701"/>
          <p:cNvGrpSpPr/>
          <p:nvPr/>
        </p:nvGrpSpPr>
        <p:grpSpPr>
          <a:xfrm>
            <a:off x="4727575" y="0"/>
            <a:ext cx="2730500" cy="1371600"/>
            <a:chOff x="3992" y="432"/>
            <a:chExt cx="1720" cy="864"/>
          </a:xfrm>
        </p:grpSpPr>
        <p:pic>
          <p:nvPicPr>
            <p:cNvPr id="29703" name="图片 29702" descr="模板图片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9704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推进新课</a:t>
              </a:r>
              <a:endParaRPr lang="zh-CN" altLang="en-US" sz="4000" b="1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8" name="AutoShape 2"/>
          <p:cNvSpPr/>
          <p:nvPr/>
        </p:nvSpPr>
        <p:spPr>
          <a:xfrm>
            <a:off x="3106738" y="1989138"/>
            <a:ext cx="2808287" cy="2736850"/>
          </a:xfrm>
          <a:prstGeom prst="triangle">
            <a:avLst>
              <a:gd name="adj" fmla="val 50000"/>
            </a:avLst>
          </a:prstGeom>
          <a:solidFill>
            <a:schemeClr val="accent1">
              <a:alpha val="0"/>
            </a:schemeClr>
          </a:solidFill>
          <a:ln w="381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1800" b="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5299" name="AutoShape 3"/>
          <p:cNvSpPr/>
          <p:nvPr/>
        </p:nvSpPr>
        <p:spPr>
          <a:xfrm rot="5941970">
            <a:off x="6059488" y="2205038"/>
            <a:ext cx="2808287" cy="2665412"/>
          </a:xfrm>
          <a:prstGeom prst="triangle">
            <a:avLst>
              <a:gd name="adj" fmla="val 50000"/>
            </a:avLst>
          </a:prstGeom>
          <a:solidFill>
            <a:schemeClr val="accent1">
              <a:alpha val="0"/>
            </a:schemeClr>
          </a:solidFill>
          <a:ln w="381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vert="eaVert" wrap="none" anchor="ctr"/>
          <a:p>
            <a:pPr lvl="0" eaLnBrk="1" hangingPunct="1"/>
            <a:endParaRPr lang="zh-CN" altLang="en-US" sz="1800" b="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5300" name="Text Box 4"/>
          <p:cNvSpPr txBox="1"/>
          <p:nvPr/>
        </p:nvSpPr>
        <p:spPr>
          <a:xfrm>
            <a:off x="3971925" y="1628775"/>
            <a:ext cx="6477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>
                <a:latin typeface="宋体" pitchFamily="2" charset="-122"/>
                <a:ea typeface="宋体" pitchFamily="2" charset="-122"/>
              </a:rPr>
              <a:t>A</a:t>
            </a:r>
            <a:endParaRPr lang="en-US" altLang="zh-CN" sz="4000" b="1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5301" name="Text Box 5"/>
          <p:cNvSpPr txBox="1"/>
          <p:nvPr/>
        </p:nvSpPr>
        <p:spPr>
          <a:xfrm>
            <a:off x="2890838" y="4600575"/>
            <a:ext cx="6477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1">
                <a:latin typeface="宋体" pitchFamily="2" charset="-122"/>
                <a:ea typeface="宋体" pitchFamily="2" charset="-122"/>
              </a:rPr>
              <a:t>B</a:t>
            </a:r>
            <a:endParaRPr lang="en-US" altLang="zh-CN" sz="4000" b="1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5302" name="Text Box 6"/>
          <p:cNvSpPr txBox="1"/>
          <p:nvPr/>
        </p:nvSpPr>
        <p:spPr>
          <a:xfrm>
            <a:off x="8291513" y="4005263"/>
            <a:ext cx="1404937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0">
                <a:latin typeface="宋体" pitchFamily="2" charset="-122"/>
                <a:ea typeface="宋体" pitchFamily="2" charset="-122"/>
              </a:rPr>
              <a:t>A</a:t>
            </a:r>
            <a:r>
              <a:rPr lang="en-US" altLang="zh-CN" sz="4000" b="1">
                <a:latin typeface="宋体" pitchFamily="2" charset="-122"/>
                <a:ea typeface="宋体" pitchFamily="2" charset="-122"/>
              </a:rPr>
              <a:t>′</a:t>
            </a:r>
            <a:endParaRPr lang="en-US" altLang="zh-CN" sz="4000" b="1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5303" name="Text Box 7"/>
          <p:cNvSpPr txBox="1"/>
          <p:nvPr/>
        </p:nvSpPr>
        <p:spPr>
          <a:xfrm>
            <a:off x="5843588" y="1557338"/>
            <a:ext cx="792162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0">
                <a:latin typeface="宋体" pitchFamily="2" charset="-122"/>
                <a:ea typeface="宋体" pitchFamily="2" charset="-122"/>
              </a:rPr>
              <a:t>B</a:t>
            </a:r>
            <a:r>
              <a:rPr lang="en-US" altLang="zh-CN" sz="4000" b="1" baseline="30000">
                <a:latin typeface="宋体" pitchFamily="2" charset="-122"/>
                <a:ea typeface="宋体" pitchFamily="2" charset="-122"/>
              </a:rPr>
              <a:t>′</a:t>
            </a:r>
            <a:endParaRPr lang="en-US" altLang="zh-CN" sz="4000" b="1" baseline="3000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0728" name="Text Box 8"/>
          <p:cNvSpPr txBox="1"/>
          <p:nvPr/>
        </p:nvSpPr>
        <p:spPr>
          <a:xfrm>
            <a:off x="5772150" y="4600575"/>
            <a:ext cx="1081088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b="0">
                <a:latin typeface="宋体" pitchFamily="2" charset="-122"/>
                <a:ea typeface="宋体" pitchFamily="2" charset="-122"/>
              </a:rPr>
              <a:t>C</a:t>
            </a:r>
            <a:endParaRPr lang="en-US" altLang="zh-CN" sz="4000" b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5305" name="AutoShape 9"/>
          <p:cNvSpPr/>
          <p:nvPr/>
        </p:nvSpPr>
        <p:spPr>
          <a:xfrm rot="-2254056">
            <a:off x="5589588" y="4337050"/>
            <a:ext cx="504825" cy="504825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7713 h 21600"/>
            </a:gdLst>
            <a:ahLst/>
            <a:cxnLst>
              <a:cxn ang="0">
                <a:pos x="252413" y="0"/>
              </a:cxn>
              <a:cxn ang="0">
                <a:pos x="63103" y="252413"/>
              </a:cxn>
              <a:cxn ang="0">
                <a:pos x="252413" y="126206"/>
              </a:cxn>
              <a:cxn ang="0">
                <a:pos x="441722" y="252413"/>
              </a:cxn>
            </a:cxnLst>
            <a:rect l="txL" t="txT" r="txR" b="txB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accent1">
              <a:alpha val="100000"/>
            </a:scheme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5306" name="未知"/>
          <p:cNvSpPr/>
          <p:nvPr/>
        </p:nvSpPr>
        <p:spPr>
          <a:xfrm>
            <a:off x="5627688" y="4078288"/>
            <a:ext cx="865187" cy="455612"/>
          </a:xfrm>
          <a:custGeom>
            <a:avLst/>
            <a:gdLst>
              <a:gd name="txL" fmla="*/ 0 w 545"/>
              <a:gd name="txT" fmla="*/ 0 h 287"/>
              <a:gd name="txR" fmla="*/ 545 w 545"/>
              <a:gd name="txB" fmla="*/ 287 h 287"/>
            </a:gdLst>
            <a:ahLst/>
            <a:cxnLst>
              <a:cxn ang="0">
                <a:pos x="0" y="61"/>
              </a:cxn>
              <a:cxn ang="0">
                <a:pos x="318" y="15"/>
              </a:cxn>
              <a:cxn ang="0">
                <a:pos x="454" y="151"/>
              </a:cxn>
              <a:cxn ang="0">
                <a:pos x="545" y="287"/>
              </a:cxn>
            </a:cxnLst>
            <a:rect l="txL" t="txT" r="txR" b="txB"/>
            <a:pathLst>
              <a:path w="545" h="287">
                <a:moveTo>
                  <a:pt x="0" y="61"/>
                </a:moveTo>
                <a:cubicBezTo>
                  <a:pt x="121" y="30"/>
                  <a:pt x="243" y="0"/>
                  <a:pt x="318" y="15"/>
                </a:cubicBezTo>
                <a:cubicBezTo>
                  <a:pt x="393" y="30"/>
                  <a:pt x="416" y="106"/>
                  <a:pt x="454" y="151"/>
                </a:cubicBezTo>
                <a:cubicBezTo>
                  <a:pt x="492" y="196"/>
                  <a:pt x="530" y="264"/>
                  <a:pt x="545" y="287"/>
                </a:cubicBezTo>
              </a:path>
            </a:pathLst>
          </a:custGeom>
          <a:noFill/>
          <a:ln w="9525" cap="flat" cmpd="sng">
            <a:solidFill>
              <a:srgbClr val="FF0066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31" name="Text Box 11"/>
          <p:cNvSpPr txBox="1"/>
          <p:nvPr/>
        </p:nvSpPr>
        <p:spPr>
          <a:xfrm>
            <a:off x="2135188" y="677863"/>
            <a:ext cx="76327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指出下列旋转中的旋转中心，旋转角，对应点。</a:t>
            </a:r>
            <a:endParaRPr lang="zh-CN" altLang="en-US" sz="2800" b="1" dirty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5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 bldLvl="0" animBg="1"/>
      <p:bldP spid="55299" grpId="0" bldLvl="0" animBg="1"/>
      <p:bldP spid="55300" grpId="0"/>
      <p:bldP spid="55301" grpId="0"/>
      <p:bldP spid="55302" grpId="0"/>
      <p:bldP spid="5530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矩形 1"/>
          <p:cNvSpPr/>
          <p:nvPr/>
        </p:nvSpPr>
        <p:spPr>
          <a:xfrm>
            <a:off x="2362200" y="1066800"/>
            <a:ext cx="7772400" cy="2072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30000"/>
              </a:lnSpc>
            </a:pPr>
            <a:r>
              <a:rPr lang="en-US" altLang="zh-CN" sz="2500" b="1"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如图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，将三角形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ABC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按逆时针方向绕点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旋转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60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º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得到三角形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A'B'C'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，三角形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ABC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内的点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在这个旋转下的像是点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，则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OA'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与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OA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相等吗？∠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POP'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和∠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AOA'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相等吗？度数等于多少？</a:t>
            </a:r>
            <a:endParaRPr lang="zh-CN" altLang="en-US" sz="2500" b="1" dirty="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35843" name="Group 3"/>
          <p:cNvGrpSpPr/>
          <p:nvPr/>
        </p:nvGrpSpPr>
        <p:grpSpPr>
          <a:xfrm>
            <a:off x="2351088" y="0"/>
            <a:ext cx="2162175" cy="1011238"/>
            <a:chOff x="226" y="346"/>
            <a:chExt cx="1362" cy="637"/>
          </a:xfrm>
        </p:grpSpPr>
        <p:sp>
          <p:nvSpPr>
            <p:cNvPr id="4" name="Oval 4"/>
            <p:cNvSpPr>
              <a:spLocks noChangeArrowheads="1"/>
            </p:cNvSpPr>
            <p:nvPr/>
          </p:nvSpPr>
          <p:spPr bwMode="auto">
            <a:xfrm>
              <a:off x="506" y="791"/>
              <a:ext cx="1037" cy="192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>
              <a:prstShdw prst="shdw17" dist="17961" dir="2700000">
                <a:schemeClr val="folHlink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6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endParaRPr>
            </a:p>
          </p:txBody>
        </p:sp>
        <p:pic>
          <p:nvPicPr>
            <p:cNvPr id="35845" name="Picture 5" descr="MCj0281030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26" y="346"/>
              <a:ext cx="726" cy="61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5846" name="Text Box 6"/>
            <p:cNvSpPr txBox="1"/>
            <p:nvPr/>
          </p:nvSpPr>
          <p:spPr>
            <a:xfrm>
              <a:off x="938" y="561"/>
              <a:ext cx="650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3200" b="1" dirty="0">
                  <a:latin typeface="Arial" pitchFamily="34" charset="0"/>
                  <a:ea typeface="黑体" pitchFamily="2" charset="-122"/>
                </a:rPr>
                <a:t>探究</a:t>
              </a:r>
              <a:endParaRPr lang="zh-CN" altLang="en-US" sz="3200" b="1" dirty="0">
                <a:latin typeface="Arial" pitchFamily="34" charset="0"/>
                <a:ea typeface="黑体" pitchFamily="2" charset="-122"/>
              </a:endParaRPr>
            </a:p>
          </p:txBody>
        </p:sp>
      </p:grpSp>
      <p:grpSp>
        <p:nvGrpSpPr>
          <p:cNvPr id="35874" name="组合 35873"/>
          <p:cNvGrpSpPr/>
          <p:nvPr/>
        </p:nvGrpSpPr>
        <p:grpSpPr>
          <a:xfrm>
            <a:off x="4368098" y="3068638"/>
            <a:ext cx="4051525" cy="3505200"/>
            <a:chOff x="1702" y="1888"/>
            <a:chExt cx="2552" cy="2208"/>
          </a:xfrm>
        </p:grpSpPr>
        <p:grpSp>
          <p:nvGrpSpPr>
            <p:cNvPr id="35848" name="组合 34"/>
            <p:cNvGrpSpPr/>
            <p:nvPr/>
          </p:nvGrpSpPr>
          <p:grpSpPr>
            <a:xfrm>
              <a:off x="1702" y="1888"/>
              <a:ext cx="1312" cy="1450"/>
              <a:chOff x="3888673" y="2819400"/>
              <a:chExt cx="2082709" cy="2301240"/>
            </a:xfrm>
          </p:grpSpPr>
          <p:cxnSp>
            <p:nvCxnSpPr>
              <p:cNvPr id="35849" name="直接连接符 7"/>
              <p:cNvCxnSpPr/>
              <p:nvPr/>
            </p:nvCxnSpPr>
            <p:spPr>
              <a:xfrm flipV="1">
                <a:off x="4267200" y="3200400"/>
                <a:ext cx="1295400" cy="99060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35850" name="直接连接符 8"/>
              <p:cNvCxnSpPr/>
              <p:nvPr/>
            </p:nvCxnSpPr>
            <p:spPr>
              <a:xfrm rot="5400000" flipH="1" flipV="1">
                <a:off x="4381500" y="3619500"/>
                <a:ext cx="1600200" cy="76200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sp>
            <p:nvSpPr>
              <p:cNvPr id="35851" name="矩形 30"/>
              <p:cNvSpPr/>
              <p:nvPr/>
            </p:nvSpPr>
            <p:spPr>
              <a:xfrm>
                <a:off x="5488782" y="2819400"/>
                <a:ext cx="482600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1" i="1">
                    <a:latin typeface="Times New Roman" pitchFamily="18" charset="0"/>
                    <a:ea typeface="黑体" pitchFamily="2" charset="-122"/>
                  </a:rPr>
                  <a:t>A'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  <p:cxnSp>
            <p:nvCxnSpPr>
              <p:cNvPr id="35852" name="直接连接符 11"/>
              <p:cNvCxnSpPr/>
              <p:nvPr/>
            </p:nvCxnSpPr>
            <p:spPr>
              <a:xfrm rot="-5400000" flipH="1">
                <a:off x="4229100" y="4229100"/>
                <a:ext cx="609600" cy="53340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sp>
            <p:nvSpPr>
              <p:cNvPr id="35853" name="矩形 31"/>
              <p:cNvSpPr/>
              <p:nvPr/>
            </p:nvSpPr>
            <p:spPr>
              <a:xfrm>
                <a:off x="3888673" y="3733800"/>
                <a:ext cx="482416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1" i="1">
                    <a:latin typeface="Times New Roman" pitchFamily="18" charset="0"/>
                    <a:ea typeface="黑体" pitchFamily="2" charset="-122"/>
                  </a:rPr>
                  <a:t>B'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35854" name="矩形 32"/>
              <p:cNvSpPr/>
              <p:nvPr/>
            </p:nvSpPr>
            <p:spPr>
              <a:xfrm>
                <a:off x="4193381" y="4419600"/>
                <a:ext cx="482600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1" i="1">
                    <a:latin typeface="Times New Roman" pitchFamily="18" charset="0"/>
                    <a:ea typeface="黑体" pitchFamily="2" charset="-122"/>
                  </a:rPr>
                  <a:t>C'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</p:grpSp>
        <p:grpSp>
          <p:nvGrpSpPr>
            <p:cNvPr id="35855" name="组合 35"/>
            <p:cNvGrpSpPr/>
            <p:nvPr/>
          </p:nvGrpSpPr>
          <p:grpSpPr>
            <a:xfrm>
              <a:off x="1845" y="2128"/>
              <a:ext cx="2408" cy="1968"/>
              <a:chOff x="4116705" y="3200400"/>
              <a:chExt cx="3823494" cy="3124200"/>
            </a:xfrm>
          </p:grpSpPr>
          <p:cxnSp>
            <p:nvCxnSpPr>
              <p:cNvPr id="35856" name="直接连接符 14"/>
              <p:cNvCxnSpPr/>
              <p:nvPr/>
            </p:nvCxnSpPr>
            <p:spPr>
              <a:xfrm rot="4378321" flipV="1">
                <a:off x="6242040" y="4838618"/>
                <a:ext cx="1295400" cy="995513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35857" name="直接连接符 15"/>
              <p:cNvCxnSpPr/>
              <p:nvPr/>
            </p:nvCxnSpPr>
            <p:spPr>
              <a:xfrm rot="9778321" flipH="1" flipV="1">
                <a:off x="5870889" y="5300083"/>
                <a:ext cx="1608137" cy="76200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35858" name="直接连接符 16"/>
              <p:cNvCxnSpPr/>
              <p:nvPr/>
            </p:nvCxnSpPr>
            <p:spPr>
              <a:xfrm rot="-1021679" flipH="1">
                <a:off x="5703038" y="4940839"/>
                <a:ext cx="612624" cy="53340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35859" name="直接连接符 19"/>
              <p:cNvCxnSpPr/>
              <p:nvPr/>
            </p:nvCxnSpPr>
            <p:spPr>
              <a:xfrm rot="5400000">
                <a:off x="3771900" y="4000500"/>
                <a:ext cx="2590800" cy="99060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ysDash"/>
                <a:headEnd type="none" w="med" len="med"/>
                <a:tailEnd type="none" w="med" len="med"/>
              </a:ln>
            </p:spPr>
          </p:cxnSp>
          <p:sp>
            <p:nvSpPr>
              <p:cNvPr id="35860" name="矩形 27"/>
              <p:cNvSpPr/>
              <p:nvPr/>
            </p:nvSpPr>
            <p:spPr>
              <a:xfrm>
                <a:off x="7545864" y="5486400"/>
                <a:ext cx="394335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1" i="1">
                    <a:latin typeface="Times New Roman" pitchFamily="18" charset="0"/>
                    <a:ea typeface="黑体" pitchFamily="2" charset="-122"/>
                  </a:rPr>
                  <a:t>A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48" name="弧形 47"/>
              <p:cNvSpPr/>
              <p:nvPr/>
            </p:nvSpPr>
            <p:spPr bwMode="auto">
              <a:xfrm>
                <a:off x="4343400" y="5257800"/>
                <a:ext cx="914400" cy="1066800"/>
              </a:xfrm>
              <a:prstGeom prst="arc">
                <a:avLst>
                  <a:gd name="adj1" fmla="val 16200000"/>
                  <a:gd name="adj2" fmla="val 21505838"/>
                </a:avLst>
              </a:prstGeom>
              <a:ln w="28575"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6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5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35862" name="直接连接符 20"/>
              <p:cNvCxnSpPr/>
              <p:nvPr/>
            </p:nvCxnSpPr>
            <p:spPr>
              <a:xfrm rot="10800000">
                <a:off x="4572000" y="5791200"/>
                <a:ext cx="2971800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ysDash"/>
                <a:headEnd type="none" w="med" len="med"/>
                <a:tailEnd type="none" w="med" len="med"/>
              </a:ln>
            </p:spPr>
          </p:cxnSp>
          <p:cxnSp>
            <p:nvCxnSpPr>
              <p:cNvPr id="35863" name="直接连接符 23"/>
              <p:cNvCxnSpPr/>
              <p:nvPr/>
            </p:nvCxnSpPr>
            <p:spPr>
              <a:xfrm rot="5400000">
                <a:off x="3771900" y="4762500"/>
                <a:ext cx="1828800" cy="22860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ysDash"/>
                <a:headEnd type="none" w="med" len="med"/>
                <a:tailEnd type="none" w="med" len="med"/>
              </a:ln>
            </p:spPr>
          </p:cxnSp>
          <p:cxnSp>
            <p:nvCxnSpPr>
              <p:cNvPr id="35864" name="直接连接符 24"/>
              <p:cNvCxnSpPr/>
              <p:nvPr/>
            </p:nvCxnSpPr>
            <p:spPr>
              <a:xfrm rot="-10800000" flipV="1">
                <a:off x="4572000" y="5257800"/>
                <a:ext cx="1828800" cy="53340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ysDash"/>
                <a:headEnd type="none" w="med" len="med"/>
                <a:tailEnd type="none" w="med" len="med"/>
              </a:ln>
            </p:spPr>
          </p:cxnSp>
          <p:sp>
            <p:nvSpPr>
              <p:cNvPr id="35865" name="矩形 28"/>
              <p:cNvSpPr/>
              <p:nvPr/>
            </p:nvSpPr>
            <p:spPr>
              <a:xfrm>
                <a:off x="6174264" y="4191000"/>
                <a:ext cx="394335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1" i="1">
                    <a:latin typeface="Times New Roman" pitchFamily="18" charset="0"/>
                    <a:ea typeface="黑体" pitchFamily="2" charset="-122"/>
                  </a:rPr>
                  <a:t>B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35866" name="矩形 29"/>
              <p:cNvSpPr/>
              <p:nvPr/>
            </p:nvSpPr>
            <p:spPr>
              <a:xfrm>
                <a:off x="5412264" y="5029200"/>
                <a:ext cx="394335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1" i="1">
                    <a:latin typeface="Times New Roman" pitchFamily="18" charset="0"/>
                    <a:ea typeface="黑体" pitchFamily="2" charset="-122"/>
                  </a:rPr>
                  <a:t>C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35867" name="矩形 40"/>
              <p:cNvSpPr/>
              <p:nvPr/>
            </p:nvSpPr>
            <p:spPr>
              <a:xfrm>
                <a:off x="4116705" y="5486400"/>
                <a:ext cx="412115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1" i="1">
                    <a:latin typeface="Times New Roman" pitchFamily="18" charset="0"/>
                    <a:ea typeface="黑体" pitchFamily="2" charset="-122"/>
                  </a:rPr>
                  <a:t>O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35868" name="TextBox 41"/>
              <p:cNvSpPr txBox="1"/>
              <p:nvPr/>
            </p:nvSpPr>
            <p:spPr>
              <a:xfrm>
                <a:off x="4648847" y="3352800"/>
                <a:ext cx="297155" cy="96901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rPr>
                  <a:t>.</a:t>
                </a:r>
                <a:endParaRPr lang="en-US" altLang="zh-CN" sz="3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5869" name="TextBox 42"/>
              <p:cNvSpPr txBox="1"/>
              <p:nvPr/>
            </p:nvSpPr>
            <p:spPr>
              <a:xfrm>
                <a:off x="6249047" y="4648200"/>
                <a:ext cx="297155" cy="96901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rPr>
                  <a:t>.</a:t>
                </a:r>
                <a:endParaRPr lang="en-US" altLang="zh-CN" sz="3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5870" name="矩形 44"/>
              <p:cNvSpPr/>
              <p:nvPr/>
            </p:nvSpPr>
            <p:spPr>
              <a:xfrm>
                <a:off x="4728232" y="3581400"/>
                <a:ext cx="532086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1" i="1">
                    <a:latin typeface="Times New Roman" pitchFamily="18" charset="0"/>
                    <a:ea typeface="黑体" pitchFamily="2" charset="-122"/>
                  </a:rPr>
                  <a:t>P '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35871" name="矩形 45"/>
              <p:cNvSpPr/>
              <p:nvPr/>
            </p:nvSpPr>
            <p:spPr>
              <a:xfrm>
                <a:off x="6326524" y="5029200"/>
                <a:ext cx="443828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1" i="1">
                    <a:latin typeface="Times New Roman" pitchFamily="18" charset="0"/>
                    <a:ea typeface="黑体" pitchFamily="2" charset="-122"/>
                  </a:rPr>
                  <a:t>P 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35872" name="TextBox 48"/>
              <p:cNvSpPr txBox="1"/>
              <p:nvPr/>
            </p:nvSpPr>
            <p:spPr>
              <a:xfrm>
                <a:off x="4955248" y="4953000"/>
                <a:ext cx="598756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0">
                    <a:latin typeface="Times New Roman" pitchFamily="18" charset="0"/>
                    <a:ea typeface="宋体" pitchFamily="2" charset="-122"/>
                  </a:rPr>
                  <a:t>60º</a:t>
                </a:r>
                <a:endParaRPr lang="en-US" altLang="zh-CN" sz="2500" b="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Picture 33" descr="未标题-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4724400"/>
            <a:ext cx="1196975" cy="1617663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6867" name="AutoShape 15"/>
          <p:cNvSpPr/>
          <p:nvPr/>
        </p:nvSpPr>
        <p:spPr>
          <a:xfrm flipH="1" flipV="1">
            <a:off x="2209800" y="2057400"/>
            <a:ext cx="3429000" cy="1752600"/>
          </a:xfrm>
          <a:prstGeom prst="wedgeRoundRectCallout">
            <a:avLst>
              <a:gd name="adj1" fmla="val 46606"/>
              <a:gd name="adj2" fmla="val -66125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由旋转的概念可得，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OA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与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OA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'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相等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.</a:t>
            </a:r>
            <a:endParaRPr lang="zh-CN" altLang="en-US" sz="2500" b="1" dirty="0">
              <a:latin typeface="Times New Roman" pitchFamily="18" charset="0"/>
              <a:ea typeface="黑体" pitchFamily="2" charset="-122"/>
            </a:endParaRPr>
          </a:p>
          <a:p>
            <a:pPr lvl="0" eaLnBrk="1" hangingPunct="1">
              <a:lnSpc>
                <a:spcPct val="160000"/>
              </a:lnSpc>
            </a:pPr>
            <a:endParaRPr lang="en-US" altLang="zh-CN" sz="2000" b="1">
              <a:solidFill>
                <a:schemeClr val="accent1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6868" name="AutoShape 15"/>
          <p:cNvSpPr/>
          <p:nvPr/>
        </p:nvSpPr>
        <p:spPr>
          <a:xfrm flipH="1" flipV="1">
            <a:off x="3200400" y="4114800"/>
            <a:ext cx="3810000" cy="1752600"/>
          </a:xfrm>
          <a:prstGeom prst="wedgeRoundRectCallout">
            <a:avLst>
              <a:gd name="adj1" fmla="val 46606"/>
              <a:gd name="adj2" fmla="val -66125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由旋转的概念可得，∠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POP'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=60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º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=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∠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AOA'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500" b="1">
              <a:solidFill>
                <a:schemeClr val="accent1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36896" name="组合 36895"/>
          <p:cNvGrpSpPr/>
          <p:nvPr/>
        </p:nvGrpSpPr>
        <p:grpSpPr>
          <a:xfrm>
            <a:off x="6615998" y="476250"/>
            <a:ext cx="4051525" cy="3505200"/>
            <a:chOff x="1702" y="1888"/>
            <a:chExt cx="2552" cy="2208"/>
          </a:xfrm>
        </p:grpSpPr>
        <p:grpSp>
          <p:nvGrpSpPr>
            <p:cNvPr id="36897" name="组合 34"/>
            <p:cNvGrpSpPr/>
            <p:nvPr/>
          </p:nvGrpSpPr>
          <p:grpSpPr>
            <a:xfrm>
              <a:off x="1702" y="1888"/>
              <a:ext cx="1312" cy="1450"/>
              <a:chOff x="3888673" y="2819400"/>
              <a:chExt cx="2082709" cy="2301240"/>
            </a:xfrm>
          </p:grpSpPr>
          <p:cxnSp>
            <p:nvCxnSpPr>
              <p:cNvPr id="36898" name="直接连接符 7"/>
              <p:cNvCxnSpPr/>
              <p:nvPr/>
            </p:nvCxnSpPr>
            <p:spPr>
              <a:xfrm flipV="1">
                <a:off x="4267200" y="3200400"/>
                <a:ext cx="1295400" cy="99060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36899" name="直接连接符 8"/>
              <p:cNvCxnSpPr/>
              <p:nvPr/>
            </p:nvCxnSpPr>
            <p:spPr>
              <a:xfrm rot="5400000" flipH="1" flipV="1">
                <a:off x="4381500" y="3619500"/>
                <a:ext cx="1600200" cy="76200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sp>
            <p:nvSpPr>
              <p:cNvPr id="36900" name="矩形 30"/>
              <p:cNvSpPr/>
              <p:nvPr/>
            </p:nvSpPr>
            <p:spPr>
              <a:xfrm>
                <a:off x="5488782" y="2819400"/>
                <a:ext cx="482600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1" i="1">
                    <a:latin typeface="Times New Roman" pitchFamily="18" charset="0"/>
                    <a:ea typeface="黑体" pitchFamily="2" charset="-122"/>
                  </a:rPr>
                  <a:t>A'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  <p:cxnSp>
            <p:nvCxnSpPr>
              <p:cNvPr id="36901" name="直接连接符 11"/>
              <p:cNvCxnSpPr/>
              <p:nvPr/>
            </p:nvCxnSpPr>
            <p:spPr>
              <a:xfrm rot="-5400000" flipH="1">
                <a:off x="4229100" y="4229100"/>
                <a:ext cx="609600" cy="53340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sp>
            <p:nvSpPr>
              <p:cNvPr id="36902" name="矩形 31"/>
              <p:cNvSpPr/>
              <p:nvPr/>
            </p:nvSpPr>
            <p:spPr>
              <a:xfrm>
                <a:off x="3888673" y="3733800"/>
                <a:ext cx="482416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1" i="1">
                    <a:latin typeface="Times New Roman" pitchFamily="18" charset="0"/>
                    <a:ea typeface="黑体" pitchFamily="2" charset="-122"/>
                  </a:rPr>
                  <a:t>B'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36903" name="矩形 32"/>
              <p:cNvSpPr/>
              <p:nvPr/>
            </p:nvSpPr>
            <p:spPr>
              <a:xfrm>
                <a:off x="4193381" y="4419600"/>
                <a:ext cx="482600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1" i="1">
                    <a:latin typeface="Times New Roman" pitchFamily="18" charset="0"/>
                    <a:ea typeface="黑体" pitchFamily="2" charset="-122"/>
                  </a:rPr>
                  <a:t>C'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</p:grpSp>
        <p:grpSp>
          <p:nvGrpSpPr>
            <p:cNvPr id="36904" name="组合 35"/>
            <p:cNvGrpSpPr/>
            <p:nvPr/>
          </p:nvGrpSpPr>
          <p:grpSpPr>
            <a:xfrm>
              <a:off x="1845" y="2128"/>
              <a:ext cx="2408" cy="1968"/>
              <a:chOff x="4116705" y="3200400"/>
              <a:chExt cx="3823494" cy="3124200"/>
            </a:xfrm>
          </p:grpSpPr>
          <p:cxnSp>
            <p:nvCxnSpPr>
              <p:cNvPr id="36905" name="直接连接符 14"/>
              <p:cNvCxnSpPr/>
              <p:nvPr/>
            </p:nvCxnSpPr>
            <p:spPr>
              <a:xfrm rot="4378321" flipV="1">
                <a:off x="6242040" y="4838618"/>
                <a:ext cx="1295400" cy="995513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36906" name="直接连接符 15"/>
              <p:cNvCxnSpPr/>
              <p:nvPr/>
            </p:nvCxnSpPr>
            <p:spPr>
              <a:xfrm rot="9778321" flipH="1" flipV="1">
                <a:off x="5870889" y="5300083"/>
                <a:ext cx="1608137" cy="76200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36907" name="直接连接符 16"/>
              <p:cNvCxnSpPr/>
              <p:nvPr/>
            </p:nvCxnSpPr>
            <p:spPr>
              <a:xfrm rot="-1021679" flipH="1">
                <a:off x="5703038" y="4940839"/>
                <a:ext cx="612624" cy="53340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36908" name="直接连接符 19"/>
              <p:cNvCxnSpPr/>
              <p:nvPr/>
            </p:nvCxnSpPr>
            <p:spPr>
              <a:xfrm rot="5400000">
                <a:off x="3771900" y="4000500"/>
                <a:ext cx="2590800" cy="99060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ysDash"/>
                <a:headEnd type="none" w="med" len="med"/>
                <a:tailEnd type="none" w="med" len="med"/>
              </a:ln>
            </p:spPr>
          </p:cxnSp>
          <p:sp>
            <p:nvSpPr>
              <p:cNvPr id="36909" name="矩形 27"/>
              <p:cNvSpPr/>
              <p:nvPr/>
            </p:nvSpPr>
            <p:spPr>
              <a:xfrm>
                <a:off x="7545864" y="5486400"/>
                <a:ext cx="394335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1" i="1">
                    <a:latin typeface="Times New Roman" pitchFamily="18" charset="0"/>
                    <a:ea typeface="黑体" pitchFamily="2" charset="-122"/>
                  </a:rPr>
                  <a:t>A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48" name="弧形 47"/>
              <p:cNvSpPr/>
              <p:nvPr/>
            </p:nvSpPr>
            <p:spPr bwMode="auto">
              <a:xfrm>
                <a:off x="4343400" y="5257800"/>
                <a:ext cx="914400" cy="1066800"/>
              </a:xfrm>
              <a:prstGeom prst="arc">
                <a:avLst>
                  <a:gd name="adj1" fmla="val 16200000"/>
                  <a:gd name="adj2" fmla="val 21505838"/>
                </a:avLst>
              </a:prstGeom>
              <a:ln w="28575"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6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5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36911" name="直接连接符 20"/>
              <p:cNvCxnSpPr/>
              <p:nvPr/>
            </p:nvCxnSpPr>
            <p:spPr>
              <a:xfrm rot="10800000">
                <a:off x="4572000" y="5791200"/>
                <a:ext cx="2971800" cy="15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ysDash"/>
                <a:headEnd type="none" w="med" len="med"/>
                <a:tailEnd type="none" w="med" len="med"/>
              </a:ln>
            </p:spPr>
          </p:cxnSp>
          <p:cxnSp>
            <p:nvCxnSpPr>
              <p:cNvPr id="36912" name="直接连接符 23"/>
              <p:cNvCxnSpPr/>
              <p:nvPr/>
            </p:nvCxnSpPr>
            <p:spPr>
              <a:xfrm rot="5400000">
                <a:off x="3771900" y="4762500"/>
                <a:ext cx="1828800" cy="22860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ysDash"/>
                <a:headEnd type="none" w="med" len="med"/>
                <a:tailEnd type="none" w="med" len="med"/>
              </a:ln>
            </p:spPr>
          </p:cxnSp>
          <p:cxnSp>
            <p:nvCxnSpPr>
              <p:cNvPr id="36913" name="直接连接符 24"/>
              <p:cNvCxnSpPr/>
              <p:nvPr/>
            </p:nvCxnSpPr>
            <p:spPr>
              <a:xfrm rot="-10800000" flipV="1">
                <a:off x="4572000" y="5257800"/>
                <a:ext cx="1828800" cy="53340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ysDash"/>
                <a:headEnd type="none" w="med" len="med"/>
                <a:tailEnd type="none" w="med" len="med"/>
              </a:ln>
            </p:spPr>
          </p:cxnSp>
          <p:sp>
            <p:nvSpPr>
              <p:cNvPr id="36914" name="矩形 28"/>
              <p:cNvSpPr/>
              <p:nvPr/>
            </p:nvSpPr>
            <p:spPr>
              <a:xfrm>
                <a:off x="6174264" y="4191000"/>
                <a:ext cx="394335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1" i="1">
                    <a:latin typeface="Times New Roman" pitchFamily="18" charset="0"/>
                    <a:ea typeface="黑体" pitchFamily="2" charset="-122"/>
                  </a:rPr>
                  <a:t>B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36915" name="矩形 29"/>
              <p:cNvSpPr/>
              <p:nvPr/>
            </p:nvSpPr>
            <p:spPr>
              <a:xfrm>
                <a:off x="5412264" y="5029200"/>
                <a:ext cx="394335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1" i="1">
                    <a:latin typeface="Times New Roman" pitchFamily="18" charset="0"/>
                    <a:ea typeface="黑体" pitchFamily="2" charset="-122"/>
                  </a:rPr>
                  <a:t>C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36916" name="矩形 40"/>
              <p:cNvSpPr/>
              <p:nvPr/>
            </p:nvSpPr>
            <p:spPr>
              <a:xfrm>
                <a:off x="4116705" y="5486400"/>
                <a:ext cx="412115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1" i="1">
                    <a:latin typeface="Times New Roman" pitchFamily="18" charset="0"/>
                    <a:ea typeface="黑体" pitchFamily="2" charset="-122"/>
                  </a:rPr>
                  <a:t>O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36917" name="TextBox 41"/>
              <p:cNvSpPr txBox="1"/>
              <p:nvPr/>
            </p:nvSpPr>
            <p:spPr>
              <a:xfrm>
                <a:off x="4648847" y="3352800"/>
                <a:ext cx="297155" cy="96901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rPr>
                  <a:t>.</a:t>
                </a:r>
                <a:endParaRPr lang="en-US" altLang="zh-CN" sz="3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6918" name="TextBox 42"/>
              <p:cNvSpPr txBox="1"/>
              <p:nvPr/>
            </p:nvSpPr>
            <p:spPr>
              <a:xfrm>
                <a:off x="6249047" y="4648200"/>
                <a:ext cx="297155" cy="96901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3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rPr>
                  <a:t>.</a:t>
                </a:r>
                <a:endParaRPr lang="en-US" altLang="zh-CN" sz="3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6919" name="矩形 44"/>
              <p:cNvSpPr/>
              <p:nvPr/>
            </p:nvSpPr>
            <p:spPr>
              <a:xfrm>
                <a:off x="4728232" y="3581400"/>
                <a:ext cx="532086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1" i="1">
                    <a:latin typeface="Times New Roman" pitchFamily="18" charset="0"/>
                    <a:ea typeface="黑体" pitchFamily="2" charset="-122"/>
                  </a:rPr>
                  <a:t>P '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36920" name="矩形 45"/>
              <p:cNvSpPr/>
              <p:nvPr/>
            </p:nvSpPr>
            <p:spPr>
              <a:xfrm>
                <a:off x="6326524" y="5029200"/>
                <a:ext cx="443828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1" i="1">
                    <a:latin typeface="Times New Roman" pitchFamily="18" charset="0"/>
                    <a:ea typeface="黑体" pitchFamily="2" charset="-122"/>
                  </a:rPr>
                  <a:t>P </a:t>
                </a:r>
                <a:endParaRPr lang="en-US" altLang="zh-CN" sz="2500" b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36921" name="TextBox 48"/>
              <p:cNvSpPr txBox="1"/>
              <p:nvPr/>
            </p:nvSpPr>
            <p:spPr>
              <a:xfrm>
                <a:off x="4955248" y="4953000"/>
                <a:ext cx="598756" cy="70104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>
                <a:spAutoFit/>
              </a:bodyPr>
              <a:p>
                <a:pPr lvl="0" algn="ctr" eaLnBrk="1" hangingPunct="1">
                  <a:lnSpc>
                    <a:spcPct val="160000"/>
                  </a:lnSpc>
                </a:pPr>
                <a:r>
                  <a:rPr lang="en-US" altLang="zh-CN" sz="2500" b="0">
                    <a:latin typeface="Times New Roman" pitchFamily="18" charset="0"/>
                    <a:ea typeface="宋体" pitchFamily="2" charset="-122"/>
                  </a:rPr>
                  <a:t>60º</a:t>
                </a:r>
                <a:endParaRPr lang="en-US" altLang="zh-CN" sz="2500" b="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ldLvl="0" animBg="1"/>
      <p:bldP spid="36868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7890" name="Group 2"/>
          <p:cNvGrpSpPr/>
          <p:nvPr/>
        </p:nvGrpSpPr>
        <p:grpSpPr>
          <a:xfrm>
            <a:off x="2495550" y="333375"/>
            <a:ext cx="1835150" cy="1200150"/>
            <a:chOff x="930" y="822"/>
            <a:chExt cx="1292" cy="845"/>
          </a:xfrm>
        </p:grpSpPr>
        <p:sp>
          <p:nvSpPr>
            <p:cNvPr id="28675" name="Oval 3"/>
            <p:cNvSpPr>
              <a:spLocks noChangeArrowheads="1"/>
            </p:cNvSpPr>
            <p:nvPr/>
          </p:nvSpPr>
          <p:spPr bwMode="auto">
            <a:xfrm>
              <a:off x="1048" y="1417"/>
              <a:ext cx="947" cy="2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>
              <a:prstShdw prst="shdw17" dist="17961" dir="2700000">
                <a:schemeClr val="folHlink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7892" name="Text Box 4"/>
            <p:cNvSpPr txBox="1"/>
            <p:nvPr/>
          </p:nvSpPr>
          <p:spPr>
            <a:xfrm>
              <a:off x="1451" y="1259"/>
              <a:ext cx="771" cy="40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3200" b="1" dirty="0">
                  <a:latin typeface="Arial" pitchFamily="34" charset="0"/>
                  <a:ea typeface="黑体" pitchFamily="2" charset="-122"/>
                </a:rPr>
                <a:t>结论</a:t>
              </a:r>
              <a:endParaRPr lang="zh-CN" altLang="en-US" sz="3200" b="1" dirty="0">
                <a:latin typeface="Arial" pitchFamily="34" charset="0"/>
                <a:ea typeface="黑体" pitchFamily="2" charset="-122"/>
              </a:endParaRPr>
            </a:p>
          </p:txBody>
        </p:sp>
        <p:pic>
          <p:nvPicPr>
            <p:cNvPr id="37893" name="Picture 5" descr="MCj0438249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30" y="822"/>
              <a:ext cx="743" cy="687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37894" name="Text Box 7"/>
          <p:cNvSpPr txBox="1"/>
          <p:nvPr/>
        </p:nvSpPr>
        <p:spPr>
          <a:xfrm>
            <a:off x="2711450" y="1731963"/>
            <a:ext cx="5105400" cy="533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eaLnBrk="1" hangingPunct="1"/>
            <a:r>
              <a:rPr lang="zh-CN" altLang="en-US" sz="2900" b="1" dirty="0">
                <a:latin typeface="楷体" pitchFamily="49" charset="-122"/>
                <a:ea typeface="楷体" pitchFamily="49" charset="-122"/>
              </a:rPr>
              <a:t>一般地，旋转具有下述性质：</a:t>
            </a:r>
            <a:endParaRPr lang="zh-CN" altLang="en-US" sz="29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2424113" y="2781300"/>
            <a:ext cx="7632700" cy="1813560"/>
          </a:xfrm>
          <a:prstGeom prst="rect">
            <a:avLst/>
          </a:prstGeom>
          <a:solidFill>
            <a:srgbClr val="FFFFCC"/>
          </a:solidFill>
          <a:ln w="28575">
            <a:solidFill>
              <a:srgbClr val="CCFFFF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p>
            <a:pPr lvl="0" eaLnBrk="1" hangingPunct="1">
              <a:lnSpc>
                <a:spcPct val="130000"/>
              </a:lnSpc>
            </a:pPr>
            <a:r>
              <a:rPr lang="en-US" altLang="zh-CN" sz="29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29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一个图形和它经过旋转所得到的图形中，对应点到旋转中心的距离相等，两组对应点分别与旋转中心的连线所成的角相等</a:t>
            </a:r>
            <a:r>
              <a:rPr lang="en-US" altLang="zh-CN" sz="29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9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1" grpId="0" bldLvl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1179</Words>
  <Application>Kingsoft Office WPP</Application>
  <PresentationFormat>宽屏</PresentationFormat>
  <Paragraphs>165</Paragraphs>
  <Slides>19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1" baseType="lpstr">
      <vt:lpstr>Office 主题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2016-03-12T05:54:19Z</dcterms:created>
  <dcterms:modified xsi:type="dcterms:W3CDTF">2016-03-12T05:54:37Z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