
<file path=[Content_Types].xml><?xml version="1.0" encoding="utf-8"?>
<Types xmlns="http://schemas.openxmlformats.org/package/2006/content-types">
  <Default Extension="jpeg" ContentType="image/jpe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wmf"/><Relationship Id="rId1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3" name="TextBox 3"/>
          <p:cNvSpPr txBox="1"/>
          <p:nvPr/>
        </p:nvSpPr>
        <p:spPr>
          <a:xfrm>
            <a:off x="1524000" y="2060575"/>
            <a:ext cx="9144000" cy="15544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48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4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5</a:t>
            </a:r>
            <a:r>
              <a:rPr lang="zh-CN" altLang="en-US" sz="48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章 轴对称与旋转</a:t>
            </a:r>
            <a:endParaRPr lang="zh-CN" altLang="en-US" sz="48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 algn="ctr" eaLnBrk="1" hangingPunct="1"/>
            <a:r>
              <a:rPr lang="zh-CN" altLang="en-US" sz="48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章末复习</a:t>
            </a:r>
            <a:endParaRPr lang="zh-CN" altLang="en-US" sz="48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4" name="Line 12"/>
          <p:cNvSpPr/>
          <p:nvPr/>
        </p:nvSpPr>
        <p:spPr>
          <a:xfrm flipV="1">
            <a:off x="2563813" y="3713163"/>
            <a:ext cx="7235825" cy="42862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415" name="TextBox 4"/>
          <p:cNvSpPr txBox="1"/>
          <p:nvPr/>
        </p:nvSpPr>
        <p:spPr>
          <a:xfrm>
            <a:off x="1524000" y="38354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Text Box 8"/>
          <p:cNvSpPr txBox="1"/>
          <p:nvPr/>
        </p:nvSpPr>
        <p:spPr>
          <a:xfrm>
            <a:off x="2279650" y="1579563"/>
            <a:ext cx="7391400" cy="1920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en-US" altLang="zh-CN" sz="2500" b="1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zh-CN" sz="2500" b="1" dirty="0">
                <a:latin typeface="宋体" pitchFamily="2" charset="-122"/>
                <a:ea typeface="宋体" pitchFamily="2" charset="-122"/>
              </a:rPr>
              <a:t>如图，用印章在一张纸上盖上一个印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(a)</a:t>
            </a:r>
            <a:r>
              <a:rPr lang="zh-CN" altLang="zh-CN" sz="2500" b="1" dirty="0">
                <a:latin typeface="宋体" pitchFamily="2" charset="-122"/>
                <a:ea typeface="宋体" pitchFamily="2" charset="-122"/>
              </a:rPr>
              <a:t>，趁印迹未干之时，将纸张对折得到印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(b)</a:t>
            </a:r>
            <a:r>
              <a:rPr lang="zh-CN" altLang="zh-CN" sz="2500" b="1" dirty="0">
                <a:latin typeface="宋体" pitchFamily="2" charset="-122"/>
                <a:ea typeface="宋体" pitchFamily="2" charset="-122"/>
              </a:rPr>
              <a:t>，随后打开，观察图形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(a)</a:t>
            </a:r>
            <a:r>
              <a:rPr lang="zh-CN" altLang="zh-CN" sz="2500" b="1" dirty="0">
                <a:latin typeface="宋体" pitchFamily="2" charset="-122"/>
                <a:ea typeface="宋体" pitchFamily="2" charset="-122"/>
              </a:rPr>
              <a:t>与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(b)</a:t>
            </a:r>
            <a:r>
              <a:rPr lang="zh-CN" altLang="zh-CN" sz="2500" b="1" dirty="0">
                <a:latin typeface="宋体" pitchFamily="2" charset="-122"/>
                <a:ea typeface="宋体" pitchFamily="2" charset="-122"/>
              </a:rPr>
              <a:t>会有怎样的</a:t>
            </a:r>
            <a:r>
              <a:rPr lang="zh-CN" altLang="en-US" sz="2500" b="1" dirty="0">
                <a:latin typeface="宋体" pitchFamily="2" charset="-122"/>
                <a:ea typeface="宋体" pitchFamily="2" charset="-122"/>
              </a:rPr>
              <a:t>关系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.</a:t>
            </a:r>
            <a:endParaRPr lang="en-US" altLang="zh-CN" sz="2500" b="1"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38915" name="Group 17"/>
          <p:cNvGrpSpPr/>
          <p:nvPr/>
        </p:nvGrpSpPr>
        <p:grpSpPr>
          <a:xfrm>
            <a:off x="6400800" y="2895600"/>
            <a:ext cx="3101975" cy="3333750"/>
            <a:chOff x="3456" y="1584"/>
            <a:chExt cx="1954" cy="2100"/>
          </a:xfrm>
        </p:grpSpPr>
        <p:sp>
          <p:nvSpPr>
            <p:cNvPr id="38916" name="Rectangle 10" descr="小网格"/>
            <p:cNvSpPr/>
            <p:nvPr/>
          </p:nvSpPr>
          <p:spPr>
            <a:xfrm>
              <a:off x="4161" y="3273"/>
              <a:ext cx="544" cy="41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zh-CN" altLang="zh-CN" sz="2300" b="1" dirty="0">
                  <a:solidFill>
                    <a:schemeClr val="hlink"/>
                  </a:solidFill>
                  <a:latin typeface="Times New Roman" pitchFamily="18" charset="0"/>
                  <a:ea typeface="黑体" pitchFamily="2" charset="-122"/>
                </a:rPr>
                <a:t>图</a:t>
              </a:r>
              <a:r>
                <a:rPr lang="en-US" altLang="zh-CN" sz="2300" b="1">
                  <a:solidFill>
                    <a:schemeClr val="hlink"/>
                  </a:solidFill>
                  <a:latin typeface="Times New Roman" pitchFamily="18" charset="0"/>
                  <a:ea typeface="宋体" pitchFamily="2" charset="-122"/>
                </a:rPr>
                <a:t>5-4</a:t>
              </a:r>
              <a:endParaRPr lang="en-US" altLang="zh-CN" sz="2300" b="1">
                <a:solidFill>
                  <a:schemeClr val="hlink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38917" name="Group 16"/>
            <p:cNvGrpSpPr/>
            <p:nvPr/>
          </p:nvGrpSpPr>
          <p:grpSpPr>
            <a:xfrm>
              <a:off x="3456" y="1584"/>
              <a:ext cx="1954" cy="1891"/>
              <a:chOff x="3456" y="1584"/>
              <a:chExt cx="1954" cy="1891"/>
            </a:xfrm>
          </p:grpSpPr>
          <p:pic>
            <p:nvPicPr>
              <p:cNvPr id="38918" name="Picture 13" descr="狗狗"/>
              <p:cNvPicPr>
                <a:picLocks noChangeAspect="1"/>
              </p:cNvPicPr>
              <p:nvPr/>
            </p:nvPicPr>
            <p:blipFill>
              <a:blip r:embed="rId1"/>
              <a:srcRect t="6371" b="17186"/>
              <a:stretch>
                <a:fillRect/>
              </a:stretch>
            </p:blipFill>
            <p:spPr>
              <a:xfrm>
                <a:off x="3456" y="1584"/>
                <a:ext cx="1954" cy="1578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  <p:sp>
            <p:nvSpPr>
              <p:cNvPr id="38919" name="Rectangle 14" descr="小网格"/>
              <p:cNvSpPr/>
              <p:nvPr/>
            </p:nvSpPr>
            <p:spPr>
              <a:xfrm>
                <a:off x="3600" y="3033"/>
                <a:ext cx="575" cy="411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zh-CN" altLang="en-US" sz="2300" b="1" dirty="0">
                    <a:latin typeface="Times New Roman" pitchFamily="18" charset="0"/>
                    <a:ea typeface="黑体" pitchFamily="2" charset="-122"/>
                  </a:rPr>
                  <a:t>（</a:t>
                </a:r>
                <a:r>
                  <a:rPr lang="en-US" altLang="zh-CN" sz="2300" b="1">
                    <a:latin typeface="Times New Roman" pitchFamily="18" charset="0"/>
                    <a:ea typeface="黑体" pitchFamily="2" charset="-122"/>
                  </a:rPr>
                  <a:t>a</a:t>
                </a:r>
                <a:r>
                  <a:rPr lang="zh-CN" altLang="en-US" sz="2300" b="1" dirty="0">
                    <a:latin typeface="Times New Roman" pitchFamily="18" charset="0"/>
                    <a:ea typeface="黑体" pitchFamily="2" charset="-122"/>
                  </a:rPr>
                  <a:t>）</a:t>
                </a:r>
                <a:endParaRPr lang="zh-CN" altLang="en-US" sz="23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8920" name="Rectangle 15" descr="小网格"/>
              <p:cNvSpPr/>
              <p:nvPr/>
            </p:nvSpPr>
            <p:spPr>
              <a:xfrm>
                <a:off x="4603" y="3033"/>
                <a:ext cx="586" cy="442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zh-CN" altLang="en-US" sz="2300" b="1" dirty="0">
                    <a:latin typeface="Times New Roman" pitchFamily="18" charset="0"/>
                    <a:ea typeface="黑体" pitchFamily="2" charset="-122"/>
                  </a:rPr>
                  <a:t>（</a:t>
                </a:r>
                <a:r>
                  <a:rPr lang="en-US" altLang="zh-CN" sz="2300" b="1">
                    <a:latin typeface="Times New Roman" pitchFamily="18" charset="0"/>
                    <a:ea typeface="黑体" pitchFamily="2" charset="-122"/>
                  </a:rPr>
                  <a:t>b</a:t>
                </a:r>
                <a:r>
                  <a:rPr lang="zh-CN" altLang="en-US" sz="2300" b="1" dirty="0">
                    <a:latin typeface="Times New Roman" pitchFamily="18" charset="0"/>
                    <a:ea typeface="黑体" pitchFamily="2" charset="-122"/>
                  </a:rPr>
                  <a:t>）</a:t>
                </a:r>
                <a:endParaRPr lang="zh-CN" altLang="en-US" sz="23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</p:grpSp>
      <p:sp>
        <p:nvSpPr>
          <p:cNvPr id="38925" name="Text Box 62"/>
          <p:cNvSpPr txBox="1"/>
          <p:nvPr/>
        </p:nvSpPr>
        <p:spPr>
          <a:xfrm>
            <a:off x="2279650" y="620713"/>
            <a:ext cx="449580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Arial" pitchFamily="34" charset="0"/>
                <a:ea typeface="黑体" pitchFamily="2" charset="-122"/>
              </a:rPr>
              <a:t>轴对称变换</a:t>
            </a:r>
            <a:endParaRPr lang="zh-CN" altLang="en-US" sz="3600" b="1" dirty="0">
              <a:solidFill>
                <a:srgbClr val="FF0000"/>
              </a:solidFill>
              <a:latin typeface="Arial" pitchFamily="34" charset="0"/>
              <a:ea typeface="黑体" pitchFamily="2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Text Box 7"/>
          <p:cNvSpPr txBox="1"/>
          <p:nvPr/>
        </p:nvSpPr>
        <p:spPr>
          <a:xfrm>
            <a:off x="2351088" y="538163"/>
            <a:ext cx="7705725" cy="2529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en-US" altLang="zh-CN" sz="2500" b="1">
                <a:solidFill>
                  <a:schemeClr val="accent1"/>
                </a:solidFill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zh-CN" sz="2500" b="1" dirty="0">
                <a:latin typeface="宋体" pitchFamily="2" charset="-122"/>
                <a:ea typeface="宋体" pitchFamily="2" charset="-122"/>
              </a:rPr>
              <a:t>把图形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(a)</a:t>
            </a:r>
            <a:r>
              <a:rPr lang="zh-CN" altLang="zh-CN" sz="2500" b="1" dirty="0">
                <a:latin typeface="宋体" pitchFamily="2" charset="-122"/>
                <a:ea typeface="宋体" pitchFamily="2" charset="-122"/>
              </a:rPr>
              <a:t>沿着直线</a:t>
            </a:r>
            <a:r>
              <a:rPr lang="en-US" altLang="zh-CN" sz="2500" b="1" i="1">
                <a:latin typeface="宋体" pitchFamily="2" charset="-122"/>
                <a:ea typeface="宋体" pitchFamily="2" charset="-122"/>
              </a:rPr>
              <a:t>l</a:t>
            </a:r>
            <a:r>
              <a:rPr lang="zh-CN" altLang="zh-CN" sz="2500" b="1" dirty="0">
                <a:latin typeface="宋体" pitchFamily="2" charset="-122"/>
                <a:ea typeface="宋体" pitchFamily="2" charset="-122"/>
              </a:rPr>
              <a:t>翻折并将图形“复印”下来得到图形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(b)</a:t>
            </a:r>
            <a:r>
              <a:rPr lang="zh-CN" altLang="zh-CN" sz="2500" b="1" dirty="0">
                <a:latin typeface="宋体" pitchFamily="2" charset="-122"/>
                <a:ea typeface="宋体" pitchFamily="2" charset="-122"/>
              </a:rPr>
              <a:t>，就叫做该图形关于直线</a:t>
            </a:r>
            <a:r>
              <a:rPr lang="en-US" altLang="zh-CN" sz="2500" b="1" i="1">
                <a:latin typeface="宋体" pitchFamily="2" charset="-122"/>
                <a:ea typeface="宋体" pitchFamily="2" charset="-122"/>
              </a:rPr>
              <a:t>l</a:t>
            </a:r>
            <a:r>
              <a:rPr lang="zh-CN" altLang="en-US" sz="2500" b="1" dirty="0">
                <a:latin typeface="宋体" pitchFamily="2" charset="-122"/>
                <a:ea typeface="宋体" pitchFamily="2" charset="-122"/>
              </a:rPr>
              <a:t>作</a:t>
            </a:r>
            <a:r>
              <a:rPr lang="zh-CN" altLang="zh-CN" sz="2500" b="1" dirty="0">
                <a:latin typeface="宋体" pitchFamily="2" charset="-122"/>
                <a:ea typeface="宋体" pitchFamily="2" charset="-122"/>
              </a:rPr>
              <a:t>了</a:t>
            </a:r>
            <a:r>
              <a:rPr lang="zh-CN" altLang="zh-CN" sz="25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轴</a:t>
            </a:r>
            <a:r>
              <a:rPr lang="zh-CN" altLang="en-US" sz="25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对称变换</a:t>
            </a:r>
            <a:r>
              <a:rPr lang="zh-CN" altLang="zh-CN" sz="2500" b="1" dirty="0">
                <a:latin typeface="宋体" pitchFamily="2" charset="-122"/>
                <a:ea typeface="宋体" pitchFamily="2" charset="-122"/>
              </a:rPr>
              <a:t>，</a:t>
            </a:r>
            <a:r>
              <a:rPr lang="zh-CN" altLang="en-US" sz="2500" b="1" dirty="0">
                <a:latin typeface="宋体" pitchFamily="2" charset="-122"/>
                <a:ea typeface="宋体" pitchFamily="2" charset="-122"/>
              </a:rPr>
              <a:t>也叫轴反射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zh-CN" sz="2500" b="1" dirty="0">
                <a:latin typeface="宋体" pitchFamily="2" charset="-122"/>
                <a:ea typeface="宋体" pitchFamily="2" charset="-122"/>
              </a:rPr>
              <a:t>图形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(a)</a:t>
            </a:r>
            <a:r>
              <a:rPr lang="zh-CN" altLang="zh-CN" sz="2500" b="1" dirty="0">
                <a:latin typeface="宋体" pitchFamily="2" charset="-122"/>
                <a:ea typeface="宋体" pitchFamily="2" charset="-122"/>
              </a:rPr>
              <a:t>叫做</a:t>
            </a:r>
            <a:r>
              <a:rPr lang="zh-CN" altLang="zh-CN" sz="25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原像</a:t>
            </a:r>
            <a:r>
              <a:rPr lang="zh-CN" altLang="zh-CN" sz="2500" b="1" dirty="0">
                <a:latin typeface="宋体" pitchFamily="2" charset="-122"/>
                <a:ea typeface="宋体" pitchFamily="2" charset="-122"/>
              </a:rPr>
              <a:t>，图形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(b)</a:t>
            </a:r>
            <a:r>
              <a:rPr lang="zh-CN" altLang="zh-CN" sz="2500" b="1" dirty="0">
                <a:latin typeface="宋体" pitchFamily="2" charset="-122"/>
                <a:ea typeface="宋体" pitchFamily="2" charset="-122"/>
              </a:rPr>
              <a:t>叫做图形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(a)</a:t>
            </a:r>
            <a:r>
              <a:rPr lang="zh-CN" altLang="zh-CN" sz="2500" b="1" dirty="0">
                <a:latin typeface="宋体" pitchFamily="2" charset="-122"/>
                <a:ea typeface="宋体" pitchFamily="2" charset="-122"/>
              </a:rPr>
              <a:t>在这个轴反射下的</a:t>
            </a:r>
            <a:r>
              <a:rPr lang="zh-CN" altLang="zh-CN" sz="25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像</a:t>
            </a:r>
            <a:r>
              <a:rPr lang="en-US" altLang="zh-CN" sz="2500" b="1">
                <a:solidFill>
                  <a:schemeClr val="accent1"/>
                </a:solidFill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zh-CN" sz="2500" b="1" dirty="0">
                <a:solidFill>
                  <a:schemeClr val="accent1"/>
                </a:solidFill>
                <a:latin typeface="宋体" pitchFamily="2" charset="-122"/>
                <a:ea typeface="宋体" pitchFamily="2" charset="-122"/>
              </a:rPr>
              <a:t> </a:t>
            </a:r>
            <a:endParaRPr lang="en-US" altLang="zh-CN" sz="2500" b="0">
              <a:solidFill>
                <a:schemeClr val="accent1"/>
              </a:solidFill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6888163" y="2565400"/>
            <a:ext cx="3101975" cy="3333750"/>
            <a:chOff x="3456" y="1584"/>
            <a:chExt cx="1954" cy="2100"/>
          </a:xfrm>
        </p:grpSpPr>
        <p:sp>
          <p:nvSpPr>
            <p:cNvPr id="39940" name="Rectangle 13" descr="小网格"/>
            <p:cNvSpPr/>
            <p:nvPr/>
          </p:nvSpPr>
          <p:spPr>
            <a:xfrm>
              <a:off x="4335" y="3273"/>
              <a:ext cx="195" cy="41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</a:pPr>
              <a:endParaRPr lang="en-US" altLang="zh-CN" sz="2300" b="1">
                <a:solidFill>
                  <a:schemeClr val="hlink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39941" name="Group 14"/>
            <p:cNvGrpSpPr/>
            <p:nvPr/>
          </p:nvGrpSpPr>
          <p:grpSpPr>
            <a:xfrm>
              <a:off x="3456" y="1584"/>
              <a:ext cx="1954" cy="1860"/>
              <a:chOff x="3456" y="1584"/>
              <a:chExt cx="1954" cy="1860"/>
            </a:xfrm>
          </p:grpSpPr>
          <p:pic>
            <p:nvPicPr>
              <p:cNvPr id="39942" name="Picture 15" descr="狗狗"/>
              <p:cNvPicPr>
                <a:picLocks noChangeAspect="1"/>
              </p:cNvPicPr>
              <p:nvPr/>
            </p:nvPicPr>
            <p:blipFill>
              <a:blip r:embed="rId1"/>
              <a:srcRect t="6371" b="17186"/>
              <a:stretch>
                <a:fillRect/>
              </a:stretch>
            </p:blipFill>
            <p:spPr>
              <a:xfrm>
                <a:off x="3456" y="1584"/>
                <a:ext cx="1954" cy="1578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  <p:sp>
            <p:nvSpPr>
              <p:cNvPr id="39943" name="Rectangle 16" descr="小网格"/>
              <p:cNvSpPr/>
              <p:nvPr/>
            </p:nvSpPr>
            <p:spPr>
              <a:xfrm>
                <a:off x="3600" y="3033"/>
                <a:ext cx="575" cy="411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zh-CN" altLang="en-US" sz="2300" b="1" dirty="0">
                    <a:latin typeface="Times New Roman" pitchFamily="18" charset="0"/>
                    <a:ea typeface="黑体" pitchFamily="2" charset="-122"/>
                  </a:rPr>
                  <a:t>（</a:t>
                </a:r>
                <a:r>
                  <a:rPr lang="en-US" altLang="zh-CN" sz="2300" b="1">
                    <a:latin typeface="Times New Roman" pitchFamily="18" charset="0"/>
                    <a:ea typeface="黑体" pitchFamily="2" charset="-122"/>
                  </a:rPr>
                  <a:t>a</a:t>
                </a:r>
                <a:r>
                  <a:rPr lang="zh-CN" altLang="en-US" sz="2300" b="1" dirty="0">
                    <a:latin typeface="Times New Roman" pitchFamily="18" charset="0"/>
                    <a:ea typeface="黑体" pitchFamily="2" charset="-122"/>
                  </a:rPr>
                  <a:t>）</a:t>
                </a:r>
                <a:endParaRPr lang="zh-CN" altLang="en-US" sz="23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9944" name="Rectangle 17" descr="小网格"/>
              <p:cNvSpPr/>
              <p:nvPr/>
            </p:nvSpPr>
            <p:spPr>
              <a:xfrm>
                <a:off x="4603" y="3033"/>
                <a:ext cx="586" cy="411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zh-CN" altLang="en-US" sz="2300" b="1" dirty="0">
                    <a:latin typeface="Times New Roman" pitchFamily="18" charset="0"/>
                    <a:ea typeface="黑体" pitchFamily="2" charset="-122"/>
                  </a:rPr>
                  <a:t>（</a:t>
                </a:r>
                <a:r>
                  <a:rPr lang="en-US" altLang="zh-CN" sz="2300" b="1">
                    <a:latin typeface="Times New Roman" pitchFamily="18" charset="0"/>
                    <a:ea typeface="黑体" pitchFamily="2" charset="-122"/>
                  </a:rPr>
                  <a:t>b</a:t>
                </a:r>
                <a:r>
                  <a:rPr lang="zh-CN" altLang="en-US" sz="2300" b="1" dirty="0">
                    <a:latin typeface="Times New Roman" pitchFamily="18" charset="0"/>
                    <a:ea typeface="黑体" pitchFamily="2" charset="-122"/>
                  </a:rPr>
                  <a:t>）</a:t>
                </a:r>
                <a:endParaRPr lang="zh-CN" altLang="en-US" sz="23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Text Box 3"/>
          <p:cNvSpPr txBox="1"/>
          <p:nvPr/>
        </p:nvSpPr>
        <p:spPr>
          <a:xfrm>
            <a:off x="2278063" y="593725"/>
            <a:ext cx="7705725" cy="326009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en-US" altLang="zh-CN" sz="2600" b="1">
                <a:solidFill>
                  <a:schemeClr val="accent1"/>
                </a:solidFill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zh-CN" sz="2600" b="1" dirty="0">
                <a:latin typeface="宋体" pitchFamily="2" charset="-122"/>
                <a:ea typeface="宋体" pitchFamily="2" charset="-122"/>
              </a:rPr>
              <a:t>如果一个图形关于某一条直线做轴</a:t>
            </a:r>
            <a:r>
              <a:rPr lang="zh-CN" altLang="en-US" sz="2600" b="1" dirty="0">
                <a:latin typeface="宋体" pitchFamily="2" charset="-122"/>
                <a:ea typeface="宋体" pitchFamily="2" charset="-122"/>
              </a:rPr>
              <a:t>对称变换后</a:t>
            </a:r>
            <a:r>
              <a:rPr lang="zh-CN" altLang="zh-CN" sz="2600" b="1" dirty="0">
                <a:latin typeface="宋体" pitchFamily="2" charset="-122"/>
                <a:ea typeface="宋体" pitchFamily="2" charset="-122"/>
              </a:rPr>
              <a:t>，能够与另一个图形重合，那么就说这两个图形</a:t>
            </a:r>
            <a:r>
              <a:rPr lang="zh-CN" altLang="zh-CN" sz="26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关于这条直线对称</a:t>
            </a:r>
            <a:r>
              <a:rPr lang="zh-CN" altLang="zh-CN" sz="2600" b="1" dirty="0">
                <a:latin typeface="宋体" pitchFamily="2" charset="-122"/>
                <a:ea typeface="宋体" pitchFamily="2" charset="-122"/>
              </a:rPr>
              <a:t>，也称这两个图形</a:t>
            </a:r>
            <a:r>
              <a:rPr lang="zh-CN" altLang="en-US" sz="2600" b="1" dirty="0">
                <a:latin typeface="宋体" pitchFamily="2" charset="-122"/>
                <a:ea typeface="宋体" pitchFamily="2" charset="-122"/>
              </a:rPr>
              <a:t>成</a:t>
            </a:r>
            <a:r>
              <a:rPr lang="zh-CN" altLang="zh-CN" sz="26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轴对称</a:t>
            </a:r>
            <a:r>
              <a:rPr lang="en-US" altLang="zh-CN" sz="2600" b="1"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zh-CN" sz="2600" b="1" dirty="0">
                <a:latin typeface="宋体" pitchFamily="2" charset="-122"/>
                <a:ea typeface="宋体" pitchFamily="2" charset="-122"/>
              </a:rPr>
              <a:t>这条直线叫做</a:t>
            </a:r>
            <a:r>
              <a:rPr lang="zh-CN" altLang="zh-CN" sz="26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对称轴</a:t>
            </a:r>
            <a:r>
              <a:rPr lang="en-US" altLang="zh-CN" sz="2600" b="1"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en-US" sz="2600" b="1" dirty="0">
                <a:latin typeface="宋体" pitchFamily="2" charset="-122"/>
                <a:ea typeface="宋体" pitchFamily="2" charset="-122"/>
              </a:rPr>
              <a:t>原像与像中能</a:t>
            </a:r>
            <a:r>
              <a:rPr lang="zh-CN" altLang="zh-CN" sz="2600" b="1" dirty="0">
                <a:latin typeface="宋体" pitchFamily="2" charset="-122"/>
                <a:ea typeface="宋体" pitchFamily="2" charset="-122"/>
              </a:rPr>
              <a:t>互相重合的两个点，其中一点叫做另一个点关于这条直线的</a:t>
            </a:r>
            <a:r>
              <a:rPr lang="zh-CN" altLang="zh-CN" sz="26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对</a:t>
            </a:r>
            <a:r>
              <a:rPr lang="zh-CN" altLang="en-US" sz="26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应</a:t>
            </a:r>
            <a:r>
              <a:rPr lang="zh-CN" altLang="zh-CN" sz="26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点</a:t>
            </a:r>
            <a:r>
              <a:rPr lang="en-US" altLang="zh-CN" sz="2600" b="1">
                <a:solidFill>
                  <a:schemeClr val="accent1"/>
                </a:solidFill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zh-CN" sz="2600" b="0" dirty="0">
                <a:solidFill>
                  <a:schemeClr val="accent1"/>
                </a:solidFill>
                <a:latin typeface="宋体" pitchFamily="2" charset="-122"/>
                <a:ea typeface="宋体" pitchFamily="2" charset="-122"/>
              </a:rPr>
              <a:t> </a:t>
            </a:r>
            <a:endParaRPr lang="en-US" altLang="zh-CN" sz="2600" b="0">
              <a:solidFill>
                <a:schemeClr val="accent1"/>
              </a:solidFill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6934200" y="3276600"/>
            <a:ext cx="3101975" cy="3333750"/>
            <a:chOff x="3456" y="1584"/>
            <a:chExt cx="1954" cy="2100"/>
          </a:xfrm>
        </p:grpSpPr>
        <p:sp>
          <p:nvSpPr>
            <p:cNvPr id="40964" name="Rectangle 8" descr="小网格"/>
            <p:cNvSpPr/>
            <p:nvPr/>
          </p:nvSpPr>
          <p:spPr>
            <a:xfrm>
              <a:off x="4161" y="3273"/>
              <a:ext cx="544" cy="41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zh-CN" altLang="zh-CN" sz="2300" b="1" dirty="0">
                  <a:solidFill>
                    <a:schemeClr val="hlink"/>
                  </a:solidFill>
                  <a:latin typeface="Times New Roman" pitchFamily="18" charset="0"/>
                  <a:ea typeface="黑体" pitchFamily="2" charset="-122"/>
                </a:rPr>
                <a:t>图</a:t>
              </a:r>
              <a:r>
                <a:rPr lang="en-US" altLang="zh-CN" sz="2300" b="1">
                  <a:solidFill>
                    <a:schemeClr val="hlink"/>
                  </a:solidFill>
                  <a:latin typeface="Times New Roman" pitchFamily="18" charset="0"/>
                  <a:ea typeface="宋体" pitchFamily="2" charset="-122"/>
                </a:rPr>
                <a:t>5-4</a:t>
              </a:r>
              <a:endParaRPr lang="en-US" altLang="zh-CN" sz="2300" b="1">
                <a:solidFill>
                  <a:schemeClr val="hlink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40965" name="Group 9"/>
            <p:cNvGrpSpPr/>
            <p:nvPr/>
          </p:nvGrpSpPr>
          <p:grpSpPr>
            <a:xfrm>
              <a:off x="3456" y="1584"/>
              <a:ext cx="1954" cy="1891"/>
              <a:chOff x="3456" y="1584"/>
              <a:chExt cx="1954" cy="1891"/>
            </a:xfrm>
          </p:grpSpPr>
          <p:pic>
            <p:nvPicPr>
              <p:cNvPr id="40966" name="Picture 10" descr="狗狗"/>
              <p:cNvPicPr>
                <a:picLocks noChangeAspect="1"/>
              </p:cNvPicPr>
              <p:nvPr/>
            </p:nvPicPr>
            <p:blipFill>
              <a:blip r:embed="rId1"/>
              <a:srcRect t="6371" b="17186"/>
              <a:stretch>
                <a:fillRect/>
              </a:stretch>
            </p:blipFill>
            <p:spPr>
              <a:xfrm>
                <a:off x="3456" y="1584"/>
                <a:ext cx="1954" cy="1578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  <p:sp>
            <p:nvSpPr>
              <p:cNvPr id="40967" name="Rectangle 11" descr="小网格"/>
              <p:cNvSpPr/>
              <p:nvPr/>
            </p:nvSpPr>
            <p:spPr>
              <a:xfrm>
                <a:off x="3600" y="3033"/>
                <a:ext cx="575" cy="411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zh-CN" altLang="en-US" sz="2300" b="1" dirty="0">
                    <a:latin typeface="Times New Roman" pitchFamily="18" charset="0"/>
                    <a:ea typeface="黑体" pitchFamily="2" charset="-122"/>
                  </a:rPr>
                  <a:t>（</a:t>
                </a:r>
                <a:r>
                  <a:rPr lang="en-US" altLang="zh-CN" sz="2300" b="1">
                    <a:latin typeface="Times New Roman" pitchFamily="18" charset="0"/>
                    <a:ea typeface="黑体" pitchFamily="2" charset="-122"/>
                  </a:rPr>
                  <a:t>a</a:t>
                </a:r>
                <a:r>
                  <a:rPr lang="zh-CN" altLang="en-US" sz="2300" b="1" dirty="0">
                    <a:latin typeface="Times New Roman" pitchFamily="18" charset="0"/>
                    <a:ea typeface="黑体" pitchFamily="2" charset="-122"/>
                  </a:rPr>
                  <a:t>）</a:t>
                </a:r>
                <a:endParaRPr lang="zh-CN" altLang="en-US" sz="23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40968" name="Rectangle 12" descr="小网格"/>
              <p:cNvSpPr/>
              <p:nvPr/>
            </p:nvSpPr>
            <p:spPr>
              <a:xfrm>
                <a:off x="4603" y="3033"/>
                <a:ext cx="586" cy="442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zh-CN" altLang="en-US" sz="2300" b="1" dirty="0">
                    <a:latin typeface="Times New Roman" pitchFamily="18" charset="0"/>
                    <a:ea typeface="黑体" pitchFamily="2" charset="-122"/>
                  </a:rPr>
                  <a:t>（</a:t>
                </a:r>
                <a:r>
                  <a:rPr lang="en-US" altLang="zh-CN" sz="2300" b="1">
                    <a:latin typeface="Times New Roman" pitchFamily="18" charset="0"/>
                    <a:ea typeface="黑体" pitchFamily="2" charset="-122"/>
                  </a:rPr>
                  <a:t>b</a:t>
                </a:r>
                <a:r>
                  <a:rPr lang="zh-CN" altLang="en-US" sz="2300" b="1" dirty="0">
                    <a:latin typeface="Times New Roman" pitchFamily="18" charset="0"/>
                    <a:ea typeface="黑体" pitchFamily="2" charset="-122"/>
                  </a:rPr>
                  <a:t>）</a:t>
                </a:r>
                <a:endParaRPr lang="zh-CN" altLang="en-US" sz="23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1986" name="Group 2"/>
          <p:cNvGrpSpPr>
            <a:grpSpLocks noGrp="1"/>
          </p:cNvGrpSpPr>
          <p:nvPr/>
        </p:nvGrpSpPr>
        <p:grpSpPr>
          <a:xfrm>
            <a:off x="2135188" y="333375"/>
            <a:ext cx="1981200" cy="868363"/>
            <a:chOff x="68" y="572"/>
            <a:chExt cx="1333" cy="456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96" y="816"/>
              <a:ext cx="1015" cy="212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>
              <a:prstShdw prst="shdw17" dist="17961" dir="2700000">
                <a:schemeClr val="folHlink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grpSp>
          <p:nvGrpSpPr>
            <p:cNvPr id="41988" name="Group 4"/>
            <p:cNvGrpSpPr/>
            <p:nvPr/>
          </p:nvGrpSpPr>
          <p:grpSpPr>
            <a:xfrm>
              <a:off x="68" y="572"/>
              <a:ext cx="1333" cy="356"/>
              <a:chOff x="158" y="572"/>
              <a:chExt cx="1333" cy="464"/>
            </a:xfrm>
          </p:grpSpPr>
          <p:grpSp>
            <p:nvGrpSpPr>
              <p:cNvPr id="41989" name="Group 5"/>
              <p:cNvGrpSpPr/>
              <p:nvPr/>
            </p:nvGrpSpPr>
            <p:grpSpPr>
              <a:xfrm>
                <a:off x="158" y="572"/>
                <a:ext cx="662" cy="382"/>
                <a:chOff x="1111" y="1434"/>
                <a:chExt cx="662" cy="382"/>
              </a:xfrm>
            </p:grpSpPr>
            <p:sp>
              <p:nvSpPr>
                <p:cNvPr id="41990" name="Freeform 6"/>
                <p:cNvSpPr/>
                <p:nvPr/>
              </p:nvSpPr>
              <p:spPr>
                <a:xfrm>
                  <a:off x="1111" y="1434"/>
                  <a:ext cx="662" cy="382"/>
                </a:xfrm>
                <a:custGeom>
                  <a:avLst/>
                  <a:gdLst>
                    <a:gd name="txL" fmla="*/ 0 w 1324"/>
                    <a:gd name="txT" fmla="*/ 0 h 763"/>
                    <a:gd name="txR" fmla="*/ 1324 w 1324"/>
                    <a:gd name="txB" fmla="*/ 763 h 763"/>
                  </a:gdLst>
                  <a:ahLst/>
                  <a:cxnLst>
                    <a:cxn ang="0">
                      <a:pos x="41" y="4"/>
                    </a:cxn>
                    <a:cxn ang="0">
                      <a:pos x="40" y="4"/>
                    </a:cxn>
                    <a:cxn ang="0">
                      <a:pos x="39" y="4"/>
                    </a:cxn>
                    <a:cxn ang="0">
                      <a:pos x="36" y="4"/>
                    </a:cxn>
                    <a:cxn ang="0">
                      <a:pos x="34" y="3"/>
                    </a:cxn>
                    <a:cxn ang="0">
                      <a:pos x="30" y="2"/>
                    </a:cxn>
                    <a:cxn ang="0">
                      <a:pos x="28" y="1"/>
                    </a:cxn>
                    <a:cxn ang="0">
                      <a:pos x="26" y="1"/>
                    </a:cxn>
                    <a:cxn ang="0">
                      <a:pos x="25" y="1"/>
                    </a:cxn>
                    <a:cxn ang="0">
                      <a:pos x="24" y="1"/>
                    </a:cxn>
                    <a:cxn ang="0">
                      <a:pos x="22" y="1"/>
                    </a:cxn>
                    <a:cxn ang="0">
                      <a:pos x="21" y="2"/>
                    </a:cxn>
                    <a:cxn ang="0">
                      <a:pos x="21" y="3"/>
                    </a:cxn>
                    <a:cxn ang="0">
                      <a:pos x="20" y="3"/>
                    </a:cxn>
                    <a:cxn ang="0">
                      <a:pos x="20" y="3"/>
                    </a:cxn>
                    <a:cxn ang="0">
                      <a:pos x="19" y="4"/>
                    </a:cxn>
                    <a:cxn ang="0">
                      <a:pos x="18" y="3"/>
                    </a:cxn>
                    <a:cxn ang="0">
                      <a:pos x="15" y="3"/>
                    </a:cxn>
                    <a:cxn ang="0">
                      <a:pos x="13" y="2"/>
                    </a:cxn>
                    <a:cxn ang="0">
                      <a:pos x="11" y="3"/>
                    </a:cxn>
                    <a:cxn ang="0">
                      <a:pos x="10" y="4"/>
                    </a:cxn>
                    <a:cxn ang="0">
                      <a:pos x="7" y="5"/>
                    </a:cxn>
                    <a:cxn ang="0">
                      <a:pos x="5" y="7"/>
                    </a:cxn>
                    <a:cxn ang="0">
                      <a:pos x="3" y="9"/>
                    </a:cxn>
                    <a:cxn ang="0">
                      <a:pos x="1" y="9"/>
                    </a:cxn>
                    <a:cxn ang="0">
                      <a:pos x="1" y="10"/>
                    </a:cxn>
                    <a:cxn ang="0">
                      <a:pos x="1" y="10"/>
                    </a:cxn>
                    <a:cxn ang="0">
                      <a:pos x="1" y="11"/>
                    </a:cxn>
                    <a:cxn ang="0">
                      <a:pos x="1" y="11"/>
                    </a:cxn>
                    <a:cxn ang="0">
                      <a:pos x="1" y="11"/>
                    </a:cxn>
                    <a:cxn ang="0">
                      <a:pos x="3" y="11"/>
                    </a:cxn>
                    <a:cxn ang="0">
                      <a:pos x="3" y="15"/>
                    </a:cxn>
                    <a:cxn ang="0">
                      <a:pos x="5" y="18"/>
                    </a:cxn>
                    <a:cxn ang="0">
                      <a:pos x="6" y="21"/>
                    </a:cxn>
                    <a:cxn ang="0">
                      <a:pos x="9" y="22"/>
                    </a:cxn>
                    <a:cxn ang="0">
                      <a:pos x="10" y="23"/>
                    </a:cxn>
                    <a:cxn ang="0">
                      <a:pos x="14" y="24"/>
                    </a:cxn>
                    <a:cxn ang="0">
                      <a:pos x="19" y="24"/>
                    </a:cxn>
                    <a:cxn ang="0">
                      <a:pos x="22" y="24"/>
                    </a:cxn>
                    <a:cxn ang="0">
                      <a:pos x="26" y="23"/>
                    </a:cxn>
                    <a:cxn ang="0">
                      <a:pos x="30" y="22"/>
                    </a:cxn>
                    <a:cxn ang="0">
                      <a:pos x="33" y="21"/>
                    </a:cxn>
                    <a:cxn ang="0">
                      <a:pos x="35" y="20"/>
                    </a:cxn>
                    <a:cxn ang="0">
                      <a:pos x="36" y="18"/>
                    </a:cxn>
                    <a:cxn ang="0">
                      <a:pos x="37" y="16"/>
                    </a:cxn>
                    <a:cxn ang="0">
                      <a:pos x="38" y="15"/>
                    </a:cxn>
                    <a:cxn ang="0">
                      <a:pos x="38" y="13"/>
                    </a:cxn>
                    <a:cxn ang="0">
                      <a:pos x="39" y="11"/>
                    </a:cxn>
                    <a:cxn ang="0">
                      <a:pos x="39" y="8"/>
                    </a:cxn>
                    <a:cxn ang="0">
                      <a:pos x="40" y="6"/>
                    </a:cxn>
                    <a:cxn ang="0">
                      <a:pos x="41" y="6"/>
                    </a:cxn>
                    <a:cxn ang="0">
                      <a:pos x="41" y="5"/>
                    </a:cxn>
                    <a:cxn ang="0">
                      <a:pos x="41" y="5"/>
                    </a:cxn>
                  </a:cxnLst>
                  <a:rect l="txL" t="txT" r="txR" b="txB"/>
                  <a:pathLst>
                    <a:path w="1324" h="763">
                      <a:moveTo>
                        <a:pt x="1317" y="119"/>
                      </a:moveTo>
                      <a:lnTo>
                        <a:pt x="1307" y="122"/>
                      </a:lnTo>
                      <a:lnTo>
                        <a:pt x="1297" y="123"/>
                      </a:lnTo>
                      <a:lnTo>
                        <a:pt x="1286" y="123"/>
                      </a:lnTo>
                      <a:lnTo>
                        <a:pt x="1276" y="122"/>
                      </a:lnTo>
                      <a:lnTo>
                        <a:pt x="1264" y="122"/>
                      </a:lnTo>
                      <a:lnTo>
                        <a:pt x="1254" y="121"/>
                      </a:lnTo>
                      <a:lnTo>
                        <a:pt x="1243" y="121"/>
                      </a:lnTo>
                      <a:lnTo>
                        <a:pt x="1232" y="121"/>
                      </a:lnTo>
                      <a:lnTo>
                        <a:pt x="1206" y="116"/>
                      </a:lnTo>
                      <a:lnTo>
                        <a:pt x="1178" y="109"/>
                      </a:lnTo>
                      <a:lnTo>
                        <a:pt x="1150" y="101"/>
                      </a:lnTo>
                      <a:lnTo>
                        <a:pt x="1122" y="93"/>
                      </a:lnTo>
                      <a:lnTo>
                        <a:pt x="1093" y="83"/>
                      </a:lnTo>
                      <a:lnTo>
                        <a:pt x="1065" y="73"/>
                      </a:lnTo>
                      <a:lnTo>
                        <a:pt x="1036" y="63"/>
                      </a:lnTo>
                      <a:lnTo>
                        <a:pt x="1009" y="53"/>
                      </a:lnTo>
                      <a:lnTo>
                        <a:pt x="982" y="42"/>
                      </a:lnTo>
                      <a:lnTo>
                        <a:pt x="957" y="33"/>
                      </a:lnTo>
                      <a:lnTo>
                        <a:pt x="932" y="24"/>
                      </a:lnTo>
                      <a:lnTo>
                        <a:pt x="908" y="16"/>
                      </a:lnTo>
                      <a:lnTo>
                        <a:pt x="887" y="9"/>
                      </a:lnTo>
                      <a:lnTo>
                        <a:pt x="866" y="4"/>
                      </a:lnTo>
                      <a:lnTo>
                        <a:pt x="849" y="1"/>
                      </a:lnTo>
                      <a:lnTo>
                        <a:pt x="832" y="0"/>
                      </a:lnTo>
                      <a:lnTo>
                        <a:pt x="819" y="0"/>
                      </a:lnTo>
                      <a:lnTo>
                        <a:pt x="806" y="1"/>
                      </a:lnTo>
                      <a:lnTo>
                        <a:pt x="793" y="3"/>
                      </a:lnTo>
                      <a:lnTo>
                        <a:pt x="781" y="7"/>
                      </a:lnTo>
                      <a:lnTo>
                        <a:pt x="768" y="10"/>
                      </a:lnTo>
                      <a:lnTo>
                        <a:pt x="755" y="15"/>
                      </a:lnTo>
                      <a:lnTo>
                        <a:pt x="744" y="19"/>
                      </a:lnTo>
                      <a:lnTo>
                        <a:pt x="732" y="25"/>
                      </a:lnTo>
                      <a:lnTo>
                        <a:pt x="721" y="31"/>
                      </a:lnTo>
                      <a:lnTo>
                        <a:pt x="709" y="38"/>
                      </a:lnTo>
                      <a:lnTo>
                        <a:pt x="699" y="45"/>
                      </a:lnTo>
                      <a:lnTo>
                        <a:pt x="687" y="51"/>
                      </a:lnTo>
                      <a:lnTo>
                        <a:pt x="677" y="60"/>
                      </a:lnTo>
                      <a:lnTo>
                        <a:pt x="667" y="66"/>
                      </a:lnTo>
                      <a:lnTo>
                        <a:pt x="656" y="75"/>
                      </a:lnTo>
                      <a:lnTo>
                        <a:pt x="646" y="83"/>
                      </a:lnTo>
                      <a:lnTo>
                        <a:pt x="639" y="86"/>
                      </a:lnTo>
                      <a:lnTo>
                        <a:pt x="632" y="90"/>
                      </a:lnTo>
                      <a:lnTo>
                        <a:pt x="625" y="93"/>
                      </a:lnTo>
                      <a:lnTo>
                        <a:pt x="617" y="95"/>
                      </a:lnTo>
                      <a:lnTo>
                        <a:pt x="610" y="96"/>
                      </a:lnTo>
                      <a:lnTo>
                        <a:pt x="602" y="98"/>
                      </a:lnTo>
                      <a:lnTo>
                        <a:pt x="594" y="98"/>
                      </a:lnTo>
                      <a:lnTo>
                        <a:pt x="586" y="98"/>
                      </a:lnTo>
                      <a:lnTo>
                        <a:pt x="566" y="93"/>
                      </a:lnTo>
                      <a:lnTo>
                        <a:pt x="548" y="87"/>
                      </a:lnTo>
                      <a:lnTo>
                        <a:pt x="529" y="80"/>
                      </a:lnTo>
                      <a:lnTo>
                        <a:pt x="511" y="73"/>
                      </a:lnTo>
                      <a:lnTo>
                        <a:pt x="493" y="66"/>
                      </a:lnTo>
                      <a:lnTo>
                        <a:pt x="474" y="61"/>
                      </a:lnTo>
                      <a:lnTo>
                        <a:pt x="453" y="57"/>
                      </a:lnTo>
                      <a:lnTo>
                        <a:pt x="433" y="57"/>
                      </a:lnTo>
                      <a:lnTo>
                        <a:pt x="417" y="60"/>
                      </a:lnTo>
                      <a:lnTo>
                        <a:pt x="399" y="64"/>
                      </a:lnTo>
                      <a:lnTo>
                        <a:pt x="380" y="72"/>
                      </a:lnTo>
                      <a:lnTo>
                        <a:pt x="359" y="81"/>
                      </a:lnTo>
                      <a:lnTo>
                        <a:pt x="337" y="93"/>
                      </a:lnTo>
                      <a:lnTo>
                        <a:pt x="313" y="107"/>
                      </a:lnTo>
                      <a:lnTo>
                        <a:pt x="289" y="121"/>
                      </a:lnTo>
                      <a:lnTo>
                        <a:pt x="264" y="137"/>
                      </a:lnTo>
                      <a:lnTo>
                        <a:pt x="238" y="154"/>
                      </a:lnTo>
                      <a:lnTo>
                        <a:pt x="213" y="171"/>
                      </a:lnTo>
                      <a:lnTo>
                        <a:pt x="187" y="190"/>
                      </a:lnTo>
                      <a:lnTo>
                        <a:pt x="162" y="207"/>
                      </a:lnTo>
                      <a:lnTo>
                        <a:pt x="137" y="225"/>
                      </a:lnTo>
                      <a:lnTo>
                        <a:pt x="112" y="244"/>
                      </a:lnTo>
                      <a:lnTo>
                        <a:pt x="89" y="261"/>
                      </a:lnTo>
                      <a:lnTo>
                        <a:pt x="68" y="277"/>
                      </a:lnTo>
                      <a:lnTo>
                        <a:pt x="61" y="281"/>
                      </a:lnTo>
                      <a:lnTo>
                        <a:pt x="53" y="285"/>
                      </a:lnTo>
                      <a:lnTo>
                        <a:pt x="43" y="288"/>
                      </a:lnTo>
                      <a:lnTo>
                        <a:pt x="35" y="291"/>
                      </a:lnTo>
                      <a:lnTo>
                        <a:pt x="26" y="295"/>
                      </a:lnTo>
                      <a:lnTo>
                        <a:pt x="18" y="298"/>
                      </a:lnTo>
                      <a:lnTo>
                        <a:pt x="11" y="303"/>
                      </a:lnTo>
                      <a:lnTo>
                        <a:pt x="4" y="307"/>
                      </a:lnTo>
                      <a:lnTo>
                        <a:pt x="0" y="318"/>
                      </a:lnTo>
                      <a:lnTo>
                        <a:pt x="1" y="329"/>
                      </a:lnTo>
                      <a:lnTo>
                        <a:pt x="3" y="338"/>
                      </a:lnTo>
                      <a:lnTo>
                        <a:pt x="5" y="343"/>
                      </a:lnTo>
                      <a:lnTo>
                        <a:pt x="15" y="344"/>
                      </a:lnTo>
                      <a:lnTo>
                        <a:pt x="23" y="346"/>
                      </a:lnTo>
                      <a:lnTo>
                        <a:pt x="32" y="348"/>
                      </a:lnTo>
                      <a:lnTo>
                        <a:pt x="40" y="348"/>
                      </a:lnTo>
                      <a:lnTo>
                        <a:pt x="49" y="349"/>
                      </a:lnTo>
                      <a:lnTo>
                        <a:pt x="57" y="350"/>
                      </a:lnTo>
                      <a:lnTo>
                        <a:pt x="65" y="350"/>
                      </a:lnTo>
                      <a:lnTo>
                        <a:pt x="73" y="350"/>
                      </a:lnTo>
                      <a:lnTo>
                        <a:pt x="85" y="391"/>
                      </a:lnTo>
                      <a:lnTo>
                        <a:pt x="99" y="431"/>
                      </a:lnTo>
                      <a:lnTo>
                        <a:pt x="114" y="465"/>
                      </a:lnTo>
                      <a:lnTo>
                        <a:pt x="131" y="500"/>
                      </a:lnTo>
                      <a:lnTo>
                        <a:pt x="148" y="534"/>
                      </a:lnTo>
                      <a:lnTo>
                        <a:pt x="169" y="571"/>
                      </a:lnTo>
                      <a:lnTo>
                        <a:pt x="190" y="610"/>
                      </a:lnTo>
                      <a:lnTo>
                        <a:pt x="213" y="654"/>
                      </a:lnTo>
                      <a:lnTo>
                        <a:pt x="220" y="664"/>
                      </a:lnTo>
                      <a:lnTo>
                        <a:pt x="232" y="675"/>
                      </a:lnTo>
                      <a:lnTo>
                        <a:pt x="248" y="685"/>
                      </a:lnTo>
                      <a:lnTo>
                        <a:pt x="268" y="695"/>
                      </a:lnTo>
                      <a:lnTo>
                        <a:pt x="292" y="707"/>
                      </a:lnTo>
                      <a:lnTo>
                        <a:pt x="320" y="717"/>
                      </a:lnTo>
                      <a:lnTo>
                        <a:pt x="350" y="728"/>
                      </a:lnTo>
                      <a:lnTo>
                        <a:pt x="383" y="736"/>
                      </a:lnTo>
                      <a:lnTo>
                        <a:pt x="419" y="745"/>
                      </a:lnTo>
                      <a:lnTo>
                        <a:pt x="458" y="752"/>
                      </a:lnTo>
                      <a:lnTo>
                        <a:pt x="497" y="758"/>
                      </a:lnTo>
                      <a:lnTo>
                        <a:pt x="539" y="761"/>
                      </a:lnTo>
                      <a:lnTo>
                        <a:pt x="582" y="763"/>
                      </a:lnTo>
                      <a:lnTo>
                        <a:pt x="626" y="763"/>
                      </a:lnTo>
                      <a:lnTo>
                        <a:pt x="671" y="761"/>
                      </a:lnTo>
                      <a:lnTo>
                        <a:pt x="716" y="757"/>
                      </a:lnTo>
                      <a:lnTo>
                        <a:pt x="764" y="750"/>
                      </a:lnTo>
                      <a:lnTo>
                        <a:pt x="809" y="740"/>
                      </a:lnTo>
                      <a:lnTo>
                        <a:pt x="852" y="731"/>
                      </a:lnTo>
                      <a:lnTo>
                        <a:pt x="891" y="720"/>
                      </a:lnTo>
                      <a:lnTo>
                        <a:pt x="927" y="708"/>
                      </a:lnTo>
                      <a:lnTo>
                        <a:pt x="960" y="695"/>
                      </a:lnTo>
                      <a:lnTo>
                        <a:pt x="991" y="683"/>
                      </a:lnTo>
                      <a:lnTo>
                        <a:pt x="1019" y="669"/>
                      </a:lnTo>
                      <a:lnTo>
                        <a:pt x="1044" y="654"/>
                      </a:lnTo>
                      <a:lnTo>
                        <a:pt x="1066" y="639"/>
                      </a:lnTo>
                      <a:lnTo>
                        <a:pt x="1087" y="624"/>
                      </a:lnTo>
                      <a:lnTo>
                        <a:pt x="1104" y="609"/>
                      </a:lnTo>
                      <a:lnTo>
                        <a:pt x="1120" y="593"/>
                      </a:lnTo>
                      <a:lnTo>
                        <a:pt x="1133" y="577"/>
                      </a:lnTo>
                      <a:lnTo>
                        <a:pt x="1145" y="562"/>
                      </a:lnTo>
                      <a:lnTo>
                        <a:pt x="1154" y="546"/>
                      </a:lnTo>
                      <a:lnTo>
                        <a:pt x="1161" y="528"/>
                      </a:lnTo>
                      <a:lnTo>
                        <a:pt x="1168" y="511"/>
                      </a:lnTo>
                      <a:lnTo>
                        <a:pt x="1176" y="495"/>
                      </a:lnTo>
                      <a:lnTo>
                        <a:pt x="1183" y="478"/>
                      </a:lnTo>
                      <a:lnTo>
                        <a:pt x="1190" y="460"/>
                      </a:lnTo>
                      <a:lnTo>
                        <a:pt x="1196" y="442"/>
                      </a:lnTo>
                      <a:lnTo>
                        <a:pt x="1202" y="425"/>
                      </a:lnTo>
                      <a:lnTo>
                        <a:pt x="1206" y="405"/>
                      </a:lnTo>
                      <a:lnTo>
                        <a:pt x="1209" y="381"/>
                      </a:lnTo>
                      <a:lnTo>
                        <a:pt x="1214" y="356"/>
                      </a:lnTo>
                      <a:lnTo>
                        <a:pt x="1221" y="328"/>
                      </a:lnTo>
                      <a:lnTo>
                        <a:pt x="1229" y="299"/>
                      </a:lnTo>
                      <a:lnTo>
                        <a:pt x="1237" y="270"/>
                      </a:lnTo>
                      <a:lnTo>
                        <a:pt x="1246" y="242"/>
                      </a:lnTo>
                      <a:lnTo>
                        <a:pt x="1254" y="214"/>
                      </a:lnTo>
                      <a:lnTo>
                        <a:pt x="1262" y="187"/>
                      </a:lnTo>
                      <a:lnTo>
                        <a:pt x="1271" y="185"/>
                      </a:lnTo>
                      <a:lnTo>
                        <a:pt x="1279" y="182"/>
                      </a:lnTo>
                      <a:lnTo>
                        <a:pt x="1287" y="177"/>
                      </a:lnTo>
                      <a:lnTo>
                        <a:pt x="1296" y="172"/>
                      </a:lnTo>
                      <a:lnTo>
                        <a:pt x="1304" y="168"/>
                      </a:lnTo>
                      <a:lnTo>
                        <a:pt x="1311" y="162"/>
                      </a:lnTo>
                      <a:lnTo>
                        <a:pt x="1317" y="155"/>
                      </a:lnTo>
                      <a:lnTo>
                        <a:pt x="1324" y="147"/>
                      </a:lnTo>
                      <a:lnTo>
                        <a:pt x="1322" y="141"/>
                      </a:lnTo>
                      <a:lnTo>
                        <a:pt x="1321" y="133"/>
                      </a:lnTo>
                      <a:lnTo>
                        <a:pt x="1319" y="125"/>
                      </a:lnTo>
                      <a:lnTo>
                        <a:pt x="1317" y="119"/>
                      </a:lnTo>
                      <a:close/>
                    </a:path>
                  </a:pathLst>
                </a:custGeom>
                <a:solidFill>
                  <a:srgbClr val="D80000">
                    <a:alpha val="100000"/>
                  </a:srgbClr>
                </a:solidFill>
                <a:ln w="9525">
                  <a:noFill/>
                </a:ln>
                <a:effectLst>
                  <a:prstShdw prst="shdw17" dist="17961" dir="13499999">
                    <a:srgbClr val="820000">
                      <a:alpha val="100000"/>
                    </a:srgbClr>
                  </a:prstShdw>
                </a:effectLst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991" name="Freeform 7"/>
                <p:cNvSpPr/>
                <p:nvPr/>
              </p:nvSpPr>
              <p:spPr>
                <a:xfrm>
                  <a:off x="1186" y="1533"/>
                  <a:ext cx="518" cy="169"/>
                </a:xfrm>
                <a:custGeom>
                  <a:avLst/>
                  <a:gdLst>
                    <a:gd name="txL" fmla="*/ 0 w 1036"/>
                    <a:gd name="txT" fmla="*/ 0 h 338"/>
                    <a:gd name="txR" fmla="*/ 1036 w 1036"/>
                    <a:gd name="txB" fmla="*/ 338 h 338"/>
                  </a:gdLst>
                  <a:ahLst/>
                  <a:cxnLst>
                    <a:cxn ang="0">
                      <a:pos x="26" y="9"/>
                    </a:cxn>
                    <a:cxn ang="0">
                      <a:pos x="25" y="9"/>
                    </a:cxn>
                    <a:cxn ang="0">
                      <a:pos x="24" y="9"/>
                    </a:cxn>
                    <a:cxn ang="0">
                      <a:pos x="23" y="10"/>
                    </a:cxn>
                    <a:cxn ang="0">
                      <a:pos x="22" y="10"/>
                    </a:cxn>
                    <a:cxn ang="0">
                      <a:pos x="20" y="10"/>
                    </a:cxn>
                    <a:cxn ang="0">
                      <a:pos x="18" y="10"/>
                    </a:cxn>
                    <a:cxn ang="0">
                      <a:pos x="16" y="10"/>
                    </a:cxn>
                    <a:cxn ang="0">
                      <a:pos x="14" y="11"/>
                    </a:cxn>
                    <a:cxn ang="0">
                      <a:pos x="13" y="11"/>
                    </a:cxn>
                    <a:cxn ang="0">
                      <a:pos x="11" y="11"/>
                    </a:cxn>
                    <a:cxn ang="0">
                      <a:pos x="9" y="11"/>
                    </a:cxn>
                    <a:cxn ang="0">
                      <a:pos x="7" y="11"/>
                    </a:cxn>
                    <a:cxn ang="0">
                      <a:pos x="5" y="10"/>
                    </a:cxn>
                    <a:cxn ang="0">
                      <a:pos x="3" y="9"/>
                    </a:cxn>
                    <a:cxn ang="0">
                      <a:pos x="2" y="7"/>
                    </a:cxn>
                    <a:cxn ang="0">
                      <a:pos x="1" y="6"/>
                    </a:cxn>
                    <a:cxn ang="0">
                      <a:pos x="1" y="5"/>
                    </a:cxn>
                    <a:cxn ang="0">
                      <a:pos x="0" y="5"/>
                    </a:cxn>
                    <a:cxn ang="0">
                      <a:pos x="1" y="5"/>
                    </a:cxn>
                    <a:cxn ang="0">
                      <a:pos x="2" y="4"/>
                    </a:cxn>
                    <a:cxn ang="0">
                      <a:pos x="4" y="3"/>
                    </a:cxn>
                    <a:cxn ang="0">
                      <a:pos x="5" y="3"/>
                    </a:cxn>
                    <a:cxn ang="0">
                      <a:pos x="7" y="3"/>
                    </a:cxn>
                    <a:cxn ang="0">
                      <a:pos x="8" y="3"/>
                    </a:cxn>
                    <a:cxn ang="0">
                      <a:pos x="10" y="3"/>
                    </a:cxn>
                    <a:cxn ang="0">
                      <a:pos x="12" y="5"/>
                    </a:cxn>
                    <a:cxn ang="0">
                      <a:pos x="13" y="5"/>
                    </a:cxn>
                    <a:cxn ang="0">
                      <a:pos x="15" y="5"/>
                    </a:cxn>
                    <a:cxn ang="0">
                      <a:pos x="16" y="3"/>
                    </a:cxn>
                    <a:cxn ang="0">
                      <a:pos x="17" y="3"/>
                    </a:cxn>
                    <a:cxn ang="0">
                      <a:pos x="18" y="3"/>
                    </a:cxn>
                    <a:cxn ang="0">
                      <a:pos x="19" y="3"/>
                    </a:cxn>
                    <a:cxn ang="0">
                      <a:pos x="20" y="3"/>
                    </a:cxn>
                    <a:cxn ang="0">
                      <a:pos x="22" y="3"/>
                    </a:cxn>
                    <a:cxn ang="0">
                      <a:pos x="23" y="1"/>
                    </a:cxn>
                    <a:cxn ang="0">
                      <a:pos x="25" y="1"/>
                    </a:cxn>
                    <a:cxn ang="0">
                      <a:pos x="26" y="1"/>
                    </a:cxn>
                    <a:cxn ang="0">
                      <a:pos x="28" y="1"/>
                    </a:cxn>
                    <a:cxn ang="0">
                      <a:pos x="29" y="1"/>
                    </a:cxn>
                    <a:cxn ang="0">
                      <a:pos x="30" y="1"/>
                    </a:cxn>
                    <a:cxn ang="0">
                      <a:pos x="31" y="1"/>
                    </a:cxn>
                    <a:cxn ang="0">
                      <a:pos x="32" y="0"/>
                    </a:cxn>
                    <a:cxn ang="0">
                      <a:pos x="31" y="1"/>
                    </a:cxn>
                    <a:cxn ang="0">
                      <a:pos x="31" y="3"/>
                    </a:cxn>
                    <a:cxn ang="0">
                      <a:pos x="30" y="3"/>
                    </a:cxn>
                    <a:cxn ang="0">
                      <a:pos x="29" y="5"/>
                    </a:cxn>
                    <a:cxn ang="0">
                      <a:pos x="29" y="5"/>
                    </a:cxn>
                    <a:cxn ang="0">
                      <a:pos x="28" y="6"/>
                    </a:cxn>
                  </a:cxnLst>
                  <a:rect l="txL" t="txT" r="txR" b="txB"/>
                  <a:pathLst>
                    <a:path w="1036" h="338">
                      <a:moveTo>
                        <a:pt x="879" y="238"/>
                      </a:moveTo>
                      <a:lnTo>
                        <a:pt x="864" y="250"/>
                      </a:lnTo>
                      <a:lnTo>
                        <a:pt x="851" y="259"/>
                      </a:lnTo>
                      <a:lnTo>
                        <a:pt x="838" y="266"/>
                      </a:lnTo>
                      <a:lnTo>
                        <a:pt x="826" y="273"/>
                      </a:lnTo>
                      <a:lnTo>
                        <a:pt x="815" y="277"/>
                      </a:lnTo>
                      <a:lnTo>
                        <a:pt x="805" y="282"/>
                      </a:lnTo>
                      <a:lnTo>
                        <a:pt x="795" y="285"/>
                      </a:lnTo>
                      <a:lnTo>
                        <a:pt x="785" y="288"/>
                      </a:lnTo>
                      <a:lnTo>
                        <a:pt x="775" y="290"/>
                      </a:lnTo>
                      <a:lnTo>
                        <a:pt x="764" y="291"/>
                      </a:lnTo>
                      <a:lnTo>
                        <a:pt x="753" y="292"/>
                      </a:lnTo>
                      <a:lnTo>
                        <a:pt x="741" y="293"/>
                      </a:lnTo>
                      <a:lnTo>
                        <a:pt x="727" y="295"/>
                      </a:lnTo>
                      <a:lnTo>
                        <a:pt x="714" y="297"/>
                      </a:lnTo>
                      <a:lnTo>
                        <a:pt x="699" y="299"/>
                      </a:lnTo>
                      <a:lnTo>
                        <a:pt x="681" y="301"/>
                      </a:lnTo>
                      <a:lnTo>
                        <a:pt x="662" y="306"/>
                      </a:lnTo>
                      <a:lnTo>
                        <a:pt x="641" y="308"/>
                      </a:lnTo>
                      <a:lnTo>
                        <a:pt x="620" y="310"/>
                      </a:lnTo>
                      <a:lnTo>
                        <a:pt x="598" y="311"/>
                      </a:lnTo>
                      <a:lnTo>
                        <a:pt x="578" y="312"/>
                      </a:lnTo>
                      <a:lnTo>
                        <a:pt x="556" y="312"/>
                      </a:lnTo>
                      <a:lnTo>
                        <a:pt x="535" y="313"/>
                      </a:lnTo>
                      <a:lnTo>
                        <a:pt x="514" y="315"/>
                      </a:lnTo>
                      <a:lnTo>
                        <a:pt x="495" y="319"/>
                      </a:lnTo>
                      <a:lnTo>
                        <a:pt x="475" y="322"/>
                      </a:lnTo>
                      <a:lnTo>
                        <a:pt x="455" y="326"/>
                      </a:lnTo>
                      <a:lnTo>
                        <a:pt x="436" y="329"/>
                      </a:lnTo>
                      <a:lnTo>
                        <a:pt x="416" y="331"/>
                      </a:lnTo>
                      <a:lnTo>
                        <a:pt x="397" y="334"/>
                      </a:lnTo>
                      <a:lnTo>
                        <a:pt x="376" y="336"/>
                      </a:lnTo>
                      <a:lnTo>
                        <a:pt x="356" y="337"/>
                      </a:lnTo>
                      <a:lnTo>
                        <a:pt x="336" y="338"/>
                      </a:lnTo>
                      <a:lnTo>
                        <a:pt x="316" y="338"/>
                      </a:lnTo>
                      <a:lnTo>
                        <a:pt x="295" y="337"/>
                      </a:lnTo>
                      <a:lnTo>
                        <a:pt x="276" y="335"/>
                      </a:lnTo>
                      <a:lnTo>
                        <a:pt x="255" y="333"/>
                      </a:lnTo>
                      <a:lnTo>
                        <a:pt x="234" y="329"/>
                      </a:lnTo>
                      <a:lnTo>
                        <a:pt x="215" y="323"/>
                      </a:lnTo>
                      <a:lnTo>
                        <a:pt x="194" y="318"/>
                      </a:lnTo>
                      <a:lnTo>
                        <a:pt x="176" y="311"/>
                      </a:lnTo>
                      <a:lnTo>
                        <a:pt x="158" y="301"/>
                      </a:lnTo>
                      <a:lnTo>
                        <a:pt x="141" y="291"/>
                      </a:lnTo>
                      <a:lnTo>
                        <a:pt x="124" y="280"/>
                      </a:lnTo>
                      <a:lnTo>
                        <a:pt x="108" y="267"/>
                      </a:lnTo>
                      <a:lnTo>
                        <a:pt x="93" y="253"/>
                      </a:lnTo>
                      <a:lnTo>
                        <a:pt x="78" y="238"/>
                      </a:lnTo>
                      <a:lnTo>
                        <a:pt x="63" y="222"/>
                      </a:lnTo>
                      <a:lnTo>
                        <a:pt x="55" y="214"/>
                      </a:lnTo>
                      <a:lnTo>
                        <a:pt x="48" y="206"/>
                      </a:lnTo>
                      <a:lnTo>
                        <a:pt x="41" y="197"/>
                      </a:lnTo>
                      <a:lnTo>
                        <a:pt x="34" y="189"/>
                      </a:lnTo>
                      <a:lnTo>
                        <a:pt x="26" y="178"/>
                      </a:lnTo>
                      <a:lnTo>
                        <a:pt x="17" y="167"/>
                      </a:lnTo>
                      <a:lnTo>
                        <a:pt x="9" y="156"/>
                      </a:lnTo>
                      <a:lnTo>
                        <a:pt x="0" y="146"/>
                      </a:lnTo>
                      <a:lnTo>
                        <a:pt x="14" y="144"/>
                      </a:lnTo>
                      <a:lnTo>
                        <a:pt x="29" y="140"/>
                      </a:lnTo>
                      <a:lnTo>
                        <a:pt x="43" y="138"/>
                      </a:lnTo>
                      <a:lnTo>
                        <a:pt x="58" y="134"/>
                      </a:lnTo>
                      <a:lnTo>
                        <a:pt x="72" y="131"/>
                      </a:lnTo>
                      <a:lnTo>
                        <a:pt x="87" y="128"/>
                      </a:lnTo>
                      <a:lnTo>
                        <a:pt x="102" y="125"/>
                      </a:lnTo>
                      <a:lnTo>
                        <a:pt x="117" y="122"/>
                      </a:lnTo>
                      <a:lnTo>
                        <a:pt x="132" y="118"/>
                      </a:lnTo>
                      <a:lnTo>
                        <a:pt x="147" y="116"/>
                      </a:lnTo>
                      <a:lnTo>
                        <a:pt x="163" y="113"/>
                      </a:lnTo>
                      <a:lnTo>
                        <a:pt x="178" y="110"/>
                      </a:lnTo>
                      <a:lnTo>
                        <a:pt x="194" y="109"/>
                      </a:lnTo>
                      <a:lnTo>
                        <a:pt x="211" y="107"/>
                      </a:lnTo>
                      <a:lnTo>
                        <a:pt x="227" y="106"/>
                      </a:lnTo>
                      <a:lnTo>
                        <a:pt x="245" y="106"/>
                      </a:lnTo>
                      <a:lnTo>
                        <a:pt x="264" y="107"/>
                      </a:lnTo>
                      <a:lnTo>
                        <a:pt x="283" y="109"/>
                      </a:lnTo>
                      <a:lnTo>
                        <a:pt x="300" y="113"/>
                      </a:lnTo>
                      <a:lnTo>
                        <a:pt x="316" y="117"/>
                      </a:lnTo>
                      <a:lnTo>
                        <a:pt x="332" y="121"/>
                      </a:lnTo>
                      <a:lnTo>
                        <a:pt x="350" y="125"/>
                      </a:lnTo>
                      <a:lnTo>
                        <a:pt x="367" y="128"/>
                      </a:lnTo>
                      <a:lnTo>
                        <a:pt x="386" y="129"/>
                      </a:lnTo>
                      <a:lnTo>
                        <a:pt x="406" y="129"/>
                      </a:lnTo>
                      <a:lnTo>
                        <a:pt x="423" y="130"/>
                      </a:lnTo>
                      <a:lnTo>
                        <a:pt x="439" y="130"/>
                      </a:lnTo>
                      <a:lnTo>
                        <a:pt x="454" y="130"/>
                      </a:lnTo>
                      <a:lnTo>
                        <a:pt x="469" y="130"/>
                      </a:lnTo>
                      <a:lnTo>
                        <a:pt x="482" y="130"/>
                      </a:lnTo>
                      <a:lnTo>
                        <a:pt x="494" y="129"/>
                      </a:lnTo>
                      <a:lnTo>
                        <a:pt x="505" y="128"/>
                      </a:lnTo>
                      <a:lnTo>
                        <a:pt x="517" y="126"/>
                      </a:lnTo>
                      <a:lnTo>
                        <a:pt x="527" y="125"/>
                      </a:lnTo>
                      <a:lnTo>
                        <a:pt x="537" y="124"/>
                      </a:lnTo>
                      <a:lnTo>
                        <a:pt x="546" y="122"/>
                      </a:lnTo>
                      <a:lnTo>
                        <a:pt x="557" y="119"/>
                      </a:lnTo>
                      <a:lnTo>
                        <a:pt x="567" y="116"/>
                      </a:lnTo>
                      <a:lnTo>
                        <a:pt x="578" y="113"/>
                      </a:lnTo>
                      <a:lnTo>
                        <a:pt x="588" y="109"/>
                      </a:lnTo>
                      <a:lnTo>
                        <a:pt x="604" y="103"/>
                      </a:lnTo>
                      <a:lnTo>
                        <a:pt x="619" y="98"/>
                      </a:lnTo>
                      <a:lnTo>
                        <a:pt x="633" y="93"/>
                      </a:lnTo>
                      <a:lnTo>
                        <a:pt x="647" y="88"/>
                      </a:lnTo>
                      <a:lnTo>
                        <a:pt x="661" y="84"/>
                      </a:lnTo>
                      <a:lnTo>
                        <a:pt x="674" y="79"/>
                      </a:lnTo>
                      <a:lnTo>
                        <a:pt x="689" y="73"/>
                      </a:lnTo>
                      <a:lnTo>
                        <a:pt x="705" y="68"/>
                      </a:lnTo>
                      <a:lnTo>
                        <a:pt x="722" y="61"/>
                      </a:lnTo>
                      <a:lnTo>
                        <a:pt x="737" y="54"/>
                      </a:lnTo>
                      <a:lnTo>
                        <a:pt x="753" y="47"/>
                      </a:lnTo>
                      <a:lnTo>
                        <a:pt x="769" y="41"/>
                      </a:lnTo>
                      <a:lnTo>
                        <a:pt x="785" y="35"/>
                      </a:lnTo>
                      <a:lnTo>
                        <a:pt x="801" y="31"/>
                      </a:lnTo>
                      <a:lnTo>
                        <a:pt x="817" y="26"/>
                      </a:lnTo>
                      <a:lnTo>
                        <a:pt x="833" y="23"/>
                      </a:lnTo>
                      <a:lnTo>
                        <a:pt x="849" y="18"/>
                      </a:lnTo>
                      <a:lnTo>
                        <a:pt x="867" y="16"/>
                      </a:lnTo>
                      <a:lnTo>
                        <a:pt x="883" y="12"/>
                      </a:lnTo>
                      <a:lnTo>
                        <a:pt x="899" y="10"/>
                      </a:lnTo>
                      <a:lnTo>
                        <a:pt x="916" y="8"/>
                      </a:lnTo>
                      <a:lnTo>
                        <a:pt x="932" y="5"/>
                      </a:lnTo>
                      <a:lnTo>
                        <a:pt x="950" y="3"/>
                      </a:lnTo>
                      <a:lnTo>
                        <a:pt x="966" y="2"/>
                      </a:lnTo>
                      <a:lnTo>
                        <a:pt x="975" y="2"/>
                      </a:lnTo>
                      <a:lnTo>
                        <a:pt x="983" y="1"/>
                      </a:lnTo>
                      <a:lnTo>
                        <a:pt x="992" y="1"/>
                      </a:lnTo>
                      <a:lnTo>
                        <a:pt x="1002" y="1"/>
                      </a:lnTo>
                      <a:lnTo>
                        <a:pt x="1010" y="1"/>
                      </a:lnTo>
                      <a:lnTo>
                        <a:pt x="1019" y="1"/>
                      </a:lnTo>
                      <a:lnTo>
                        <a:pt x="1027" y="0"/>
                      </a:lnTo>
                      <a:lnTo>
                        <a:pt x="1036" y="0"/>
                      </a:lnTo>
                      <a:lnTo>
                        <a:pt x="1030" y="15"/>
                      </a:lnTo>
                      <a:lnTo>
                        <a:pt x="1023" y="28"/>
                      </a:lnTo>
                      <a:lnTo>
                        <a:pt x="1017" y="43"/>
                      </a:lnTo>
                      <a:lnTo>
                        <a:pt x="1010" y="57"/>
                      </a:lnTo>
                      <a:lnTo>
                        <a:pt x="1003" y="71"/>
                      </a:lnTo>
                      <a:lnTo>
                        <a:pt x="996" y="85"/>
                      </a:lnTo>
                      <a:lnTo>
                        <a:pt x="988" y="99"/>
                      </a:lnTo>
                      <a:lnTo>
                        <a:pt x="980" y="113"/>
                      </a:lnTo>
                      <a:lnTo>
                        <a:pt x="974" y="121"/>
                      </a:lnTo>
                      <a:lnTo>
                        <a:pt x="969" y="130"/>
                      </a:lnTo>
                      <a:lnTo>
                        <a:pt x="964" y="138"/>
                      </a:lnTo>
                      <a:lnTo>
                        <a:pt x="958" y="147"/>
                      </a:lnTo>
                      <a:lnTo>
                        <a:pt x="950" y="159"/>
                      </a:lnTo>
                      <a:lnTo>
                        <a:pt x="940" y="171"/>
                      </a:lnTo>
                      <a:lnTo>
                        <a:pt x="931" y="183"/>
                      </a:lnTo>
                      <a:lnTo>
                        <a:pt x="922" y="194"/>
                      </a:lnTo>
                      <a:lnTo>
                        <a:pt x="912" y="206"/>
                      </a:lnTo>
                      <a:lnTo>
                        <a:pt x="901" y="216"/>
                      </a:lnTo>
                      <a:lnTo>
                        <a:pt x="891" y="228"/>
                      </a:lnTo>
                      <a:lnTo>
                        <a:pt x="879" y="238"/>
                      </a:lnTo>
                      <a:close/>
                    </a:path>
                  </a:pathLst>
                </a:custGeom>
                <a:solidFill>
                  <a:srgbClr val="FFFFFF">
                    <a:alpha val="100000"/>
                  </a:srgbClr>
                </a:solidFill>
                <a:ln w="9525">
                  <a:noFill/>
                </a:ln>
                <a:effectLst>
                  <a:prstShdw prst="shdw17" dist="17961" dir="13499999">
                    <a:srgbClr val="999999">
                      <a:alpha val="100000"/>
                    </a:srgbClr>
                  </a:prstShdw>
                </a:effectLst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41992" name="Text Box 8"/>
              <p:cNvSpPr txBox="1"/>
              <p:nvPr/>
            </p:nvSpPr>
            <p:spPr>
              <a:xfrm>
                <a:off x="567" y="681"/>
                <a:ext cx="924" cy="35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/>
                <a:r>
                  <a:rPr lang="zh-CN" altLang="en-US" sz="2800" b="1" dirty="0">
                    <a:latin typeface="Arial" pitchFamily="34" charset="0"/>
                    <a:ea typeface="黑体" pitchFamily="2" charset="-122"/>
                  </a:rPr>
                  <a:t>说一说</a:t>
                </a:r>
                <a:endParaRPr lang="zh-CN" altLang="en-US" sz="2800" b="1" dirty="0">
                  <a:latin typeface="Arial" pitchFamily="34" charset="0"/>
                  <a:ea typeface="黑体" pitchFamily="2" charset="-122"/>
                </a:endParaRPr>
              </a:p>
            </p:txBody>
          </p:sp>
        </p:grpSp>
      </p:grpSp>
      <p:sp>
        <p:nvSpPr>
          <p:cNvPr id="41993" name="Text Box 8"/>
          <p:cNvSpPr txBox="1"/>
          <p:nvPr/>
        </p:nvSpPr>
        <p:spPr>
          <a:xfrm>
            <a:off x="2133600" y="1371600"/>
            <a:ext cx="7391400" cy="145669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en-US" altLang="zh-CN" sz="2800" b="1"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zh-CN" sz="2800" b="1" dirty="0">
                <a:latin typeface="黑体" pitchFamily="2" charset="-122"/>
                <a:ea typeface="黑体" pitchFamily="2" charset="-122"/>
              </a:rPr>
              <a:t>图</a:t>
            </a: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中</a:t>
            </a:r>
            <a:r>
              <a:rPr lang="zh-CN" altLang="zh-CN" sz="2800" b="1" dirty="0">
                <a:latin typeface="黑体" pitchFamily="2" charset="-122"/>
                <a:ea typeface="黑体" pitchFamily="2" charset="-122"/>
              </a:rPr>
              <a:t>，</a:t>
            </a:r>
            <a:r>
              <a:rPr lang="zh-CN" altLang="en-US" sz="2800" b="1" dirty="0">
                <a:latin typeface="黑体" pitchFamily="2" charset="-122"/>
                <a:ea typeface="黑体" pitchFamily="2" charset="-122"/>
              </a:rPr>
              <a:t>对称轴两边的图形</a:t>
            </a:r>
            <a:r>
              <a:rPr lang="en-US" altLang="zh-CN" sz="2800" b="1">
                <a:latin typeface="黑体" pitchFamily="2" charset="-122"/>
                <a:ea typeface="黑体" pitchFamily="2" charset="-122"/>
              </a:rPr>
              <a:t>(a)</a:t>
            </a:r>
            <a:r>
              <a:rPr lang="zh-CN" altLang="zh-CN" sz="2800" b="1" dirty="0">
                <a:latin typeface="黑体" pitchFamily="2" charset="-122"/>
                <a:ea typeface="黑体" pitchFamily="2" charset="-122"/>
              </a:rPr>
              <a:t>与</a:t>
            </a:r>
            <a:r>
              <a:rPr lang="en-US" altLang="zh-CN" sz="2800" b="1">
                <a:latin typeface="黑体" pitchFamily="2" charset="-122"/>
                <a:ea typeface="黑体" pitchFamily="2" charset="-122"/>
              </a:rPr>
              <a:t>(b)</a:t>
            </a:r>
            <a:r>
              <a:rPr lang="zh-CN" altLang="en-US" sz="2800" b="1" dirty="0">
                <a:latin typeface="黑体" pitchFamily="2" charset="-122"/>
                <a:ea typeface="黑体" pitchFamily="2" charset="-122"/>
              </a:rPr>
              <a:t>的形状和大小发生变化了吗？</a:t>
            </a:r>
            <a:endParaRPr lang="en-US" altLang="zh-CN" sz="2800" b="1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6" name="Group 9"/>
          <p:cNvGrpSpPr/>
          <p:nvPr/>
        </p:nvGrpSpPr>
        <p:grpSpPr>
          <a:xfrm>
            <a:off x="6324600" y="2438400"/>
            <a:ext cx="3101975" cy="3333750"/>
            <a:chOff x="3456" y="1584"/>
            <a:chExt cx="1954" cy="2100"/>
          </a:xfrm>
        </p:grpSpPr>
        <p:sp>
          <p:nvSpPr>
            <p:cNvPr id="41995" name="Rectangle 10" descr="小网格"/>
            <p:cNvSpPr/>
            <p:nvPr/>
          </p:nvSpPr>
          <p:spPr>
            <a:xfrm>
              <a:off x="4335" y="3273"/>
              <a:ext cx="195" cy="41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</a:pPr>
              <a:endParaRPr lang="en-US" altLang="zh-CN" sz="2300" b="1">
                <a:solidFill>
                  <a:schemeClr val="hlink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41996" name="Group 11"/>
            <p:cNvGrpSpPr/>
            <p:nvPr/>
          </p:nvGrpSpPr>
          <p:grpSpPr>
            <a:xfrm>
              <a:off x="3456" y="1584"/>
              <a:ext cx="1954" cy="1891"/>
              <a:chOff x="3456" y="1584"/>
              <a:chExt cx="1954" cy="1891"/>
            </a:xfrm>
          </p:grpSpPr>
          <p:pic>
            <p:nvPicPr>
              <p:cNvPr id="41997" name="Picture 12" descr="狗狗"/>
              <p:cNvPicPr>
                <a:picLocks noChangeAspect="1"/>
              </p:cNvPicPr>
              <p:nvPr/>
            </p:nvPicPr>
            <p:blipFill>
              <a:blip r:embed="rId1"/>
              <a:srcRect t="6371" b="17186"/>
              <a:stretch>
                <a:fillRect/>
              </a:stretch>
            </p:blipFill>
            <p:spPr>
              <a:xfrm>
                <a:off x="3456" y="1584"/>
                <a:ext cx="1954" cy="1578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  <p:sp>
            <p:nvSpPr>
              <p:cNvPr id="41998" name="Rectangle 13" descr="小网格"/>
              <p:cNvSpPr/>
              <p:nvPr/>
            </p:nvSpPr>
            <p:spPr>
              <a:xfrm>
                <a:off x="3600" y="3033"/>
                <a:ext cx="575" cy="411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zh-CN" altLang="en-US" sz="2300" b="1" dirty="0">
                    <a:latin typeface="Times New Roman" pitchFamily="18" charset="0"/>
                    <a:ea typeface="黑体" pitchFamily="2" charset="-122"/>
                  </a:rPr>
                  <a:t>（</a:t>
                </a:r>
                <a:r>
                  <a:rPr lang="en-US" altLang="zh-CN" sz="2300" b="1">
                    <a:latin typeface="Times New Roman" pitchFamily="18" charset="0"/>
                    <a:ea typeface="黑体" pitchFamily="2" charset="-122"/>
                  </a:rPr>
                  <a:t>a</a:t>
                </a:r>
                <a:r>
                  <a:rPr lang="zh-CN" altLang="en-US" sz="2300" b="1" dirty="0">
                    <a:latin typeface="Times New Roman" pitchFamily="18" charset="0"/>
                    <a:ea typeface="黑体" pitchFamily="2" charset="-122"/>
                  </a:rPr>
                  <a:t>）</a:t>
                </a:r>
                <a:endParaRPr lang="zh-CN" altLang="en-US" sz="23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41999" name="Rectangle 14" descr="小网格"/>
              <p:cNvSpPr/>
              <p:nvPr/>
            </p:nvSpPr>
            <p:spPr>
              <a:xfrm>
                <a:off x="4603" y="3033"/>
                <a:ext cx="586" cy="442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zh-CN" altLang="en-US" sz="2300" b="1" dirty="0">
                    <a:latin typeface="Times New Roman" pitchFamily="18" charset="0"/>
                    <a:ea typeface="黑体" pitchFamily="2" charset="-122"/>
                  </a:rPr>
                  <a:t>（</a:t>
                </a:r>
                <a:r>
                  <a:rPr lang="en-US" altLang="zh-CN" sz="2300" b="1">
                    <a:latin typeface="Times New Roman" pitchFamily="18" charset="0"/>
                    <a:ea typeface="黑体" pitchFamily="2" charset="-122"/>
                  </a:rPr>
                  <a:t>b</a:t>
                </a:r>
                <a:r>
                  <a:rPr lang="zh-CN" altLang="en-US" sz="2300" b="1" dirty="0">
                    <a:latin typeface="Times New Roman" pitchFamily="18" charset="0"/>
                    <a:ea typeface="黑体" pitchFamily="2" charset="-122"/>
                  </a:rPr>
                  <a:t>）</a:t>
                </a:r>
                <a:endParaRPr lang="zh-CN" altLang="en-US" sz="23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2578" name="Text Box 2"/>
          <p:cNvSpPr txBox="1"/>
          <p:nvPr/>
        </p:nvSpPr>
        <p:spPr>
          <a:xfrm>
            <a:off x="2135188" y="260350"/>
            <a:ext cx="8353425" cy="145669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zh-CN" altLang="zh-CN" sz="2800" b="1" dirty="0">
                <a:latin typeface="黑体" pitchFamily="2" charset="-122"/>
                <a:ea typeface="黑体" pitchFamily="2" charset="-122"/>
              </a:rPr>
              <a:t>我们从图</a:t>
            </a:r>
            <a:r>
              <a:rPr lang="zh-CN" altLang="en-US" sz="2800" b="1" dirty="0">
                <a:latin typeface="黑体" pitchFamily="2" charset="-122"/>
                <a:ea typeface="黑体" pitchFamily="2" charset="-122"/>
              </a:rPr>
              <a:t>中</a:t>
            </a:r>
            <a:r>
              <a:rPr lang="zh-CN" altLang="zh-CN" sz="2800" b="1" dirty="0">
                <a:latin typeface="黑体" pitchFamily="2" charset="-122"/>
                <a:ea typeface="黑体" pitchFamily="2" charset="-122"/>
              </a:rPr>
              <a:t>可以看出</a:t>
            </a:r>
            <a:r>
              <a:rPr lang="zh-CN" altLang="en-US" sz="2800" b="1" dirty="0">
                <a:latin typeface="黑体" pitchFamily="2" charset="-122"/>
                <a:ea typeface="黑体" pitchFamily="2" charset="-122"/>
              </a:rPr>
              <a:t>，</a:t>
            </a:r>
            <a:r>
              <a:rPr lang="zh-CN" altLang="zh-CN" sz="2800" b="1" dirty="0">
                <a:latin typeface="黑体" pitchFamily="2" charset="-122"/>
                <a:ea typeface="黑体" pitchFamily="2" charset="-122"/>
              </a:rPr>
              <a:t>轴</a:t>
            </a:r>
            <a:r>
              <a:rPr lang="zh-CN" altLang="en-US" sz="2800" b="1" dirty="0">
                <a:latin typeface="黑体" pitchFamily="2" charset="-122"/>
                <a:ea typeface="黑体" pitchFamily="2" charset="-122"/>
              </a:rPr>
              <a:t>对称变换</a:t>
            </a:r>
            <a:r>
              <a:rPr lang="zh-CN" altLang="zh-CN" sz="2800" b="1" dirty="0">
                <a:latin typeface="黑体" pitchFamily="2" charset="-122"/>
                <a:ea typeface="黑体" pitchFamily="2" charset="-122"/>
              </a:rPr>
              <a:t>具有</a:t>
            </a:r>
            <a:r>
              <a:rPr lang="zh-CN" altLang="en-US" sz="2800" b="1" dirty="0">
                <a:latin typeface="黑体" pitchFamily="2" charset="-122"/>
                <a:ea typeface="黑体" pitchFamily="2" charset="-122"/>
              </a:rPr>
              <a:t>下述</a:t>
            </a:r>
            <a:r>
              <a:rPr lang="zh-CN" altLang="zh-CN" sz="2800" b="1" dirty="0">
                <a:latin typeface="黑体" pitchFamily="2" charset="-122"/>
                <a:ea typeface="黑体" pitchFamily="2" charset="-122"/>
              </a:rPr>
              <a:t>性质</a:t>
            </a:r>
            <a:r>
              <a:rPr lang="zh-CN" altLang="en-US" sz="2800" b="1" dirty="0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：  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轴对称变换</a:t>
            </a:r>
            <a:r>
              <a:rPr lang="zh-CN" altLang="zh-CN" sz="28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不改变图形的形状与大小</a:t>
            </a:r>
            <a:r>
              <a:rPr lang="en-US" altLang="zh-CN" sz="2800" b="1">
                <a:solidFill>
                  <a:schemeClr val="hlink"/>
                </a:solidFill>
                <a:latin typeface="黑体" pitchFamily="2" charset="-122"/>
                <a:ea typeface="黑体" pitchFamily="2" charset="-122"/>
              </a:rPr>
              <a:t>. </a:t>
            </a:r>
            <a:endParaRPr lang="en-US" altLang="zh-CN" sz="2800" b="1">
              <a:solidFill>
                <a:schemeClr val="hlink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52582" name="Text Box 6"/>
          <p:cNvSpPr txBox="1"/>
          <p:nvPr/>
        </p:nvSpPr>
        <p:spPr>
          <a:xfrm>
            <a:off x="2351088" y="1989138"/>
            <a:ext cx="7086600" cy="77406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zh-CN" sz="2800" b="1" dirty="0">
                <a:latin typeface="黑体" pitchFamily="2" charset="-122"/>
                <a:ea typeface="黑体" pitchFamily="2" charset="-122"/>
              </a:rPr>
              <a:t>例如</a:t>
            </a:r>
            <a:r>
              <a:rPr lang="zh-CN" altLang="en-US" sz="2800" b="1" dirty="0">
                <a:latin typeface="黑体" pitchFamily="2" charset="-122"/>
                <a:ea typeface="黑体" pitchFamily="2" charset="-122"/>
              </a:rPr>
              <a:t>：</a:t>
            </a:r>
            <a:r>
              <a:rPr lang="zh-CN" altLang="zh-CN" sz="2800" b="1" dirty="0">
                <a:latin typeface="黑体" pitchFamily="2" charset="-122"/>
                <a:ea typeface="黑体" pitchFamily="2" charset="-122"/>
              </a:rPr>
              <a:t>长度</a:t>
            </a:r>
            <a:r>
              <a:rPr lang="zh-CN" altLang="en-US" sz="2800" b="1" dirty="0">
                <a:latin typeface="黑体" pitchFamily="2" charset="-122"/>
                <a:ea typeface="黑体" pitchFamily="2" charset="-122"/>
              </a:rPr>
              <a:t>、</a:t>
            </a:r>
            <a:r>
              <a:rPr lang="zh-CN" altLang="zh-CN" sz="2800" b="1" dirty="0">
                <a:latin typeface="黑体" pitchFamily="2" charset="-122"/>
                <a:ea typeface="黑体" pitchFamily="2" charset="-122"/>
              </a:rPr>
              <a:t>角度和面积等都不改变</a:t>
            </a:r>
            <a:r>
              <a:rPr lang="en-US" altLang="zh-CN" sz="2800" b="1">
                <a:latin typeface="Times New Roman" pitchFamily="18" charset="0"/>
                <a:ea typeface="黑体" pitchFamily="2" charset="-122"/>
              </a:rPr>
              <a:t>.</a:t>
            </a:r>
            <a:endParaRPr lang="zh-CN" altLang="zh-CN" sz="2800" b="1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52583" name="Text Box 7"/>
          <p:cNvSpPr txBox="1"/>
          <p:nvPr/>
        </p:nvSpPr>
        <p:spPr>
          <a:xfrm>
            <a:off x="2495550" y="2781300"/>
            <a:ext cx="7086600" cy="145669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zh-CN" sz="28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把成轴对称的两个图形看成一个整体</a:t>
            </a: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，</a:t>
            </a:r>
            <a:r>
              <a:rPr lang="zh-CN" altLang="zh-CN" sz="28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它就是一个轴对称图形</a:t>
            </a: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；</a:t>
            </a:r>
            <a:endParaRPr lang="zh-CN" altLang="en-US" sz="2800" b="1" dirty="0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52584" name="Text Box 8"/>
          <p:cNvSpPr txBox="1"/>
          <p:nvPr/>
        </p:nvSpPr>
        <p:spPr>
          <a:xfrm>
            <a:off x="2438400" y="4160838"/>
            <a:ext cx="7086600" cy="145669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zh-CN" sz="28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把一个轴对称图形沿对称轴分成两个图形</a:t>
            </a: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，</a:t>
            </a:r>
            <a:r>
              <a:rPr lang="zh-CN" altLang="zh-CN" sz="28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这两个图形关于这条</a:t>
            </a: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直线</a:t>
            </a:r>
            <a:r>
              <a:rPr lang="zh-CN" altLang="zh-CN" sz="28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轴对称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.</a:t>
            </a:r>
            <a:endParaRPr lang="en-US" altLang="zh-CN" sz="28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78" grpId="0"/>
      <p:bldP spid="152582" grpId="0"/>
      <p:bldP spid="152583" grpId="0"/>
      <p:bldP spid="15258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4034" name="Picture 2" descr="C:\Users\Administrator\Desktop\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81725" y="2895600"/>
            <a:ext cx="4486275" cy="363855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44035" name="矩形 1"/>
          <p:cNvSpPr/>
          <p:nvPr/>
        </p:nvSpPr>
        <p:spPr>
          <a:xfrm>
            <a:off x="2209800" y="1295400"/>
            <a:ext cx="7696200" cy="1920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如图，三角形</a:t>
            </a:r>
            <a:r>
              <a:rPr lang="zh-CN" altLang="en-US" sz="2500" b="1" i="1" dirty="0">
                <a:latin typeface="Times New Roman" pitchFamily="18" charset="0"/>
                <a:ea typeface="黑体" pitchFamily="2" charset="-122"/>
              </a:rPr>
              <a:t>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ABC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和三角形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A'B'C'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关于直线</a:t>
            </a:r>
            <a:r>
              <a:rPr lang="zh-CN" altLang="en-US" sz="2500" b="1" i="1" dirty="0">
                <a:latin typeface="Times New Roman" pitchFamily="18" charset="0"/>
                <a:ea typeface="黑体" pitchFamily="2" charset="-122"/>
              </a:rPr>
              <a:t>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成轴对称，点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和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 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是对应点，线段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PP'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交直线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于点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D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那么线段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PP'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与对称轴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有什么关系呢？</a:t>
            </a:r>
            <a:endParaRPr lang="zh-CN" altLang="en-US" sz="2500" b="1" dirty="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44036" name="Group 3"/>
          <p:cNvGrpSpPr/>
          <p:nvPr/>
        </p:nvGrpSpPr>
        <p:grpSpPr>
          <a:xfrm>
            <a:off x="2063750" y="188913"/>
            <a:ext cx="2162175" cy="1011237"/>
            <a:chOff x="226" y="346"/>
            <a:chExt cx="1362" cy="637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506" y="791"/>
              <a:ext cx="1037" cy="192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>
              <a:prstShdw prst="shdw17" dist="17961" dir="2700000">
                <a:schemeClr val="folHlink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pic>
          <p:nvPicPr>
            <p:cNvPr id="44038" name="Picture 5" descr="MCj02810300000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6" y="346"/>
              <a:ext cx="726" cy="61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9" name="Text Box 6"/>
            <p:cNvSpPr txBox="1"/>
            <p:nvPr/>
          </p:nvSpPr>
          <p:spPr>
            <a:xfrm>
              <a:off x="938" y="561"/>
              <a:ext cx="650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3200" b="1" dirty="0">
                  <a:solidFill>
                    <a:srgbClr val="061F5B"/>
                  </a:solidFill>
                  <a:latin typeface="Arial" pitchFamily="34" charset="0"/>
                  <a:ea typeface="黑体" pitchFamily="2" charset="-122"/>
                </a:rPr>
                <a:t>探究</a:t>
              </a:r>
              <a:endParaRPr lang="zh-CN" altLang="en-US" sz="3200" b="1" dirty="0">
                <a:solidFill>
                  <a:srgbClr val="061F5B"/>
                </a:solidFill>
                <a:latin typeface="Arial" pitchFamily="34" charset="0"/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矩形 1"/>
          <p:cNvSpPr/>
          <p:nvPr/>
        </p:nvSpPr>
        <p:spPr>
          <a:xfrm>
            <a:off x="2135188" y="538163"/>
            <a:ext cx="8281987" cy="2529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因为三角形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ABC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和三角形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A'B'C'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关于直线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成轴对称，将图 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5-5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沿直线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折叠，则点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与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重合，所以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PD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与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P'D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，∠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与∠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也互相重合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故有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PD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=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P'D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 ,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∠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1=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∠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2=90º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，因此，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⊥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PP</a:t>
            </a:r>
            <a:r>
              <a:rPr lang="zh-CN" altLang="en-US" sz="2500" b="1" i="1" dirty="0">
                <a:latin typeface="Times New Roman" pitchFamily="18" charset="0"/>
                <a:ea typeface="黑体" pitchFamily="2" charset="-122"/>
              </a:rPr>
              <a:t>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 且平分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PP'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，即直线</a:t>
            </a:r>
            <a:r>
              <a:rPr lang="zh-CN" altLang="en-US" sz="2500" b="1" i="1" dirty="0">
                <a:latin typeface="Times New Roman" pitchFamily="18" charset="0"/>
                <a:ea typeface="黑体" pitchFamily="2" charset="-122"/>
              </a:rPr>
              <a:t>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垂直平分线段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PP '.</a:t>
            </a:r>
            <a:endParaRPr lang="en-US" altLang="zh-CN" sz="2500" b="1" i="1">
              <a:latin typeface="Times New Roman" pitchFamily="18" charset="0"/>
              <a:ea typeface="黑体" pitchFamily="2" charset="-122"/>
            </a:endParaRPr>
          </a:p>
        </p:txBody>
      </p:sp>
      <p:pic>
        <p:nvPicPr>
          <p:cNvPr id="45061" name="Picture 2" descr="C:\Users\Administrator\Desktop\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19513" y="3068638"/>
            <a:ext cx="4486275" cy="3638550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6082" name="Group 19"/>
          <p:cNvGrpSpPr/>
          <p:nvPr/>
        </p:nvGrpSpPr>
        <p:grpSpPr>
          <a:xfrm>
            <a:off x="2279650" y="260350"/>
            <a:ext cx="1835150" cy="1200150"/>
            <a:chOff x="930" y="822"/>
            <a:chExt cx="1292" cy="845"/>
          </a:xfrm>
        </p:grpSpPr>
        <p:sp>
          <p:nvSpPr>
            <p:cNvPr id="20500" name="Oval 20"/>
            <p:cNvSpPr>
              <a:spLocks noChangeArrowheads="1"/>
            </p:cNvSpPr>
            <p:nvPr/>
          </p:nvSpPr>
          <p:spPr bwMode="auto">
            <a:xfrm>
              <a:off x="1048" y="1417"/>
              <a:ext cx="947" cy="2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>
              <a:prstShdw prst="shdw17" dist="17961" dir="2700000">
                <a:schemeClr val="folHlink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6084" name="Text Box 21"/>
            <p:cNvSpPr txBox="1"/>
            <p:nvPr/>
          </p:nvSpPr>
          <p:spPr>
            <a:xfrm>
              <a:off x="1451" y="1259"/>
              <a:ext cx="771" cy="40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3200" b="1" dirty="0">
                  <a:latin typeface="Arial" pitchFamily="34" charset="0"/>
                  <a:ea typeface="黑体" pitchFamily="2" charset="-122"/>
                </a:rPr>
                <a:t>结论</a:t>
              </a:r>
              <a:endParaRPr lang="zh-CN" altLang="en-US" sz="3200" b="1" dirty="0">
                <a:latin typeface="Arial" pitchFamily="34" charset="0"/>
                <a:ea typeface="黑体" pitchFamily="2" charset="-122"/>
              </a:endParaRPr>
            </a:p>
          </p:txBody>
        </p:sp>
        <p:pic>
          <p:nvPicPr>
            <p:cNvPr id="46085" name="Picture 22" descr="MCj0438249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30" y="822"/>
              <a:ext cx="743" cy="687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20507" name="Text Box 27"/>
          <p:cNvSpPr txBox="1">
            <a:spLocks noChangeArrowheads="1"/>
          </p:cNvSpPr>
          <p:nvPr/>
        </p:nvSpPr>
        <p:spPr bwMode="auto">
          <a:xfrm>
            <a:off x="2743200" y="2040255"/>
            <a:ext cx="6553200" cy="1456690"/>
          </a:xfrm>
          <a:prstGeom prst="rect">
            <a:avLst/>
          </a:prstGeom>
          <a:solidFill>
            <a:srgbClr val="FFFFCC"/>
          </a:solidFill>
          <a:ln w="28575">
            <a:solidFill>
              <a:srgbClr val="CCFFFF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成轴对称的两个图形中</a:t>
            </a:r>
            <a:r>
              <a:rPr lang="en-US" altLang="zh-CN" sz="28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对应点的连线被对称轴垂直平分</a:t>
            </a:r>
            <a:r>
              <a:rPr lang="en-US" altLang="zh-CN" sz="28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.</a:t>
            </a:r>
            <a:endParaRPr lang="zh-CN" altLang="en-US" sz="2800" b="1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7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矩形 1"/>
          <p:cNvSpPr/>
          <p:nvPr/>
        </p:nvSpPr>
        <p:spPr>
          <a:xfrm>
            <a:off x="2362200" y="1447800"/>
            <a:ext cx="8001000" cy="1310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例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1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如图，已知直线</a:t>
            </a:r>
            <a:r>
              <a:rPr lang="zh-CN" altLang="en-US" sz="2500" b="1" i="1" dirty="0">
                <a:latin typeface="Times New Roman" pitchFamily="18" charset="0"/>
                <a:ea typeface="黑体" pitchFamily="2" charset="-122"/>
              </a:rPr>
              <a:t>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及直线外一点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，求作点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，使它与点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关于直线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对称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5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131" name="矩形 2"/>
          <p:cNvSpPr/>
          <p:nvPr/>
        </p:nvSpPr>
        <p:spPr>
          <a:xfrm>
            <a:off x="2286000" y="3124200"/>
            <a:ext cx="5257800" cy="2529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作法：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 </a:t>
            </a:r>
            <a:endParaRPr lang="en-US" altLang="zh-CN" sz="2500" b="1"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60000"/>
              </a:lnSpc>
            </a:pPr>
            <a:r>
              <a:rPr lang="en-US" altLang="zh-CN" sz="2500" b="1">
                <a:latin typeface="黑体" pitchFamily="2" charset="-122"/>
                <a:ea typeface="黑体" pitchFamily="2" charset="-122"/>
              </a:rPr>
              <a:t>1.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过点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作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PQ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⊥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i="1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交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于点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500" b="1"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60000"/>
              </a:lnSpc>
            </a:pPr>
            <a:r>
              <a:rPr lang="en-US" altLang="zh-CN" sz="2500" b="1">
                <a:latin typeface="黑体" pitchFamily="2" charset="-122"/>
                <a:ea typeface="黑体" pitchFamily="2" charset="-122"/>
              </a:rPr>
              <a:t>2.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在直线</a:t>
            </a:r>
            <a:r>
              <a:rPr lang="zh-CN" altLang="en-US" sz="2500" b="1" i="1" dirty="0">
                <a:latin typeface="Times New Roman" pitchFamily="18" charset="0"/>
                <a:ea typeface="黑体" pitchFamily="2" charset="-122"/>
              </a:rPr>
              <a:t>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PQ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上，截取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OP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'=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OP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500" b="1"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则点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即为所求作的点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endParaRPr lang="zh-CN" altLang="en-US" sz="2500" b="1" dirty="0"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48135" name="直接连接符 7"/>
          <p:cNvCxnSpPr/>
          <p:nvPr/>
        </p:nvCxnSpPr>
        <p:spPr>
          <a:xfrm rot="5400000">
            <a:off x="7543800" y="4648200"/>
            <a:ext cx="2743200" cy="3175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8136" name="矩形 8"/>
          <p:cNvSpPr/>
          <p:nvPr/>
        </p:nvSpPr>
        <p:spPr>
          <a:xfrm>
            <a:off x="7623017" y="3962400"/>
            <a:ext cx="462280" cy="116395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44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.</a:t>
            </a:r>
            <a:endParaRPr lang="zh-CN" altLang="en-US" sz="4400" b="0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8137" name="矩形 9"/>
          <p:cNvSpPr/>
          <p:nvPr/>
        </p:nvSpPr>
        <p:spPr>
          <a:xfrm>
            <a:off x="7393623" y="4572000"/>
            <a:ext cx="37655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</a:t>
            </a:r>
            <a:endParaRPr lang="zh-CN" altLang="en-US" sz="2500" b="0" dirty="0">
              <a:latin typeface="Times New Roman" pitchFamily="18" charset="0"/>
              <a:ea typeface="黑体" pitchFamily="2" charset="-122"/>
            </a:endParaRPr>
          </a:p>
        </p:txBody>
      </p:sp>
      <p:cxnSp>
        <p:nvCxnSpPr>
          <p:cNvPr id="48138" name="直接连接符 11"/>
          <p:cNvCxnSpPr/>
          <p:nvPr/>
        </p:nvCxnSpPr>
        <p:spPr>
          <a:xfrm>
            <a:off x="7772400" y="4800600"/>
            <a:ext cx="2743200" cy="1588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8139" name="流程图: 过程 14"/>
          <p:cNvSpPr/>
          <p:nvPr/>
        </p:nvSpPr>
        <p:spPr>
          <a:xfrm>
            <a:off x="8915400" y="4572000"/>
            <a:ext cx="228600" cy="701039"/>
          </a:xfrm>
          <a:prstGeom prst="flowChartProcess">
            <a:avLst/>
          </a:prstGeom>
          <a:noFill/>
          <a:ln w="28575" cap="flat" cmpd="sng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algn="ctr" eaLnBrk="1" hangingPunct="1">
              <a:lnSpc>
                <a:spcPct val="160000"/>
              </a:lnSpc>
            </a:pPr>
            <a:endParaRPr lang="zh-CN" altLang="en-US" sz="2500" b="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8140" name="矩形 15"/>
          <p:cNvSpPr/>
          <p:nvPr/>
        </p:nvSpPr>
        <p:spPr>
          <a:xfrm>
            <a:off x="8536305" y="4648200"/>
            <a:ext cx="41211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</a:t>
            </a:r>
            <a:endParaRPr lang="zh-CN" altLang="en-US" sz="2500" b="0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48141" name="矩形 16"/>
          <p:cNvSpPr/>
          <p:nvPr/>
        </p:nvSpPr>
        <p:spPr>
          <a:xfrm>
            <a:off x="9603740" y="4648200"/>
            <a:ext cx="46482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P'</a:t>
            </a:r>
            <a:endParaRPr lang="zh-CN" altLang="en-US" sz="2500" b="0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48142" name="矩形 17"/>
          <p:cNvSpPr/>
          <p:nvPr/>
        </p:nvSpPr>
        <p:spPr>
          <a:xfrm>
            <a:off x="8917147" y="2971800"/>
            <a:ext cx="27114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endParaRPr lang="zh-CN" altLang="en-US" sz="2500" b="0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48143" name="矩形 18"/>
          <p:cNvSpPr/>
          <p:nvPr/>
        </p:nvSpPr>
        <p:spPr>
          <a:xfrm>
            <a:off x="10288905" y="4648200"/>
            <a:ext cx="41211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Q</a:t>
            </a:r>
            <a:endParaRPr lang="zh-CN" altLang="en-US" sz="2500" b="0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0" name="弧形 19"/>
          <p:cNvSpPr/>
          <p:nvPr/>
        </p:nvSpPr>
        <p:spPr bwMode="auto">
          <a:xfrm>
            <a:off x="9982200" y="4724400"/>
            <a:ext cx="76200" cy="853439"/>
          </a:xfrm>
          <a:prstGeom prst="arc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5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grpSp>
        <p:nvGrpSpPr>
          <p:cNvPr id="48146" name="组合 48145"/>
          <p:cNvGrpSpPr/>
          <p:nvPr/>
        </p:nvGrpSpPr>
        <p:grpSpPr>
          <a:xfrm>
            <a:off x="5016500" y="115888"/>
            <a:ext cx="2730500" cy="1371600"/>
            <a:chOff x="3992" y="432"/>
            <a:chExt cx="1720" cy="864"/>
          </a:xfrm>
        </p:grpSpPr>
        <p:pic>
          <p:nvPicPr>
            <p:cNvPr id="48147" name="图片 4814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8148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典例精析</a:t>
              </a:r>
              <a:endParaRPr lang="zh-CN" altLang="en-US" sz="4000" b="1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矩形 1"/>
          <p:cNvSpPr/>
          <p:nvPr/>
        </p:nvSpPr>
        <p:spPr>
          <a:xfrm>
            <a:off x="1974850" y="765175"/>
            <a:ext cx="8153400" cy="1310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例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如图，已知三角形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ABC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和直线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，作出与三角形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ABC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关于直线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对称的图形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5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9155" name="矩形 2"/>
          <p:cNvSpPr/>
          <p:nvPr/>
        </p:nvSpPr>
        <p:spPr>
          <a:xfrm>
            <a:off x="2135188" y="2492375"/>
            <a:ext cx="5105400" cy="3749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500" b="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分析：</a:t>
            </a:r>
            <a:r>
              <a:rPr lang="zh-CN" altLang="en-US" sz="2500" b="0" dirty="0">
                <a:latin typeface="黑体" pitchFamily="2" charset="-122"/>
                <a:ea typeface="黑体" pitchFamily="2" charset="-122"/>
              </a:rPr>
              <a:t>要作三角形</a:t>
            </a:r>
            <a:r>
              <a:rPr lang="en-US" altLang="zh-CN" sz="2500" b="0" i="1">
                <a:latin typeface="Times New Roman" pitchFamily="18" charset="0"/>
                <a:ea typeface="黑体" pitchFamily="2" charset="-122"/>
              </a:rPr>
              <a:t>ABC</a:t>
            </a:r>
            <a:r>
              <a:rPr lang="zh-CN" altLang="en-US" sz="2500" b="0" dirty="0">
                <a:latin typeface="黑体" pitchFamily="2" charset="-122"/>
                <a:ea typeface="黑体" pitchFamily="2" charset="-122"/>
              </a:rPr>
              <a:t>关于直线</a:t>
            </a:r>
            <a:r>
              <a:rPr lang="en-US" altLang="zh-CN" sz="2500" b="0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0" dirty="0">
                <a:latin typeface="黑体" pitchFamily="2" charset="-122"/>
                <a:ea typeface="黑体" pitchFamily="2" charset="-122"/>
              </a:rPr>
              <a:t>的对称图形，只要作出三角形的顶点</a:t>
            </a:r>
            <a:r>
              <a:rPr lang="en-US" altLang="zh-CN" sz="2500" b="0" i="1">
                <a:latin typeface="Times New Roman" pitchFamily="18" charset="0"/>
                <a:ea typeface="黑体" pitchFamily="2" charset="-122"/>
              </a:rPr>
              <a:t>A</a:t>
            </a:r>
            <a:r>
              <a:rPr lang="zh-CN" altLang="en-US" sz="2500" b="0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sz="2500" b="0" i="1">
                <a:latin typeface="Times New Roman" pitchFamily="18" charset="0"/>
                <a:ea typeface="黑体" pitchFamily="2" charset="-122"/>
              </a:rPr>
              <a:t>B</a:t>
            </a:r>
            <a:r>
              <a:rPr lang="zh-CN" altLang="en-US" sz="2500" b="0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sz="2500" b="0" i="1">
                <a:latin typeface="Times New Roman" pitchFamily="18" charset="0"/>
                <a:ea typeface="黑体" pitchFamily="2" charset="-122"/>
              </a:rPr>
              <a:t>C</a:t>
            </a:r>
            <a:r>
              <a:rPr lang="zh-CN" altLang="en-US" sz="2500" b="0" dirty="0">
                <a:latin typeface="黑体" pitchFamily="2" charset="-122"/>
                <a:ea typeface="黑体" pitchFamily="2" charset="-122"/>
              </a:rPr>
              <a:t>关于直线</a:t>
            </a:r>
            <a:r>
              <a:rPr lang="en-US" altLang="zh-CN" sz="2500" b="0">
                <a:latin typeface="黑体" pitchFamily="2" charset="-122"/>
                <a:ea typeface="黑体" pitchFamily="2" charset="-122"/>
              </a:rPr>
              <a:t>l</a:t>
            </a:r>
            <a:r>
              <a:rPr lang="zh-CN" altLang="en-US" sz="2500" b="0" dirty="0">
                <a:latin typeface="黑体" pitchFamily="2" charset="-122"/>
                <a:ea typeface="黑体" pitchFamily="2" charset="-122"/>
              </a:rPr>
              <a:t>的对应点</a:t>
            </a:r>
            <a:r>
              <a:rPr lang="en-US" altLang="zh-CN" sz="2500" b="0" i="1">
                <a:latin typeface="Times New Roman" pitchFamily="18" charset="0"/>
                <a:ea typeface="黑体" pitchFamily="2" charset="-122"/>
              </a:rPr>
              <a:t>A'</a:t>
            </a:r>
            <a:r>
              <a:rPr lang="zh-CN" altLang="en-US" sz="2500" b="0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2500" b="0" i="1">
                <a:latin typeface="Times New Roman" pitchFamily="18" charset="0"/>
                <a:ea typeface="黑体" pitchFamily="2" charset="-122"/>
              </a:rPr>
              <a:t>B'</a:t>
            </a:r>
            <a:r>
              <a:rPr lang="zh-CN" altLang="en-US" sz="2500" b="0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2500" b="0" i="1">
                <a:latin typeface="Times New Roman" pitchFamily="18" charset="0"/>
                <a:ea typeface="黑体" pitchFamily="2" charset="-122"/>
              </a:rPr>
              <a:t>C'</a:t>
            </a:r>
            <a:r>
              <a:rPr lang="zh-CN" altLang="en-US" sz="2500" b="0" dirty="0">
                <a:latin typeface="黑体" pitchFamily="2" charset="-122"/>
                <a:ea typeface="黑体" pitchFamily="2" charset="-122"/>
              </a:rPr>
              <a:t>，连接这些对应点，得到的三角形</a:t>
            </a:r>
            <a:r>
              <a:rPr lang="en-US" altLang="zh-CN" sz="2500" b="0" i="1">
                <a:latin typeface="Times New Roman" pitchFamily="18" charset="0"/>
                <a:ea typeface="黑体" pitchFamily="2" charset="-122"/>
              </a:rPr>
              <a:t>A'B'C'</a:t>
            </a:r>
            <a:r>
              <a:rPr lang="zh-CN" altLang="en-US" sz="2500" b="0" dirty="0">
                <a:latin typeface="黑体" pitchFamily="2" charset="-122"/>
                <a:ea typeface="黑体" pitchFamily="2" charset="-122"/>
              </a:rPr>
              <a:t>就是三角形</a:t>
            </a:r>
            <a:r>
              <a:rPr lang="en-US" altLang="zh-CN" sz="2500" b="0" i="1">
                <a:latin typeface="Times New Roman" pitchFamily="18" charset="0"/>
                <a:ea typeface="黑体" pitchFamily="2" charset="-122"/>
              </a:rPr>
              <a:t>ABC </a:t>
            </a:r>
            <a:r>
              <a:rPr lang="zh-CN" altLang="en-US" sz="2500" b="0" dirty="0">
                <a:latin typeface="黑体" pitchFamily="2" charset="-122"/>
                <a:ea typeface="黑体" pitchFamily="2" charset="-122"/>
              </a:rPr>
              <a:t>关于直线</a:t>
            </a:r>
            <a:r>
              <a:rPr lang="en-US" altLang="zh-CN" sz="2500" b="0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0" dirty="0">
                <a:latin typeface="黑体" pitchFamily="2" charset="-122"/>
                <a:ea typeface="黑体" pitchFamily="2" charset="-122"/>
              </a:rPr>
              <a:t>对称的图形</a:t>
            </a:r>
            <a:r>
              <a:rPr lang="en-US" altLang="zh-CN" sz="2500" b="0">
                <a:latin typeface="黑体" pitchFamily="2" charset="-122"/>
                <a:ea typeface="黑体" pitchFamily="2" charset="-122"/>
              </a:rPr>
              <a:t>.</a:t>
            </a:r>
            <a:endParaRPr lang="zh-CN" altLang="en-US" sz="2500" b="0" dirty="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49159" name="组合 50"/>
          <p:cNvGrpSpPr/>
          <p:nvPr/>
        </p:nvGrpSpPr>
        <p:grpSpPr>
          <a:xfrm>
            <a:off x="7698055" y="2438400"/>
            <a:ext cx="2252326" cy="3733800"/>
            <a:chOff x="5335855" y="2514600"/>
            <a:chExt cx="2252123" cy="3733800"/>
          </a:xfrm>
        </p:grpSpPr>
        <p:sp>
          <p:nvSpPr>
            <p:cNvPr id="49160" name="矩形 40"/>
            <p:cNvSpPr/>
            <p:nvPr/>
          </p:nvSpPr>
          <p:spPr>
            <a:xfrm>
              <a:off x="5335855" y="4724400"/>
              <a:ext cx="376521" cy="70104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en-US" altLang="zh-CN" sz="2500" b="0" i="1">
                  <a:latin typeface="Times New Roman" pitchFamily="18" charset="0"/>
                  <a:ea typeface="黑体" pitchFamily="2" charset="-122"/>
                </a:rPr>
                <a:t>B</a:t>
              </a:r>
              <a:endParaRPr lang="zh-CN" altLang="en-US" sz="2500" b="0" dirty="0">
                <a:latin typeface="Times New Roman" pitchFamily="18" charset="0"/>
                <a:ea typeface="黑体" pitchFamily="2" charset="-122"/>
              </a:endParaRPr>
            </a:p>
          </p:txBody>
        </p:sp>
        <p:sp>
          <p:nvSpPr>
            <p:cNvPr id="49161" name="矩形 45"/>
            <p:cNvSpPr/>
            <p:nvPr/>
          </p:nvSpPr>
          <p:spPr>
            <a:xfrm>
              <a:off x="7316857" y="2514600"/>
              <a:ext cx="271121" cy="70104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en-US" altLang="zh-CN" sz="2500" b="0" i="1">
                  <a:latin typeface="Times New Roman" pitchFamily="18" charset="0"/>
                  <a:ea typeface="黑体" pitchFamily="2" charset="-122"/>
                </a:rPr>
                <a:t>l</a:t>
              </a:r>
              <a:endParaRPr lang="zh-CN" altLang="en-US" sz="2500" b="0" dirty="0">
                <a:latin typeface="Times New Roman" pitchFamily="18" charset="0"/>
                <a:ea typeface="黑体" pitchFamily="2" charset="-122"/>
              </a:endParaRPr>
            </a:p>
          </p:txBody>
        </p:sp>
        <p:cxnSp>
          <p:nvCxnSpPr>
            <p:cNvPr id="49162" name="直接连接符 8"/>
            <p:cNvCxnSpPr/>
            <p:nvPr/>
          </p:nvCxnSpPr>
          <p:spPr>
            <a:xfrm rot="5400000">
              <a:off x="5607970" y="4609306"/>
              <a:ext cx="3276600" cy="1588"/>
            </a:xfrm>
            <a:prstGeom prst="line">
              <a:avLst/>
            </a:prstGeom>
            <a:ln w="28575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49163" name="直接连接符 10"/>
            <p:cNvCxnSpPr/>
            <p:nvPr/>
          </p:nvCxnSpPr>
          <p:spPr>
            <a:xfrm rot="-5400000" flipH="1">
              <a:off x="5531770" y="4228306"/>
              <a:ext cx="1600200" cy="609600"/>
            </a:xfrm>
            <a:prstGeom prst="line">
              <a:avLst/>
            </a:prstGeom>
            <a:ln w="2857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49164" name="直接连接符 19"/>
            <p:cNvCxnSpPr/>
            <p:nvPr/>
          </p:nvCxnSpPr>
          <p:spPr>
            <a:xfrm rot="5400000">
              <a:off x="5188870" y="4190206"/>
              <a:ext cx="1295400" cy="381000"/>
            </a:xfrm>
            <a:prstGeom prst="line">
              <a:avLst/>
            </a:prstGeom>
            <a:ln w="2857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49165" name="直接连接符 22"/>
            <p:cNvCxnSpPr/>
            <p:nvPr/>
          </p:nvCxnSpPr>
          <p:spPr>
            <a:xfrm>
              <a:off x="5646070" y="5028406"/>
              <a:ext cx="990600" cy="304800"/>
            </a:xfrm>
            <a:prstGeom prst="line">
              <a:avLst/>
            </a:prstGeom>
            <a:ln w="2857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49166" name="矩形 39"/>
            <p:cNvSpPr/>
            <p:nvPr/>
          </p:nvSpPr>
          <p:spPr>
            <a:xfrm>
              <a:off x="5724125" y="3199606"/>
              <a:ext cx="376521" cy="70104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en-US" altLang="zh-CN" sz="2500" b="0" i="1">
                  <a:latin typeface="Times New Roman" pitchFamily="18" charset="0"/>
                  <a:ea typeface="黑体" pitchFamily="2" charset="-122"/>
                </a:rPr>
                <a:t>A</a:t>
              </a:r>
              <a:endParaRPr lang="zh-CN" altLang="en-US" sz="2500" b="0" dirty="0">
                <a:latin typeface="Times New Roman" pitchFamily="18" charset="0"/>
                <a:ea typeface="黑体" pitchFamily="2" charset="-122"/>
              </a:endParaRPr>
            </a:p>
          </p:txBody>
        </p:sp>
        <p:sp>
          <p:nvSpPr>
            <p:cNvPr id="49167" name="矩形 41"/>
            <p:cNvSpPr/>
            <p:nvPr/>
          </p:nvSpPr>
          <p:spPr>
            <a:xfrm>
              <a:off x="6409853" y="5180806"/>
              <a:ext cx="394300" cy="70104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en-US" altLang="zh-CN" sz="2500" b="0" i="1">
                  <a:latin typeface="Times New Roman" pitchFamily="18" charset="0"/>
                  <a:ea typeface="黑体" pitchFamily="2" charset="-122"/>
                </a:rPr>
                <a:t>C</a:t>
              </a:r>
              <a:endParaRPr lang="zh-CN" altLang="en-US" sz="2500" b="0" dirty="0">
                <a:latin typeface="Times New Roman" pitchFamily="18" charset="0"/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ext Box 45"/>
          <p:cNvSpPr txBox="1">
            <a:spLocks noChangeArrowheads="1"/>
          </p:cNvSpPr>
          <p:nvPr/>
        </p:nvSpPr>
        <p:spPr bwMode="auto">
          <a:xfrm>
            <a:off x="2640013" y="2133600"/>
            <a:ext cx="7162800" cy="14173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 eaLnBrk="1" hangingPunct="1"/>
            <a:r>
              <a:rPr lang="zh-CN" altLang="en-US" sz="2900" b="1" dirty="0">
                <a:solidFill>
                  <a:srgbClr val="061F5B"/>
                </a:solidFill>
                <a:latin typeface="宋体" pitchFamily="2" charset="-122"/>
              </a:rPr>
              <a:t>图中的故宫、天坛以及图</a:t>
            </a:r>
            <a:r>
              <a:rPr lang="en-US" altLang="zh-CN" sz="2900" b="1">
                <a:solidFill>
                  <a:srgbClr val="061F5B"/>
                </a:solidFill>
                <a:latin typeface="宋体" pitchFamily="2" charset="-122"/>
              </a:rPr>
              <a:t>5-1</a:t>
            </a:r>
            <a:r>
              <a:rPr lang="zh-CN" altLang="en-US" sz="2900" b="1" dirty="0">
                <a:solidFill>
                  <a:srgbClr val="061F5B"/>
                </a:solidFill>
                <a:latin typeface="宋体" pitchFamily="2" charset="-122"/>
              </a:rPr>
              <a:t>中的窗花、飞机和蝴蝶的平面图形，它们展示给我们的是和谐优美的形象．</a:t>
            </a:r>
            <a:endParaRPr lang="zh-CN" altLang="en-US" sz="2900" b="0" dirty="0">
              <a:solidFill>
                <a:srgbClr val="061F5B"/>
              </a:solidFill>
              <a:latin typeface="宋体" pitchFamily="2" charset="-122"/>
            </a:endParaRPr>
          </a:p>
        </p:txBody>
      </p:sp>
      <p:grpSp>
        <p:nvGrpSpPr>
          <p:cNvPr id="2" name="Group 52"/>
          <p:cNvGrpSpPr/>
          <p:nvPr/>
        </p:nvGrpSpPr>
        <p:grpSpPr>
          <a:xfrm>
            <a:off x="2711450" y="3860800"/>
            <a:ext cx="6781800" cy="2062163"/>
            <a:chOff x="768" y="2016"/>
            <a:chExt cx="4272" cy="1299"/>
          </a:xfrm>
        </p:grpSpPr>
        <p:pic>
          <p:nvPicPr>
            <p:cNvPr id="29700" name="Picture 46" descr="七下第5章章前图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072" y="2016"/>
              <a:ext cx="1968" cy="1299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pic>
          <p:nvPicPr>
            <p:cNvPr id="29701" name="Picture 47" descr="七下第5章章前图"/>
            <p:cNvPicPr>
              <a:picLocks noChangeAspect="1"/>
            </p:cNvPicPr>
            <p:nvPr/>
          </p:nvPicPr>
          <p:blipFill>
            <a:blip r:embed="rId2"/>
            <a:srcRect l="12000" t="7431" r="10001"/>
            <a:stretch>
              <a:fillRect/>
            </a:stretch>
          </p:blipFill>
          <p:spPr>
            <a:xfrm>
              <a:off x="768" y="2016"/>
              <a:ext cx="1968" cy="1296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grpSp>
        <p:nvGrpSpPr>
          <p:cNvPr id="3" name="Group 54"/>
          <p:cNvGrpSpPr/>
          <p:nvPr/>
        </p:nvGrpSpPr>
        <p:grpSpPr>
          <a:xfrm>
            <a:off x="2711450" y="3708400"/>
            <a:ext cx="7010400" cy="2803525"/>
            <a:chOff x="768" y="1872"/>
            <a:chExt cx="4416" cy="1766"/>
          </a:xfrm>
        </p:grpSpPr>
        <p:grpSp>
          <p:nvGrpSpPr>
            <p:cNvPr id="29703" name="Group 51"/>
            <p:cNvGrpSpPr/>
            <p:nvPr/>
          </p:nvGrpSpPr>
          <p:grpSpPr>
            <a:xfrm>
              <a:off x="768" y="1872"/>
              <a:ext cx="4416" cy="1337"/>
              <a:chOff x="720" y="1824"/>
              <a:chExt cx="4416" cy="1337"/>
            </a:xfrm>
          </p:grpSpPr>
          <p:pic>
            <p:nvPicPr>
              <p:cNvPr id="29704" name="Picture 48" descr="P114对称图形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20" y="2064"/>
                <a:ext cx="1344" cy="1008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  <p:pic>
            <p:nvPicPr>
              <p:cNvPr id="29705" name="Picture 49" descr="P114对称图形2"/>
              <p:cNvPicPr>
                <a:picLocks noChangeAspect="1"/>
              </p:cNvPicPr>
              <p:nvPr/>
            </p:nvPicPr>
            <p:blipFill>
              <a:blip r:embed="rId4"/>
              <a:srcRect l="10860" r="5884"/>
              <a:stretch>
                <a:fillRect/>
              </a:stretch>
            </p:blipFill>
            <p:spPr>
              <a:xfrm>
                <a:off x="2256" y="1824"/>
                <a:ext cx="1289" cy="1337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  <p:pic>
            <p:nvPicPr>
              <p:cNvPr id="29706" name="Picture 50" descr="P114对称图形3"/>
              <p:cNvPicPr>
                <a:picLocks noChangeAspect="1"/>
              </p:cNvPicPr>
              <p:nvPr/>
            </p:nvPicPr>
            <p:blipFill>
              <a:blip r:embed="rId5"/>
              <a:srcRect l="11363" t="18626" r="11363" b="20177"/>
              <a:stretch>
                <a:fillRect/>
              </a:stretch>
            </p:blipFill>
            <p:spPr>
              <a:xfrm>
                <a:off x="3648" y="2112"/>
                <a:ext cx="1488" cy="1007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</p:grpSp>
        <p:sp>
          <p:nvSpPr>
            <p:cNvPr id="26" name="Text Box 53"/>
            <p:cNvSpPr txBox="1">
              <a:spLocks noChangeArrowheads="1"/>
            </p:cNvSpPr>
            <p:nvPr/>
          </p:nvSpPr>
          <p:spPr bwMode="auto">
            <a:xfrm>
              <a:off x="2544" y="3360"/>
              <a:ext cx="672" cy="27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300" b="1" i="0" u="none" strike="noStrike" kern="0" cap="none" spc="0" normalizeH="0" baseline="0" noProof="0">
                  <a:ln>
                    <a:noFill/>
                  </a:ln>
                  <a:solidFill>
                    <a:srgbClr val="0074BF"/>
                  </a:solidFill>
                  <a:effectLst/>
                  <a:uLnTx/>
                  <a:uFillTx/>
                  <a:latin typeface="黑体" pitchFamily="2" charset="-122"/>
                  <a:ea typeface="黑体" pitchFamily="2" charset="-122"/>
                  <a:cs typeface="+mn-cs"/>
                </a:rPr>
                <a:t>图</a:t>
              </a:r>
              <a:r>
                <a:rPr kumimoji="0" lang="en-US" altLang="zh-CN" sz="2300" b="1" i="0" u="none" strike="noStrike" kern="0" cap="none" spc="0" normalizeH="0" baseline="0" noProof="0">
                  <a:ln>
                    <a:noFill/>
                  </a:ln>
                  <a:solidFill>
                    <a:srgbClr val="0074BF"/>
                  </a:solidFill>
                  <a:effectLst/>
                  <a:uLnTx/>
                  <a:uFillTx/>
                  <a:latin typeface="Times New Roman" pitchFamily="18" charset="0"/>
                  <a:ea typeface="黑体" pitchFamily="2" charset="-122"/>
                  <a:cs typeface="+mn-cs"/>
                </a:rPr>
                <a:t>5-1</a:t>
              </a:r>
              <a:endParaRPr kumimoji="0" lang="en-US" altLang="zh-CN" sz="2300" b="0" i="0" u="none" strike="noStrike" kern="0" cap="none" spc="0" normalizeH="0" baseline="0" noProof="0">
                <a:ln>
                  <a:noFill/>
                </a:ln>
                <a:solidFill>
                  <a:srgbClr val="0074BF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endParaRPr>
            </a:p>
          </p:txBody>
        </p:sp>
      </p:grpSp>
      <p:grpSp>
        <p:nvGrpSpPr>
          <p:cNvPr id="29708" name="组合 29707"/>
          <p:cNvGrpSpPr/>
          <p:nvPr/>
        </p:nvGrpSpPr>
        <p:grpSpPr>
          <a:xfrm>
            <a:off x="5016500" y="115888"/>
            <a:ext cx="2730500" cy="1371600"/>
            <a:chOff x="3992" y="432"/>
            <a:chExt cx="1720" cy="864"/>
          </a:xfrm>
        </p:grpSpPr>
        <p:pic>
          <p:nvPicPr>
            <p:cNvPr id="29709" name="图片 29708" descr="模板图片副本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9710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复习回顾</a:t>
              </a:r>
              <a:endParaRPr lang="zh-CN" altLang="en-US" sz="4000" b="1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  <p:sp>
        <p:nvSpPr>
          <p:cNvPr id="29711" name="Text Box 68"/>
          <p:cNvSpPr txBox="1"/>
          <p:nvPr/>
        </p:nvSpPr>
        <p:spPr>
          <a:xfrm>
            <a:off x="2566988" y="1268413"/>
            <a:ext cx="449580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Arial" pitchFamily="34" charset="0"/>
                <a:ea typeface="黑体" pitchFamily="2" charset="-122"/>
              </a:rPr>
              <a:t>轴对称图形</a:t>
            </a:r>
            <a:endParaRPr lang="zh-CN" altLang="en-US" sz="3600" b="1" dirty="0">
              <a:solidFill>
                <a:srgbClr val="FF0000"/>
              </a:solidFill>
              <a:latin typeface="Arial" pitchFamily="34" charset="0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8" name="矩形 1"/>
          <p:cNvSpPr/>
          <p:nvPr/>
        </p:nvSpPr>
        <p:spPr>
          <a:xfrm>
            <a:off x="1752600" y="304800"/>
            <a:ext cx="5181600" cy="4968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作法：</a:t>
            </a:r>
            <a:endParaRPr lang="en-US" altLang="zh-CN" sz="25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60000"/>
              </a:lnSpc>
            </a:pPr>
            <a:r>
              <a:rPr lang="en-US" altLang="zh-CN" sz="2500" b="1">
                <a:latin typeface="黑体" pitchFamily="2" charset="-122"/>
                <a:ea typeface="黑体" pitchFamily="2" charset="-122"/>
              </a:rPr>
              <a:t>1.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过点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作直线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的垂线，垂足为点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，在垂线上截取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OA'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=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OA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就是点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关于直线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的对应点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500" b="1"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60000"/>
              </a:lnSpc>
            </a:pPr>
            <a:r>
              <a:rPr lang="en-US" altLang="zh-CN" sz="2500" b="1">
                <a:latin typeface="黑体" pitchFamily="2" charset="-122"/>
                <a:ea typeface="黑体" pitchFamily="2" charset="-122"/>
              </a:rPr>
              <a:t>2.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类似地，分别作出点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B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C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关于直线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的对应点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B'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C'</a:t>
            </a:r>
            <a:r>
              <a:rPr lang="en-US" altLang="zh-CN" sz="2500" b="1" i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500" b="1"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60000"/>
              </a:lnSpc>
            </a:pPr>
            <a:r>
              <a:rPr lang="en-US" altLang="zh-CN" sz="2500" b="1">
                <a:latin typeface="黑体" pitchFamily="2" charset="-122"/>
                <a:ea typeface="黑体" pitchFamily="2" charset="-122"/>
              </a:rPr>
              <a:t>3.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连接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A'B'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B'C'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C'A'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得到的三角形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A'B'C'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即为所求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endParaRPr lang="zh-CN" altLang="en-US" sz="25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50179" name="AutoShape 15"/>
          <p:cNvSpPr/>
          <p:nvPr/>
        </p:nvSpPr>
        <p:spPr>
          <a:xfrm flipH="1" flipV="1">
            <a:off x="6400800" y="4724400"/>
            <a:ext cx="3656013" cy="1752600"/>
          </a:xfrm>
          <a:prstGeom prst="wedgeRoundRectCallout">
            <a:avLst>
              <a:gd name="adj1" fmla="val -25597"/>
              <a:gd name="adj2" fmla="val 94926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1" hangingPunct="1">
              <a:lnSpc>
                <a:spcPct val="16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画好三角形 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A'B'C'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后，若将纸沿直线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l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对折两个三角形会重合吗？</a:t>
            </a:r>
            <a:endParaRPr lang="en-US" altLang="zh-CN" sz="24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50180" name="组合 3"/>
          <p:cNvGrpSpPr/>
          <p:nvPr/>
        </p:nvGrpSpPr>
        <p:grpSpPr>
          <a:xfrm>
            <a:off x="6858000" y="609600"/>
            <a:ext cx="3494975" cy="3733800"/>
            <a:chOff x="5646070" y="2514600"/>
            <a:chExt cx="3495642" cy="3733800"/>
          </a:xfrm>
        </p:grpSpPr>
        <p:sp>
          <p:nvSpPr>
            <p:cNvPr id="50181" name="矩形 4"/>
            <p:cNvSpPr/>
            <p:nvPr/>
          </p:nvSpPr>
          <p:spPr>
            <a:xfrm>
              <a:off x="7316819" y="2514600"/>
              <a:ext cx="271197" cy="70104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en-US" altLang="zh-CN" sz="2500" b="0" i="1">
                  <a:latin typeface="Times New Roman" pitchFamily="18" charset="0"/>
                  <a:ea typeface="黑体" pitchFamily="2" charset="-122"/>
                </a:rPr>
                <a:t>l</a:t>
              </a:r>
              <a:endParaRPr lang="zh-CN" altLang="en-US" sz="2500" b="0" dirty="0">
                <a:latin typeface="Times New Roman" pitchFamily="18" charset="0"/>
                <a:ea typeface="黑体" pitchFamily="2" charset="-122"/>
              </a:endParaRPr>
            </a:p>
          </p:txBody>
        </p:sp>
        <p:grpSp>
          <p:nvGrpSpPr>
            <p:cNvPr id="50182" name="组合 47"/>
            <p:cNvGrpSpPr/>
            <p:nvPr/>
          </p:nvGrpSpPr>
          <p:grpSpPr>
            <a:xfrm>
              <a:off x="5646070" y="2971800"/>
              <a:ext cx="3495642" cy="3276600"/>
              <a:chOff x="5715000" y="2972594"/>
              <a:chExt cx="3495642" cy="3276600"/>
            </a:xfrm>
          </p:grpSpPr>
          <p:cxnSp>
            <p:nvCxnSpPr>
              <p:cNvPr id="50183" name="直接连接符 6"/>
              <p:cNvCxnSpPr/>
              <p:nvPr/>
            </p:nvCxnSpPr>
            <p:spPr>
              <a:xfrm rot="5400000">
                <a:off x="5676900" y="4610100"/>
                <a:ext cx="3276600" cy="1588"/>
              </a:xfrm>
              <a:prstGeom prst="line">
                <a:avLst/>
              </a:prstGeom>
              <a:ln w="28575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50184" name="直接连接符 7"/>
              <p:cNvCxnSpPr/>
              <p:nvPr/>
            </p:nvCxnSpPr>
            <p:spPr>
              <a:xfrm rot="-5400000" flipH="1">
                <a:off x="5600700" y="4229100"/>
                <a:ext cx="1600200" cy="609600"/>
              </a:xfrm>
              <a:prstGeom prst="line">
                <a:avLst/>
              </a:prstGeom>
              <a:ln w="28575" cap="flat" cmpd="sng">
                <a:solidFill>
                  <a:schemeClr val="accent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50185" name="直接连接符 8"/>
              <p:cNvCxnSpPr/>
              <p:nvPr/>
            </p:nvCxnSpPr>
            <p:spPr>
              <a:xfrm rot="5400000">
                <a:off x="7429500" y="4229100"/>
                <a:ext cx="1600200" cy="609600"/>
              </a:xfrm>
              <a:prstGeom prst="line">
                <a:avLst/>
              </a:prstGeom>
              <a:ln w="28575" cap="flat" cmpd="sng">
                <a:solidFill>
                  <a:schemeClr val="accent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50186" name="直接连接符 9"/>
              <p:cNvCxnSpPr/>
              <p:nvPr/>
            </p:nvCxnSpPr>
            <p:spPr>
              <a:xfrm rot="5400000">
                <a:off x="5257800" y="4191000"/>
                <a:ext cx="1295400" cy="381000"/>
              </a:xfrm>
              <a:prstGeom prst="line">
                <a:avLst/>
              </a:prstGeom>
              <a:ln w="28575" cap="flat" cmpd="sng">
                <a:solidFill>
                  <a:schemeClr val="accent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50187" name="直接连接符 10"/>
              <p:cNvCxnSpPr/>
              <p:nvPr/>
            </p:nvCxnSpPr>
            <p:spPr>
              <a:xfrm>
                <a:off x="5715000" y="5029200"/>
                <a:ext cx="990600" cy="304800"/>
              </a:xfrm>
              <a:prstGeom prst="line">
                <a:avLst/>
              </a:prstGeom>
              <a:ln w="28575" cap="flat" cmpd="sng">
                <a:solidFill>
                  <a:schemeClr val="accent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50188" name="直接连接符 11"/>
              <p:cNvCxnSpPr/>
              <p:nvPr/>
            </p:nvCxnSpPr>
            <p:spPr>
              <a:xfrm rot="-5400000" flipH="1">
                <a:off x="8077200" y="4191000"/>
                <a:ext cx="1295400" cy="381000"/>
              </a:xfrm>
              <a:prstGeom prst="line">
                <a:avLst/>
              </a:prstGeom>
              <a:ln w="28575" cap="flat" cmpd="sng">
                <a:solidFill>
                  <a:schemeClr val="accent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50189" name="直接连接符 12"/>
              <p:cNvCxnSpPr/>
              <p:nvPr/>
            </p:nvCxnSpPr>
            <p:spPr>
              <a:xfrm flipV="1">
                <a:off x="7924800" y="5029200"/>
                <a:ext cx="990600" cy="304800"/>
              </a:xfrm>
              <a:prstGeom prst="line">
                <a:avLst/>
              </a:prstGeom>
              <a:ln w="28575" cap="flat" cmpd="sng">
                <a:solidFill>
                  <a:schemeClr val="accent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50190" name="直接连接符 13"/>
              <p:cNvCxnSpPr/>
              <p:nvPr/>
            </p:nvCxnSpPr>
            <p:spPr>
              <a:xfrm>
                <a:off x="6096000" y="3733800"/>
                <a:ext cx="2438400" cy="1588"/>
              </a:xfrm>
              <a:prstGeom prst="line">
                <a:avLst/>
              </a:prstGeom>
              <a:ln w="28575" cap="flat" cmpd="sng">
                <a:solidFill>
                  <a:schemeClr val="accent1"/>
                </a:solidFill>
                <a:prstDash val="sysDash"/>
                <a:headEnd type="none" w="med" len="med"/>
                <a:tailEnd type="none" w="med" len="med"/>
              </a:ln>
            </p:spPr>
          </p:cxnSp>
          <p:cxnSp>
            <p:nvCxnSpPr>
              <p:cNvPr id="50191" name="直接连接符 14"/>
              <p:cNvCxnSpPr/>
              <p:nvPr/>
            </p:nvCxnSpPr>
            <p:spPr>
              <a:xfrm>
                <a:off x="5715000" y="5029200"/>
                <a:ext cx="3200400" cy="1588"/>
              </a:xfrm>
              <a:prstGeom prst="line">
                <a:avLst/>
              </a:prstGeom>
              <a:ln w="28575" cap="flat" cmpd="sng">
                <a:solidFill>
                  <a:schemeClr val="accent1"/>
                </a:solidFill>
                <a:prstDash val="sysDash"/>
                <a:headEnd type="none" w="med" len="med"/>
                <a:tailEnd type="none" w="med" len="med"/>
              </a:ln>
            </p:spPr>
          </p:cxnSp>
          <p:cxnSp>
            <p:nvCxnSpPr>
              <p:cNvPr id="50192" name="直接连接符 15"/>
              <p:cNvCxnSpPr/>
              <p:nvPr/>
            </p:nvCxnSpPr>
            <p:spPr>
              <a:xfrm>
                <a:off x="6705600" y="5334000"/>
                <a:ext cx="1219200" cy="1588"/>
              </a:xfrm>
              <a:prstGeom prst="line">
                <a:avLst/>
              </a:prstGeom>
              <a:ln w="28575" cap="flat" cmpd="sng">
                <a:solidFill>
                  <a:schemeClr val="accent1"/>
                </a:solidFill>
                <a:prstDash val="sysDash"/>
                <a:headEnd type="none" w="med" len="med"/>
                <a:tailEnd type="none" w="med" len="med"/>
              </a:ln>
            </p:spPr>
          </p:cxnSp>
          <p:sp>
            <p:nvSpPr>
              <p:cNvPr id="50193" name="矩形 16"/>
              <p:cNvSpPr/>
              <p:nvPr/>
            </p:nvSpPr>
            <p:spPr>
              <a:xfrm>
                <a:off x="5793003" y="3200400"/>
                <a:ext cx="376627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0" i="1">
                    <a:latin typeface="Times New Roman" pitchFamily="18" charset="0"/>
                    <a:ea typeface="黑体" pitchFamily="2" charset="-122"/>
                  </a:rPr>
                  <a:t>A</a:t>
                </a:r>
                <a:endParaRPr lang="zh-CN" altLang="en-US" sz="25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50194" name="矩形 17"/>
              <p:cNvSpPr/>
              <p:nvPr/>
            </p:nvSpPr>
            <p:spPr>
              <a:xfrm>
                <a:off x="6478728" y="5181600"/>
                <a:ext cx="394410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0" i="1">
                    <a:latin typeface="Times New Roman" pitchFamily="18" charset="0"/>
                    <a:ea typeface="黑体" pitchFamily="2" charset="-122"/>
                  </a:rPr>
                  <a:t>C</a:t>
                </a:r>
                <a:endParaRPr lang="zh-CN" altLang="en-US" sz="25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50195" name="矩形 18"/>
              <p:cNvSpPr/>
              <p:nvPr/>
            </p:nvSpPr>
            <p:spPr>
              <a:xfrm>
                <a:off x="8536689" y="3200400"/>
                <a:ext cx="444585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0" i="1">
                    <a:latin typeface="Times New Roman" pitchFamily="18" charset="0"/>
                    <a:ea typeface="黑体" pitchFamily="2" charset="-122"/>
                  </a:rPr>
                  <a:t>A'</a:t>
                </a:r>
                <a:endParaRPr lang="zh-CN" altLang="en-US" sz="25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50196" name="矩形 19"/>
              <p:cNvSpPr/>
              <p:nvPr/>
            </p:nvSpPr>
            <p:spPr>
              <a:xfrm>
                <a:off x="8766057" y="4648200"/>
                <a:ext cx="444585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0" i="1">
                    <a:latin typeface="Times New Roman" pitchFamily="18" charset="0"/>
                    <a:ea typeface="黑体" pitchFamily="2" charset="-122"/>
                  </a:rPr>
                  <a:t>B'</a:t>
                </a:r>
                <a:endParaRPr lang="zh-CN" altLang="en-US" sz="25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50197" name="矩形 20"/>
              <p:cNvSpPr/>
              <p:nvPr/>
            </p:nvSpPr>
            <p:spPr>
              <a:xfrm>
                <a:off x="7774613" y="5181600"/>
                <a:ext cx="462368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0" i="1">
                    <a:latin typeface="Times New Roman" pitchFamily="18" charset="0"/>
                    <a:ea typeface="黑体" pitchFamily="2" charset="-122"/>
                  </a:rPr>
                  <a:t>C'</a:t>
                </a:r>
                <a:endParaRPr lang="zh-CN" altLang="en-US" sz="25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50198" name="矩形 21"/>
              <p:cNvSpPr/>
              <p:nvPr/>
            </p:nvSpPr>
            <p:spPr>
              <a:xfrm>
                <a:off x="7240653" y="3581400"/>
                <a:ext cx="412194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0" i="1">
                    <a:latin typeface="Times New Roman" pitchFamily="18" charset="0"/>
                    <a:ea typeface="黑体" pitchFamily="2" charset="-122"/>
                  </a:rPr>
                  <a:t>O</a:t>
                </a:r>
                <a:endParaRPr lang="zh-CN" altLang="en-US" sz="25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30" name="矩形 5"/>
          <p:cNvSpPr/>
          <p:nvPr/>
        </p:nvSpPr>
        <p:spPr>
          <a:xfrm>
            <a:off x="2208213" y="1700213"/>
            <a:ext cx="7924800" cy="145669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    观察钟表的指针，电风扇的叶片，在转动的过程中有什么共同的特征</a:t>
            </a:r>
            <a:r>
              <a:rPr lang="en-US" altLang="zh-CN" sz="2800" b="1">
                <a:latin typeface="宋体" pitchFamily="2" charset="-122"/>
                <a:ea typeface="宋体" pitchFamily="2" charset="-122"/>
              </a:rPr>
              <a:t>.</a:t>
            </a: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2233" name="矩形 10"/>
          <p:cNvSpPr/>
          <p:nvPr/>
        </p:nvSpPr>
        <p:spPr>
          <a:xfrm>
            <a:off x="2063750" y="3500438"/>
            <a:ext cx="8305800" cy="145669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    钟表的指针绕中间的固定点旋转，电风扇的叶片绕电机的轴旋转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.</a:t>
            </a:r>
            <a:endParaRPr lang="zh-CN" altLang="en-US" sz="2800" b="1" dirty="0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2235" name="Text Box 62"/>
          <p:cNvSpPr txBox="1"/>
          <p:nvPr/>
        </p:nvSpPr>
        <p:spPr>
          <a:xfrm>
            <a:off x="2424113" y="260350"/>
            <a:ext cx="44958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Arial" pitchFamily="34" charset="0"/>
                <a:ea typeface="黑体" pitchFamily="2" charset="-122"/>
              </a:rPr>
              <a:t>旋转</a:t>
            </a:r>
            <a:endParaRPr lang="zh-CN" altLang="en-US" sz="4000" b="1" dirty="0">
              <a:solidFill>
                <a:srgbClr val="FF0000"/>
              </a:solidFill>
              <a:latin typeface="Arial" pitchFamily="34" charset="0"/>
              <a:ea typeface="黑体" pitchFamily="2" charset="-122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1" name="矩形 2"/>
          <p:cNvSpPr/>
          <p:nvPr/>
        </p:nvSpPr>
        <p:spPr>
          <a:xfrm>
            <a:off x="2057400" y="762000"/>
            <a:ext cx="8305800" cy="2529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将一个平面图形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F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上的每一个点，绕这个平面内一定点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旋转同一个角</a:t>
            </a:r>
            <a:r>
              <a:rPr lang="el-GR" altLang="zh-CN" sz="2500" b="1" i="1" dirty="0">
                <a:latin typeface="Times New Roman" pitchFamily="18" charset="0"/>
                <a:ea typeface="黑体" pitchFamily="2" charset="-122"/>
              </a:rPr>
              <a:t>α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，（即把图形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F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上每一个点与定点的连线绕定点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旋转角</a:t>
            </a:r>
            <a:r>
              <a:rPr lang="el-GR" altLang="zh-CN" sz="2500" b="1" i="1" dirty="0">
                <a:latin typeface="Times New Roman" pitchFamily="18" charset="0"/>
                <a:ea typeface="黑体" pitchFamily="2" charset="-122"/>
              </a:rPr>
              <a:t>α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），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得到图形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F'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如图，图形的这种变换叫做</a:t>
            </a:r>
            <a:r>
              <a:rPr lang="zh-CN" altLang="en-US" sz="25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旋转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这个定点</a:t>
            </a:r>
            <a:r>
              <a:rPr lang="zh-CN" altLang="en-US" sz="2500" b="1" i="1" dirty="0">
                <a:latin typeface="Times New Roman" pitchFamily="18" charset="0"/>
                <a:ea typeface="黑体" pitchFamily="2" charset="-122"/>
              </a:rPr>
              <a:t>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叫</a:t>
            </a:r>
            <a:r>
              <a:rPr lang="zh-CN" altLang="en-US" sz="25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旋转中心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，角</a:t>
            </a:r>
            <a:r>
              <a:rPr lang="el-GR" altLang="zh-CN" sz="2500" b="1" i="1" dirty="0">
                <a:latin typeface="Times New Roman" pitchFamily="18" charset="0"/>
                <a:ea typeface="黑体" pitchFamily="2" charset="-122"/>
              </a:rPr>
              <a:t>α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叫做</a:t>
            </a:r>
            <a:r>
              <a:rPr lang="zh-CN" altLang="en-US" sz="25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旋转角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endParaRPr lang="zh-CN" altLang="en-US" sz="25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53252" name="矩形 3"/>
          <p:cNvSpPr/>
          <p:nvPr/>
        </p:nvSpPr>
        <p:spPr>
          <a:xfrm>
            <a:off x="2057400" y="3429000"/>
            <a:ext cx="7999413" cy="1920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原位置的图形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F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叫做原像， 新位置的图形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F'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叫做图形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F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在旋转下的像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图形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F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上的每一个点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与它在旋转下的像点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叫做在旋转下的对应点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endParaRPr lang="zh-CN" altLang="en-US" sz="25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53253" name="矩形 5"/>
          <p:cNvSpPr/>
          <p:nvPr/>
        </p:nvSpPr>
        <p:spPr>
          <a:xfrm>
            <a:off x="9151462" y="6076950"/>
            <a:ext cx="1189990" cy="77406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zh-CN" altLang="en-US" sz="2800" b="1" dirty="0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图</a:t>
            </a:r>
            <a:r>
              <a:rPr lang="en-US" altLang="zh-CN" sz="2800" b="1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5-12</a:t>
            </a:r>
            <a:endParaRPr lang="en-US" altLang="zh-CN" sz="2800" b="1">
              <a:solidFill>
                <a:schemeClr val="hlink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4" name="矩形 1"/>
          <p:cNvSpPr/>
          <p:nvPr/>
        </p:nvSpPr>
        <p:spPr>
          <a:xfrm>
            <a:off x="1752600" y="1219200"/>
            <a:ext cx="8763000" cy="1920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如图，将三角形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ABC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按逆时针方向绕点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旋转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60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º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得到三角形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A'B'C'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，三角形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ABC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内的点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在这个旋转下的像是点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，则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OA'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与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OA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相等吗？∠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POP'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和∠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AOA'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相等吗？度数等于多少？</a:t>
            </a:r>
            <a:endParaRPr lang="zh-CN" altLang="en-US" sz="2500" b="1" dirty="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54275" name="Group 3"/>
          <p:cNvGrpSpPr/>
          <p:nvPr/>
        </p:nvGrpSpPr>
        <p:grpSpPr>
          <a:xfrm>
            <a:off x="2063750" y="0"/>
            <a:ext cx="2162175" cy="1011238"/>
            <a:chOff x="226" y="346"/>
            <a:chExt cx="1362" cy="637"/>
          </a:xfrm>
        </p:grpSpPr>
        <p:sp>
          <p:nvSpPr>
            <p:cNvPr id="4" name="Oval 4"/>
            <p:cNvSpPr>
              <a:spLocks noChangeArrowheads="1"/>
            </p:cNvSpPr>
            <p:nvPr/>
          </p:nvSpPr>
          <p:spPr bwMode="auto">
            <a:xfrm>
              <a:off x="506" y="791"/>
              <a:ext cx="1037" cy="192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>
              <a:prstShdw prst="shdw17" dist="17961" dir="2700000">
                <a:schemeClr val="folHlink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pic>
          <p:nvPicPr>
            <p:cNvPr id="54277" name="Picture 5" descr="MCj0281030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26" y="346"/>
              <a:ext cx="726" cy="61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54278" name="Text Box 6"/>
            <p:cNvSpPr txBox="1"/>
            <p:nvPr/>
          </p:nvSpPr>
          <p:spPr>
            <a:xfrm>
              <a:off x="938" y="561"/>
              <a:ext cx="650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3200" b="1" dirty="0">
                  <a:latin typeface="Arial" pitchFamily="34" charset="0"/>
                  <a:ea typeface="黑体" pitchFamily="2" charset="-122"/>
                </a:rPr>
                <a:t>探究</a:t>
              </a:r>
              <a:endParaRPr lang="zh-CN" altLang="en-US" sz="3200" b="1" dirty="0">
                <a:latin typeface="Arial" pitchFamily="34" charset="0"/>
                <a:ea typeface="黑体" pitchFamily="2" charset="-122"/>
              </a:endParaRPr>
            </a:p>
          </p:txBody>
        </p:sp>
      </p:grpSp>
      <p:cxnSp>
        <p:nvCxnSpPr>
          <p:cNvPr id="54279" name="直接连接符 7"/>
          <p:cNvCxnSpPr/>
          <p:nvPr/>
        </p:nvCxnSpPr>
        <p:spPr>
          <a:xfrm flipV="1">
            <a:off x="2819400" y="3276600"/>
            <a:ext cx="1295400" cy="990600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54280" name="直接连接符 8"/>
          <p:cNvCxnSpPr/>
          <p:nvPr/>
        </p:nvCxnSpPr>
        <p:spPr>
          <a:xfrm rot="5400000" flipH="1" flipV="1">
            <a:off x="2933700" y="3695700"/>
            <a:ext cx="1600200" cy="762000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54281" name="直接连接符 11"/>
          <p:cNvCxnSpPr/>
          <p:nvPr/>
        </p:nvCxnSpPr>
        <p:spPr>
          <a:xfrm rot="-5400000" flipH="1">
            <a:off x="2781300" y="4305300"/>
            <a:ext cx="609600" cy="533400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54282" name="组合 17"/>
          <p:cNvGrpSpPr/>
          <p:nvPr/>
        </p:nvGrpSpPr>
        <p:grpSpPr>
          <a:xfrm rot="4378321">
            <a:off x="4500563" y="4697413"/>
            <a:ext cx="1295400" cy="1608137"/>
            <a:chOff x="2743200" y="4267200"/>
            <a:chExt cx="1295400" cy="1600200"/>
          </a:xfrm>
        </p:grpSpPr>
        <p:cxnSp>
          <p:nvCxnSpPr>
            <p:cNvPr id="54283" name="直接连接符 14"/>
            <p:cNvCxnSpPr/>
            <p:nvPr/>
          </p:nvCxnSpPr>
          <p:spPr>
            <a:xfrm flipV="1">
              <a:off x="2743200" y="4267200"/>
              <a:ext cx="1295400" cy="990600"/>
            </a:xfrm>
            <a:prstGeom prst="line">
              <a:avLst/>
            </a:prstGeom>
            <a:ln w="2857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54284" name="直接连接符 15"/>
            <p:cNvCxnSpPr/>
            <p:nvPr/>
          </p:nvCxnSpPr>
          <p:spPr>
            <a:xfrm rot="5400000" flipH="1" flipV="1">
              <a:off x="2857500" y="4686300"/>
              <a:ext cx="1600200" cy="762000"/>
            </a:xfrm>
            <a:prstGeom prst="line">
              <a:avLst/>
            </a:prstGeom>
            <a:ln w="2857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54285" name="直接连接符 16"/>
            <p:cNvCxnSpPr/>
            <p:nvPr/>
          </p:nvCxnSpPr>
          <p:spPr>
            <a:xfrm rot="-5400000" flipH="1">
              <a:off x="2705100" y="5295900"/>
              <a:ext cx="609600" cy="533400"/>
            </a:xfrm>
            <a:prstGeom prst="line">
              <a:avLst/>
            </a:prstGeom>
            <a:ln w="2857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</p:cxnSp>
      </p:grpSp>
      <p:cxnSp>
        <p:nvCxnSpPr>
          <p:cNvPr id="54286" name="直接连接符 19"/>
          <p:cNvCxnSpPr/>
          <p:nvPr/>
        </p:nvCxnSpPr>
        <p:spPr>
          <a:xfrm rot="5400000">
            <a:off x="2324100" y="4076700"/>
            <a:ext cx="2590800" cy="990600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ysDash"/>
            <a:headEnd type="none" w="med" len="med"/>
            <a:tailEnd type="none" w="med" len="med"/>
          </a:ln>
        </p:spPr>
      </p:cxnSp>
      <p:cxnSp>
        <p:nvCxnSpPr>
          <p:cNvPr id="54287" name="直接连接符 20"/>
          <p:cNvCxnSpPr/>
          <p:nvPr/>
        </p:nvCxnSpPr>
        <p:spPr>
          <a:xfrm rot="10800000">
            <a:off x="3124200" y="5867400"/>
            <a:ext cx="2971800" cy="1588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ysDash"/>
            <a:headEnd type="none" w="med" len="med"/>
            <a:tailEnd type="none" w="med" len="med"/>
          </a:ln>
        </p:spPr>
      </p:cxnSp>
      <p:cxnSp>
        <p:nvCxnSpPr>
          <p:cNvPr id="54288" name="直接连接符 23"/>
          <p:cNvCxnSpPr/>
          <p:nvPr/>
        </p:nvCxnSpPr>
        <p:spPr>
          <a:xfrm rot="5400000">
            <a:off x="2324100" y="4838700"/>
            <a:ext cx="1828800" cy="228600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ysDash"/>
            <a:headEnd type="none" w="med" len="med"/>
            <a:tailEnd type="none" w="med" len="med"/>
          </a:ln>
        </p:spPr>
      </p:cxnSp>
      <p:cxnSp>
        <p:nvCxnSpPr>
          <p:cNvPr id="54289" name="直接连接符 24"/>
          <p:cNvCxnSpPr/>
          <p:nvPr/>
        </p:nvCxnSpPr>
        <p:spPr>
          <a:xfrm rot="-10800000" flipV="1">
            <a:off x="3124200" y="5334000"/>
            <a:ext cx="1828800" cy="533400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ysDash"/>
            <a:headEnd type="none" w="med" len="med"/>
            <a:tailEnd type="none" w="med" len="med"/>
          </a:ln>
        </p:spPr>
      </p:cxnSp>
      <p:sp>
        <p:nvSpPr>
          <p:cNvPr id="54290" name="矩形 27"/>
          <p:cNvSpPr/>
          <p:nvPr/>
        </p:nvSpPr>
        <p:spPr>
          <a:xfrm>
            <a:off x="6098064" y="5562600"/>
            <a:ext cx="39433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</a:t>
            </a:r>
            <a:endParaRPr lang="zh-CN" altLang="en-US" sz="2500" b="0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54291" name="矩形 28"/>
          <p:cNvSpPr/>
          <p:nvPr/>
        </p:nvSpPr>
        <p:spPr>
          <a:xfrm>
            <a:off x="4726464" y="4267200"/>
            <a:ext cx="39433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B</a:t>
            </a:r>
            <a:endParaRPr lang="zh-CN" altLang="en-US" sz="2500" b="0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54292" name="矩形 29"/>
          <p:cNvSpPr/>
          <p:nvPr/>
        </p:nvSpPr>
        <p:spPr>
          <a:xfrm>
            <a:off x="3964464" y="5105400"/>
            <a:ext cx="39433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C</a:t>
            </a:r>
            <a:endParaRPr lang="zh-CN" altLang="en-US" sz="2500" b="0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54293" name="矩形 30"/>
          <p:cNvSpPr/>
          <p:nvPr/>
        </p:nvSpPr>
        <p:spPr>
          <a:xfrm>
            <a:off x="4040982" y="2895600"/>
            <a:ext cx="4826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A'</a:t>
            </a:r>
            <a:endParaRPr lang="zh-CN" altLang="en-US" sz="2500" b="0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54294" name="矩形 31"/>
          <p:cNvSpPr/>
          <p:nvPr/>
        </p:nvSpPr>
        <p:spPr>
          <a:xfrm>
            <a:off x="2440782" y="3810000"/>
            <a:ext cx="4826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B'</a:t>
            </a:r>
            <a:endParaRPr lang="zh-CN" altLang="en-US" sz="2500" b="0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54295" name="矩形 32"/>
          <p:cNvSpPr/>
          <p:nvPr/>
        </p:nvSpPr>
        <p:spPr>
          <a:xfrm>
            <a:off x="2745582" y="4495800"/>
            <a:ext cx="4826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C'</a:t>
            </a:r>
            <a:endParaRPr lang="zh-CN" altLang="en-US" sz="2500" b="0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54296" name="矩形 40"/>
          <p:cNvSpPr/>
          <p:nvPr/>
        </p:nvSpPr>
        <p:spPr>
          <a:xfrm>
            <a:off x="2668905" y="5562600"/>
            <a:ext cx="41211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</a:t>
            </a:r>
            <a:endParaRPr lang="zh-CN" altLang="en-US" sz="2500" b="0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54297" name="TextBox 41"/>
          <p:cNvSpPr txBox="1"/>
          <p:nvPr/>
        </p:nvSpPr>
        <p:spPr>
          <a:xfrm>
            <a:off x="3201829" y="3429000"/>
            <a:ext cx="297180" cy="9690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.</a:t>
            </a:r>
            <a:endParaRPr lang="zh-CN" altLang="en-US" sz="36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4298" name="TextBox 42"/>
          <p:cNvSpPr txBox="1"/>
          <p:nvPr/>
        </p:nvSpPr>
        <p:spPr>
          <a:xfrm>
            <a:off x="4802029" y="4724400"/>
            <a:ext cx="297180" cy="9690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.</a:t>
            </a:r>
            <a:endParaRPr lang="zh-CN" altLang="en-US" sz="36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4299" name="矩形 44"/>
          <p:cNvSpPr/>
          <p:nvPr/>
        </p:nvSpPr>
        <p:spPr>
          <a:xfrm>
            <a:off x="3279617" y="3657600"/>
            <a:ext cx="53213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 '</a:t>
            </a:r>
            <a:endParaRPr lang="zh-CN" altLang="en-US" sz="2500" b="0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54300" name="矩形 45"/>
          <p:cNvSpPr/>
          <p:nvPr/>
        </p:nvSpPr>
        <p:spPr>
          <a:xfrm>
            <a:off x="4878705" y="5105400"/>
            <a:ext cx="44386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 </a:t>
            </a:r>
            <a:endParaRPr lang="zh-CN" altLang="en-US" sz="2500" b="0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48" name="弧形 47"/>
          <p:cNvSpPr/>
          <p:nvPr/>
        </p:nvSpPr>
        <p:spPr bwMode="auto">
          <a:xfrm>
            <a:off x="2895600" y="5334000"/>
            <a:ext cx="914400" cy="1066800"/>
          </a:xfrm>
          <a:prstGeom prst="arc">
            <a:avLst>
              <a:gd name="adj1" fmla="val 16200000"/>
              <a:gd name="adj2" fmla="val 21505838"/>
            </a:avLst>
          </a:pr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5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4302" name="TextBox 48"/>
          <p:cNvSpPr txBox="1"/>
          <p:nvPr/>
        </p:nvSpPr>
        <p:spPr>
          <a:xfrm>
            <a:off x="3508217" y="5029200"/>
            <a:ext cx="59880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0">
                <a:latin typeface="Times New Roman" pitchFamily="18" charset="0"/>
                <a:ea typeface="宋体" pitchFamily="2" charset="-122"/>
              </a:rPr>
              <a:t>60º</a:t>
            </a:r>
            <a:endParaRPr lang="zh-CN" altLang="en-US" sz="2500" b="0" dirty="0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Picture 33" descr="未标题-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4724400"/>
            <a:ext cx="1196975" cy="1617663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55299" name="AutoShape 15"/>
          <p:cNvSpPr/>
          <p:nvPr/>
        </p:nvSpPr>
        <p:spPr>
          <a:xfrm flipH="1" flipV="1">
            <a:off x="2209800" y="2057400"/>
            <a:ext cx="3429000" cy="1752600"/>
          </a:xfrm>
          <a:prstGeom prst="wedgeRoundRectCallout">
            <a:avLst>
              <a:gd name="adj1" fmla="val 46606"/>
              <a:gd name="adj2" fmla="val -66125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由旋转的概念可得，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OA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与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OA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'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相等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.</a:t>
            </a:r>
            <a:endParaRPr lang="zh-CN" altLang="en-US" sz="2500" b="1" dirty="0">
              <a:latin typeface="Times New Roman" pitchFamily="18" charset="0"/>
              <a:ea typeface="黑体" pitchFamily="2" charset="-122"/>
            </a:endParaRPr>
          </a:p>
          <a:p>
            <a:pPr lvl="0" eaLnBrk="1" hangingPunct="1">
              <a:lnSpc>
                <a:spcPct val="160000"/>
              </a:lnSpc>
            </a:pPr>
            <a:endParaRPr lang="en-US" altLang="zh-CN" sz="2000" b="1">
              <a:solidFill>
                <a:schemeClr val="accent1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55300" name="AutoShape 15"/>
          <p:cNvSpPr/>
          <p:nvPr/>
        </p:nvSpPr>
        <p:spPr>
          <a:xfrm flipH="1" flipV="1">
            <a:off x="3200400" y="4114800"/>
            <a:ext cx="3810000" cy="1752600"/>
          </a:xfrm>
          <a:prstGeom prst="wedgeRoundRectCallout">
            <a:avLst>
              <a:gd name="adj1" fmla="val 46606"/>
              <a:gd name="adj2" fmla="val -66125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由旋转的概念可得，∠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POP'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=60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º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=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∠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AOA'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500" b="1">
              <a:solidFill>
                <a:schemeClr val="accent1"/>
              </a:solidFill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55301" name="直接连接符 5"/>
          <p:cNvCxnSpPr/>
          <p:nvPr/>
        </p:nvCxnSpPr>
        <p:spPr>
          <a:xfrm flipV="1">
            <a:off x="6248400" y="457200"/>
            <a:ext cx="1295400" cy="990600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55302" name="直接连接符 6"/>
          <p:cNvCxnSpPr/>
          <p:nvPr/>
        </p:nvCxnSpPr>
        <p:spPr>
          <a:xfrm rot="5400000" flipH="1" flipV="1">
            <a:off x="6362700" y="876300"/>
            <a:ext cx="1600200" cy="762000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55303" name="直接连接符 7"/>
          <p:cNvCxnSpPr/>
          <p:nvPr/>
        </p:nvCxnSpPr>
        <p:spPr>
          <a:xfrm rot="-5400000" flipH="1">
            <a:off x="6210300" y="1485900"/>
            <a:ext cx="609600" cy="533400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55304" name="组合 8"/>
          <p:cNvGrpSpPr/>
          <p:nvPr/>
        </p:nvGrpSpPr>
        <p:grpSpPr>
          <a:xfrm rot="4378321">
            <a:off x="7929563" y="1878013"/>
            <a:ext cx="1295400" cy="1608137"/>
            <a:chOff x="2743200" y="4267200"/>
            <a:chExt cx="1295400" cy="1600200"/>
          </a:xfrm>
        </p:grpSpPr>
        <p:cxnSp>
          <p:nvCxnSpPr>
            <p:cNvPr id="55305" name="直接连接符 9"/>
            <p:cNvCxnSpPr/>
            <p:nvPr/>
          </p:nvCxnSpPr>
          <p:spPr>
            <a:xfrm flipV="1">
              <a:off x="2743200" y="4267200"/>
              <a:ext cx="1295400" cy="990600"/>
            </a:xfrm>
            <a:prstGeom prst="line">
              <a:avLst/>
            </a:prstGeom>
            <a:ln w="2857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55306" name="直接连接符 10"/>
            <p:cNvCxnSpPr/>
            <p:nvPr/>
          </p:nvCxnSpPr>
          <p:spPr>
            <a:xfrm rot="5400000" flipH="1" flipV="1">
              <a:off x="2857500" y="4686300"/>
              <a:ext cx="1600200" cy="762000"/>
            </a:xfrm>
            <a:prstGeom prst="line">
              <a:avLst/>
            </a:prstGeom>
            <a:ln w="2857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55307" name="直接连接符 11"/>
            <p:cNvCxnSpPr/>
            <p:nvPr/>
          </p:nvCxnSpPr>
          <p:spPr>
            <a:xfrm rot="-5400000" flipH="1">
              <a:off x="2705100" y="5295900"/>
              <a:ext cx="609600" cy="533400"/>
            </a:xfrm>
            <a:prstGeom prst="line">
              <a:avLst/>
            </a:prstGeom>
            <a:ln w="2857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</p:cxnSp>
      </p:grpSp>
      <p:cxnSp>
        <p:nvCxnSpPr>
          <p:cNvPr id="55308" name="直接连接符 12"/>
          <p:cNvCxnSpPr/>
          <p:nvPr/>
        </p:nvCxnSpPr>
        <p:spPr>
          <a:xfrm rot="5400000">
            <a:off x="5753100" y="1257300"/>
            <a:ext cx="2590800" cy="990600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ysDash"/>
            <a:headEnd type="none" w="med" len="med"/>
            <a:tailEnd type="none" w="med" len="med"/>
          </a:ln>
        </p:spPr>
      </p:cxnSp>
      <p:cxnSp>
        <p:nvCxnSpPr>
          <p:cNvPr id="55309" name="直接连接符 13"/>
          <p:cNvCxnSpPr/>
          <p:nvPr/>
        </p:nvCxnSpPr>
        <p:spPr>
          <a:xfrm rot="10800000">
            <a:off x="6553200" y="3048000"/>
            <a:ext cx="2971800" cy="1588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ysDash"/>
            <a:headEnd type="none" w="med" len="med"/>
            <a:tailEnd type="none" w="med" len="med"/>
          </a:ln>
        </p:spPr>
      </p:cxnSp>
      <p:cxnSp>
        <p:nvCxnSpPr>
          <p:cNvPr id="55310" name="直接连接符 14"/>
          <p:cNvCxnSpPr/>
          <p:nvPr/>
        </p:nvCxnSpPr>
        <p:spPr>
          <a:xfrm rot="5400000">
            <a:off x="5753100" y="2019300"/>
            <a:ext cx="1828800" cy="228600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ysDash"/>
            <a:headEnd type="none" w="med" len="med"/>
            <a:tailEnd type="none" w="med" len="med"/>
          </a:ln>
        </p:spPr>
      </p:cxnSp>
      <p:cxnSp>
        <p:nvCxnSpPr>
          <p:cNvPr id="55311" name="直接连接符 15"/>
          <p:cNvCxnSpPr/>
          <p:nvPr/>
        </p:nvCxnSpPr>
        <p:spPr>
          <a:xfrm rot="-10800000" flipV="1">
            <a:off x="6553200" y="2514600"/>
            <a:ext cx="1828800" cy="533400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ysDash"/>
            <a:headEnd type="none" w="med" len="med"/>
            <a:tailEnd type="none" w="med" len="med"/>
          </a:ln>
        </p:spPr>
      </p:cxnSp>
      <p:sp>
        <p:nvSpPr>
          <p:cNvPr id="55312" name="矩形 16"/>
          <p:cNvSpPr/>
          <p:nvPr/>
        </p:nvSpPr>
        <p:spPr>
          <a:xfrm>
            <a:off x="9527064" y="2743200"/>
            <a:ext cx="39433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</a:t>
            </a:r>
            <a:endParaRPr lang="zh-CN" altLang="en-US" sz="2500" b="0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55313" name="矩形 17"/>
          <p:cNvSpPr/>
          <p:nvPr/>
        </p:nvSpPr>
        <p:spPr>
          <a:xfrm>
            <a:off x="8155464" y="1447800"/>
            <a:ext cx="39433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B</a:t>
            </a:r>
            <a:endParaRPr lang="zh-CN" altLang="en-US" sz="2500" b="0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55314" name="矩形 18"/>
          <p:cNvSpPr/>
          <p:nvPr/>
        </p:nvSpPr>
        <p:spPr>
          <a:xfrm>
            <a:off x="7393464" y="2286000"/>
            <a:ext cx="39433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C</a:t>
            </a:r>
            <a:endParaRPr lang="zh-CN" altLang="en-US" sz="2500" b="0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55315" name="矩形 19"/>
          <p:cNvSpPr/>
          <p:nvPr/>
        </p:nvSpPr>
        <p:spPr>
          <a:xfrm>
            <a:off x="5869782" y="990600"/>
            <a:ext cx="4826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B'</a:t>
            </a:r>
            <a:endParaRPr lang="zh-CN" altLang="en-US" sz="2500" b="0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55316" name="矩形 20"/>
          <p:cNvSpPr/>
          <p:nvPr/>
        </p:nvSpPr>
        <p:spPr>
          <a:xfrm>
            <a:off x="6174582" y="1676400"/>
            <a:ext cx="4826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C'</a:t>
            </a:r>
            <a:endParaRPr lang="zh-CN" altLang="en-US" sz="2500" b="0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55317" name="矩形 21"/>
          <p:cNvSpPr/>
          <p:nvPr/>
        </p:nvSpPr>
        <p:spPr>
          <a:xfrm>
            <a:off x="6097905" y="2743200"/>
            <a:ext cx="41211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</a:t>
            </a:r>
            <a:endParaRPr lang="zh-CN" altLang="en-US" sz="2500" b="0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55318" name="TextBox 22"/>
          <p:cNvSpPr txBox="1"/>
          <p:nvPr/>
        </p:nvSpPr>
        <p:spPr>
          <a:xfrm>
            <a:off x="6630829" y="609600"/>
            <a:ext cx="297180" cy="9690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.</a:t>
            </a:r>
            <a:endParaRPr lang="zh-CN" altLang="en-US" sz="36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5319" name="TextBox 23"/>
          <p:cNvSpPr txBox="1"/>
          <p:nvPr/>
        </p:nvSpPr>
        <p:spPr>
          <a:xfrm>
            <a:off x="8231029" y="1905000"/>
            <a:ext cx="297180" cy="9690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.</a:t>
            </a:r>
            <a:endParaRPr lang="zh-CN" altLang="en-US" sz="36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5320" name="矩形 24"/>
          <p:cNvSpPr/>
          <p:nvPr/>
        </p:nvSpPr>
        <p:spPr>
          <a:xfrm>
            <a:off x="6708617" y="838200"/>
            <a:ext cx="53213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 '</a:t>
            </a:r>
            <a:endParaRPr lang="zh-CN" altLang="en-US" sz="2500" b="0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55321" name="矩形 25"/>
          <p:cNvSpPr/>
          <p:nvPr/>
        </p:nvSpPr>
        <p:spPr>
          <a:xfrm>
            <a:off x="8307705" y="2286000"/>
            <a:ext cx="44386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 </a:t>
            </a:r>
            <a:endParaRPr lang="zh-CN" altLang="en-US" sz="2500" b="0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7" name="弧形 26"/>
          <p:cNvSpPr/>
          <p:nvPr/>
        </p:nvSpPr>
        <p:spPr bwMode="auto">
          <a:xfrm>
            <a:off x="6324600" y="2514600"/>
            <a:ext cx="914400" cy="1066800"/>
          </a:xfrm>
          <a:prstGeom prst="arc">
            <a:avLst>
              <a:gd name="adj1" fmla="val 16200000"/>
              <a:gd name="adj2" fmla="val 21505838"/>
            </a:avLst>
          </a:pr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5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5323" name="TextBox 27"/>
          <p:cNvSpPr txBox="1"/>
          <p:nvPr/>
        </p:nvSpPr>
        <p:spPr>
          <a:xfrm>
            <a:off x="6937217" y="2209800"/>
            <a:ext cx="59880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0">
                <a:latin typeface="Times New Roman" pitchFamily="18" charset="0"/>
                <a:ea typeface="宋体" pitchFamily="2" charset="-122"/>
              </a:rPr>
              <a:t>60º</a:t>
            </a:r>
            <a:endParaRPr lang="zh-CN" altLang="en-US" sz="2500" b="0" dirty="0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ldLvl="0" animBg="1"/>
      <p:bldP spid="55300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6322" name="Group 19"/>
          <p:cNvGrpSpPr/>
          <p:nvPr/>
        </p:nvGrpSpPr>
        <p:grpSpPr>
          <a:xfrm>
            <a:off x="2351088" y="188913"/>
            <a:ext cx="1835150" cy="1200150"/>
            <a:chOff x="930" y="822"/>
            <a:chExt cx="1292" cy="845"/>
          </a:xfrm>
        </p:grpSpPr>
        <p:sp>
          <p:nvSpPr>
            <p:cNvPr id="20500" name="Oval 20"/>
            <p:cNvSpPr>
              <a:spLocks noChangeArrowheads="1"/>
            </p:cNvSpPr>
            <p:nvPr/>
          </p:nvSpPr>
          <p:spPr bwMode="auto">
            <a:xfrm>
              <a:off x="1048" y="1417"/>
              <a:ext cx="947" cy="2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>
              <a:prstShdw prst="shdw17" dist="17961" dir="2700000">
                <a:schemeClr val="folHlink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6324" name="Text Box 21"/>
            <p:cNvSpPr txBox="1"/>
            <p:nvPr/>
          </p:nvSpPr>
          <p:spPr>
            <a:xfrm>
              <a:off x="1451" y="1259"/>
              <a:ext cx="771" cy="40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3200" b="1" dirty="0">
                  <a:latin typeface="Arial" pitchFamily="34" charset="0"/>
                  <a:ea typeface="黑体" pitchFamily="2" charset="-122"/>
                </a:rPr>
                <a:t>结论</a:t>
              </a:r>
              <a:endParaRPr lang="zh-CN" altLang="en-US" sz="3200" b="1" dirty="0">
                <a:latin typeface="Arial" pitchFamily="34" charset="0"/>
                <a:ea typeface="黑体" pitchFamily="2" charset="-122"/>
              </a:endParaRPr>
            </a:p>
          </p:txBody>
        </p:sp>
        <p:pic>
          <p:nvPicPr>
            <p:cNvPr id="56325" name="Picture 22" descr="MCj0438249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30" y="822"/>
              <a:ext cx="743" cy="687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20507" name="Text Box 27"/>
          <p:cNvSpPr txBox="1">
            <a:spLocks noChangeArrowheads="1"/>
          </p:cNvSpPr>
          <p:nvPr/>
        </p:nvSpPr>
        <p:spPr bwMode="auto">
          <a:xfrm>
            <a:off x="2362200" y="2678430"/>
            <a:ext cx="7620000" cy="2139315"/>
          </a:xfrm>
          <a:prstGeom prst="rect">
            <a:avLst/>
          </a:prstGeom>
          <a:solidFill>
            <a:srgbClr val="FFFFCC"/>
          </a:solidFill>
          <a:ln w="28575">
            <a:solidFill>
              <a:srgbClr val="CCFFFF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一个图形和它经过旋转所得到的图形中， 对应点到旋转中心的距离相等，两组对应点分别与旋转中心的连线所成的角相等</a:t>
            </a:r>
            <a:r>
              <a:rPr lang="en-US" altLang="zh-CN" sz="28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.</a:t>
            </a:r>
            <a:endParaRPr lang="zh-CN" altLang="zh-CN" sz="2800" b="1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56327" name="矩形 6"/>
          <p:cNvSpPr/>
          <p:nvPr/>
        </p:nvSpPr>
        <p:spPr>
          <a:xfrm>
            <a:off x="2384267" y="1600200"/>
            <a:ext cx="304038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zh-CN" altLang="en-US" sz="2500" b="1" dirty="0">
                <a:latin typeface="Times New Roman" pitchFamily="18" charset="0"/>
                <a:ea typeface="宋体" pitchFamily="2" charset="-122"/>
              </a:rPr>
              <a:t>旋转具有下述性质：</a:t>
            </a:r>
            <a:endParaRPr lang="zh-CN" altLang="en-US" sz="2500" b="1" dirty="0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7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7346" name="Group 2"/>
          <p:cNvGrpSpPr/>
          <p:nvPr/>
        </p:nvGrpSpPr>
        <p:grpSpPr>
          <a:xfrm>
            <a:off x="2279650" y="404813"/>
            <a:ext cx="2116138" cy="723900"/>
            <a:chOff x="68" y="572"/>
            <a:chExt cx="1333" cy="456"/>
          </a:xfrm>
        </p:grpSpPr>
        <p:sp>
          <p:nvSpPr>
            <p:cNvPr id="19459" name="Oval 3"/>
            <p:cNvSpPr>
              <a:spLocks noChangeArrowheads="1"/>
            </p:cNvSpPr>
            <p:nvPr/>
          </p:nvSpPr>
          <p:spPr bwMode="auto">
            <a:xfrm>
              <a:off x="96" y="816"/>
              <a:ext cx="1015" cy="212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>
              <a:prstShdw prst="shdw17" dist="17961" dir="2700000">
                <a:schemeClr val="folHlink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grpSp>
          <p:nvGrpSpPr>
            <p:cNvPr id="57348" name="Group 4"/>
            <p:cNvGrpSpPr/>
            <p:nvPr/>
          </p:nvGrpSpPr>
          <p:grpSpPr>
            <a:xfrm>
              <a:off x="68" y="572"/>
              <a:ext cx="1333" cy="409"/>
              <a:chOff x="158" y="572"/>
              <a:chExt cx="1333" cy="533"/>
            </a:xfrm>
          </p:grpSpPr>
          <p:grpSp>
            <p:nvGrpSpPr>
              <p:cNvPr id="57349" name="Group 5"/>
              <p:cNvGrpSpPr/>
              <p:nvPr/>
            </p:nvGrpSpPr>
            <p:grpSpPr>
              <a:xfrm>
                <a:off x="158" y="572"/>
                <a:ext cx="662" cy="382"/>
                <a:chOff x="1111" y="1434"/>
                <a:chExt cx="662" cy="382"/>
              </a:xfrm>
            </p:grpSpPr>
            <p:sp>
              <p:nvSpPr>
                <p:cNvPr id="57350" name="Freeform 6"/>
                <p:cNvSpPr/>
                <p:nvPr/>
              </p:nvSpPr>
              <p:spPr>
                <a:xfrm>
                  <a:off x="1111" y="1434"/>
                  <a:ext cx="662" cy="382"/>
                </a:xfrm>
                <a:custGeom>
                  <a:avLst/>
                  <a:gdLst>
                    <a:gd name="txL" fmla="*/ 0 w 1324"/>
                    <a:gd name="txT" fmla="*/ 0 h 763"/>
                    <a:gd name="txR" fmla="*/ 1324 w 1324"/>
                    <a:gd name="txB" fmla="*/ 763 h 763"/>
                  </a:gdLst>
                  <a:ahLst/>
                  <a:cxnLst>
                    <a:cxn ang="0">
                      <a:pos x="41" y="4"/>
                    </a:cxn>
                    <a:cxn ang="0">
                      <a:pos x="40" y="4"/>
                    </a:cxn>
                    <a:cxn ang="0">
                      <a:pos x="39" y="4"/>
                    </a:cxn>
                    <a:cxn ang="0">
                      <a:pos x="36" y="4"/>
                    </a:cxn>
                    <a:cxn ang="0">
                      <a:pos x="34" y="3"/>
                    </a:cxn>
                    <a:cxn ang="0">
                      <a:pos x="30" y="2"/>
                    </a:cxn>
                    <a:cxn ang="0">
                      <a:pos x="28" y="1"/>
                    </a:cxn>
                    <a:cxn ang="0">
                      <a:pos x="26" y="1"/>
                    </a:cxn>
                    <a:cxn ang="0">
                      <a:pos x="25" y="1"/>
                    </a:cxn>
                    <a:cxn ang="0">
                      <a:pos x="24" y="1"/>
                    </a:cxn>
                    <a:cxn ang="0">
                      <a:pos x="22" y="1"/>
                    </a:cxn>
                    <a:cxn ang="0">
                      <a:pos x="21" y="2"/>
                    </a:cxn>
                    <a:cxn ang="0">
                      <a:pos x="21" y="3"/>
                    </a:cxn>
                    <a:cxn ang="0">
                      <a:pos x="20" y="3"/>
                    </a:cxn>
                    <a:cxn ang="0">
                      <a:pos x="20" y="3"/>
                    </a:cxn>
                    <a:cxn ang="0">
                      <a:pos x="19" y="4"/>
                    </a:cxn>
                    <a:cxn ang="0">
                      <a:pos x="18" y="3"/>
                    </a:cxn>
                    <a:cxn ang="0">
                      <a:pos x="15" y="3"/>
                    </a:cxn>
                    <a:cxn ang="0">
                      <a:pos x="13" y="2"/>
                    </a:cxn>
                    <a:cxn ang="0">
                      <a:pos x="11" y="3"/>
                    </a:cxn>
                    <a:cxn ang="0">
                      <a:pos x="10" y="4"/>
                    </a:cxn>
                    <a:cxn ang="0">
                      <a:pos x="7" y="5"/>
                    </a:cxn>
                    <a:cxn ang="0">
                      <a:pos x="5" y="7"/>
                    </a:cxn>
                    <a:cxn ang="0">
                      <a:pos x="3" y="9"/>
                    </a:cxn>
                    <a:cxn ang="0">
                      <a:pos x="1" y="9"/>
                    </a:cxn>
                    <a:cxn ang="0">
                      <a:pos x="1" y="10"/>
                    </a:cxn>
                    <a:cxn ang="0">
                      <a:pos x="1" y="10"/>
                    </a:cxn>
                    <a:cxn ang="0">
                      <a:pos x="1" y="11"/>
                    </a:cxn>
                    <a:cxn ang="0">
                      <a:pos x="1" y="11"/>
                    </a:cxn>
                    <a:cxn ang="0">
                      <a:pos x="1" y="11"/>
                    </a:cxn>
                    <a:cxn ang="0">
                      <a:pos x="3" y="11"/>
                    </a:cxn>
                    <a:cxn ang="0">
                      <a:pos x="3" y="15"/>
                    </a:cxn>
                    <a:cxn ang="0">
                      <a:pos x="5" y="18"/>
                    </a:cxn>
                    <a:cxn ang="0">
                      <a:pos x="6" y="21"/>
                    </a:cxn>
                    <a:cxn ang="0">
                      <a:pos x="9" y="22"/>
                    </a:cxn>
                    <a:cxn ang="0">
                      <a:pos x="10" y="23"/>
                    </a:cxn>
                    <a:cxn ang="0">
                      <a:pos x="14" y="24"/>
                    </a:cxn>
                    <a:cxn ang="0">
                      <a:pos x="19" y="24"/>
                    </a:cxn>
                    <a:cxn ang="0">
                      <a:pos x="22" y="24"/>
                    </a:cxn>
                    <a:cxn ang="0">
                      <a:pos x="26" y="23"/>
                    </a:cxn>
                    <a:cxn ang="0">
                      <a:pos x="30" y="22"/>
                    </a:cxn>
                    <a:cxn ang="0">
                      <a:pos x="33" y="21"/>
                    </a:cxn>
                    <a:cxn ang="0">
                      <a:pos x="35" y="20"/>
                    </a:cxn>
                    <a:cxn ang="0">
                      <a:pos x="36" y="18"/>
                    </a:cxn>
                    <a:cxn ang="0">
                      <a:pos x="37" y="16"/>
                    </a:cxn>
                    <a:cxn ang="0">
                      <a:pos x="38" y="15"/>
                    </a:cxn>
                    <a:cxn ang="0">
                      <a:pos x="38" y="13"/>
                    </a:cxn>
                    <a:cxn ang="0">
                      <a:pos x="39" y="11"/>
                    </a:cxn>
                    <a:cxn ang="0">
                      <a:pos x="39" y="8"/>
                    </a:cxn>
                    <a:cxn ang="0">
                      <a:pos x="40" y="6"/>
                    </a:cxn>
                    <a:cxn ang="0">
                      <a:pos x="41" y="6"/>
                    </a:cxn>
                    <a:cxn ang="0">
                      <a:pos x="41" y="5"/>
                    </a:cxn>
                    <a:cxn ang="0">
                      <a:pos x="41" y="5"/>
                    </a:cxn>
                  </a:cxnLst>
                  <a:rect l="txL" t="txT" r="txR" b="txB"/>
                  <a:pathLst>
                    <a:path w="1324" h="763">
                      <a:moveTo>
                        <a:pt x="1317" y="119"/>
                      </a:moveTo>
                      <a:lnTo>
                        <a:pt x="1307" y="122"/>
                      </a:lnTo>
                      <a:lnTo>
                        <a:pt x="1297" y="123"/>
                      </a:lnTo>
                      <a:lnTo>
                        <a:pt x="1286" y="123"/>
                      </a:lnTo>
                      <a:lnTo>
                        <a:pt x="1276" y="122"/>
                      </a:lnTo>
                      <a:lnTo>
                        <a:pt x="1264" y="122"/>
                      </a:lnTo>
                      <a:lnTo>
                        <a:pt x="1254" y="121"/>
                      </a:lnTo>
                      <a:lnTo>
                        <a:pt x="1243" y="121"/>
                      </a:lnTo>
                      <a:lnTo>
                        <a:pt x="1232" y="121"/>
                      </a:lnTo>
                      <a:lnTo>
                        <a:pt x="1206" y="116"/>
                      </a:lnTo>
                      <a:lnTo>
                        <a:pt x="1178" y="109"/>
                      </a:lnTo>
                      <a:lnTo>
                        <a:pt x="1150" y="101"/>
                      </a:lnTo>
                      <a:lnTo>
                        <a:pt x="1122" y="93"/>
                      </a:lnTo>
                      <a:lnTo>
                        <a:pt x="1093" y="83"/>
                      </a:lnTo>
                      <a:lnTo>
                        <a:pt x="1065" y="73"/>
                      </a:lnTo>
                      <a:lnTo>
                        <a:pt x="1036" y="63"/>
                      </a:lnTo>
                      <a:lnTo>
                        <a:pt x="1009" y="53"/>
                      </a:lnTo>
                      <a:lnTo>
                        <a:pt x="982" y="42"/>
                      </a:lnTo>
                      <a:lnTo>
                        <a:pt x="957" y="33"/>
                      </a:lnTo>
                      <a:lnTo>
                        <a:pt x="932" y="24"/>
                      </a:lnTo>
                      <a:lnTo>
                        <a:pt x="908" y="16"/>
                      </a:lnTo>
                      <a:lnTo>
                        <a:pt x="887" y="9"/>
                      </a:lnTo>
                      <a:lnTo>
                        <a:pt x="866" y="4"/>
                      </a:lnTo>
                      <a:lnTo>
                        <a:pt x="849" y="1"/>
                      </a:lnTo>
                      <a:lnTo>
                        <a:pt x="832" y="0"/>
                      </a:lnTo>
                      <a:lnTo>
                        <a:pt x="819" y="0"/>
                      </a:lnTo>
                      <a:lnTo>
                        <a:pt x="806" y="1"/>
                      </a:lnTo>
                      <a:lnTo>
                        <a:pt x="793" y="3"/>
                      </a:lnTo>
                      <a:lnTo>
                        <a:pt x="781" y="7"/>
                      </a:lnTo>
                      <a:lnTo>
                        <a:pt x="768" y="10"/>
                      </a:lnTo>
                      <a:lnTo>
                        <a:pt x="755" y="15"/>
                      </a:lnTo>
                      <a:lnTo>
                        <a:pt x="744" y="19"/>
                      </a:lnTo>
                      <a:lnTo>
                        <a:pt x="732" y="25"/>
                      </a:lnTo>
                      <a:lnTo>
                        <a:pt x="721" y="31"/>
                      </a:lnTo>
                      <a:lnTo>
                        <a:pt x="709" y="38"/>
                      </a:lnTo>
                      <a:lnTo>
                        <a:pt x="699" y="45"/>
                      </a:lnTo>
                      <a:lnTo>
                        <a:pt x="687" y="51"/>
                      </a:lnTo>
                      <a:lnTo>
                        <a:pt x="677" y="60"/>
                      </a:lnTo>
                      <a:lnTo>
                        <a:pt x="667" y="66"/>
                      </a:lnTo>
                      <a:lnTo>
                        <a:pt x="656" y="75"/>
                      </a:lnTo>
                      <a:lnTo>
                        <a:pt x="646" y="83"/>
                      </a:lnTo>
                      <a:lnTo>
                        <a:pt x="639" y="86"/>
                      </a:lnTo>
                      <a:lnTo>
                        <a:pt x="632" y="90"/>
                      </a:lnTo>
                      <a:lnTo>
                        <a:pt x="625" y="93"/>
                      </a:lnTo>
                      <a:lnTo>
                        <a:pt x="617" y="95"/>
                      </a:lnTo>
                      <a:lnTo>
                        <a:pt x="610" y="96"/>
                      </a:lnTo>
                      <a:lnTo>
                        <a:pt x="602" y="98"/>
                      </a:lnTo>
                      <a:lnTo>
                        <a:pt x="594" y="98"/>
                      </a:lnTo>
                      <a:lnTo>
                        <a:pt x="586" y="98"/>
                      </a:lnTo>
                      <a:lnTo>
                        <a:pt x="566" y="93"/>
                      </a:lnTo>
                      <a:lnTo>
                        <a:pt x="548" y="87"/>
                      </a:lnTo>
                      <a:lnTo>
                        <a:pt x="529" y="80"/>
                      </a:lnTo>
                      <a:lnTo>
                        <a:pt x="511" y="73"/>
                      </a:lnTo>
                      <a:lnTo>
                        <a:pt x="493" y="66"/>
                      </a:lnTo>
                      <a:lnTo>
                        <a:pt x="474" y="61"/>
                      </a:lnTo>
                      <a:lnTo>
                        <a:pt x="453" y="57"/>
                      </a:lnTo>
                      <a:lnTo>
                        <a:pt x="433" y="57"/>
                      </a:lnTo>
                      <a:lnTo>
                        <a:pt x="417" y="60"/>
                      </a:lnTo>
                      <a:lnTo>
                        <a:pt x="399" y="64"/>
                      </a:lnTo>
                      <a:lnTo>
                        <a:pt x="380" y="72"/>
                      </a:lnTo>
                      <a:lnTo>
                        <a:pt x="359" y="81"/>
                      </a:lnTo>
                      <a:lnTo>
                        <a:pt x="337" y="93"/>
                      </a:lnTo>
                      <a:lnTo>
                        <a:pt x="313" y="107"/>
                      </a:lnTo>
                      <a:lnTo>
                        <a:pt x="289" y="121"/>
                      </a:lnTo>
                      <a:lnTo>
                        <a:pt x="264" y="137"/>
                      </a:lnTo>
                      <a:lnTo>
                        <a:pt x="238" y="154"/>
                      </a:lnTo>
                      <a:lnTo>
                        <a:pt x="213" y="171"/>
                      </a:lnTo>
                      <a:lnTo>
                        <a:pt x="187" y="190"/>
                      </a:lnTo>
                      <a:lnTo>
                        <a:pt x="162" y="207"/>
                      </a:lnTo>
                      <a:lnTo>
                        <a:pt x="137" y="225"/>
                      </a:lnTo>
                      <a:lnTo>
                        <a:pt x="112" y="244"/>
                      </a:lnTo>
                      <a:lnTo>
                        <a:pt x="89" y="261"/>
                      </a:lnTo>
                      <a:lnTo>
                        <a:pt x="68" y="277"/>
                      </a:lnTo>
                      <a:lnTo>
                        <a:pt x="61" y="281"/>
                      </a:lnTo>
                      <a:lnTo>
                        <a:pt x="53" y="285"/>
                      </a:lnTo>
                      <a:lnTo>
                        <a:pt x="43" y="288"/>
                      </a:lnTo>
                      <a:lnTo>
                        <a:pt x="35" y="291"/>
                      </a:lnTo>
                      <a:lnTo>
                        <a:pt x="26" y="295"/>
                      </a:lnTo>
                      <a:lnTo>
                        <a:pt x="18" y="298"/>
                      </a:lnTo>
                      <a:lnTo>
                        <a:pt x="11" y="303"/>
                      </a:lnTo>
                      <a:lnTo>
                        <a:pt x="4" y="307"/>
                      </a:lnTo>
                      <a:lnTo>
                        <a:pt x="0" y="318"/>
                      </a:lnTo>
                      <a:lnTo>
                        <a:pt x="1" y="329"/>
                      </a:lnTo>
                      <a:lnTo>
                        <a:pt x="3" y="338"/>
                      </a:lnTo>
                      <a:lnTo>
                        <a:pt x="5" y="343"/>
                      </a:lnTo>
                      <a:lnTo>
                        <a:pt x="15" y="344"/>
                      </a:lnTo>
                      <a:lnTo>
                        <a:pt x="23" y="346"/>
                      </a:lnTo>
                      <a:lnTo>
                        <a:pt x="32" y="348"/>
                      </a:lnTo>
                      <a:lnTo>
                        <a:pt x="40" y="348"/>
                      </a:lnTo>
                      <a:lnTo>
                        <a:pt x="49" y="349"/>
                      </a:lnTo>
                      <a:lnTo>
                        <a:pt x="57" y="350"/>
                      </a:lnTo>
                      <a:lnTo>
                        <a:pt x="65" y="350"/>
                      </a:lnTo>
                      <a:lnTo>
                        <a:pt x="73" y="350"/>
                      </a:lnTo>
                      <a:lnTo>
                        <a:pt x="85" y="391"/>
                      </a:lnTo>
                      <a:lnTo>
                        <a:pt x="99" y="431"/>
                      </a:lnTo>
                      <a:lnTo>
                        <a:pt x="114" y="465"/>
                      </a:lnTo>
                      <a:lnTo>
                        <a:pt x="131" y="500"/>
                      </a:lnTo>
                      <a:lnTo>
                        <a:pt x="148" y="534"/>
                      </a:lnTo>
                      <a:lnTo>
                        <a:pt x="169" y="571"/>
                      </a:lnTo>
                      <a:lnTo>
                        <a:pt x="190" y="610"/>
                      </a:lnTo>
                      <a:lnTo>
                        <a:pt x="213" y="654"/>
                      </a:lnTo>
                      <a:lnTo>
                        <a:pt x="220" y="664"/>
                      </a:lnTo>
                      <a:lnTo>
                        <a:pt x="232" y="675"/>
                      </a:lnTo>
                      <a:lnTo>
                        <a:pt x="248" y="685"/>
                      </a:lnTo>
                      <a:lnTo>
                        <a:pt x="268" y="695"/>
                      </a:lnTo>
                      <a:lnTo>
                        <a:pt x="292" y="707"/>
                      </a:lnTo>
                      <a:lnTo>
                        <a:pt x="320" y="717"/>
                      </a:lnTo>
                      <a:lnTo>
                        <a:pt x="350" y="728"/>
                      </a:lnTo>
                      <a:lnTo>
                        <a:pt x="383" y="736"/>
                      </a:lnTo>
                      <a:lnTo>
                        <a:pt x="419" y="745"/>
                      </a:lnTo>
                      <a:lnTo>
                        <a:pt x="458" y="752"/>
                      </a:lnTo>
                      <a:lnTo>
                        <a:pt x="497" y="758"/>
                      </a:lnTo>
                      <a:lnTo>
                        <a:pt x="539" y="761"/>
                      </a:lnTo>
                      <a:lnTo>
                        <a:pt x="582" y="763"/>
                      </a:lnTo>
                      <a:lnTo>
                        <a:pt x="626" y="763"/>
                      </a:lnTo>
                      <a:lnTo>
                        <a:pt x="671" y="761"/>
                      </a:lnTo>
                      <a:lnTo>
                        <a:pt x="716" y="757"/>
                      </a:lnTo>
                      <a:lnTo>
                        <a:pt x="764" y="750"/>
                      </a:lnTo>
                      <a:lnTo>
                        <a:pt x="809" y="740"/>
                      </a:lnTo>
                      <a:lnTo>
                        <a:pt x="852" y="731"/>
                      </a:lnTo>
                      <a:lnTo>
                        <a:pt x="891" y="720"/>
                      </a:lnTo>
                      <a:lnTo>
                        <a:pt x="927" y="708"/>
                      </a:lnTo>
                      <a:lnTo>
                        <a:pt x="960" y="695"/>
                      </a:lnTo>
                      <a:lnTo>
                        <a:pt x="991" y="683"/>
                      </a:lnTo>
                      <a:lnTo>
                        <a:pt x="1019" y="669"/>
                      </a:lnTo>
                      <a:lnTo>
                        <a:pt x="1044" y="654"/>
                      </a:lnTo>
                      <a:lnTo>
                        <a:pt x="1066" y="639"/>
                      </a:lnTo>
                      <a:lnTo>
                        <a:pt x="1087" y="624"/>
                      </a:lnTo>
                      <a:lnTo>
                        <a:pt x="1104" y="609"/>
                      </a:lnTo>
                      <a:lnTo>
                        <a:pt x="1120" y="593"/>
                      </a:lnTo>
                      <a:lnTo>
                        <a:pt x="1133" y="577"/>
                      </a:lnTo>
                      <a:lnTo>
                        <a:pt x="1145" y="562"/>
                      </a:lnTo>
                      <a:lnTo>
                        <a:pt x="1154" y="546"/>
                      </a:lnTo>
                      <a:lnTo>
                        <a:pt x="1161" y="528"/>
                      </a:lnTo>
                      <a:lnTo>
                        <a:pt x="1168" y="511"/>
                      </a:lnTo>
                      <a:lnTo>
                        <a:pt x="1176" y="495"/>
                      </a:lnTo>
                      <a:lnTo>
                        <a:pt x="1183" y="478"/>
                      </a:lnTo>
                      <a:lnTo>
                        <a:pt x="1190" y="460"/>
                      </a:lnTo>
                      <a:lnTo>
                        <a:pt x="1196" y="442"/>
                      </a:lnTo>
                      <a:lnTo>
                        <a:pt x="1202" y="425"/>
                      </a:lnTo>
                      <a:lnTo>
                        <a:pt x="1206" y="405"/>
                      </a:lnTo>
                      <a:lnTo>
                        <a:pt x="1209" y="381"/>
                      </a:lnTo>
                      <a:lnTo>
                        <a:pt x="1214" y="356"/>
                      </a:lnTo>
                      <a:lnTo>
                        <a:pt x="1221" y="328"/>
                      </a:lnTo>
                      <a:lnTo>
                        <a:pt x="1229" y="299"/>
                      </a:lnTo>
                      <a:lnTo>
                        <a:pt x="1237" y="270"/>
                      </a:lnTo>
                      <a:lnTo>
                        <a:pt x="1246" y="242"/>
                      </a:lnTo>
                      <a:lnTo>
                        <a:pt x="1254" y="214"/>
                      </a:lnTo>
                      <a:lnTo>
                        <a:pt x="1262" y="187"/>
                      </a:lnTo>
                      <a:lnTo>
                        <a:pt x="1271" y="185"/>
                      </a:lnTo>
                      <a:lnTo>
                        <a:pt x="1279" y="182"/>
                      </a:lnTo>
                      <a:lnTo>
                        <a:pt x="1287" y="177"/>
                      </a:lnTo>
                      <a:lnTo>
                        <a:pt x="1296" y="172"/>
                      </a:lnTo>
                      <a:lnTo>
                        <a:pt x="1304" y="168"/>
                      </a:lnTo>
                      <a:lnTo>
                        <a:pt x="1311" y="162"/>
                      </a:lnTo>
                      <a:lnTo>
                        <a:pt x="1317" y="155"/>
                      </a:lnTo>
                      <a:lnTo>
                        <a:pt x="1324" y="147"/>
                      </a:lnTo>
                      <a:lnTo>
                        <a:pt x="1322" y="141"/>
                      </a:lnTo>
                      <a:lnTo>
                        <a:pt x="1321" y="133"/>
                      </a:lnTo>
                      <a:lnTo>
                        <a:pt x="1319" y="125"/>
                      </a:lnTo>
                      <a:lnTo>
                        <a:pt x="1317" y="119"/>
                      </a:lnTo>
                      <a:close/>
                    </a:path>
                  </a:pathLst>
                </a:custGeom>
                <a:solidFill>
                  <a:srgbClr val="D80000">
                    <a:alpha val="100000"/>
                  </a:srgbClr>
                </a:solidFill>
                <a:ln w="9525">
                  <a:noFill/>
                </a:ln>
                <a:effectLst>
                  <a:prstShdw prst="shdw17" dist="17961" dir="13499999">
                    <a:srgbClr val="820000">
                      <a:alpha val="100000"/>
                    </a:srgbClr>
                  </a:prstShdw>
                </a:effectLst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57351" name="Freeform 7"/>
                <p:cNvSpPr/>
                <p:nvPr/>
              </p:nvSpPr>
              <p:spPr>
                <a:xfrm>
                  <a:off x="1186" y="1533"/>
                  <a:ext cx="518" cy="169"/>
                </a:xfrm>
                <a:custGeom>
                  <a:avLst/>
                  <a:gdLst>
                    <a:gd name="txL" fmla="*/ 0 w 1036"/>
                    <a:gd name="txT" fmla="*/ 0 h 338"/>
                    <a:gd name="txR" fmla="*/ 1036 w 1036"/>
                    <a:gd name="txB" fmla="*/ 338 h 338"/>
                  </a:gdLst>
                  <a:ahLst/>
                  <a:cxnLst>
                    <a:cxn ang="0">
                      <a:pos x="26" y="9"/>
                    </a:cxn>
                    <a:cxn ang="0">
                      <a:pos x="25" y="9"/>
                    </a:cxn>
                    <a:cxn ang="0">
                      <a:pos x="24" y="9"/>
                    </a:cxn>
                    <a:cxn ang="0">
                      <a:pos x="23" y="10"/>
                    </a:cxn>
                    <a:cxn ang="0">
                      <a:pos x="22" y="10"/>
                    </a:cxn>
                    <a:cxn ang="0">
                      <a:pos x="20" y="10"/>
                    </a:cxn>
                    <a:cxn ang="0">
                      <a:pos x="18" y="10"/>
                    </a:cxn>
                    <a:cxn ang="0">
                      <a:pos x="16" y="10"/>
                    </a:cxn>
                    <a:cxn ang="0">
                      <a:pos x="14" y="11"/>
                    </a:cxn>
                    <a:cxn ang="0">
                      <a:pos x="13" y="11"/>
                    </a:cxn>
                    <a:cxn ang="0">
                      <a:pos x="11" y="11"/>
                    </a:cxn>
                    <a:cxn ang="0">
                      <a:pos x="9" y="11"/>
                    </a:cxn>
                    <a:cxn ang="0">
                      <a:pos x="7" y="11"/>
                    </a:cxn>
                    <a:cxn ang="0">
                      <a:pos x="5" y="10"/>
                    </a:cxn>
                    <a:cxn ang="0">
                      <a:pos x="3" y="9"/>
                    </a:cxn>
                    <a:cxn ang="0">
                      <a:pos x="2" y="7"/>
                    </a:cxn>
                    <a:cxn ang="0">
                      <a:pos x="1" y="6"/>
                    </a:cxn>
                    <a:cxn ang="0">
                      <a:pos x="1" y="5"/>
                    </a:cxn>
                    <a:cxn ang="0">
                      <a:pos x="0" y="5"/>
                    </a:cxn>
                    <a:cxn ang="0">
                      <a:pos x="1" y="5"/>
                    </a:cxn>
                    <a:cxn ang="0">
                      <a:pos x="2" y="4"/>
                    </a:cxn>
                    <a:cxn ang="0">
                      <a:pos x="4" y="3"/>
                    </a:cxn>
                    <a:cxn ang="0">
                      <a:pos x="5" y="3"/>
                    </a:cxn>
                    <a:cxn ang="0">
                      <a:pos x="7" y="3"/>
                    </a:cxn>
                    <a:cxn ang="0">
                      <a:pos x="8" y="3"/>
                    </a:cxn>
                    <a:cxn ang="0">
                      <a:pos x="10" y="3"/>
                    </a:cxn>
                    <a:cxn ang="0">
                      <a:pos x="12" y="5"/>
                    </a:cxn>
                    <a:cxn ang="0">
                      <a:pos x="13" y="5"/>
                    </a:cxn>
                    <a:cxn ang="0">
                      <a:pos x="15" y="5"/>
                    </a:cxn>
                    <a:cxn ang="0">
                      <a:pos x="16" y="3"/>
                    </a:cxn>
                    <a:cxn ang="0">
                      <a:pos x="17" y="3"/>
                    </a:cxn>
                    <a:cxn ang="0">
                      <a:pos x="18" y="3"/>
                    </a:cxn>
                    <a:cxn ang="0">
                      <a:pos x="19" y="3"/>
                    </a:cxn>
                    <a:cxn ang="0">
                      <a:pos x="20" y="3"/>
                    </a:cxn>
                    <a:cxn ang="0">
                      <a:pos x="22" y="3"/>
                    </a:cxn>
                    <a:cxn ang="0">
                      <a:pos x="23" y="1"/>
                    </a:cxn>
                    <a:cxn ang="0">
                      <a:pos x="25" y="1"/>
                    </a:cxn>
                    <a:cxn ang="0">
                      <a:pos x="26" y="1"/>
                    </a:cxn>
                    <a:cxn ang="0">
                      <a:pos x="28" y="1"/>
                    </a:cxn>
                    <a:cxn ang="0">
                      <a:pos x="29" y="1"/>
                    </a:cxn>
                    <a:cxn ang="0">
                      <a:pos x="30" y="1"/>
                    </a:cxn>
                    <a:cxn ang="0">
                      <a:pos x="31" y="1"/>
                    </a:cxn>
                    <a:cxn ang="0">
                      <a:pos x="32" y="0"/>
                    </a:cxn>
                    <a:cxn ang="0">
                      <a:pos x="31" y="1"/>
                    </a:cxn>
                    <a:cxn ang="0">
                      <a:pos x="31" y="3"/>
                    </a:cxn>
                    <a:cxn ang="0">
                      <a:pos x="30" y="3"/>
                    </a:cxn>
                    <a:cxn ang="0">
                      <a:pos x="29" y="5"/>
                    </a:cxn>
                    <a:cxn ang="0">
                      <a:pos x="29" y="5"/>
                    </a:cxn>
                    <a:cxn ang="0">
                      <a:pos x="28" y="6"/>
                    </a:cxn>
                  </a:cxnLst>
                  <a:rect l="txL" t="txT" r="txR" b="txB"/>
                  <a:pathLst>
                    <a:path w="1036" h="338">
                      <a:moveTo>
                        <a:pt x="879" y="238"/>
                      </a:moveTo>
                      <a:lnTo>
                        <a:pt x="864" y="250"/>
                      </a:lnTo>
                      <a:lnTo>
                        <a:pt x="851" y="259"/>
                      </a:lnTo>
                      <a:lnTo>
                        <a:pt x="838" y="266"/>
                      </a:lnTo>
                      <a:lnTo>
                        <a:pt x="826" y="273"/>
                      </a:lnTo>
                      <a:lnTo>
                        <a:pt x="815" y="277"/>
                      </a:lnTo>
                      <a:lnTo>
                        <a:pt x="805" y="282"/>
                      </a:lnTo>
                      <a:lnTo>
                        <a:pt x="795" y="285"/>
                      </a:lnTo>
                      <a:lnTo>
                        <a:pt x="785" y="288"/>
                      </a:lnTo>
                      <a:lnTo>
                        <a:pt x="775" y="290"/>
                      </a:lnTo>
                      <a:lnTo>
                        <a:pt x="764" y="291"/>
                      </a:lnTo>
                      <a:lnTo>
                        <a:pt x="753" y="292"/>
                      </a:lnTo>
                      <a:lnTo>
                        <a:pt x="741" y="293"/>
                      </a:lnTo>
                      <a:lnTo>
                        <a:pt x="727" y="295"/>
                      </a:lnTo>
                      <a:lnTo>
                        <a:pt x="714" y="297"/>
                      </a:lnTo>
                      <a:lnTo>
                        <a:pt x="699" y="299"/>
                      </a:lnTo>
                      <a:lnTo>
                        <a:pt x="681" y="301"/>
                      </a:lnTo>
                      <a:lnTo>
                        <a:pt x="662" y="306"/>
                      </a:lnTo>
                      <a:lnTo>
                        <a:pt x="641" y="308"/>
                      </a:lnTo>
                      <a:lnTo>
                        <a:pt x="620" y="310"/>
                      </a:lnTo>
                      <a:lnTo>
                        <a:pt x="598" y="311"/>
                      </a:lnTo>
                      <a:lnTo>
                        <a:pt x="578" y="312"/>
                      </a:lnTo>
                      <a:lnTo>
                        <a:pt x="556" y="312"/>
                      </a:lnTo>
                      <a:lnTo>
                        <a:pt x="535" y="313"/>
                      </a:lnTo>
                      <a:lnTo>
                        <a:pt x="514" y="315"/>
                      </a:lnTo>
                      <a:lnTo>
                        <a:pt x="495" y="319"/>
                      </a:lnTo>
                      <a:lnTo>
                        <a:pt x="475" y="322"/>
                      </a:lnTo>
                      <a:lnTo>
                        <a:pt x="455" y="326"/>
                      </a:lnTo>
                      <a:lnTo>
                        <a:pt x="436" y="329"/>
                      </a:lnTo>
                      <a:lnTo>
                        <a:pt x="416" y="331"/>
                      </a:lnTo>
                      <a:lnTo>
                        <a:pt x="397" y="334"/>
                      </a:lnTo>
                      <a:lnTo>
                        <a:pt x="376" y="336"/>
                      </a:lnTo>
                      <a:lnTo>
                        <a:pt x="356" y="337"/>
                      </a:lnTo>
                      <a:lnTo>
                        <a:pt x="336" y="338"/>
                      </a:lnTo>
                      <a:lnTo>
                        <a:pt x="316" y="338"/>
                      </a:lnTo>
                      <a:lnTo>
                        <a:pt x="295" y="337"/>
                      </a:lnTo>
                      <a:lnTo>
                        <a:pt x="276" y="335"/>
                      </a:lnTo>
                      <a:lnTo>
                        <a:pt x="255" y="333"/>
                      </a:lnTo>
                      <a:lnTo>
                        <a:pt x="234" y="329"/>
                      </a:lnTo>
                      <a:lnTo>
                        <a:pt x="215" y="323"/>
                      </a:lnTo>
                      <a:lnTo>
                        <a:pt x="194" y="318"/>
                      </a:lnTo>
                      <a:lnTo>
                        <a:pt x="176" y="311"/>
                      </a:lnTo>
                      <a:lnTo>
                        <a:pt x="158" y="301"/>
                      </a:lnTo>
                      <a:lnTo>
                        <a:pt x="141" y="291"/>
                      </a:lnTo>
                      <a:lnTo>
                        <a:pt x="124" y="280"/>
                      </a:lnTo>
                      <a:lnTo>
                        <a:pt x="108" y="267"/>
                      </a:lnTo>
                      <a:lnTo>
                        <a:pt x="93" y="253"/>
                      </a:lnTo>
                      <a:lnTo>
                        <a:pt x="78" y="238"/>
                      </a:lnTo>
                      <a:lnTo>
                        <a:pt x="63" y="222"/>
                      </a:lnTo>
                      <a:lnTo>
                        <a:pt x="55" y="214"/>
                      </a:lnTo>
                      <a:lnTo>
                        <a:pt x="48" y="206"/>
                      </a:lnTo>
                      <a:lnTo>
                        <a:pt x="41" y="197"/>
                      </a:lnTo>
                      <a:lnTo>
                        <a:pt x="34" y="189"/>
                      </a:lnTo>
                      <a:lnTo>
                        <a:pt x="26" y="178"/>
                      </a:lnTo>
                      <a:lnTo>
                        <a:pt x="17" y="167"/>
                      </a:lnTo>
                      <a:lnTo>
                        <a:pt x="9" y="156"/>
                      </a:lnTo>
                      <a:lnTo>
                        <a:pt x="0" y="146"/>
                      </a:lnTo>
                      <a:lnTo>
                        <a:pt x="14" y="144"/>
                      </a:lnTo>
                      <a:lnTo>
                        <a:pt x="29" y="140"/>
                      </a:lnTo>
                      <a:lnTo>
                        <a:pt x="43" y="138"/>
                      </a:lnTo>
                      <a:lnTo>
                        <a:pt x="58" y="134"/>
                      </a:lnTo>
                      <a:lnTo>
                        <a:pt x="72" y="131"/>
                      </a:lnTo>
                      <a:lnTo>
                        <a:pt x="87" y="128"/>
                      </a:lnTo>
                      <a:lnTo>
                        <a:pt x="102" y="125"/>
                      </a:lnTo>
                      <a:lnTo>
                        <a:pt x="117" y="122"/>
                      </a:lnTo>
                      <a:lnTo>
                        <a:pt x="132" y="118"/>
                      </a:lnTo>
                      <a:lnTo>
                        <a:pt x="147" y="116"/>
                      </a:lnTo>
                      <a:lnTo>
                        <a:pt x="163" y="113"/>
                      </a:lnTo>
                      <a:lnTo>
                        <a:pt x="178" y="110"/>
                      </a:lnTo>
                      <a:lnTo>
                        <a:pt x="194" y="109"/>
                      </a:lnTo>
                      <a:lnTo>
                        <a:pt x="211" y="107"/>
                      </a:lnTo>
                      <a:lnTo>
                        <a:pt x="227" y="106"/>
                      </a:lnTo>
                      <a:lnTo>
                        <a:pt x="245" y="106"/>
                      </a:lnTo>
                      <a:lnTo>
                        <a:pt x="264" y="107"/>
                      </a:lnTo>
                      <a:lnTo>
                        <a:pt x="283" y="109"/>
                      </a:lnTo>
                      <a:lnTo>
                        <a:pt x="300" y="113"/>
                      </a:lnTo>
                      <a:lnTo>
                        <a:pt x="316" y="117"/>
                      </a:lnTo>
                      <a:lnTo>
                        <a:pt x="332" y="121"/>
                      </a:lnTo>
                      <a:lnTo>
                        <a:pt x="350" y="125"/>
                      </a:lnTo>
                      <a:lnTo>
                        <a:pt x="367" y="128"/>
                      </a:lnTo>
                      <a:lnTo>
                        <a:pt x="386" y="129"/>
                      </a:lnTo>
                      <a:lnTo>
                        <a:pt x="406" y="129"/>
                      </a:lnTo>
                      <a:lnTo>
                        <a:pt x="423" y="130"/>
                      </a:lnTo>
                      <a:lnTo>
                        <a:pt x="439" y="130"/>
                      </a:lnTo>
                      <a:lnTo>
                        <a:pt x="454" y="130"/>
                      </a:lnTo>
                      <a:lnTo>
                        <a:pt x="469" y="130"/>
                      </a:lnTo>
                      <a:lnTo>
                        <a:pt x="482" y="130"/>
                      </a:lnTo>
                      <a:lnTo>
                        <a:pt x="494" y="129"/>
                      </a:lnTo>
                      <a:lnTo>
                        <a:pt x="505" y="128"/>
                      </a:lnTo>
                      <a:lnTo>
                        <a:pt x="517" y="126"/>
                      </a:lnTo>
                      <a:lnTo>
                        <a:pt x="527" y="125"/>
                      </a:lnTo>
                      <a:lnTo>
                        <a:pt x="537" y="124"/>
                      </a:lnTo>
                      <a:lnTo>
                        <a:pt x="546" y="122"/>
                      </a:lnTo>
                      <a:lnTo>
                        <a:pt x="557" y="119"/>
                      </a:lnTo>
                      <a:lnTo>
                        <a:pt x="567" y="116"/>
                      </a:lnTo>
                      <a:lnTo>
                        <a:pt x="578" y="113"/>
                      </a:lnTo>
                      <a:lnTo>
                        <a:pt x="588" y="109"/>
                      </a:lnTo>
                      <a:lnTo>
                        <a:pt x="604" y="103"/>
                      </a:lnTo>
                      <a:lnTo>
                        <a:pt x="619" y="98"/>
                      </a:lnTo>
                      <a:lnTo>
                        <a:pt x="633" y="93"/>
                      </a:lnTo>
                      <a:lnTo>
                        <a:pt x="647" y="88"/>
                      </a:lnTo>
                      <a:lnTo>
                        <a:pt x="661" y="84"/>
                      </a:lnTo>
                      <a:lnTo>
                        <a:pt x="674" y="79"/>
                      </a:lnTo>
                      <a:lnTo>
                        <a:pt x="689" y="73"/>
                      </a:lnTo>
                      <a:lnTo>
                        <a:pt x="705" y="68"/>
                      </a:lnTo>
                      <a:lnTo>
                        <a:pt x="722" y="61"/>
                      </a:lnTo>
                      <a:lnTo>
                        <a:pt x="737" y="54"/>
                      </a:lnTo>
                      <a:lnTo>
                        <a:pt x="753" y="47"/>
                      </a:lnTo>
                      <a:lnTo>
                        <a:pt x="769" y="41"/>
                      </a:lnTo>
                      <a:lnTo>
                        <a:pt x="785" y="35"/>
                      </a:lnTo>
                      <a:lnTo>
                        <a:pt x="801" y="31"/>
                      </a:lnTo>
                      <a:lnTo>
                        <a:pt x="817" y="26"/>
                      </a:lnTo>
                      <a:lnTo>
                        <a:pt x="833" y="23"/>
                      </a:lnTo>
                      <a:lnTo>
                        <a:pt x="849" y="18"/>
                      </a:lnTo>
                      <a:lnTo>
                        <a:pt x="867" y="16"/>
                      </a:lnTo>
                      <a:lnTo>
                        <a:pt x="883" y="12"/>
                      </a:lnTo>
                      <a:lnTo>
                        <a:pt x="899" y="10"/>
                      </a:lnTo>
                      <a:lnTo>
                        <a:pt x="916" y="8"/>
                      </a:lnTo>
                      <a:lnTo>
                        <a:pt x="932" y="5"/>
                      </a:lnTo>
                      <a:lnTo>
                        <a:pt x="950" y="3"/>
                      </a:lnTo>
                      <a:lnTo>
                        <a:pt x="966" y="2"/>
                      </a:lnTo>
                      <a:lnTo>
                        <a:pt x="975" y="2"/>
                      </a:lnTo>
                      <a:lnTo>
                        <a:pt x="983" y="1"/>
                      </a:lnTo>
                      <a:lnTo>
                        <a:pt x="992" y="1"/>
                      </a:lnTo>
                      <a:lnTo>
                        <a:pt x="1002" y="1"/>
                      </a:lnTo>
                      <a:lnTo>
                        <a:pt x="1010" y="1"/>
                      </a:lnTo>
                      <a:lnTo>
                        <a:pt x="1019" y="1"/>
                      </a:lnTo>
                      <a:lnTo>
                        <a:pt x="1027" y="0"/>
                      </a:lnTo>
                      <a:lnTo>
                        <a:pt x="1036" y="0"/>
                      </a:lnTo>
                      <a:lnTo>
                        <a:pt x="1030" y="15"/>
                      </a:lnTo>
                      <a:lnTo>
                        <a:pt x="1023" y="28"/>
                      </a:lnTo>
                      <a:lnTo>
                        <a:pt x="1017" y="43"/>
                      </a:lnTo>
                      <a:lnTo>
                        <a:pt x="1010" y="57"/>
                      </a:lnTo>
                      <a:lnTo>
                        <a:pt x="1003" y="71"/>
                      </a:lnTo>
                      <a:lnTo>
                        <a:pt x="996" y="85"/>
                      </a:lnTo>
                      <a:lnTo>
                        <a:pt x="988" y="99"/>
                      </a:lnTo>
                      <a:lnTo>
                        <a:pt x="980" y="113"/>
                      </a:lnTo>
                      <a:lnTo>
                        <a:pt x="974" y="121"/>
                      </a:lnTo>
                      <a:lnTo>
                        <a:pt x="969" y="130"/>
                      </a:lnTo>
                      <a:lnTo>
                        <a:pt x="964" y="138"/>
                      </a:lnTo>
                      <a:lnTo>
                        <a:pt x="958" y="147"/>
                      </a:lnTo>
                      <a:lnTo>
                        <a:pt x="950" y="159"/>
                      </a:lnTo>
                      <a:lnTo>
                        <a:pt x="940" y="171"/>
                      </a:lnTo>
                      <a:lnTo>
                        <a:pt x="931" y="183"/>
                      </a:lnTo>
                      <a:lnTo>
                        <a:pt x="922" y="194"/>
                      </a:lnTo>
                      <a:lnTo>
                        <a:pt x="912" y="206"/>
                      </a:lnTo>
                      <a:lnTo>
                        <a:pt x="901" y="216"/>
                      </a:lnTo>
                      <a:lnTo>
                        <a:pt x="891" y="228"/>
                      </a:lnTo>
                      <a:lnTo>
                        <a:pt x="879" y="238"/>
                      </a:lnTo>
                      <a:close/>
                    </a:path>
                  </a:pathLst>
                </a:custGeom>
                <a:solidFill>
                  <a:srgbClr val="FFFFFF">
                    <a:alpha val="100000"/>
                  </a:srgbClr>
                </a:solidFill>
                <a:ln w="9525">
                  <a:noFill/>
                </a:ln>
                <a:effectLst>
                  <a:prstShdw prst="shdw17" dist="17961" dir="13499999">
                    <a:srgbClr val="999999">
                      <a:alpha val="100000"/>
                    </a:srgbClr>
                  </a:prstShdw>
                </a:effectLst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57352" name="Text Box 8"/>
              <p:cNvSpPr txBox="1"/>
              <p:nvPr/>
            </p:nvSpPr>
            <p:spPr>
              <a:xfrm>
                <a:off x="567" y="680"/>
                <a:ext cx="924" cy="42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/>
                <a:r>
                  <a:rPr lang="zh-CN" altLang="en-US" sz="2800" b="1" dirty="0">
                    <a:latin typeface="Arial" pitchFamily="34" charset="0"/>
                    <a:ea typeface="黑体" pitchFamily="2" charset="-122"/>
                  </a:rPr>
                  <a:t>说一说</a:t>
                </a:r>
                <a:endParaRPr lang="zh-CN" altLang="en-US" sz="2800" b="1" dirty="0">
                  <a:latin typeface="Arial" pitchFamily="34" charset="0"/>
                  <a:ea typeface="黑体" pitchFamily="2" charset="-122"/>
                </a:endParaRPr>
              </a:p>
            </p:txBody>
          </p:sp>
        </p:grpSp>
      </p:grpSp>
      <p:sp>
        <p:nvSpPr>
          <p:cNvPr id="57353" name="矩形 15"/>
          <p:cNvSpPr/>
          <p:nvPr/>
        </p:nvSpPr>
        <p:spPr>
          <a:xfrm>
            <a:off x="1905000" y="1447800"/>
            <a:ext cx="7848600" cy="1310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在图中，当三角形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ABC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旋转到新的位置，得到三角形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A'B'C'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，它的形状和大小发生变化了吗？</a:t>
            </a:r>
            <a:endParaRPr lang="zh-CN" altLang="en-US" sz="2500" b="1" dirty="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57354" name="组合 39"/>
          <p:cNvGrpSpPr/>
          <p:nvPr/>
        </p:nvGrpSpPr>
        <p:grpSpPr>
          <a:xfrm>
            <a:off x="3888753" y="2743200"/>
            <a:ext cx="4051715" cy="3124200"/>
            <a:chOff x="2288553" y="2743199"/>
            <a:chExt cx="4051118" cy="3124200"/>
          </a:xfrm>
        </p:grpSpPr>
        <p:cxnSp>
          <p:nvCxnSpPr>
            <p:cNvPr id="57355" name="直接连接符 16"/>
            <p:cNvCxnSpPr/>
            <p:nvPr/>
          </p:nvCxnSpPr>
          <p:spPr>
            <a:xfrm flipV="1">
              <a:off x="2667000" y="2743199"/>
              <a:ext cx="1295400" cy="990600"/>
            </a:xfrm>
            <a:prstGeom prst="line">
              <a:avLst/>
            </a:prstGeom>
            <a:ln w="2857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57356" name="直接连接符 17"/>
            <p:cNvCxnSpPr/>
            <p:nvPr/>
          </p:nvCxnSpPr>
          <p:spPr>
            <a:xfrm rot="5400000" flipH="1" flipV="1">
              <a:off x="2781300" y="3162299"/>
              <a:ext cx="1600200" cy="762000"/>
            </a:xfrm>
            <a:prstGeom prst="line">
              <a:avLst/>
            </a:prstGeom>
            <a:ln w="2857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57357" name="直接连接符 18"/>
            <p:cNvCxnSpPr/>
            <p:nvPr/>
          </p:nvCxnSpPr>
          <p:spPr>
            <a:xfrm rot="-5400000" flipH="1">
              <a:off x="2628900" y="3771899"/>
              <a:ext cx="609600" cy="533400"/>
            </a:xfrm>
            <a:prstGeom prst="line">
              <a:avLst/>
            </a:prstGeom>
            <a:ln w="2857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</p:cxnSp>
        <p:grpSp>
          <p:nvGrpSpPr>
            <p:cNvPr id="57358" name="组合 19"/>
            <p:cNvGrpSpPr/>
            <p:nvPr/>
          </p:nvGrpSpPr>
          <p:grpSpPr>
            <a:xfrm rot="4378321">
              <a:off x="4357634" y="4154108"/>
              <a:ext cx="1302163" cy="1630380"/>
              <a:chOff x="2743200" y="4244223"/>
              <a:chExt cx="1302470" cy="1623177"/>
            </a:xfrm>
          </p:grpSpPr>
          <p:cxnSp>
            <p:nvCxnSpPr>
              <p:cNvPr id="57359" name="直接连接符 20"/>
              <p:cNvCxnSpPr/>
              <p:nvPr/>
            </p:nvCxnSpPr>
            <p:spPr>
              <a:xfrm flipV="1">
                <a:off x="2750270" y="4244223"/>
                <a:ext cx="1295400" cy="990600"/>
              </a:xfrm>
              <a:prstGeom prst="line">
                <a:avLst/>
              </a:prstGeom>
              <a:ln w="28575" cap="flat" cmpd="sng">
                <a:solidFill>
                  <a:schemeClr val="accent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57360" name="直接连接符 21"/>
              <p:cNvCxnSpPr/>
              <p:nvPr/>
            </p:nvCxnSpPr>
            <p:spPr>
              <a:xfrm rot="5400000" flipH="1" flipV="1">
                <a:off x="2857500" y="4686300"/>
                <a:ext cx="1600200" cy="762000"/>
              </a:xfrm>
              <a:prstGeom prst="line">
                <a:avLst/>
              </a:prstGeom>
              <a:ln w="28575" cap="flat" cmpd="sng">
                <a:solidFill>
                  <a:schemeClr val="accent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57361" name="直接连接符 22"/>
              <p:cNvCxnSpPr/>
              <p:nvPr/>
            </p:nvCxnSpPr>
            <p:spPr>
              <a:xfrm rot="-5400000" flipH="1">
                <a:off x="2705100" y="5295900"/>
                <a:ext cx="609600" cy="533400"/>
              </a:xfrm>
              <a:prstGeom prst="line">
                <a:avLst/>
              </a:prstGeom>
              <a:ln w="28575" cap="flat" cmpd="sng">
                <a:solidFill>
                  <a:schemeClr val="accent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cxnSp>
          <p:nvCxnSpPr>
            <p:cNvPr id="57362" name="直接连接符 23"/>
            <p:cNvCxnSpPr/>
            <p:nvPr/>
          </p:nvCxnSpPr>
          <p:spPr>
            <a:xfrm rot="5400000">
              <a:off x="2171700" y="3543299"/>
              <a:ext cx="2590800" cy="990600"/>
            </a:xfrm>
            <a:prstGeom prst="line">
              <a:avLst/>
            </a:prstGeom>
            <a:ln w="28575" cap="flat" cmpd="sng">
              <a:solidFill>
                <a:schemeClr val="accent1"/>
              </a:solidFill>
              <a:prstDash val="sysDash"/>
              <a:headEnd type="none" w="med" len="med"/>
              <a:tailEnd type="none" w="med" len="med"/>
            </a:ln>
          </p:spPr>
        </p:cxnSp>
        <p:cxnSp>
          <p:nvCxnSpPr>
            <p:cNvPr id="57363" name="直接连接符 24"/>
            <p:cNvCxnSpPr/>
            <p:nvPr/>
          </p:nvCxnSpPr>
          <p:spPr>
            <a:xfrm rot="10800000">
              <a:off x="2971800" y="5333999"/>
              <a:ext cx="2971800" cy="1588"/>
            </a:xfrm>
            <a:prstGeom prst="line">
              <a:avLst/>
            </a:prstGeom>
            <a:ln w="28575" cap="flat" cmpd="sng">
              <a:solidFill>
                <a:schemeClr val="accent1"/>
              </a:solidFill>
              <a:prstDash val="sysDash"/>
              <a:headEnd type="none" w="med" len="med"/>
              <a:tailEnd type="none" w="med" len="med"/>
            </a:ln>
          </p:spPr>
        </p:cxnSp>
        <p:cxnSp>
          <p:nvCxnSpPr>
            <p:cNvPr id="57364" name="直接连接符 25"/>
            <p:cNvCxnSpPr/>
            <p:nvPr/>
          </p:nvCxnSpPr>
          <p:spPr>
            <a:xfrm rot="5400000">
              <a:off x="2171700" y="4305299"/>
              <a:ext cx="1828800" cy="228600"/>
            </a:xfrm>
            <a:prstGeom prst="line">
              <a:avLst/>
            </a:prstGeom>
            <a:ln w="28575" cap="flat" cmpd="sng">
              <a:solidFill>
                <a:schemeClr val="accent1"/>
              </a:solidFill>
              <a:prstDash val="sysDash"/>
              <a:headEnd type="none" w="med" len="med"/>
              <a:tailEnd type="none" w="med" len="med"/>
            </a:ln>
          </p:spPr>
        </p:cxnSp>
        <p:cxnSp>
          <p:nvCxnSpPr>
            <p:cNvPr id="57365" name="直接连接符 26"/>
            <p:cNvCxnSpPr/>
            <p:nvPr/>
          </p:nvCxnSpPr>
          <p:spPr>
            <a:xfrm rot="-10800000" flipV="1">
              <a:off x="2971800" y="4800599"/>
              <a:ext cx="1828800" cy="533400"/>
            </a:xfrm>
            <a:prstGeom prst="line">
              <a:avLst/>
            </a:prstGeom>
            <a:ln w="28575" cap="flat" cmpd="sng">
              <a:solidFill>
                <a:schemeClr val="accent1"/>
              </a:solidFill>
              <a:prstDash val="sysDash"/>
              <a:headEnd type="none" w="med" len="med"/>
              <a:tailEnd type="none" w="med" len="med"/>
            </a:ln>
          </p:spPr>
        </p:cxnSp>
        <p:sp>
          <p:nvSpPr>
            <p:cNvPr id="57366" name="矩形 27"/>
            <p:cNvSpPr/>
            <p:nvPr/>
          </p:nvSpPr>
          <p:spPr>
            <a:xfrm>
              <a:off x="5945394" y="5029199"/>
              <a:ext cx="394277" cy="70104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en-US" altLang="zh-CN" sz="2500" b="1" i="1">
                  <a:latin typeface="Times New Roman" pitchFamily="18" charset="0"/>
                  <a:ea typeface="黑体" pitchFamily="2" charset="-122"/>
                </a:rPr>
                <a:t>A</a:t>
              </a:r>
              <a:endParaRPr lang="zh-CN" altLang="en-US" sz="2500" b="0" dirty="0">
                <a:latin typeface="Times New Roman" pitchFamily="18" charset="0"/>
                <a:ea typeface="黑体" pitchFamily="2" charset="-122"/>
              </a:endParaRPr>
            </a:p>
          </p:txBody>
        </p:sp>
        <p:sp>
          <p:nvSpPr>
            <p:cNvPr id="57367" name="矩形 28"/>
            <p:cNvSpPr/>
            <p:nvPr/>
          </p:nvSpPr>
          <p:spPr>
            <a:xfrm>
              <a:off x="4573795" y="3733799"/>
              <a:ext cx="394277" cy="70104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en-US" altLang="zh-CN" sz="2500" b="1" i="1">
                  <a:latin typeface="Times New Roman" pitchFamily="18" charset="0"/>
                  <a:ea typeface="黑体" pitchFamily="2" charset="-122"/>
                </a:rPr>
                <a:t>B</a:t>
              </a:r>
              <a:endParaRPr lang="zh-CN" altLang="en-US" sz="2500" b="0" dirty="0">
                <a:latin typeface="Times New Roman" pitchFamily="18" charset="0"/>
                <a:ea typeface="黑体" pitchFamily="2" charset="-122"/>
              </a:endParaRPr>
            </a:p>
          </p:txBody>
        </p:sp>
        <p:sp>
          <p:nvSpPr>
            <p:cNvPr id="57368" name="矩形 29"/>
            <p:cNvSpPr/>
            <p:nvPr/>
          </p:nvSpPr>
          <p:spPr>
            <a:xfrm>
              <a:off x="3811795" y="4571999"/>
              <a:ext cx="394277" cy="70104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en-US" altLang="zh-CN" sz="2500" b="1" i="1">
                  <a:latin typeface="Times New Roman" pitchFamily="18" charset="0"/>
                  <a:ea typeface="黑体" pitchFamily="2" charset="-122"/>
                </a:rPr>
                <a:t>C</a:t>
              </a:r>
              <a:endParaRPr lang="zh-CN" altLang="en-US" sz="2500" b="0" dirty="0">
                <a:latin typeface="Times New Roman" pitchFamily="18" charset="0"/>
                <a:ea typeface="黑体" pitchFamily="2" charset="-122"/>
              </a:endParaRPr>
            </a:p>
          </p:txBody>
        </p:sp>
        <p:sp>
          <p:nvSpPr>
            <p:cNvPr id="57369" name="矩形 30"/>
            <p:cNvSpPr/>
            <p:nvPr/>
          </p:nvSpPr>
          <p:spPr>
            <a:xfrm>
              <a:off x="2288553" y="3276599"/>
              <a:ext cx="482529" cy="70104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en-US" altLang="zh-CN" sz="2500" b="1" i="1">
                  <a:latin typeface="Times New Roman" pitchFamily="18" charset="0"/>
                  <a:ea typeface="黑体" pitchFamily="2" charset="-122"/>
                </a:rPr>
                <a:t>B'</a:t>
              </a:r>
              <a:endParaRPr lang="zh-CN" altLang="en-US" sz="2500" b="0" dirty="0">
                <a:latin typeface="Times New Roman" pitchFamily="18" charset="0"/>
                <a:ea typeface="黑体" pitchFamily="2" charset="-122"/>
              </a:endParaRPr>
            </a:p>
          </p:txBody>
        </p:sp>
        <p:sp>
          <p:nvSpPr>
            <p:cNvPr id="57370" name="矩形 31"/>
            <p:cNvSpPr/>
            <p:nvPr/>
          </p:nvSpPr>
          <p:spPr>
            <a:xfrm>
              <a:off x="2593353" y="3962399"/>
              <a:ext cx="482529" cy="70104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en-US" altLang="zh-CN" sz="2500" b="1" i="1">
                  <a:latin typeface="Times New Roman" pitchFamily="18" charset="0"/>
                  <a:ea typeface="黑体" pitchFamily="2" charset="-122"/>
                </a:rPr>
                <a:t>C'</a:t>
              </a:r>
              <a:endParaRPr lang="zh-CN" altLang="en-US" sz="2500" b="0" dirty="0">
                <a:latin typeface="Times New Roman" pitchFamily="18" charset="0"/>
                <a:ea typeface="黑体" pitchFamily="2" charset="-122"/>
              </a:endParaRPr>
            </a:p>
          </p:txBody>
        </p:sp>
        <p:sp>
          <p:nvSpPr>
            <p:cNvPr id="57371" name="矩形 32"/>
            <p:cNvSpPr/>
            <p:nvPr/>
          </p:nvSpPr>
          <p:spPr>
            <a:xfrm>
              <a:off x="2516322" y="5029199"/>
              <a:ext cx="412054" cy="70104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en-US" altLang="zh-CN" sz="2500" b="1" i="1">
                  <a:latin typeface="Times New Roman" pitchFamily="18" charset="0"/>
                  <a:ea typeface="黑体" pitchFamily="2" charset="-122"/>
                </a:rPr>
                <a:t>O</a:t>
              </a:r>
              <a:endParaRPr lang="zh-CN" altLang="en-US" sz="2500" b="0" dirty="0">
                <a:latin typeface="Times New Roman" pitchFamily="18" charset="0"/>
                <a:ea typeface="黑体" pitchFamily="2" charset="-122"/>
              </a:endParaRPr>
            </a:p>
          </p:txBody>
        </p:sp>
        <p:sp>
          <p:nvSpPr>
            <p:cNvPr id="57372" name="TextBox 33"/>
            <p:cNvSpPr txBox="1"/>
            <p:nvPr/>
          </p:nvSpPr>
          <p:spPr>
            <a:xfrm>
              <a:off x="3049473" y="2895599"/>
              <a:ext cx="297136" cy="96901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en-US" altLang="zh-CN" sz="3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.</a:t>
              </a:r>
              <a:endParaRPr lang="zh-CN" altLang="en-US" sz="36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57373" name="TextBox 34"/>
            <p:cNvSpPr txBox="1"/>
            <p:nvPr/>
          </p:nvSpPr>
          <p:spPr>
            <a:xfrm>
              <a:off x="4649673" y="4190999"/>
              <a:ext cx="297136" cy="96901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en-US" altLang="zh-CN" sz="3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.</a:t>
              </a:r>
              <a:endParaRPr lang="zh-CN" altLang="en-US" sz="36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57374" name="矩形 35"/>
            <p:cNvSpPr/>
            <p:nvPr/>
          </p:nvSpPr>
          <p:spPr>
            <a:xfrm>
              <a:off x="3127286" y="3124199"/>
              <a:ext cx="532052" cy="70104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en-US" altLang="zh-CN" sz="2500" b="1" i="1">
                  <a:latin typeface="Times New Roman" pitchFamily="18" charset="0"/>
                  <a:ea typeface="黑体" pitchFamily="2" charset="-122"/>
                </a:rPr>
                <a:t>P '</a:t>
              </a:r>
              <a:endParaRPr lang="zh-CN" altLang="en-US" sz="2500" b="0" dirty="0">
                <a:latin typeface="Times New Roman" pitchFamily="18" charset="0"/>
                <a:ea typeface="黑体" pitchFamily="2" charset="-122"/>
              </a:endParaRPr>
            </a:p>
          </p:txBody>
        </p:sp>
        <p:sp>
          <p:nvSpPr>
            <p:cNvPr id="57375" name="矩形 36"/>
            <p:cNvSpPr/>
            <p:nvPr/>
          </p:nvSpPr>
          <p:spPr>
            <a:xfrm>
              <a:off x="4726728" y="4571999"/>
              <a:ext cx="443800" cy="70104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en-US" altLang="zh-CN" sz="2500" b="1" i="1">
                  <a:latin typeface="Times New Roman" pitchFamily="18" charset="0"/>
                  <a:ea typeface="黑体" pitchFamily="2" charset="-122"/>
                </a:rPr>
                <a:t>P </a:t>
              </a:r>
              <a:endParaRPr lang="zh-CN" altLang="en-US" sz="2500" b="0" dirty="0">
                <a:latin typeface="Times New Roman" pitchFamily="18" charset="0"/>
                <a:ea typeface="黑体" pitchFamily="2" charset="-122"/>
              </a:endParaRPr>
            </a:p>
          </p:txBody>
        </p:sp>
        <p:sp>
          <p:nvSpPr>
            <p:cNvPr id="38" name="弧形 37"/>
            <p:cNvSpPr/>
            <p:nvPr/>
          </p:nvSpPr>
          <p:spPr bwMode="auto">
            <a:xfrm>
              <a:off x="2743133" y="4800599"/>
              <a:ext cx="914265" cy="1066800"/>
            </a:xfrm>
            <a:prstGeom prst="arc">
              <a:avLst>
                <a:gd name="adj1" fmla="val 16200000"/>
                <a:gd name="adj2" fmla="val 21505838"/>
              </a:avLst>
            </a:prstGeom>
            <a:ln w="28575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377" name="TextBox 38"/>
            <p:cNvSpPr txBox="1"/>
            <p:nvPr/>
          </p:nvSpPr>
          <p:spPr>
            <a:xfrm>
              <a:off x="3355769" y="4495799"/>
              <a:ext cx="598717" cy="70104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en-US" altLang="zh-CN" sz="2500" b="0">
                  <a:latin typeface="Times New Roman" pitchFamily="18" charset="0"/>
                  <a:ea typeface="宋体" pitchFamily="2" charset="-122"/>
                </a:rPr>
                <a:t>60º</a:t>
              </a:r>
              <a:endParaRPr lang="zh-CN" altLang="en-US" sz="2500" b="0" dirty="0">
                <a:latin typeface="Times New Roman" pitchFamily="18" charset="0"/>
                <a:ea typeface="宋体" pitchFamily="2" charset="-122"/>
              </a:endParaRPr>
            </a:p>
          </p:txBody>
        </p:sp>
      </p:grp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70" name="矩形 5"/>
          <p:cNvSpPr/>
          <p:nvPr/>
        </p:nvSpPr>
        <p:spPr>
          <a:xfrm>
            <a:off x="2384267" y="1828800"/>
            <a:ext cx="304038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旋转具有下述性质：</a:t>
            </a:r>
            <a:endParaRPr lang="zh-CN" altLang="en-US" sz="2500" b="1" dirty="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58371" name="Group 19"/>
          <p:cNvGrpSpPr/>
          <p:nvPr/>
        </p:nvGrpSpPr>
        <p:grpSpPr>
          <a:xfrm>
            <a:off x="2640013" y="333375"/>
            <a:ext cx="1835150" cy="1200150"/>
            <a:chOff x="930" y="822"/>
            <a:chExt cx="1292" cy="845"/>
          </a:xfrm>
        </p:grpSpPr>
        <p:sp>
          <p:nvSpPr>
            <p:cNvPr id="8" name="Oval 20"/>
            <p:cNvSpPr>
              <a:spLocks noChangeArrowheads="1"/>
            </p:cNvSpPr>
            <p:nvPr/>
          </p:nvSpPr>
          <p:spPr bwMode="auto">
            <a:xfrm>
              <a:off x="1048" y="1417"/>
              <a:ext cx="947" cy="2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>
              <a:prstShdw prst="shdw17" dist="17961" dir="2700000">
                <a:schemeClr val="folHlink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sp>
          <p:nvSpPr>
            <p:cNvPr id="58373" name="Text Box 21"/>
            <p:cNvSpPr txBox="1"/>
            <p:nvPr/>
          </p:nvSpPr>
          <p:spPr>
            <a:xfrm>
              <a:off x="1451" y="1259"/>
              <a:ext cx="771" cy="40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3200" b="1" dirty="0">
                  <a:latin typeface="Arial" pitchFamily="34" charset="0"/>
                  <a:ea typeface="黑体" pitchFamily="2" charset="-122"/>
                </a:rPr>
                <a:t>结论</a:t>
              </a:r>
              <a:endParaRPr lang="zh-CN" altLang="en-US" sz="3200" b="1" dirty="0">
                <a:latin typeface="Arial" pitchFamily="34" charset="0"/>
                <a:ea typeface="黑体" pitchFamily="2" charset="-122"/>
              </a:endParaRPr>
            </a:p>
          </p:txBody>
        </p:sp>
        <p:pic>
          <p:nvPicPr>
            <p:cNvPr id="58374" name="Picture 22" descr="MCj0438249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30" y="822"/>
              <a:ext cx="743" cy="687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11" name="Text Box 27"/>
          <p:cNvSpPr txBox="1">
            <a:spLocks noChangeArrowheads="1"/>
          </p:cNvSpPr>
          <p:nvPr/>
        </p:nvSpPr>
        <p:spPr bwMode="auto">
          <a:xfrm>
            <a:off x="2362200" y="2860835"/>
            <a:ext cx="7620000" cy="798195"/>
          </a:xfrm>
          <a:prstGeom prst="rect">
            <a:avLst/>
          </a:prstGeom>
          <a:solidFill>
            <a:srgbClr val="FFFFCC"/>
          </a:solidFill>
          <a:ln w="28575">
            <a:solidFill>
              <a:srgbClr val="CCFFFF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9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旋转不改变图形的形状和大小 </a:t>
            </a:r>
            <a:r>
              <a:rPr lang="en-US" altLang="zh-CN" sz="29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.</a:t>
            </a:r>
            <a:endParaRPr lang="zh-CN" altLang="zh-CN" sz="2900" b="1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矩形 23553"/>
          <p:cNvSpPr/>
          <p:nvPr/>
        </p:nvSpPr>
        <p:spPr>
          <a:xfrm>
            <a:off x="2566988" y="2849563"/>
            <a:ext cx="7561262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通过这节课的学习活动，你有什么收获？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3555" name="Group 15"/>
          <p:cNvGrpSpPr/>
          <p:nvPr/>
        </p:nvGrpSpPr>
        <p:grpSpPr>
          <a:xfrm>
            <a:off x="4800600" y="836613"/>
            <a:ext cx="2730500" cy="1371600"/>
            <a:chOff x="3992" y="432"/>
            <a:chExt cx="1720" cy="864"/>
          </a:xfrm>
        </p:grpSpPr>
        <p:pic>
          <p:nvPicPr>
            <p:cNvPr id="23556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8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342900" lvl="0" indent="-3429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4579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24580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0722" name="Group 3"/>
          <p:cNvGrpSpPr/>
          <p:nvPr/>
        </p:nvGrpSpPr>
        <p:grpSpPr>
          <a:xfrm>
            <a:off x="2063750" y="188913"/>
            <a:ext cx="2362200" cy="1066800"/>
            <a:chOff x="226" y="346"/>
            <a:chExt cx="1362" cy="637"/>
          </a:xfrm>
        </p:grpSpPr>
        <p:sp>
          <p:nvSpPr>
            <p:cNvPr id="3" name="Oval 4"/>
            <p:cNvSpPr>
              <a:spLocks noChangeArrowheads="1"/>
            </p:cNvSpPr>
            <p:nvPr/>
          </p:nvSpPr>
          <p:spPr bwMode="auto">
            <a:xfrm>
              <a:off x="506" y="791"/>
              <a:ext cx="1037" cy="192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>
              <a:prstShdw prst="shdw17" dist="17961" dir="2700000">
                <a:schemeClr val="folHlink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pic>
          <p:nvPicPr>
            <p:cNvPr id="30724" name="Picture 5" descr="MCj0281030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26" y="346"/>
              <a:ext cx="726" cy="61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0725" name="Text Box 6"/>
            <p:cNvSpPr txBox="1"/>
            <p:nvPr/>
          </p:nvSpPr>
          <p:spPr>
            <a:xfrm>
              <a:off x="938" y="561"/>
              <a:ext cx="650" cy="34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3200" b="1" dirty="0">
                  <a:solidFill>
                    <a:srgbClr val="061F5B"/>
                  </a:solidFill>
                  <a:latin typeface="Arial" pitchFamily="34" charset="0"/>
                  <a:ea typeface="黑体" pitchFamily="2" charset="-122"/>
                </a:rPr>
                <a:t>观察</a:t>
              </a:r>
              <a:endParaRPr lang="zh-CN" altLang="en-US" sz="3200" b="1" dirty="0">
                <a:solidFill>
                  <a:srgbClr val="061F5B"/>
                </a:solidFill>
                <a:latin typeface="Arial" pitchFamily="34" charset="0"/>
                <a:ea typeface="黑体" pitchFamily="2" charset="-122"/>
              </a:endParaRPr>
            </a:p>
          </p:txBody>
        </p:sp>
      </p:grpSp>
      <p:grpSp>
        <p:nvGrpSpPr>
          <p:cNvPr id="4" name="Group 20"/>
          <p:cNvGrpSpPr/>
          <p:nvPr/>
        </p:nvGrpSpPr>
        <p:grpSpPr>
          <a:xfrm>
            <a:off x="2590800" y="2438400"/>
            <a:ext cx="7137400" cy="3067050"/>
            <a:chOff x="672" y="1305"/>
            <a:chExt cx="4496" cy="1932"/>
          </a:xfrm>
        </p:grpSpPr>
        <p:pic>
          <p:nvPicPr>
            <p:cNvPr id="30727" name="Picture 13" descr="P114对称图形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2" y="1550"/>
              <a:ext cx="1373" cy="1031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pic>
          <p:nvPicPr>
            <p:cNvPr id="30728" name="Picture 14" descr="P114对称图形2"/>
            <p:cNvPicPr>
              <a:picLocks noChangeAspect="1"/>
            </p:cNvPicPr>
            <p:nvPr/>
          </p:nvPicPr>
          <p:blipFill>
            <a:blip r:embed="rId3"/>
            <a:srcRect l="10860" r="5884"/>
            <a:stretch>
              <a:fillRect/>
            </a:stretch>
          </p:blipFill>
          <p:spPr>
            <a:xfrm>
              <a:off x="2256" y="1305"/>
              <a:ext cx="1317" cy="1367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pic>
          <p:nvPicPr>
            <p:cNvPr id="30729" name="Picture 15" descr="P114对称图形3"/>
            <p:cNvPicPr>
              <a:picLocks noChangeAspect="1"/>
            </p:cNvPicPr>
            <p:nvPr/>
          </p:nvPicPr>
          <p:blipFill>
            <a:blip r:embed="rId4"/>
            <a:srcRect l="11363" t="18626" r="11363" b="20177"/>
            <a:stretch>
              <a:fillRect/>
            </a:stretch>
          </p:blipFill>
          <p:spPr>
            <a:xfrm>
              <a:off x="3648" y="1599"/>
              <a:ext cx="1520" cy="1030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0730" name="Text Box 16"/>
            <p:cNvSpPr txBox="1"/>
            <p:nvPr/>
          </p:nvSpPr>
          <p:spPr>
            <a:xfrm>
              <a:off x="2487" y="2826"/>
              <a:ext cx="686" cy="41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zh-CN" altLang="en-US" sz="2300" b="1" dirty="0">
                  <a:solidFill>
                    <a:schemeClr val="hlink"/>
                  </a:solidFill>
                  <a:latin typeface="黑体" pitchFamily="2" charset="-122"/>
                  <a:ea typeface="黑体" pitchFamily="2" charset="-122"/>
                </a:rPr>
                <a:t>图</a:t>
              </a:r>
              <a:r>
                <a:rPr lang="en-US" altLang="zh-CN" sz="2300" b="1">
                  <a:solidFill>
                    <a:schemeClr val="hlink"/>
                  </a:solidFill>
                  <a:latin typeface="Times New Roman" pitchFamily="18" charset="0"/>
                  <a:ea typeface="黑体" pitchFamily="2" charset="-122"/>
                </a:rPr>
                <a:t>5-1</a:t>
              </a:r>
              <a:endParaRPr lang="en-US" altLang="zh-CN" sz="2300" b="0">
                <a:solidFill>
                  <a:schemeClr val="hlink"/>
                </a:solidFill>
                <a:latin typeface="黑体" pitchFamily="2" charset="-122"/>
                <a:ea typeface="黑体" pitchFamily="2" charset="-122"/>
              </a:endParaRPr>
            </a:p>
          </p:txBody>
        </p:sp>
      </p:grpSp>
      <p:sp>
        <p:nvSpPr>
          <p:cNvPr id="12" name="Text Box 45"/>
          <p:cNvSpPr txBox="1">
            <a:spLocks noChangeArrowheads="1"/>
          </p:cNvSpPr>
          <p:nvPr/>
        </p:nvSpPr>
        <p:spPr bwMode="auto">
          <a:xfrm>
            <a:off x="2819400" y="1219200"/>
            <a:ext cx="7162800" cy="85344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500" b="1" i="0" u="none" strike="noStrike" kern="0" cap="none" spc="0" normalizeH="0" baseline="0" noProof="0" dirty="0">
                <a:ln>
                  <a:noFill/>
                </a:ln>
                <a:solidFill>
                  <a:srgbClr val="061F5B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图</a:t>
            </a:r>
            <a:r>
              <a:rPr kumimoji="0" lang="en-US" altLang="zh-CN" sz="2500" b="1" i="0" u="none" strike="noStrike" kern="0" cap="none" spc="0" normalizeH="0" baseline="0" noProof="0" dirty="0">
                <a:ln>
                  <a:noFill/>
                </a:ln>
                <a:solidFill>
                  <a:srgbClr val="061F5B"/>
                </a:solidFill>
                <a:effectLst/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5-1</a:t>
            </a:r>
            <a:r>
              <a:rPr kumimoji="0" lang="zh-CN" altLang="en-US" sz="2500" b="1" i="0" u="none" strike="noStrike" kern="0" cap="none" spc="0" normalizeH="0" baseline="0" noProof="0" dirty="0">
                <a:ln>
                  <a:noFill/>
                </a:ln>
                <a:solidFill>
                  <a:srgbClr val="061F5B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</a:rPr>
              <a:t>中的窗花、飞机和蝴蝶的平面图形，你能发现它们有什么共同的特征吗？</a:t>
            </a:r>
            <a:endParaRPr kumimoji="0" lang="zh-CN" altLang="en-US" sz="2500" b="0" i="0" u="none" strike="noStrike" kern="0" cap="none" spc="0" normalizeH="0" baseline="0" noProof="0" dirty="0">
              <a:ln>
                <a:noFill/>
              </a:ln>
              <a:solidFill>
                <a:srgbClr val="061F5B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Text Box 7"/>
          <p:cNvSpPr txBox="1"/>
          <p:nvPr/>
        </p:nvSpPr>
        <p:spPr>
          <a:xfrm>
            <a:off x="2590800" y="549275"/>
            <a:ext cx="7010400" cy="145669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en-US" altLang="zh-CN" sz="2800" b="1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若将图</a:t>
            </a:r>
            <a:r>
              <a:rPr lang="en-US" altLang="zh-CN" sz="2800" b="1">
                <a:latin typeface="宋体" pitchFamily="2" charset="-122"/>
                <a:ea typeface="宋体" pitchFamily="2" charset="-122"/>
              </a:rPr>
              <a:t>5-1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中的图形沿虚线对折，虚线两旁的图形可以完全重合</a:t>
            </a:r>
            <a:r>
              <a:rPr lang="en-US" altLang="zh-CN" sz="2800" b="1">
                <a:latin typeface="宋体" pitchFamily="2" charset="-122"/>
                <a:ea typeface="宋体" pitchFamily="2" charset="-122"/>
              </a:rPr>
              <a:t>. </a:t>
            </a:r>
            <a:endParaRPr lang="en-US" altLang="zh-CN" sz="2800" b="1"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2" name="Group 20"/>
          <p:cNvGrpSpPr/>
          <p:nvPr/>
        </p:nvGrpSpPr>
        <p:grpSpPr>
          <a:xfrm>
            <a:off x="2590800" y="2071688"/>
            <a:ext cx="7137400" cy="3067050"/>
            <a:chOff x="672" y="1305"/>
            <a:chExt cx="4496" cy="1932"/>
          </a:xfrm>
        </p:grpSpPr>
        <p:pic>
          <p:nvPicPr>
            <p:cNvPr id="31748" name="Picture 13" descr="P114对称图形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72" y="1550"/>
              <a:ext cx="1373" cy="1031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pic>
          <p:nvPicPr>
            <p:cNvPr id="31749" name="Picture 14" descr="P114对称图形2"/>
            <p:cNvPicPr>
              <a:picLocks noChangeAspect="1"/>
            </p:cNvPicPr>
            <p:nvPr/>
          </p:nvPicPr>
          <p:blipFill>
            <a:blip r:embed="rId2"/>
            <a:srcRect l="10860" r="5884"/>
            <a:stretch>
              <a:fillRect/>
            </a:stretch>
          </p:blipFill>
          <p:spPr>
            <a:xfrm>
              <a:off x="2256" y="1305"/>
              <a:ext cx="1317" cy="1367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pic>
          <p:nvPicPr>
            <p:cNvPr id="31750" name="Picture 15" descr="P114对称图形3"/>
            <p:cNvPicPr>
              <a:picLocks noChangeAspect="1"/>
            </p:cNvPicPr>
            <p:nvPr/>
          </p:nvPicPr>
          <p:blipFill>
            <a:blip r:embed="rId3"/>
            <a:srcRect l="11363" t="18626" r="11363" b="20177"/>
            <a:stretch>
              <a:fillRect/>
            </a:stretch>
          </p:blipFill>
          <p:spPr>
            <a:xfrm>
              <a:off x="3648" y="1599"/>
              <a:ext cx="1520" cy="1030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1751" name="Text Box 16"/>
            <p:cNvSpPr txBox="1"/>
            <p:nvPr/>
          </p:nvSpPr>
          <p:spPr>
            <a:xfrm>
              <a:off x="2487" y="2826"/>
              <a:ext cx="686" cy="41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zh-CN" altLang="en-US" sz="2300" b="1" dirty="0">
                  <a:latin typeface="黑体" pitchFamily="2" charset="-122"/>
                  <a:ea typeface="黑体" pitchFamily="2" charset="-122"/>
                </a:rPr>
                <a:t>图</a:t>
              </a:r>
              <a:r>
                <a:rPr lang="en-US" altLang="zh-CN" sz="2300" b="1">
                  <a:latin typeface="Times New Roman" pitchFamily="18" charset="0"/>
                  <a:ea typeface="黑体" pitchFamily="2" charset="-122"/>
                </a:rPr>
                <a:t>5-1</a:t>
              </a:r>
              <a:endParaRPr lang="en-US" altLang="zh-CN" sz="2300" b="0">
                <a:latin typeface="黑体" pitchFamily="2" charset="-122"/>
                <a:ea typeface="黑体" pitchFamily="2" charset="-122"/>
              </a:endParaRPr>
            </a:p>
          </p:txBody>
        </p:sp>
      </p:grpSp>
      <p:sp>
        <p:nvSpPr>
          <p:cNvPr id="130065" name="Line 17"/>
          <p:cNvSpPr/>
          <p:nvPr/>
        </p:nvSpPr>
        <p:spPr>
          <a:xfrm>
            <a:off x="3657600" y="2057400"/>
            <a:ext cx="0" cy="2514600"/>
          </a:xfrm>
          <a:prstGeom prst="line">
            <a:avLst/>
          </a:prstGeom>
          <a:ln w="57150" cap="flat" cmpd="sng">
            <a:solidFill>
              <a:srgbClr val="008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0066" name="Line 18"/>
          <p:cNvSpPr/>
          <p:nvPr/>
        </p:nvSpPr>
        <p:spPr>
          <a:xfrm>
            <a:off x="6096000" y="2057400"/>
            <a:ext cx="0" cy="2514600"/>
          </a:xfrm>
          <a:prstGeom prst="line">
            <a:avLst/>
          </a:prstGeom>
          <a:ln w="57150" cap="flat" cmpd="sng">
            <a:solidFill>
              <a:srgbClr val="008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0067" name="Line 19"/>
          <p:cNvSpPr/>
          <p:nvPr/>
        </p:nvSpPr>
        <p:spPr>
          <a:xfrm>
            <a:off x="8534400" y="2057400"/>
            <a:ext cx="0" cy="2514600"/>
          </a:xfrm>
          <a:prstGeom prst="line">
            <a:avLst/>
          </a:prstGeom>
          <a:ln w="57150" cap="flat" cmpd="sng">
            <a:solidFill>
              <a:srgbClr val="008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0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0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0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2770" name="Group 19"/>
          <p:cNvGrpSpPr/>
          <p:nvPr/>
        </p:nvGrpSpPr>
        <p:grpSpPr>
          <a:xfrm>
            <a:off x="2351088" y="476250"/>
            <a:ext cx="1835150" cy="1200150"/>
            <a:chOff x="930" y="822"/>
            <a:chExt cx="1292" cy="845"/>
          </a:xfrm>
        </p:grpSpPr>
        <p:sp>
          <p:nvSpPr>
            <p:cNvPr id="20500" name="Oval 20"/>
            <p:cNvSpPr>
              <a:spLocks noChangeArrowheads="1"/>
            </p:cNvSpPr>
            <p:nvPr/>
          </p:nvSpPr>
          <p:spPr bwMode="auto">
            <a:xfrm>
              <a:off x="1048" y="1417"/>
              <a:ext cx="947" cy="2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>
              <a:prstShdw prst="shdw17" dist="17961" dir="2700000">
                <a:schemeClr val="folHlink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2772" name="Text Box 21"/>
            <p:cNvSpPr txBox="1"/>
            <p:nvPr/>
          </p:nvSpPr>
          <p:spPr>
            <a:xfrm>
              <a:off x="1451" y="1259"/>
              <a:ext cx="771" cy="40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3200" b="1" dirty="0">
                  <a:latin typeface="Arial" pitchFamily="34" charset="0"/>
                  <a:ea typeface="黑体" pitchFamily="2" charset="-122"/>
                </a:rPr>
                <a:t>结论</a:t>
              </a:r>
              <a:endParaRPr lang="zh-CN" altLang="en-US" sz="3200" b="1" dirty="0">
                <a:latin typeface="Arial" pitchFamily="34" charset="0"/>
                <a:ea typeface="黑体" pitchFamily="2" charset="-122"/>
              </a:endParaRPr>
            </a:p>
          </p:txBody>
        </p:sp>
        <p:pic>
          <p:nvPicPr>
            <p:cNvPr id="32773" name="Picture 22" descr="MCj0438249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30" y="822"/>
              <a:ext cx="743" cy="687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20507" name="Text Box 27"/>
          <p:cNvSpPr txBox="1">
            <a:spLocks noChangeArrowheads="1"/>
          </p:cNvSpPr>
          <p:nvPr/>
        </p:nvSpPr>
        <p:spPr bwMode="auto">
          <a:xfrm>
            <a:off x="2514600" y="2145030"/>
            <a:ext cx="7391400" cy="2139315"/>
          </a:xfrm>
          <a:prstGeom prst="rect">
            <a:avLst/>
          </a:prstGeom>
          <a:solidFill>
            <a:srgbClr val="FFFFCC"/>
          </a:solidFill>
          <a:ln w="28575">
            <a:solidFill>
              <a:srgbClr val="CCFFFF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zh-CN" sz="2800" b="1" dirty="0">
                <a:latin typeface="黑体" pitchFamily="2" charset="-122"/>
                <a:ea typeface="黑体" pitchFamily="2" charset="-122"/>
              </a:rPr>
              <a:t>如果一个图形沿着一条直线折叠，直线两</a:t>
            </a:r>
            <a:r>
              <a:rPr lang="zh-CN" altLang="en-US" sz="2800" b="1" dirty="0">
                <a:latin typeface="黑体" pitchFamily="2" charset="-122"/>
                <a:ea typeface="黑体" pitchFamily="2" charset="-122"/>
              </a:rPr>
              <a:t>侧</a:t>
            </a:r>
            <a:r>
              <a:rPr lang="zh-CN" altLang="zh-CN" sz="2800" b="1" dirty="0">
                <a:latin typeface="黑体" pitchFamily="2" charset="-122"/>
                <a:ea typeface="黑体" pitchFamily="2" charset="-122"/>
              </a:rPr>
              <a:t>的部分能够互相重合，那么这个图形叫做</a:t>
            </a:r>
            <a:r>
              <a:rPr lang="zh-CN" altLang="zh-CN" sz="28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轴对称图形</a:t>
            </a:r>
            <a:r>
              <a:rPr lang="zh-CN" altLang="zh-CN" sz="2800" b="1" dirty="0">
                <a:latin typeface="黑体" pitchFamily="2" charset="-122"/>
                <a:ea typeface="黑体" pitchFamily="2" charset="-122"/>
              </a:rPr>
              <a:t>，这条直线叫做它的</a:t>
            </a:r>
            <a:r>
              <a:rPr lang="zh-CN" altLang="zh-CN" sz="28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对称轴</a:t>
            </a:r>
            <a:r>
              <a:rPr lang="en-US" altLang="zh-CN" sz="2800" b="1">
                <a:latin typeface="黑体" pitchFamily="2" charset="-122"/>
                <a:ea typeface="黑体" pitchFamily="2" charset="-122"/>
              </a:rPr>
              <a:t>.</a:t>
            </a:r>
            <a:endParaRPr lang="zh-CN" altLang="zh-CN" sz="2800" b="0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Text Box 2"/>
          <p:cNvSpPr txBox="1"/>
          <p:nvPr/>
        </p:nvSpPr>
        <p:spPr>
          <a:xfrm>
            <a:off x="2209800" y="1143000"/>
            <a:ext cx="8001000" cy="1310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en-US" altLang="zh-CN" sz="2500" b="1">
                <a:latin typeface="宋体" pitchFamily="2" charset="-122"/>
                <a:ea typeface="宋体" pitchFamily="2" charset="-122"/>
              </a:rPr>
              <a:t>        </a:t>
            </a:r>
            <a:r>
              <a:rPr lang="zh-CN" altLang="en-US" sz="2500" b="1" dirty="0">
                <a:latin typeface="宋体" pitchFamily="2" charset="-122"/>
                <a:ea typeface="宋体" pitchFamily="2" charset="-122"/>
              </a:rPr>
              <a:t>图中哪些图形是轴对称图形，并探究哪一个图形的对称轴最多，哪些图形没有对称轴？</a:t>
            </a:r>
            <a:endParaRPr lang="en-US" altLang="zh-CN" sz="2500" b="1"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33795" name="Group 41"/>
          <p:cNvGrpSpPr/>
          <p:nvPr/>
        </p:nvGrpSpPr>
        <p:grpSpPr>
          <a:xfrm>
            <a:off x="2438400" y="2743200"/>
            <a:ext cx="1371600" cy="1554163"/>
            <a:chOff x="576" y="1728"/>
            <a:chExt cx="864" cy="979"/>
          </a:xfrm>
        </p:grpSpPr>
        <p:sp>
          <p:nvSpPr>
            <p:cNvPr id="33796" name="Rectangle 11"/>
            <p:cNvSpPr/>
            <p:nvPr/>
          </p:nvSpPr>
          <p:spPr>
            <a:xfrm>
              <a:off x="576" y="1728"/>
              <a:ext cx="864" cy="504"/>
            </a:xfrm>
            <a:prstGeom prst="rect">
              <a:avLst/>
            </a:prstGeom>
            <a:solidFill>
              <a:srgbClr val="FFFFCC"/>
            </a:solidFill>
            <a:ln w="1905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</a:pPr>
              <a:endParaRPr lang="zh-CN" altLang="en-US" sz="2500" b="0" dirty="0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33797" name="Text Box 12"/>
            <p:cNvSpPr txBox="1"/>
            <p:nvPr/>
          </p:nvSpPr>
          <p:spPr>
            <a:xfrm>
              <a:off x="624" y="2342"/>
              <a:ext cx="624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zh-CN" altLang="en-US" sz="2000" b="1" dirty="0">
                  <a:latin typeface="楷体_GB2312" pitchFamily="49" charset="-122"/>
                  <a:ea typeface="楷体_GB2312" pitchFamily="49" charset="-122"/>
                </a:rPr>
                <a:t>矩形</a:t>
              </a:r>
              <a:endParaRPr lang="zh-CN" altLang="en-US" sz="2000" b="1" dirty="0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33798" name="Group 42"/>
          <p:cNvGrpSpPr/>
          <p:nvPr/>
        </p:nvGrpSpPr>
        <p:grpSpPr>
          <a:xfrm>
            <a:off x="4191000" y="2438400"/>
            <a:ext cx="1219200" cy="1858963"/>
            <a:chOff x="1680" y="1536"/>
            <a:chExt cx="768" cy="1171"/>
          </a:xfrm>
        </p:grpSpPr>
        <p:sp>
          <p:nvSpPr>
            <p:cNvPr id="33799" name="AutoShape 13"/>
            <p:cNvSpPr/>
            <p:nvPr/>
          </p:nvSpPr>
          <p:spPr>
            <a:xfrm>
              <a:off x="1680" y="1536"/>
              <a:ext cx="768" cy="768"/>
            </a:xfrm>
            <a:prstGeom prst="diamond">
              <a:avLst/>
            </a:prstGeom>
            <a:solidFill>
              <a:srgbClr val="FFFFCC"/>
            </a:solidFill>
            <a:ln w="1905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</a:pPr>
              <a:endParaRPr lang="zh-CN" altLang="en-US" sz="2000" b="0" dirty="0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33800" name="Text Box 33"/>
            <p:cNvSpPr txBox="1"/>
            <p:nvPr/>
          </p:nvSpPr>
          <p:spPr>
            <a:xfrm>
              <a:off x="1728" y="2342"/>
              <a:ext cx="624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zh-CN" altLang="en-US" sz="2000" b="1" dirty="0">
                  <a:latin typeface="楷体_GB2312" pitchFamily="49" charset="-122"/>
                  <a:ea typeface="楷体_GB2312" pitchFamily="49" charset="-122"/>
                </a:rPr>
                <a:t>菱形</a:t>
              </a:r>
              <a:endParaRPr lang="zh-CN" altLang="en-US" sz="2000" b="1" dirty="0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33801" name="Group 43"/>
          <p:cNvGrpSpPr/>
          <p:nvPr/>
        </p:nvGrpSpPr>
        <p:grpSpPr>
          <a:xfrm>
            <a:off x="5791200" y="2517775"/>
            <a:ext cx="1039813" cy="1778000"/>
            <a:chOff x="2736" y="1632"/>
            <a:chExt cx="624" cy="1068"/>
          </a:xfrm>
        </p:grpSpPr>
        <p:sp>
          <p:nvSpPr>
            <p:cNvPr id="33802" name="Rectangle 14"/>
            <p:cNvSpPr/>
            <p:nvPr/>
          </p:nvSpPr>
          <p:spPr>
            <a:xfrm>
              <a:off x="2736" y="1632"/>
              <a:ext cx="624" cy="624"/>
            </a:xfrm>
            <a:prstGeom prst="rect">
              <a:avLst/>
            </a:prstGeom>
            <a:solidFill>
              <a:srgbClr val="FFFFCC"/>
            </a:solidFill>
            <a:ln w="1905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</a:pPr>
              <a:endParaRPr lang="zh-CN" altLang="en-US" sz="2500" b="0" dirty="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33803" name="Text Box 34"/>
            <p:cNvSpPr txBox="1"/>
            <p:nvPr/>
          </p:nvSpPr>
          <p:spPr>
            <a:xfrm>
              <a:off x="2736" y="2352"/>
              <a:ext cx="624" cy="34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zh-CN" altLang="en-US" sz="2000" b="1" dirty="0">
                  <a:latin typeface="楷体_GB2312" pitchFamily="49" charset="-122"/>
                  <a:ea typeface="楷体_GB2312" pitchFamily="49" charset="-122"/>
                </a:rPr>
                <a:t>正方形</a:t>
              </a:r>
              <a:endParaRPr lang="zh-CN" altLang="en-US" sz="2000" b="1" dirty="0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33804" name="Group 44"/>
          <p:cNvGrpSpPr/>
          <p:nvPr/>
        </p:nvGrpSpPr>
        <p:grpSpPr>
          <a:xfrm>
            <a:off x="7239000" y="2514600"/>
            <a:ext cx="1066800" cy="1798638"/>
            <a:chOff x="3600" y="1584"/>
            <a:chExt cx="672" cy="1133"/>
          </a:xfrm>
        </p:grpSpPr>
        <p:sp>
          <p:nvSpPr>
            <p:cNvPr id="33805" name="Oval 15"/>
            <p:cNvSpPr/>
            <p:nvPr/>
          </p:nvSpPr>
          <p:spPr>
            <a:xfrm>
              <a:off x="3600" y="1584"/>
              <a:ext cx="672" cy="672"/>
            </a:xfrm>
            <a:prstGeom prst="ellipse">
              <a:avLst/>
            </a:prstGeom>
            <a:solidFill>
              <a:srgbClr val="FFFFCC"/>
            </a:solidFill>
            <a:ln w="19050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</a:pPr>
              <a:endParaRPr lang="zh-CN" altLang="en-US" sz="2500" b="0" dirty="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33806" name="Text Box 35"/>
            <p:cNvSpPr txBox="1"/>
            <p:nvPr/>
          </p:nvSpPr>
          <p:spPr>
            <a:xfrm>
              <a:off x="3600" y="2352"/>
              <a:ext cx="624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zh-CN" altLang="en-US" sz="2000" b="1" dirty="0">
                  <a:latin typeface="楷体_GB2312" pitchFamily="49" charset="-122"/>
                  <a:ea typeface="楷体_GB2312" pitchFamily="49" charset="-122"/>
                </a:rPr>
                <a:t>圆</a:t>
              </a:r>
              <a:endParaRPr lang="zh-CN" altLang="en-US" sz="2000" b="1" dirty="0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33807" name="Group 45"/>
          <p:cNvGrpSpPr/>
          <p:nvPr/>
        </p:nvGrpSpPr>
        <p:grpSpPr>
          <a:xfrm>
            <a:off x="8534400" y="2590800"/>
            <a:ext cx="1828800" cy="1768475"/>
            <a:chOff x="4416" y="1824"/>
            <a:chExt cx="1152" cy="1114"/>
          </a:xfrm>
        </p:grpSpPr>
        <p:sp>
          <p:nvSpPr>
            <p:cNvPr id="33808" name="AutoShape 16"/>
            <p:cNvSpPr/>
            <p:nvPr/>
          </p:nvSpPr>
          <p:spPr>
            <a:xfrm flipH="1">
              <a:off x="4416" y="1824"/>
              <a:ext cx="1152" cy="370"/>
            </a:xfrm>
            <a:prstGeom prst="parallelogram">
              <a:avLst>
                <a:gd name="adj" fmla="val 77837"/>
              </a:avLst>
            </a:prstGeom>
            <a:solidFill>
              <a:srgbClr val="FFFFCC"/>
            </a:solidFill>
            <a:ln w="1905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</a:pPr>
              <a:endParaRPr lang="zh-CN" altLang="en-US" sz="2000" b="0" dirty="0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33809" name="Text Box 36"/>
            <p:cNvSpPr txBox="1"/>
            <p:nvPr/>
          </p:nvSpPr>
          <p:spPr>
            <a:xfrm>
              <a:off x="4512" y="2266"/>
              <a:ext cx="1008" cy="6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zh-CN" altLang="en-US" sz="2000" b="1" dirty="0">
                  <a:latin typeface="楷体_GB2312" pitchFamily="49" charset="-122"/>
                  <a:ea typeface="楷体_GB2312" pitchFamily="49" charset="-122"/>
                </a:rPr>
                <a:t>任意平行四边形</a:t>
              </a:r>
              <a:endParaRPr lang="zh-CN" altLang="en-US" sz="2000" b="1" dirty="0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33810" name="Group 46"/>
          <p:cNvGrpSpPr/>
          <p:nvPr/>
        </p:nvGrpSpPr>
        <p:grpSpPr>
          <a:xfrm>
            <a:off x="2438400" y="4572000"/>
            <a:ext cx="1600200" cy="1889125"/>
            <a:chOff x="576" y="2880"/>
            <a:chExt cx="1008" cy="1190"/>
          </a:xfrm>
        </p:grpSpPr>
        <p:sp>
          <p:nvSpPr>
            <p:cNvPr id="33811" name="Freeform 26"/>
            <p:cNvSpPr/>
            <p:nvPr/>
          </p:nvSpPr>
          <p:spPr>
            <a:xfrm>
              <a:off x="576" y="2880"/>
              <a:ext cx="1008" cy="454"/>
            </a:xfrm>
            <a:custGeom>
              <a:avLst/>
              <a:gdLst>
                <a:gd name="txL" fmla="*/ 0 w 1920"/>
                <a:gd name="txT" fmla="*/ 0 h 720"/>
                <a:gd name="txR" fmla="*/ 1920 w 1920"/>
                <a:gd name="txB" fmla="*/ 720 h 720"/>
              </a:gdLst>
              <a:ahLst/>
              <a:cxnLst>
                <a:cxn ang="0">
                  <a:pos x="0" y="0"/>
                </a:cxn>
                <a:cxn ang="0">
                  <a:pos x="35" y="72"/>
                </a:cxn>
                <a:cxn ang="0">
                  <a:pos x="77" y="72"/>
                </a:cxn>
                <a:cxn ang="0">
                  <a:pos x="0" y="0"/>
                </a:cxn>
              </a:cxnLst>
              <a:rect l="txL" t="txT" r="txR" b="txB"/>
              <a:pathLst>
                <a:path w="1920" h="720">
                  <a:moveTo>
                    <a:pt x="0" y="0"/>
                  </a:moveTo>
                  <a:lnTo>
                    <a:pt x="864" y="720"/>
                  </a:lnTo>
                  <a:lnTo>
                    <a:pt x="1920" y="7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CC">
                <a:alpha val="100000"/>
              </a:srgbClr>
            </a:solidFill>
            <a:ln w="19050" cap="flat" cmpd="sng">
              <a:solidFill>
                <a:schemeClr val="accent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812" name="Text Box 37"/>
            <p:cNvSpPr txBox="1"/>
            <p:nvPr/>
          </p:nvSpPr>
          <p:spPr>
            <a:xfrm>
              <a:off x="624" y="3398"/>
              <a:ext cx="624" cy="6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zh-CN" altLang="en-US" sz="2000" b="1" dirty="0">
                  <a:latin typeface="楷体_GB2312" pitchFamily="49" charset="-122"/>
                  <a:ea typeface="楷体_GB2312" pitchFamily="49" charset="-122"/>
                </a:rPr>
                <a:t>任意</a:t>
              </a:r>
              <a:endParaRPr lang="zh-CN" altLang="en-US" sz="2000" b="1" dirty="0">
                <a:latin typeface="楷体_GB2312" pitchFamily="49" charset="-122"/>
                <a:ea typeface="楷体_GB2312" pitchFamily="49" charset="-122"/>
              </a:endParaRPr>
            </a:p>
            <a:p>
              <a:pPr lvl="0" algn="ctr" eaLnBrk="1" hangingPunct="1">
                <a:lnSpc>
                  <a:spcPct val="160000"/>
                </a:lnSpc>
              </a:pPr>
              <a:r>
                <a:rPr lang="zh-CN" altLang="en-US" sz="2000" b="1" dirty="0">
                  <a:latin typeface="楷体_GB2312" pitchFamily="49" charset="-122"/>
                  <a:ea typeface="楷体_GB2312" pitchFamily="49" charset="-122"/>
                </a:rPr>
                <a:t>三角形</a:t>
              </a:r>
              <a:endParaRPr lang="zh-CN" altLang="en-US" sz="2000" b="1" dirty="0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33813" name="Group 47"/>
          <p:cNvGrpSpPr/>
          <p:nvPr/>
        </p:nvGrpSpPr>
        <p:grpSpPr>
          <a:xfrm>
            <a:off x="4724400" y="4343400"/>
            <a:ext cx="990600" cy="2117725"/>
            <a:chOff x="2016" y="2736"/>
            <a:chExt cx="624" cy="1334"/>
          </a:xfrm>
        </p:grpSpPr>
        <p:sp>
          <p:nvSpPr>
            <p:cNvPr id="33814" name="AutoShape 31"/>
            <p:cNvSpPr/>
            <p:nvPr/>
          </p:nvSpPr>
          <p:spPr>
            <a:xfrm>
              <a:off x="2047" y="2736"/>
              <a:ext cx="593" cy="672"/>
            </a:xfrm>
            <a:prstGeom prst="triangle">
              <a:avLst>
                <a:gd name="adj" fmla="val 50000"/>
              </a:avLst>
            </a:prstGeom>
            <a:solidFill>
              <a:srgbClr val="FFFFCC"/>
            </a:solidFill>
            <a:ln w="1905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</a:pPr>
              <a:endParaRPr lang="zh-CN" altLang="en-US" sz="2500" b="0" dirty="0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33815" name="Text Box 38"/>
            <p:cNvSpPr txBox="1"/>
            <p:nvPr/>
          </p:nvSpPr>
          <p:spPr>
            <a:xfrm>
              <a:off x="2016" y="3398"/>
              <a:ext cx="624" cy="6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zh-CN" altLang="en-US" sz="2000" b="1" dirty="0">
                  <a:latin typeface="楷体_GB2312" pitchFamily="49" charset="-122"/>
                  <a:ea typeface="楷体_GB2312" pitchFamily="49" charset="-122"/>
                </a:rPr>
                <a:t>等腰</a:t>
              </a:r>
              <a:endParaRPr lang="zh-CN" altLang="en-US" sz="2000" b="1" dirty="0">
                <a:latin typeface="楷体_GB2312" pitchFamily="49" charset="-122"/>
                <a:ea typeface="楷体_GB2312" pitchFamily="49" charset="-122"/>
              </a:endParaRPr>
            </a:p>
            <a:p>
              <a:pPr lvl="0" algn="ctr" eaLnBrk="1" hangingPunct="1">
                <a:lnSpc>
                  <a:spcPct val="160000"/>
                </a:lnSpc>
              </a:pPr>
              <a:r>
                <a:rPr lang="zh-CN" altLang="en-US" sz="2000" b="1" dirty="0">
                  <a:latin typeface="楷体_GB2312" pitchFamily="49" charset="-122"/>
                  <a:ea typeface="楷体_GB2312" pitchFamily="49" charset="-122"/>
                </a:rPr>
                <a:t>三角形</a:t>
              </a:r>
              <a:endParaRPr lang="zh-CN" altLang="en-US" sz="2000" b="1" dirty="0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33816" name="Group 48"/>
          <p:cNvGrpSpPr/>
          <p:nvPr/>
        </p:nvGrpSpPr>
        <p:grpSpPr>
          <a:xfrm>
            <a:off x="6553200" y="4359275"/>
            <a:ext cx="1354138" cy="2101850"/>
            <a:chOff x="3168" y="2784"/>
            <a:chExt cx="816" cy="1267"/>
          </a:xfrm>
        </p:grpSpPr>
        <p:sp>
          <p:nvSpPr>
            <p:cNvPr id="33817" name="AutoShape 30"/>
            <p:cNvSpPr/>
            <p:nvPr/>
          </p:nvSpPr>
          <p:spPr>
            <a:xfrm>
              <a:off x="3216" y="2784"/>
              <a:ext cx="720" cy="623"/>
            </a:xfrm>
            <a:prstGeom prst="triangle">
              <a:avLst>
                <a:gd name="adj" fmla="val 50000"/>
              </a:avLst>
            </a:prstGeom>
            <a:solidFill>
              <a:srgbClr val="FFFFCC"/>
            </a:solidFill>
            <a:ln w="1905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</a:pPr>
              <a:endParaRPr lang="zh-CN" altLang="en-US" sz="2500" b="0" dirty="0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33818" name="Text Box 39"/>
            <p:cNvSpPr txBox="1"/>
            <p:nvPr/>
          </p:nvSpPr>
          <p:spPr>
            <a:xfrm>
              <a:off x="3168" y="3408"/>
              <a:ext cx="816" cy="64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zh-CN" altLang="en-US" sz="2000" b="1" dirty="0">
                  <a:latin typeface="楷体_GB2312" pitchFamily="49" charset="-122"/>
                  <a:ea typeface="楷体_GB2312" pitchFamily="49" charset="-122"/>
                </a:rPr>
                <a:t>等边</a:t>
              </a:r>
              <a:r>
                <a:rPr lang="en-US" altLang="zh-CN" sz="2000" b="1">
                  <a:latin typeface="楷体_GB2312" pitchFamily="49" charset="-122"/>
                  <a:ea typeface="楷体_GB2312" pitchFamily="49" charset="-122"/>
                </a:rPr>
                <a:t>(</a:t>
              </a:r>
              <a:r>
                <a:rPr lang="zh-CN" altLang="en-US" sz="2000" b="1" dirty="0">
                  <a:latin typeface="楷体_GB2312" pitchFamily="49" charset="-122"/>
                  <a:ea typeface="楷体_GB2312" pitchFamily="49" charset="-122"/>
                </a:rPr>
                <a:t>正</a:t>
              </a:r>
              <a:r>
                <a:rPr lang="en-US" altLang="zh-CN" sz="2000" b="1">
                  <a:latin typeface="楷体_GB2312" pitchFamily="49" charset="-122"/>
                  <a:ea typeface="楷体_GB2312" pitchFamily="49" charset="-122"/>
                </a:rPr>
                <a:t>)</a:t>
              </a:r>
              <a:r>
                <a:rPr lang="zh-CN" altLang="en-US" sz="2000" b="1" dirty="0">
                  <a:latin typeface="楷体_GB2312" pitchFamily="49" charset="-122"/>
                  <a:ea typeface="楷体_GB2312" pitchFamily="49" charset="-122"/>
                </a:rPr>
                <a:t>三角形</a:t>
              </a:r>
              <a:endParaRPr lang="zh-CN" altLang="en-US" sz="2000" b="1" dirty="0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33819" name="Group 49"/>
          <p:cNvGrpSpPr/>
          <p:nvPr/>
        </p:nvGrpSpPr>
        <p:grpSpPr>
          <a:xfrm>
            <a:off x="8458200" y="4419600"/>
            <a:ext cx="1295400" cy="1706563"/>
            <a:chOff x="4368" y="2784"/>
            <a:chExt cx="816" cy="1075"/>
          </a:xfrm>
        </p:grpSpPr>
        <p:sp>
          <p:nvSpPr>
            <p:cNvPr id="33820" name="AutoShape 32"/>
            <p:cNvSpPr/>
            <p:nvPr/>
          </p:nvSpPr>
          <p:spPr>
            <a:xfrm>
              <a:off x="4368" y="2784"/>
              <a:ext cx="768" cy="664"/>
            </a:xfrm>
            <a:prstGeom prst="hexagon">
              <a:avLst>
                <a:gd name="adj" fmla="val 28915"/>
                <a:gd name="vf" fmla="val 115470"/>
              </a:avLst>
            </a:prstGeom>
            <a:solidFill>
              <a:srgbClr val="FFFFCC"/>
            </a:solidFill>
            <a:ln w="1905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</a:pPr>
              <a:endParaRPr lang="zh-CN" altLang="en-US" sz="2500" b="0" dirty="0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33821" name="Text Box 40"/>
            <p:cNvSpPr txBox="1"/>
            <p:nvPr/>
          </p:nvSpPr>
          <p:spPr>
            <a:xfrm>
              <a:off x="4368" y="3494"/>
              <a:ext cx="816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lnSpc>
                  <a:spcPct val="160000"/>
                </a:lnSpc>
              </a:pPr>
              <a:r>
                <a:rPr lang="zh-CN" altLang="en-US" sz="2000" b="1" dirty="0">
                  <a:latin typeface="楷体_GB2312" pitchFamily="49" charset="-122"/>
                  <a:ea typeface="楷体_GB2312" pitchFamily="49" charset="-122"/>
                </a:rPr>
                <a:t>正六边形</a:t>
              </a:r>
              <a:endParaRPr lang="zh-CN" altLang="en-US" sz="2000" b="1" dirty="0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129074" name="Line 50"/>
          <p:cNvSpPr/>
          <p:nvPr/>
        </p:nvSpPr>
        <p:spPr>
          <a:xfrm>
            <a:off x="3124200" y="2438400"/>
            <a:ext cx="0" cy="1295400"/>
          </a:xfrm>
          <a:prstGeom prst="line">
            <a:avLst/>
          </a:prstGeom>
          <a:ln w="38100" cap="flat" cmpd="sng">
            <a:solidFill>
              <a:srgbClr val="008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9076" name="Line 52"/>
          <p:cNvSpPr/>
          <p:nvPr/>
        </p:nvSpPr>
        <p:spPr>
          <a:xfrm flipH="1">
            <a:off x="2362200" y="3124200"/>
            <a:ext cx="1676400" cy="0"/>
          </a:xfrm>
          <a:prstGeom prst="line">
            <a:avLst/>
          </a:prstGeom>
          <a:ln w="38100" cap="flat" cmpd="sng">
            <a:solidFill>
              <a:srgbClr val="008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9077" name="Line 53"/>
          <p:cNvSpPr/>
          <p:nvPr/>
        </p:nvSpPr>
        <p:spPr>
          <a:xfrm>
            <a:off x="4800600" y="2362200"/>
            <a:ext cx="0" cy="1371600"/>
          </a:xfrm>
          <a:prstGeom prst="line">
            <a:avLst/>
          </a:prstGeom>
          <a:ln w="38100" cap="flat" cmpd="sng">
            <a:solidFill>
              <a:srgbClr val="008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9078" name="Line 54"/>
          <p:cNvSpPr/>
          <p:nvPr/>
        </p:nvSpPr>
        <p:spPr>
          <a:xfrm flipH="1">
            <a:off x="4114800" y="3048000"/>
            <a:ext cx="1371600" cy="0"/>
          </a:xfrm>
          <a:prstGeom prst="line">
            <a:avLst/>
          </a:prstGeom>
          <a:ln w="38100" cap="flat" cmpd="sng">
            <a:solidFill>
              <a:srgbClr val="008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9079" name="Line 55"/>
          <p:cNvSpPr/>
          <p:nvPr/>
        </p:nvSpPr>
        <p:spPr>
          <a:xfrm flipH="1">
            <a:off x="5638800" y="3048000"/>
            <a:ext cx="1371600" cy="0"/>
          </a:xfrm>
          <a:prstGeom prst="line">
            <a:avLst/>
          </a:prstGeom>
          <a:ln w="38100" cap="flat" cmpd="sng">
            <a:solidFill>
              <a:srgbClr val="008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9080" name="Line 56"/>
          <p:cNvSpPr/>
          <p:nvPr/>
        </p:nvSpPr>
        <p:spPr>
          <a:xfrm flipH="1" flipV="1">
            <a:off x="6324600" y="2438400"/>
            <a:ext cx="0" cy="1219200"/>
          </a:xfrm>
          <a:prstGeom prst="line">
            <a:avLst/>
          </a:prstGeom>
          <a:ln w="38100" cap="flat" cmpd="sng">
            <a:solidFill>
              <a:srgbClr val="008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9081" name="Line 57"/>
          <p:cNvSpPr/>
          <p:nvPr/>
        </p:nvSpPr>
        <p:spPr>
          <a:xfrm flipH="1" flipV="1">
            <a:off x="5638800" y="2438400"/>
            <a:ext cx="1295400" cy="1219200"/>
          </a:xfrm>
          <a:prstGeom prst="line">
            <a:avLst/>
          </a:prstGeom>
          <a:ln w="38100" cap="flat" cmpd="sng">
            <a:solidFill>
              <a:srgbClr val="008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9082" name="Line 58"/>
          <p:cNvSpPr/>
          <p:nvPr/>
        </p:nvSpPr>
        <p:spPr>
          <a:xfrm flipH="1">
            <a:off x="5791200" y="2438400"/>
            <a:ext cx="1219200" cy="1143000"/>
          </a:xfrm>
          <a:prstGeom prst="line">
            <a:avLst/>
          </a:prstGeom>
          <a:ln w="38100" cap="flat" cmpd="sng">
            <a:solidFill>
              <a:srgbClr val="008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9086" name="Line 62"/>
          <p:cNvSpPr/>
          <p:nvPr/>
        </p:nvSpPr>
        <p:spPr>
          <a:xfrm flipH="1">
            <a:off x="5257800" y="4191000"/>
            <a:ext cx="0" cy="1371600"/>
          </a:xfrm>
          <a:prstGeom prst="line">
            <a:avLst/>
          </a:prstGeom>
          <a:ln w="38100" cap="flat" cmpd="sng">
            <a:solidFill>
              <a:srgbClr val="008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9087" name="Line 63"/>
          <p:cNvSpPr/>
          <p:nvPr/>
        </p:nvSpPr>
        <p:spPr>
          <a:xfrm flipH="1">
            <a:off x="7239000" y="4191000"/>
            <a:ext cx="0" cy="1371600"/>
          </a:xfrm>
          <a:prstGeom prst="line">
            <a:avLst/>
          </a:prstGeom>
          <a:ln w="38100" cap="flat" cmpd="sng">
            <a:solidFill>
              <a:srgbClr val="008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9088" name="Line 64"/>
          <p:cNvSpPr/>
          <p:nvPr/>
        </p:nvSpPr>
        <p:spPr>
          <a:xfrm flipH="1" flipV="1">
            <a:off x="6781800" y="4800600"/>
            <a:ext cx="1066800" cy="609600"/>
          </a:xfrm>
          <a:prstGeom prst="line">
            <a:avLst/>
          </a:prstGeom>
          <a:ln w="38100" cap="flat" cmpd="sng">
            <a:solidFill>
              <a:srgbClr val="008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9089" name="Line 65"/>
          <p:cNvSpPr/>
          <p:nvPr/>
        </p:nvSpPr>
        <p:spPr>
          <a:xfrm flipH="1">
            <a:off x="6629400" y="4800600"/>
            <a:ext cx="1066800" cy="609600"/>
          </a:xfrm>
          <a:prstGeom prst="line">
            <a:avLst/>
          </a:prstGeom>
          <a:ln w="38100" cap="flat" cmpd="sng">
            <a:solidFill>
              <a:srgbClr val="008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9090" name="Line 66"/>
          <p:cNvSpPr/>
          <p:nvPr/>
        </p:nvSpPr>
        <p:spPr>
          <a:xfrm flipH="1">
            <a:off x="8686800" y="4343400"/>
            <a:ext cx="762000" cy="1219200"/>
          </a:xfrm>
          <a:prstGeom prst="line">
            <a:avLst/>
          </a:prstGeom>
          <a:ln w="38100" cap="flat" cmpd="sng">
            <a:solidFill>
              <a:srgbClr val="008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9091" name="Line 67"/>
          <p:cNvSpPr/>
          <p:nvPr/>
        </p:nvSpPr>
        <p:spPr>
          <a:xfrm flipH="1">
            <a:off x="8305800" y="4953000"/>
            <a:ext cx="1447800" cy="0"/>
          </a:xfrm>
          <a:prstGeom prst="line">
            <a:avLst/>
          </a:prstGeom>
          <a:ln w="38100" cap="flat" cmpd="sng">
            <a:solidFill>
              <a:srgbClr val="008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9092" name="Line 68"/>
          <p:cNvSpPr/>
          <p:nvPr/>
        </p:nvSpPr>
        <p:spPr>
          <a:xfrm flipH="1" flipV="1">
            <a:off x="8686800" y="4267200"/>
            <a:ext cx="762000" cy="1295400"/>
          </a:xfrm>
          <a:prstGeom prst="line">
            <a:avLst/>
          </a:prstGeom>
          <a:ln w="38100" cap="flat" cmpd="sng">
            <a:solidFill>
              <a:srgbClr val="008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9093" name="Line 69"/>
          <p:cNvSpPr/>
          <p:nvPr/>
        </p:nvSpPr>
        <p:spPr>
          <a:xfrm flipV="1">
            <a:off x="9067800" y="4191000"/>
            <a:ext cx="0" cy="1371600"/>
          </a:xfrm>
          <a:prstGeom prst="line">
            <a:avLst/>
          </a:prstGeom>
          <a:ln w="38100" cap="flat" cmpd="sng">
            <a:solidFill>
              <a:srgbClr val="008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9094" name="Line 70"/>
          <p:cNvSpPr/>
          <p:nvPr/>
        </p:nvSpPr>
        <p:spPr>
          <a:xfrm flipV="1">
            <a:off x="8534400" y="4648200"/>
            <a:ext cx="1066800" cy="609600"/>
          </a:xfrm>
          <a:prstGeom prst="line">
            <a:avLst/>
          </a:prstGeom>
          <a:ln w="38100" cap="flat" cmpd="sng">
            <a:solidFill>
              <a:srgbClr val="008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9095" name="Line 71"/>
          <p:cNvSpPr/>
          <p:nvPr/>
        </p:nvSpPr>
        <p:spPr>
          <a:xfrm>
            <a:off x="8458200" y="4572000"/>
            <a:ext cx="1219200" cy="762000"/>
          </a:xfrm>
          <a:prstGeom prst="line">
            <a:avLst/>
          </a:prstGeom>
          <a:ln w="38100" cap="flat" cmpd="sng">
            <a:solidFill>
              <a:srgbClr val="008000"/>
            </a:solidFill>
            <a:prstDash val="dash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129096" name="Picture 72" descr="sx9x-3-60(1) [转换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86600" y="2362200"/>
            <a:ext cx="1371600" cy="1371600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33842" name="Group 25"/>
          <p:cNvGrpSpPr/>
          <p:nvPr/>
        </p:nvGrpSpPr>
        <p:grpSpPr>
          <a:xfrm>
            <a:off x="2424113" y="258762"/>
            <a:ext cx="1998662" cy="893763"/>
            <a:chOff x="96" y="335"/>
            <a:chExt cx="1259" cy="563"/>
          </a:xfrm>
        </p:grpSpPr>
        <p:grpSp>
          <p:nvGrpSpPr>
            <p:cNvPr id="33843" name="Group 26"/>
            <p:cNvGrpSpPr/>
            <p:nvPr/>
          </p:nvGrpSpPr>
          <p:grpSpPr>
            <a:xfrm>
              <a:off x="96" y="335"/>
              <a:ext cx="879" cy="562"/>
              <a:chOff x="96" y="346"/>
              <a:chExt cx="1088" cy="697"/>
            </a:xfrm>
          </p:grpSpPr>
          <p:sp>
            <p:nvSpPr>
              <p:cNvPr id="60" name="Oval 27"/>
              <p:cNvSpPr>
                <a:spLocks noChangeArrowheads="1"/>
              </p:cNvSpPr>
              <p:nvPr/>
            </p:nvSpPr>
            <p:spPr bwMode="auto">
              <a:xfrm>
                <a:off x="96" y="816"/>
                <a:ext cx="1088" cy="227"/>
              </a:xfrm>
              <a:prstGeom prst="ellipse">
                <a:avLst/>
              </a:prstGeom>
              <a:solidFill>
                <a:schemeClr val="folHlink"/>
              </a:solidFill>
              <a:ln w="9525">
                <a:noFill/>
                <a:round/>
              </a:ln>
              <a:effectLst>
                <a:prstShdw prst="shdw17" dist="17961" dir="2700000">
                  <a:schemeClr val="folHlink">
                    <a:gamma/>
                    <a:shade val="60000"/>
                    <a:invGamma/>
                  </a:schemeClr>
                </a:prstShdw>
              </a:effectLst>
            </p:spPr>
            <p:txBody>
              <a:bodyPr wrap="none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6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5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宋体" pitchFamily="2" charset="-122"/>
                  <a:cs typeface="+mn-cs"/>
                </a:endParaRPr>
              </a:p>
            </p:txBody>
          </p:sp>
          <p:pic>
            <p:nvPicPr>
              <p:cNvPr id="33845" name="Picture 28" descr="MCj04348590000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4" y="346"/>
                <a:ext cx="636" cy="63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</p:grpSp>
        <p:sp>
          <p:nvSpPr>
            <p:cNvPr id="33846" name="Text Box 29"/>
            <p:cNvSpPr txBox="1"/>
            <p:nvPr/>
          </p:nvSpPr>
          <p:spPr>
            <a:xfrm>
              <a:off x="431" y="572"/>
              <a:ext cx="924" cy="32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2800" b="1" dirty="0">
                  <a:latin typeface="宋体" pitchFamily="2" charset="-122"/>
                  <a:ea typeface="宋体" pitchFamily="2" charset="-122"/>
                </a:rPr>
                <a:t>动脑筋</a:t>
              </a:r>
              <a:endParaRPr lang="zh-CN" altLang="en-US" sz="2800" b="1" dirty="0">
                <a:latin typeface="宋体" pitchFamily="2" charset="-122"/>
                <a:ea typeface="宋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9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9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9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9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9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9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9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9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29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9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29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29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29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29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2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2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2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AutoShape 54"/>
          <p:cNvSpPr/>
          <p:nvPr/>
        </p:nvSpPr>
        <p:spPr>
          <a:xfrm flipH="1" flipV="1">
            <a:off x="2286000" y="3276600"/>
            <a:ext cx="4114800" cy="1143000"/>
          </a:xfrm>
          <a:prstGeom prst="wedgeRoundRectCallout">
            <a:avLst>
              <a:gd name="adj1" fmla="val 42398"/>
              <a:gd name="adj2" fmla="val -78333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algn="ctr" eaLnBrk="1" hangingPunct="1">
              <a:lnSpc>
                <a:spcPct val="160000"/>
              </a:lnSpc>
            </a:pP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矩形和菱形有两条对称轴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500" b="1">
              <a:latin typeface="Times New Roman" pitchFamily="18" charset="0"/>
              <a:ea typeface="黑体" pitchFamily="2" charset="-122"/>
            </a:endParaRPr>
          </a:p>
        </p:txBody>
      </p:sp>
      <p:grpSp>
        <p:nvGrpSpPr>
          <p:cNvPr id="2" name="Group 66"/>
          <p:cNvGrpSpPr/>
          <p:nvPr/>
        </p:nvGrpSpPr>
        <p:grpSpPr>
          <a:xfrm>
            <a:off x="6553200" y="762000"/>
            <a:ext cx="3124200" cy="2124075"/>
            <a:chOff x="3216" y="480"/>
            <a:chExt cx="1968" cy="1338"/>
          </a:xfrm>
        </p:grpSpPr>
        <p:grpSp>
          <p:nvGrpSpPr>
            <p:cNvPr id="34820" name="Group 56"/>
            <p:cNvGrpSpPr/>
            <p:nvPr/>
          </p:nvGrpSpPr>
          <p:grpSpPr>
            <a:xfrm>
              <a:off x="3264" y="720"/>
              <a:ext cx="864" cy="1098"/>
              <a:chOff x="576" y="1728"/>
              <a:chExt cx="864" cy="1098"/>
            </a:xfrm>
          </p:grpSpPr>
          <p:sp>
            <p:nvSpPr>
              <p:cNvPr id="34821" name="Rectangle 57"/>
              <p:cNvSpPr/>
              <p:nvPr/>
            </p:nvSpPr>
            <p:spPr>
              <a:xfrm>
                <a:off x="576" y="1728"/>
                <a:ext cx="864" cy="504"/>
              </a:xfrm>
              <a:prstGeom prst="rect">
                <a:avLst/>
              </a:prstGeom>
              <a:solidFill>
                <a:srgbClr val="FFFFCC"/>
              </a:solidFill>
              <a:ln w="19050" cap="flat" cmpd="sng">
                <a:solidFill>
                  <a:schemeClr val="accent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algn="ctr" eaLnBrk="1" hangingPunct="1">
                  <a:lnSpc>
                    <a:spcPct val="160000"/>
                  </a:lnSpc>
                </a:pPr>
                <a:endParaRPr lang="zh-CN" altLang="en-US" sz="2400" b="0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34822" name="Text Box 58"/>
              <p:cNvSpPr txBox="1"/>
              <p:nvPr/>
            </p:nvSpPr>
            <p:spPr>
              <a:xfrm>
                <a:off x="672" y="2400"/>
                <a:ext cx="624" cy="42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zh-CN" altLang="en-US" sz="2400" b="1" dirty="0">
                    <a:latin typeface="Times New Roman" pitchFamily="18" charset="0"/>
                    <a:ea typeface="楷体_GB2312" pitchFamily="49" charset="-122"/>
                  </a:rPr>
                  <a:t>矩形</a:t>
                </a:r>
                <a:endParaRPr lang="zh-CN" altLang="en-US" sz="2400" b="1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</p:grpSp>
        <p:grpSp>
          <p:nvGrpSpPr>
            <p:cNvPr id="34823" name="Group 59"/>
            <p:cNvGrpSpPr/>
            <p:nvPr/>
          </p:nvGrpSpPr>
          <p:grpSpPr>
            <a:xfrm>
              <a:off x="4368" y="528"/>
              <a:ext cx="768" cy="1290"/>
              <a:chOff x="1680" y="1536"/>
              <a:chExt cx="768" cy="1290"/>
            </a:xfrm>
          </p:grpSpPr>
          <p:sp>
            <p:nvSpPr>
              <p:cNvPr id="34824" name="AutoShape 60"/>
              <p:cNvSpPr/>
              <p:nvPr/>
            </p:nvSpPr>
            <p:spPr>
              <a:xfrm>
                <a:off x="1680" y="1536"/>
                <a:ext cx="768" cy="768"/>
              </a:xfrm>
              <a:prstGeom prst="diamond">
                <a:avLst/>
              </a:prstGeom>
              <a:solidFill>
                <a:srgbClr val="FFFFCC"/>
              </a:solidFill>
              <a:ln w="19050" cap="flat" cmpd="sng">
                <a:solidFill>
                  <a:schemeClr val="accent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algn="ctr" eaLnBrk="1" hangingPunct="1">
                  <a:lnSpc>
                    <a:spcPct val="160000"/>
                  </a:lnSpc>
                </a:pPr>
                <a:endParaRPr lang="zh-CN" altLang="en-US" sz="2400" b="0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34825" name="Text Box 61"/>
              <p:cNvSpPr txBox="1"/>
              <p:nvPr/>
            </p:nvSpPr>
            <p:spPr>
              <a:xfrm>
                <a:off x="1776" y="2400"/>
                <a:ext cx="624" cy="42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zh-CN" altLang="en-US" sz="2400" b="1" dirty="0">
                    <a:latin typeface="Times New Roman" pitchFamily="18" charset="0"/>
                    <a:ea typeface="楷体_GB2312" pitchFamily="49" charset="-122"/>
                  </a:rPr>
                  <a:t>菱形</a:t>
                </a:r>
                <a:endParaRPr lang="zh-CN" altLang="en-US" sz="2400" b="1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</p:grpSp>
        <p:sp>
          <p:nvSpPr>
            <p:cNvPr id="34826" name="Line 62"/>
            <p:cNvSpPr/>
            <p:nvPr/>
          </p:nvSpPr>
          <p:spPr>
            <a:xfrm>
              <a:off x="3696" y="528"/>
              <a:ext cx="0" cy="816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27" name="Line 63"/>
            <p:cNvSpPr/>
            <p:nvPr/>
          </p:nvSpPr>
          <p:spPr>
            <a:xfrm flipH="1">
              <a:off x="3216" y="960"/>
              <a:ext cx="1056" cy="0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28" name="Line 64"/>
            <p:cNvSpPr/>
            <p:nvPr/>
          </p:nvSpPr>
          <p:spPr>
            <a:xfrm>
              <a:off x="4752" y="480"/>
              <a:ext cx="0" cy="864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29" name="Line 65"/>
            <p:cNvSpPr/>
            <p:nvPr/>
          </p:nvSpPr>
          <p:spPr>
            <a:xfrm flipH="1">
              <a:off x="4320" y="912"/>
              <a:ext cx="864" cy="0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5" name="Group 78"/>
          <p:cNvGrpSpPr/>
          <p:nvPr/>
        </p:nvGrpSpPr>
        <p:grpSpPr>
          <a:xfrm>
            <a:off x="4943475" y="981075"/>
            <a:ext cx="1371600" cy="1904924"/>
            <a:chOff x="2160" y="576"/>
            <a:chExt cx="864" cy="1200"/>
          </a:xfrm>
        </p:grpSpPr>
        <p:grpSp>
          <p:nvGrpSpPr>
            <p:cNvPr id="34831" name="Group 67"/>
            <p:cNvGrpSpPr/>
            <p:nvPr/>
          </p:nvGrpSpPr>
          <p:grpSpPr>
            <a:xfrm>
              <a:off x="2256" y="626"/>
              <a:ext cx="655" cy="1150"/>
              <a:chOff x="2736" y="1632"/>
              <a:chExt cx="624" cy="1097"/>
            </a:xfrm>
          </p:grpSpPr>
          <p:sp>
            <p:nvSpPr>
              <p:cNvPr id="34832" name="Rectangle 68"/>
              <p:cNvSpPr/>
              <p:nvPr/>
            </p:nvSpPr>
            <p:spPr>
              <a:xfrm>
                <a:off x="2736" y="1632"/>
                <a:ext cx="624" cy="624"/>
              </a:xfrm>
              <a:prstGeom prst="rect">
                <a:avLst/>
              </a:prstGeom>
              <a:solidFill>
                <a:srgbClr val="FFFFCC"/>
              </a:solidFill>
              <a:ln w="19050" cap="flat" cmpd="sng">
                <a:solidFill>
                  <a:schemeClr val="accent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algn="ctr" eaLnBrk="1" hangingPunct="1">
                  <a:lnSpc>
                    <a:spcPct val="160000"/>
                  </a:lnSpc>
                </a:pPr>
                <a:endParaRPr lang="zh-CN" altLang="en-US" sz="2400" b="0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34833" name="Text Box 69"/>
              <p:cNvSpPr txBox="1"/>
              <p:nvPr/>
            </p:nvSpPr>
            <p:spPr>
              <a:xfrm>
                <a:off x="2736" y="2352"/>
                <a:ext cx="624" cy="377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zh-CN" altLang="en-US" sz="2200" b="1" dirty="0">
                    <a:latin typeface="Times New Roman" pitchFamily="18" charset="0"/>
                    <a:ea typeface="楷体_GB2312" pitchFamily="49" charset="-122"/>
                  </a:rPr>
                  <a:t>正方形</a:t>
                </a:r>
                <a:endParaRPr lang="zh-CN" altLang="en-US" sz="2200" b="1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</p:grpSp>
        <p:sp>
          <p:nvSpPr>
            <p:cNvPr id="34834" name="Line 70"/>
            <p:cNvSpPr/>
            <p:nvPr/>
          </p:nvSpPr>
          <p:spPr>
            <a:xfrm flipH="1">
              <a:off x="2160" y="960"/>
              <a:ext cx="864" cy="0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35" name="Line 71"/>
            <p:cNvSpPr/>
            <p:nvPr/>
          </p:nvSpPr>
          <p:spPr>
            <a:xfrm flipH="1" flipV="1">
              <a:off x="2592" y="576"/>
              <a:ext cx="0" cy="768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36" name="Line 72"/>
            <p:cNvSpPr/>
            <p:nvPr/>
          </p:nvSpPr>
          <p:spPr>
            <a:xfrm flipH="1" flipV="1">
              <a:off x="2208" y="576"/>
              <a:ext cx="768" cy="768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37" name="Line 73"/>
            <p:cNvSpPr/>
            <p:nvPr/>
          </p:nvSpPr>
          <p:spPr>
            <a:xfrm flipH="1">
              <a:off x="2208" y="576"/>
              <a:ext cx="768" cy="768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4838" name="AutoShape 75"/>
          <p:cNvSpPr/>
          <p:nvPr/>
        </p:nvSpPr>
        <p:spPr>
          <a:xfrm flipH="1" flipV="1">
            <a:off x="2362200" y="3733800"/>
            <a:ext cx="3505200" cy="685800"/>
          </a:xfrm>
          <a:prstGeom prst="wedgeRoundRectCallout">
            <a:avLst>
              <a:gd name="adj1" fmla="val 51130"/>
              <a:gd name="adj2" fmla="val -95833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algn="ctr" eaLnBrk="1" hangingPunct="1">
              <a:lnSpc>
                <a:spcPct val="160000"/>
              </a:lnSpc>
            </a:pP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正方形有四条对称轴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500" b="1">
              <a:latin typeface="Times New Roman" pitchFamily="18" charset="0"/>
              <a:ea typeface="黑体" pitchFamily="2" charset="-122"/>
            </a:endParaRPr>
          </a:p>
        </p:txBody>
      </p:sp>
      <p:pic>
        <p:nvPicPr>
          <p:cNvPr id="132172" name="Picture 76" descr="未标题-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76400" y="4935538"/>
            <a:ext cx="1196975" cy="1617662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34840" name="Group 25"/>
          <p:cNvGrpSpPr/>
          <p:nvPr/>
        </p:nvGrpSpPr>
        <p:grpSpPr>
          <a:xfrm>
            <a:off x="1752600" y="227012"/>
            <a:ext cx="1998663" cy="893763"/>
            <a:chOff x="96" y="335"/>
            <a:chExt cx="1259" cy="563"/>
          </a:xfrm>
        </p:grpSpPr>
        <p:grpSp>
          <p:nvGrpSpPr>
            <p:cNvPr id="34841" name="Group 26"/>
            <p:cNvGrpSpPr/>
            <p:nvPr/>
          </p:nvGrpSpPr>
          <p:grpSpPr>
            <a:xfrm>
              <a:off x="96" y="335"/>
              <a:ext cx="879" cy="562"/>
              <a:chOff x="96" y="346"/>
              <a:chExt cx="1088" cy="697"/>
            </a:xfrm>
          </p:grpSpPr>
          <p:sp>
            <p:nvSpPr>
              <p:cNvPr id="34" name="Oval 27"/>
              <p:cNvSpPr>
                <a:spLocks noChangeArrowheads="1"/>
              </p:cNvSpPr>
              <p:nvPr/>
            </p:nvSpPr>
            <p:spPr bwMode="auto">
              <a:xfrm>
                <a:off x="96" y="816"/>
                <a:ext cx="1088" cy="227"/>
              </a:xfrm>
              <a:prstGeom prst="ellipse">
                <a:avLst/>
              </a:prstGeom>
              <a:solidFill>
                <a:schemeClr val="folHlink"/>
              </a:solidFill>
              <a:ln w="9525">
                <a:noFill/>
                <a:round/>
              </a:ln>
              <a:effectLst>
                <a:prstShdw prst="shdw17" dist="17961" dir="2700000">
                  <a:schemeClr val="folHlink">
                    <a:gamma/>
                    <a:shade val="60000"/>
                    <a:invGamma/>
                  </a:schemeClr>
                </a:prstShdw>
              </a:effectLst>
            </p:spPr>
            <p:txBody>
              <a:bodyPr wrap="none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6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5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宋体" pitchFamily="2" charset="-122"/>
                  <a:cs typeface="+mn-cs"/>
                </a:endParaRPr>
              </a:p>
            </p:txBody>
          </p:sp>
          <p:pic>
            <p:nvPicPr>
              <p:cNvPr id="34843" name="Picture 28" descr="MCj04348590000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4" y="346"/>
                <a:ext cx="636" cy="63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</p:grpSp>
        <p:sp>
          <p:nvSpPr>
            <p:cNvPr id="34844" name="Text Box 29"/>
            <p:cNvSpPr txBox="1"/>
            <p:nvPr/>
          </p:nvSpPr>
          <p:spPr>
            <a:xfrm>
              <a:off x="431" y="572"/>
              <a:ext cx="924" cy="32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2800" b="1" dirty="0">
                  <a:latin typeface="Arial" pitchFamily="34" charset="0"/>
                  <a:ea typeface="黑体" pitchFamily="2" charset="-122"/>
                </a:rPr>
                <a:t>动脑筋</a:t>
              </a:r>
              <a:endParaRPr lang="zh-CN" altLang="en-US" sz="2800" b="1" dirty="0">
                <a:latin typeface="Arial" pitchFamily="34" charset="0"/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4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bldLvl="0" animBg="1"/>
      <p:bldP spid="34818" grpId="1" bldLvl="0" animBg="1"/>
      <p:bldP spid="34838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AutoShape 2"/>
          <p:cNvSpPr/>
          <p:nvPr/>
        </p:nvSpPr>
        <p:spPr>
          <a:xfrm flipH="1" flipV="1">
            <a:off x="2286000" y="3429000"/>
            <a:ext cx="4114800" cy="1143000"/>
          </a:xfrm>
          <a:prstGeom prst="wedgeRoundRectCallout">
            <a:avLst>
              <a:gd name="adj1" fmla="val 42398"/>
              <a:gd name="adj2" fmla="val -78333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1" hangingPunct="1">
              <a:lnSpc>
                <a:spcPct val="160000"/>
              </a:lnSpc>
            </a:pP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        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任意三角形和任意平行四边形没有对称轴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500" b="1">
              <a:latin typeface="Times New Roman" pitchFamily="18" charset="0"/>
              <a:ea typeface="黑体" pitchFamily="2" charset="-122"/>
            </a:endParaRPr>
          </a:p>
        </p:txBody>
      </p:sp>
      <p:grpSp>
        <p:nvGrpSpPr>
          <p:cNvPr id="2" name="Group 21"/>
          <p:cNvGrpSpPr/>
          <p:nvPr/>
        </p:nvGrpSpPr>
        <p:grpSpPr>
          <a:xfrm>
            <a:off x="6324600" y="762000"/>
            <a:ext cx="3810000" cy="1920875"/>
            <a:chOff x="3024" y="480"/>
            <a:chExt cx="2400" cy="1210"/>
          </a:xfrm>
        </p:grpSpPr>
        <p:grpSp>
          <p:nvGrpSpPr>
            <p:cNvPr id="35844" name="Group 15"/>
            <p:cNvGrpSpPr/>
            <p:nvPr/>
          </p:nvGrpSpPr>
          <p:grpSpPr>
            <a:xfrm>
              <a:off x="4272" y="576"/>
              <a:ext cx="1152" cy="1114"/>
              <a:chOff x="4416" y="1824"/>
              <a:chExt cx="1152" cy="1114"/>
            </a:xfrm>
          </p:grpSpPr>
          <p:sp>
            <p:nvSpPr>
              <p:cNvPr id="35845" name="AutoShape 16"/>
              <p:cNvSpPr/>
              <p:nvPr/>
            </p:nvSpPr>
            <p:spPr>
              <a:xfrm flipH="1">
                <a:off x="4416" y="1824"/>
                <a:ext cx="1152" cy="370"/>
              </a:xfrm>
              <a:prstGeom prst="parallelogram">
                <a:avLst>
                  <a:gd name="adj" fmla="val 77837"/>
                </a:avLst>
              </a:prstGeom>
              <a:solidFill>
                <a:srgbClr val="FFFFCC"/>
              </a:solidFill>
              <a:ln w="19050" cap="flat" cmpd="sng">
                <a:solidFill>
                  <a:schemeClr val="accent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algn="ctr" eaLnBrk="1" hangingPunct="1">
                  <a:lnSpc>
                    <a:spcPct val="160000"/>
                  </a:lnSpc>
                </a:pPr>
                <a:endParaRPr lang="zh-CN" altLang="en-US" sz="2000" b="0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35846" name="Text Box 17"/>
              <p:cNvSpPr txBox="1"/>
              <p:nvPr/>
            </p:nvSpPr>
            <p:spPr>
              <a:xfrm>
                <a:off x="4512" y="2266"/>
                <a:ext cx="1008" cy="672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zh-CN" altLang="en-US" sz="2000" b="1" dirty="0">
                    <a:latin typeface="Times New Roman" pitchFamily="18" charset="0"/>
                    <a:ea typeface="楷体_GB2312" pitchFamily="49" charset="-122"/>
                  </a:rPr>
                  <a:t>任意</a:t>
                </a:r>
                <a:endParaRPr lang="zh-CN" altLang="en-US" sz="2000" b="1" dirty="0">
                  <a:latin typeface="Times New Roman" pitchFamily="18" charset="0"/>
                  <a:ea typeface="楷体_GB2312" pitchFamily="49" charset="-122"/>
                </a:endParaRPr>
              </a:p>
              <a:p>
                <a:pPr lvl="0" algn="ctr" eaLnBrk="1" hangingPunct="1">
                  <a:lnSpc>
                    <a:spcPct val="160000"/>
                  </a:lnSpc>
                </a:pPr>
                <a:r>
                  <a:rPr lang="zh-CN" altLang="en-US" sz="2000" b="1" dirty="0">
                    <a:latin typeface="Times New Roman" pitchFamily="18" charset="0"/>
                    <a:ea typeface="楷体_GB2312" pitchFamily="49" charset="-122"/>
                  </a:rPr>
                  <a:t>平行四边形</a:t>
                </a:r>
                <a:endParaRPr lang="zh-CN" altLang="en-US" sz="2000" b="1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</p:grpSp>
        <p:grpSp>
          <p:nvGrpSpPr>
            <p:cNvPr id="35847" name="Group 18"/>
            <p:cNvGrpSpPr/>
            <p:nvPr/>
          </p:nvGrpSpPr>
          <p:grpSpPr>
            <a:xfrm>
              <a:off x="3024" y="480"/>
              <a:ext cx="1008" cy="1190"/>
              <a:chOff x="576" y="2880"/>
              <a:chExt cx="1008" cy="1190"/>
            </a:xfrm>
          </p:grpSpPr>
          <p:sp>
            <p:nvSpPr>
              <p:cNvPr id="35848" name="Freeform 19"/>
              <p:cNvSpPr/>
              <p:nvPr/>
            </p:nvSpPr>
            <p:spPr>
              <a:xfrm>
                <a:off x="576" y="2880"/>
                <a:ext cx="1008" cy="454"/>
              </a:xfrm>
              <a:custGeom>
                <a:avLst/>
                <a:gdLst>
                  <a:gd name="txL" fmla="*/ 0 w 1920"/>
                  <a:gd name="txT" fmla="*/ 0 h 720"/>
                  <a:gd name="txR" fmla="*/ 1920 w 1920"/>
                  <a:gd name="txB" fmla="*/ 720 h 720"/>
                </a:gdLst>
                <a:ahLst/>
                <a:cxnLst>
                  <a:cxn ang="0">
                    <a:pos x="0" y="0"/>
                  </a:cxn>
                  <a:cxn ang="0">
                    <a:pos x="35" y="72"/>
                  </a:cxn>
                  <a:cxn ang="0">
                    <a:pos x="77" y="72"/>
                  </a:cxn>
                  <a:cxn ang="0">
                    <a:pos x="0" y="0"/>
                  </a:cxn>
                </a:cxnLst>
                <a:rect l="txL" t="txT" r="txR" b="txB"/>
                <a:pathLst>
                  <a:path w="1920" h="720">
                    <a:moveTo>
                      <a:pt x="0" y="0"/>
                    </a:moveTo>
                    <a:lnTo>
                      <a:pt x="864" y="720"/>
                    </a:lnTo>
                    <a:lnTo>
                      <a:pt x="1920" y="7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CC">
                  <a:alpha val="100000"/>
                </a:srgbClr>
              </a:solidFill>
              <a:ln w="19050" cap="flat" cmpd="sng">
                <a:solidFill>
                  <a:schemeClr val="accent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5849" name="Text Box 20"/>
              <p:cNvSpPr txBox="1"/>
              <p:nvPr/>
            </p:nvSpPr>
            <p:spPr>
              <a:xfrm>
                <a:off x="624" y="3398"/>
                <a:ext cx="624" cy="672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zh-CN" altLang="en-US" sz="2000" b="1" dirty="0">
                    <a:latin typeface="Times New Roman" pitchFamily="18" charset="0"/>
                    <a:ea typeface="楷体_GB2312" pitchFamily="49" charset="-122"/>
                  </a:rPr>
                  <a:t>任意</a:t>
                </a:r>
                <a:endParaRPr lang="zh-CN" altLang="en-US" sz="2000" b="1" dirty="0">
                  <a:latin typeface="Times New Roman" pitchFamily="18" charset="0"/>
                  <a:ea typeface="楷体_GB2312" pitchFamily="49" charset="-122"/>
                </a:endParaRPr>
              </a:p>
              <a:p>
                <a:pPr lvl="0" algn="ctr" eaLnBrk="1" hangingPunct="1">
                  <a:lnSpc>
                    <a:spcPct val="160000"/>
                  </a:lnSpc>
                </a:pPr>
                <a:r>
                  <a:rPr lang="zh-CN" altLang="en-US" sz="2000" b="1" dirty="0">
                    <a:latin typeface="Times New Roman" pitchFamily="18" charset="0"/>
                    <a:ea typeface="楷体_GB2312" pitchFamily="49" charset="-122"/>
                  </a:rPr>
                  <a:t>三角形</a:t>
                </a:r>
                <a:endParaRPr lang="zh-CN" altLang="en-US" sz="2000" b="1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</p:grpSp>
      </p:grpSp>
      <p:sp>
        <p:nvSpPr>
          <p:cNvPr id="35850" name="AutoShape 32"/>
          <p:cNvSpPr/>
          <p:nvPr/>
        </p:nvSpPr>
        <p:spPr>
          <a:xfrm flipH="1" flipV="1">
            <a:off x="2286000" y="3581400"/>
            <a:ext cx="4114800" cy="1143000"/>
          </a:xfrm>
          <a:prstGeom prst="wedgeRoundRectCallout">
            <a:avLst>
              <a:gd name="adj1" fmla="val 42398"/>
              <a:gd name="adj2" fmla="val -78333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1" hangingPunct="1">
              <a:lnSpc>
                <a:spcPct val="160000"/>
              </a:lnSpc>
            </a:pP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        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圆有无数条对称轴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500" b="1">
              <a:latin typeface="Times New Roman" pitchFamily="18" charset="0"/>
              <a:ea typeface="黑体" pitchFamily="2" charset="-122"/>
            </a:endParaRPr>
          </a:p>
        </p:txBody>
      </p:sp>
      <p:pic>
        <p:nvPicPr>
          <p:cNvPr id="133153" name="Picture 33" descr="未标题-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76400" y="4935538"/>
            <a:ext cx="1196975" cy="1617662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5" name="Group 51"/>
          <p:cNvGrpSpPr/>
          <p:nvPr/>
        </p:nvGrpSpPr>
        <p:grpSpPr>
          <a:xfrm>
            <a:off x="4800600" y="609600"/>
            <a:ext cx="1295400" cy="1935163"/>
            <a:chOff x="2064" y="384"/>
            <a:chExt cx="816" cy="1219"/>
          </a:xfrm>
        </p:grpSpPr>
        <p:grpSp>
          <p:nvGrpSpPr>
            <p:cNvPr id="35853" name="Group 22"/>
            <p:cNvGrpSpPr/>
            <p:nvPr/>
          </p:nvGrpSpPr>
          <p:grpSpPr>
            <a:xfrm>
              <a:off x="2112" y="434"/>
              <a:ext cx="704" cy="1169"/>
              <a:chOff x="3600" y="1584"/>
              <a:chExt cx="672" cy="1116"/>
            </a:xfrm>
          </p:grpSpPr>
          <p:sp>
            <p:nvSpPr>
              <p:cNvPr id="35854" name="Oval 23"/>
              <p:cNvSpPr/>
              <p:nvPr/>
            </p:nvSpPr>
            <p:spPr>
              <a:xfrm>
                <a:off x="3600" y="1584"/>
                <a:ext cx="672" cy="672"/>
              </a:xfrm>
              <a:prstGeom prst="ellipse">
                <a:avLst/>
              </a:prstGeom>
              <a:solidFill>
                <a:srgbClr val="FFFFCC"/>
              </a:solidFill>
              <a:ln w="19050" cap="flat" cmpd="sng">
                <a:solidFill>
                  <a:schemeClr val="accent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algn="ctr" eaLnBrk="1" hangingPunct="1">
                  <a:lnSpc>
                    <a:spcPct val="160000"/>
                  </a:lnSpc>
                </a:pPr>
                <a:endParaRPr lang="zh-CN" altLang="en-US" sz="2000" b="0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  <p:sp>
            <p:nvSpPr>
              <p:cNvPr id="35855" name="Text Box 24"/>
              <p:cNvSpPr txBox="1"/>
              <p:nvPr/>
            </p:nvSpPr>
            <p:spPr>
              <a:xfrm>
                <a:off x="3600" y="2352"/>
                <a:ext cx="624" cy="348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zh-CN" altLang="en-US" sz="2000" b="1" dirty="0">
                    <a:latin typeface="Times New Roman" pitchFamily="18" charset="0"/>
                    <a:ea typeface="楷体_GB2312" pitchFamily="49" charset="-122"/>
                  </a:rPr>
                  <a:t>圆</a:t>
                </a:r>
                <a:endParaRPr lang="zh-CN" altLang="en-US" sz="2000" b="1" dirty="0">
                  <a:latin typeface="Times New Roman" pitchFamily="18" charset="0"/>
                  <a:ea typeface="楷体_GB2312" pitchFamily="49" charset="-122"/>
                </a:endParaRPr>
              </a:p>
            </p:txBody>
          </p:sp>
        </p:grpSp>
        <p:pic>
          <p:nvPicPr>
            <p:cNvPr id="35856" name="Picture 50" descr="sx9x-3-60(1) [转换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64" y="384"/>
              <a:ext cx="816" cy="816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grpSp>
        <p:nvGrpSpPr>
          <p:cNvPr id="35857" name="Group 25"/>
          <p:cNvGrpSpPr/>
          <p:nvPr/>
        </p:nvGrpSpPr>
        <p:grpSpPr>
          <a:xfrm>
            <a:off x="1752600" y="227012"/>
            <a:ext cx="1998663" cy="893763"/>
            <a:chOff x="96" y="335"/>
            <a:chExt cx="1259" cy="563"/>
          </a:xfrm>
        </p:grpSpPr>
        <p:grpSp>
          <p:nvGrpSpPr>
            <p:cNvPr id="35858" name="Group 26"/>
            <p:cNvGrpSpPr/>
            <p:nvPr/>
          </p:nvGrpSpPr>
          <p:grpSpPr>
            <a:xfrm>
              <a:off x="96" y="335"/>
              <a:ext cx="879" cy="562"/>
              <a:chOff x="96" y="346"/>
              <a:chExt cx="1088" cy="697"/>
            </a:xfrm>
          </p:grpSpPr>
          <p:sp>
            <p:nvSpPr>
              <p:cNvPr id="27" name="Oval 27"/>
              <p:cNvSpPr>
                <a:spLocks noChangeArrowheads="1"/>
              </p:cNvSpPr>
              <p:nvPr/>
            </p:nvSpPr>
            <p:spPr bwMode="auto">
              <a:xfrm>
                <a:off x="96" y="816"/>
                <a:ext cx="1088" cy="227"/>
              </a:xfrm>
              <a:prstGeom prst="ellipse">
                <a:avLst/>
              </a:prstGeom>
              <a:solidFill>
                <a:schemeClr val="folHlink"/>
              </a:solidFill>
              <a:ln w="9525">
                <a:noFill/>
                <a:round/>
              </a:ln>
              <a:effectLst>
                <a:prstShdw prst="shdw17" dist="17961" dir="2700000">
                  <a:schemeClr val="folHlink">
                    <a:gamma/>
                    <a:shade val="60000"/>
                    <a:invGamma/>
                  </a:schemeClr>
                </a:prstShdw>
              </a:effectLst>
            </p:spPr>
            <p:txBody>
              <a:bodyPr wrap="none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6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5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宋体" pitchFamily="2" charset="-122"/>
                  <a:cs typeface="+mn-cs"/>
                </a:endParaRPr>
              </a:p>
            </p:txBody>
          </p:sp>
          <p:pic>
            <p:nvPicPr>
              <p:cNvPr id="35860" name="Picture 28" descr="MCj04348590000[1]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4" y="346"/>
                <a:ext cx="636" cy="63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</p:grpSp>
        <p:sp>
          <p:nvSpPr>
            <p:cNvPr id="35861" name="Text Box 29"/>
            <p:cNvSpPr txBox="1"/>
            <p:nvPr/>
          </p:nvSpPr>
          <p:spPr>
            <a:xfrm>
              <a:off x="431" y="572"/>
              <a:ext cx="924" cy="32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2800" b="1" dirty="0">
                  <a:latin typeface="Arial" pitchFamily="34" charset="0"/>
                  <a:ea typeface="黑体" pitchFamily="2" charset="-122"/>
                </a:rPr>
                <a:t>动脑筋</a:t>
              </a:r>
              <a:endParaRPr lang="zh-CN" altLang="en-US" sz="2800" b="1" dirty="0">
                <a:latin typeface="Arial" pitchFamily="34" charset="0"/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ldLvl="0" animBg="1"/>
      <p:bldP spid="35842" grpId="1" bldLvl="0" animBg="1"/>
      <p:bldP spid="35850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AutoShape 2"/>
          <p:cNvSpPr/>
          <p:nvPr/>
        </p:nvSpPr>
        <p:spPr>
          <a:xfrm flipH="1" flipV="1">
            <a:off x="2286000" y="3429000"/>
            <a:ext cx="4114800" cy="1143000"/>
          </a:xfrm>
          <a:prstGeom prst="wedgeRoundRectCallout">
            <a:avLst>
              <a:gd name="adj1" fmla="val 42398"/>
              <a:gd name="adj2" fmla="val -78333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1" hangingPunct="1">
              <a:lnSpc>
                <a:spcPct val="160000"/>
              </a:lnSpc>
            </a:pP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        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等腰三角形有一条对称轴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500" b="1">
              <a:latin typeface="Times New Roman" pitchFamily="18" charset="0"/>
              <a:ea typeface="黑体" pitchFamily="2" charset="-122"/>
            </a:endParaRPr>
          </a:p>
        </p:txBody>
      </p:sp>
      <p:grpSp>
        <p:nvGrpSpPr>
          <p:cNvPr id="2" name="Group 38"/>
          <p:cNvGrpSpPr/>
          <p:nvPr/>
        </p:nvGrpSpPr>
        <p:grpSpPr>
          <a:xfrm>
            <a:off x="8763000" y="762000"/>
            <a:ext cx="990600" cy="2270125"/>
            <a:chOff x="1536" y="528"/>
            <a:chExt cx="624" cy="1430"/>
          </a:xfrm>
        </p:grpSpPr>
        <p:grpSp>
          <p:nvGrpSpPr>
            <p:cNvPr id="36868" name="Group 17"/>
            <p:cNvGrpSpPr/>
            <p:nvPr/>
          </p:nvGrpSpPr>
          <p:grpSpPr>
            <a:xfrm>
              <a:off x="1536" y="624"/>
              <a:ext cx="624" cy="1334"/>
              <a:chOff x="2016" y="2736"/>
              <a:chExt cx="624" cy="1334"/>
            </a:xfrm>
          </p:grpSpPr>
          <p:sp>
            <p:nvSpPr>
              <p:cNvPr id="36869" name="AutoShape 18"/>
              <p:cNvSpPr/>
              <p:nvPr/>
            </p:nvSpPr>
            <p:spPr>
              <a:xfrm>
                <a:off x="2047" y="2736"/>
                <a:ext cx="593" cy="672"/>
              </a:xfrm>
              <a:prstGeom prst="triangle">
                <a:avLst>
                  <a:gd name="adj" fmla="val 50000"/>
                </a:avLst>
              </a:prstGeom>
              <a:solidFill>
                <a:srgbClr val="FFFFCC"/>
              </a:solidFill>
              <a:ln w="19050" cap="flat" cmpd="sng">
                <a:solidFill>
                  <a:schemeClr val="accent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algn="ctr" eaLnBrk="1" hangingPunct="1">
                  <a:lnSpc>
                    <a:spcPct val="160000"/>
                  </a:lnSpc>
                </a:pPr>
                <a:endParaRPr lang="zh-CN" altLang="en-US" sz="2000" b="0" dirty="0"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36870" name="Text Box 19"/>
              <p:cNvSpPr txBox="1"/>
              <p:nvPr/>
            </p:nvSpPr>
            <p:spPr>
              <a:xfrm>
                <a:off x="2016" y="3398"/>
                <a:ext cx="624" cy="672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zh-CN" altLang="en-US" sz="2000" b="1" dirty="0">
                    <a:latin typeface="楷体_GB2312" pitchFamily="49" charset="-122"/>
                    <a:ea typeface="楷体_GB2312" pitchFamily="49" charset="-122"/>
                  </a:rPr>
                  <a:t>等腰</a:t>
                </a:r>
                <a:endParaRPr lang="zh-CN" altLang="en-US" sz="2000" b="1" dirty="0">
                  <a:latin typeface="楷体_GB2312" pitchFamily="49" charset="-122"/>
                  <a:ea typeface="楷体_GB2312" pitchFamily="49" charset="-122"/>
                </a:endParaRPr>
              </a:p>
              <a:p>
                <a:pPr lvl="0" algn="ctr" eaLnBrk="1" hangingPunct="1">
                  <a:lnSpc>
                    <a:spcPct val="160000"/>
                  </a:lnSpc>
                </a:pPr>
                <a:r>
                  <a:rPr lang="zh-CN" altLang="en-US" sz="2000" b="1" dirty="0">
                    <a:latin typeface="楷体_GB2312" pitchFamily="49" charset="-122"/>
                    <a:ea typeface="楷体_GB2312" pitchFamily="49" charset="-122"/>
                  </a:rPr>
                  <a:t>三角形</a:t>
                </a:r>
                <a:endParaRPr lang="zh-CN" altLang="en-US" sz="2000" b="1" dirty="0">
                  <a:latin typeface="楷体_GB2312" pitchFamily="49" charset="-122"/>
                  <a:ea typeface="楷体_GB2312" pitchFamily="49" charset="-122"/>
                </a:endParaRPr>
              </a:p>
            </p:txBody>
          </p:sp>
        </p:grpSp>
        <p:sp>
          <p:nvSpPr>
            <p:cNvPr id="36871" name="Line 26"/>
            <p:cNvSpPr/>
            <p:nvPr/>
          </p:nvSpPr>
          <p:spPr>
            <a:xfrm flipH="1">
              <a:off x="1872" y="528"/>
              <a:ext cx="0" cy="864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4" name="Group 37"/>
          <p:cNvGrpSpPr/>
          <p:nvPr/>
        </p:nvGrpSpPr>
        <p:grpSpPr>
          <a:xfrm>
            <a:off x="7027863" y="762000"/>
            <a:ext cx="1354137" cy="2270125"/>
            <a:chOff x="2688" y="528"/>
            <a:chExt cx="853" cy="1430"/>
          </a:xfrm>
        </p:grpSpPr>
        <p:grpSp>
          <p:nvGrpSpPr>
            <p:cNvPr id="36873" name="Group 20"/>
            <p:cNvGrpSpPr/>
            <p:nvPr/>
          </p:nvGrpSpPr>
          <p:grpSpPr>
            <a:xfrm>
              <a:off x="2688" y="634"/>
              <a:ext cx="853" cy="1324"/>
              <a:chOff x="3168" y="2784"/>
              <a:chExt cx="816" cy="1267"/>
            </a:xfrm>
          </p:grpSpPr>
          <p:sp>
            <p:nvSpPr>
              <p:cNvPr id="36874" name="AutoShape 21"/>
              <p:cNvSpPr/>
              <p:nvPr/>
            </p:nvSpPr>
            <p:spPr>
              <a:xfrm>
                <a:off x="3216" y="2784"/>
                <a:ext cx="720" cy="623"/>
              </a:xfrm>
              <a:prstGeom prst="triangle">
                <a:avLst>
                  <a:gd name="adj" fmla="val 50000"/>
                </a:avLst>
              </a:prstGeom>
              <a:solidFill>
                <a:srgbClr val="FFFFCC"/>
              </a:solidFill>
              <a:ln w="19050" cap="flat" cmpd="sng">
                <a:solidFill>
                  <a:schemeClr val="accent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algn="ctr" eaLnBrk="1" hangingPunct="1">
                  <a:lnSpc>
                    <a:spcPct val="160000"/>
                  </a:lnSpc>
                </a:pPr>
                <a:endParaRPr lang="zh-CN" altLang="en-US" sz="2000" b="0" dirty="0"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36875" name="Text Box 22"/>
              <p:cNvSpPr txBox="1"/>
              <p:nvPr/>
            </p:nvSpPr>
            <p:spPr>
              <a:xfrm>
                <a:off x="3168" y="3408"/>
                <a:ext cx="816" cy="643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zh-CN" altLang="en-US" sz="2000" b="1" dirty="0">
                    <a:latin typeface="楷体_GB2312" pitchFamily="49" charset="-122"/>
                    <a:ea typeface="楷体_GB2312" pitchFamily="49" charset="-122"/>
                  </a:rPr>
                  <a:t>等边</a:t>
                </a:r>
                <a:r>
                  <a:rPr lang="en-US" altLang="zh-CN" sz="2000" b="1">
                    <a:latin typeface="楷体_GB2312" pitchFamily="49" charset="-122"/>
                    <a:ea typeface="楷体_GB2312" pitchFamily="49" charset="-122"/>
                  </a:rPr>
                  <a:t>(</a:t>
                </a:r>
                <a:r>
                  <a:rPr lang="zh-CN" altLang="en-US" sz="2000" b="1" dirty="0">
                    <a:latin typeface="楷体_GB2312" pitchFamily="49" charset="-122"/>
                    <a:ea typeface="楷体_GB2312" pitchFamily="49" charset="-122"/>
                  </a:rPr>
                  <a:t>正</a:t>
                </a:r>
                <a:r>
                  <a:rPr lang="en-US" altLang="zh-CN" sz="2000" b="1">
                    <a:latin typeface="楷体_GB2312" pitchFamily="49" charset="-122"/>
                    <a:ea typeface="楷体_GB2312" pitchFamily="49" charset="-122"/>
                  </a:rPr>
                  <a:t>)</a:t>
                </a:r>
                <a:r>
                  <a:rPr lang="zh-CN" altLang="en-US" sz="2000" b="1" dirty="0">
                    <a:latin typeface="楷体_GB2312" pitchFamily="49" charset="-122"/>
                    <a:ea typeface="楷体_GB2312" pitchFamily="49" charset="-122"/>
                  </a:rPr>
                  <a:t>三角形</a:t>
                </a:r>
                <a:endParaRPr lang="zh-CN" altLang="en-US" sz="2000" b="1" dirty="0">
                  <a:latin typeface="楷体_GB2312" pitchFamily="49" charset="-122"/>
                  <a:ea typeface="楷体_GB2312" pitchFamily="49" charset="-122"/>
                </a:endParaRPr>
              </a:p>
            </p:txBody>
          </p:sp>
        </p:grpSp>
        <p:sp>
          <p:nvSpPr>
            <p:cNvPr id="36876" name="Line 27"/>
            <p:cNvSpPr/>
            <p:nvPr/>
          </p:nvSpPr>
          <p:spPr>
            <a:xfrm flipH="1">
              <a:off x="3120" y="528"/>
              <a:ext cx="0" cy="864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6877" name="Line 28"/>
            <p:cNvSpPr/>
            <p:nvPr/>
          </p:nvSpPr>
          <p:spPr>
            <a:xfrm flipH="1" flipV="1">
              <a:off x="2832" y="912"/>
              <a:ext cx="672" cy="384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6878" name="Line 29"/>
            <p:cNvSpPr/>
            <p:nvPr/>
          </p:nvSpPr>
          <p:spPr>
            <a:xfrm flipH="1">
              <a:off x="2736" y="912"/>
              <a:ext cx="672" cy="384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6" name="Group 36"/>
          <p:cNvGrpSpPr/>
          <p:nvPr/>
        </p:nvGrpSpPr>
        <p:grpSpPr>
          <a:xfrm>
            <a:off x="5410200" y="914400"/>
            <a:ext cx="1447800" cy="1935163"/>
            <a:chOff x="3792" y="528"/>
            <a:chExt cx="912" cy="1219"/>
          </a:xfrm>
        </p:grpSpPr>
        <p:grpSp>
          <p:nvGrpSpPr>
            <p:cNvPr id="36880" name="Group 23"/>
            <p:cNvGrpSpPr/>
            <p:nvPr/>
          </p:nvGrpSpPr>
          <p:grpSpPr>
            <a:xfrm>
              <a:off x="3888" y="672"/>
              <a:ext cx="816" cy="1075"/>
              <a:chOff x="4368" y="2784"/>
              <a:chExt cx="816" cy="1075"/>
            </a:xfrm>
          </p:grpSpPr>
          <p:sp>
            <p:nvSpPr>
              <p:cNvPr id="36881" name="AutoShape 24"/>
              <p:cNvSpPr/>
              <p:nvPr/>
            </p:nvSpPr>
            <p:spPr>
              <a:xfrm>
                <a:off x="4368" y="2784"/>
                <a:ext cx="768" cy="664"/>
              </a:xfrm>
              <a:prstGeom prst="hexagon">
                <a:avLst>
                  <a:gd name="adj" fmla="val 28915"/>
                  <a:gd name="vf" fmla="val 115470"/>
                </a:avLst>
              </a:prstGeom>
              <a:solidFill>
                <a:srgbClr val="FFFFCC"/>
              </a:solidFill>
              <a:ln w="19050" cap="flat" cmpd="sng">
                <a:solidFill>
                  <a:schemeClr val="accent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algn="ctr" eaLnBrk="1" hangingPunct="1">
                  <a:lnSpc>
                    <a:spcPct val="160000"/>
                  </a:lnSpc>
                </a:pPr>
                <a:endParaRPr lang="zh-CN" altLang="en-US" sz="2000" b="0" dirty="0"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36882" name="Text Box 25"/>
              <p:cNvSpPr txBox="1"/>
              <p:nvPr/>
            </p:nvSpPr>
            <p:spPr>
              <a:xfrm>
                <a:off x="4368" y="3494"/>
                <a:ext cx="816" cy="36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zh-CN" altLang="en-US" sz="2000" b="1" dirty="0">
                    <a:latin typeface="楷体_GB2312" pitchFamily="49" charset="-122"/>
                    <a:ea typeface="楷体_GB2312" pitchFamily="49" charset="-122"/>
                  </a:rPr>
                  <a:t>正六边形</a:t>
                </a:r>
                <a:endParaRPr lang="zh-CN" altLang="en-US" sz="2000" b="1" dirty="0">
                  <a:latin typeface="楷体_GB2312" pitchFamily="49" charset="-122"/>
                  <a:ea typeface="楷体_GB2312" pitchFamily="49" charset="-122"/>
                </a:endParaRPr>
              </a:p>
            </p:txBody>
          </p:sp>
        </p:grpSp>
        <p:sp>
          <p:nvSpPr>
            <p:cNvPr id="36883" name="Line 30"/>
            <p:cNvSpPr/>
            <p:nvPr/>
          </p:nvSpPr>
          <p:spPr>
            <a:xfrm flipH="1">
              <a:off x="4032" y="624"/>
              <a:ext cx="480" cy="768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6884" name="Line 31"/>
            <p:cNvSpPr/>
            <p:nvPr/>
          </p:nvSpPr>
          <p:spPr>
            <a:xfrm flipH="1">
              <a:off x="3792" y="1008"/>
              <a:ext cx="912" cy="0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6885" name="Line 32"/>
            <p:cNvSpPr/>
            <p:nvPr/>
          </p:nvSpPr>
          <p:spPr>
            <a:xfrm flipH="1" flipV="1">
              <a:off x="4032" y="576"/>
              <a:ext cx="480" cy="816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6886" name="Line 33"/>
            <p:cNvSpPr/>
            <p:nvPr/>
          </p:nvSpPr>
          <p:spPr>
            <a:xfrm flipV="1">
              <a:off x="4272" y="528"/>
              <a:ext cx="0" cy="864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6887" name="Line 34"/>
            <p:cNvSpPr/>
            <p:nvPr/>
          </p:nvSpPr>
          <p:spPr>
            <a:xfrm flipV="1">
              <a:off x="3936" y="816"/>
              <a:ext cx="672" cy="384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6888" name="Line 35"/>
            <p:cNvSpPr/>
            <p:nvPr/>
          </p:nvSpPr>
          <p:spPr>
            <a:xfrm>
              <a:off x="3888" y="768"/>
              <a:ext cx="768" cy="480"/>
            </a:xfrm>
            <a:prstGeom prst="line">
              <a:avLst/>
            </a:prstGeom>
            <a:ln w="38100" cap="flat" cmpd="sng">
              <a:solidFill>
                <a:srgbClr val="008000"/>
              </a:solidFill>
              <a:prstDash val="dash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6889" name="AutoShape 39"/>
          <p:cNvSpPr/>
          <p:nvPr/>
        </p:nvSpPr>
        <p:spPr>
          <a:xfrm flipH="1" flipV="1">
            <a:off x="2438400" y="3276600"/>
            <a:ext cx="3429000" cy="1524000"/>
          </a:xfrm>
          <a:prstGeom prst="wedgeRoundRectCallout">
            <a:avLst>
              <a:gd name="adj1" fmla="val 40880"/>
              <a:gd name="adj2" fmla="val -71250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1" hangingPunct="1">
              <a:lnSpc>
                <a:spcPct val="160000"/>
              </a:lnSpc>
            </a:pP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        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等边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正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三角形有三条对称轴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500" b="1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6890" name="AutoShape 40"/>
          <p:cNvSpPr/>
          <p:nvPr/>
        </p:nvSpPr>
        <p:spPr>
          <a:xfrm flipH="1" flipV="1">
            <a:off x="2667000" y="3276600"/>
            <a:ext cx="2362200" cy="1447800"/>
          </a:xfrm>
          <a:prstGeom prst="wedgeRoundRectCallout">
            <a:avLst>
              <a:gd name="adj1" fmla="val 36759"/>
              <a:gd name="adj2" fmla="val -72370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1" hangingPunct="1">
              <a:lnSpc>
                <a:spcPct val="160000"/>
              </a:lnSpc>
            </a:pP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        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正六边形有六条对称轴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500" b="1">
              <a:latin typeface="Times New Roman" pitchFamily="18" charset="0"/>
              <a:ea typeface="黑体" pitchFamily="2" charset="-122"/>
            </a:endParaRPr>
          </a:p>
        </p:txBody>
      </p:sp>
      <p:pic>
        <p:nvPicPr>
          <p:cNvPr id="134185" name="Picture 41" descr="未标题-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76400" y="4935538"/>
            <a:ext cx="1196975" cy="1617662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36892" name="Group 25"/>
          <p:cNvGrpSpPr/>
          <p:nvPr/>
        </p:nvGrpSpPr>
        <p:grpSpPr>
          <a:xfrm>
            <a:off x="1752600" y="227012"/>
            <a:ext cx="1998663" cy="893763"/>
            <a:chOff x="96" y="335"/>
            <a:chExt cx="1259" cy="563"/>
          </a:xfrm>
        </p:grpSpPr>
        <p:grpSp>
          <p:nvGrpSpPr>
            <p:cNvPr id="36893" name="Group 26"/>
            <p:cNvGrpSpPr/>
            <p:nvPr/>
          </p:nvGrpSpPr>
          <p:grpSpPr>
            <a:xfrm>
              <a:off x="96" y="335"/>
              <a:ext cx="879" cy="562"/>
              <a:chOff x="96" y="346"/>
              <a:chExt cx="1088" cy="697"/>
            </a:xfrm>
          </p:grpSpPr>
          <p:sp>
            <p:nvSpPr>
              <p:cNvPr id="38" name="Oval 27"/>
              <p:cNvSpPr>
                <a:spLocks noChangeArrowheads="1"/>
              </p:cNvSpPr>
              <p:nvPr/>
            </p:nvSpPr>
            <p:spPr bwMode="auto">
              <a:xfrm>
                <a:off x="96" y="816"/>
                <a:ext cx="1088" cy="227"/>
              </a:xfrm>
              <a:prstGeom prst="ellipse">
                <a:avLst/>
              </a:prstGeom>
              <a:solidFill>
                <a:schemeClr val="folHlink"/>
              </a:solidFill>
              <a:ln w="9525">
                <a:noFill/>
                <a:round/>
              </a:ln>
              <a:effectLst>
                <a:prstShdw prst="shdw17" dist="17961" dir="2700000">
                  <a:schemeClr val="folHlink">
                    <a:gamma/>
                    <a:shade val="60000"/>
                    <a:invGamma/>
                  </a:schemeClr>
                </a:prstShdw>
              </a:effectLst>
            </p:spPr>
            <p:txBody>
              <a:bodyPr wrap="none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6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5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宋体" pitchFamily="2" charset="-122"/>
                  <a:cs typeface="+mn-cs"/>
                </a:endParaRPr>
              </a:p>
            </p:txBody>
          </p:sp>
          <p:pic>
            <p:nvPicPr>
              <p:cNvPr id="36895" name="Picture 28" descr="MCj04348590000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4" y="346"/>
                <a:ext cx="636" cy="63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</p:grpSp>
        <p:sp>
          <p:nvSpPr>
            <p:cNvPr id="36896" name="Text Box 29"/>
            <p:cNvSpPr txBox="1"/>
            <p:nvPr/>
          </p:nvSpPr>
          <p:spPr>
            <a:xfrm>
              <a:off x="431" y="572"/>
              <a:ext cx="924" cy="32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2800" b="1" dirty="0">
                  <a:latin typeface="Arial" pitchFamily="34" charset="0"/>
                  <a:ea typeface="黑体" pitchFamily="2" charset="-122"/>
                </a:rPr>
                <a:t>动脑筋</a:t>
              </a:r>
              <a:endParaRPr lang="zh-CN" altLang="en-US" sz="2800" b="1" dirty="0">
                <a:latin typeface="Arial" pitchFamily="34" charset="0"/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6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ldLvl="0" animBg="1"/>
      <p:bldP spid="36866" grpId="1" bldLvl="0" animBg="1"/>
      <p:bldP spid="36889" grpId="0" bldLvl="0" animBg="1"/>
      <p:bldP spid="36889" grpId="1" bldLvl="0" animBg="1"/>
      <p:bldP spid="36890" grpId="0" bldLvl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2240</Words>
  <Application>Kingsoft Office WPP</Application>
  <PresentationFormat>宽屏</PresentationFormat>
  <Paragraphs>310</Paragraphs>
  <Slides>29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2016-03-12T05:55:43Z</dcterms:created>
  <dcterms:modified xsi:type="dcterms:W3CDTF">2016-03-12T05:56:35Z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