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7" Type="http://schemas.openxmlformats.org/officeDocument/2006/relationships/image" Target="../media/image11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12800" y="304800"/>
            <a:ext cx="103632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117600" y="1905000"/>
            <a:ext cx="50800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00800" y="1905000"/>
            <a:ext cx="50800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楷体_GB2312" pitchFamily="49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</p:spPr>
        <p:txBody>
          <a:bodyPr/>
          <a:p>
            <a:pPr lvl="0" eaLnBrk="1" hangingPunct="1"/>
            <a:fld id="{9A0DB2DC-4C9A-4742-B13C-FB6460FD3503}" type="slidenum">
              <a:rPr lang="zh-CN" altLang="zh-CN" dirty="0"/>
            </a:fld>
            <a:endParaRPr lang="zh-CN" altLang="zh-CN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3.wav"/><Relationship Id="rId4" Type="http://schemas.openxmlformats.org/officeDocument/2006/relationships/image" Target="../media/image15.png"/><Relationship Id="rId3" Type="http://schemas.openxmlformats.org/officeDocument/2006/relationships/audio" Target="../media/audio2.wav"/><Relationship Id="rId2" Type="http://schemas.openxmlformats.org/officeDocument/2006/relationships/image" Target="../media/image14.png"/><Relationship Id="rId1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3.wav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4.png"/><Relationship Id="rId1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8" Type="http://schemas.openxmlformats.org/officeDocument/2006/relationships/image" Target="../media/image8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5.wmf"/><Relationship Id="rId19" Type="http://schemas.openxmlformats.org/officeDocument/2006/relationships/vmlDrawing" Target="../drawings/vmlDrawing1.vml"/><Relationship Id="rId18" Type="http://schemas.openxmlformats.org/officeDocument/2006/relationships/slideLayout" Target="../slideLayouts/slideLayout7.xml"/><Relationship Id="rId17" Type="http://schemas.openxmlformats.org/officeDocument/2006/relationships/image" Target="../media/image2.png"/><Relationship Id="rId16" Type="http://schemas.openxmlformats.org/officeDocument/2006/relationships/image" Target="../media/image12.wmf"/><Relationship Id="rId15" Type="http://schemas.openxmlformats.org/officeDocument/2006/relationships/oleObject" Target="../embeddings/oleObject8.bin"/><Relationship Id="rId14" Type="http://schemas.openxmlformats.org/officeDocument/2006/relationships/image" Target="../media/image11.wmf"/><Relationship Id="rId13" Type="http://schemas.openxmlformats.org/officeDocument/2006/relationships/oleObject" Target="../embeddings/oleObject7.bin"/><Relationship Id="rId12" Type="http://schemas.openxmlformats.org/officeDocument/2006/relationships/image" Target="../media/image10.wmf"/><Relationship Id="rId11" Type="http://schemas.openxmlformats.org/officeDocument/2006/relationships/oleObject" Target="../embeddings/oleObject6.bin"/><Relationship Id="rId10" Type="http://schemas.openxmlformats.org/officeDocument/2006/relationships/image" Target="../media/image9.wmf"/><Relationship Id="rId1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wmf"/><Relationship Id="rId1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Box 3"/>
          <p:cNvSpPr txBox="1"/>
          <p:nvPr/>
        </p:nvSpPr>
        <p:spPr>
          <a:xfrm>
            <a:off x="1399540" y="1987233"/>
            <a:ext cx="9144000" cy="14325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4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6.1.1</a:t>
            </a:r>
            <a:r>
              <a:rPr lang="zh-CN" altLang="en-US" sz="4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平均数</a:t>
            </a:r>
            <a:r>
              <a:rPr lang="en-US" altLang="zh-CN" sz="4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 </a:t>
            </a:r>
            <a:endParaRPr lang="en-US" altLang="zh-CN" sz="44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 algn="ctr" eaLnBrk="1" hangingPunct="1"/>
            <a:r>
              <a:rPr lang="zh-CN" altLang="en-US" sz="4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4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课时 加权平均数</a:t>
            </a:r>
            <a:endParaRPr lang="zh-CN" altLang="en-US" sz="44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147" name="Line 12"/>
          <p:cNvSpPr/>
          <p:nvPr/>
        </p:nvSpPr>
        <p:spPr>
          <a:xfrm flipV="1">
            <a:off x="2563813" y="3713163"/>
            <a:ext cx="7235825" cy="42862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148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8"/>
          <p:cNvSpPr/>
          <p:nvPr/>
        </p:nvSpPr>
        <p:spPr>
          <a:xfrm>
            <a:off x="2027238" y="1339850"/>
            <a:ext cx="77724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 eaLnBrk="1" hangingPunct="1"/>
            <a:r>
              <a:rPr lang="en-US" altLang="zh-CN" sz="3200">
                <a:solidFill>
                  <a:schemeClr val="tx2"/>
                </a:solidFill>
                <a:latin typeface="Arial" pitchFamily="34" charset="0"/>
                <a:ea typeface="楷体_GB2312" pitchFamily="49" charset="-122"/>
              </a:rPr>
              <a:t>1.</a:t>
            </a:r>
            <a:r>
              <a:rPr lang="zh-CN" altLang="en-US" sz="3200" dirty="0">
                <a:solidFill>
                  <a:schemeClr val="tx2"/>
                </a:solidFill>
                <a:latin typeface="Arial" pitchFamily="34" charset="0"/>
                <a:ea typeface="楷体_GB2312" pitchFamily="49" charset="-122"/>
              </a:rPr>
              <a:t>某市的</a:t>
            </a:r>
            <a:r>
              <a:rPr lang="en-US" altLang="zh-CN" sz="3200">
                <a:solidFill>
                  <a:schemeClr val="tx2"/>
                </a:solidFill>
                <a:latin typeface="Arial" pitchFamily="34" charset="0"/>
                <a:ea typeface="楷体_GB2312" pitchFamily="49" charset="-122"/>
              </a:rPr>
              <a:t>7</a:t>
            </a:r>
            <a:r>
              <a:rPr lang="zh-CN" altLang="en-US" sz="3200" dirty="0">
                <a:solidFill>
                  <a:schemeClr val="tx2"/>
                </a:solidFill>
                <a:latin typeface="Arial" pitchFamily="34" charset="0"/>
                <a:ea typeface="楷体_GB2312" pitchFamily="49" charset="-122"/>
              </a:rPr>
              <a:t>月下旬最高气温统计如下</a:t>
            </a:r>
            <a:endParaRPr lang="zh-CN" altLang="en-US" sz="3200" dirty="0">
              <a:solidFill>
                <a:schemeClr val="tx2"/>
              </a:solidFill>
              <a:latin typeface="Arial" pitchFamily="34" charset="0"/>
              <a:ea typeface="楷体_GB2312" pitchFamily="49" charset="-122"/>
            </a:endParaRPr>
          </a:p>
        </p:txBody>
      </p:sp>
      <p:graphicFrame>
        <p:nvGraphicFramePr>
          <p:cNvPr id="6153" name="Group 9"/>
          <p:cNvGraphicFramePr>
            <a:graphicFrameLocks noGrp="1"/>
          </p:cNvGraphicFramePr>
          <p:nvPr/>
        </p:nvGraphicFramePr>
        <p:xfrm>
          <a:off x="1882775" y="2276475"/>
          <a:ext cx="8305800" cy="1158875"/>
        </p:xfrm>
        <a:graphic>
          <a:graphicData uri="http://schemas.openxmlformats.org/drawingml/2006/table">
            <a:tbl>
              <a:tblPr/>
              <a:tblGrid>
                <a:gridCol w="1377950"/>
                <a:gridCol w="1430655"/>
                <a:gridCol w="1344295"/>
                <a:gridCol w="1384300"/>
                <a:gridCol w="1386205"/>
                <a:gridCol w="1382395"/>
              </a:tblGrid>
              <a:tr h="579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气温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35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°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34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°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33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°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32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°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28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°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天数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8" name="Rectangle 32"/>
          <p:cNvSpPr/>
          <p:nvPr/>
        </p:nvSpPr>
        <p:spPr>
          <a:xfrm>
            <a:off x="1757363" y="3644900"/>
            <a:ext cx="8839200" cy="21336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marL="342900" lvl="0" indent="-342900" eaLnBrk="1" hangingPunct="1"/>
            <a:r>
              <a:rPr lang="en-US" altLang="zh-CN" sz="320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  (1)</a:t>
            </a:r>
            <a:r>
              <a:rPr lang="zh-CN" altLang="en-US" sz="3200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在这十个数据中，</a:t>
            </a:r>
            <a:r>
              <a:rPr lang="en-US" altLang="zh-CN" sz="320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34</a:t>
            </a:r>
            <a:r>
              <a:rPr lang="zh-CN" altLang="en-US" sz="3200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的权是</a:t>
            </a:r>
            <a:r>
              <a:rPr lang="en-US" altLang="zh-CN" sz="320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_____,32</a:t>
            </a:r>
            <a:r>
              <a:rPr lang="zh-CN" altLang="en-US" sz="3200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的权是</a:t>
            </a:r>
            <a:r>
              <a:rPr lang="en-US" altLang="zh-CN" sz="320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______.</a:t>
            </a:r>
            <a:endParaRPr lang="en-US" altLang="zh-CN" sz="3200">
              <a:solidFill>
                <a:srgbClr val="0000FF"/>
              </a:solidFill>
              <a:latin typeface="Arial" pitchFamily="34" charset="0"/>
              <a:ea typeface="楷体_GB2312" pitchFamily="49" charset="-122"/>
            </a:endParaRPr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7564438" y="3573463"/>
            <a:ext cx="121920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3</a:t>
            </a:r>
            <a:endParaRPr lang="en-US" altLang="zh-CN" sz="3600">
              <a:solidFill>
                <a:srgbClr val="FF00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2595563" y="4076700"/>
            <a:ext cx="80962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</a:t>
            </a:r>
            <a:endParaRPr lang="en-US" altLang="zh-CN" sz="3600">
              <a:solidFill>
                <a:srgbClr val="FF00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13341" name="Rectangle 35"/>
          <p:cNvSpPr/>
          <p:nvPr/>
        </p:nvSpPr>
        <p:spPr>
          <a:xfrm>
            <a:off x="1882775" y="4724400"/>
            <a:ext cx="8534400" cy="21336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marL="342900" lvl="0" indent="-342900" eaLnBrk="1" hangingPunct="1">
              <a:lnSpc>
                <a:spcPct val="90000"/>
              </a:lnSpc>
            </a:pPr>
            <a:r>
              <a:rPr lang="en-US" altLang="zh-CN" sz="320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(2)</a:t>
            </a:r>
            <a:r>
              <a:rPr lang="zh-CN" altLang="en-US" sz="3200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该市</a:t>
            </a:r>
            <a:r>
              <a:rPr lang="en-US" altLang="zh-CN" sz="320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7</a:t>
            </a:r>
            <a:r>
              <a:rPr lang="zh-CN" altLang="en-US" sz="3200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月中旬最高气温的平均数是</a:t>
            </a:r>
            <a:r>
              <a:rPr lang="en-US" altLang="zh-CN" sz="320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_____,</a:t>
            </a:r>
            <a:r>
              <a:rPr lang="zh-CN" altLang="en-US" sz="3200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这个平均数是</a:t>
            </a:r>
            <a:r>
              <a:rPr lang="en-US" altLang="zh-CN" sz="320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_________</a:t>
            </a:r>
            <a:r>
              <a:rPr lang="zh-CN" altLang="en-US" sz="3200" dirty="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平均数</a:t>
            </a:r>
            <a:r>
              <a:rPr lang="en-US" altLang="zh-CN" sz="3200">
                <a:solidFill>
                  <a:srgbClr val="0000FF"/>
                </a:solidFill>
                <a:latin typeface="Arial" pitchFamily="34" charset="0"/>
                <a:ea typeface="楷体_GB2312" pitchFamily="49" charset="-122"/>
              </a:rPr>
              <a:t>.</a:t>
            </a:r>
            <a:endParaRPr lang="en-US" altLang="zh-CN" sz="3200">
              <a:solidFill>
                <a:srgbClr val="0000FF"/>
              </a:solidFill>
              <a:latin typeface="Arial" pitchFamily="34" charset="0"/>
              <a:ea typeface="楷体_GB2312" pitchFamily="49" charset="-122"/>
            </a:endParaRPr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8867775" y="4652963"/>
            <a:ext cx="993775" cy="6400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楷体_GB2312" pitchFamily="49" charset="-122"/>
                <a:cs typeface="+mn-cs"/>
              </a:rPr>
              <a:t>33</a:t>
            </a:r>
            <a:endParaRPr kumimoji="1" lang="en-US" altLang="zh-CN" sz="3600" b="1" i="0" u="none" strike="noStrike" kern="1200" cap="none" spc="0" normalizeH="0" baseline="0" noProof="0" smtClean="0">
              <a:ln>
                <a:noFill/>
              </a:ln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楷体_GB2312" pitchFamily="49" charset="-122"/>
              <a:cs typeface="+mn-cs"/>
            </a:endParaRPr>
          </a:p>
        </p:txBody>
      </p: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5113338" y="5030788"/>
            <a:ext cx="1384300" cy="6400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楷体_GB2312" pitchFamily="49" charset="-122"/>
                <a:cs typeface="+mn-cs"/>
              </a:rPr>
              <a:t>加权</a:t>
            </a:r>
            <a:endParaRPr kumimoji="1" lang="zh-CN" altLang="en-US" sz="3600" b="1" i="0" u="none" strike="noStrike" kern="1200" cap="none" spc="0" normalizeH="0" baseline="0" noProof="0" smtClean="0">
              <a:ln>
                <a:noFill/>
              </a:ln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楷体_GB2312" pitchFamily="49" charset="-122"/>
              <a:cs typeface="+mn-cs"/>
            </a:endParaRPr>
          </a:p>
        </p:txBody>
      </p:sp>
      <p:grpSp>
        <p:nvGrpSpPr>
          <p:cNvPr id="13344" name="Group 15"/>
          <p:cNvGrpSpPr/>
          <p:nvPr/>
        </p:nvGrpSpPr>
        <p:grpSpPr>
          <a:xfrm>
            <a:off x="4810125" y="500063"/>
            <a:ext cx="2730500" cy="1371600"/>
            <a:chOff x="3992" y="432"/>
            <a:chExt cx="1720" cy="864"/>
          </a:xfrm>
        </p:grpSpPr>
        <p:pic>
          <p:nvPicPr>
            <p:cNvPr id="13345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12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黑体" pitchFamily="2" charset="-122"/>
                  <a:cs typeface="+mn-cs"/>
                </a:rPr>
                <a:t>随堂演练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7" grpId="0" bldLvl="0" animBg="1"/>
      <p:bldP spid="6178" grpId="0" bldLvl="0" animBg="1"/>
      <p:bldP spid="6180" grpId="0" bldLvl="0" animBg="1"/>
      <p:bldP spid="6181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2290" name="Group 2"/>
          <p:cNvGraphicFramePr>
            <a:graphicFrameLocks noGrp="1"/>
          </p:cNvGraphicFramePr>
          <p:nvPr/>
        </p:nvGraphicFramePr>
        <p:xfrm>
          <a:off x="2133600" y="1143000"/>
          <a:ext cx="7543800" cy="2194560"/>
        </p:xfrm>
        <a:graphic>
          <a:graphicData uri="http://schemas.openxmlformats.org/drawingml/2006/table">
            <a:tbl>
              <a:tblPr/>
              <a:tblGrid>
                <a:gridCol w="4138930"/>
                <a:gridCol w="1747520"/>
                <a:gridCol w="1657350"/>
              </a:tblGrid>
              <a:tr h="4381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考核项目</a:t>
                      </a:r>
                      <a:endParaRPr kumimoji="0" 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L="54000" marR="54000" marT="36000" marB="360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考核成绩</a:t>
                      </a:r>
                      <a:endParaRPr kumimoji="0" 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L="54000" marR="54000" marT="36000" marB="360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 hMerge="1">
                  <a:tcPr/>
                </a:tc>
              </a:tr>
              <a:tr h="4381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小颖</a:t>
                      </a:r>
                      <a:endParaRPr kumimoji="0" 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L="54000" marR="54000" marT="36000" marB="360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小明</a:t>
                      </a:r>
                      <a:endParaRPr kumimoji="0" 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L="54000" marR="54000" marT="36000" marB="360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  <a:tr h="4394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上课、作业及问问题情况</a:t>
                      </a:r>
                      <a:endParaRPr kumimoji="0" 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L="54000" marR="54000" marT="36000" marB="360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92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L="54000" marR="54000" marT="36000" marB="360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85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L="54000" marR="54000" marT="36000" marB="360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  <a:tr h="4394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平时学习成果</a:t>
                      </a:r>
                      <a:endParaRPr kumimoji="0" 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L="54000" marR="54000" marT="36000" marB="360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90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L="54000" marR="54000" marT="36000" marB="360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89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L="54000" marR="54000" marT="36000" marB="360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  <a:tr h="4394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期末基础性学力检测</a:t>
                      </a:r>
                      <a:endParaRPr kumimoji="0" 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L="54000" marR="54000" marT="36000" marB="360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91</a:t>
                      </a: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L="54000" marR="54000" marT="36000" marB="360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100</a:t>
                      </a: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L="54000" marR="54000" marT="36000" marB="360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14362" name="Text Box 26"/>
          <p:cNvSpPr txBox="1"/>
          <p:nvPr/>
        </p:nvSpPr>
        <p:spPr>
          <a:xfrm>
            <a:off x="1752600" y="3748088"/>
            <a:ext cx="87630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latin typeface="Arial" pitchFamily="34" charset="0"/>
                <a:ea typeface="楷体_GB2312" pitchFamily="49" charset="-122"/>
              </a:rPr>
              <a:t>（</a:t>
            </a:r>
            <a:r>
              <a:rPr lang="zh-CN" altLang="zh-CN" dirty="0">
                <a:latin typeface="Arial" pitchFamily="34" charset="0"/>
                <a:ea typeface="楷体_GB2312" pitchFamily="49" charset="-122"/>
              </a:rPr>
              <a:t>1</a:t>
            </a:r>
            <a:r>
              <a:rPr lang="zh-CN" altLang="en-US" dirty="0">
                <a:latin typeface="Arial" pitchFamily="34" charset="0"/>
                <a:ea typeface="楷体_GB2312" pitchFamily="49" charset="-122"/>
              </a:rPr>
              <a:t>）如按三项成绩的平均成绩来考核，那么谁的成绩高？</a:t>
            </a:r>
            <a:endParaRPr lang="zh-CN" altLang="en-US" dirty="0">
              <a:latin typeface="Arial" pitchFamily="34" charset="0"/>
              <a:ea typeface="楷体_GB2312" pitchFamily="49" charset="-122"/>
            </a:endParaRPr>
          </a:p>
        </p:txBody>
      </p:sp>
      <p:pic>
        <p:nvPicPr>
          <p:cNvPr id="14363" name="Picture 27" descr="5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0200" y="2667000"/>
            <a:ext cx="1447800" cy="1017588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4364" name="Picture 28" descr="确定09">
            <a:hlinkClick r:id="rId1" action="ppaction://hlinksldjump">
              <a:snd r:embed="rId3" name="camera.wav"/>
            </a:hlinkClick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0" y="6286500"/>
            <a:ext cx="762000" cy="5715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2318" name="Text Box 30"/>
          <p:cNvSpPr txBox="1"/>
          <p:nvPr/>
        </p:nvSpPr>
        <p:spPr>
          <a:xfrm>
            <a:off x="6400800" y="5943600"/>
            <a:ext cx="11430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91.1</a:t>
            </a:r>
            <a:endParaRPr lang="zh-CN" altLang="zh-CN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2319" name="Text Box 31"/>
          <p:cNvSpPr txBox="1"/>
          <p:nvPr/>
        </p:nvSpPr>
        <p:spPr>
          <a:xfrm>
            <a:off x="8001000" y="5957888"/>
            <a:ext cx="11430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90.7</a:t>
            </a:r>
            <a:endParaRPr lang="zh-CN" altLang="zh-CN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4367" name="Text Box 32"/>
          <p:cNvSpPr txBox="1"/>
          <p:nvPr/>
        </p:nvSpPr>
        <p:spPr>
          <a:xfrm>
            <a:off x="1752600" y="4875213"/>
            <a:ext cx="845820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latin typeface="Arial" pitchFamily="34" charset="0"/>
                <a:ea typeface="楷体_GB2312" pitchFamily="49" charset="-122"/>
              </a:rPr>
              <a:t>（</a:t>
            </a:r>
            <a:r>
              <a:rPr lang="zh-CN" altLang="zh-CN" dirty="0">
                <a:latin typeface="Arial" pitchFamily="34" charset="0"/>
                <a:ea typeface="楷体_GB2312" pitchFamily="49" charset="-122"/>
              </a:rPr>
              <a:t>2</a:t>
            </a:r>
            <a:r>
              <a:rPr lang="zh-CN" altLang="en-US" dirty="0">
                <a:latin typeface="Arial" pitchFamily="34" charset="0"/>
                <a:ea typeface="楷体_GB2312" pitchFamily="49" charset="-122"/>
              </a:rPr>
              <a:t>）假如将上课</a:t>
            </a:r>
            <a:r>
              <a:rPr lang="zh-CN" altLang="zh-CN" dirty="0">
                <a:latin typeface="Arial" pitchFamily="34" charset="0"/>
                <a:ea typeface="楷体_GB2312" pitchFamily="49" charset="-122"/>
              </a:rPr>
              <a:t>,</a:t>
            </a:r>
            <a:r>
              <a:rPr lang="zh-CN" altLang="en-US" dirty="0">
                <a:latin typeface="Arial" pitchFamily="34" charset="0"/>
                <a:ea typeface="楷体_GB2312" pitchFamily="49" charset="-122"/>
              </a:rPr>
              <a:t>作业及问问题情况</a:t>
            </a:r>
            <a:r>
              <a:rPr lang="zh-CN" altLang="zh-CN" dirty="0">
                <a:latin typeface="Arial" pitchFamily="34" charset="0"/>
                <a:ea typeface="楷体_GB2312" pitchFamily="49" charset="-122"/>
              </a:rPr>
              <a:t>,</a:t>
            </a:r>
            <a:r>
              <a:rPr lang="zh-CN" altLang="en-US" dirty="0">
                <a:latin typeface="Arial" pitchFamily="34" charset="0"/>
                <a:ea typeface="楷体_GB2312" pitchFamily="49" charset="-122"/>
              </a:rPr>
              <a:t>平时学习成果和期末考试成绩按</a:t>
            </a:r>
            <a:r>
              <a:rPr lang="zh-CN" altLang="zh-CN" dirty="0">
                <a:latin typeface="Arial" pitchFamily="34" charset="0"/>
                <a:ea typeface="楷体_GB2312" pitchFamily="49" charset="-122"/>
              </a:rPr>
              <a:t>4:3:3</a:t>
            </a:r>
            <a:r>
              <a:rPr lang="zh-CN" altLang="en-US" dirty="0">
                <a:latin typeface="Arial" pitchFamily="34" charset="0"/>
                <a:ea typeface="楷体_GB2312" pitchFamily="49" charset="-122"/>
              </a:rPr>
              <a:t>来确定期末成绩</a:t>
            </a:r>
            <a:r>
              <a:rPr lang="zh-CN" altLang="zh-CN" dirty="0">
                <a:latin typeface="Arial" pitchFamily="34" charset="0"/>
                <a:ea typeface="楷体_GB2312" pitchFamily="49" charset="-122"/>
              </a:rPr>
              <a:t>,</a:t>
            </a:r>
            <a:r>
              <a:rPr lang="zh-CN" altLang="en-US" dirty="0">
                <a:latin typeface="Arial" pitchFamily="34" charset="0"/>
                <a:ea typeface="楷体_GB2312" pitchFamily="49" charset="-122"/>
              </a:rPr>
              <a:t>那么此时谁的成绩高？</a:t>
            </a:r>
            <a:endParaRPr lang="zh-CN" altLang="en-US" dirty="0">
              <a:latin typeface="Arial" pitchFamily="34" charset="0"/>
              <a:ea typeface="楷体_GB2312" pitchFamily="49" charset="-122"/>
            </a:endParaRPr>
          </a:p>
        </p:txBody>
      </p:sp>
      <p:sp>
        <p:nvSpPr>
          <p:cNvPr id="12321" name="Text Box 33"/>
          <p:cNvSpPr txBox="1"/>
          <p:nvPr/>
        </p:nvSpPr>
        <p:spPr>
          <a:xfrm>
            <a:off x="6324600" y="4267200"/>
            <a:ext cx="11430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91</a:t>
            </a:r>
            <a:endParaRPr lang="zh-CN" altLang="zh-CN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2" name="Group 34"/>
          <p:cNvGrpSpPr/>
          <p:nvPr/>
        </p:nvGrpSpPr>
        <p:grpSpPr>
          <a:xfrm>
            <a:off x="7848600" y="4111625"/>
            <a:ext cx="1143000" cy="520701"/>
            <a:chOff x="0" y="-98"/>
            <a:chExt cx="720" cy="328"/>
          </a:xfrm>
        </p:grpSpPr>
        <p:sp>
          <p:nvSpPr>
            <p:cNvPr id="14371" name="Text Box 35"/>
            <p:cNvSpPr txBox="1"/>
            <p:nvPr/>
          </p:nvSpPr>
          <p:spPr>
            <a:xfrm>
              <a:off x="0" y="0"/>
              <a:ext cx="720" cy="23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zh-CN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91.3</a:t>
              </a:r>
              <a:endPara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4372" name="Oval 36"/>
            <p:cNvSpPr/>
            <p:nvPr/>
          </p:nvSpPr>
          <p:spPr>
            <a:xfrm>
              <a:off x="480" y="-98"/>
              <a:ext cx="209" cy="244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>
              <a:spAutoFit/>
            </a:bodyPr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</p:grpSp>
      <p:sp>
        <p:nvSpPr>
          <p:cNvPr id="14370" name="TextBox 13"/>
          <p:cNvSpPr txBox="1"/>
          <p:nvPr/>
        </p:nvSpPr>
        <p:spPr>
          <a:xfrm>
            <a:off x="2524125" y="571500"/>
            <a:ext cx="642938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>
                <a:latin typeface="Times New Roman" pitchFamily="18" charset="0"/>
                <a:ea typeface="楷体_GB2312" pitchFamily="49" charset="-122"/>
              </a:rPr>
              <a:t>2.</a:t>
            </a:r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8" grpId="0"/>
      <p:bldP spid="12319" grpId="0"/>
      <p:bldP spid="123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9" name="Rectangle 3"/>
          <p:cNvSpPr/>
          <p:nvPr/>
        </p:nvSpPr>
        <p:spPr>
          <a:xfrm>
            <a:off x="2438400" y="2286000"/>
            <a:ext cx="914400" cy="3048000"/>
          </a:xfrm>
          <a:prstGeom prst="rect">
            <a:avLst/>
          </a:prstGeom>
          <a:solidFill>
            <a:srgbClr val="FFFF00"/>
          </a:solidFill>
          <a:ln w="76200" cap="rnd" cmpd="sng">
            <a:solidFill>
              <a:srgbClr val="80008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算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术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平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均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数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340" name="Rectangle 4"/>
          <p:cNvSpPr/>
          <p:nvPr/>
        </p:nvSpPr>
        <p:spPr>
          <a:xfrm>
            <a:off x="4800600" y="3429000"/>
            <a:ext cx="990600" cy="990600"/>
          </a:xfrm>
          <a:prstGeom prst="rect">
            <a:avLst/>
          </a:prstGeom>
          <a:solidFill>
            <a:srgbClr val="FFFF00"/>
          </a:solidFill>
          <a:ln w="76200" cap="rnd" cmpd="sng">
            <a:solidFill>
              <a:srgbClr val="80008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权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341" name="Rectangle 5"/>
          <p:cNvSpPr/>
          <p:nvPr/>
        </p:nvSpPr>
        <p:spPr>
          <a:xfrm>
            <a:off x="7188200" y="2362200"/>
            <a:ext cx="889000" cy="2971800"/>
          </a:xfrm>
          <a:prstGeom prst="rect">
            <a:avLst/>
          </a:prstGeom>
          <a:solidFill>
            <a:srgbClr val="FFFF00"/>
          </a:solidFill>
          <a:ln w="76200" cap="rnd" cmpd="sng">
            <a:solidFill>
              <a:srgbClr val="80008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加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权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平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均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数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15365" name="Group 6"/>
          <p:cNvGrpSpPr/>
          <p:nvPr/>
        </p:nvGrpSpPr>
        <p:grpSpPr>
          <a:xfrm>
            <a:off x="4038600" y="247650"/>
            <a:ext cx="4267200" cy="895350"/>
            <a:chOff x="0" y="0"/>
            <a:chExt cx="2376" cy="564"/>
          </a:xfrm>
        </p:grpSpPr>
        <p:grpSp>
          <p:nvGrpSpPr>
            <p:cNvPr id="15370" name="Group 7"/>
            <p:cNvGrpSpPr/>
            <p:nvPr/>
          </p:nvGrpSpPr>
          <p:grpSpPr>
            <a:xfrm>
              <a:off x="48" y="0"/>
              <a:ext cx="1788" cy="491"/>
              <a:chOff x="0" y="0"/>
              <a:chExt cx="2186" cy="351"/>
            </a:xfrm>
          </p:grpSpPr>
          <p:sp>
            <p:nvSpPr>
              <p:cNvPr id="15373" name="Rectangle 8"/>
              <p:cNvSpPr/>
              <p:nvPr/>
            </p:nvSpPr>
            <p:spPr>
              <a:xfrm>
                <a:off x="0" y="90"/>
                <a:ext cx="2112" cy="261"/>
              </a:xfrm>
              <a:prstGeom prst="rect">
                <a:avLst/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FFFF"/>
                  </a:gs>
                </a:gsLst>
                <a:path path="shape">
                  <a:fillToRect l="50000" t="50000" r="50000" b="50000"/>
                </a:path>
                <a:tileRect/>
              </a:gradFill>
              <a:ln w="38100" cap="flat" cmpd="sng">
                <a:solidFill>
                  <a:srgbClr val="CC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>
                <a:spAutoFit/>
              </a:bodyPr>
              <a:p>
                <a:pPr lvl="0" eaLnBrk="0" hangingPunct="0"/>
                <a:r>
                  <a:rPr lang="zh-CN" altLang="zh-CN" sz="3200" b="0" dirty="0">
                    <a:solidFill>
                      <a:srgbClr val="FF0000"/>
                    </a:solidFill>
                    <a:latin typeface="楷体_GB2312" pitchFamily="49" charset="-122"/>
                    <a:ea typeface="楷体_GB2312" pitchFamily="49" charset="-122"/>
                  </a:rPr>
                  <a:t>    </a:t>
                </a:r>
                <a:r>
                  <a:rPr lang="zh-CN" altLang="en-US" sz="3200" b="0" dirty="0">
                    <a:solidFill>
                      <a:srgbClr val="FF0000"/>
                    </a:solidFill>
                    <a:latin typeface="楷体_GB2312" pitchFamily="49" charset="-122"/>
                    <a:ea typeface="楷体_GB2312" pitchFamily="49" charset="-122"/>
                  </a:rPr>
                  <a:t>知识源于悟</a:t>
                </a:r>
                <a:endParaRPr lang="zh-CN" altLang="en-US" sz="3200" b="0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4345" name="Rectangle 9" descr="PE03255_"/>
              <p:cNvSpPr>
                <a:spLocks noChangeArrowheads="1"/>
              </p:cNvSpPr>
              <p:nvPr/>
            </p:nvSpPr>
            <p:spPr bwMode="auto">
              <a:xfrm>
                <a:off x="1681" y="0"/>
                <a:ext cx="505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p>
                <a:pPr lvl="0"/>
                <a:r>
                  <a:rPr lang="zh-CN" altLang="zh-CN" sz="4400" dirty="0">
                    <a:effectLst>
                      <a:outerShdw blurRad="38100" dist="38100" dir="2700000">
                        <a:srgbClr val="FFFFFF"/>
                      </a:outerShdw>
                    </a:effectLst>
                    <a:latin typeface="楷体_GB2312" pitchFamily="49" charset="-122"/>
                    <a:ea typeface="BatangChe"/>
                  </a:rPr>
                  <a:t>☞</a:t>
                </a:r>
                <a:endParaRPr lang="zh-CN" altLang="zh-CN" sz="4400" dirty="0">
                  <a:effectLst>
                    <a:outerShdw blurRad="38100" dist="38100" dir="2700000">
                      <a:srgbClr val="FFFFFF"/>
                    </a:outerShdw>
                  </a:effectLst>
                  <a:latin typeface="楷体_GB2312" pitchFamily="49" charset="-122"/>
                  <a:ea typeface="BatangChe"/>
                </a:endParaRPr>
              </a:p>
            </p:txBody>
          </p:sp>
        </p:grpSp>
        <p:pic>
          <p:nvPicPr>
            <p:cNvPr id="15371" name="Picture 10" descr="rcvzpuuu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76" y="48"/>
              <a:ext cx="600" cy="516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pic>
          <p:nvPicPr>
            <p:cNvPr id="15372" name="Picture 11" descr="gif003[1]">
              <a:hlinkClick r:id="" action="ppaction://hlinkshowjump?jump=lastslide"/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92"/>
              <a:ext cx="336" cy="336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pic>
        <p:nvPicPr>
          <p:cNvPr id="14348" name="Picture 12" descr="00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6588" y="3573463"/>
            <a:ext cx="914400" cy="5334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4349" name="Picture 13" descr="交通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8200" y="3216275"/>
            <a:ext cx="965200" cy="10509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4350" name="Picture 14" descr="交通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3276600"/>
            <a:ext cx="965200" cy="105092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4351" name="Rectangle 15"/>
          <p:cNvSpPr/>
          <p:nvPr/>
        </p:nvSpPr>
        <p:spPr>
          <a:xfrm>
            <a:off x="9144000" y="1905000"/>
            <a:ext cx="990600" cy="3657600"/>
          </a:xfrm>
          <a:prstGeom prst="rect">
            <a:avLst/>
          </a:prstGeom>
          <a:solidFill>
            <a:srgbClr val="FFFF00"/>
          </a:solidFill>
          <a:ln w="76200" cap="rnd" cmpd="sng">
            <a:solidFill>
              <a:srgbClr val="80008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平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均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数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的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意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义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ldLvl="0" animBg="1"/>
      <p:bldP spid="14340" grpId="0" bldLvl="0" animBg="1"/>
      <p:bldP spid="14341" grpId="0" bldLvl="0" animBg="1"/>
      <p:bldP spid="14351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/>
          <p:nvPr/>
        </p:nvSpPr>
        <p:spPr>
          <a:xfrm>
            <a:off x="3041650" y="2252663"/>
            <a:ext cx="6094413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    通过这节课的学习活动，你有什么收获？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16387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16388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en-US" altLang="zh-CN" sz="4000" b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b="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b="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marL="342900" lvl="0" indent="-342900" eaLnBrk="1" hangingPunct="1">
              <a:spcBef>
                <a:spcPct val="20000"/>
              </a:spcBef>
            </a:pPr>
            <a:r>
              <a:rPr lang="en-US" altLang="zh-CN" sz="4000" b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b="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b="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17411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17412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 descr="Rectangle: Click to edit Master text styles&#13;&#10;Second level&#13;&#10;Third level&#13;&#10;Fourth level&#13;&#10;Fifth level"/>
          <p:cNvSpPr>
            <a:spLocks noGrp="1"/>
          </p:cNvSpPr>
          <p:nvPr>
            <p:ph type="body" sz="half" idx="1"/>
          </p:nvPr>
        </p:nvSpPr>
        <p:spPr>
          <a:xfrm>
            <a:off x="1524000" y="1330325"/>
            <a:ext cx="8915400" cy="871538"/>
          </a:xfrm>
          <a:noFill/>
          <a:ln w="9525">
            <a:miter/>
          </a:ln>
        </p:spPr>
        <p:txBody>
          <a:bodyPr>
            <a:normAutofit lnSpcReduction="10000"/>
          </a:bodyPr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CN" altLang="zh-CN" sz="2400" kern="1200" dirty="0"/>
              <a:t>           </a:t>
            </a:r>
            <a:r>
              <a:rPr lang="zh-CN" altLang="en-US" sz="2800" b="1" kern="1200" dirty="0">
                <a:latin typeface="新宋体" pitchFamily="49" charset="-122"/>
                <a:ea typeface="新宋体" pitchFamily="49" charset="-122"/>
              </a:rPr>
              <a:t>一家公司对</a:t>
            </a:r>
            <a:r>
              <a:rPr lang="zh-CN" altLang="zh-CN" sz="2800" b="1" kern="1200" dirty="0">
                <a:latin typeface="新宋体" pitchFamily="49" charset="-122"/>
                <a:ea typeface="新宋体" pitchFamily="49" charset="-122"/>
              </a:rPr>
              <a:t>A</a:t>
            </a:r>
            <a:r>
              <a:rPr lang="zh-CN" altLang="en-US" sz="2800" b="1" kern="1200" dirty="0">
                <a:latin typeface="新宋体" pitchFamily="49" charset="-122"/>
                <a:ea typeface="新宋体" pitchFamily="49" charset="-122"/>
              </a:rPr>
              <a:t>、</a:t>
            </a:r>
            <a:r>
              <a:rPr lang="zh-CN" altLang="zh-CN" sz="2800" b="1" kern="1200" dirty="0">
                <a:latin typeface="新宋体" pitchFamily="49" charset="-122"/>
                <a:ea typeface="新宋体" pitchFamily="49" charset="-122"/>
              </a:rPr>
              <a:t>B</a:t>
            </a:r>
            <a:r>
              <a:rPr lang="zh-CN" altLang="en-US" sz="2800" b="1" kern="1200" dirty="0">
                <a:latin typeface="新宋体" pitchFamily="49" charset="-122"/>
                <a:ea typeface="新宋体" pitchFamily="49" charset="-122"/>
              </a:rPr>
              <a:t>、</a:t>
            </a:r>
            <a:r>
              <a:rPr lang="zh-CN" altLang="zh-CN" sz="2800" b="1" kern="1200" dirty="0">
                <a:latin typeface="新宋体" pitchFamily="49" charset="-122"/>
                <a:ea typeface="新宋体" pitchFamily="49" charset="-122"/>
              </a:rPr>
              <a:t>C</a:t>
            </a:r>
            <a:r>
              <a:rPr lang="zh-CN" altLang="en-US" sz="2800" b="1" kern="1200" dirty="0">
                <a:latin typeface="新宋体" pitchFamily="49" charset="-122"/>
                <a:ea typeface="新宋体" pitchFamily="49" charset="-122"/>
              </a:rPr>
              <a:t>三名应聘者进行了</a:t>
            </a:r>
            <a:r>
              <a:rPr lang="zh-CN" altLang="en-US" sz="2800" b="1" kern="1200" dirty="0"/>
              <a:t>创新、综合知识和语言</a:t>
            </a:r>
            <a:r>
              <a:rPr lang="zh-CN" altLang="en-US" sz="2800" b="1" kern="1200" dirty="0">
                <a:latin typeface="新宋体" pitchFamily="49" charset="-122"/>
                <a:ea typeface="新宋体" pitchFamily="49" charset="-122"/>
              </a:rPr>
              <a:t>三项素质测试，他们的成绩如下表所示：</a:t>
            </a:r>
            <a:endParaRPr lang="zh-CN" altLang="en-US" sz="2800" b="1" kern="1200" dirty="0">
              <a:latin typeface="新宋体" pitchFamily="49" charset="-122"/>
              <a:ea typeface="新宋体" pitchFamily="49" charset="-122"/>
            </a:endParaRPr>
          </a:p>
        </p:txBody>
      </p:sp>
      <p:graphicFrame>
        <p:nvGraphicFramePr>
          <p:cNvPr id="5123" name="Group 3" descr="Rectangle: Click to edit Master text styles&#10;Second level&#10;Third level&#10;Fourth level&#10;Fifth level"/>
          <p:cNvGraphicFramePr>
            <a:graphicFrameLocks noGrp="1"/>
          </p:cNvGraphicFramePr>
          <p:nvPr>
            <p:ph sz="half" idx="4294967295"/>
          </p:nvPr>
        </p:nvGraphicFramePr>
        <p:xfrm>
          <a:off x="2362200" y="2244725"/>
          <a:ext cx="7416800" cy="2597150"/>
        </p:xfrm>
        <a:graphic>
          <a:graphicData uri="http://schemas.openxmlformats.org/drawingml/2006/table">
            <a:tbl>
              <a:tblPr/>
              <a:tblGrid>
                <a:gridCol w="1856105"/>
                <a:gridCol w="1854200"/>
                <a:gridCol w="1851025"/>
                <a:gridCol w="1855470"/>
              </a:tblGrid>
              <a:tr h="51943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</a:t>
                      </a: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测试项目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                  </a:t>
                      </a: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测试成绩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51943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    A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     B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     C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43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   </a:t>
                      </a: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创新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   72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    85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    67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43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综合知识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   50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    74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    70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43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   </a:t>
                      </a: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语言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   88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    45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    67</a:t>
                      </a: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00" name="Text Box 34"/>
          <p:cNvSpPr txBox="1"/>
          <p:nvPr/>
        </p:nvSpPr>
        <p:spPr>
          <a:xfrm>
            <a:off x="1985963" y="5000625"/>
            <a:ext cx="8110537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>
                <a:solidFill>
                  <a:schemeClr val="tx2"/>
                </a:solidFill>
                <a:latin typeface="宋体" pitchFamily="2" charset="-122"/>
                <a:ea typeface="楷体_GB2312" pitchFamily="49" charset="-122"/>
              </a:rPr>
              <a:t>   </a:t>
            </a:r>
            <a:r>
              <a:rPr lang="zh-CN" altLang="en-US" dirty="0">
                <a:solidFill>
                  <a:schemeClr val="tx2"/>
                </a:solidFill>
                <a:latin typeface="宋体" pitchFamily="2" charset="-122"/>
                <a:ea typeface="楷体_GB2312" pitchFamily="49" charset="-122"/>
              </a:rPr>
              <a:t>（</a:t>
            </a:r>
            <a:r>
              <a:rPr lang="en-US" altLang="zh-CN">
                <a:solidFill>
                  <a:schemeClr val="tx2"/>
                </a:solidFill>
                <a:latin typeface="宋体" pitchFamily="2" charset="-122"/>
                <a:ea typeface="楷体_GB2312" pitchFamily="49" charset="-122"/>
              </a:rPr>
              <a:t>1</a:t>
            </a:r>
            <a:r>
              <a:rPr lang="zh-CN" altLang="en-US" dirty="0">
                <a:solidFill>
                  <a:schemeClr val="tx2"/>
                </a:solidFill>
                <a:latin typeface="宋体" pitchFamily="2" charset="-122"/>
                <a:ea typeface="楷体_GB2312" pitchFamily="49" charset="-122"/>
              </a:rPr>
              <a:t>）如果根据三项测试的平均成绩确定录用人选，你选谁？</a:t>
            </a:r>
            <a:endParaRPr lang="zh-CN" altLang="en-US" dirty="0">
              <a:solidFill>
                <a:schemeClr val="tx2"/>
              </a:solidFill>
              <a:latin typeface="宋体" pitchFamily="2" charset="-122"/>
              <a:ea typeface="楷体_GB2312" pitchFamily="49" charset="-122"/>
            </a:endParaRPr>
          </a:p>
        </p:txBody>
      </p:sp>
      <p:grpSp>
        <p:nvGrpSpPr>
          <p:cNvPr id="7201" name="Group 4"/>
          <p:cNvGrpSpPr/>
          <p:nvPr/>
        </p:nvGrpSpPr>
        <p:grpSpPr>
          <a:xfrm>
            <a:off x="4872038" y="214313"/>
            <a:ext cx="2730500" cy="1371600"/>
            <a:chOff x="3992" y="432"/>
            <a:chExt cx="1720" cy="864"/>
          </a:xfrm>
        </p:grpSpPr>
        <p:pic>
          <p:nvPicPr>
            <p:cNvPr id="7202" name="Picture 5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10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新课导入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2"/>
          <p:cNvSpPr txBox="1"/>
          <p:nvPr/>
        </p:nvSpPr>
        <p:spPr>
          <a:xfrm>
            <a:off x="1836738" y="1428750"/>
            <a:ext cx="8763000" cy="1600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解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：（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1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）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A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的平均成绩为（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72+50+88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）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/3=70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分。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  <a:sym typeface="Wingdings" pitchFamily="2" charset="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B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的平均成绩为（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85+74+45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）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/3=68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分。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  <a:sym typeface="Wingdings" pitchFamily="2" charset="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C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的平均成绩为（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67+70+67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）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/3=68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分。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  <a:sym typeface="Wingdings" pitchFamily="2" charset="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     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由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70&gt;68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，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  <a:hlinkClick r:id="rId1" action="ppaction://hlinksldjump"/>
              </a:rPr>
              <a:t>故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  <a:hlinkClick r:id="rId1" action="ppaction://hlinksldjump"/>
              </a:rPr>
              <a:t>A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  <a:hlinkClick r:id="rId1" action="ppaction://hlinksldjump"/>
              </a:rPr>
              <a:t>将被录用。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  <a:sym typeface="Wingdings" pitchFamily="2" charset="2"/>
            </a:endParaRPr>
          </a:p>
        </p:txBody>
      </p:sp>
      <p:pic>
        <p:nvPicPr>
          <p:cNvPr id="8195" name="Picture 5" descr="09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8138" y="2571750"/>
            <a:ext cx="1439862" cy="121920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33"/>
          <p:cNvSpPr txBox="1"/>
          <p:nvPr/>
        </p:nvSpPr>
        <p:spPr>
          <a:xfrm>
            <a:off x="1843088" y="1071563"/>
            <a:ext cx="861060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chemeClr val="tx2"/>
                </a:solidFill>
                <a:latin typeface="Arial" pitchFamily="34" charset="0"/>
                <a:ea typeface="楷体_GB2312" pitchFamily="49" charset="-122"/>
              </a:rPr>
              <a:t>（</a:t>
            </a:r>
            <a:r>
              <a:rPr lang="zh-CN" altLang="zh-CN" dirty="0">
                <a:solidFill>
                  <a:schemeClr val="tx2"/>
                </a:solidFill>
                <a:latin typeface="Arial" pitchFamily="34" charset="0"/>
                <a:ea typeface="楷体_GB2312" pitchFamily="49" charset="-122"/>
              </a:rPr>
              <a:t>2</a:t>
            </a:r>
            <a:r>
              <a:rPr lang="zh-CN" altLang="en-US" dirty="0">
                <a:solidFill>
                  <a:schemeClr val="tx2"/>
                </a:solidFill>
                <a:latin typeface="Arial" pitchFamily="34" charset="0"/>
                <a:ea typeface="楷体_GB2312" pitchFamily="49" charset="-122"/>
              </a:rPr>
              <a:t>）根据实际需要，广告公司给出了选人标准：将创新、综合知识和语言三项测试得分按</a:t>
            </a:r>
            <a:r>
              <a:rPr lang="zh-CN" altLang="zh-CN" dirty="0">
                <a:solidFill>
                  <a:schemeClr val="tx2"/>
                </a:solidFill>
                <a:latin typeface="Arial" pitchFamily="34" charset="0"/>
                <a:ea typeface="楷体_GB2312" pitchFamily="49" charset="-122"/>
              </a:rPr>
              <a:t>4</a:t>
            </a:r>
            <a:r>
              <a:rPr lang="zh-CN" altLang="en-US" dirty="0">
                <a:solidFill>
                  <a:schemeClr val="tx2"/>
                </a:solidFill>
                <a:latin typeface="Arial" pitchFamily="34" charset="0"/>
                <a:ea typeface="楷体_GB2312" pitchFamily="49" charset="-122"/>
              </a:rPr>
              <a:t>：</a:t>
            </a:r>
            <a:r>
              <a:rPr lang="zh-CN" altLang="zh-CN" dirty="0">
                <a:solidFill>
                  <a:schemeClr val="tx2"/>
                </a:solidFill>
                <a:latin typeface="Arial" pitchFamily="34" charset="0"/>
                <a:ea typeface="楷体_GB2312" pitchFamily="49" charset="-122"/>
              </a:rPr>
              <a:t>3</a:t>
            </a:r>
            <a:r>
              <a:rPr lang="zh-CN" altLang="en-US" dirty="0">
                <a:solidFill>
                  <a:schemeClr val="tx2"/>
                </a:solidFill>
                <a:latin typeface="Arial" pitchFamily="34" charset="0"/>
                <a:ea typeface="楷体_GB2312" pitchFamily="49" charset="-122"/>
              </a:rPr>
              <a:t>：</a:t>
            </a:r>
            <a:r>
              <a:rPr lang="zh-CN" altLang="zh-CN" dirty="0">
                <a:solidFill>
                  <a:schemeClr val="tx2"/>
                </a:solidFill>
                <a:latin typeface="Arial" pitchFamily="34" charset="0"/>
                <a:ea typeface="楷体_GB2312" pitchFamily="49" charset="-122"/>
              </a:rPr>
              <a:t>1</a:t>
            </a:r>
            <a:r>
              <a:rPr lang="zh-CN" altLang="en-US" dirty="0">
                <a:solidFill>
                  <a:schemeClr val="tx2"/>
                </a:solidFill>
                <a:latin typeface="Arial" pitchFamily="34" charset="0"/>
                <a:ea typeface="楷体_GB2312" pitchFamily="49" charset="-122"/>
              </a:rPr>
              <a:t>的比例确定各人的  测试成绩。你选谁？  </a:t>
            </a:r>
            <a:endParaRPr lang="zh-CN" altLang="en-US" dirty="0">
              <a:solidFill>
                <a:schemeClr val="tx2"/>
              </a:solidFill>
              <a:latin typeface="Arial" pitchFamily="34" charset="0"/>
              <a:ea typeface="楷体_GB2312" pitchFamily="49" charset="-122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1628775" y="2797175"/>
            <a:ext cx="9753600" cy="25603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根据题意，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 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A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的成绩为（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72×4+50×3+88×1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）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/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（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4+3+1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）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=65.75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分。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  <a:sym typeface="Wingdings" pitchFamily="2" charset="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B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的成绩为（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85×4+74×3+45×1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）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/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（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4+3+1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）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=75.875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分。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  <a:sym typeface="Wingdings" pitchFamily="2" charset="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C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的成绩为（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67×4+70×3+67×1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）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/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（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4+3+1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）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=68.125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分。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  <a:sym typeface="Wingdings" pitchFamily="2" charset="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    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因此候选人</a:t>
            </a:r>
            <a:r>
              <a:rPr lang="zh-CN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B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将被录用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  <a:sym typeface="Wingdings" pitchFamily="2" charset="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Wingdings" pitchFamily="2" charset="2"/>
              </a:rPr>
              <a:t>　</a:t>
            </a:r>
            <a:endParaRPr lang="zh-CN" altLang="en-US" sz="2400" b="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  <a:sym typeface="Wingdings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charRg st="6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5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charRg st="45" end="8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84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charRg st="84" end="1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23" end="1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charRg st="123" end="1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38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charRg st="138" end="1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2" descr="4DA662EB0820B7F0291D1B3275240AAE">
            <a:hlinkClick r:id="rId1" action="ppaction://hlinksldjump"/>
          </p:cNvPr>
          <p:cNvSpPr/>
          <p:nvPr/>
        </p:nvSpPr>
        <p:spPr>
          <a:xfrm>
            <a:off x="9067800" y="381000"/>
            <a:ext cx="1447800" cy="152400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 w="9525">
            <a:noFill/>
            <a:miter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7171" name="Text Box 3"/>
          <p:cNvSpPr txBox="1"/>
          <p:nvPr/>
        </p:nvSpPr>
        <p:spPr>
          <a:xfrm>
            <a:off x="1738313" y="2500313"/>
            <a:ext cx="868680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（</a:t>
            </a:r>
            <a:r>
              <a:rPr lang="zh-CN" altLang="zh-CN" sz="36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）（</a:t>
            </a:r>
            <a:r>
              <a:rPr lang="zh-CN" altLang="zh-CN" sz="36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）的结果不一样说明了什么？</a:t>
            </a:r>
            <a:endParaRPr lang="zh-CN" altLang="en-US" sz="36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" name="Text Box 8"/>
          <p:cNvSpPr txBox="1"/>
          <p:nvPr/>
        </p:nvSpPr>
        <p:spPr>
          <a:xfrm>
            <a:off x="1489075" y="1270000"/>
            <a:ext cx="8948738" cy="1996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457200" lvl="0" indent="-457200" eaLnBrk="1" hangingPunct="1">
              <a:lnSpc>
                <a:spcPts val="5000"/>
              </a:lnSpc>
            </a:pPr>
            <a:r>
              <a:rPr lang="zh-CN" altLang="en-US" dirty="0">
                <a:latin typeface="Arial" pitchFamily="34" charset="0"/>
                <a:ea typeface="楷体_GB2312" pitchFamily="49" charset="-122"/>
              </a:rPr>
              <a:t>            在实际生活中，一组数据中各个数据的重要程度是不同的，所以我们在计算这组数据的平均数的时候往往根据其重要程度，分别给每个数据一个</a:t>
            </a:r>
            <a:r>
              <a:rPr lang="zh-CN" altLang="en-US" dirty="0">
                <a:solidFill>
                  <a:srgbClr val="FF00FF"/>
                </a:solidFill>
                <a:latin typeface="Arial" pitchFamily="34" charset="0"/>
                <a:ea typeface="楷体_GB2312" pitchFamily="49" charset="-122"/>
              </a:rPr>
              <a:t>“权”</a:t>
            </a:r>
            <a:r>
              <a:rPr lang="zh-CN" altLang="en-US" dirty="0">
                <a:latin typeface="Arial" pitchFamily="34" charset="0"/>
                <a:ea typeface="楷体_GB2312" pitchFamily="49" charset="-122"/>
              </a:rPr>
              <a:t>。这样，计算出来的平均数叫做</a:t>
            </a:r>
            <a:r>
              <a:rPr lang="zh-CN" altLang="en-US" dirty="0">
                <a:solidFill>
                  <a:srgbClr val="FF00FF"/>
                </a:solidFill>
                <a:latin typeface="Arial" pitchFamily="34" charset="0"/>
                <a:ea typeface="楷体_GB2312" pitchFamily="49" charset="-122"/>
              </a:rPr>
              <a:t>加权平均数</a:t>
            </a:r>
            <a:r>
              <a:rPr lang="zh-CN" altLang="en-US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rPr>
              <a:t>。</a:t>
            </a:r>
            <a:r>
              <a:rPr lang="zh-CN" altLang="en-US" dirty="0">
                <a:latin typeface="Arial" pitchFamily="34" charset="0"/>
                <a:ea typeface="楷体_GB2312" pitchFamily="49" charset="-122"/>
              </a:rPr>
              <a:t>              </a:t>
            </a:r>
            <a:endParaRPr lang="zh-CN" altLang="en-US" dirty="0">
              <a:latin typeface="Arial" pitchFamily="34" charset="0"/>
              <a:ea typeface="楷体_GB2312" pitchFamily="49" charset="-122"/>
            </a:endParaRPr>
          </a:p>
        </p:txBody>
      </p:sp>
      <p:grpSp>
        <p:nvGrpSpPr>
          <p:cNvPr id="1035" name="Group 9"/>
          <p:cNvGrpSpPr/>
          <p:nvPr/>
        </p:nvGrpSpPr>
        <p:grpSpPr>
          <a:xfrm>
            <a:off x="2166938" y="4071938"/>
            <a:ext cx="7713643" cy="1777344"/>
            <a:chOff x="-367" y="-3304"/>
            <a:chExt cx="12147" cy="2798"/>
          </a:xfrm>
        </p:grpSpPr>
        <p:graphicFrame>
          <p:nvGraphicFramePr>
            <p:cNvPr id="1026" name="Object 2"/>
            <p:cNvGraphicFramePr>
              <a:graphicFrameLocks noChangeAspect="1"/>
            </p:cNvGraphicFramePr>
            <p:nvPr/>
          </p:nvGraphicFramePr>
          <p:xfrm>
            <a:off x="3908" y="-3247"/>
            <a:ext cx="600" cy="8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1" imgW="165100" imgH="228600" progId="Equation.DSMT4">
                    <p:embed/>
                  </p:oleObj>
                </mc:Choice>
                <mc:Fallback>
                  <p:oleObj name="" r:id="rId1" imgW="165100" imgH="228600" progId="Equation.DSMT4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3908" y="-3247"/>
                          <a:ext cx="600" cy="84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7" name="Object 3"/>
            <p:cNvGraphicFramePr>
              <a:graphicFrameLocks noChangeAspect="1"/>
            </p:cNvGraphicFramePr>
            <p:nvPr/>
          </p:nvGraphicFramePr>
          <p:xfrm>
            <a:off x="7170" y="-3304"/>
            <a:ext cx="705" cy="8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" r:id="rId3" imgW="190500" imgH="228600" progId="Equation.DSMT4">
                    <p:embed/>
                  </p:oleObj>
                </mc:Choice>
                <mc:Fallback>
                  <p:oleObj name="" r:id="rId3" imgW="190500" imgH="228600" progId="Equation.DSMT4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7170" y="-3304"/>
                          <a:ext cx="705" cy="84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8" name="Object 4"/>
            <p:cNvGraphicFramePr>
              <a:graphicFrameLocks noChangeAspect="1"/>
            </p:cNvGraphicFramePr>
            <p:nvPr/>
          </p:nvGraphicFramePr>
          <p:xfrm>
            <a:off x="9533" y="-3192"/>
            <a:ext cx="565" cy="7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5" imgW="177800" imgH="227965" progId="Equation.DSMT4">
                    <p:embed/>
                  </p:oleObj>
                </mc:Choice>
                <mc:Fallback>
                  <p:oleObj name="" r:id="rId5" imgW="177800" imgH="227965" progId="Equation.DSMT4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9533" y="-3192"/>
                          <a:ext cx="565" cy="72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9" name="Object 5"/>
            <p:cNvGraphicFramePr>
              <a:graphicFrameLocks noChangeAspect="1"/>
            </p:cNvGraphicFramePr>
            <p:nvPr/>
          </p:nvGraphicFramePr>
          <p:xfrm>
            <a:off x="11108" y="-3197"/>
            <a:ext cx="672" cy="7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7" imgW="190500" imgH="228600" progId="Equation.DSMT4">
                    <p:embed/>
                  </p:oleObj>
                </mc:Choice>
                <mc:Fallback>
                  <p:oleObj name="" r:id="rId7" imgW="190500" imgH="228600" progId="Equation.DSMT4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1108" y="-3197"/>
                          <a:ext cx="672" cy="79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0" name="Object 6"/>
            <p:cNvGraphicFramePr>
              <a:graphicFrameLocks noChangeAspect="1"/>
            </p:cNvGraphicFramePr>
            <p:nvPr/>
          </p:nvGraphicFramePr>
          <p:xfrm>
            <a:off x="873" y="-2629"/>
            <a:ext cx="672" cy="7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0" name="" r:id="rId9" imgW="190500" imgH="228600" progId="Equation.DSMT4">
                    <p:embed/>
                  </p:oleObj>
                </mc:Choice>
                <mc:Fallback>
                  <p:oleObj name="" r:id="rId9" imgW="190500" imgH="228600" progId="Equation.DSMT4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873" y="-2629"/>
                          <a:ext cx="672" cy="79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1" name="Object 7"/>
            <p:cNvGraphicFramePr>
              <a:graphicFrameLocks noChangeAspect="1"/>
            </p:cNvGraphicFramePr>
            <p:nvPr/>
          </p:nvGraphicFramePr>
          <p:xfrm>
            <a:off x="2333" y="-2517"/>
            <a:ext cx="4380" cy="7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" r:id="rId11" imgW="1282700" imgH="228600" progId="Equation.DSMT4">
                    <p:embed/>
                  </p:oleObj>
                </mc:Choice>
                <mc:Fallback>
                  <p:oleObj name="" r:id="rId11" imgW="1282700" imgH="228600" progId="Equation.DSMT4">
                    <p:embed/>
                    <p:pic>
                      <p:nvPicPr>
                        <p:cNvPr id="0" name="图片 3080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2333" y="-2517"/>
                          <a:ext cx="4380" cy="78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2" name="Object 8"/>
            <p:cNvGraphicFramePr>
              <a:graphicFrameLocks noChangeAspect="1"/>
            </p:cNvGraphicFramePr>
            <p:nvPr/>
          </p:nvGraphicFramePr>
          <p:xfrm>
            <a:off x="420" y="-1841"/>
            <a:ext cx="6435" cy="13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" name="" r:id="rId13" imgW="1941195" imgH="405765" progId="Equation.DSMT4">
                    <p:embed/>
                  </p:oleObj>
                </mc:Choice>
                <mc:Fallback>
                  <p:oleObj name="" r:id="rId13" imgW="1941195" imgH="405765" progId="Equation.DSMT4">
                    <p:embed/>
                    <p:pic>
                      <p:nvPicPr>
                        <p:cNvPr id="0" name="图片 3081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420" y="-1841"/>
                          <a:ext cx="6435" cy="133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3" name="Object 9"/>
            <p:cNvGraphicFramePr>
              <a:graphicFrameLocks noChangeAspect="1"/>
            </p:cNvGraphicFramePr>
            <p:nvPr/>
          </p:nvGraphicFramePr>
          <p:xfrm>
            <a:off x="6158" y="-3304"/>
            <a:ext cx="587" cy="8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" name="" r:id="rId15" imgW="165100" imgH="228600" progId="Equation.DSMT4">
                    <p:embed/>
                  </p:oleObj>
                </mc:Choice>
                <mc:Fallback>
                  <p:oleObj name="" r:id="rId15" imgW="165100" imgH="228600" progId="Equation.DSMT4">
                    <p:embed/>
                    <p:pic>
                      <p:nvPicPr>
                        <p:cNvPr id="0" name="图片 3082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6158" y="-3304"/>
                          <a:ext cx="587" cy="84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9" name="Text Box 18"/>
            <p:cNvSpPr txBox="1"/>
            <p:nvPr/>
          </p:nvSpPr>
          <p:spPr>
            <a:xfrm>
              <a:off x="-367" y="-2776"/>
              <a:ext cx="8298" cy="187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ctr">
              <a:spAutoFit/>
            </a:bodyPr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      若有一组数据   的权是     ，   的权是      ......    的</a:t>
              </a:r>
              <a:endPara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endParaRPr>
            </a:p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权是    ，若                             则这组数据的加权平均</a:t>
              </a:r>
              <a:endPara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endParaRPr>
            </a:p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数</a:t>
              </a:r>
              <a:endPara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endParaRPr>
            </a:p>
            <a:p>
              <a:pPr lvl="0" eaLnBrk="1" hangingPunct="1"/>
              <a:endPara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endParaRPr>
            </a:p>
          </p:txBody>
        </p:sp>
      </p:grpSp>
      <p:grpSp>
        <p:nvGrpSpPr>
          <p:cNvPr id="1036" name="Group 4"/>
          <p:cNvGrpSpPr/>
          <p:nvPr/>
        </p:nvGrpSpPr>
        <p:grpSpPr>
          <a:xfrm>
            <a:off x="4872038" y="214313"/>
            <a:ext cx="2730500" cy="1371600"/>
            <a:chOff x="3992" y="432"/>
            <a:chExt cx="1720" cy="864"/>
          </a:xfrm>
        </p:grpSpPr>
        <p:pic>
          <p:nvPicPr>
            <p:cNvPr id="1037" name="Picture 5" descr="模板图片副本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itchFamily="34" charset="0"/>
                  <a:ea typeface="黑体" pitchFamily="2" charset="-122"/>
                  <a:cs typeface="+mn-cs"/>
                </a:rPr>
                <a:t>进入新课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4"/>
          <p:cNvSpPr/>
          <p:nvPr/>
        </p:nvSpPr>
        <p:spPr>
          <a:xfrm>
            <a:off x="2381250" y="428625"/>
            <a:ext cx="7786688" cy="853440"/>
          </a:xfrm>
          <a:prstGeom prst="rect">
            <a:avLst/>
          </a:prstGeom>
          <a:solidFill>
            <a:srgbClr val="D7F7A7"/>
          </a:solidFill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例 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  </a:t>
            </a:r>
            <a:r>
              <a:rPr lang="zh-CN" altLang="en-US" dirty="0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某学校的卫生检查中，规定：教室卫生占</a:t>
            </a:r>
            <a:r>
              <a:rPr lang="en-US" altLang="zh-CN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30%</a:t>
            </a:r>
            <a:r>
              <a:rPr lang="zh-CN" altLang="en-US" dirty="0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、环境卫生占</a:t>
            </a:r>
            <a:r>
              <a:rPr lang="en-US" altLang="zh-CN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40%</a:t>
            </a:r>
            <a:r>
              <a:rPr lang="zh-CN" altLang="en-US" dirty="0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、个人卫生占</a:t>
            </a:r>
            <a:r>
              <a:rPr lang="en-US" altLang="zh-CN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30%</a:t>
            </a:r>
            <a:r>
              <a:rPr lang="zh-CN" altLang="en-US" dirty="0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。一天两个班级的各项卫生成绩分别如下：</a:t>
            </a:r>
            <a:endParaRPr lang="zh-CN" altLang="en-US" dirty="0">
              <a:solidFill>
                <a:srgbClr val="00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aphicFrame>
        <p:nvGraphicFramePr>
          <p:cNvPr id="10245" name="Group 5"/>
          <p:cNvGraphicFramePr>
            <a:graphicFrameLocks noGrp="1"/>
          </p:cNvGraphicFramePr>
          <p:nvPr/>
        </p:nvGraphicFramePr>
        <p:xfrm>
          <a:off x="2809875" y="2214563"/>
          <a:ext cx="7272020" cy="1668780"/>
        </p:xfrm>
        <a:graphic>
          <a:graphicData uri="http://schemas.openxmlformats.org/drawingml/2006/table">
            <a:tbl>
              <a:tblPr/>
              <a:tblGrid>
                <a:gridCol w="1819275"/>
                <a:gridCol w="1817370"/>
                <a:gridCol w="1817370"/>
                <a:gridCol w="1818005"/>
              </a:tblGrid>
              <a:tr h="5759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黑板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门窗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桌椅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一班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85</a:t>
                      </a: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90</a:t>
                      </a: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95</a:t>
                      </a: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二班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90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95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85</a:t>
                      </a: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89" name="Rectangle 27"/>
          <p:cNvSpPr/>
          <p:nvPr/>
        </p:nvSpPr>
        <p:spPr>
          <a:xfrm>
            <a:off x="2166938" y="4286250"/>
            <a:ext cx="892810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dirty="0">
                <a:solidFill>
                  <a:schemeClr val="tx2"/>
                </a:solidFill>
                <a:latin typeface="Arial" pitchFamily="34" charset="0"/>
                <a:ea typeface="楷体_GB2312" pitchFamily="49" charset="-122"/>
              </a:rPr>
              <a:t>那么哪个班的成绩高？</a:t>
            </a:r>
            <a:endParaRPr lang="zh-CN" altLang="en-US" sz="3600" dirty="0">
              <a:solidFill>
                <a:schemeClr val="tx2"/>
              </a:solidFill>
              <a:latin typeface="Arial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9" name="Text Box 5"/>
          <p:cNvSpPr txBox="1"/>
          <p:nvPr/>
        </p:nvSpPr>
        <p:spPr>
          <a:xfrm>
            <a:off x="2028825" y="2276475"/>
            <a:ext cx="3708400" cy="365760"/>
          </a:xfrm>
          <a:prstGeom prst="rect">
            <a:avLst/>
          </a:prstGeom>
          <a:solidFill>
            <a:schemeClr val="accent1"/>
          </a:solidFill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rPr>
              <a:t>一班的卫生成绩为</a:t>
            </a:r>
            <a:r>
              <a:rPr lang="zh-CN" altLang="en-US" b="0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rPr>
              <a:t>：</a:t>
            </a:r>
            <a:endParaRPr lang="zh-CN" altLang="en-US" b="0" dirty="0">
              <a:solidFill>
                <a:srgbClr val="FF0000"/>
              </a:solidFill>
              <a:latin typeface="Arial" pitchFamily="34" charset="0"/>
              <a:ea typeface="楷体_GB2312" pitchFamily="49" charset="-122"/>
            </a:endParaRPr>
          </a:p>
        </p:txBody>
      </p:sp>
      <p:sp>
        <p:nvSpPr>
          <p:cNvPr id="11270" name="Text Box 6"/>
          <p:cNvSpPr txBox="1"/>
          <p:nvPr/>
        </p:nvSpPr>
        <p:spPr>
          <a:xfrm>
            <a:off x="2462213" y="2924175"/>
            <a:ext cx="6948487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99"/>
                </a:solidFill>
                <a:latin typeface="Arial" pitchFamily="34" charset="0"/>
                <a:ea typeface="楷体_GB2312" pitchFamily="49" charset="-122"/>
              </a:rPr>
              <a:t>85×30%+90×40%+95×30%=90</a:t>
            </a:r>
            <a:endParaRPr lang="en-US" altLang="zh-CN" sz="3200">
              <a:solidFill>
                <a:srgbClr val="000099"/>
              </a:solidFill>
              <a:latin typeface="Arial" pitchFamily="34" charset="0"/>
              <a:ea typeface="楷体_GB2312" pitchFamily="49" charset="-122"/>
            </a:endParaRPr>
          </a:p>
        </p:txBody>
      </p:sp>
      <p:sp>
        <p:nvSpPr>
          <p:cNvPr id="11271" name="Text Box 7"/>
          <p:cNvSpPr txBox="1"/>
          <p:nvPr/>
        </p:nvSpPr>
        <p:spPr>
          <a:xfrm>
            <a:off x="2028825" y="3644900"/>
            <a:ext cx="3505200" cy="365760"/>
          </a:xfrm>
          <a:prstGeom prst="rect">
            <a:avLst/>
          </a:prstGeom>
          <a:solidFill>
            <a:schemeClr val="accent1"/>
          </a:solidFill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rPr>
              <a:t>二班的卫生成绩为：</a:t>
            </a:r>
            <a:endParaRPr lang="zh-CN" altLang="en-US" dirty="0">
              <a:solidFill>
                <a:srgbClr val="FF0000"/>
              </a:solidFill>
              <a:latin typeface="Arial" pitchFamily="34" charset="0"/>
              <a:ea typeface="楷体_GB2312" pitchFamily="49" charset="-122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965450" y="5661025"/>
            <a:ext cx="6373813" cy="701040"/>
          </a:xfrm>
          <a:prstGeom prst="rect">
            <a:avLst/>
          </a:prstGeom>
          <a:gradFill rotWithShape="0">
            <a:gsLst>
              <a:gs pos="0">
                <a:srgbClr val="C0A980"/>
              </a:gs>
              <a:gs pos="50000">
                <a:srgbClr val="F8B3FD"/>
              </a:gs>
              <a:gs pos="100000">
                <a:srgbClr val="C0A980"/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BE433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楷体_GB2312" pitchFamily="49" charset="-122"/>
                <a:cs typeface="+mn-cs"/>
              </a:rPr>
              <a:t>因此，二班的成绩高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rgbClr val="BE433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11273" name="Text Box 9"/>
          <p:cNvSpPr txBox="1"/>
          <p:nvPr/>
        </p:nvSpPr>
        <p:spPr>
          <a:xfrm>
            <a:off x="2028825" y="476250"/>
            <a:ext cx="8353425" cy="15544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FF"/>
                </a:solidFill>
                <a:latin typeface="Arial" pitchFamily="34" charset="0"/>
                <a:ea typeface="楷体_GB2312" pitchFamily="49" charset="-122"/>
              </a:rPr>
              <a:t>解析：</a:t>
            </a:r>
            <a:r>
              <a:rPr lang="zh-CN" altLang="en-US" sz="3200" dirty="0">
                <a:latin typeface="Arial" pitchFamily="34" charset="0"/>
                <a:ea typeface="楷体_GB2312" pitchFamily="49" charset="-122"/>
              </a:rPr>
              <a:t>由题意的理解便知教室卫生占</a:t>
            </a:r>
            <a:r>
              <a:rPr lang="en-US" altLang="zh-CN" sz="3200">
                <a:latin typeface="Arial" pitchFamily="34" charset="0"/>
                <a:ea typeface="楷体_GB2312" pitchFamily="49" charset="-122"/>
              </a:rPr>
              <a:t>30%</a:t>
            </a:r>
            <a:r>
              <a:rPr lang="zh-CN" altLang="en-US" sz="3200" dirty="0">
                <a:latin typeface="Arial" pitchFamily="34" charset="0"/>
                <a:ea typeface="楷体_GB2312" pitchFamily="49" charset="-122"/>
              </a:rPr>
              <a:t>、环境卫生</a:t>
            </a:r>
            <a:r>
              <a:rPr lang="en-US" altLang="zh-CN" sz="3200">
                <a:latin typeface="Arial" pitchFamily="34" charset="0"/>
                <a:ea typeface="楷体_GB2312" pitchFamily="49" charset="-122"/>
              </a:rPr>
              <a:t>40%</a:t>
            </a:r>
            <a:r>
              <a:rPr lang="zh-CN" altLang="en-US" sz="3200" dirty="0">
                <a:latin typeface="Arial" pitchFamily="34" charset="0"/>
                <a:ea typeface="楷体_GB2312" pitchFamily="49" charset="-122"/>
              </a:rPr>
              <a:t>、个人卫生占</a:t>
            </a:r>
            <a:r>
              <a:rPr lang="en-US" altLang="zh-CN" sz="3200">
                <a:latin typeface="Arial" pitchFamily="34" charset="0"/>
                <a:ea typeface="楷体_GB2312" pitchFamily="49" charset="-122"/>
              </a:rPr>
              <a:t>30%</a:t>
            </a:r>
            <a:r>
              <a:rPr lang="zh-CN" altLang="en-US" sz="3200" dirty="0">
                <a:latin typeface="Arial" pitchFamily="34" charset="0"/>
                <a:ea typeface="楷体_GB2312" pitchFamily="49" charset="-122"/>
              </a:rPr>
              <a:t>。因此，计算各班的卫生成绩实质是这三项的加权平均数。</a:t>
            </a:r>
            <a:endParaRPr lang="zh-CN" altLang="en-US" sz="3200" dirty="0">
              <a:latin typeface="Arial" pitchFamily="34" charset="0"/>
              <a:ea typeface="楷体_GB2312" pitchFamily="49" charset="-122"/>
            </a:endParaRPr>
          </a:p>
        </p:txBody>
      </p:sp>
      <p:sp>
        <p:nvSpPr>
          <p:cNvPr id="11274" name="Text Box 10"/>
          <p:cNvSpPr txBox="1"/>
          <p:nvPr/>
        </p:nvSpPr>
        <p:spPr>
          <a:xfrm>
            <a:off x="2462213" y="4508500"/>
            <a:ext cx="7164387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99"/>
                </a:solidFill>
                <a:latin typeface="Arial" pitchFamily="34" charset="0"/>
                <a:ea typeface="楷体_GB2312" pitchFamily="49" charset="-122"/>
              </a:rPr>
              <a:t>90×30%+95×40%+85×30%=90.5</a:t>
            </a:r>
            <a:endParaRPr lang="en-US" altLang="zh-CN" sz="3200">
              <a:solidFill>
                <a:srgbClr val="000099"/>
              </a:solidFill>
              <a:latin typeface="Arial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bldLvl="0" animBg="1"/>
      <p:bldP spid="11270" grpId="0"/>
      <p:bldP spid="11271" grpId="0" bldLvl="0" animBg="1"/>
      <p:bldP spid="11272" grpId="0" bldLvl="0" animBg="1"/>
      <p:bldP spid="11273" grpId="0"/>
      <p:bldP spid="112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2"/>
          <p:cNvSpPr txBox="1"/>
          <p:nvPr/>
        </p:nvSpPr>
        <p:spPr>
          <a:xfrm>
            <a:off x="2309813" y="1071563"/>
            <a:ext cx="7848600" cy="1127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FF"/>
                </a:solidFill>
                <a:latin typeface="Times New Roman" pitchFamily="18" charset="0"/>
                <a:ea typeface="楷体_GB2312" pitchFamily="49" charset="-122"/>
              </a:rPr>
              <a:t>例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 晨光中学规定学生的学期体育成绩满分为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100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分，其中早锻炼及体育课外活动占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20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％，期中考试成绩占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30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％，期末成绩占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50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％。小桐的三项成绩（百分制）依次是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95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分、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90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分、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85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分，小桐这学期的体育成绩是多少？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aphicFrame>
        <p:nvGraphicFramePr>
          <p:cNvPr id="3" name="Object 2"/>
          <p:cNvGraphicFramePr/>
          <p:nvPr/>
        </p:nvGraphicFramePr>
        <p:xfrm>
          <a:off x="2687638" y="3927475"/>
          <a:ext cx="652145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1" imgW="2918460" imgH="405765" progId="Equation.DSMT4">
                  <p:embed/>
                </p:oleObj>
              </mc:Choice>
              <mc:Fallback>
                <p:oleObj name="" r:id="rId1" imgW="2918460" imgH="405765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FF33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687638" y="3927475"/>
                        <a:ext cx="6521450" cy="9080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1522</Words>
  <Application>Kingsoft Office WPP</Application>
  <PresentationFormat>宽屏</PresentationFormat>
  <Paragraphs>234</Paragraphs>
  <Slides>14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6" baseType="lpstr">
      <vt:lpstr>Office 主题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3</cp:revision>
  <dcterms:created xsi:type="dcterms:W3CDTF">2016-03-12T06:13:00Z</dcterms:created>
  <dcterms:modified xsi:type="dcterms:W3CDTF">2016-03-12T06:16:26Z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