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image" Target="../media/image17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4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18.wmf"/><Relationship Id="rId1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oleObject" Target="../embeddings/oleObject6.bin"/><Relationship Id="rId7" Type="http://schemas.openxmlformats.org/officeDocument/2006/relationships/oleObject" Target="../embeddings/oleObject5.bin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3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oleObject" Target="../embeddings/oleObject9.bin"/><Relationship Id="rId7" Type="http://schemas.openxmlformats.org/officeDocument/2006/relationships/image" Target="../media/image11.png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9.png"/><Relationship Id="rId3" Type="http://schemas.openxmlformats.org/officeDocument/2006/relationships/image" Target="../media/image8.wmf"/><Relationship Id="rId2" Type="http://schemas.openxmlformats.org/officeDocument/2006/relationships/oleObject" Target="../embeddings/oleObject7.bin"/><Relationship Id="rId10" Type="http://schemas.openxmlformats.org/officeDocument/2006/relationships/vmlDrawing" Target="../drawings/vmlDrawing3.v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3"/>
          <p:cNvSpPr txBox="1"/>
          <p:nvPr/>
        </p:nvSpPr>
        <p:spPr>
          <a:xfrm>
            <a:off x="1524000" y="2962275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平均数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19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0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9221" name="TextBox 3"/>
          <p:cNvSpPr txBox="1"/>
          <p:nvPr/>
        </p:nvSpPr>
        <p:spPr>
          <a:xfrm>
            <a:off x="1738313" y="1071563"/>
            <a:ext cx="91440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48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数据的分析</a:t>
            </a:r>
            <a:endParaRPr lang="zh-CN" altLang="en-US" sz="48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223" name="TextBox 3"/>
          <p:cNvSpPr txBox="1"/>
          <p:nvPr/>
        </p:nvSpPr>
        <p:spPr>
          <a:xfrm>
            <a:off x="1468438" y="2276475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6.1.1 </a:t>
            </a:r>
            <a:r>
              <a:rPr lang="zh-CN" altLang="en-US" sz="4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平均数</a:t>
            </a:r>
            <a:endParaRPr lang="zh-CN" altLang="en-US" sz="4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2524125" y="357188"/>
            <a:ext cx="7848600" cy="8585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40000"/>
              </a:lnSpc>
            </a:pPr>
            <a:r>
              <a:rPr lang="zh-CN" altLang="en-US" dirty="0">
                <a:solidFill>
                  <a:srgbClr val="FF6600"/>
                </a:solidFill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dirty="0">
                <a:solidFill>
                  <a:srgbClr val="FF6600"/>
                </a:solidFill>
                <a:latin typeface="Times New Roman" pitchFamily="18" charset="0"/>
                <a:ea typeface="楷体_GB2312" pitchFamily="49" charset="-122"/>
              </a:rPr>
              <a:t>1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某农业技术员试种了三个品种的棉花各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株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秋收时他清点了这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30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株棉花的结桃数如下表：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5363" name="Group 3"/>
          <p:cNvGrpSpPr/>
          <p:nvPr/>
        </p:nvGrpSpPr>
        <p:grpSpPr>
          <a:xfrm>
            <a:off x="1524000" y="214313"/>
            <a:ext cx="1381125" cy="977900"/>
            <a:chOff x="0" y="0"/>
            <a:chExt cx="2174" cy="1538"/>
          </a:xfrm>
        </p:grpSpPr>
        <p:pic>
          <p:nvPicPr>
            <p:cNvPr id="15384" name="Picture 4" descr="MCj0433847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538" cy="153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5385" name="Text Box 5"/>
            <p:cNvSpPr txBox="1"/>
            <p:nvPr/>
          </p:nvSpPr>
          <p:spPr>
            <a:xfrm rot="300000">
              <a:off x="240" y="360"/>
              <a:ext cx="1934" cy="71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sz="2400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举例</a:t>
              </a:r>
              <a:endParaRPr lang="zh-CN" altLang="en-US" sz="2400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</p:grpSp>
      <p:graphicFrame>
        <p:nvGraphicFramePr>
          <p:cNvPr id="15366" name="Group 6"/>
          <p:cNvGraphicFramePr>
            <a:graphicFrameLocks noGrp="1"/>
          </p:cNvGraphicFramePr>
          <p:nvPr>
            <p:ph idx="4294967295"/>
          </p:nvPr>
        </p:nvGraphicFramePr>
        <p:xfrm>
          <a:off x="2095500" y="1714500"/>
          <a:ext cx="7924800" cy="1863725"/>
        </p:xfrm>
        <a:graphic>
          <a:graphicData uri="http://schemas.openxmlformats.org/drawingml/2006/table">
            <a:tbl>
              <a:tblPr/>
              <a:tblGrid>
                <a:gridCol w="1600200"/>
                <a:gridCol w="6324600"/>
              </a:tblGrid>
              <a:tr h="483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棉花品种</a:t>
                      </a:r>
                      <a:endParaRPr kumimoji="0" lang="zh-CN" altLang="en-US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结桃数（个）</a:t>
                      </a:r>
                      <a:endParaRPr kumimoji="0" lang="zh-CN" altLang="en-US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甲</a:t>
                      </a:r>
                      <a:endParaRPr kumimoji="0" lang="zh-CN" altLang="en-US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84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79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81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84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85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82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83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86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87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81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乙</a:t>
                      </a:r>
                      <a:endParaRPr kumimoji="0" lang="zh-CN" altLang="en-US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85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84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89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79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81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91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79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76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82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84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丙</a:t>
                      </a:r>
                      <a:endParaRPr kumimoji="0" lang="zh-CN" altLang="en-US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83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85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87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78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80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75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82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83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81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，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86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</a:tbl>
          </a:graphicData>
        </a:graphic>
      </p:graphicFrame>
      <p:sp>
        <p:nvSpPr>
          <p:cNvPr id="15381" name="Text Box 23"/>
          <p:cNvSpPr txBox="1"/>
          <p:nvPr/>
        </p:nvSpPr>
        <p:spPr>
          <a:xfrm>
            <a:off x="1952625" y="3643313"/>
            <a:ext cx="3276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latin typeface="Times New Roman" pitchFamily="18" charset="0"/>
                <a:ea typeface="黑体" pitchFamily="2" charset="-122"/>
              </a:rPr>
              <a:t>哪个品种较好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？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5382" name="AutoShape 24"/>
          <p:cNvSpPr/>
          <p:nvPr/>
        </p:nvSpPr>
        <p:spPr>
          <a:xfrm flipH="1" flipV="1">
            <a:off x="3810000" y="4214813"/>
            <a:ext cx="5643563" cy="2466975"/>
          </a:xfrm>
          <a:prstGeom prst="wedgeRoundRectCallout">
            <a:avLst>
              <a:gd name="adj1" fmla="val 66903"/>
              <a:gd name="adj2" fmla="val -3175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buNone/>
            </a:pPr>
            <a:r>
              <a:rPr lang="zh-CN" altLang="en-US" sz="2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分析</a:t>
            </a:r>
            <a:r>
              <a:rPr lang="zh-CN" altLang="en-US" sz="2200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400" dirty="0">
                <a:solidFill>
                  <a:srgbClr val="E438DC"/>
                </a:solidFill>
                <a:latin typeface="黑体" pitchFamily="2" charset="-122"/>
                <a:ea typeface="黑体" pitchFamily="2" charset="-122"/>
              </a:rPr>
              <a:t>平均数可以作为一组数据的代表值，它刻画了这组数据的平均水平</a:t>
            </a:r>
            <a:r>
              <a:rPr lang="en-US" altLang="zh-CN" sz="2400" dirty="0">
                <a:solidFill>
                  <a:srgbClr val="E438DC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sz="2400" dirty="0">
                <a:solidFill>
                  <a:srgbClr val="E438DC"/>
                </a:solidFill>
                <a:latin typeface="黑体" pitchFamily="2" charset="-122"/>
                <a:ea typeface="黑体" pitchFamily="2" charset="-122"/>
              </a:rPr>
              <a:t>当我们要比较棉花的品种时，可以计算出这些棉花结桃数的平均数，再通过平均数来进行比较</a:t>
            </a:r>
            <a:r>
              <a:rPr lang="en-US" altLang="zh-CN" sz="2400" dirty="0">
                <a:solidFill>
                  <a:srgbClr val="E438DC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 dirty="0">
              <a:solidFill>
                <a:srgbClr val="E438DC"/>
              </a:solidFill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2" name="Picture 25" descr="新男孩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5029200"/>
            <a:ext cx="1163638" cy="15398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2" name="Rectangle 2" descr="小网格"/>
          <p:cNvSpPr/>
          <p:nvPr/>
        </p:nvSpPr>
        <p:spPr>
          <a:xfrm>
            <a:off x="4038600" y="838200"/>
            <a:ext cx="2133600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则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03" name="Rectangle 3" descr="小网格"/>
          <p:cNvSpPr/>
          <p:nvPr/>
        </p:nvSpPr>
        <p:spPr>
          <a:xfrm>
            <a:off x="1676400" y="228600"/>
            <a:ext cx="7772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solidFill>
                  <a:srgbClr val="0099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设甲、乙、丙三个品种的平均结桃数分别为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238375" y="1042988"/>
          <a:ext cx="17192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1942465" imgH="381000" progId="Equation.DSMT4">
                  <p:embed/>
                </p:oleObj>
              </mc:Choice>
              <mc:Fallback>
                <p:oleObj name="" r:id="rId1" imgW="1942465" imgH="3810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38375" y="1042988"/>
                        <a:ext cx="1719263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209800" y="1752600"/>
          <a:ext cx="78009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6934200" imgH="609600" progId="Equation.DSMT4">
                  <p:embed/>
                </p:oleObj>
              </mc:Choice>
              <mc:Fallback>
                <p:oleObj name="" r:id="rId3" imgW="6934200" imgH="6096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1752600"/>
                        <a:ext cx="780097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209800" y="2667000"/>
          <a:ext cx="78009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6934200" imgH="609600" progId="Equation.DSMT4">
                  <p:embed/>
                </p:oleObj>
              </mc:Choice>
              <mc:Fallback>
                <p:oleObj name="" r:id="rId5" imgW="6934200" imgH="609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9800" y="2667000"/>
                        <a:ext cx="780097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2209800" y="3505200"/>
          <a:ext cx="78216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6959600" imgH="609600" progId="Equation.DSMT4">
                  <p:embed/>
                </p:oleObj>
              </mc:Choice>
              <mc:Fallback>
                <p:oleObj name="" r:id="rId7" imgW="6959600" imgH="6096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09800" y="3505200"/>
                        <a:ext cx="7821613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 descr="小网格"/>
          <p:cNvSpPr/>
          <p:nvPr/>
        </p:nvSpPr>
        <p:spPr>
          <a:xfrm>
            <a:off x="2209800" y="4421188"/>
            <a:ext cx="82296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由于甲种棉花的平均结桃数高于其他两个品种的平均结桃数，所以我们可以认为甲种棉花较好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．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1981200" y="714375"/>
            <a:ext cx="78486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个体户张某经营一家餐馆，下面是该餐馆所有工作人员</a:t>
            </a:r>
            <a:r>
              <a:rPr lang="en-US" altLang="zh-CN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200</a:t>
            </a:r>
            <a:r>
              <a:rPr lang="zh-CN" altLang="en-US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年</a:t>
            </a:r>
            <a:r>
              <a:rPr lang="en-US" altLang="zh-CN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月份的工资：</a:t>
            </a:r>
            <a:endParaRPr lang="zh-CN" altLang="en-US" dirty="0">
              <a:solidFill>
                <a:schemeClr val="accent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1524000" y="1781175"/>
            <a:ext cx="9296400" cy="1041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 张某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: 4000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会计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: 700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厨师甲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:1000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乙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:900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杂工甲：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580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乙：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560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服务员甲：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620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乙：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600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;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丙：</a:t>
            </a:r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580</a:t>
            </a: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元</a:t>
            </a:r>
            <a:endParaRPr lang="zh-CN" altLang="en-US" sz="24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600200" y="2771775"/>
            <a:ext cx="8353425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chemeClr val="accent2"/>
                </a:solidFill>
                <a:latin typeface="Times New Roman" pitchFamily="18" charset="0"/>
                <a:ea typeface="楷体_GB2312" pitchFamily="49" charset="-122"/>
              </a:rPr>
              <a:t>）计算他们的平均工资，这个平均工资能否反映餐馆加工在这个月收入的一般水平？</a:t>
            </a:r>
            <a:endParaRPr lang="zh-CN" altLang="en-US" dirty="0">
              <a:solidFill>
                <a:schemeClr val="accent2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1600200" y="3838575"/>
            <a:ext cx="8839200" cy="8039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spcBef>
                <a:spcPct val="50000"/>
              </a:spcBef>
            </a:pP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）不计张某的工资，再求餐馆员工的月平均工资，这个平均工资能代表一般水平吗？</a:t>
            </a:r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7410450" y="3305175"/>
            <a:ext cx="8686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1060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元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7415" name="Text Box 7"/>
          <p:cNvSpPr txBox="1"/>
          <p:nvPr/>
        </p:nvSpPr>
        <p:spPr>
          <a:xfrm>
            <a:off x="7162800" y="4371975"/>
            <a:ext cx="925830" cy="447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692.5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元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/>
      <p:bldP spid="17415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8"/>
          <p:cNvSpPr/>
          <p:nvPr/>
        </p:nvSpPr>
        <p:spPr>
          <a:xfrm>
            <a:off x="1600200" y="1928813"/>
            <a:ext cx="88392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思考：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通过这个问题，说出平均数有什么缺点吗？如何避免这个缺点？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" name="Text Box 9"/>
          <p:cNvSpPr txBox="1"/>
          <p:nvPr/>
        </p:nvSpPr>
        <p:spPr>
          <a:xfrm>
            <a:off x="4191000" y="2462213"/>
            <a:ext cx="384048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平均数容易受个别特殊数据的影响。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1881188" y="3143250"/>
            <a:ext cx="80645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sz="3200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        </a:t>
            </a:r>
            <a:r>
              <a:rPr lang="zh-CN" altLang="en-US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为了消除这个缺点，当出现这种情形时，可以将特殊数据去掉。如某些评奖比赛的计分，通常去掉一个最高分和一个最低分。</a:t>
            </a:r>
            <a:endParaRPr lang="zh-CN" altLang="en-US" dirty="0">
              <a:solidFill>
                <a:srgbClr val="FF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 descr="小网格"/>
          <p:cNvSpPr/>
          <p:nvPr/>
        </p:nvSpPr>
        <p:spPr>
          <a:xfrm>
            <a:off x="2176463" y="600075"/>
            <a:ext cx="8501062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latin typeface="黑体" pitchFamily="2" charset="-122"/>
                <a:ea typeface="黑体" pitchFamily="2" charset="-122"/>
              </a:rPr>
              <a:t>例如：在全校歌咏比赛中，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7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位评委给一个班级的打分分别是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：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8435" name="Rectangle 3" descr="小网格"/>
          <p:cNvSpPr/>
          <p:nvPr/>
        </p:nvSpPr>
        <p:spPr>
          <a:xfrm>
            <a:off x="3748088" y="885825"/>
            <a:ext cx="7134225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9.10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9.10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9.15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9.00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9.58.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 </a:t>
            </a:r>
            <a:endParaRPr lang="en-US" altLang="zh-CN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18436" name="Rectangle 4" descr="小网格"/>
          <p:cNvSpPr/>
          <p:nvPr/>
        </p:nvSpPr>
        <p:spPr>
          <a:xfrm>
            <a:off x="2176463" y="1385888"/>
            <a:ext cx="5500687" cy="4749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4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怎样评分比较公正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987550" y="2057400"/>
          <a:ext cx="723106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" imgW="6413500" imgH="596900" progId="Equation.DSMT4">
                  <p:embed/>
                </p:oleObj>
              </mc:Choice>
              <mc:Fallback>
                <p:oleObj name="" r:id="rId1" imgW="6413500" imgH="5969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87550" y="2057400"/>
                        <a:ext cx="7231063" cy="673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6" descr="小网格"/>
          <p:cNvSpPr/>
          <p:nvPr/>
        </p:nvSpPr>
        <p:spPr>
          <a:xfrm>
            <a:off x="1833563" y="2743200"/>
            <a:ext cx="8763000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但实际上评委的评判受主观因素影响比较大，评分也比较悬殊，为了消除极端数对平均数的影响，</a:t>
            </a:r>
            <a:r>
              <a:rPr lang="zh-CN" altLang="en-US" dirty="0">
                <a:solidFill>
                  <a:srgbClr val="E438DC"/>
                </a:solidFill>
                <a:latin typeface="黑体" pitchFamily="2" charset="-122"/>
                <a:ea typeface="黑体" pitchFamily="2" charset="-122"/>
              </a:rPr>
              <a:t>一般去掉一个最高分和一个最低分，</a:t>
            </a:r>
            <a:r>
              <a:rPr lang="zh-CN" altLang="en-US" dirty="0">
                <a:solidFill>
                  <a:srgbClr val="E438DC"/>
                </a:solidFill>
                <a:latin typeface="Times New Roman" pitchFamily="18" charset="0"/>
                <a:ea typeface="黑体" pitchFamily="2" charset="-122"/>
              </a:rPr>
              <a:t>取</a:t>
            </a:r>
            <a:r>
              <a:rPr lang="zh-CN" altLang="en-US" dirty="0">
                <a:solidFill>
                  <a:srgbClr val="E438DC"/>
                </a:solidFill>
                <a:latin typeface="黑体" pitchFamily="2" charset="-122"/>
                <a:ea typeface="黑体" pitchFamily="2" charset="-122"/>
              </a:rPr>
              <a:t>最后得分</a:t>
            </a:r>
            <a:endParaRPr lang="zh-CN" altLang="en-US" dirty="0">
              <a:solidFill>
                <a:srgbClr val="E438DC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2290763" y="4572000"/>
            <a:ext cx="5562600" cy="749300"/>
            <a:chOff x="0" y="0"/>
            <a:chExt cx="3152" cy="376"/>
          </a:xfrm>
        </p:grpSpPr>
        <p:graphicFrame>
          <p:nvGraphicFramePr>
            <p:cNvPr id="5123" name="Object 8"/>
            <p:cNvGraphicFramePr>
              <a:graphicFrameLocks noChangeAspect="1"/>
            </p:cNvGraphicFramePr>
            <p:nvPr/>
          </p:nvGraphicFramePr>
          <p:xfrm>
            <a:off x="0" y="0"/>
            <a:ext cx="3152" cy="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3" imgW="5003800" imgH="596900" progId="Equation.DSMT4">
                    <p:embed/>
                  </p:oleObj>
                </mc:Choice>
                <mc:Fallback>
                  <p:oleObj name="" r:id="rId3" imgW="5003800" imgH="596900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3152" cy="3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0" name="Line 9"/>
            <p:cNvSpPr/>
            <p:nvPr/>
          </p:nvSpPr>
          <p:spPr>
            <a:xfrm>
              <a:off x="32" y="48"/>
              <a:ext cx="14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2" name="Rectangle 10" descr="小网格"/>
          <p:cNvSpPr/>
          <p:nvPr/>
        </p:nvSpPr>
        <p:spPr>
          <a:xfrm>
            <a:off x="1757363" y="5334000"/>
            <a:ext cx="85344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latin typeface="黑体" pitchFamily="2" charset="-122"/>
                <a:ea typeface="黑体" pitchFamily="2" charset="-122"/>
              </a:rPr>
              <a:t>这个分数才比较合理地反映了这个班级的最后得分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dirty="0"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8" grpId="0"/>
      <p:bldP spid="184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 descr="小网格"/>
          <p:cNvSpPr/>
          <p:nvPr/>
        </p:nvSpPr>
        <p:spPr>
          <a:xfrm>
            <a:off x="2895600" y="868363"/>
            <a:ext cx="71628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    计算器一般有统计功能，我们可以利用该功能求一组数据的平均数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  </a:t>
            </a:r>
            <a:endParaRPr lang="en-US" altLang="zh-CN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59" name="Rectangle 3" descr="小网格"/>
          <p:cNvSpPr/>
          <p:nvPr/>
        </p:nvSpPr>
        <p:spPr>
          <a:xfrm>
            <a:off x="2209800" y="1935163"/>
            <a:ext cx="7620000" cy="694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dirty="0">
                <a:solidFill>
                  <a:srgbClr val="2025E8"/>
                </a:solidFill>
                <a:latin typeface="黑体" pitchFamily="2" charset="-122"/>
                <a:ea typeface="黑体" pitchFamily="2" charset="-122"/>
              </a:rPr>
              <a:t>不同型号的计算器其操作步骤</a:t>
            </a: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（</a:t>
            </a:r>
            <a:r>
              <a:rPr lang="zh-CN" altLang="en-US" dirty="0">
                <a:solidFill>
                  <a:srgbClr val="2025E8"/>
                </a:solidFill>
                <a:latin typeface="黑体" pitchFamily="2" charset="-122"/>
                <a:ea typeface="黑体" pitchFamily="2" charset="-122"/>
              </a:rPr>
              <a:t>按键</a:t>
            </a: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）</a:t>
            </a:r>
            <a:r>
              <a:rPr lang="zh-CN" altLang="en-US" dirty="0">
                <a:solidFill>
                  <a:srgbClr val="2025E8"/>
                </a:solidFill>
                <a:latin typeface="黑体" pitchFamily="2" charset="-122"/>
                <a:ea typeface="黑体" pitchFamily="2" charset="-122"/>
              </a:rPr>
              <a:t>可能不同，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操作时需参阅计算器的说明书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en-US" altLang="zh-CN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666875" y="3259138"/>
            <a:ext cx="8534400" cy="921597"/>
            <a:chOff x="0" y="0"/>
            <a:chExt cx="13440" cy="1452"/>
          </a:xfrm>
        </p:grpSpPr>
        <p:sp>
          <p:nvSpPr>
            <p:cNvPr id="18438" name="Rectangle 5" descr="小网格"/>
            <p:cNvSpPr/>
            <p:nvPr/>
          </p:nvSpPr>
          <p:spPr>
            <a:xfrm>
              <a:off x="0" y="0"/>
              <a:ext cx="13440" cy="10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dirty="0">
                  <a:solidFill>
                    <a:schemeClr val="accent1"/>
                  </a:solidFill>
                  <a:latin typeface="黑体" pitchFamily="2" charset="-122"/>
                  <a:ea typeface="黑体" pitchFamily="2" charset="-122"/>
                </a:rPr>
                <a:t>    </a:t>
              </a:r>
              <a:r>
                <a:rPr lang="zh-CN" altLang="en-US" dirty="0">
                  <a:latin typeface="黑体" pitchFamily="2" charset="-122"/>
                  <a:ea typeface="黑体" pitchFamily="2" charset="-122"/>
                </a:rPr>
                <a:t>通常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先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按统计键，使计算器进入统计运算模式，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然后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依次输入数据</a:t>
              </a:r>
              <a:r>
                <a:rPr lang="en-US" altLang="zh-CN" i="1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x</a:t>
              </a:r>
              <a:r>
                <a:rPr lang="en-US" altLang="zh-CN" baseline="-25000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1</a:t>
              </a:r>
              <a:r>
                <a:rPr lang="en-US" altLang="zh-CN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 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，   ，</a:t>
              </a:r>
              <a:r>
                <a:rPr lang="en-US" altLang="zh-CN" i="1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x</a:t>
              </a:r>
              <a:r>
                <a:rPr lang="en-US" altLang="zh-CN" baseline="-25000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2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，   ，</a:t>
              </a:r>
              <a:r>
                <a:rPr lang="en-US" altLang="zh-CN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…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，</a:t>
              </a:r>
              <a:r>
                <a:rPr lang="zh-CN" altLang="en-US" dirty="0">
                  <a:solidFill>
                    <a:srgbClr val="FF0000"/>
                  </a:solidFill>
                  <a:latin typeface="黑体" pitchFamily="2" charset="-122"/>
                  <a:ea typeface="黑体" pitchFamily="2" charset="-122"/>
                </a:rPr>
                <a:t>最后</a:t>
              </a:r>
              <a:r>
                <a:rPr lang="zh-CN" altLang="en-US" dirty="0">
                  <a:solidFill>
                    <a:srgbClr val="2025E8"/>
                  </a:solidFill>
                  <a:latin typeface="黑体" pitchFamily="2" charset="-122"/>
                  <a:ea typeface="黑体" pitchFamily="2" charset="-122"/>
                </a:rPr>
                <a:t>按求平均数的功能键，即可得到该组数据的平均数</a:t>
              </a:r>
              <a:r>
                <a:rPr lang="en-US" altLang="zh-CN" dirty="0">
                  <a:solidFill>
                    <a:srgbClr val="2025E8"/>
                  </a:solidFill>
                  <a:latin typeface="Times New Roman" pitchFamily="18" charset="0"/>
                  <a:ea typeface="黑体" pitchFamily="2" charset="-122"/>
                </a:rPr>
                <a:t>.</a:t>
              </a:r>
              <a:endParaRPr lang="en-US" altLang="zh-CN" dirty="0">
                <a:solidFill>
                  <a:srgbClr val="2025E8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18439" name="Picture 6" descr="1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513" y="900"/>
              <a:ext cx="1070" cy="55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18440" name="Picture 7" descr="1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988" y="900"/>
              <a:ext cx="1069" cy="55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9464" name="WordArt 8"/>
          <p:cNvSpPr>
            <a:spLocks noChangeArrowheads="1" noChangeShapeType="1"/>
          </p:cNvSpPr>
          <p:nvPr/>
        </p:nvSpPr>
        <p:spPr bwMode="auto">
          <a:xfrm>
            <a:off x="1600200" y="410745"/>
            <a:ext cx="1828800" cy="762000"/>
          </a:xfrm>
          <a:prstGeom prst="rect">
            <a:avLst/>
          </a:prstGeom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 w="9525">
                  <a:noFill/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/>
                <a:ea typeface="宋体"/>
                <a:cs typeface="+mn-cs"/>
              </a:rPr>
              <a:t>创新训练</a:t>
            </a:r>
            <a:endParaRPr kumimoji="0" lang="zh-CN" altLang="en-US" sz="3600" b="1" i="0" u="none" strike="noStrike" kern="1200" cap="none" spc="0" normalizeH="0" baseline="0" noProof="0">
              <a:ln w="9525">
                <a:noFill/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6" descr="小网格"/>
          <p:cNvSpPr/>
          <p:nvPr/>
        </p:nvSpPr>
        <p:spPr>
          <a:xfrm>
            <a:off x="2095500" y="901700"/>
            <a:ext cx="7996238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1.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七年级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（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）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班举行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 min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跳绳比赛，以小组为单位参赛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小组有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名同学，他们初赛和复赛时的成绩如下表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（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单位：次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）：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graphicFrame>
        <p:nvGraphicFramePr>
          <p:cNvPr id="20487" name="Group 7"/>
          <p:cNvGraphicFramePr>
            <a:graphicFrameLocks noGrp="1"/>
          </p:cNvGraphicFramePr>
          <p:nvPr/>
        </p:nvGraphicFramePr>
        <p:xfrm>
          <a:off x="2300288" y="2308225"/>
          <a:ext cx="7010400" cy="1676400"/>
        </p:xfrm>
        <a:graphic>
          <a:graphicData uri="http://schemas.openxmlformats.org/drawingml/2006/table">
            <a:tbl>
              <a:tblPr/>
              <a:tblGrid>
                <a:gridCol w="990600"/>
                <a:gridCol w="6858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编号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初赛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85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78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101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105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97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96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复赛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100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86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78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106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98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</a:tbl>
          </a:graphicData>
        </a:graphic>
      </p:graphicFrame>
      <p:sp>
        <p:nvSpPr>
          <p:cNvPr id="19501" name="Oval 49"/>
          <p:cNvSpPr/>
          <p:nvPr/>
        </p:nvSpPr>
        <p:spPr>
          <a:xfrm>
            <a:off x="35194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1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2" name="Oval 50"/>
          <p:cNvSpPr/>
          <p:nvPr/>
        </p:nvSpPr>
        <p:spPr>
          <a:xfrm>
            <a:off x="4205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2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3" name="Oval 51"/>
          <p:cNvSpPr/>
          <p:nvPr/>
        </p:nvSpPr>
        <p:spPr>
          <a:xfrm>
            <a:off x="4967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3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4" name="Oval 52"/>
          <p:cNvSpPr/>
          <p:nvPr/>
        </p:nvSpPr>
        <p:spPr>
          <a:xfrm>
            <a:off x="5729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4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5" name="Oval 53"/>
          <p:cNvSpPr/>
          <p:nvPr/>
        </p:nvSpPr>
        <p:spPr>
          <a:xfrm>
            <a:off x="6491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5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6" name="Oval 54"/>
          <p:cNvSpPr/>
          <p:nvPr/>
        </p:nvSpPr>
        <p:spPr>
          <a:xfrm>
            <a:off x="7253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6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7" name="Oval 55"/>
          <p:cNvSpPr/>
          <p:nvPr/>
        </p:nvSpPr>
        <p:spPr>
          <a:xfrm>
            <a:off x="8015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7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9508" name="Oval 56"/>
          <p:cNvSpPr/>
          <p:nvPr/>
        </p:nvSpPr>
        <p:spPr>
          <a:xfrm>
            <a:off x="8777288" y="2460625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300" dirty="0">
                <a:latin typeface="Times New Roman" pitchFamily="18" charset="0"/>
                <a:ea typeface="楷体_GB2312" pitchFamily="49" charset="-122"/>
              </a:rPr>
              <a:t>8</a:t>
            </a:r>
            <a:endParaRPr lang="en-US" altLang="zh-CN" sz="23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0537" name="Rectangle 57" descr="小网格"/>
          <p:cNvSpPr/>
          <p:nvPr/>
        </p:nvSpPr>
        <p:spPr>
          <a:xfrm>
            <a:off x="1766888" y="3984625"/>
            <a:ext cx="8253412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2025E8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）</a:t>
            </a:r>
            <a:r>
              <a:rPr lang="zh-CN" altLang="en-US" dirty="0">
                <a:solidFill>
                  <a:srgbClr val="2025E8"/>
                </a:solidFill>
                <a:latin typeface="黑体" pitchFamily="2" charset="-122"/>
                <a:ea typeface="黑体" pitchFamily="2" charset="-122"/>
              </a:rPr>
              <a:t>计算这组同学初赛和复赛的平均成绩</a:t>
            </a:r>
            <a:r>
              <a:rPr lang="en-US" altLang="zh-CN" dirty="0">
                <a:solidFill>
                  <a:srgbClr val="2025E8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dirty="0">
              <a:solidFill>
                <a:srgbClr val="2025E8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538" name="Rectangle 58" descr="小网格"/>
          <p:cNvSpPr/>
          <p:nvPr/>
        </p:nvSpPr>
        <p:spPr>
          <a:xfrm>
            <a:off x="1538288" y="5518150"/>
            <a:ext cx="9129712" cy="502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2025E8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）</a:t>
            </a:r>
            <a:r>
              <a:rPr lang="zh-CN" altLang="en-US" dirty="0">
                <a:solidFill>
                  <a:srgbClr val="2025E8"/>
                </a:solidFill>
                <a:latin typeface="黑体" pitchFamily="2" charset="-122"/>
                <a:ea typeface="黑体" pitchFamily="2" charset="-122"/>
              </a:rPr>
              <a:t>你认为这组同学的初赛成绩好，还是复赛成绩好</a:t>
            </a:r>
            <a:r>
              <a:rPr lang="zh-CN" altLang="en-US" dirty="0">
                <a:solidFill>
                  <a:srgbClr val="2025E8"/>
                </a:solidFill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solidFill>
                <a:srgbClr val="2025E8"/>
              </a:solidFill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20539" name="Rectangle 59" descr="小网格"/>
          <p:cNvSpPr/>
          <p:nvPr/>
        </p:nvSpPr>
        <p:spPr>
          <a:xfrm>
            <a:off x="2300288" y="4572000"/>
            <a:ext cx="7724775" cy="8039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答：这组同学初赛的平均成绩为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92.125 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lnSpc>
                <a:spcPct val="14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        复赛的平均成绩为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94.5 .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540" name="Rectangle 60" descr="小网格"/>
          <p:cNvSpPr/>
          <p:nvPr/>
        </p:nvSpPr>
        <p:spPr>
          <a:xfrm>
            <a:off x="2909888" y="6203950"/>
            <a:ext cx="38100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答：复赛的成绩好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19513" name="Group 15"/>
          <p:cNvGrpSpPr/>
          <p:nvPr/>
        </p:nvGrpSpPr>
        <p:grpSpPr>
          <a:xfrm>
            <a:off x="4953000" y="71438"/>
            <a:ext cx="2730500" cy="1371600"/>
            <a:chOff x="3992" y="432"/>
            <a:chExt cx="1720" cy="864"/>
          </a:xfrm>
        </p:grpSpPr>
        <p:pic>
          <p:nvPicPr>
            <p:cNvPr id="19514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随堂练习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7" grpId="0"/>
      <p:bldP spid="20538" grpId="0"/>
      <p:bldP spid="20539" grpId="0"/>
      <p:bldP spid="205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 descr="小网格"/>
          <p:cNvSpPr/>
          <p:nvPr/>
        </p:nvSpPr>
        <p:spPr>
          <a:xfrm>
            <a:off x="2095500" y="571500"/>
            <a:ext cx="8061325" cy="116014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</a:pP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2.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某跳水队计划招收一批新运动员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请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位评委给选拔赛参加者打分，平均分数超过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8.5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分才能被选上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刘明在比赛时的成绩为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8.30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8.25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8.45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8.20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8.30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9.60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你认为刘明选得上吗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pic>
        <p:nvPicPr>
          <p:cNvPr id="20483" name="Picture 3" descr="1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67800" y="4343400"/>
            <a:ext cx="1600200" cy="24257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1508" name="Rectangle 4" descr="小网格"/>
          <p:cNvSpPr/>
          <p:nvPr/>
        </p:nvSpPr>
        <p:spPr>
          <a:xfrm>
            <a:off x="2095500" y="3500438"/>
            <a:ext cx="6500813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答：刘明的平均分数为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8.52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，所以刘明能被选上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9" name="Text Box 5"/>
          <p:cNvSpPr txBox="1"/>
          <p:nvPr/>
        </p:nvSpPr>
        <p:spPr>
          <a:xfrm>
            <a:off x="2071688" y="1252538"/>
            <a:ext cx="8305800" cy="527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sz="2600" dirty="0">
                <a:latin typeface="Times New Roman" pitchFamily="18" charset="0"/>
                <a:ea typeface="黑体" pitchFamily="2" charset="-122"/>
              </a:rPr>
              <a:t>3. </a:t>
            </a: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有</a:t>
            </a:r>
            <a:r>
              <a:rPr lang="en-US" altLang="zh-CN" sz="2600" dirty="0">
                <a:latin typeface="Times New Roman" pitchFamily="18" charset="0"/>
                <a:ea typeface="黑体" pitchFamily="2" charset="-122"/>
              </a:rPr>
              <a:t>20</a:t>
            </a: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个机器零件，测得质量分别如下：（单位：</a:t>
            </a:r>
            <a:r>
              <a:rPr lang="en-US" altLang="zh-CN" sz="2600" dirty="0">
                <a:latin typeface="Times New Roman" pitchFamily="18" charset="0"/>
                <a:ea typeface="黑体" pitchFamily="2" charset="-122"/>
              </a:rPr>
              <a:t>g</a:t>
            </a: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）</a:t>
            </a:r>
            <a:endParaRPr lang="zh-CN" altLang="en-US" sz="2600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2452688" y="1785938"/>
            <a:ext cx="6096000" cy="16992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22.5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22.7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22.8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22.7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22.5</a:t>
            </a:r>
            <a:endParaRPr lang="en-US" altLang="zh-CN" sz="2400" dirty="0"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22.9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23.0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23.4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23.2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23.3</a:t>
            </a:r>
            <a:endParaRPr lang="en-US" altLang="zh-CN" sz="2400" dirty="0"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22.5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22.7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22.8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22.5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22.9</a:t>
            </a:r>
            <a:endParaRPr lang="en-US" altLang="zh-CN" sz="2400" dirty="0"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10000"/>
              </a:lnSpc>
            </a:pP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23.0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23.4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23.2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22.7</a:t>
            </a:r>
            <a:r>
              <a:rPr lang="zh-CN" altLang="en-US" sz="240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400" dirty="0">
                <a:latin typeface="Times New Roman" pitchFamily="18" charset="0"/>
                <a:ea typeface="黑体" pitchFamily="2" charset="-122"/>
              </a:rPr>
              <a:t>23.3</a:t>
            </a:r>
            <a:endParaRPr lang="en-US" altLang="zh-CN" sz="2400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2071688" y="3462338"/>
            <a:ext cx="7391400" cy="527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10000"/>
              </a:lnSpc>
            </a:pPr>
            <a:r>
              <a:rPr lang="zh-CN" altLang="en-US" sz="2600" dirty="0">
                <a:latin typeface="Times New Roman" pitchFamily="18" charset="0"/>
                <a:ea typeface="黑体" pitchFamily="2" charset="-122"/>
              </a:rPr>
              <a:t>试计算机器零件质量的平均数</a:t>
            </a:r>
            <a:r>
              <a:rPr lang="en-US" altLang="zh-CN" sz="2600" dirty="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600" dirty="0">
              <a:latin typeface="宋体" pitchFamily="2" charset="-122"/>
              <a:ea typeface="楷体_GB2312" pitchFamily="49" charset="-122"/>
            </a:endParaRPr>
          </a:p>
        </p:txBody>
      </p:sp>
      <p:sp>
        <p:nvSpPr>
          <p:cNvPr id="21512" name="Text Box 8"/>
          <p:cNvSpPr txBox="1"/>
          <p:nvPr/>
        </p:nvSpPr>
        <p:spPr>
          <a:xfrm>
            <a:off x="2524125" y="4071938"/>
            <a:ext cx="33832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机器零件质量的平均数为</a:t>
            </a:r>
            <a:r>
              <a:rPr lang="en-US" altLang="zh-CN" dirty="0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22.9 .</a:t>
            </a:r>
            <a:endParaRPr lang="en-US" altLang="zh-CN" dirty="0">
              <a:solidFill>
                <a:srgbClr val="FF0000"/>
              </a:solidFill>
              <a:latin typeface="宋体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ldLvl="0"/>
      <p:bldP spid="21510" grpId="0" bldLvl="0"/>
      <p:bldP spid="21511" grpId="0" bldLvl="0"/>
      <p:bldP spid="21512" grpId="0" bldLvl="0"/>
      <p:bldP spid="21512" grpId="1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en-US" altLang="zh-CN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b="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b="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2531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2532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881188" y="1214438"/>
            <a:ext cx="8643937" cy="7493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    小明家种植了</a:t>
            </a:r>
            <a:r>
              <a:rPr lang="en-US" altLang="zh-CN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100</a:t>
            </a:r>
            <a:r>
              <a:rPr lang="zh-CN" altLang="en-US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棵梨树即将收获</a:t>
            </a:r>
            <a:r>
              <a:rPr lang="en-US" altLang="zh-CN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他想知道总产量大约是多少</a:t>
            </a:r>
            <a:r>
              <a:rPr lang="en-US" altLang="zh-CN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?</a:t>
            </a:r>
            <a:r>
              <a:rPr lang="zh-CN" altLang="en-US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小强帮他想了一个方法。你知道小强的方法吗</a:t>
            </a:r>
            <a:r>
              <a:rPr lang="en-US" altLang="zh-CN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?</a:t>
            </a:r>
            <a:endParaRPr lang="en-US" altLang="zh-CN" dirty="0">
              <a:solidFill>
                <a:srgbClr val="3366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1903413" y="2743200"/>
            <a:ext cx="8621712" cy="1681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）任意摘下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20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个梨子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,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称出这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20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个梨子的总重量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,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再求出这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20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个梨子的平均重量</a:t>
            </a:r>
            <a:r>
              <a:rPr lang="en-US" altLang="zh-CN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;</a:t>
            </a:r>
            <a:endParaRPr lang="en-US" altLang="zh-CN" dirty="0">
              <a:solidFill>
                <a:srgbClr val="FF33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）从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100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棵树中任意选出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棵，数出这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棵梨子树上的梨子数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,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求出这</a:t>
            </a:r>
            <a:r>
              <a:rPr lang="en-US" altLang="zh-CN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棵梨子树的平均个数；</a:t>
            </a:r>
            <a:endParaRPr lang="en-US" altLang="zh-CN" dirty="0">
              <a:solidFill>
                <a:srgbClr val="3366FF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）用“梨子的平均重量</a:t>
            </a:r>
            <a:r>
              <a:rPr lang="en-US" altLang="zh-CN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×</a:t>
            </a:r>
            <a:r>
              <a:rPr lang="zh-CN" altLang="en-US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梨子树的平均个数</a:t>
            </a:r>
            <a:r>
              <a:rPr lang="en-US" altLang="zh-CN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×</a:t>
            </a:r>
            <a:r>
              <a:rPr lang="zh-CN" altLang="en-US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梨子树的总数”就能得到总产量。</a:t>
            </a:r>
            <a:endParaRPr lang="zh-CN" altLang="en-US" dirty="0">
              <a:solidFill>
                <a:srgbClr val="CC3399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0244" name="Group 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10245" name="Picture 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新课导入</a:t>
              </a:r>
              <a:endPara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2095500" y="1785938"/>
            <a:ext cx="8137525" cy="10052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      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黑体" pitchFamily="2" charset="-122"/>
              </a:rPr>
              <a:t>在这个问题中两次用到了平均数，你知道平均数的意义和平均数的优缺点吗？</a:t>
            </a:r>
            <a:endParaRPr lang="zh-CN" altLang="en-US" dirty="0">
              <a:solidFill>
                <a:srgbClr val="FF33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2019300" y="3005138"/>
            <a:ext cx="7920038" cy="4933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         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在小学我们对平均数有所认识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,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你能简单的说出平均数的概念吗</a:t>
            </a:r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?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Text Box 2"/>
          <p:cNvSpPr txBox="1"/>
          <p:nvPr/>
        </p:nvSpPr>
        <p:spPr>
          <a:xfrm>
            <a:off x="2057400" y="2362200"/>
            <a:ext cx="81915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1" hangingPunct="1">
              <a:lnSpc>
                <a:spcPct val="110000"/>
              </a:lnSpc>
            </a:pP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                                           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028" name="Rectangle 3"/>
          <p:cNvSpPr/>
          <p:nvPr/>
        </p:nvSpPr>
        <p:spPr>
          <a:xfrm>
            <a:off x="1952625" y="1643063"/>
            <a:ext cx="821055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fontAlgn="ctr" hangingPunct="1">
              <a:lnSpc>
                <a:spcPct val="110000"/>
              </a:lnSpc>
            </a:pPr>
            <a:r>
              <a:rPr lang="zh-CN" altLang="en-US" sz="2600" dirty="0">
                <a:solidFill>
                  <a:srgbClr val="3D72F2"/>
                </a:solidFill>
                <a:latin typeface="Times New Roman" pitchFamily="18" charset="0"/>
                <a:ea typeface="黑体" pitchFamily="2" charset="-122"/>
              </a:rPr>
              <a:t>            </a:t>
            </a:r>
            <a:r>
              <a:rPr lang="en-US" altLang="zh-CN" sz="2600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1.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不久前同学们进行了期中考试，我想估计我们班数学平均成绩，随机抽取了班中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名同学的分数，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 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83   78   65  99  54  89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接下来我该怎么办？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3952875" y="3571875"/>
          <a:ext cx="31654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3528000" imgH="9448800" progId="Equation.DSMT4">
                  <p:embed/>
                </p:oleObj>
              </mc:Choice>
              <mc:Fallback>
                <p:oleObj name="" r:id="rId1" imgW="33528000" imgH="94488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52875" y="3571875"/>
                        <a:ext cx="3165475" cy="892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Text Box 5"/>
          <p:cNvSpPr txBox="1"/>
          <p:nvPr/>
        </p:nvSpPr>
        <p:spPr>
          <a:xfrm>
            <a:off x="2809875" y="4714875"/>
            <a:ext cx="621506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78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是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83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78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…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89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的算术平均数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030" name="Group 4"/>
          <p:cNvGrpSpPr/>
          <p:nvPr/>
        </p:nvGrpSpPr>
        <p:grpSpPr>
          <a:xfrm>
            <a:off x="4738688" y="357188"/>
            <a:ext cx="2730500" cy="1371600"/>
            <a:chOff x="3992" y="432"/>
            <a:chExt cx="1720" cy="864"/>
          </a:xfrm>
        </p:grpSpPr>
        <p:pic>
          <p:nvPicPr>
            <p:cNvPr id="1031" name="Picture 5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  <a:ea typeface="黑体" pitchFamily="2" charset="-122"/>
                  <a:cs typeface="+mn-cs"/>
                </a:rPr>
                <a:t>进入新课</a:t>
              </a:r>
              <a:endPara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057400" y="1000125"/>
            <a:ext cx="81915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1" hangingPunct="1">
              <a:lnSpc>
                <a:spcPct val="110000"/>
              </a:lnSpc>
            </a:pP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                                           </a:t>
            </a:r>
            <a:endParaRPr lang="zh-CN" altLang="en-US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1275" name="Rectangle 11" descr="小网格"/>
          <p:cNvSpPr/>
          <p:nvPr/>
        </p:nvSpPr>
        <p:spPr>
          <a:xfrm>
            <a:off x="1981200" y="1304925"/>
            <a:ext cx="86106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dirty="0"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一个小组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名同学的身高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(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单位</a:t>
            </a:r>
            <a:r>
              <a:rPr lang="zh-CN" altLang="en-US" dirty="0">
                <a:latin typeface="Times New Roman" pitchFamily="18" charset="0"/>
                <a:ea typeface="楷体_GB2312" pitchFamily="49" charset="-122"/>
              </a:rPr>
              <a:t>：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cm</a:t>
            </a:r>
            <a:r>
              <a:rPr lang="en-US" altLang="zh-CN" dirty="0">
                <a:latin typeface="宋体" pitchFamily="2" charset="-122"/>
                <a:ea typeface="楷体_GB2312" pitchFamily="49" charset="-122"/>
              </a:rPr>
              <a:t>)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如下表所示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：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graphicFrame>
        <p:nvGraphicFramePr>
          <p:cNvPr id="11276" name="Group 12"/>
          <p:cNvGraphicFramePr>
            <a:graphicFrameLocks noGrp="1"/>
          </p:cNvGraphicFramePr>
          <p:nvPr/>
        </p:nvGraphicFramePr>
        <p:xfrm>
          <a:off x="2209800" y="2066925"/>
          <a:ext cx="7772400" cy="1431925"/>
        </p:xfrm>
        <a:graphic>
          <a:graphicData uri="http://schemas.openxmlformats.org/drawingml/2006/table">
            <a:tbl>
              <a:tblPr/>
              <a:tblGrid>
                <a:gridCol w="908050"/>
                <a:gridCol w="69215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编号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身高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151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156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153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158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154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161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155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157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154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157</a:t>
                      </a:r>
                      <a:endParaRPr kumimoji="0" lang="en-US" altLang="zh-CN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</a:tbl>
          </a:graphicData>
        </a:graphic>
      </p:graphicFrame>
      <p:sp>
        <p:nvSpPr>
          <p:cNvPr id="11314" name="Oval 50"/>
          <p:cNvSpPr/>
          <p:nvPr/>
        </p:nvSpPr>
        <p:spPr>
          <a:xfrm>
            <a:off x="33528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1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15" name="Oval 51"/>
          <p:cNvSpPr/>
          <p:nvPr/>
        </p:nvSpPr>
        <p:spPr>
          <a:xfrm>
            <a:off x="40386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2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16" name="Oval 52"/>
          <p:cNvSpPr/>
          <p:nvPr/>
        </p:nvSpPr>
        <p:spPr>
          <a:xfrm>
            <a:off x="47244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3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17" name="Oval 53"/>
          <p:cNvSpPr/>
          <p:nvPr/>
        </p:nvSpPr>
        <p:spPr>
          <a:xfrm>
            <a:off x="54102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4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18" name="Oval 54"/>
          <p:cNvSpPr/>
          <p:nvPr/>
        </p:nvSpPr>
        <p:spPr>
          <a:xfrm>
            <a:off x="60960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5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19" name="Oval 55"/>
          <p:cNvSpPr/>
          <p:nvPr/>
        </p:nvSpPr>
        <p:spPr>
          <a:xfrm>
            <a:off x="67818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6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20" name="Oval 56"/>
          <p:cNvSpPr/>
          <p:nvPr/>
        </p:nvSpPr>
        <p:spPr>
          <a:xfrm>
            <a:off x="74676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7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21" name="Oval 57"/>
          <p:cNvSpPr/>
          <p:nvPr/>
        </p:nvSpPr>
        <p:spPr>
          <a:xfrm>
            <a:off x="81534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8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22" name="Oval 58"/>
          <p:cNvSpPr/>
          <p:nvPr/>
        </p:nvSpPr>
        <p:spPr>
          <a:xfrm>
            <a:off x="88392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dirty="0">
                <a:latin typeface="Times New Roman" pitchFamily="18" charset="0"/>
                <a:ea typeface="楷体_GB2312" pitchFamily="49" charset="-122"/>
              </a:rPr>
              <a:t>9</a:t>
            </a:r>
            <a:endParaRPr lang="en-US" altLang="zh-CN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23" name="Oval 59"/>
          <p:cNvSpPr/>
          <p:nvPr/>
        </p:nvSpPr>
        <p:spPr>
          <a:xfrm>
            <a:off x="9525000" y="2279650"/>
            <a:ext cx="304800" cy="3048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400" dirty="0">
                <a:latin typeface="Times New Roman" pitchFamily="18" charset="0"/>
                <a:ea typeface="楷体_GB2312" pitchFamily="49" charset="-122"/>
              </a:rPr>
              <a:t>10</a:t>
            </a:r>
            <a:endParaRPr lang="en-US" altLang="zh-CN" sz="2400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324" name="Rectangle 60" descr="小网格"/>
          <p:cNvSpPr/>
          <p:nvPr/>
        </p:nvSpPr>
        <p:spPr>
          <a:xfrm>
            <a:off x="1905000" y="3514725"/>
            <a:ext cx="464820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dirty="0">
                <a:latin typeface="黑体" pitchFamily="2" charset="-122"/>
                <a:ea typeface="黑体" pitchFamily="2" charset="-122"/>
              </a:rPr>
              <a:t>计算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名同学身高的平均数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1325" name="Rectangle 61" descr="小网格"/>
          <p:cNvSpPr/>
          <p:nvPr/>
        </p:nvSpPr>
        <p:spPr>
          <a:xfrm>
            <a:off x="2809875" y="4197350"/>
            <a:ext cx="6391275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平均数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=(151+156+153+158+154+161+155+157+154+157)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÷10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lvl="0" eaLnBrk="0" hangingPunct="0"/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= 155.6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cm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）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.</a:t>
            </a:r>
            <a:endParaRPr lang="en-US" altLang="zh-CN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ldLvl="0"/>
      <p:bldP spid="11314" grpId="0" bldLvl="0" animBg="1"/>
      <p:bldP spid="11315" grpId="0" bldLvl="0" animBg="1"/>
      <p:bldP spid="11316" grpId="0" bldLvl="0" animBg="1"/>
      <p:bldP spid="11317" grpId="0" bldLvl="0" animBg="1"/>
      <p:bldP spid="11318" grpId="0" bldLvl="0" animBg="1"/>
      <p:bldP spid="11319" grpId="0" bldLvl="0" animBg="1"/>
      <p:bldP spid="11320" grpId="0" bldLvl="0" animBg="1"/>
      <p:bldP spid="11321" grpId="0" bldLvl="0" animBg="1"/>
      <p:bldP spid="11322" grpId="0" bldLvl="0" animBg="1"/>
      <p:bldP spid="11323" grpId="0" bldLvl="0" animBg="1"/>
      <p:bldP spid="11324" grpId="0"/>
      <p:bldP spid="113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5" name="WordArt 3"/>
          <p:cNvSpPr/>
          <p:nvPr/>
        </p:nvSpPr>
        <p:spPr>
          <a:xfrm>
            <a:off x="1752600" y="271463"/>
            <a:ext cx="1828800" cy="673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 lnSpcReduction="10000"/>
          </a:bodyPr>
          <a:p>
            <a:pPr algn="l" eaLnBrk="0" hangingPunct="0"/>
            <a:r>
              <a:rPr lang="zh-CN" altLang="en-US" sz="3600" b="1">
                <a:ln w="9525" cap="flat" cmpd="sng">
                  <a:solidFill>
                    <a:srgbClr val="99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5998"/>
                    </a:srgbClr>
                  </a:outerShdw>
                </a:effectLst>
                <a:latin typeface="微软雅黑" charset="0"/>
                <a:ea typeface="微软雅黑" charset="0"/>
              </a:rPr>
              <a:t>新知形成</a:t>
            </a:r>
            <a:endParaRPr lang="zh-CN" altLang="en-US" sz="3600" b="1">
              <a:ln w="9525" cap="flat" cmpd="sng">
                <a:solidFill>
                  <a:srgbClr val="99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5998"/>
                  </a:srgb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2056" name="Text Box 5"/>
          <p:cNvSpPr txBox="1"/>
          <p:nvPr/>
        </p:nvSpPr>
        <p:spPr>
          <a:xfrm>
            <a:off x="1738313" y="836613"/>
            <a:ext cx="878681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一般地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对于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个数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x</a:t>
            </a:r>
            <a:r>
              <a:rPr lang="en-US" altLang="zh-CN" baseline="-25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…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，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x</a:t>
            </a:r>
            <a:r>
              <a:rPr lang="en-US" altLang="zh-CN" i="1" baseline="-25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，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  <a:sym typeface="Arial" pitchFamily="34" charset="0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我们把             叫做这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  <a:sym typeface="Arial" pitchFamily="34" charset="0"/>
              </a:rPr>
              <a:t>n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个数的（简单）算术平均数，简称</a:t>
            </a:r>
            <a:r>
              <a:rPr lang="zh-CN" altLang="en-US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平均数</a:t>
            </a:r>
            <a:r>
              <a:rPr lang="zh-CN" altLang="en-US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。</a:t>
            </a:r>
            <a:endParaRPr lang="zh-CN" altLang="en-US" dirty="0">
              <a:solidFill>
                <a:srgbClr val="0000FF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</p:txBody>
      </p:sp>
      <p:sp>
        <p:nvSpPr>
          <p:cNvPr id="2057" name="Text Box 11"/>
          <p:cNvSpPr txBox="1"/>
          <p:nvPr/>
        </p:nvSpPr>
        <p:spPr>
          <a:xfrm>
            <a:off x="1600200" y="2786063"/>
            <a:ext cx="3276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2400" dirty="0">
                <a:latin typeface="Times New Roman" pitchFamily="18" charset="0"/>
                <a:ea typeface="楷体_GB2312" pitchFamily="49" charset="-122"/>
              </a:rPr>
              <a:t>   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平均数用  表示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.</a:t>
            </a:r>
            <a:endParaRPr lang="en-US" altLang="zh-CN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4852988" y="2555875"/>
            <a:ext cx="2978561" cy="942259"/>
            <a:chOff x="-37" y="0"/>
            <a:chExt cx="4690" cy="1483"/>
          </a:xfrm>
        </p:grpSpPr>
        <p:sp>
          <p:nvSpPr>
            <p:cNvPr id="2071" name="Text Box 19"/>
            <p:cNvSpPr txBox="1"/>
            <p:nvPr/>
          </p:nvSpPr>
          <p:spPr>
            <a:xfrm>
              <a:off x="-37" y="217"/>
              <a:ext cx="4690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即：</a:t>
              </a:r>
              <a:r>
                <a:rPr lang="zh-CN" altLang="en-US" dirty="0">
                  <a:latin typeface="Times New Roman" pitchFamily="18" charset="0"/>
                  <a:ea typeface="楷体_GB2312" pitchFamily="49" charset="-122"/>
                </a:rPr>
                <a:t>    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=</a:t>
              </a:r>
              <a:r>
                <a:rPr lang="en-US" altLang="zh-CN" dirty="0">
                  <a:latin typeface="Times New Roman" pitchFamily="18" charset="0"/>
                  <a:ea typeface="楷体_GB2312" pitchFamily="49" charset="-122"/>
                </a:rPr>
                <a:t>    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(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2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x</a:t>
              </a:r>
              <a:r>
                <a:rPr lang="en-US" altLang="zh-CN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3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+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pitchFamily="34" charset="0"/>
                </a:rPr>
                <a:t>…+</a:t>
              </a:r>
              <a:r>
                <a:rPr lang="en-US" altLang="zh-CN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pitchFamily="34" charset="0"/>
                </a:rPr>
                <a:t>x</a:t>
              </a:r>
              <a:r>
                <a:rPr lang="en-US" altLang="zh-CN" i="1" baseline="-25000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pitchFamily="34" charset="0"/>
                </a:rPr>
                <a:t>n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  <a:sym typeface="Arial" pitchFamily="34" charset="0"/>
                </a:rPr>
                <a:t>）</a:t>
              </a:r>
              <a:endParaRPr lang="zh-CN" altLang="en-US" i="1" baseline="-25000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endParaRPr>
            </a:p>
          </p:txBody>
        </p:sp>
        <p:grpSp>
          <p:nvGrpSpPr>
            <p:cNvPr id="2072" name="Group 20"/>
            <p:cNvGrpSpPr/>
            <p:nvPr/>
          </p:nvGrpSpPr>
          <p:grpSpPr>
            <a:xfrm>
              <a:off x="2126" y="0"/>
              <a:ext cx="481" cy="1483"/>
              <a:chOff x="0" y="0"/>
              <a:chExt cx="481" cy="1483"/>
            </a:xfrm>
          </p:grpSpPr>
          <p:sp>
            <p:nvSpPr>
              <p:cNvPr id="2073" name="Text Box 21"/>
              <p:cNvSpPr txBox="1"/>
              <p:nvPr/>
            </p:nvSpPr>
            <p:spPr>
              <a:xfrm>
                <a:off x="0" y="0"/>
                <a:ext cx="46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1</a:t>
                </a:r>
                <a:endPara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2074" name="Text Box 22"/>
              <p:cNvSpPr txBox="1"/>
              <p:nvPr/>
            </p:nvSpPr>
            <p:spPr>
              <a:xfrm>
                <a:off x="0" y="480"/>
                <a:ext cx="46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i="1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n</a:t>
                </a:r>
                <a:endParaRPr lang="en-US" altLang="zh-CN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2311" name="Line 23"/>
              <p:cNvSpPr>
                <a:spLocks noChangeShapeType="1"/>
              </p:cNvSpPr>
              <p:nvPr/>
            </p:nvSpPr>
            <p:spPr bwMode="auto">
              <a:xfrm>
                <a:off x="121" y="667"/>
                <a:ext cx="360" cy="816"/>
              </a:xfrm>
              <a:prstGeom prst="line">
                <a:avLst/>
              </a:prstGeom>
              <a:noFill/>
              <a:ln w="34925">
                <a:solidFill>
                  <a:srgbClr val="0000FF"/>
                </a:solidFill>
                <a:round/>
              </a:ln>
              <a:effectLst>
                <a:outerShdw dist="17961" dir="2700000" algn="ctr" rotWithShape="0">
                  <a:srgbClr val="0000FF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</p:grpSp>
      <p:sp>
        <p:nvSpPr>
          <p:cNvPr id="12312" name="Text Box 24"/>
          <p:cNvSpPr txBox="1"/>
          <p:nvPr/>
        </p:nvSpPr>
        <p:spPr>
          <a:xfrm>
            <a:off x="1676400" y="3470275"/>
            <a:ext cx="17830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如上面两例为：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4381500" y="3444875"/>
            <a:ext cx="3736975" cy="892702"/>
            <a:chOff x="-60" y="-41"/>
            <a:chExt cx="5885" cy="1405"/>
          </a:xfrm>
        </p:grpSpPr>
        <p:grpSp>
          <p:nvGrpSpPr>
            <p:cNvPr id="2067" name="Group 26"/>
            <p:cNvGrpSpPr/>
            <p:nvPr/>
          </p:nvGrpSpPr>
          <p:grpSpPr>
            <a:xfrm>
              <a:off x="-60" y="127"/>
              <a:ext cx="608" cy="1091"/>
              <a:chOff x="-60" y="127"/>
              <a:chExt cx="608" cy="1091"/>
            </a:xfrm>
          </p:grpSpPr>
          <p:sp>
            <p:nvSpPr>
              <p:cNvPr id="2069" name="Text Box 27"/>
              <p:cNvSpPr txBox="1"/>
              <p:nvPr/>
            </p:nvSpPr>
            <p:spPr>
              <a:xfrm>
                <a:off x="-60" y="127"/>
                <a:ext cx="608" cy="100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600" i="1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x</a:t>
                </a:r>
                <a:endParaRPr lang="en-US" altLang="zh-CN" sz="3600" i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2316" name="Line 28"/>
              <p:cNvSpPr>
                <a:spLocks noChangeShapeType="1"/>
              </p:cNvSpPr>
              <p:nvPr/>
            </p:nvSpPr>
            <p:spPr bwMode="auto">
              <a:xfrm>
                <a:off x="75" y="402"/>
                <a:ext cx="360" cy="81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>
                <a:outerShdw dist="17961" dir="2700000" algn="ctr" rotWithShape="0">
                  <a:srgbClr val="0000FF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  <p:graphicFrame>
          <p:nvGraphicFramePr>
            <p:cNvPr id="2050" name="Object 29"/>
            <p:cNvGraphicFramePr>
              <a:graphicFrameLocks noChangeAspect="1"/>
            </p:cNvGraphicFramePr>
            <p:nvPr/>
          </p:nvGraphicFramePr>
          <p:xfrm>
            <a:off x="840" y="-41"/>
            <a:ext cx="4985" cy="14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1" imgW="33528000" imgH="9448800" progId="Equation.DSMT4">
                    <p:embed/>
                  </p:oleObj>
                </mc:Choice>
                <mc:Fallback>
                  <p:oleObj name="" r:id="rId1" imgW="33528000" imgH="94488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840" y="-41"/>
                          <a:ext cx="4985" cy="140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8" name="Text Box 30"/>
            <p:cNvSpPr txBox="1"/>
            <p:nvPr/>
          </p:nvSpPr>
          <p:spPr>
            <a:xfrm>
              <a:off x="360" y="240"/>
              <a:ext cx="491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=</a:t>
              </a:r>
              <a:endPara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</p:grpSp>
      <p:grpSp>
        <p:nvGrpSpPr>
          <p:cNvPr id="6" name="Group 31"/>
          <p:cNvGrpSpPr/>
          <p:nvPr/>
        </p:nvGrpSpPr>
        <p:grpSpPr>
          <a:xfrm>
            <a:off x="2833688" y="4156075"/>
            <a:ext cx="7620000" cy="1023459"/>
            <a:chOff x="1823" y="0"/>
            <a:chExt cx="12000" cy="1611"/>
          </a:xfrm>
        </p:grpSpPr>
        <p:sp>
          <p:nvSpPr>
            <p:cNvPr id="2062" name="Rectangle 35" descr="小网格"/>
            <p:cNvSpPr/>
            <p:nvPr/>
          </p:nvSpPr>
          <p:spPr>
            <a:xfrm>
              <a:off x="1823" y="172"/>
              <a:ext cx="12000" cy="143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lnSpc>
                  <a:spcPct val="150000"/>
                </a:lnSpc>
              </a:pP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=     (151+156+153+158+154+161+155+157+154+157)</a:t>
              </a:r>
              <a:endPara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0" hangingPunct="0">
                <a:lnSpc>
                  <a:spcPct val="150000"/>
                </a:lnSpc>
              </a:pP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= 155.6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（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cm</a:t>
              </a:r>
              <a:r>
                <a:rPr lang="zh-CN" altLang="en-US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）</a:t>
              </a:r>
              <a:r>
                <a: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.</a:t>
              </a:r>
              <a:endParaRPr lang="en-US" altLang="zh-CN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grpSp>
          <p:nvGrpSpPr>
            <p:cNvPr id="2063" name="Group 36"/>
            <p:cNvGrpSpPr/>
            <p:nvPr/>
          </p:nvGrpSpPr>
          <p:grpSpPr>
            <a:xfrm>
              <a:off x="2340" y="0"/>
              <a:ext cx="648" cy="1549"/>
              <a:chOff x="1500" y="0"/>
              <a:chExt cx="648" cy="1549"/>
            </a:xfrm>
          </p:grpSpPr>
          <p:sp>
            <p:nvSpPr>
              <p:cNvPr id="2064" name="Text Box 37"/>
              <p:cNvSpPr txBox="1"/>
              <p:nvPr/>
            </p:nvSpPr>
            <p:spPr>
              <a:xfrm>
                <a:off x="1620" y="0"/>
                <a:ext cx="46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1</a:t>
                </a:r>
                <a:endPara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2065" name="Text Box 38"/>
              <p:cNvSpPr txBox="1"/>
              <p:nvPr/>
            </p:nvSpPr>
            <p:spPr>
              <a:xfrm>
                <a:off x="1500" y="600"/>
                <a:ext cx="648" cy="57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dirty="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10</a:t>
                </a:r>
                <a:endParaRPr lang="en-US" altLang="zh-CN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12327" name="Line 39"/>
              <p:cNvSpPr>
                <a:spLocks noChangeShapeType="1"/>
              </p:cNvSpPr>
              <p:nvPr/>
            </p:nvSpPr>
            <p:spPr bwMode="auto">
              <a:xfrm>
                <a:off x="1620" y="733"/>
                <a:ext cx="480" cy="816"/>
              </a:xfrm>
              <a:prstGeom prst="line">
                <a:avLst/>
              </a:prstGeom>
              <a:noFill/>
              <a:ln w="34925">
                <a:solidFill>
                  <a:srgbClr val="0000FF"/>
                </a:solidFill>
                <a:round/>
              </a:ln>
              <a:effectLst>
                <a:outerShdw dist="17961" dir="2700000" algn="ctr" rotWithShape="0">
                  <a:srgbClr val="0000FF">
                    <a:gamma/>
                    <a:shade val="60000"/>
                    <a:invGamma/>
                    <a:alpha val="50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楷体_GB2312" pitchFamily="49" charset="-122"/>
                  <a:cs typeface="+mn-cs"/>
                </a:endParaRPr>
              </a:p>
            </p:txBody>
          </p:sp>
        </p:grpSp>
      </p:grpSp>
      <p:graphicFrame>
        <p:nvGraphicFramePr>
          <p:cNvPr id="2051" name="Object 3"/>
          <p:cNvGraphicFramePr/>
          <p:nvPr/>
        </p:nvGraphicFramePr>
        <p:xfrm>
          <a:off x="2952750" y="1479550"/>
          <a:ext cx="22860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1066165" imgH="405765" progId="Equation.DSMT4">
                  <p:embed/>
                </p:oleObj>
              </mc:Choice>
              <mc:Fallback>
                <p:oleObj name="" r:id="rId3" imgW="1066165" imgH="40576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2750" y="1479550"/>
                        <a:ext cx="2286000" cy="871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/>
          <p:nvPr/>
        </p:nvGraphicFramePr>
        <p:xfrm>
          <a:off x="3309938" y="2881313"/>
          <a:ext cx="3333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165100" imgH="190500" progId="Equation.DSMT4">
                  <p:embed/>
                </p:oleObj>
              </mc:Choice>
              <mc:Fallback>
                <p:oleObj name="" r:id="rId5" imgW="165100" imgH="1905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09938" y="2881313"/>
                        <a:ext cx="333375" cy="384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/>
          <p:nvPr/>
        </p:nvGraphicFramePr>
        <p:xfrm>
          <a:off x="5595938" y="2765425"/>
          <a:ext cx="3333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165100" imgH="190500" progId="Equation.DSMT4">
                  <p:embed/>
                </p:oleObj>
              </mc:Choice>
              <mc:Fallback>
                <p:oleObj name="" r:id="rId7" imgW="165100" imgH="1905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5938" y="2765425"/>
                        <a:ext cx="333375" cy="384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6"/>
          <p:cNvGraphicFramePr/>
          <p:nvPr/>
        </p:nvGraphicFramePr>
        <p:xfrm>
          <a:off x="2524125" y="4479925"/>
          <a:ext cx="3333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8" imgW="165100" imgH="190500" progId="Equation.DSMT4">
                  <p:embed/>
                </p:oleObj>
              </mc:Choice>
              <mc:Fallback>
                <p:oleObj name="" r:id="rId8" imgW="165100" imgH="1905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24125" y="4479925"/>
                        <a:ext cx="333375" cy="384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3"/>
          <p:cNvSpPr txBox="1"/>
          <p:nvPr/>
        </p:nvSpPr>
        <p:spPr>
          <a:xfrm>
            <a:off x="3452813" y="2500313"/>
            <a:ext cx="6286500" cy="393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平均数的特征是什么？它怎样刻画一组数据的？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1776413" y="2271713"/>
            <a:ext cx="1466850" cy="670183"/>
            <a:chOff x="0" y="0"/>
            <a:chExt cx="2310" cy="1055"/>
          </a:xfrm>
        </p:grpSpPr>
        <p:grpSp>
          <p:nvGrpSpPr>
            <p:cNvPr id="13316" name="Group 41"/>
            <p:cNvGrpSpPr/>
            <p:nvPr/>
          </p:nvGrpSpPr>
          <p:grpSpPr>
            <a:xfrm>
              <a:off x="92" y="0"/>
              <a:ext cx="1828" cy="927"/>
              <a:chOff x="0" y="0"/>
              <a:chExt cx="1088" cy="697"/>
            </a:xfrm>
          </p:grpSpPr>
          <p:sp>
            <p:nvSpPr>
              <p:cNvPr id="13318" name="Oval 27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rgbClr val="00FF00"/>
              </a:solidFill>
              <a:ln w="9525">
                <a:noFill/>
              </a:ln>
              <a:effectLst>
                <a:prstShdw prst="shdw17" dist="17961" dir="2699999">
                  <a:srgbClr val="687F8C"/>
                </a:prstShdw>
              </a:effectLst>
            </p:spPr>
            <p:txBody>
              <a:bodyPr wrap="none" lIns="90170" tIns="46990" rIns="90170" bIns="46990" anchor="ctr"/>
              <a:p>
                <a:pPr lvl="0" eaLnBrk="1" hangingPunct="1"/>
                <a:endParaRPr lang="zh-CN" altLang="en-US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pic>
            <p:nvPicPr>
              <p:cNvPr id="13319" name="Picture 28" descr="MCj04348590000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13317" name="Text Box 29"/>
            <p:cNvSpPr txBox="1"/>
            <p:nvPr/>
          </p:nvSpPr>
          <p:spPr>
            <a:xfrm>
              <a:off x="0" y="479"/>
              <a:ext cx="2310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dirty="0">
                  <a:solidFill>
                    <a:srgbClr val="FF0000"/>
                  </a:solidFill>
                  <a:latin typeface="Arial" pitchFamily="34" charset="0"/>
                  <a:ea typeface="黑体" pitchFamily="2" charset="-122"/>
                </a:rPr>
                <a:t>想一想</a:t>
              </a:r>
              <a:endParaRPr lang="zh-CN" altLang="en-US" dirty="0">
                <a:solidFill>
                  <a:srgbClr val="FF0000"/>
                </a:solidFill>
                <a:latin typeface="Arial" pitchFamily="34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 descr="小网格"/>
          <p:cNvSpPr/>
          <p:nvPr/>
        </p:nvSpPr>
        <p:spPr>
          <a:xfrm>
            <a:off x="1381125" y="1571625"/>
            <a:ext cx="914400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）在数轴上标出表示这些同学的身高及其平均数的点</a:t>
            </a:r>
            <a:r>
              <a:rPr lang="en-US" altLang="zh-CN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/>
        </p:nvGraphicFramePr>
        <p:xfrm>
          <a:off x="2514600" y="609600"/>
          <a:ext cx="7643495" cy="919480"/>
        </p:xfrm>
        <a:graphic>
          <a:graphicData uri="http://schemas.openxmlformats.org/drawingml/2006/table">
            <a:tbl>
              <a:tblPr/>
              <a:tblGrid>
                <a:gridCol w="843280"/>
                <a:gridCol w="680720"/>
                <a:gridCol w="669925"/>
                <a:gridCol w="681355"/>
                <a:gridCol w="669925"/>
                <a:gridCol w="657860"/>
                <a:gridCol w="679450"/>
                <a:gridCol w="659130"/>
                <a:gridCol w="750570"/>
                <a:gridCol w="646430"/>
                <a:gridCol w="704850"/>
              </a:tblGrid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编号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身高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黑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156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153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158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154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161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155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154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157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FEB"/>
                    </a:solidFill>
                  </a:tcPr>
                </a:tc>
              </a:tr>
            </a:tbl>
          </a:graphicData>
        </a:graphic>
      </p:graphicFrame>
      <p:sp>
        <p:nvSpPr>
          <p:cNvPr id="3116" name="Oval 41"/>
          <p:cNvSpPr/>
          <p:nvPr/>
        </p:nvSpPr>
        <p:spPr>
          <a:xfrm>
            <a:off x="3538538" y="685800"/>
            <a:ext cx="227012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1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17" name="Oval 42"/>
          <p:cNvSpPr/>
          <p:nvPr/>
        </p:nvSpPr>
        <p:spPr>
          <a:xfrm>
            <a:off x="42243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2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18" name="Oval 43"/>
          <p:cNvSpPr/>
          <p:nvPr/>
        </p:nvSpPr>
        <p:spPr>
          <a:xfrm>
            <a:off x="49101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3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19" name="Oval 44"/>
          <p:cNvSpPr/>
          <p:nvPr/>
        </p:nvSpPr>
        <p:spPr>
          <a:xfrm>
            <a:off x="55959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4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0" name="Oval 45"/>
          <p:cNvSpPr/>
          <p:nvPr/>
        </p:nvSpPr>
        <p:spPr>
          <a:xfrm>
            <a:off x="62055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5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1" name="Oval 46"/>
          <p:cNvSpPr/>
          <p:nvPr/>
        </p:nvSpPr>
        <p:spPr>
          <a:xfrm>
            <a:off x="69675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6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2" name="Oval 47"/>
          <p:cNvSpPr/>
          <p:nvPr/>
        </p:nvSpPr>
        <p:spPr>
          <a:xfrm>
            <a:off x="75771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7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3" name="Oval 48"/>
          <p:cNvSpPr/>
          <p:nvPr/>
        </p:nvSpPr>
        <p:spPr>
          <a:xfrm>
            <a:off x="82629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8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4" name="Oval 49"/>
          <p:cNvSpPr/>
          <p:nvPr/>
        </p:nvSpPr>
        <p:spPr>
          <a:xfrm>
            <a:off x="8948738" y="685800"/>
            <a:ext cx="230187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9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125" name="Oval 50"/>
          <p:cNvSpPr/>
          <p:nvPr/>
        </p:nvSpPr>
        <p:spPr>
          <a:xfrm>
            <a:off x="9634538" y="68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noFill/>
          </a:ln>
        </p:spPr>
        <p:txBody>
          <a:bodyPr wrap="none" anchor="ctr"/>
          <a:p>
            <a:pPr lvl="0" eaLnBrk="0" hangingPunct="0"/>
            <a:r>
              <a:rPr lang="en-US" altLang="zh-CN" sz="2000">
                <a:latin typeface="Times New Roman" pitchFamily="18" charset="0"/>
                <a:ea typeface="楷体_GB2312" pitchFamily="49" charset="-122"/>
              </a:rPr>
              <a:t>10</a:t>
            </a:r>
            <a:endParaRPr lang="en-US" altLang="zh-CN" sz="2000">
              <a:latin typeface="Times New Roman" pitchFamily="18" charset="0"/>
              <a:ea typeface="楷体_GB2312" pitchFamily="49" charset="-122"/>
            </a:endParaRPr>
          </a:p>
        </p:txBody>
      </p:sp>
      <p:pic>
        <p:nvPicPr>
          <p:cNvPr id="13363" name="Picture 51" descr="1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0" y="2362200"/>
            <a:ext cx="8451850" cy="4445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364" name="Oval 52"/>
          <p:cNvSpPr/>
          <p:nvPr/>
        </p:nvSpPr>
        <p:spPr>
          <a:xfrm>
            <a:off x="37338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65" name="Oval 53"/>
          <p:cNvSpPr/>
          <p:nvPr/>
        </p:nvSpPr>
        <p:spPr>
          <a:xfrm>
            <a:off x="48006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66" name="Oval 54"/>
          <p:cNvSpPr/>
          <p:nvPr/>
        </p:nvSpPr>
        <p:spPr>
          <a:xfrm>
            <a:off x="53340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67" name="Oval 55"/>
          <p:cNvSpPr/>
          <p:nvPr/>
        </p:nvSpPr>
        <p:spPr>
          <a:xfrm>
            <a:off x="58674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68" name="Oval 56"/>
          <p:cNvSpPr/>
          <p:nvPr/>
        </p:nvSpPr>
        <p:spPr>
          <a:xfrm>
            <a:off x="64008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69" name="Oval 57"/>
          <p:cNvSpPr/>
          <p:nvPr/>
        </p:nvSpPr>
        <p:spPr>
          <a:xfrm>
            <a:off x="69342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70" name="Oval 58"/>
          <p:cNvSpPr/>
          <p:nvPr/>
        </p:nvSpPr>
        <p:spPr>
          <a:xfrm>
            <a:off x="73914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3371" name="Oval 59"/>
          <p:cNvSpPr/>
          <p:nvPr/>
        </p:nvSpPr>
        <p:spPr>
          <a:xfrm>
            <a:off x="8991600" y="243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60"/>
          <p:cNvGrpSpPr/>
          <p:nvPr/>
        </p:nvGrpSpPr>
        <p:grpSpPr>
          <a:xfrm>
            <a:off x="5943600" y="2057400"/>
            <a:ext cx="381000" cy="533400"/>
            <a:chOff x="0" y="0"/>
            <a:chExt cx="128" cy="192"/>
          </a:xfrm>
        </p:grpSpPr>
        <p:sp>
          <p:nvSpPr>
            <p:cNvPr id="3144" name="Oval 61"/>
            <p:cNvSpPr/>
            <p:nvPr/>
          </p:nvSpPr>
          <p:spPr>
            <a:xfrm>
              <a:off x="48" y="14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graphicFrame>
          <p:nvGraphicFramePr>
            <p:cNvPr id="3076" name="Object 62"/>
            <p:cNvGraphicFramePr>
              <a:graphicFrameLocks noChangeAspect="1"/>
            </p:cNvGraphicFramePr>
            <p:nvPr/>
          </p:nvGraphicFramePr>
          <p:xfrm>
            <a:off x="0" y="0"/>
            <a:ext cx="128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2" imgW="203835" imgH="229235" progId="Equation.DSMT4">
                    <p:embed/>
                  </p:oleObj>
                </mc:Choice>
                <mc:Fallback>
                  <p:oleObj name="" r:id="rId2" imgW="203835" imgH="229235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128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75" name="WordArt 63"/>
          <p:cNvSpPr>
            <a:spLocks noChangeArrowheads="1" noChangeShapeType="1"/>
          </p:cNvSpPr>
          <p:nvPr/>
        </p:nvSpPr>
        <p:spPr bwMode="auto">
          <a:xfrm>
            <a:off x="1524000" y="76200"/>
            <a:ext cx="1828800" cy="522288"/>
          </a:xfrm>
          <a:prstGeom prst="rect">
            <a:avLst/>
          </a:prstGeom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 w="9525">
                  <a:noFill/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uLnTx/>
                <a:uFillTx/>
                <a:latin typeface="宋体"/>
                <a:ea typeface="宋体"/>
                <a:cs typeface="+mn-cs"/>
              </a:rPr>
              <a:t>探究交流</a:t>
            </a:r>
            <a:endParaRPr kumimoji="0" lang="zh-CN" altLang="en-US" sz="3600" b="1" i="0" u="none" strike="noStrike" kern="1200" cap="none" spc="0" normalizeH="0" baseline="0" noProof="0">
              <a:ln w="9525">
                <a:noFill/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3376" name="Rectangle 64" descr="小网格"/>
          <p:cNvSpPr/>
          <p:nvPr/>
        </p:nvSpPr>
        <p:spPr>
          <a:xfrm>
            <a:off x="1752600" y="2895600"/>
            <a:ext cx="8763000" cy="4749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40000"/>
              </a:lnSpc>
            </a:pP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（</a:t>
            </a:r>
            <a:r>
              <a:rPr lang="en-US" altLang="zh-CN"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）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考察表示平均数的点与其他的点的位置关系，你能得出什么结论</a:t>
            </a:r>
            <a:r>
              <a:rPr lang="zh-CN" altLang="en-US" dirty="0">
                <a:latin typeface="宋体" pitchFamily="2" charset="-122"/>
                <a:ea typeface="楷体_GB2312" pitchFamily="49" charset="-122"/>
              </a:rPr>
              <a:t>？</a:t>
            </a:r>
            <a:endParaRPr lang="zh-CN" altLang="en-US" dirty="0">
              <a:latin typeface="宋体" pitchFamily="2" charset="-122"/>
              <a:ea typeface="楷体_GB2312" pitchFamily="49" charset="-122"/>
            </a:endParaRPr>
          </a:p>
        </p:txBody>
      </p:sp>
      <p:pic>
        <p:nvPicPr>
          <p:cNvPr id="13377" name="Picture 65" descr="新男孩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875" y="5318125"/>
            <a:ext cx="1163638" cy="153987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" name="Group 66"/>
          <p:cNvGrpSpPr/>
          <p:nvPr/>
        </p:nvGrpSpPr>
        <p:grpSpPr>
          <a:xfrm>
            <a:off x="1703388" y="4292600"/>
            <a:ext cx="4537075" cy="1143000"/>
            <a:chOff x="0" y="0"/>
            <a:chExt cx="6240" cy="1800"/>
          </a:xfrm>
        </p:grpSpPr>
        <p:sp>
          <p:nvSpPr>
            <p:cNvPr id="3143" name="AutoShape 67"/>
            <p:cNvSpPr/>
            <p:nvPr/>
          </p:nvSpPr>
          <p:spPr>
            <a:xfrm flipH="1" flipV="1">
              <a:off x="0" y="0"/>
              <a:ext cx="6240" cy="1800"/>
            </a:xfrm>
            <a:prstGeom prst="wedgeRoundRectCallout">
              <a:avLst>
                <a:gd name="adj1" fmla="val 37065"/>
                <a:gd name="adj2" fmla="val -75000"/>
                <a:gd name="adj3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anchor="ctr"/>
            <a:p>
              <a:pPr lvl="0" eaLnBrk="0" hangingPunct="0">
                <a:buNone/>
              </a:pPr>
              <a:r>
                <a:rPr lang="zh-CN" altLang="en-US" dirty="0">
                  <a:latin typeface="黑体" pitchFamily="2" charset="-122"/>
                  <a:ea typeface="黑体" pitchFamily="2" charset="-122"/>
                </a:rPr>
                <a:t>这些点都位于</a:t>
              </a:r>
              <a:r>
                <a:rPr lang="zh-CN" altLang="en-US" i="1" dirty="0">
                  <a:latin typeface="Times New Roman" pitchFamily="18" charset="0"/>
                  <a:ea typeface="黑体" pitchFamily="2" charset="-122"/>
                </a:rPr>
                <a:t>    </a:t>
              </a:r>
              <a:r>
                <a:rPr lang="zh-CN" altLang="en-US" dirty="0">
                  <a:latin typeface="黑体" pitchFamily="2" charset="-122"/>
                  <a:ea typeface="黑体" pitchFamily="2" charset="-122"/>
                </a:rPr>
                <a:t>的两侧，</a:t>
              </a:r>
              <a:endParaRPr lang="zh-CN" altLang="en-US" dirty="0">
                <a:latin typeface="黑体" pitchFamily="2" charset="-122"/>
                <a:ea typeface="黑体" pitchFamily="2" charset="-122"/>
              </a:endParaRPr>
            </a:p>
            <a:p>
              <a:pPr lvl="0" eaLnBrk="0" hangingPunct="0">
                <a:lnSpc>
                  <a:spcPct val="120000"/>
                </a:lnSpc>
                <a:buNone/>
              </a:pPr>
              <a:r>
                <a:rPr lang="zh-CN" altLang="en-US" dirty="0">
                  <a:latin typeface="黑体" pitchFamily="2" charset="-122"/>
                  <a:ea typeface="黑体" pitchFamily="2" charset="-122"/>
                </a:rPr>
                <a:t>不会都在平均数的一侧</a:t>
              </a:r>
              <a:r>
                <a:rPr lang="en-US" altLang="zh-CN">
                  <a:latin typeface="Times New Roman" pitchFamily="18" charset="0"/>
                  <a:ea typeface="黑体" pitchFamily="2" charset="-122"/>
                </a:rPr>
                <a:t>.</a:t>
              </a:r>
              <a:endParaRPr lang="en-US" altLang="zh-CN">
                <a:latin typeface="Times New Roman" pitchFamily="18" charset="0"/>
                <a:ea typeface="黑体" pitchFamily="2" charset="-122"/>
              </a:endParaRPr>
            </a:p>
          </p:txBody>
        </p:sp>
        <p:graphicFrame>
          <p:nvGraphicFramePr>
            <p:cNvPr id="3075" name="Object 68"/>
            <p:cNvGraphicFramePr>
              <a:graphicFrameLocks noChangeAspect="1"/>
            </p:cNvGraphicFramePr>
            <p:nvPr/>
          </p:nvGraphicFramePr>
          <p:xfrm>
            <a:off x="3360" y="225"/>
            <a:ext cx="537" cy="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5" imgW="241935" imgH="280670" progId="Equation.DSMT4">
                    <p:embed/>
                  </p:oleObj>
                </mc:Choice>
                <mc:Fallback>
                  <p:oleObj name="" r:id="rId5" imgW="241935" imgH="280670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360" y="225"/>
                          <a:ext cx="537" cy="6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3381" name="Picture 69" descr="新女孩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1200" y="5334000"/>
            <a:ext cx="1085850" cy="154305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4" name="Group 70"/>
          <p:cNvGrpSpPr/>
          <p:nvPr/>
        </p:nvGrpSpPr>
        <p:grpSpPr>
          <a:xfrm>
            <a:off x="6324600" y="3657600"/>
            <a:ext cx="3843338" cy="2438400"/>
            <a:chOff x="0" y="0"/>
            <a:chExt cx="5280" cy="3840"/>
          </a:xfrm>
        </p:grpSpPr>
        <p:sp>
          <p:nvSpPr>
            <p:cNvPr id="3142" name="AutoShape 71"/>
            <p:cNvSpPr/>
            <p:nvPr/>
          </p:nvSpPr>
          <p:spPr>
            <a:xfrm flipH="1" flipV="1">
              <a:off x="0" y="0"/>
              <a:ext cx="5280" cy="3840"/>
            </a:xfrm>
            <a:prstGeom prst="wedgeRoundRectCallout">
              <a:avLst>
                <a:gd name="adj1" fmla="val -50412"/>
                <a:gd name="adj2" fmla="val -58616"/>
                <a:gd name="adj3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anchor="ctr"/>
            <a:p>
              <a:pPr lvl="0" eaLnBrk="0" hangingPunct="0">
                <a:lnSpc>
                  <a:spcPct val="130000"/>
                </a:lnSpc>
                <a:buNone/>
              </a:pPr>
              <a:r>
                <a:rPr lang="zh-CN" altLang="en-US" dirty="0">
                  <a:latin typeface="黑体" pitchFamily="2" charset="-122"/>
                  <a:ea typeface="黑体" pitchFamily="2" charset="-122"/>
                </a:rPr>
                <a:t>   可以作为这组同学的身高的代表值，它反映了这组同学的身高的平均水平</a:t>
              </a:r>
              <a:r>
                <a:rPr lang="en-US" altLang="zh-CN">
                  <a:latin typeface="Times New Roman" pitchFamily="18" charset="0"/>
                  <a:ea typeface="黑体" pitchFamily="2" charset="-122"/>
                </a:rPr>
                <a:t>.</a:t>
              </a:r>
              <a:endParaRPr lang="en-US" altLang="zh-CN">
                <a:latin typeface="Times New Roman" pitchFamily="18" charset="0"/>
                <a:ea typeface="黑体" pitchFamily="2" charset="-122"/>
              </a:endParaRPr>
            </a:p>
          </p:txBody>
        </p:sp>
        <p:graphicFrame>
          <p:nvGraphicFramePr>
            <p:cNvPr id="3074" name="Object 72"/>
            <p:cNvGraphicFramePr>
              <a:graphicFrameLocks noChangeAspect="1"/>
            </p:cNvGraphicFramePr>
            <p:nvPr/>
          </p:nvGraphicFramePr>
          <p:xfrm>
            <a:off x="471" y="315"/>
            <a:ext cx="537" cy="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8" imgW="241935" imgH="280670" progId="Equation.DSMT4">
                    <p:embed/>
                  </p:oleObj>
                </mc:Choice>
                <mc:Fallback>
                  <p:oleObj name="" r:id="rId8" imgW="241935" imgH="28067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71" y="315"/>
                          <a:ext cx="537" cy="6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64" grpId="0" bldLvl="0" animBg="1"/>
      <p:bldP spid="13365" grpId="0" bldLvl="0" animBg="1"/>
      <p:bldP spid="13366" grpId="0" bldLvl="0" animBg="1"/>
      <p:bldP spid="13367" grpId="0" bldLvl="0" animBg="1"/>
      <p:bldP spid="13368" grpId="0" bldLvl="0" animBg="1"/>
      <p:bldP spid="13369" grpId="0" bldLvl="0" animBg="1"/>
      <p:bldP spid="13370" grpId="0" bldLvl="0" animBg="1"/>
      <p:bldP spid="13371" grpId="0" bldLvl="0" animBg="1"/>
      <p:bldP spid="1337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2043113" y="5000625"/>
            <a:ext cx="1523047" cy="804863"/>
            <a:chOff x="0" y="0"/>
            <a:chExt cx="2400" cy="1267"/>
          </a:xfrm>
        </p:grpSpPr>
        <p:sp>
          <p:nvSpPr>
            <p:cNvPr id="14344" name="Oval 3"/>
            <p:cNvSpPr/>
            <p:nvPr/>
          </p:nvSpPr>
          <p:spPr>
            <a:xfrm>
              <a:off x="0" y="759"/>
              <a:ext cx="2119" cy="508"/>
            </a:xfrm>
            <a:prstGeom prst="ellipse">
              <a:avLst/>
            </a:prstGeom>
            <a:solidFill>
              <a:srgbClr val="00FFFF"/>
            </a:solidFill>
            <a:ln w="9525">
              <a:noFill/>
            </a:ln>
            <a:effectLst>
              <a:prstShdw prst="shdw17" dist="17961" dir="2699999">
                <a:srgbClr val="009999"/>
              </a:prstShdw>
            </a:effectLst>
          </p:spPr>
          <p:txBody>
            <a:bodyPr wrap="none" anchor="ctr"/>
            <a:p>
              <a:pPr lvl="0" eaLnBrk="1" hangingPunct="1"/>
              <a:endParaRPr lang="zh-CN" altLang="en-US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14345" name="Text Box 4"/>
            <p:cNvSpPr txBox="1"/>
            <p:nvPr/>
          </p:nvSpPr>
          <p:spPr>
            <a:xfrm>
              <a:off x="675" y="240"/>
              <a:ext cx="1725" cy="91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/>
              <a:r>
                <a:rPr lang="zh-CN" altLang="en-US" sz="3200" dirty="0">
                  <a:solidFill>
                    <a:srgbClr val="FF0000"/>
                  </a:solidFill>
                  <a:latin typeface="Times New Roman" pitchFamily="18" charset="0"/>
                  <a:ea typeface="黑体" pitchFamily="2" charset="-122"/>
                </a:rPr>
                <a:t>结论</a:t>
              </a:r>
              <a:endPara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14346" name="Picture 5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5" y="0"/>
              <a:ext cx="1298" cy="12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524250" y="4929188"/>
            <a:ext cx="6858000" cy="114300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marL="0" marR="0" lvl="0" indent="0" algn="l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平均数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作为一组数据的一个代表值，它刻画了这组数据的平均水平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.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1957388" y="887413"/>
            <a:ext cx="84582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      平均数的大小与一组数据的每个数据都有关系，如果这组数据中的一个数据</a:t>
            </a:r>
            <a:r>
              <a:rPr lang="zh-CN" altLang="en-US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变大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，其平均数将</a:t>
            </a:r>
            <a:r>
              <a:rPr lang="zh-CN" altLang="en-US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变大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；若这组数据中的一个数据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变小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，平均数将</a:t>
            </a:r>
            <a:r>
              <a:rPr lang="zh-CN" altLang="en-US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变小</a:t>
            </a: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。</a:t>
            </a:r>
            <a:endParaRPr lang="zh-CN" altLang="en-US" dirty="0">
              <a:solidFill>
                <a:srgbClr val="3366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" name="Text Box 8"/>
          <p:cNvSpPr txBox="1"/>
          <p:nvPr/>
        </p:nvSpPr>
        <p:spPr>
          <a:xfrm>
            <a:off x="1881188" y="2182813"/>
            <a:ext cx="7848600" cy="4203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 </a:t>
            </a:r>
            <a:r>
              <a:rPr lang="en-US" altLang="zh-CN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、平均数的作用和特点吗？</a:t>
            </a:r>
            <a:endParaRPr lang="zh-CN" altLang="en-US" dirty="0">
              <a:solidFill>
                <a:srgbClr val="FF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1890713" y="428625"/>
            <a:ext cx="8991600" cy="3498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dirty="0">
                <a:solidFill>
                  <a:srgbClr val="CC3399"/>
                </a:solidFill>
                <a:latin typeface="Times New Roman" pitchFamily="18" charset="0"/>
                <a:ea typeface="楷体_GB2312" pitchFamily="49" charset="-122"/>
              </a:rPr>
              <a:t>、通过上述问题，平均数与数据组的关系是：</a:t>
            </a:r>
            <a:endParaRPr lang="zh-CN" altLang="en-US" dirty="0">
              <a:solidFill>
                <a:srgbClr val="CC3399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5" name="Text Box 10"/>
          <p:cNvSpPr txBox="1"/>
          <p:nvPr/>
        </p:nvSpPr>
        <p:spPr>
          <a:xfrm>
            <a:off x="1966913" y="2714625"/>
            <a:ext cx="8763000" cy="8591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rgbClr val="3366FF"/>
                </a:solidFill>
                <a:latin typeface="Times New Roman" pitchFamily="18" charset="0"/>
                <a:ea typeface="楷体_GB2312" pitchFamily="49" charset="-122"/>
              </a:rPr>
              <a:t>      </a:t>
            </a:r>
            <a:r>
              <a:rPr lang="zh-CN" altLang="en-US" dirty="0">
                <a:solidFill>
                  <a:srgbClr val="9900FF"/>
                </a:solidFill>
                <a:latin typeface="Times New Roman" pitchFamily="18" charset="0"/>
                <a:ea typeface="楷体_GB2312" pitchFamily="49" charset="-122"/>
              </a:rPr>
              <a:t>平均数是一组数据的数值大小的集中代表值，它刻画了这组数据整体的平均状态，体现了这组数据的整体性质，对于这组数据的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个体性质</a:t>
            </a:r>
            <a:r>
              <a:rPr lang="zh-CN" altLang="en-US" dirty="0">
                <a:solidFill>
                  <a:srgbClr val="9900FF"/>
                </a:solidFill>
                <a:latin typeface="Times New Roman" pitchFamily="18" charset="0"/>
                <a:ea typeface="楷体_GB2312" pitchFamily="49" charset="-122"/>
              </a:rPr>
              <a:t>不能作出什么结论。</a:t>
            </a:r>
            <a:endParaRPr lang="zh-CN" altLang="en-US" dirty="0">
              <a:solidFill>
                <a:srgbClr val="99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nimBg="1"/>
      <p:bldP spid="14343" grpId="0"/>
      <p:bldP spid="3" grpId="0"/>
      <p:bldP spid="4" grpId="0" bldLvl="0"/>
      <p:bldP spid="4" grpId="1" bldLvl="0"/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2691</Words>
  <Application>Kingsoft Office WPP</Application>
  <PresentationFormat>宽屏</PresentationFormat>
  <Paragraphs>331</Paragraphs>
  <Slides>19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2016-03-12T06:11:28Z</dcterms:created>
  <dcterms:modified xsi:type="dcterms:W3CDTF">2016-03-12T06:12:38Z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