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.png"/><Relationship Id="rId3" Type="http://schemas.openxmlformats.org/officeDocument/2006/relationships/image" Target="../media/image4.png"/><Relationship Id="rId2" Type="http://schemas.openxmlformats.org/officeDocument/2006/relationships/image" Target="../media/image14.emf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wmf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Box 3"/>
          <p:cNvSpPr txBox="1"/>
          <p:nvPr/>
        </p:nvSpPr>
        <p:spPr>
          <a:xfrm>
            <a:off x="1524000" y="2944813"/>
            <a:ext cx="914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6.1.3  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众数</a:t>
            </a:r>
            <a:endParaRPr lang="zh-CN" altLang="en-US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147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48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5" name="Text Box 27"/>
          <p:cNvSpPr txBox="1">
            <a:spLocks noChangeArrowheads="1"/>
          </p:cNvSpPr>
          <p:nvPr/>
        </p:nvSpPr>
        <p:spPr bwMode="auto">
          <a:xfrm>
            <a:off x="3881438" y="1214438"/>
            <a:ext cx="6172200" cy="5156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dirty="0">
                <a:solidFill>
                  <a:srgbClr val="CC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平均数、中位数和众数分别反映什么？</a:t>
            </a: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600" dirty="0">
              <a:effectLst>
                <a:outerShdw blurRad="38100" dist="38100" dir="2700000">
                  <a:srgbClr val="FFFFFF"/>
                </a:outerShdw>
              </a:effectLst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416" name="Text Box 26"/>
          <p:cNvSpPr txBox="1">
            <a:spLocks noChangeArrowheads="1"/>
          </p:cNvSpPr>
          <p:nvPr/>
        </p:nvSpPr>
        <p:spPr bwMode="auto">
          <a:xfrm>
            <a:off x="1985963" y="2138363"/>
            <a:ext cx="8499475" cy="25076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平均数、中位数和众数都是用来代表一组数据的一些特征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平均数反映一组数据的（          ）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中位数反映一组数据的（          ） 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众数反映一组数据的  （          ） 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A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平均水平  </a:t>
            </a:r>
            <a:r>
              <a:rPr kumimoji="0" lang="zh-CN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B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中等水平   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C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多数水平 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  <p:grpSp>
        <p:nvGrpSpPr>
          <p:cNvPr id="14340" name="Group 9"/>
          <p:cNvGrpSpPr/>
          <p:nvPr/>
        </p:nvGrpSpPr>
        <p:grpSpPr>
          <a:xfrm>
            <a:off x="2025650" y="714375"/>
            <a:ext cx="1998663" cy="895350"/>
            <a:chOff x="0" y="0"/>
            <a:chExt cx="1259" cy="563"/>
          </a:xfrm>
        </p:grpSpPr>
        <p:grpSp>
          <p:nvGrpSpPr>
            <p:cNvPr id="14344" name="Group 10"/>
            <p:cNvGrpSpPr/>
            <p:nvPr/>
          </p:nvGrpSpPr>
          <p:grpSpPr>
            <a:xfrm>
              <a:off x="0" y="0"/>
              <a:ext cx="879" cy="563"/>
              <a:chOff x="0" y="0"/>
              <a:chExt cx="1088" cy="697"/>
            </a:xfrm>
          </p:grpSpPr>
          <p:sp>
            <p:nvSpPr>
              <p:cNvPr id="14346" name="Oval 23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rgbClr val="00FFFF"/>
              </a:solidFill>
              <a:ln w="9525">
                <a:noFill/>
              </a:ln>
              <a:effectLst>
                <a:prstShdw prst="shdw17" dist="17961" dir="2699999">
                  <a:srgbClr val="687F8C"/>
                </a:prstShdw>
              </a:effectLst>
            </p:spPr>
            <p:txBody>
              <a:bodyPr wrap="none" lIns="90170" tIns="46990" rIns="90170" bIns="46990" anchor="ctr"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pic>
            <p:nvPicPr>
              <p:cNvPr id="14347" name="Picture 24" descr="MCj04348590000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14345" name="Text Box 25"/>
            <p:cNvSpPr txBox="1"/>
            <p:nvPr/>
          </p:nvSpPr>
          <p:spPr>
            <a:xfrm>
              <a:off x="335" y="236"/>
              <a:ext cx="924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动脑筋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17422" name="Text Box 14"/>
          <p:cNvSpPr txBox="1"/>
          <p:nvPr/>
        </p:nvSpPr>
        <p:spPr>
          <a:xfrm>
            <a:off x="6316663" y="3649663"/>
            <a:ext cx="3352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C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7423" name="Text Box 15"/>
          <p:cNvSpPr txBox="1"/>
          <p:nvPr/>
        </p:nvSpPr>
        <p:spPr>
          <a:xfrm>
            <a:off x="6311900" y="3098800"/>
            <a:ext cx="3352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B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7424" name="Text Box 16"/>
          <p:cNvSpPr txBox="1"/>
          <p:nvPr/>
        </p:nvSpPr>
        <p:spPr>
          <a:xfrm>
            <a:off x="6311900" y="2565400"/>
            <a:ext cx="3479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A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bldLvl="0" animBg="1"/>
      <p:bldP spid="17416" grpId="0" bldLvl="0" animBg="1"/>
      <p:bldP spid="17422" grpId="0" bldLvl="0"/>
      <p:bldP spid="17423" grpId="0" bldLvl="0"/>
      <p:bldP spid="1742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2"/>
          <p:cNvGrpSpPr/>
          <p:nvPr/>
        </p:nvGrpSpPr>
        <p:grpSpPr>
          <a:xfrm>
            <a:off x="1792288" y="246063"/>
            <a:ext cx="1550035" cy="796925"/>
            <a:chOff x="0" y="0"/>
            <a:chExt cx="2441" cy="1256"/>
          </a:xfrm>
        </p:grpSpPr>
        <p:sp>
          <p:nvSpPr>
            <p:cNvPr id="15368" name="Oval 3"/>
            <p:cNvSpPr/>
            <p:nvPr/>
          </p:nvSpPr>
          <p:spPr>
            <a:xfrm>
              <a:off x="0" y="755"/>
              <a:ext cx="2441" cy="444"/>
            </a:xfrm>
            <a:prstGeom prst="ellipse">
              <a:avLst/>
            </a:prstGeom>
            <a:solidFill>
              <a:srgbClr val="00FFFF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pic>
          <p:nvPicPr>
            <p:cNvPr id="15369" name="Picture 4" descr="MCj0432584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" y="0"/>
              <a:ext cx="1440" cy="125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5370" name="Text Box 5"/>
            <p:cNvSpPr txBox="1"/>
            <p:nvPr/>
          </p:nvSpPr>
          <p:spPr>
            <a:xfrm>
              <a:off x="600" y="240"/>
              <a:ext cx="1731" cy="91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练习</a:t>
              </a:r>
              <a:endParaRPr lang="zh-CN" altLang="en-US" sz="3200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15363" name="Text Box 12"/>
          <p:cNvSpPr txBox="1"/>
          <p:nvPr/>
        </p:nvSpPr>
        <p:spPr>
          <a:xfrm>
            <a:off x="1868488" y="1008063"/>
            <a:ext cx="7467600" cy="1133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>
                <a:latin typeface="Times New Roman" pitchFamily="18" charset="0"/>
                <a:ea typeface="黑体" pitchFamily="2" charset="-122"/>
              </a:rPr>
              <a:t>1.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求下面各组数据的众数：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4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1.0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1.1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1.0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0.9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0.8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0.9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1.1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0.9.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7888288" y="1693863"/>
            <a:ext cx="9829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众数是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5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8440" name="Text Box 8"/>
          <p:cNvSpPr txBox="1"/>
          <p:nvPr/>
        </p:nvSpPr>
        <p:spPr>
          <a:xfrm>
            <a:off x="8955088" y="2303463"/>
            <a:ext cx="12115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众数是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0.9.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8441" name="Text Box 6"/>
          <p:cNvSpPr txBox="1"/>
          <p:nvPr/>
        </p:nvSpPr>
        <p:spPr>
          <a:xfrm>
            <a:off x="1944688" y="2989263"/>
            <a:ext cx="79248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>
                <a:latin typeface="Times New Roman" pitchFamily="18" charset="0"/>
                <a:ea typeface="黑体" pitchFamily="2" charset="-122"/>
              </a:rPr>
              <a:t>2.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某班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30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人所穿运动服尺码的情况为：穿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75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号码的有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人，穿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80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号码的有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人，穿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85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号码的有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人，穿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90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号码的有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人，穿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95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号码的有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人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  <a:p>
            <a:pPr lvl="0" eaLnBrk="1" hangingPunct="1"/>
            <a:r>
              <a:rPr lang="zh-CN" altLang="en-US" dirty="0">
                <a:latin typeface="黑体" pitchFamily="2" charset="-122"/>
                <a:ea typeface="黑体" pitchFamily="2" charset="-122"/>
              </a:rPr>
              <a:t>穿哪一种尺码衣服的人最多？这个数据称为什么数？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42" name="Rectangle 7"/>
          <p:cNvSpPr/>
          <p:nvPr/>
        </p:nvSpPr>
        <p:spPr>
          <a:xfrm>
            <a:off x="2554288" y="5656263"/>
            <a:ext cx="42976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穿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85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号衣服的人最多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en-US" altLang="zh-CN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这个数据称为众数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bldLvl="0"/>
      <p:bldP spid="18440" grpId="0" bldLvl="0"/>
      <p:bldP spid="18441" grpId="0" bldLvl="0"/>
      <p:bldP spid="18442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1828800" y="5106988"/>
            <a:ext cx="86868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解：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从条形统计图可看出，年龄为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的队员的人数  最多（共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人）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因此，这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名队员的年龄的众数是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19.</a:t>
            </a:r>
            <a:endParaRPr lang="en-US" altLang="zh-CN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052" name="AutoShape 3"/>
          <p:cNvSpPr/>
          <p:nvPr/>
        </p:nvSpPr>
        <p:spPr>
          <a:xfrm flipH="1" flipV="1">
            <a:off x="5410200" y="1981200"/>
            <a:ext cx="2895600" cy="685800"/>
          </a:xfrm>
          <a:prstGeom prst="wedgeRoundRectCallout">
            <a:avLst>
              <a:gd name="adj1" fmla="val 43472"/>
              <a:gd name="adj2" fmla="val -11388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sz="2400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出现次数最多的数</a:t>
            </a:r>
            <a:endParaRPr lang="zh-CN" altLang="en-US" sz="2400" dirty="0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/>
          </p:nvPr>
        </p:nvGraphicFramePr>
        <p:xfrm>
          <a:off x="4191000" y="2487613"/>
          <a:ext cx="4114800" cy="264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8445500" imgH="5435600" progId="MSGraph.Chart.8">
                  <p:embed/>
                </p:oleObj>
              </mc:Choice>
              <mc:Fallback>
                <p:oleObj name="" r:id="rId1" imgW="8445500" imgH="5435600" progId="MSGraph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191000" y="2487613"/>
                        <a:ext cx="4114800" cy="2646362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Line 5"/>
          <p:cNvSpPr/>
          <p:nvPr/>
        </p:nvSpPr>
        <p:spPr>
          <a:xfrm flipV="1">
            <a:off x="4419600" y="2771775"/>
            <a:ext cx="0" cy="76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lg" len="lg"/>
          </a:ln>
        </p:spPr>
        <p:txBody>
          <a:bodyPr/>
          <a:p>
            <a:endParaRPr lang="zh-CN" altLang="en-US"/>
          </a:p>
        </p:txBody>
      </p:sp>
      <p:sp>
        <p:nvSpPr>
          <p:cNvPr id="2054" name="Line 6"/>
          <p:cNvSpPr/>
          <p:nvPr/>
        </p:nvSpPr>
        <p:spPr>
          <a:xfrm flipV="1">
            <a:off x="8001000" y="4676775"/>
            <a:ext cx="762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lg" len="lg"/>
          </a:ln>
        </p:spPr>
        <p:txBody>
          <a:bodyPr/>
          <a:p>
            <a:endParaRPr lang="zh-CN" altLang="en-US"/>
          </a:p>
        </p:txBody>
      </p:sp>
      <p:sp>
        <p:nvSpPr>
          <p:cNvPr id="19463" name="Rectangle 7"/>
          <p:cNvSpPr/>
          <p:nvPr/>
        </p:nvSpPr>
        <p:spPr>
          <a:xfrm>
            <a:off x="5334000" y="2895600"/>
            <a:ext cx="304800" cy="18288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056" name="Text Box 8"/>
          <p:cNvSpPr txBox="1"/>
          <p:nvPr/>
        </p:nvSpPr>
        <p:spPr>
          <a:xfrm>
            <a:off x="1600200" y="838200"/>
            <a:ext cx="9144000" cy="5664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sz="2600" dirty="0">
                <a:solidFill>
                  <a:srgbClr val="FF6600"/>
                </a:solidFill>
                <a:latin typeface="Times New Roman" pitchFamily="18" charset="0"/>
                <a:ea typeface="黑体" pitchFamily="2" charset="-122"/>
              </a:rPr>
              <a:t>例1</a:t>
            </a: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   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 图6-16是某青年排球队12名队员年龄情况的统计图：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057" name="Text Box 9"/>
          <p:cNvSpPr txBox="1"/>
          <p:nvPr/>
        </p:nvSpPr>
        <p:spPr>
          <a:xfrm>
            <a:off x="2362200" y="1447800"/>
            <a:ext cx="5257800" cy="5664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求这</a:t>
            </a:r>
            <a:r>
              <a:rPr lang="en-US" altLang="zh-CN" sz="2600">
                <a:latin typeface="Times New Roman" pitchFamily="18" charset="0"/>
                <a:ea typeface="黑体" pitchFamily="2" charset="-122"/>
              </a:rPr>
              <a:t>12</a:t>
            </a: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名队员的年龄的众数</a:t>
            </a:r>
            <a:r>
              <a:rPr lang="en-US" altLang="zh-CN" sz="2600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600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058" name="Group 10"/>
          <p:cNvGrpSpPr/>
          <p:nvPr/>
        </p:nvGrpSpPr>
        <p:grpSpPr>
          <a:xfrm>
            <a:off x="1751013" y="0"/>
            <a:ext cx="2288222" cy="1038860"/>
            <a:chOff x="0" y="0"/>
            <a:chExt cx="3603" cy="1637"/>
          </a:xfrm>
        </p:grpSpPr>
        <p:pic>
          <p:nvPicPr>
            <p:cNvPr id="2059" name="Picture 11" descr="MCj04338470000[1]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" y="0"/>
              <a:ext cx="1806" cy="163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060" name="Text Box 12"/>
            <p:cNvSpPr txBox="1"/>
            <p:nvPr/>
          </p:nvSpPr>
          <p:spPr>
            <a:xfrm rot="300000">
              <a:off x="0" y="35"/>
              <a:ext cx="3603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</a:rPr>
                <a:t>创新举例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grpSp>
        <p:nvGrpSpPr>
          <p:cNvPr id="2062" name="Group 15"/>
          <p:cNvGrpSpPr/>
          <p:nvPr/>
        </p:nvGrpSpPr>
        <p:grpSpPr>
          <a:xfrm>
            <a:off x="4872038" y="0"/>
            <a:ext cx="2730500" cy="1371600"/>
            <a:chOff x="3992" y="432"/>
            <a:chExt cx="1720" cy="864"/>
          </a:xfrm>
        </p:grpSpPr>
        <p:pic>
          <p:nvPicPr>
            <p:cNvPr id="2063" name="Picture 16" descr="模板图片副本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典例剖析</a:t>
              </a:r>
              <a:endParaRPr lang="zh-CN" altLang="en-US" sz="4000" dirty="0">
                <a:solidFill>
                  <a:srgbClr val="FFFFFF"/>
                </a:solidFill>
                <a:latin typeface="Arial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052" grpId="0" bldLvl="0" animBg="1"/>
      <p:bldP spid="2052" grpId="1" bldLvl="0" animBg="1"/>
      <p:bldP spid="19463" grpId="0" bldLvl="0" animBg="1"/>
      <p:bldP spid="19463" grpId="1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8"/>
          <p:cNvSpPr/>
          <p:nvPr/>
        </p:nvSpPr>
        <p:spPr>
          <a:xfrm>
            <a:off x="1828800" y="943293"/>
            <a:ext cx="84582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3200" dirty="0">
                <a:solidFill>
                  <a:srgbClr val="FF6600"/>
                </a:solidFill>
                <a:latin typeface="Times New Roman" pitchFamily="18" charset="0"/>
                <a:ea typeface="楷体_GB2312" pitchFamily="49" charset="-122"/>
              </a:rPr>
              <a:t>例2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某课外小组的同学们在社会实践活动中调查了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20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户家庭某月的用电量，如下表所示：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20483" name="Group 3"/>
          <p:cNvGraphicFramePr>
            <a:graphicFrameLocks noGrp="1"/>
          </p:cNvGraphicFramePr>
          <p:nvPr/>
        </p:nvGraphicFramePr>
        <p:xfrm>
          <a:off x="1905000" y="1865313"/>
          <a:ext cx="8153400" cy="1349375"/>
        </p:xfrm>
        <a:graphic>
          <a:graphicData uri="http://schemas.openxmlformats.org/drawingml/2006/table">
            <a:tbl>
              <a:tblPr/>
              <a:tblGrid>
                <a:gridCol w="1357630"/>
                <a:gridCol w="1356995"/>
                <a:gridCol w="1358900"/>
                <a:gridCol w="1360805"/>
                <a:gridCol w="1358900"/>
                <a:gridCol w="1360170"/>
              </a:tblGrid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用电量（度）</a:t>
                      </a:r>
                      <a:endParaRPr kumimoji="0" lang="zh-CN" alt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140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160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180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户数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0" name="Rectangle 32"/>
          <p:cNvSpPr/>
          <p:nvPr/>
        </p:nvSpPr>
        <p:spPr>
          <a:xfrm>
            <a:off x="1981200" y="3808413"/>
            <a:ext cx="86868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dirty="0">
                <a:latin typeface="黑体" pitchFamily="2" charset="-122"/>
                <a:ea typeface="黑体" pitchFamily="2" charset="-122"/>
              </a:rPr>
              <a:t>则这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20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户家庭该月用电量的众数和中位数分别是(     )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/>
            <a:r>
              <a:rPr lang="zh-CN" altLang="en-US" dirty="0">
                <a:latin typeface="Times New Roman" pitchFamily="18" charset="0"/>
                <a:ea typeface="黑体" pitchFamily="2" charset="-122"/>
              </a:rPr>
              <a:t>A．180，160	    B．160，180   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  <a:p>
            <a:pPr lvl="0" eaLnBrk="0" hangingPunct="0"/>
            <a:r>
              <a:rPr lang="zh-CN" altLang="en-US" dirty="0">
                <a:latin typeface="Times New Roman" pitchFamily="18" charset="0"/>
                <a:ea typeface="黑体" pitchFamily="2" charset="-122"/>
              </a:rPr>
              <a:t>C．160，160            D．180，180 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0548" name="Text Box 68"/>
          <p:cNvSpPr txBox="1"/>
          <p:nvPr/>
        </p:nvSpPr>
        <p:spPr>
          <a:xfrm>
            <a:off x="2381250" y="3797300"/>
            <a:ext cx="3479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A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8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7" name="Text Box 27"/>
          <p:cNvSpPr txBox="1"/>
          <p:nvPr/>
        </p:nvSpPr>
        <p:spPr>
          <a:xfrm>
            <a:off x="2381250" y="4083050"/>
            <a:ext cx="45878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A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0508" name="Rectangle 8"/>
          <p:cNvSpPr/>
          <p:nvPr/>
        </p:nvSpPr>
        <p:spPr>
          <a:xfrm>
            <a:off x="2166938" y="1002665"/>
            <a:ext cx="53517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200" dirty="0">
                <a:solidFill>
                  <a:srgbClr val="FF6600"/>
                </a:solidFill>
                <a:latin typeface="Times New Roman" pitchFamily="18" charset="0"/>
                <a:ea typeface="楷体_GB2312" pitchFamily="49" charset="-122"/>
              </a:rPr>
              <a:t>例3 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北京今年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月某日部分区县的高气温如下表：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20509" name="Group 29"/>
          <p:cNvGraphicFramePr>
            <a:graphicFrameLocks noGrp="1"/>
          </p:cNvGraphicFramePr>
          <p:nvPr/>
        </p:nvGraphicFramePr>
        <p:xfrm>
          <a:off x="1666875" y="1714500"/>
          <a:ext cx="8915400" cy="1708150"/>
        </p:xfrm>
        <a:graphic>
          <a:graphicData uri="http://schemas.openxmlformats.org/drawingml/2006/table">
            <a:tbl>
              <a:tblPr/>
              <a:tblGrid>
                <a:gridCol w="1298575"/>
                <a:gridCol w="741680"/>
                <a:gridCol w="736600"/>
                <a:gridCol w="741045"/>
                <a:gridCol w="741680"/>
                <a:gridCol w="739775"/>
                <a:gridCol w="955675"/>
                <a:gridCol w="741045"/>
                <a:gridCol w="738505"/>
                <a:gridCol w="739775"/>
                <a:gridCol w="741045"/>
              </a:tblGrid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区县</a:t>
                      </a:r>
                      <a:endParaRPr kumimoji="0" lang="zh-CN" alt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大兴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通州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平谷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顺义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怀柔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门头沟</a:t>
                      </a:r>
                      <a:endParaRPr kumimoji="0" lang="zh-CN" alt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延庆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昌平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密云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房山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最高气温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29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32</a:t>
                      </a:r>
                      <a:endParaRPr kumimoji="0" lang="en-US" altLang="zh-CN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47" name="Rectangle 47"/>
          <p:cNvSpPr/>
          <p:nvPr/>
        </p:nvSpPr>
        <p:spPr>
          <a:xfrm>
            <a:off x="1809750" y="4094163"/>
            <a:ext cx="86868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indent="200025" eaLnBrk="1" hangingPunct="1"/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则这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10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个区县该日最高气温的众数和中位数分别是（    ）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indent="200025" eaLnBrk="0" hangingPunct="0"/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A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32          B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30     </a:t>
            </a:r>
            <a:endParaRPr lang="en-US" altLang="zh-CN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  <a:p>
            <a:pPr lvl="0" indent="200025" eaLnBrk="0" hangingPunct="0"/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C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32          D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31</a:t>
            </a:r>
            <a:endParaRPr lang="en-US" altLang="zh-CN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7" grpId="0" bldLvl="0"/>
      <p:bldP spid="20508" grpId="0" bldLvl="0"/>
      <p:bldP spid="2054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17"/>
          <p:cNvSpPr txBox="1"/>
          <p:nvPr/>
        </p:nvSpPr>
        <p:spPr>
          <a:xfrm>
            <a:off x="1928813" y="1435100"/>
            <a:ext cx="8667750" cy="2148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．某饮料店为了了解本店一种罐装饮料上半年的销售情况，随机抽查了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8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天该种饮料的日销售量，结果如下（单位：听）：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33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32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28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32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25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24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31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35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．</a:t>
            </a:r>
            <a:endParaRPr lang="zh-CN" altLang="en-US" dirty="0">
              <a:solidFill>
                <a:srgbClr val="000099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）这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8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天的平均日销售量是</a:t>
            </a:r>
            <a:r>
              <a:rPr lang="zh-CN" altLang="en-US" u="sng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       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听；</a:t>
            </a:r>
            <a:endParaRPr lang="zh-CN" altLang="en-US" dirty="0">
              <a:solidFill>
                <a:srgbClr val="000099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）根据上面的计算结果，估计上半年（按</a:t>
            </a:r>
            <a:r>
              <a:rPr lang="en-US" altLang="zh-CN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181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天计算）该店能销售这种饮料</a:t>
            </a:r>
            <a:r>
              <a:rPr lang="zh-CN" altLang="en-US" u="sng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      </a:t>
            </a:r>
            <a:r>
              <a:rPr lang="zh-CN" altLang="en-US" dirty="0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听．</a:t>
            </a:r>
            <a:endParaRPr lang="zh-CN" altLang="en-US" dirty="0">
              <a:solidFill>
                <a:srgbClr val="000099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7024688" y="3371850"/>
            <a:ext cx="41148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30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6102350" y="4567238"/>
            <a:ext cx="64008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5430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18437" name="Group 15"/>
          <p:cNvGrpSpPr/>
          <p:nvPr/>
        </p:nvGrpSpPr>
        <p:grpSpPr>
          <a:xfrm>
            <a:off x="4881563" y="428625"/>
            <a:ext cx="2730500" cy="1371600"/>
            <a:chOff x="3992" y="432"/>
            <a:chExt cx="1720" cy="864"/>
          </a:xfrm>
        </p:grpSpPr>
        <p:pic>
          <p:nvPicPr>
            <p:cNvPr id="18438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随堂演练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bldLvl="0"/>
      <p:bldP spid="21511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5"/>
          <p:cNvSpPr txBox="1"/>
          <p:nvPr/>
        </p:nvSpPr>
        <p:spPr>
          <a:xfrm>
            <a:off x="1738313" y="1028700"/>
            <a:ext cx="8786812" cy="2148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.甲、乙两位选手练习打靶，每发成绩如下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(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单位：环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)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：</a:t>
            </a:r>
            <a:endParaRPr lang="zh-CN" altLang="en-US" dirty="0">
              <a:solidFill>
                <a:srgbClr val="000099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）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，甲的平均成绩是每发</a:t>
            </a:r>
            <a:r>
              <a:rPr lang="zh-CN" altLang="en-US" u="sng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     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环，若甲偶尔失误了一次，则甲的成绩为每发</a:t>
            </a:r>
            <a:r>
              <a:rPr lang="zh-CN" altLang="en-US" u="sng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     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环更恰当；</a:t>
            </a:r>
            <a:endParaRPr lang="zh-CN" altLang="en-US" dirty="0">
              <a:solidFill>
                <a:srgbClr val="000099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）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3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4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5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，乙的平均成绩是每发</a:t>
            </a:r>
            <a:r>
              <a:rPr lang="zh-CN" altLang="en-US" u="sng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     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环，若乙偶尔打上了</a:t>
            </a:r>
            <a:r>
              <a:rPr lang="en-US" altLang="zh-CN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环，则乙的成绩为每发</a:t>
            </a:r>
            <a:r>
              <a:rPr lang="zh-CN" altLang="en-US" u="sng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     </a:t>
            </a:r>
            <a:r>
              <a:rPr lang="zh-CN" altLang="en-US" dirty="0">
                <a:solidFill>
                  <a:srgbClr val="000099"/>
                </a:solidFill>
                <a:latin typeface="Times New Roman" pitchFamily="18" charset="0"/>
                <a:ea typeface="楷体_GB2312" pitchFamily="49" charset="-122"/>
              </a:rPr>
              <a:t>环更恰当． </a:t>
            </a:r>
            <a:endParaRPr lang="zh-CN" altLang="en-US" dirty="0">
              <a:solidFill>
                <a:srgbClr val="000099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8596313" y="1643063"/>
            <a:ext cx="36830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5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7986713" y="2324100"/>
            <a:ext cx="36830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35" name="Text Box 7"/>
          <p:cNvSpPr txBox="1"/>
          <p:nvPr/>
        </p:nvSpPr>
        <p:spPr>
          <a:xfrm>
            <a:off x="8691563" y="2938463"/>
            <a:ext cx="64135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4.8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2536" name="Text Box 8"/>
          <p:cNvSpPr txBox="1"/>
          <p:nvPr/>
        </p:nvSpPr>
        <p:spPr>
          <a:xfrm>
            <a:off x="7777163" y="3548063"/>
            <a:ext cx="64135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3.5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ldLvl="0"/>
      <p:bldP spid="22534" grpId="0" bldLvl="0"/>
      <p:bldP spid="22535" grpId="0" bldLvl="0"/>
      <p:bldP spid="2253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5" name="Text Box 6"/>
          <p:cNvSpPr txBox="1"/>
          <p:nvPr/>
        </p:nvSpPr>
        <p:spPr>
          <a:xfrm>
            <a:off x="1676400" y="685800"/>
            <a:ext cx="8851900" cy="116014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>
                <a:latin typeface="Times New Roman" pitchFamily="18" charset="0"/>
                <a:ea typeface="楷体_GB2312" pitchFamily="49" charset="-122"/>
              </a:rPr>
              <a:t>3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.一个小组有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12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位同学，其中有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11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位同学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50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米跑的成绩在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8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秒和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秒之间，另外一位同学的成绩是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11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秒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，你认为用这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12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位同学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50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米跑成绩的平均数还是中位数中的哪一个，更能客观反映这个小组的集体成绩，为什么？ 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3556" name="Text Box 21"/>
          <p:cNvSpPr txBox="1"/>
          <p:nvPr/>
        </p:nvSpPr>
        <p:spPr>
          <a:xfrm>
            <a:off x="1676400" y="3886200"/>
            <a:ext cx="8764588" cy="8585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en-US" altLang="zh-CN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、为筹备班级里的新年晚会，班长对全班同学爱吃哪几种水果作了民意调查</a:t>
            </a:r>
            <a:r>
              <a:rPr lang="en-US" altLang="zh-CN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最终买什么水果，该由调查数据的平均数、中位数还是众数决定呢？ 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1600200" y="3048000"/>
            <a:ext cx="58978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可以用平均数，但有一个特殊值，因此用中位数较客观。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3558" name="Text Box 6"/>
          <p:cNvSpPr txBox="1"/>
          <p:nvPr/>
        </p:nvSpPr>
        <p:spPr>
          <a:xfrm>
            <a:off x="8153400" y="5257800"/>
            <a:ext cx="8686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用众数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57" grpId="0" bldLvl="0"/>
      <p:bldP spid="23558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80" name="Rectangle 3"/>
          <p:cNvSpPr/>
          <p:nvPr/>
        </p:nvSpPr>
        <p:spPr>
          <a:xfrm>
            <a:off x="1665288" y="1561783"/>
            <a:ext cx="5897880" cy="8039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defTabSz="0" eaLnBrk="1" hangingPunct="1">
              <a:lnSpc>
                <a:spcPct val="130000"/>
              </a:lnSpc>
              <a:tabLst>
                <a:tab pos="628650" algn="l"/>
              </a:tabLst>
            </a:pPr>
            <a:r>
              <a:rPr lang="en-US" altLang="zh-CN">
                <a:solidFill>
                  <a:srgbClr val="006666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dirty="0">
                <a:solidFill>
                  <a:srgbClr val="006666"/>
                </a:solidFill>
                <a:latin typeface="黑体" pitchFamily="2" charset="-122"/>
                <a:ea typeface="黑体" pitchFamily="2" charset="-122"/>
              </a:rPr>
              <a:t>.我校七年级某班每位同学都向“希望工程”捐献图书，</a:t>
            </a:r>
            <a:endParaRPr lang="zh-CN" altLang="en-US" dirty="0">
              <a:solidFill>
                <a:srgbClr val="006666"/>
              </a:solidFill>
              <a:latin typeface="黑体" pitchFamily="2" charset="-122"/>
              <a:ea typeface="黑体" pitchFamily="2" charset="-122"/>
            </a:endParaRPr>
          </a:p>
          <a:p>
            <a:pPr lvl="0" defTabSz="0" eaLnBrk="1" hangingPunct="1">
              <a:lnSpc>
                <a:spcPct val="130000"/>
              </a:lnSpc>
              <a:tabLst>
                <a:tab pos="628650" algn="l"/>
              </a:tabLst>
            </a:pPr>
            <a:r>
              <a:rPr lang="zh-CN" altLang="en-US" dirty="0">
                <a:solidFill>
                  <a:srgbClr val="006666"/>
                </a:solidFill>
                <a:latin typeface="黑体" pitchFamily="2" charset="-122"/>
                <a:ea typeface="黑体" pitchFamily="2" charset="-122"/>
              </a:rPr>
              <a:t>捐书情况如下表：</a:t>
            </a:r>
            <a:endParaRPr lang="zh-CN" altLang="en-US" dirty="0">
              <a:solidFill>
                <a:srgbClr val="006666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24581" name="Group 5"/>
          <p:cNvGraphicFramePr>
            <a:graphicFrameLocks noGrp="1"/>
          </p:cNvGraphicFramePr>
          <p:nvPr/>
        </p:nvGraphicFramePr>
        <p:xfrm>
          <a:off x="2198688" y="2500313"/>
          <a:ext cx="7543800" cy="1050925"/>
        </p:xfrm>
        <a:graphic>
          <a:graphicData uri="http://schemas.openxmlformats.org/drawingml/2006/table">
            <a:tbl>
              <a:tblPr/>
              <a:tblGrid>
                <a:gridCol w="840105"/>
                <a:gridCol w="839470"/>
                <a:gridCol w="835025"/>
                <a:gridCol w="843280"/>
                <a:gridCol w="838200"/>
                <a:gridCol w="836295"/>
                <a:gridCol w="840105"/>
                <a:gridCol w="835025"/>
                <a:gridCol w="836295"/>
              </a:tblGrid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册数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7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8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9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人数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7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8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13" name="Rectangle 36"/>
          <p:cNvSpPr/>
          <p:nvPr/>
        </p:nvSpPr>
        <p:spPr>
          <a:xfrm>
            <a:off x="2122488" y="3771583"/>
            <a:ext cx="31546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defTabSz="0" eaLnBrk="1" hangingPunct="1">
              <a:tabLst>
                <a:tab pos="628650" algn="l"/>
              </a:tabLst>
            </a:pPr>
            <a:r>
              <a:rPr lang="zh-CN" altLang="en-US" dirty="0">
                <a:solidFill>
                  <a:srgbClr val="006666"/>
                </a:solidFill>
                <a:latin typeface="Times New Roman" pitchFamily="18" charset="0"/>
                <a:ea typeface="黑体" pitchFamily="2" charset="-122"/>
              </a:rPr>
              <a:t>求捐书册数的中位数和众数。</a:t>
            </a:r>
            <a:endParaRPr lang="zh-CN" altLang="en-US" dirty="0">
              <a:solidFill>
                <a:srgbClr val="006666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4615" name="Text Box 39"/>
          <p:cNvSpPr txBox="1"/>
          <p:nvPr/>
        </p:nvSpPr>
        <p:spPr>
          <a:xfrm>
            <a:off x="3381375" y="4429125"/>
            <a:ext cx="34975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共50人，中位数是7，众数是6、7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461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/>
      <p:bldP spid="24613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49" name="Rectangle 27"/>
          <p:cNvSpPr>
            <a:spLocks noChangeArrowheads="1"/>
          </p:cNvSpPr>
          <p:nvPr/>
        </p:nvSpPr>
        <p:spPr bwMode="auto">
          <a:xfrm>
            <a:off x="1952625" y="4038918"/>
            <a:ext cx="8610600" cy="8851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 </a:t>
            </a:r>
            <a:r>
              <a:rPr kumimoji="0" lang="zh-CN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如果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所有数据出现的次数都一样，那么这组数据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没有众数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例如：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1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4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5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没有众数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华文细黑" pitchFamily="2" charset="-122"/>
                <a:cs typeface="+mn-cs"/>
              </a:rPr>
              <a:t> 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华文细黑" pitchFamily="2" charset="-122"/>
              <a:cs typeface="+mn-cs"/>
            </a:endParaRPr>
          </a:p>
        </p:txBody>
      </p:sp>
      <p:sp>
        <p:nvSpPr>
          <p:cNvPr id="26650" name="Rectangle 28"/>
          <p:cNvSpPr>
            <a:spLocks noChangeArrowheads="1"/>
          </p:cNvSpPr>
          <p:nvPr/>
        </p:nvSpPr>
        <p:spPr bwMode="auto">
          <a:xfrm>
            <a:off x="2095500" y="1428750"/>
            <a:ext cx="7848600" cy="8851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</a:t>
            </a:r>
            <a:r>
              <a:rPr kumimoji="0" lang="zh-CN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一般来说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，一组数据中，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出现次数最多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的数就叫这组数据的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众数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例如：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1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4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的众数是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3.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  <p:sp>
        <p:nvSpPr>
          <p:cNvPr id="26651" name="Rectangle 29"/>
          <p:cNvSpPr>
            <a:spLocks noChangeArrowheads="1"/>
          </p:cNvSpPr>
          <p:nvPr/>
        </p:nvSpPr>
        <p:spPr bwMode="auto">
          <a:xfrm>
            <a:off x="2033588" y="2533650"/>
            <a:ext cx="8348663" cy="13093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  </a:t>
            </a:r>
            <a:r>
              <a:rPr kumimoji="0" lang="zh-CN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   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如果有两个或两个以上个数出现次数都是最多的，那么这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几个数都是这组数据的众数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.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例如：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1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4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的众数是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和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3.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  <p:grpSp>
        <p:nvGrpSpPr>
          <p:cNvPr id="22533" name="Group 15"/>
          <p:cNvGrpSpPr/>
          <p:nvPr/>
        </p:nvGrpSpPr>
        <p:grpSpPr>
          <a:xfrm>
            <a:off x="4881563" y="214313"/>
            <a:ext cx="2730500" cy="1371600"/>
            <a:chOff x="3992" y="432"/>
            <a:chExt cx="1720" cy="864"/>
          </a:xfrm>
        </p:grpSpPr>
        <p:pic>
          <p:nvPicPr>
            <p:cNvPr id="22534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9" grpId="0" bldLvl="0" animBg="1"/>
      <p:bldP spid="26650" grpId="0" bldLvl="0" animBg="1"/>
      <p:bldP spid="2665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3"/>
          <p:cNvSpPr txBox="1"/>
          <p:nvPr/>
        </p:nvSpPr>
        <p:spPr>
          <a:xfrm>
            <a:off x="2452688" y="1116013"/>
            <a:ext cx="42976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平均数的计算公式和平均数的作用与特点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1600200" y="1697038"/>
            <a:ext cx="2882265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对于</a:t>
            </a:r>
            <a:r>
              <a:rPr lang="en-US" altLang="zh-CN" i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个数</a:t>
            </a:r>
            <a:r>
              <a:rPr lang="en-US" altLang="zh-CN" i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</a:t>
            </a:r>
            <a:r>
              <a:rPr lang="en-US" altLang="zh-CN" baseline="-2500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i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</a:t>
            </a:r>
            <a:r>
              <a:rPr lang="en-US" altLang="zh-CN" baseline="-2500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charset="0"/>
              </a:rPr>
              <a:t>…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charset="0"/>
              </a:rPr>
              <a:t>，</a:t>
            </a:r>
            <a:r>
              <a:rPr lang="en-US" altLang="zh-CN" i="1" err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charset="0"/>
              </a:rPr>
              <a:t>x</a:t>
            </a:r>
            <a:r>
              <a:rPr lang="en-US" altLang="zh-CN" i="1" baseline="-25000" err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charset="0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charset="0"/>
              </a:rPr>
              <a:t>，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5181600" y="1606550"/>
            <a:ext cx="3035719" cy="951281"/>
            <a:chOff x="0" y="219"/>
            <a:chExt cx="4780" cy="1495"/>
          </a:xfrm>
        </p:grpSpPr>
        <p:grpSp>
          <p:nvGrpSpPr>
            <p:cNvPr id="7184" name="Group 6"/>
            <p:cNvGrpSpPr/>
            <p:nvPr/>
          </p:nvGrpSpPr>
          <p:grpSpPr>
            <a:xfrm>
              <a:off x="1286" y="392"/>
              <a:ext cx="608" cy="1006"/>
              <a:chOff x="0" y="392"/>
              <a:chExt cx="608" cy="1006"/>
            </a:xfrm>
          </p:grpSpPr>
          <p:sp>
            <p:nvSpPr>
              <p:cNvPr id="7190" name="Text Box 7"/>
              <p:cNvSpPr txBox="1"/>
              <p:nvPr/>
            </p:nvSpPr>
            <p:spPr>
              <a:xfrm>
                <a:off x="0" y="392"/>
                <a:ext cx="608" cy="100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600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endParaRPr lang="en-US" altLang="zh-CN" sz="3600" i="1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48" name="Line 8"/>
              <p:cNvSpPr>
                <a:spLocks noChangeShapeType="1"/>
              </p:cNvSpPr>
              <p:nvPr/>
            </p:nvSpPr>
            <p:spPr bwMode="auto">
              <a:xfrm>
                <a:off x="136" y="736"/>
                <a:ext cx="360" cy="53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ffectLst>
                <a:outerShdw dist="17961" dir="2700000" algn="ctr" rotWithShape="0">
                  <a:srgbClr val="FF0000">
                    <a:gamma/>
                    <a:shade val="60000"/>
                    <a:invGamma/>
                    <a:alpha val="50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楷体_GB2312" pitchFamily="49" charset="-122"/>
                  <a:cs typeface="+mn-cs"/>
                </a:endParaRPr>
              </a:p>
            </p:txBody>
          </p:sp>
        </p:grpSp>
        <p:sp>
          <p:nvSpPr>
            <p:cNvPr id="7185" name="Text Box 9"/>
            <p:cNvSpPr txBox="1"/>
            <p:nvPr/>
          </p:nvSpPr>
          <p:spPr>
            <a:xfrm>
              <a:off x="0" y="474"/>
              <a:ext cx="4780" cy="5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dirty="0">
                  <a:latin typeface="Times New Roman" pitchFamily="18" charset="0"/>
                  <a:ea typeface="楷体_GB2312" pitchFamily="49" charset="-122"/>
                </a:rPr>
                <a:t>             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=</a:t>
              </a:r>
              <a:r>
                <a:rPr lang="zh-CN" altLang="en-US" dirty="0">
                  <a:latin typeface="Times New Roman" pitchFamily="18" charset="0"/>
                  <a:ea typeface="楷体_GB2312" pitchFamily="49" charset="-122"/>
                </a:rPr>
                <a:t>    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(</a:t>
              </a:r>
              <a:r>
                <a:rPr lang="zh-CN" altLang="en-US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+</a:t>
              </a:r>
              <a:r>
                <a:rPr lang="zh-CN" altLang="en-US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2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+</a:t>
              </a:r>
              <a:r>
                <a:rPr lang="zh-CN" altLang="en-US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3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+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charset="0"/>
                </a:rPr>
                <a:t>…+</a:t>
              </a:r>
              <a:r>
                <a:rPr lang="zh-CN" altLang="en-US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charset="0"/>
                </a:rPr>
                <a:t>x</a:t>
              </a:r>
              <a:r>
                <a:rPr lang="zh-CN" altLang="en-US" i="1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charset="0"/>
                </a:rPr>
                <a:t>n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charset="0"/>
                </a:rPr>
                <a:t>）</a:t>
              </a:r>
              <a:endParaRPr lang="zh-CN" altLang="en-US" i="1" baseline="-25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charset="0"/>
              </a:endParaRPr>
            </a:p>
          </p:txBody>
        </p:sp>
        <p:grpSp>
          <p:nvGrpSpPr>
            <p:cNvPr id="7186" name="Group 10"/>
            <p:cNvGrpSpPr/>
            <p:nvPr/>
          </p:nvGrpSpPr>
          <p:grpSpPr>
            <a:xfrm>
              <a:off x="2126" y="219"/>
              <a:ext cx="481" cy="1495"/>
              <a:chOff x="0" y="219"/>
              <a:chExt cx="481" cy="1495"/>
            </a:xfrm>
          </p:grpSpPr>
          <p:sp>
            <p:nvSpPr>
              <p:cNvPr id="7187" name="Text Box 11"/>
              <p:cNvSpPr txBox="1"/>
              <p:nvPr/>
            </p:nvSpPr>
            <p:spPr>
              <a:xfrm>
                <a:off x="0" y="219"/>
                <a:ext cx="468" cy="57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1</a:t>
                </a:r>
                <a:endParaRPr lang="en-US" altLang="zh-CN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7188" name="Text Box 12"/>
              <p:cNvSpPr txBox="1"/>
              <p:nvPr/>
            </p:nvSpPr>
            <p:spPr>
              <a:xfrm>
                <a:off x="0" y="699"/>
                <a:ext cx="468" cy="57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i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n</a:t>
                </a:r>
                <a:endParaRPr lang="en-US" altLang="zh-CN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3" name="Line 13"/>
              <p:cNvSpPr>
                <a:spLocks noChangeShapeType="1"/>
              </p:cNvSpPr>
              <p:nvPr/>
            </p:nvSpPr>
            <p:spPr bwMode="auto">
              <a:xfrm>
                <a:off x="121" y="900"/>
                <a:ext cx="360" cy="814"/>
              </a:xfrm>
              <a:prstGeom prst="line">
                <a:avLst/>
              </a:prstGeom>
              <a:noFill/>
              <a:ln w="34925">
                <a:solidFill>
                  <a:srgbClr val="0000FF"/>
                </a:solidFill>
                <a:round/>
              </a:ln>
              <a:effectLst>
                <a:outerShdw dist="17961" dir="2700000" algn="ctr" rotWithShape="0">
                  <a:srgbClr val="0000FF">
                    <a:gamma/>
                    <a:shade val="60000"/>
                    <a:invGamma/>
                    <a:alpha val="50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楷体_GB2312" pitchFamily="49" charset="-122"/>
                  <a:cs typeface="+mn-cs"/>
                </a:endParaRPr>
              </a:p>
            </p:txBody>
          </p:sp>
        </p:grpSp>
      </p:grpSp>
      <p:grpSp>
        <p:nvGrpSpPr>
          <p:cNvPr id="5" name="Group 14"/>
          <p:cNvGrpSpPr/>
          <p:nvPr/>
        </p:nvGrpSpPr>
        <p:grpSpPr>
          <a:xfrm>
            <a:off x="1676400" y="2459038"/>
            <a:ext cx="8915400" cy="1174711"/>
            <a:chOff x="0" y="0"/>
            <a:chExt cx="14040" cy="1852"/>
          </a:xfrm>
        </p:grpSpPr>
        <p:sp>
          <p:nvSpPr>
            <p:cNvPr id="7179" name="Text Box 15"/>
            <p:cNvSpPr txBox="1"/>
            <p:nvPr/>
          </p:nvSpPr>
          <p:spPr>
            <a:xfrm>
              <a:off x="0" y="0"/>
              <a:ext cx="14040" cy="663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20000"/>
                </a:lnSpc>
              </a:pP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黑体" pitchFamily="2" charset="-122"/>
                </a:rPr>
                <a:t>一组数据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2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3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  <a:sym typeface="Arial" charset="0"/>
                </a:rPr>
                <a:t>…，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zh-CN" altLang="en-US" i="1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n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黑体" pitchFamily="2" charset="-122"/>
                </a:rPr>
                <a:t>各个数的权数分别是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f</a:t>
              </a:r>
              <a:r>
                <a:rPr lang="zh-CN" altLang="en-US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1，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f</a:t>
              </a:r>
              <a:r>
                <a:rPr lang="zh-CN" altLang="en-US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2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f</a:t>
              </a:r>
              <a:r>
                <a:rPr lang="zh-CN" altLang="en-US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3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  <a:sym typeface="Arial" charset="0"/>
                </a:rPr>
                <a:t>…，</a:t>
              </a:r>
              <a:r>
                <a:rPr lang="zh-CN" altLang="en-US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f</a:t>
              </a:r>
              <a:r>
                <a:rPr lang="zh-CN" altLang="en-US" i="1" baseline="-25000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n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，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黑体" pitchFamily="2" charset="-122"/>
                </a:rPr>
                <a:t>则</a:t>
              </a:r>
              <a:endPara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  <p:grpSp>
          <p:nvGrpSpPr>
            <p:cNvPr id="7180" name="Group 16"/>
            <p:cNvGrpSpPr/>
            <p:nvPr/>
          </p:nvGrpSpPr>
          <p:grpSpPr>
            <a:xfrm>
              <a:off x="3697" y="697"/>
              <a:ext cx="4209" cy="1155"/>
              <a:chOff x="97" y="-623"/>
              <a:chExt cx="4209" cy="1155"/>
            </a:xfrm>
          </p:grpSpPr>
          <p:sp>
            <p:nvSpPr>
              <p:cNvPr id="7182" name="Text Box 17"/>
              <p:cNvSpPr txBox="1"/>
              <p:nvPr/>
            </p:nvSpPr>
            <p:spPr>
              <a:xfrm>
                <a:off x="97" y="-623"/>
                <a:ext cx="4209" cy="99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0170" tIns="46990" rIns="90170" bIns="46990">
                <a:spAutoFit/>
              </a:bodyPr>
              <a:p>
                <a:pPr lvl="0" eaLnBrk="1" hangingPunct="1">
                  <a:lnSpc>
                    <a:spcPct val="110000"/>
                  </a:lnSpc>
                </a:pPr>
                <a:r>
                  <a:rPr lang="zh-CN" altLang="en-US" sz="3200" i="1" dirty="0">
                    <a:latin typeface="Times New Roman" pitchFamily="18" charset="0"/>
                    <a:ea typeface="楷体_GB2312" pitchFamily="49" charset="-122"/>
                  </a:rPr>
                  <a:t> </a:t>
                </a:r>
                <a:r>
                  <a:rPr lang="en-US" altLang="zh-CN" sz="3200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r>
                  <a:rPr lang="en-US" altLang="zh-CN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 =x</a:t>
                </a:r>
                <a:r>
                  <a:rPr lang="en-US" altLang="zh-CN" baseline="-25000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1</a:t>
                </a:r>
                <a:r>
                  <a:rPr lang="en-US" altLang="zh-CN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f</a:t>
                </a:r>
                <a:r>
                  <a:rPr lang="en-US" altLang="zh-CN" baseline="-25000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1</a:t>
                </a:r>
                <a:r>
                  <a:rPr lang="en-US" altLang="zh-CN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+</a:t>
                </a:r>
                <a:r>
                  <a:rPr lang="en-US" altLang="zh-CN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r>
                  <a:rPr lang="en-US" altLang="zh-CN" baseline="-25000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2</a:t>
                </a:r>
                <a:r>
                  <a:rPr lang="en-US" altLang="zh-CN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f</a:t>
                </a:r>
                <a:r>
                  <a:rPr lang="en-US" altLang="zh-CN" baseline="-25000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2</a:t>
                </a:r>
                <a:r>
                  <a:rPr lang="en-US" altLang="zh-CN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+</a:t>
                </a:r>
                <a:r>
                  <a:rPr lang="en-US" altLang="zh-CN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r>
                  <a:rPr lang="en-US" altLang="zh-CN" baseline="-25000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3</a:t>
                </a:r>
                <a:r>
                  <a:rPr lang="en-US" altLang="zh-CN" i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f</a:t>
                </a:r>
                <a:r>
                  <a:rPr lang="en-US" altLang="zh-CN" baseline="-25000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3</a:t>
                </a:r>
                <a:r>
                  <a:rPr lang="en-US" altLang="zh-CN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+</a:t>
                </a:r>
                <a:r>
                  <a:rPr lang="en-US" altLang="zh-CN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  <a:sym typeface="Arial" charset="0"/>
                  </a:rPr>
                  <a:t>…+</a:t>
                </a:r>
                <a:r>
                  <a:rPr lang="en-US" altLang="zh-CN" i="1" err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r>
                  <a:rPr lang="en-US" altLang="zh-CN" i="1" baseline="-25000" err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n</a:t>
                </a:r>
                <a:r>
                  <a:rPr lang="en-US" altLang="zh-CN" i="1" err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f</a:t>
                </a:r>
                <a:r>
                  <a:rPr lang="en-US" altLang="zh-CN" i="1" baseline="-25000" err="1">
                    <a:solidFill>
                      <a:srgbClr val="FF0000"/>
                    </a:solidFill>
                    <a:latin typeface="Times New Roman" pitchFamily="18" charset="0"/>
                    <a:ea typeface="楷体_GB2312" pitchFamily="49" charset="-122"/>
                  </a:rPr>
                  <a:t>n</a:t>
                </a:r>
                <a:endParaRPr lang="en-US" altLang="zh-CN" i="1" baseline="-2500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0258" name="Line 18"/>
              <p:cNvSpPr>
                <a:spLocks noChangeShapeType="1"/>
              </p:cNvSpPr>
              <p:nvPr/>
            </p:nvSpPr>
            <p:spPr bwMode="auto">
              <a:xfrm>
                <a:off x="322" y="-285"/>
                <a:ext cx="400" cy="817"/>
              </a:xfrm>
              <a:prstGeom prst="line">
                <a:avLst/>
              </a:prstGeom>
              <a:noFill/>
              <a:ln w="34925">
                <a:solidFill>
                  <a:srgbClr val="FF0000"/>
                </a:solidFill>
                <a:round/>
              </a:ln>
              <a:effectLst>
                <a:outerShdw dist="17961" dir="2700000" algn="ctr" rotWithShape="0">
                  <a:srgbClr val="FF0000">
                    <a:gamma/>
                    <a:shade val="60000"/>
                    <a:invGamma/>
                    <a:alpha val="50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楷体_GB2312" pitchFamily="49" charset="-122"/>
                  <a:cs typeface="+mn-cs"/>
                </a:endParaRPr>
              </a:p>
            </p:txBody>
          </p:sp>
        </p:grpSp>
        <p:sp>
          <p:nvSpPr>
            <p:cNvPr id="7181" name="Text Box 19"/>
            <p:cNvSpPr txBox="1"/>
            <p:nvPr/>
          </p:nvSpPr>
          <p:spPr>
            <a:xfrm>
              <a:off x="10095" y="827"/>
              <a:ext cx="3840" cy="6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10000"/>
                </a:lnSpc>
              </a:pPr>
              <a:r>
                <a:rPr lang="zh-CN" altLang="en-US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加权平均数。</a:t>
              </a:r>
              <a:endPara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10260" name="Text Box 20"/>
          <p:cNvSpPr txBox="1"/>
          <p:nvPr/>
        </p:nvSpPr>
        <p:spPr>
          <a:xfrm>
            <a:off x="1809750" y="3687763"/>
            <a:ext cx="566928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0" hangingPunct="0">
              <a:lnSpc>
                <a:spcPct val="14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 平均数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是一组数据的一个代表值，它刻画了数据组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0" hangingPunct="0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的平均水平.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0261" name="Text Box 21"/>
          <p:cNvSpPr txBox="1"/>
          <p:nvPr/>
        </p:nvSpPr>
        <p:spPr>
          <a:xfrm>
            <a:off x="1881188" y="4830763"/>
            <a:ext cx="8710612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rPr>
              <a:t>        中位数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是一组数据按从小到大顺序排列后，中间位置的数。</a:t>
            </a:r>
            <a:r>
              <a:rPr lang="zh-CN" altLang="en-US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中位数常用来描述“中间位置”或“中等水平”，但中位数没有利用数据组中所有的信息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.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7176" name="Group 4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7177" name="Picture 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复习导</a:t>
              </a: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入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/>
      <p:bldP spid="10260" grpId="0" bldLvl="0"/>
      <p:bldP spid="10261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52" name="Text Box 6"/>
          <p:cNvSpPr txBox="1"/>
          <p:nvPr/>
        </p:nvSpPr>
        <p:spPr>
          <a:xfrm>
            <a:off x="1809750" y="1643063"/>
            <a:ext cx="8686800" cy="107823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 用众数作为一组数据的代表，着眼于对数据出现的频数的考察，其大小只与这组数据中的部分数据有关，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可靠性比较差，但众数不受极端数据的影响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。当一组数据中有不少数据多次重复出现时，其众数往往是我们关心的一种统计量。 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1271" name="Group 7"/>
          <p:cNvGraphicFramePr>
            <a:graphicFrameLocks noGrp="1"/>
          </p:cNvGraphicFramePr>
          <p:nvPr/>
        </p:nvGraphicFramePr>
        <p:xfrm>
          <a:off x="1752600" y="2038350"/>
          <a:ext cx="8569325" cy="1295400"/>
        </p:xfrm>
        <a:graphic>
          <a:graphicData uri="http://schemas.openxmlformats.org/drawingml/2006/table">
            <a:tbl>
              <a:tblPr/>
              <a:tblGrid>
                <a:gridCol w="2162175"/>
                <a:gridCol w="573405"/>
                <a:gridCol w="819150"/>
                <a:gridCol w="549275"/>
                <a:gridCol w="841375"/>
                <a:gridCol w="598170"/>
                <a:gridCol w="936625"/>
                <a:gridCol w="552450"/>
                <a:gridCol w="815975"/>
                <a:gridCol w="720725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鞋的尺码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厘米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)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22.5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23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23.5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24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24.5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25.5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26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销售量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双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)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17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9" name="Text Box 121"/>
          <p:cNvSpPr txBox="1"/>
          <p:nvPr/>
        </p:nvSpPr>
        <p:spPr>
          <a:xfrm>
            <a:off x="2024063" y="1047750"/>
            <a:ext cx="8567737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Arial" charset="0"/>
                <a:ea typeface="楷体_GB2312" pitchFamily="49" charset="-122"/>
              </a:rPr>
              <a:t>       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下面是一家鞋店在一段时间内务种尺码男鞋的销售量统计表: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230" name="Text Box 122"/>
          <p:cNvSpPr txBox="1"/>
          <p:nvPr/>
        </p:nvSpPr>
        <p:spPr>
          <a:xfrm>
            <a:off x="1752600" y="3409950"/>
            <a:ext cx="7848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思考下述问题</a:t>
            </a:r>
            <a:r>
              <a:rPr lang="en-US" altLang="zh-CN">
                <a:latin typeface="黑体" pitchFamily="2" charset="-122"/>
                <a:ea typeface="黑体" pitchFamily="2" charset="-122"/>
              </a:rPr>
              <a:t>:</a:t>
            </a:r>
            <a:endParaRPr lang="en-US" altLang="zh-CN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308" name="Text Box 123"/>
          <p:cNvSpPr txBox="1"/>
          <p:nvPr/>
        </p:nvSpPr>
        <p:spPr>
          <a:xfrm>
            <a:off x="1905000" y="3943350"/>
            <a:ext cx="7848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>
                <a:latin typeface="Times New Roman" pitchFamily="18" charset="0"/>
                <a:ea typeface="黑体" pitchFamily="2" charset="-122"/>
              </a:rPr>
              <a:t>1.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这段时间内共销售了多少双男鞋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?</a:t>
            </a:r>
            <a:endParaRPr lang="en-US" altLang="zh-CN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1309" name="Text Box 124"/>
          <p:cNvSpPr txBox="1"/>
          <p:nvPr/>
        </p:nvSpPr>
        <p:spPr>
          <a:xfrm>
            <a:off x="1905000" y="4476750"/>
            <a:ext cx="7848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>
                <a:latin typeface="Times New Roman" pitchFamily="18" charset="0"/>
                <a:ea typeface="黑体" pitchFamily="2" charset="-122"/>
              </a:rPr>
              <a:t>2.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销售量最多的是哪种尺码的鞋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?</a:t>
            </a:r>
            <a:endParaRPr lang="en-US" altLang="zh-CN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1310" name="Text Box 125"/>
          <p:cNvSpPr txBox="1"/>
          <p:nvPr/>
        </p:nvSpPr>
        <p:spPr>
          <a:xfrm>
            <a:off x="1905000" y="5010150"/>
            <a:ext cx="7848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>
                <a:latin typeface="Times New Roman" pitchFamily="18" charset="0"/>
                <a:ea typeface="黑体" pitchFamily="2" charset="-122"/>
              </a:rPr>
              <a:t>3.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这个统计表能给鞋店主什么信息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?</a:t>
            </a:r>
            <a:endParaRPr lang="en-US" altLang="zh-CN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1311" name="Text Box 126"/>
          <p:cNvSpPr txBox="1"/>
          <p:nvPr/>
        </p:nvSpPr>
        <p:spPr>
          <a:xfrm>
            <a:off x="1828800" y="5619750"/>
            <a:ext cx="7848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>
                <a:latin typeface="Times New Roman" pitchFamily="18" charset="0"/>
                <a:ea typeface="黑体" pitchFamily="2" charset="-122"/>
              </a:rPr>
              <a:t>4.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在这些问题中，店主最关心的问题是什么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?</a:t>
            </a:r>
            <a:endParaRPr lang="en-US" altLang="zh-CN">
              <a:latin typeface="宋体" pitchFamily="2" charset="-122"/>
              <a:ea typeface="楷体_GB2312" pitchFamily="49" charset="-122"/>
            </a:endParaRPr>
          </a:p>
        </p:txBody>
      </p:sp>
      <p:pic>
        <p:nvPicPr>
          <p:cNvPr id="8235" name="Picture 129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53500" y="4857750"/>
            <a:ext cx="1679575" cy="197167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8236" name="Group 4"/>
          <p:cNvGrpSpPr/>
          <p:nvPr/>
        </p:nvGrpSpPr>
        <p:grpSpPr>
          <a:xfrm>
            <a:off x="4810125" y="142875"/>
            <a:ext cx="2730500" cy="1371600"/>
            <a:chOff x="3992" y="432"/>
            <a:chExt cx="1720" cy="864"/>
          </a:xfrm>
        </p:grpSpPr>
        <p:pic>
          <p:nvPicPr>
            <p:cNvPr id="8237" name="Picture 5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进入新课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8" grpId="0"/>
      <p:bldP spid="11309" grpId="0"/>
      <p:bldP spid="11310" grpId="0"/>
      <p:bldP spid="113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8" name="Group 2"/>
          <p:cNvGrpSpPr/>
          <p:nvPr/>
        </p:nvGrpSpPr>
        <p:grpSpPr>
          <a:xfrm>
            <a:off x="1752600" y="152400"/>
            <a:ext cx="1749425" cy="685800"/>
            <a:chOff x="0" y="0"/>
            <a:chExt cx="2754" cy="1080"/>
          </a:xfrm>
        </p:grpSpPr>
        <p:sp>
          <p:nvSpPr>
            <p:cNvPr id="9263" name="Oval 3"/>
            <p:cNvSpPr/>
            <p:nvPr/>
          </p:nvSpPr>
          <p:spPr>
            <a:xfrm>
              <a:off x="69" y="489"/>
              <a:ext cx="2537" cy="530"/>
            </a:xfrm>
            <a:prstGeom prst="ellipse">
              <a:avLst/>
            </a:prstGeom>
            <a:solidFill>
              <a:srgbClr val="FFFF99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grpSp>
          <p:nvGrpSpPr>
            <p:cNvPr id="9264" name="Group 4"/>
            <p:cNvGrpSpPr/>
            <p:nvPr/>
          </p:nvGrpSpPr>
          <p:grpSpPr>
            <a:xfrm>
              <a:off x="0" y="0"/>
              <a:ext cx="1371" cy="646"/>
              <a:chOff x="0" y="0"/>
              <a:chExt cx="662" cy="382"/>
            </a:xfrm>
          </p:grpSpPr>
          <p:sp>
            <p:nvSpPr>
              <p:cNvPr id="9266" name="Freeform 6"/>
              <p:cNvSpPr/>
              <p:nvPr/>
            </p:nvSpPr>
            <p:spPr>
              <a:xfrm>
                <a:off x="0" y="0"/>
                <a:ext cx="662" cy="382"/>
              </a:xfrm>
              <a:custGeom>
                <a:avLst/>
                <a:gdLst>
                  <a:gd name="txL" fmla="*/ 0 w 1324"/>
                  <a:gd name="txT" fmla="*/ 0 h 763"/>
                  <a:gd name="txR" fmla="*/ 1324 w 1324"/>
                  <a:gd name="txB" fmla="*/ 763 h 763"/>
                </a:gdLst>
                <a:ahLst/>
                <a:cxnLst>
                  <a:cxn ang="0">
                    <a:pos x="649" y="62"/>
                  </a:cxn>
                  <a:cxn ang="0">
                    <a:pos x="632" y="61"/>
                  </a:cxn>
                  <a:cxn ang="0">
                    <a:pos x="616" y="61"/>
                  </a:cxn>
                  <a:cxn ang="0">
                    <a:pos x="575" y="51"/>
                  </a:cxn>
                  <a:cxn ang="0">
                    <a:pos x="533" y="37"/>
                  </a:cxn>
                  <a:cxn ang="0">
                    <a:pos x="491" y="21"/>
                  </a:cxn>
                  <a:cxn ang="0">
                    <a:pos x="454" y="8"/>
                  </a:cxn>
                  <a:cxn ang="0">
                    <a:pos x="424" y="1"/>
                  </a:cxn>
                  <a:cxn ang="0">
                    <a:pos x="403" y="1"/>
                  </a:cxn>
                  <a:cxn ang="0">
                    <a:pos x="384" y="5"/>
                  </a:cxn>
                  <a:cxn ang="0">
                    <a:pos x="366" y="13"/>
                  </a:cxn>
                  <a:cxn ang="0">
                    <a:pos x="349" y="23"/>
                  </a:cxn>
                  <a:cxn ang="0">
                    <a:pos x="333" y="33"/>
                  </a:cxn>
                  <a:cxn ang="0">
                    <a:pos x="320" y="43"/>
                  </a:cxn>
                  <a:cxn ang="0">
                    <a:pos x="309" y="48"/>
                  </a:cxn>
                  <a:cxn ang="0">
                    <a:pos x="297" y="49"/>
                  </a:cxn>
                  <a:cxn ang="0">
                    <a:pos x="274" y="44"/>
                  </a:cxn>
                  <a:cxn ang="0">
                    <a:pos x="246" y="33"/>
                  </a:cxn>
                  <a:cxn ang="0">
                    <a:pos x="216" y="29"/>
                  </a:cxn>
                  <a:cxn ang="0">
                    <a:pos x="190" y="36"/>
                  </a:cxn>
                  <a:cxn ang="0">
                    <a:pos x="157" y="54"/>
                  </a:cxn>
                  <a:cxn ang="0">
                    <a:pos x="119" y="77"/>
                  </a:cxn>
                  <a:cxn ang="0">
                    <a:pos x="81" y="104"/>
                  </a:cxn>
                  <a:cxn ang="0">
                    <a:pos x="44" y="131"/>
                  </a:cxn>
                  <a:cxn ang="0">
                    <a:pos x="26" y="143"/>
                  </a:cxn>
                  <a:cxn ang="0">
                    <a:pos x="13" y="148"/>
                  </a:cxn>
                  <a:cxn ang="0">
                    <a:pos x="2" y="154"/>
                  </a:cxn>
                  <a:cxn ang="0">
                    <a:pos x="1" y="169"/>
                  </a:cxn>
                  <a:cxn ang="0">
                    <a:pos x="11" y="173"/>
                  </a:cxn>
                  <a:cxn ang="0">
                    <a:pos x="24" y="175"/>
                  </a:cxn>
                  <a:cxn ang="0">
                    <a:pos x="37" y="175"/>
                  </a:cxn>
                  <a:cxn ang="0">
                    <a:pos x="57" y="233"/>
                  </a:cxn>
                  <a:cxn ang="0">
                    <a:pos x="84" y="286"/>
                  </a:cxn>
                  <a:cxn ang="0">
                    <a:pos x="110" y="332"/>
                  </a:cxn>
                  <a:cxn ang="0">
                    <a:pos x="134" y="348"/>
                  </a:cxn>
                  <a:cxn ang="0">
                    <a:pos x="175" y="364"/>
                  </a:cxn>
                  <a:cxn ang="0">
                    <a:pos x="229" y="376"/>
                  </a:cxn>
                  <a:cxn ang="0">
                    <a:pos x="291" y="382"/>
                  </a:cxn>
                  <a:cxn ang="0">
                    <a:pos x="358" y="379"/>
                  </a:cxn>
                  <a:cxn ang="0">
                    <a:pos x="426" y="366"/>
                  </a:cxn>
                  <a:cxn ang="0">
                    <a:pos x="480" y="348"/>
                  </a:cxn>
                  <a:cxn ang="0">
                    <a:pos x="522" y="327"/>
                  </a:cxn>
                  <a:cxn ang="0">
                    <a:pos x="552" y="305"/>
                  </a:cxn>
                  <a:cxn ang="0">
                    <a:pos x="573" y="281"/>
                  </a:cxn>
                  <a:cxn ang="0">
                    <a:pos x="584" y="256"/>
                  </a:cxn>
                  <a:cxn ang="0">
                    <a:pos x="595" y="230"/>
                  </a:cxn>
                  <a:cxn ang="0">
                    <a:pos x="603" y="203"/>
                  </a:cxn>
                  <a:cxn ang="0">
                    <a:pos x="611" y="164"/>
                  </a:cxn>
                  <a:cxn ang="0">
                    <a:pos x="623" y="121"/>
                  </a:cxn>
                  <a:cxn ang="0">
                    <a:pos x="636" y="93"/>
                  </a:cxn>
                  <a:cxn ang="0">
                    <a:pos x="648" y="86"/>
                  </a:cxn>
                  <a:cxn ang="0">
                    <a:pos x="659" y="78"/>
                  </a:cxn>
                  <a:cxn ang="0">
                    <a:pos x="661" y="67"/>
                  </a:cxn>
                </a:cxnLst>
                <a:rect l="txL" t="txT" r="txR" b="txB"/>
                <a:pathLst>
                  <a:path w="1324" h="763">
                    <a:moveTo>
                      <a:pt x="1317" y="119"/>
                    </a:moveTo>
                    <a:lnTo>
                      <a:pt x="1307" y="122"/>
                    </a:lnTo>
                    <a:lnTo>
                      <a:pt x="1297" y="123"/>
                    </a:lnTo>
                    <a:lnTo>
                      <a:pt x="1286" y="123"/>
                    </a:lnTo>
                    <a:lnTo>
                      <a:pt x="1276" y="122"/>
                    </a:lnTo>
                    <a:lnTo>
                      <a:pt x="1264" y="122"/>
                    </a:lnTo>
                    <a:lnTo>
                      <a:pt x="1254" y="121"/>
                    </a:lnTo>
                    <a:lnTo>
                      <a:pt x="1243" y="121"/>
                    </a:lnTo>
                    <a:lnTo>
                      <a:pt x="1232" y="121"/>
                    </a:lnTo>
                    <a:lnTo>
                      <a:pt x="1206" y="116"/>
                    </a:lnTo>
                    <a:lnTo>
                      <a:pt x="1178" y="109"/>
                    </a:lnTo>
                    <a:lnTo>
                      <a:pt x="1150" y="101"/>
                    </a:lnTo>
                    <a:lnTo>
                      <a:pt x="1122" y="93"/>
                    </a:lnTo>
                    <a:lnTo>
                      <a:pt x="1093" y="83"/>
                    </a:lnTo>
                    <a:lnTo>
                      <a:pt x="1065" y="73"/>
                    </a:lnTo>
                    <a:lnTo>
                      <a:pt x="1036" y="63"/>
                    </a:lnTo>
                    <a:lnTo>
                      <a:pt x="1009" y="53"/>
                    </a:lnTo>
                    <a:lnTo>
                      <a:pt x="982" y="42"/>
                    </a:lnTo>
                    <a:lnTo>
                      <a:pt x="957" y="33"/>
                    </a:lnTo>
                    <a:lnTo>
                      <a:pt x="932" y="24"/>
                    </a:lnTo>
                    <a:lnTo>
                      <a:pt x="908" y="16"/>
                    </a:lnTo>
                    <a:lnTo>
                      <a:pt x="887" y="9"/>
                    </a:lnTo>
                    <a:lnTo>
                      <a:pt x="866" y="4"/>
                    </a:lnTo>
                    <a:lnTo>
                      <a:pt x="849" y="1"/>
                    </a:lnTo>
                    <a:lnTo>
                      <a:pt x="832" y="0"/>
                    </a:lnTo>
                    <a:lnTo>
                      <a:pt x="819" y="0"/>
                    </a:lnTo>
                    <a:lnTo>
                      <a:pt x="806" y="1"/>
                    </a:lnTo>
                    <a:lnTo>
                      <a:pt x="793" y="3"/>
                    </a:lnTo>
                    <a:lnTo>
                      <a:pt x="781" y="7"/>
                    </a:lnTo>
                    <a:lnTo>
                      <a:pt x="768" y="10"/>
                    </a:lnTo>
                    <a:lnTo>
                      <a:pt x="755" y="15"/>
                    </a:lnTo>
                    <a:lnTo>
                      <a:pt x="744" y="19"/>
                    </a:lnTo>
                    <a:lnTo>
                      <a:pt x="732" y="25"/>
                    </a:lnTo>
                    <a:lnTo>
                      <a:pt x="721" y="31"/>
                    </a:lnTo>
                    <a:lnTo>
                      <a:pt x="709" y="38"/>
                    </a:lnTo>
                    <a:lnTo>
                      <a:pt x="699" y="45"/>
                    </a:lnTo>
                    <a:lnTo>
                      <a:pt x="687" y="51"/>
                    </a:lnTo>
                    <a:lnTo>
                      <a:pt x="677" y="60"/>
                    </a:lnTo>
                    <a:lnTo>
                      <a:pt x="667" y="66"/>
                    </a:lnTo>
                    <a:lnTo>
                      <a:pt x="656" y="75"/>
                    </a:lnTo>
                    <a:lnTo>
                      <a:pt x="646" y="83"/>
                    </a:lnTo>
                    <a:lnTo>
                      <a:pt x="639" y="86"/>
                    </a:lnTo>
                    <a:lnTo>
                      <a:pt x="632" y="90"/>
                    </a:lnTo>
                    <a:lnTo>
                      <a:pt x="625" y="93"/>
                    </a:lnTo>
                    <a:lnTo>
                      <a:pt x="617" y="95"/>
                    </a:lnTo>
                    <a:lnTo>
                      <a:pt x="610" y="96"/>
                    </a:lnTo>
                    <a:lnTo>
                      <a:pt x="602" y="98"/>
                    </a:lnTo>
                    <a:lnTo>
                      <a:pt x="594" y="98"/>
                    </a:lnTo>
                    <a:lnTo>
                      <a:pt x="586" y="98"/>
                    </a:lnTo>
                    <a:lnTo>
                      <a:pt x="566" y="93"/>
                    </a:lnTo>
                    <a:lnTo>
                      <a:pt x="548" y="87"/>
                    </a:lnTo>
                    <a:lnTo>
                      <a:pt x="529" y="80"/>
                    </a:lnTo>
                    <a:lnTo>
                      <a:pt x="511" y="73"/>
                    </a:lnTo>
                    <a:lnTo>
                      <a:pt x="493" y="66"/>
                    </a:lnTo>
                    <a:lnTo>
                      <a:pt x="474" y="61"/>
                    </a:lnTo>
                    <a:lnTo>
                      <a:pt x="453" y="57"/>
                    </a:lnTo>
                    <a:lnTo>
                      <a:pt x="433" y="57"/>
                    </a:lnTo>
                    <a:lnTo>
                      <a:pt x="417" y="60"/>
                    </a:lnTo>
                    <a:lnTo>
                      <a:pt x="399" y="64"/>
                    </a:lnTo>
                    <a:lnTo>
                      <a:pt x="380" y="72"/>
                    </a:lnTo>
                    <a:lnTo>
                      <a:pt x="359" y="81"/>
                    </a:lnTo>
                    <a:lnTo>
                      <a:pt x="337" y="93"/>
                    </a:lnTo>
                    <a:lnTo>
                      <a:pt x="313" y="107"/>
                    </a:lnTo>
                    <a:lnTo>
                      <a:pt x="289" y="121"/>
                    </a:lnTo>
                    <a:lnTo>
                      <a:pt x="264" y="137"/>
                    </a:lnTo>
                    <a:lnTo>
                      <a:pt x="238" y="154"/>
                    </a:lnTo>
                    <a:lnTo>
                      <a:pt x="213" y="171"/>
                    </a:lnTo>
                    <a:lnTo>
                      <a:pt x="187" y="190"/>
                    </a:lnTo>
                    <a:lnTo>
                      <a:pt x="162" y="207"/>
                    </a:lnTo>
                    <a:lnTo>
                      <a:pt x="137" y="225"/>
                    </a:lnTo>
                    <a:lnTo>
                      <a:pt x="112" y="244"/>
                    </a:lnTo>
                    <a:lnTo>
                      <a:pt x="89" y="261"/>
                    </a:lnTo>
                    <a:lnTo>
                      <a:pt x="68" y="277"/>
                    </a:lnTo>
                    <a:lnTo>
                      <a:pt x="61" y="281"/>
                    </a:lnTo>
                    <a:lnTo>
                      <a:pt x="53" y="285"/>
                    </a:lnTo>
                    <a:lnTo>
                      <a:pt x="43" y="288"/>
                    </a:lnTo>
                    <a:lnTo>
                      <a:pt x="35" y="291"/>
                    </a:lnTo>
                    <a:lnTo>
                      <a:pt x="26" y="295"/>
                    </a:lnTo>
                    <a:lnTo>
                      <a:pt x="18" y="298"/>
                    </a:lnTo>
                    <a:lnTo>
                      <a:pt x="11" y="303"/>
                    </a:lnTo>
                    <a:lnTo>
                      <a:pt x="4" y="307"/>
                    </a:lnTo>
                    <a:lnTo>
                      <a:pt x="0" y="318"/>
                    </a:lnTo>
                    <a:lnTo>
                      <a:pt x="1" y="329"/>
                    </a:lnTo>
                    <a:lnTo>
                      <a:pt x="3" y="338"/>
                    </a:lnTo>
                    <a:lnTo>
                      <a:pt x="5" y="343"/>
                    </a:lnTo>
                    <a:lnTo>
                      <a:pt x="15" y="344"/>
                    </a:lnTo>
                    <a:lnTo>
                      <a:pt x="23" y="346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49" y="349"/>
                    </a:lnTo>
                    <a:lnTo>
                      <a:pt x="57" y="350"/>
                    </a:lnTo>
                    <a:lnTo>
                      <a:pt x="65" y="350"/>
                    </a:lnTo>
                    <a:lnTo>
                      <a:pt x="73" y="350"/>
                    </a:lnTo>
                    <a:lnTo>
                      <a:pt x="85" y="391"/>
                    </a:lnTo>
                    <a:lnTo>
                      <a:pt x="99" y="431"/>
                    </a:lnTo>
                    <a:lnTo>
                      <a:pt x="114" y="465"/>
                    </a:lnTo>
                    <a:lnTo>
                      <a:pt x="131" y="500"/>
                    </a:lnTo>
                    <a:lnTo>
                      <a:pt x="148" y="534"/>
                    </a:lnTo>
                    <a:lnTo>
                      <a:pt x="169" y="571"/>
                    </a:lnTo>
                    <a:lnTo>
                      <a:pt x="190" y="610"/>
                    </a:lnTo>
                    <a:lnTo>
                      <a:pt x="213" y="654"/>
                    </a:lnTo>
                    <a:lnTo>
                      <a:pt x="220" y="664"/>
                    </a:lnTo>
                    <a:lnTo>
                      <a:pt x="232" y="675"/>
                    </a:lnTo>
                    <a:lnTo>
                      <a:pt x="248" y="685"/>
                    </a:lnTo>
                    <a:lnTo>
                      <a:pt x="268" y="695"/>
                    </a:lnTo>
                    <a:lnTo>
                      <a:pt x="292" y="707"/>
                    </a:lnTo>
                    <a:lnTo>
                      <a:pt x="320" y="717"/>
                    </a:lnTo>
                    <a:lnTo>
                      <a:pt x="350" y="728"/>
                    </a:lnTo>
                    <a:lnTo>
                      <a:pt x="383" y="736"/>
                    </a:lnTo>
                    <a:lnTo>
                      <a:pt x="419" y="745"/>
                    </a:lnTo>
                    <a:lnTo>
                      <a:pt x="458" y="752"/>
                    </a:lnTo>
                    <a:lnTo>
                      <a:pt x="497" y="758"/>
                    </a:lnTo>
                    <a:lnTo>
                      <a:pt x="539" y="761"/>
                    </a:lnTo>
                    <a:lnTo>
                      <a:pt x="582" y="763"/>
                    </a:lnTo>
                    <a:lnTo>
                      <a:pt x="626" y="763"/>
                    </a:lnTo>
                    <a:lnTo>
                      <a:pt x="671" y="761"/>
                    </a:lnTo>
                    <a:lnTo>
                      <a:pt x="716" y="757"/>
                    </a:lnTo>
                    <a:lnTo>
                      <a:pt x="764" y="750"/>
                    </a:lnTo>
                    <a:lnTo>
                      <a:pt x="809" y="740"/>
                    </a:lnTo>
                    <a:lnTo>
                      <a:pt x="852" y="731"/>
                    </a:lnTo>
                    <a:lnTo>
                      <a:pt x="891" y="720"/>
                    </a:lnTo>
                    <a:lnTo>
                      <a:pt x="927" y="708"/>
                    </a:lnTo>
                    <a:lnTo>
                      <a:pt x="960" y="695"/>
                    </a:lnTo>
                    <a:lnTo>
                      <a:pt x="991" y="683"/>
                    </a:lnTo>
                    <a:lnTo>
                      <a:pt x="1019" y="669"/>
                    </a:lnTo>
                    <a:lnTo>
                      <a:pt x="1044" y="654"/>
                    </a:lnTo>
                    <a:lnTo>
                      <a:pt x="1066" y="639"/>
                    </a:lnTo>
                    <a:lnTo>
                      <a:pt x="1087" y="624"/>
                    </a:lnTo>
                    <a:lnTo>
                      <a:pt x="1104" y="609"/>
                    </a:lnTo>
                    <a:lnTo>
                      <a:pt x="1120" y="593"/>
                    </a:lnTo>
                    <a:lnTo>
                      <a:pt x="1133" y="577"/>
                    </a:lnTo>
                    <a:lnTo>
                      <a:pt x="1145" y="562"/>
                    </a:lnTo>
                    <a:lnTo>
                      <a:pt x="1154" y="546"/>
                    </a:lnTo>
                    <a:lnTo>
                      <a:pt x="1161" y="528"/>
                    </a:lnTo>
                    <a:lnTo>
                      <a:pt x="1168" y="511"/>
                    </a:lnTo>
                    <a:lnTo>
                      <a:pt x="1176" y="495"/>
                    </a:lnTo>
                    <a:lnTo>
                      <a:pt x="1183" y="478"/>
                    </a:lnTo>
                    <a:lnTo>
                      <a:pt x="1190" y="460"/>
                    </a:lnTo>
                    <a:lnTo>
                      <a:pt x="1196" y="442"/>
                    </a:lnTo>
                    <a:lnTo>
                      <a:pt x="1202" y="425"/>
                    </a:lnTo>
                    <a:lnTo>
                      <a:pt x="1206" y="405"/>
                    </a:lnTo>
                    <a:lnTo>
                      <a:pt x="1209" y="381"/>
                    </a:lnTo>
                    <a:lnTo>
                      <a:pt x="1214" y="356"/>
                    </a:lnTo>
                    <a:lnTo>
                      <a:pt x="1221" y="328"/>
                    </a:lnTo>
                    <a:lnTo>
                      <a:pt x="1229" y="299"/>
                    </a:lnTo>
                    <a:lnTo>
                      <a:pt x="1237" y="270"/>
                    </a:lnTo>
                    <a:lnTo>
                      <a:pt x="1246" y="242"/>
                    </a:lnTo>
                    <a:lnTo>
                      <a:pt x="1254" y="214"/>
                    </a:lnTo>
                    <a:lnTo>
                      <a:pt x="1262" y="187"/>
                    </a:lnTo>
                    <a:lnTo>
                      <a:pt x="1271" y="185"/>
                    </a:lnTo>
                    <a:lnTo>
                      <a:pt x="1279" y="182"/>
                    </a:lnTo>
                    <a:lnTo>
                      <a:pt x="1287" y="177"/>
                    </a:lnTo>
                    <a:lnTo>
                      <a:pt x="1296" y="172"/>
                    </a:lnTo>
                    <a:lnTo>
                      <a:pt x="1304" y="168"/>
                    </a:lnTo>
                    <a:lnTo>
                      <a:pt x="1311" y="162"/>
                    </a:lnTo>
                    <a:lnTo>
                      <a:pt x="1317" y="155"/>
                    </a:lnTo>
                    <a:lnTo>
                      <a:pt x="1324" y="147"/>
                    </a:lnTo>
                    <a:lnTo>
                      <a:pt x="1322" y="141"/>
                    </a:lnTo>
                    <a:lnTo>
                      <a:pt x="1321" y="133"/>
                    </a:lnTo>
                    <a:lnTo>
                      <a:pt x="1319" y="125"/>
                    </a:lnTo>
                    <a:lnTo>
                      <a:pt x="1317" y="119"/>
                    </a:lnTo>
                    <a:close/>
                  </a:path>
                </a:pathLst>
              </a:custGeom>
              <a:solidFill>
                <a:srgbClr val="D80000"/>
              </a:solidFill>
              <a:ln w="9525">
                <a:noFill/>
                <a:miter/>
              </a:ln>
              <a:effectLst>
                <a:prstShdw prst="shdw17" dist="17961" dir="13499999">
                  <a:srgbClr val="820000"/>
                </a:prstShdw>
              </a:effectLst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9267" name="Freeform 7"/>
              <p:cNvSpPr/>
              <p:nvPr/>
            </p:nvSpPr>
            <p:spPr>
              <a:xfrm>
                <a:off x="75" y="99"/>
                <a:ext cx="518" cy="169"/>
              </a:xfrm>
              <a:custGeom>
                <a:avLst/>
                <a:gdLst>
                  <a:gd name="txL" fmla="*/ 0 w 1036"/>
                  <a:gd name="txT" fmla="*/ 0 h 338"/>
                  <a:gd name="txR" fmla="*/ 1036 w 1036"/>
                  <a:gd name="txB" fmla="*/ 338 h 338"/>
                </a:gdLst>
                <a:ahLst/>
                <a:cxnLst>
                  <a:cxn ang="0">
                    <a:pos x="425" y="130"/>
                  </a:cxn>
                  <a:cxn ang="0">
                    <a:pos x="407" y="139"/>
                  </a:cxn>
                  <a:cxn ang="0">
                    <a:pos x="392" y="144"/>
                  </a:cxn>
                  <a:cxn ang="0">
                    <a:pos x="376" y="146"/>
                  </a:cxn>
                  <a:cxn ang="0">
                    <a:pos x="357" y="149"/>
                  </a:cxn>
                  <a:cxn ang="0">
                    <a:pos x="331" y="153"/>
                  </a:cxn>
                  <a:cxn ang="0">
                    <a:pos x="299" y="156"/>
                  </a:cxn>
                  <a:cxn ang="0">
                    <a:pos x="267" y="157"/>
                  </a:cxn>
                  <a:cxn ang="0">
                    <a:pos x="237" y="161"/>
                  </a:cxn>
                  <a:cxn ang="0">
                    <a:pos x="208" y="166"/>
                  </a:cxn>
                  <a:cxn ang="0">
                    <a:pos x="178" y="169"/>
                  </a:cxn>
                  <a:cxn ang="0">
                    <a:pos x="147" y="169"/>
                  </a:cxn>
                  <a:cxn ang="0">
                    <a:pos x="117" y="165"/>
                  </a:cxn>
                  <a:cxn ang="0">
                    <a:pos x="88" y="156"/>
                  </a:cxn>
                  <a:cxn ang="0">
                    <a:pos x="62" y="140"/>
                  </a:cxn>
                  <a:cxn ang="0">
                    <a:pos x="39" y="119"/>
                  </a:cxn>
                  <a:cxn ang="0">
                    <a:pos x="24" y="103"/>
                  </a:cxn>
                  <a:cxn ang="0">
                    <a:pos x="13" y="89"/>
                  </a:cxn>
                  <a:cxn ang="0">
                    <a:pos x="0" y="73"/>
                  </a:cxn>
                  <a:cxn ang="0">
                    <a:pos x="21" y="69"/>
                  </a:cxn>
                  <a:cxn ang="0">
                    <a:pos x="43" y="64"/>
                  </a:cxn>
                  <a:cxn ang="0">
                    <a:pos x="66" y="59"/>
                  </a:cxn>
                  <a:cxn ang="0">
                    <a:pos x="89" y="55"/>
                  </a:cxn>
                  <a:cxn ang="0">
                    <a:pos x="113" y="53"/>
                  </a:cxn>
                  <a:cxn ang="0">
                    <a:pos x="141" y="54"/>
                  </a:cxn>
                  <a:cxn ang="0">
                    <a:pos x="166" y="60"/>
                  </a:cxn>
                  <a:cxn ang="0">
                    <a:pos x="193" y="65"/>
                  </a:cxn>
                  <a:cxn ang="0">
                    <a:pos x="219" y="65"/>
                  </a:cxn>
                  <a:cxn ang="0">
                    <a:pos x="241" y="65"/>
                  </a:cxn>
                  <a:cxn ang="0">
                    <a:pos x="259" y="63"/>
                  </a:cxn>
                  <a:cxn ang="0">
                    <a:pos x="273" y="61"/>
                  </a:cxn>
                  <a:cxn ang="0">
                    <a:pos x="289" y="56"/>
                  </a:cxn>
                  <a:cxn ang="0">
                    <a:pos x="309" y="49"/>
                  </a:cxn>
                  <a:cxn ang="0">
                    <a:pos x="330" y="42"/>
                  </a:cxn>
                  <a:cxn ang="0">
                    <a:pos x="352" y="34"/>
                  </a:cxn>
                  <a:cxn ang="0">
                    <a:pos x="376" y="23"/>
                  </a:cxn>
                  <a:cxn ang="0">
                    <a:pos x="400" y="15"/>
                  </a:cxn>
                  <a:cxn ang="0">
                    <a:pos x="424" y="9"/>
                  </a:cxn>
                  <a:cxn ang="0">
                    <a:pos x="449" y="5"/>
                  </a:cxn>
                  <a:cxn ang="0">
                    <a:pos x="475" y="1"/>
                  </a:cxn>
                  <a:cxn ang="0">
                    <a:pos x="491" y="1"/>
                  </a:cxn>
                  <a:cxn ang="0">
                    <a:pos x="505" y="1"/>
                  </a:cxn>
                  <a:cxn ang="0">
                    <a:pos x="518" y="0"/>
                  </a:cxn>
                  <a:cxn ang="0">
                    <a:pos x="508" y="21"/>
                  </a:cxn>
                  <a:cxn ang="0">
                    <a:pos x="498" y="42"/>
                  </a:cxn>
                  <a:cxn ang="0">
                    <a:pos x="487" y="60"/>
                  </a:cxn>
                  <a:cxn ang="0">
                    <a:pos x="479" y="74"/>
                  </a:cxn>
                  <a:cxn ang="0">
                    <a:pos x="465" y="91"/>
                  </a:cxn>
                  <a:cxn ang="0">
                    <a:pos x="450" y="108"/>
                  </a:cxn>
                </a:cxnLst>
                <a:rect l="txL" t="txT" r="txR" b="txB"/>
                <a:pathLst>
                  <a:path w="1036" h="338">
                    <a:moveTo>
                      <a:pt x="879" y="238"/>
                    </a:moveTo>
                    <a:lnTo>
                      <a:pt x="864" y="250"/>
                    </a:lnTo>
                    <a:lnTo>
                      <a:pt x="851" y="259"/>
                    </a:lnTo>
                    <a:lnTo>
                      <a:pt x="838" y="266"/>
                    </a:lnTo>
                    <a:lnTo>
                      <a:pt x="826" y="273"/>
                    </a:lnTo>
                    <a:lnTo>
                      <a:pt x="815" y="277"/>
                    </a:lnTo>
                    <a:lnTo>
                      <a:pt x="805" y="282"/>
                    </a:lnTo>
                    <a:lnTo>
                      <a:pt x="795" y="285"/>
                    </a:lnTo>
                    <a:lnTo>
                      <a:pt x="785" y="288"/>
                    </a:lnTo>
                    <a:lnTo>
                      <a:pt x="775" y="290"/>
                    </a:lnTo>
                    <a:lnTo>
                      <a:pt x="764" y="291"/>
                    </a:lnTo>
                    <a:lnTo>
                      <a:pt x="753" y="292"/>
                    </a:lnTo>
                    <a:lnTo>
                      <a:pt x="741" y="293"/>
                    </a:lnTo>
                    <a:lnTo>
                      <a:pt x="727" y="295"/>
                    </a:lnTo>
                    <a:lnTo>
                      <a:pt x="714" y="297"/>
                    </a:lnTo>
                    <a:lnTo>
                      <a:pt x="699" y="299"/>
                    </a:lnTo>
                    <a:lnTo>
                      <a:pt x="681" y="301"/>
                    </a:lnTo>
                    <a:lnTo>
                      <a:pt x="662" y="306"/>
                    </a:lnTo>
                    <a:lnTo>
                      <a:pt x="641" y="308"/>
                    </a:lnTo>
                    <a:lnTo>
                      <a:pt x="620" y="310"/>
                    </a:lnTo>
                    <a:lnTo>
                      <a:pt x="598" y="311"/>
                    </a:lnTo>
                    <a:lnTo>
                      <a:pt x="578" y="312"/>
                    </a:lnTo>
                    <a:lnTo>
                      <a:pt x="556" y="312"/>
                    </a:lnTo>
                    <a:lnTo>
                      <a:pt x="535" y="313"/>
                    </a:lnTo>
                    <a:lnTo>
                      <a:pt x="514" y="315"/>
                    </a:lnTo>
                    <a:lnTo>
                      <a:pt x="495" y="319"/>
                    </a:lnTo>
                    <a:lnTo>
                      <a:pt x="475" y="322"/>
                    </a:lnTo>
                    <a:lnTo>
                      <a:pt x="455" y="326"/>
                    </a:lnTo>
                    <a:lnTo>
                      <a:pt x="436" y="329"/>
                    </a:lnTo>
                    <a:lnTo>
                      <a:pt x="416" y="331"/>
                    </a:lnTo>
                    <a:lnTo>
                      <a:pt x="397" y="334"/>
                    </a:lnTo>
                    <a:lnTo>
                      <a:pt x="376" y="336"/>
                    </a:lnTo>
                    <a:lnTo>
                      <a:pt x="356" y="337"/>
                    </a:lnTo>
                    <a:lnTo>
                      <a:pt x="336" y="338"/>
                    </a:lnTo>
                    <a:lnTo>
                      <a:pt x="316" y="338"/>
                    </a:lnTo>
                    <a:lnTo>
                      <a:pt x="295" y="337"/>
                    </a:lnTo>
                    <a:lnTo>
                      <a:pt x="276" y="335"/>
                    </a:lnTo>
                    <a:lnTo>
                      <a:pt x="255" y="333"/>
                    </a:lnTo>
                    <a:lnTo>
                      <a:pt x="234" y="329"/>
                    </a:lnTo>
                    <a:lnTo>
                      <a:pt x="215" y="323"/>
                    </a:lnTo>
                    <a:lnTo>
                      <a:pt x="194" y="318"/>
                    </a:lnTo>
                    <a:lnTo>
                      <a:pt x="176" y="311"/>
                    </a:lnTo>
                    <a:lnTo>
                      <a:pt x="158" y="301"/>
                    </a:lnTo>
                    <a:lnTo>
                      <a:pt x="141" y="291"/>
                    </a:lnTo>
                    <a:lnTo>
                      <a:pt x="124" y="280"/>
                    </a:lnTo>
                    <a:lnTo>
                      <a:pt x="108" y="267"/>
                    </a:lnTo>
                    <a:lnTo>
                      <a:pt x="93" y="253"/>
                    </a:lnTo>
                    <a:lnTo>
                      <a:pt x="78" y="238"/>
                    </a:lnTo>
                    <a:lnTo>
                      <a:pt x="63" y="222"/>
                    </a:lnTo>
                    <a:lnTo>
                      <a:pt x="55" y="214"/>
                    </a:lnTo>
                    <a:lnTo>
                      <a:pt x="48" y="206"/>
                    </a:lnTo>
                    <a:lnTo>
                      <a:pt x="41" y="197"/>
                    </a:lnTo>
                    <a:lnTo>
                      <a:pt x="34" y="189"/>
                    </a:lnTo>
                    <a:lnTo>
                      <a:pt x="26" y="178"/>
                    </a:lnTo>
                    <a:lnTo>
                      <a:pt x="17" y="167"/>
                    </a:lnTo>
                    <a:lnTo>
                      <a:pt x="9" y="156"/>
                    </a:lnTo>
                    <a:lnTo>
                      <a:pt x="0" y="146"/>
                    </a:lnTo>
                    <a:lnTo>
                      <a:pt x="14" y="144"/>
                    </a:lnTo>
                    <a:lnTo>
                      <a:pt x="29" y="140"/>
                    </a:lnTo>
                    <a:lnTo>
                      <a:pt x="43" y="138"/>
                    </a:lnTo>
                    <a:lnTo>
                      <a:pt x="58" y="134"/>
                    </a:lnTo>
                    <a:lnTo>
                      <a:pt x="72" y="131"/>
                    </a:lnTo>
                    <a:lnTo>
                      <a:pt x="87" y="128"/>
                    </a:lnTo>
                    <a:lnTo>
                      <a:pt x="102" y="125"/>
                    </a:lnTo>
                    <a:lnTo>
                      <a:pt x="117" y="122"/>
                    </a:lnTo>
                    <a:lnTo>
                      <a:pt x="132" y="118"/>
                    </a:lnTo>
                    <a:lnTo>
                      <a:pt x="147" y="116"/>
                    </a:lnTo>
                    <a:lnTo>
                      <a:pt x="163" y="113"/>
                    </a:lnTo>
                    <a:lnTo>
                      <a:pt x="178" y="110"/>
                    </a:lnTo>
                    <a:lnTo>
                      <a:pt x="194" y="109"/>
                    </a:lnTo>
                    <a:lnTo>
                      <a:pt x="211" y="107"/>
                    </a:lnTo>
                    <a:lnTo>
                      <a:pt x="227" y="106"/>
                    </a:lnTo>
                    <a:lnTo>
                      <a:pt x="245" y="106"/>
                    </a:lnTo>
                    <a:lnTo>
                      <a:pt x="264" y="107"/>
                    </a:lnTo>
                    <a:lnTo>
                      <a:pt x="283" y="109"/>
                    </a:lnTo>
                    <a:lnTo>
                      <a:pt x="300" y="113"/>
                    </a:lnTo>
                    <a:lnTo>
                      <a:pt x="316" y="117"/>
                    </a:lnTo>
                    <a:lnTo>
                      <a:pt x="332" y="121"/>
                    </a:lnTo>
                    <a:lnTo>
                      <a:pt x="350" y="125"/>
                    </a:lnTo>
                    <a:lnTo>
                      <a:pt x="367" y="128"/>
                    </a:lnTo>
                    <a:lnTo>
                      <a:pt x="386" y="129"/>
                    </a:lnTo>
                    <a:lnTo>
                      <a:pt x="406" y="129"/>
                    </a:lnTo>
                    <a:lnTo>
                      <a:pt x="423" y="130"/>
                    </a:lnTo>
                    <a:lnTo>
                      <a:pt x="439" y="130"/>
                    </a:lnTo>
                    <a:lnTo>
                      <a:pt x="454" y="130"/>
                    </a:lnTo>
                    <a:lnTo>
                      <a:pt x="469" y="130"/>
                    </a:lnTo>
                    <a:lnTo>
                      <a:pt x="482" y="130"/>
                    </a:lnTo>
                    <a:lnTo>
                      <a:pt x="494" y="129"/>
                    </a:lnTo>
                    <a:lnTo>
                      <a:pt x="505" y="128"/>
                    </a:lnTo>
                    <a:lnTo>
                      <a:pt x="517" y="126"/>
                    </a:lnTo>
                    <a:lnTo>
                      <a:pt x="527" y="125"/>
                    </a:lnTo>
                    <a:lnTo>
                      <a:pt x="537" y="124"/>
                    </a:lnTo>
                    <a:lnTo>
                      <a:pt x="546" y="122"/>
                    </a:lnTo>
                    <a:lnTo>
                      <a:pt x="557" y="119"/>
                    </a:lnTo>
                    <a:lnTo>
                      <a:pt x="567" y="116"/>
                    </a:lnTo>
                    <a:lnTo>
                      <a:pt x="578" y="113"/>
                    </a:lnTo>
                    <a:lnTo>
                      <a:pt x="588" y="109"/>
                    </a:lnTo>
                    <a:lnTo>
                      <a:pt x="604" y="103"/>
                    </a:lnTo>
                    <a:lnTo>
                      <a:pt x="619" y="98"/>
                    </a:lnTo>
                    <a:lnTo>
                      <a:pt x="633" y="93"/>
                    </a:lnTo>
                    <a:lnTo>
                      <a:pt x="647" y="88"/>
                    </a:lnTo>
                    <a:lnTo>
                      <a:pt x="661" y="84"/>
                    </a:lnTo>
                    <a:lnTo>
                      <a:pt x="674" y="79"/>
                    </a:lnTo>
                    <a:lnTo>
                      <a:pt x="689" y="73"/>
                    </a:lnTo>
                    <a:lnTo>
                      <a:pt x="705" y="68"/>
                    </a:lnTo>
                    <a:lnTo>
                      <a:pt x="722" y="61"/>
                    </a:lnTo>
                    <a:lnTo>
                      <a:pt x="737" y="54"/>
                    </a:lnTo>
                    <a:lnTo>
                      <a:pt x="753" y="47"/>
                    </a:lnTo>
                    <a:lnTo>
                      <a:pt x="769" y="41"/>
                    </a:lnTo>
                    <a:lnTo>
                      <a:pt x="785" y="35"/>
                    </a:lnTo>
                    <a:lnTo>
                      <a:pt x="801" y="31"/>
                    </a:lnTo>
                    <a:lnTo>
                      <a:pt x="817" y="26"/>
                    </a:lnTo>
                    <a:lnTo>
                      <a:pt x="833" y="23"/>
                    </a:lnTo>
                    <a:lnTo>
                      <a:pt x="849" y="18"/>
                    </a:lnTo>
                    <a:lnTo>
                      <a:pt x="867" y="16"/>
                    </a:lnTo>
                    <a:lnTo>
                      <a:pt x="883" y="12"/>
                    </a:lnTo>
                    <a:lnTo>
                      <a:pt x="899" y="10"/>
                    </a:lnTo>
                    <a:lnTo>
                      <a:pt x="916" y="8"/>
                    </a:lnTo>
                    <a:lnTo>
                      <a:pt x="932" y="5"/>
                    </a:lnTo>
                    <a:lnTo>
                      <a:pt x="950" y="3"/>
                    </a:lnTo>
                    <a:lnTo>
                      <a:pt x="966" y="2"/>
                    </a:lnTo>
                    <a:lnTo>
                      <a:pt x="975" y="2"/>
                    </a:lnTo>
                    <a:lnTo>
                      <a:pt x="983" y="1"/>
                    </a:lnTo>
                    <a:lnTo>
                      <a:pt x="992" y="1"/>
                    </a:lnTo>
                    <a:lnTo>
                      <a:pt x="1002" y="1"/>
                    </a:lnTo>
                    <a:lnTo>
                      <a:pt x="1010" y="1"/>
                    </a:lnTo>
                    <a:lnTo>
                      <a:pt x="1019" y="1"/>
                    </a:lnTo>
                    <a:lnTo>
                      <a:pt x="1027" y="0"/>
                    </a:lnTo>
                    <a:lnTo>
                      <a:pt x="1036" y="0"/>
                    </a:lnTo>
                    <a:lnTo>
                      <a:pt x="1030" y="15"/>
                    </a:lnTo>
                    <a:lnTo>
                      <a:pt x="1023" y="28"/>
                    </a:lnTo>
                    <a:lnTo>
                      <a:pt x="1017" y="43"/>
                    </a:lnTo>
                    <a:lnTo>
                      <a:pt x="1010" y="57"/>
                    </a:lnTo>
                    <a:lnTo>
                      <a:pt x="1003" y="71"/>
                    </a:lnTo>
                    <a:lnTo>
                      <a:pt x="996" y="85"/>
                    </a:lnTo>
                    <a:lnTo>
                      <a:pt x="988" y="99"/>
                    </a:lnTo>
                    <a:lnTo>
                      <a:pt x="980" y="113"/>
                    </a:lnTo>
                    <a:lnTo>
                      <a:pt x="974" y="121"/>
                    </a:lnTo>
                    <a:lnTo>
                      <a:pt x="969" y="130"/>
                    </a:lnTo>
                    <a:lnTo>
                      <a:pt x="964" y="138"/>
                    </a:lnTo>
                    <a:lnTo>
                      <a:pt x="958" y="147"/>
                    </a:lnTo>
                    <a:lnTo>
                      <a:pt x="950" y="159"/>
                    </a:lnTo>
                    <a:lnTo>
                      <a:pt x="940" y="171"/>
                    </a:lnTo>
                    <a:lnTo>
                      <a:pt x="931" y="183"/>
                    </a:lnTo>
                    <a:lnTo>
                      <a:pt x="922" y="194"/>
                    </a:lnTo>
                    <a:lnTo>
                      <a:pt x="912" y="206"/>
                    </a:lnTo>
                    <a:lnTo>
                      <a:pt x="901" y="216"/>
                    </a:lnTo>
                    <a:lnTo>
                      <a:pt x="891" y="228"/>
                    </a:lnTo>
                    <a:lnTo>
                      <a:pt x="879" y="2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  <a:effectLst>
                <a:prstShdw prst="shdw17" dist="17961" dir="13499999">
                  <a:srgbClr val="999999"/>
                </a:prstShdw>
              </a:effectLst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9265" name="Text Box 8"/>
            <p:cNvSpPr txBox="1"/>
            <p:nvPr/>
          </p:nvSpPr>
          <p:spPr>
            <a:xfrm>
              <a:off x="840" y="360"/>
              <a:ext cx="1914" cy="72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400" dirty="0">
                  <a:solidFill>
                    <a:srgbClr val="FF79FF"/>
                  </a:solidFill>
                  <a:latin typeface="Arial" charset="0"/>
                  <a:ea typeface="黑体" pitchFamily="2" charset="-122"/>
                </a:rPr>
                <a:t>说一说</a:t>
              </a:r>
              <a:endParaRPr lang="zh-CN" altLang="en-US" sz="2400" dirty="0">
                <a:solidFill>
                  <a:srgbClr val="FF79FF"/>
                </a:solidFill>
                <a:latin typeface="Arial" charset="0"/>
                <a:ea typeface="黑体" pitchFamily="2" charset="-122"/>
              </a:endParaRPr>
            </a:p>
          </p:txBody>
        </p:sp>
      </p:grpSp>
      <p:pic>
        <p:nvPicPr>
          <p:cNvPr id="12296" name="Picture 27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800600"/>
            <a:ext cx="1679575" cy="19716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9220" name="AutoShape 28"/>
          <p:cNvSpPr/>
          <p:nvPr/>
        </p:nvSpPr>
        <p:spPr>
          <a:xfrm flipH="1" flipV="1">
            <a:off x="1676400" y="1217613"/>
            <a:ext cx="3657600" cy="2592387"/>
          </a:xfrm>
          <a:prstGeom prst="wedgeRoundRectCallout">
            <a:avLst>
              <a:gd name="adj1" fmla="val 20963"/>
              <a:gd name="adj2" fmla="val -87051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sz="2400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这家店销售量最多的是</a:t>
            </a:r>
            <a:r>
              <a:rPr lang="en-US" altLang="zh-CN">
                <a:solidFill>
                  <a:srgbClr val="2C24CA"/>
                </a:solidFill>
                <a:latin typeface="Times New Roman" pitchFamily="18" charset="0"/>
                <a:ea typeface="黑体" pitchFamily="2" charset="-122"/>
              </a:rPr>
              <a:t>25cm</a:t>
            </a:r>
            <a:r>
              <a:rPr lang="zh-CN" altLang="en-US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的鞋，店主最关心的就是销售量，所以店主下次进货时可以多进这个尺码的鞋</a:t>
            </a:r>
            <a:r>
              <a:rPr lang="en-US" altLang="zh-CN">
                <a:solidFill>
                  <a:srgbClr val="2C24CA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solidFill>
                <a:srgbClr val="2C24CA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5808663" y="1052513"/>
            <a:ext cx="1518286" cy="1036637"/>
            <a:chOff x="0" y="0"/>
            <a:chExt cx="2387" cy="1632"/>
          </a:xfrm>
        </p:grpSpPr>
        <p:sp>
          <p:nvSpPr>
            <p:cNvPr id="9260" name="Oval 20"/>
            <p:cNvSpPr/>
            <p:nvPr/>
          </p:nvSpPr>
          <p:spPr>
            <a:xfrm>
              <a:off x="0" y="833"/>
              <a:ext cx="2119" cy="508"/>
            </a:xfrm>
            <a:prstGeom prst="ellipse">
              <a:avLst/>
            </a:prstGeom>
            <a:solidFill>
              <a:srgbClr val="00FF00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9261" name="Text Box 21"/>
            <p:cNvSpPr txBox="1"/>
            <p:nvPr/>
          </p:nvSpPr>
          <p:spPr>
            <a:xfrm>
              <a:off x="662" y="720"/>
              <a:ext cx="1725" cy="91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结论</a:t>
              </a:r>
              <a:endParaRPr lang="zh-CN" altLang="en-US" sz="3200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9262" name="Picture 22" descr="MCj04382490000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" y="0"/>
              <a:ext cx="1285" cy="118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2302" name="Text Box 27"/>
          <p:cNvSpPr txBox="1">
            <a:spLocks noChangeArrowheads="1"/>
          </p:cNvSpPr>
          <p:nvPr/>
        </p:nvSpPr>
        <p:spPr bwMode="auto">
          <a:xfrm>
            <a:off x="5656263" y="2057400"/>
            <a:ext cx="4876800" cy="120015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在一组数据中，出现次数最多的数叫做这组数据的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众数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.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  <p:sp>
        <p:nvSpPr>
          <p:cNvPr id="12303" name="Text Box 68"/>
          <p:cNvSpPr txBox="1">
            <a:spLocks noChangeArrowheads="1"/>
          </p:cNvSpPr>
          <p:nvPr/>
        </p:nvSpPr>
        <p:spPr bwMode="auto">
          <a:xfrm>
            <a:off x="5407025" y="3428524"/>
            <a:ext cx="5126038" cy="195199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  </a:t>
            </a:r>
            <a:r>
              <a: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当一组数据中某数据多次重复出现时，常可以用众数作为这组数据的数值的一个代表值</a:t>
            </a: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.</a:t>
            </a:r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一组数据的众数</a:t>
            </a:r>
            <a:r>
              <a: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可以不止一个</a:t>
            </a: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.</a:t>
            </a:r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  <p:sp>
        <p:nvSpPr>
          <p:cNvPr id="9224" name="AutoShape 67"/>
          <p:cNvSpPr/>
          <p:nvPr/>
        </p:nvSpPr>
        <p:spPr>
          <a:xfrm flipH="1" flipV="1">
            <a:off x="4038600" y="5562600"/>
            <a:ext cx="5489575" cy="1219200"/>
          </a:xfrm>
          <a:prstGeom prst="wedgeRoundRectCallout">
            <a:avLst>
              <a:gd name="adj1" fmla="val 65644"/>
              <a:gd name="adj2" fmla="val 2757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sz="2400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600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在上面的问题中，</a:t>
            </a:r>
            <a:r>
              <a:rPr lang="en-US" altLang="zh-CN" sz="2600">
                <a:solidFill>
                  <a:srgbClr val="2C24CA"/>
                </a:solidFill>
                <a:latin typeface="Times New Roman" pitchFamily="18" charset="0"/>
                <a:ea typeface="黑体" pitchFamily="2" charset="-122"/>
              </a:rPr>
              <a:t>25</a:t>
            </a:r>
            <a:r>
              <a:rPr lang="zh-CN" altLang="en-US" sz="2600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是鞋的尺码中出现次数最多的数，所以</a:t>
            </a:r>
            <a:r>
              <a:rPr lang="en-US" altLang="zh-CN" sz="2600">
                <a:solidFill>
                  <a:srgbClr val="2C24CA"/>
                </a:solidFill>
                <a:latin typeface="Times New Roman" pitchFamily="18" charset="0"/>
                <a:ea typeface="黑体" pitchFamily="2" charset="-122"/>
              </a:rPr>
              <a:t>25</a:t>
            </a:r>
            <a:r>
              <a:rPr lang="zh-CN" altLang="en-US" sz="2600" dirty="0">
                <a:solidFill>
                  <a:srgbClr val="2C24CA"/>
                </a:solidFill>
                <a:latin typeface="黑体" pitchFamily="2" charset="-122"/>
                <a:ea typeface="黑体" pitchFamily="2" charset="-122"/>
              </a:rPr>
              <a:t>是这组数据的众数</a:t>
            </a:r>
            <a:r>
              <a:rPr lang="en-US" altLang="zh-CN" sz="2600">
                <a:solidFill>
                  <a:srgbClr val="2C24CA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600">
              <a:solidFill>
                <a:srgbClr val="2C24CA"/>
              </a:solidFill>
              <a:latin typeface="Times New Roman" pitchFamily="18" charset="0"/>
              <a:ea typeface="黑体" pitchFamily="2" charset="-122"/>
            </a:endParaRPr>
          </a:p>
        </p:txBody>
      </p:sp>
      <p:graphicFrame>
        <p:nvGraphicFramePr>
          <p:cNvPr id="12305" name="Group 17"/>
          <p:cNvGraphicFramePr>
            <a:graphicFrameLocks noGrp="1"/>
          </p:cNvGraphicFramePr>
          <p:nvPr/>
        </p:nvGraphicFramePr>
        <p:xfrm>
          <a:off x="3276600" y="0"/>
          <a:ext cx="7230745" cy="1104900"/>
        </p:xfrm>
        <a:graphic>
          <a:graphicData uri="http://schemas.openxmlformats.org/drawingml/2006/table">
            <a:tbl>
              <a:tblPr/>
              <a:tblGrid>
                <a:gridCol w="1530350"/>
                <a:gridCol w="519430"/>
                <a:gridCol w="753745"/>
                <a:gridCol w="571500"/>
                <a:gridCol w="842645"/>
                <a:gridCol w="565150"/>
                <a:gridCol w="685800"/>
                <a:gridCol w="487045"/>
                <a:gridCol w="663575"/>
                <a:gridCol w="611505"/>
              </a:tblGrid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鞋的尺码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厘米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22.5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23.5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24.5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25.5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销售量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双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nimBg="1"/>
      <p:bldP spid="12302" grpId="0" bldLvl="0" animBg="1"/>
      <p:bldP spid="12303" grpId="0" bldLvl="0" animBg="1"/>
      <p:bldP spid="922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7" name="Group 2"/>
          <p:cNvGrpSpPr/>
          <p:nvPr/>
        </p:nvGrpSpPr>
        <p:grpSpPr>
          <a:xfrm>
            <a:off x="1600200" y="-68262"/>
            <a:ext cx="1365886" cy="1045716"/>
            <a:chOff x="0" y="0"/>
            <a:chExt cx="2149" cy="1658"/>
          </a:xfrm>
        </p:grpSpPr>
        <p:pic>
          <p:nvPicPr>
            <p:cNvPr id="1068" name="Picture 3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658" cy="165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069" name="Text Box 4"/>
            <p:cNvSpPr txBox="1"/>
            <p:nvPr/>
          </p:nvSpPr>
          <p:spPr>
            <a:xfrm rot="300000">
              <a:off x="600" y="360"/>
              <a:ext cx="1549" cy="101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举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例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1028" name="Text Box 5"/>
          <p:cNvSpPr txBox="1"/>
          <p:nvPr/>
        </p:nvSpPr>
        <p:spPr>
          <a:xfrm>
            <a:off x="3657600" y="152400"/>
            <a:ext cx="70866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rgbClr val="FF6600"/>
                </a:solidFill>
                <a:latin typeface="黑体" pitchFamily="2" charset="-122"/>
                <a:ea typeface="黑体" pitchFamily="2" charset="-122"/>
              </a:rPr>
              <a:t>例 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某公司全体职工的月工资如下：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13318" name="Group 6"/>
          <p:cNvGraphicFramePr>
            <a:graphicFrameLocks noGrp="1"/>
          </p:cNvGraphicFramePr>
          <p:nvPr/>
        </p:nvGraphicFramePr>
        <p:xfrm>
          <a:off x="2209800" y="914400"/>
          <a:ext cx="8305800" cy="1833880"/>
        </p:xfrm>
        <a:graphic>
          <a:graphicData uri="http://schemas.openxmlformats.org/drawingml/2006/table">
            <a:tbl>
              <a:tblPr/>
              <a:tblGrid>
                <a:gridCol w="1014730"/>
                <a:gridCol w="1073150"/>
                <a:gridCol w="1188720"/>
                <a:gridCol w="716280"/>
                <a:gridCol w="763270"/>
                <a:gridCol w="709930"/>
                <a:gridCol w="709295"/>
                <a:gridCol w="711200"/>
                <a:gridCol w="709930"/>
                <a:gridCol w="709295"/>
              </a:tblGrid>
              <a:tr h="7645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月工资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（元）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18000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1500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人数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1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总经理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    2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副总经理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64" name="Text Box 77"/>
          <p:cNvSpPr txBox="1"/>
          <p:nvPr/>
        </p:nvSpPr>
        <p:spPr>
          <a:xfrm>
            <a:off x="2057400" y="2819400"/>
            <a:ext cx="845820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试求出该公司月工资数据中的众数、中位数和平均数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3354" name="Text Box 42"/>
          <p:cNvSpPr txBox="1"/>
          <p:nvPr/>
        </p:nvSpPr>
        <p:spPr>
          <a:xfrm>
            <a:off x="1600200" y="3352800"/>
            <a:ext cx="83058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CC00"/>
                </a:solidFill>
                <a:latin typeface="Times New Roman" pitchFamily="18" charset="0"/>
                <a:ea typeface="黑体" pitchFamily="2" charset="-122"/>
              </a:rPr>
              <a:t>解：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在上述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80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个数据中，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2000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出现了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次，出现的  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      次数最多，因此这组数据的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众数是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2000.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3355" name="Text Box 43"/>
          <p:cNvSpPr txBox="1"/>
          <p:nvPr/>
        </p:nvSpPr>
        <p:spPr>
          <a:xfrm>
            <a:off x="1676400" y="4267200"/>
            <a:ext cx="8839200" cy="9226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3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把这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80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个数据按从小到大的顺序排列后，可以 发现位于中间的数是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2000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2500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，因此这组数据的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中位数是 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graphicFrame>
        <p:nvGraphicFramePr>
          <p:cNvPr id="13356" name="Object 44"/>
          <p:cNvGraphicFramePr>
            <a:graphicFrameLocks noChangeAspect="1"/>
          </p:cNvGraphicFramePr>
          <p:nvPr/>
        </p:nvGraphicFramePr>
        <p:xfrm>
          <a:off x="1828800" y="5486400"/>
          <a:ext cx="24384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2437130" imgH="546100" progId="Equation.DSMT4">
                  <p:embed/>
                </p:oleObj>
              </mc:Choice>
              <mc:Fallback>
                <p:oleObj name="" r:id="rId2" imgW="2437130" imgH="5461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8800" y="5486400"/>
                        <a:ext cx="2438400" cy="546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57" name="Text Box 45"/>
          <p:cNvSpPr txBox="1"/>
          <p:nvPr/>
        </p:nvSpPr>
        <p:spPr>
          <a:xfrm>
            <a:off x="3667125" y="6083300"/>
            <a:ext cx="28117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这组数据的平均数为</a:t>
            </a:r>
            <a:r>
              <a:rPr lang="en-US" altLang="zh-CN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3115.</a:t>
            </a:r>
            <a:endParaRPr lang="en-US" altLang="zh-CN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4" grpId="0" bldLvl="0"/>
      <p:bldP spid="13355" grpId="0" bldLvl="0"/>
      <p:bldP spid="13357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Group 2"/>
          <p:cNvGrpSpPr/>
          <p:nvPr/>
        </p:nvGrpSpPr>
        <p:grpSpPr>
          <a:xfrm>
            <a:off x="1676400" y="76200"/>
            <a:ext cx="2160588" cy="947082"/>
            <a:chOff x="0" y="0"/>
            <a:chExt cx="1451" cy="780"/>
          </a:xfrm>
        </p:grpSpPr>
        <p:sp>
          <p:nvSpPr>
            <p:cNvPr id="10245" name="Oval 3"/>
            <p:cNvSpPr/>
            <p:nvPr/>
          </p:nvSpPr>
          <p:spPr>
            <a:xfrm>
              <a:off x="15" y="544"/>
              <a:ext cx="1088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pic>
          <p:nvPicPr>
            <p:cNvPr id="10246" name="Picture 4" descr="MCj037886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555" cy="78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0247" name="Text Box 5"/>
            <p:cNvSpPr txBox="1"/>
            <p:nvPr/>
          </p:nvSpPr>
          <p:spPr>
            <a:xfrm>
              <a:off x="515" y="363"/>
              <a:ext cx="936" cy="30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latin typeface="Arial" charset="0"/>
                  <a:ea typeface="黑体" pitchFamily="2" charset="-122"/>
                </a:rPr>
                <a:t>做一做</a:t>
              </a:r>
              <a:endParaRPr lang="zh-CN" altLang="en-US" dirty="0"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10243" name="Text Box 6"/>
          <p:cNvSpPr txBox="1"/>
          <p:nvPr/>
        </p:nvSpPr>
        <p:spPr>
          <a:xfrm>
            <a:off x="1905000" y="1295400"/>
            <a:ext cx="8763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黑体" pitchFamily="2" charset="-122"/>
                <a:ea typeface="黑体" pitchFamily="2" charset="-122"/>
              </a:rPr>
              <a:t>我们把这组数据的众数、中位数、平均数表示在图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6-2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中：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4343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1225" y="2428875"/>
            <a:ext cx="8486775" cy="282892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Group 2"/>
          <p:cNvGrpSpPr/>
          <p:nvPr/>
        </p:nvGrpSpPr>
        <p:grpSpPr>
          <a:xfrm>
            <a:off x="1379538" y="76200"/>
            <a:ext cx="2808920" cy="571718"/>
            <a:chOff x="0" y="0"/>
            <a:chExt cx="4437" cy="899"/>
          </a:xfrm>
        </p:grpSpPr>
        <p:sp>
          <p:nvSpPr>
            <p:cNvPr id="11307" name="Oval 3"/>
            <p:cNvSpPr/>
            <p:nvPr/>
          </p:nvSpPr>
          <p:spPr>
            <a:xfrm>
              <a:off x="911" y="369"/>
              <a:ext cx="2211" cy="530"/>
            </a:xfrm>
            <a:prstGeom prst="ellipse">
              <a:avLst/>
            </a:prstGeom>
            <a:solidFill>
              <a:srgbClr val="00CCFF"/>
            </a:solidFill>
            <a:ln w="9525">
              <a:noFill/>
            </a:ln>
            <a:effectLst>
              <a:prstShdw prst="shdw17" dist="17961" dir="2699999">
                <a:srgbClr val="007A99"/>
              </a:prstShdw>
            </a:effectLst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grpSp>
          <p:nvGrpSpPr>
            <p:cNvPr id="11308" name="Group 4"/>
            <p:cNvGrpSpPr/>
            <p:nvPr/>
          </p:nvGrpSpPr>
          <p:grpSpPr>
            <a:xfrm>
              <a:off x="841" y="0"/>
              <a:ext cx="1370" cy="560"/>
              <a:chOff x="0" y="0"/>
              <a:chExt cx="662" cy="382"/>
            </a:xfrm>
          </p:grpSpPr>
          <p:sp>
            <p:nvSpPr>
              <p:cNvPr id="11310" name="未知"/>
              <p:cNvSpPr/>
              <p:nvPr/>
            </p:nvSpPr>
            <p:spPr>
              <a:xfrm>
                <a:off x="0" y="0"/>
                <a:ext cx="662" cy="382"/>
              </a:xfrm>
              <a:custGeom>
                <a:avLst/>
                <a:gdLst>
                  <a:gd name="txL" fmla="*/ 0 w 1324"/>
                  <a:gd name="txT" fmla="*/ 0 h 763"/>
                  <a:gd name="txR" fmla="*/ 1324 w 1324"/>
                  <a:gd name="txB" fmla="*/ 763 h 763"/>
                </a:gdLst>
                <a:ahLst/>
                <a:cxnLst>
                  <a:cxn ang="0">
                    <a:pos x="649" y="62"/>
                  </a:cxn>
                  <a:cxn ang="0">
                    <a:pos x="632" y="61"/>
                  </a:cxn>
                  <a:cxn ang="0">
                    <a:pos x="616" y="61"/>
                  </a:cxn>
                  <a:cxn ang="0">
                    <a:pos x="575" y="51"/>
                  </a:cxn>
                  <a:cxn ang="0">
                    <a:pos x="533" y="37"/>
                  </a:cxn>
                  <a:cxn ang="0">
                    <a:pos x="491" y="21"/>
                  </a:cxn>
                  <a:cxn ang="0">
                    <a:pos x="454" y="8"/>
                  </a:cxn>
                  <a:cxn ang="0">
                    <a:pos x="424" y="1"/>
                  </a:cxn>
                  <a:cxn ang="0">
                    <a:pos x="403" y="1"/>
                  </a:cxn>
                  <a:cxn ang="0">
                    <a:pos x="384" y="5"/>
                  </a:cxn>
                  <a:cxn ang="0">
                    <a:pos x="366" y="13"/>
                  </a:cxn>
                  <a:cxn ang="0">
                    <a:pos x="349" y="23"/>
                  </a:cxn>
                  <a:cxn ang="0">
                    <a:pos x="333" y="33"/>
                  </a:cxn>
                  <a:cxn ang="0">
                    <a:pos x="320" y="43"/>
                  </a:cxn>
                  <a:cxn ang="0">
                    <a:pos x="309" y="48"/>
                  </a:cxn>
                  <a:cxn ang="0">
                    <a:pos x="297" y="49"/>
                  </a:cxn>
                  <a:cxn ang="0">
                    <a:pos x="274" y="44"/>
                  </a:cxn>
                  <a:cxn ang="0">
                    <a:pos x="246" y="33"/>
                  </a:cxn>
                  <a:cxn ang="0">
                    <a:pos x="216" y="29"/>
                  </a:cxn>
                  <a:cxn ang="0">
                    <a:pos x="190" y="36"/>
                  </a:cxn>
                  <a:cxn ang="0">
                    <a:pos x="157" y="54"/>
                  </a:cxn>
                  <a:cxn ang="0">
                    <a:pos x="119" y="77"/>
                  </a:cxn>
                  <a:cxn ang="0">
                    <a:pos x="81" y="104"/>
                  </a:cxn>
                  <a:cxn ang="0">
                    <a:pos x="44" y="131"/>
                  </a:cxn>
                  <a:cxn ang="0">
                    <a:pos x="26" y="143"/>
                  </a:cxn>
                  <a:cxn ang="0">
                    <a:pos x="13" y="148"/>
                  </a:cxn>
                  <a:cxn ang="0">
                    <a:pos x="2" y="154"/>
                  </a:cxn>
                  <a:cxn ang="0">
                    <a:pos x="1" y="169"/>
                  </a:cxn>
                  <a:cxn ang="0">
                    <a:pos x="11" y="173"/>
                  </a:cxn>
                  <a:cxn ang="0">
                    <a:pos x="24" y="175"/>
                  </a:cxn>
                  <a:cxn ang="0">
                    <a:pos x="37" y="175"/>
                  </a:cxn>
                  <a:cxn ang="0">
                    <a:pos x="57" y="233"/>
                  </a:cxn>
                  <a:cxn ang="0">
                    <a:pos x="84" y="286"/>
                  </a:cxn>
                  <a:cxn ang="0">
                    <a:pos x="110" y="332"/>
                  </a:cxn>
                  <a:cxn ang="0">
                    <a:pos x="134" y="348"/>
                  </a:cxn>
                  <a:cxn ang="0">
                    <a:pos x="175" y="364"/>
                  </a:cxn>
                  <a:cxn ang="0">
                    <a:pos x="229" y="376"/>
                  </a:cxn>
                  <a:cxn ang="0">
                    <a:pos x="291" y="382"/>
                  </a:cxn>
                  <a:cxn ang="0">
                    <a:pos x="358" y="379"/>
                  </a:cxn>
                  <a:cxn ang="0">
                    <a:pos x="426" y="366"/>
                  </a:cxn>
                  <a:cxn ang="0">
                    <a:pos x="480" y="348"/>
                  </a:cxn>
                  <a:cxn ang="0">
                    <a:pos x="522" y="327"/>
                  </a:cxn>
                  <a:cxn ang="0">
                    <a:pos x="552" y="305"/>
                  </a:cxn>
                  <a:cxn ang="0">
                    <a:pos x="573" y="281"/>
                  </a:cxn>
                  <a:cxn ang="0">
                    <a:pos x="584" y="256"/>
                  </a:cxn>
                  <a:cxn ang="0">
                    <a:pos x="595" y="230"/>
                  </a:cxn>
                  <a:cxn ang="0">
                    <a:pos x="603" y="203"/>
                  </a:cxn>
                  <a:cxn ang="0">
                    <a:pos x="611" y="164"/>
                  </a:cxn>
                  <a:cxn ang="0">
                    <a:pos x="623" y="121"/>
                  </a:cxn>
                  <a:cxn ang="0">
                    <a:pos x="636" y="93"/>
                  </a:cxn>
                  <a:cxn ang="0">
                    <a:pos x="648" y="86"/>
                  </a:cxn>
                  <a:cxn ang="0">
                    <a:pos x="659" y="78"/>
                  </a:cxn>
                  <a:cxn ang="0">
                    <a:pos x="661" y="67"/>
                  </a:cxn>
                </a:cxnLst>
                <a:rect l="txL" t="txT" r="txR" b="txB"/>
                <a:pathLst>
                  <a:path w="1324" h="763">
                    <a:moveTo>
                      <a:pt x="1317" y="119"/>
                    </a:moveTo>
                    <a:lnTo>
                      <a:pt x="1307" y="122"/>
                    </a:lnTo>
                    <a:lnTo>
                      <a:pt x="1297" y="123"/>
                    </a:lnTo>
                    <a:lnTo>
                      <a:pt x="1286" y="123"/>
                    </a:lnTo>
                    <a:lnTo>
                      <a:pt x="1276" y="122"/>
                    </a:lnTo>
                    <a:lnTo>
                      <a:pt x="1264" y="122"/>
                    </a:lnTo>
                    <a:lnTo>
                      <a:pt x="1254" y="121"/>
                    </a:lnTo>
                    <a:lnTo>
                      <a:pt x="1243" y="121"/>
                    </a:lnTo>
                    <a:lnTo>
                      <a:pt x="1232" y="121"/>
                    </a:lnTo>
                    <a:lnTo>
                      <a:pt x="1206" y="116"/>
                    </a:lnTo>
                    <a:lnTo>
                      <a:pt x="1178" y="109"/>
                    </a:lnTo>
                    <a:lnTo>
                      <a:pt x="1150" y="101"/>
                    </a:lnTo>
                    <a:lnTo>
                      <a:pt x="1122" y="93"/>
                    </a:lnTo>
                    <a:lnTo>
                      <a:pt x="1093" y="83"/>
                    </a:lnTo>
                    <a:lnTo>
                      <a:pt x="1065" y="73"/>
                    </a:lnTo>
                    <a:lnTo>
                      <a:pt x="1036" y="63"/>
                    </a:lnTo>
                    <a:lnTo>
                      <a:pt x="1009" y="53"/>
                    </a:lnTo>
                    <a:lnTo>
                      <a:pt x="982" y="42"/>
                    </a:lnTo>
                    <a:lnTo>
                      <a:pt x="957" y="33"/>
                    </a:lnTo>
                    <a:lnTo>
                      <a:pt x="932" y="24"/>
                    </a:lnTo>
                    <a:lnTo>
                      <a:pt x="908" y="16"/>
                    </a:lnTo>
                    <a:lnTo>
                      <a:pt x="887" y="9"/>
                    </a:lnTo>
                    <a:lnTo>
                      <a:pt x="866" y="4"/>
                    </a:lnTo>
                    <a:lnTo>
                      <a:pt x="849" y="1"/>
                    </a:lnTo>
                    <a:lnTo>
                      <a:pt x="832" y="0"/>
                    </a:lnTo>
                    <a:lnTo>
                      <a:pt x="819" y="0"/>
                    </a:lnTo>
                    <a:lnTo>
                      <a:pt x="806" y="1"/>
                    </a:lnTo>
                    <a:lnTo>
                      <a:pt x="793" y="3"/>
                    </a:lnTo>
                    <a:lnTo>
                      <a:pt x="781" y="7"/>
                    </a:lnTo>
                    <a:lnTo>
                      <a:pt x="768" y="10"/>
                    </a:lnTo>
                    <a:lnTo>
                      <a:pt x="755" y="15"/>
                    </a:lnTo>
                    <a:lnTo>
                      <a:pt x="744" y="19"/>
                    </a:lnTo>
                    <a:lnTo>
                      <a:pt x="732" y="25"/>
                    </a:lnTo>
                    <a:lnTo>
                      <a:pt x="721" y="31"/>
                    </a:lnTo>
                    <a:lnTo>
                      <a:pt x="709" y="38"/>
                    </a:lnTo>
                    <a:lnTo>
                      <a:pt x="699" y="45"/>
                    </a:lnTo>
                    <a:lnTo>
                      <a:pt x="687" y="51"/>
                    </a:lnTo>
                    <a:lnTo>
                      <a:pt x="677" y="60"/>
                    </a:lnTo>
                    <a:lnTo>
                      <a:pt x="667" y="66"/>
                    </a:lnTo>
                    <a:lnTo>
                      <a:pt x="656" y="75"/>
                    </a:lnTo>
                    <a:lnTo>
                      <a:pt x="646" y="83"/>
                    </a:lnTo>
                    <a:lnTo>
                      <a:pt x="639" y="86"/>
                    </a:lnTo>
                    <a:lnTo>
                      <a:pt x="632" y="90"/>
                    </a:lnTo>
                    <a:lnTo>
                      <a:pt x="625" y="93"/>
                    </a:lnTo>
                    <a:lnTo>
                      <a:pt x="617" y="95"/>
                    </a:lnTo>
                    <a:lnTo>
                      <a:pt x="610" y="96"/>
                    </a:lnTo>
                    <a:lnTo>
                      <a:pt x="602" y="98"/>
                    </a:lnTo>
                    <a:lnTo>
                      <a:pt x="594" y="98"/>
                    </a:lnTo>
                    <a:lnTo>
                      <a:pt x="586" y="98"/>
                    </a:lnTo>
                    <a:lnTo>
                      <a:pt x="566" y="93"/>
                    </a:lnTo>
                    <a:lnTo>
                      <a:pt x="548" y="87"/>
                    </a:lnTo>
                    <a:lnTo>
                      <a:pt x="529" y="80"/>
                    </a:lnTo>
                    <a:lnTo>
                      <a:pt x="511" y="73"/>
                    </a:lnTo>
                    <a:lnTo>
                      <a:pt x="493" y="66"/>
                    </a:lnTo>
                    <a:lnTo>
                      <a:pt x="474" y="61"/>
                    </a:lnTo>
                    <a:lnTo>
                      <a:pt x="453" y="57"/>
                    </a:lnTo>
                    <a:lnTo>
                      <a:pt x="433" y="57"/>
                    </a:lnTo>
                    <a:lnTo>
                      <a:pt x="417" y="60"/>
                    </a:lnTo>
                    <a:lnTo>
                      <a:pt x="399" y="64"/>
                    </a:lnTo>
                    <a:lnTo>
                      <a:pt x="380" y="72"/>
                    </a:lnTo>
                    <a:lnTo>
                      <a:pt x="359" y="81"/>
                    </a:lnTo>
                    <a:lnTo>
                      <a:pt x="337" y="93"/>
                    </a:lnTo>
                    <a:lnTo>
                      <a:pt x="313" y="107"/>
                    </a:lnTo>
                    <a:lnTo>
                      <a:pt x="289" y="121"/>
                    </a:lnTo>
                    <a:lnTo>
                      <a:pt x="264" y="137"/>
                    </a:lnTo>
                    <a:lnTo>
                      <a:pt x="238" y="154"/>
                    </a:lnTo>
                    <a:lnTo>
                      <a:pt x="213" y="171"/>
                    </a:lnTo>
                    <a:lnTo>
                      <a:pt x="187" y="190"/>
                    </a:lnTo>
                    <a:lnTo>
                      <a:pt x="162" y="207"/>
                    </a:lnTo>
                    <a:lnTo>
                      <a:pt x="137" y="225"/>
                    </a:lnTo>
                    <a:lnTo>
                      <a:pt x="112" y="244"/>
                    </a:lnTo>
                    <a:lnTo>
                      <a:pt x="89" y="261"/>
                    </a:lnTo>
                    <a:lnTo>
                      <a:pt x="68" y="277"/>
                    </a:lnTo>
                    <a:lnTo>
                      <a:pt x="61" y="281"/>
                    </a:lnTo>
                    <a:lnTo>
                      <a:pt x="53" y="285"/>
                    </a:lnTo>
                    <a:lnTo>
                      <a:pt x="43" y="288"/>
                    </a:lnTo>
                    <a:lnTo>
                      <a:pt x="35" y="291"/>
                    </a:lnTo>
                    <a:lnTo>
                      <a:pt x="26" y="295"/>
                    </a:lnTo>
                    <a:lnTo>
                      <a:pt x="18" y="298"/>
                    </a:lnTo>
                    <a:lnTo>
                      <a:pt x="11" y="303"/>
                    </a:lnTo>
                    <a:lnTo>
                      <a:pt x="4" y="307"/>
                    </a:lnTo>
                    <a:lnTo>
                      <a:pt x="0" y="318"/>
                    </a:lnTo>
                    <a:lnTo>
                      <a:pt x="1" y="329"/>
                    </a:lnTo>
                    <a:lnTo>
                      <a:pt x="3" y="338"/>
                    </a:lnTo>
                    <a:lnTo>
                      <a:pt x="5" y="343"/>
                    </a:lnTo>
                    <a:lnTo>
                      <a:pt x="15" y="344"/>
                    </a:lnTo>
                    <a:lnTo>
                      <a:pt x="23" y="346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49" y="349"/>
                    </a:lnTo>
                    <a:lnTo>
                      <a:pt x="57" y="350"/>
                    </a:lnTo>
                    <a:lnTo>
                      <a:pt x="65" y="350"/>
                    </a:lnTo>
                    <a:lnTo>
                      <a:pt x="73" y="350"/>
                    </a:lnTo>
                    <a:lnTo>
                      <a:pt x="85" y="391"/>
                    </a:lnTo>
                    <a:lnTo>
                      <a:pt x="99" y="431"/>
                    </a:lnTo>
                    <a:lnTo>
                      <a:pt x="114" y="465"/>
                    </a:lnTo>
                    <a:lnTo>
                      <a:pt x="131" y="500"/>
                    </a:lnTo>
                    <a:lnTo>
                      <a:pt x="148" y="534"/>
                    </a:lnTo>
                    <a:lnTo>
                      <a:pt x="169" y="571"/>
                    </a:lnTo>
                    <a:lnTo>
                      <a:pt x="190" y="610"/>
                    </a:lnTo>
                    <a:lnTo>
                      <a:pt x="213" y="654"/>
                    </a:lnTo>
                    <a:lnTo>
                      <a:pt x="220" y="664"/>
                    </a:lnTo>
                    <a:lnTo>
                      <a:pt x="232" y="675"/>
                    </a:lnTo>
                    <a:lnTo>
                      <a:pt x="248" y="685"/>
                    </a:lnTo>
                    <a:lnTo>
                      <a:pt x="268" y="695"/>
                    </a:lnTo>
                    <a:lnTo>
                      <a:pt x="292" y="707"/>
                    </a:lnTo>
                    <a:lnTo>
                      <a:pt x="320" y="717"/>
                    </a:lnTo>
                    <a:lnTo>
                      <a:pt x="350" y="728"/>
                    </a:lnTo>
                    <a:lnTo>
                      <a:pt x="383" y="736"/>
                    </a:lnTo>
                    <a:lnTo>
                      <a:pt x="419" y="745"/>
                    </a:lnTo>
                    <a:lnTo>
                      <a:pt x="458" y="752"/>
                    </a:lnTo>
                    <a:lnTo>
                      <a:pt x="497" y="758"/>
                    </a:lnTo>
                    <a:lnTo>
                      <a:pt x="539" y="761"/>
                    </a:lnTo>
                    <a:lnTo>
                      <a:pt x="582" y="763"/>
                    </a:lnTo>
                    <a:lnTo>
                      <a:pt x="626" y="763"/>
                    </a:lnTo>
                    <a:lnTo>
                      <a:pt x="671" y="761"/>
                    </a:lnTo>
                    <a:lnTo>
                      <a:pt x="716" y="757"/>
                    </a:lnTo>
                    <a:lnTo>
                      <a:pt x="764" y="750"/>
                    </a:lnTo>
                    <a:lnTo>
                      <a:pt x="809" y="740"/>
                    </a:lnTo>
                    <a:lnTo>
                      <a:pt x="852" y="731"/>
                    </a:lnTo>
                    <a:lnTo>
                      <a:pt x="891" y="720"/>
                    </a:lnTo>
                    <a:lnTo>
                      <a:pt x="927" y="708"/>
                    </a:lnTo>
                    <a:lnTo>
                      <a:pt x="960" y="695"/>
                    </a:lnTo>
                    <a:lnTo>
                      <a:pt x="991" y="683"/>
                    </a:lnTo>
                    <a:lnTo>
                      <a:pt x="1019" y="669"/>
                    </a:lnTo>
                    <a:lnTo>
                      <a:pt x="1044" y="654"/>
                    </a:lnTo>
                    <a:lnTo>
                      <a:pt x="1066" y="639"/>
                    </a:lnTo>
                    <a:lnTo>
                      <a:pt x="1087" y="624"/>
                    </a:lnTo>
                    <a:lnTo>
                      <a:pt x="1104" y="609"/>
                    </a:lnTo>
                    <a:lnTo>
                      <a:pt x="1120" y="593"/>
                    </a:lnTo>
                    <a:lnTo>
                      <a:pt x="1133" y="577"/>
                    </a:lnTo>
                    <a:lnTo>
                      <a:pt x="1145" y="562"/>
                    </a:lnTo>
                    <a:lnTo>
                      <a:pt x="1154" y="546"/>
                    </a:lnTo>
                    <a:lnTo>
                      <a:pt x="1161" y="528"/>
                    </a:lnTo>
                    <a:lnTo>
                      <a:pt x="1168" y="511"/>
                    </a:lnTo>
                    <a:lnTo>
                      <a:pt x="1176" y="495"/>
                    </a:lnTo>
                    <a:lnTo>
                      <a:pt x="1183" y="478"/>
                    </a:lnTo>
                    <a:lnTo>
                      <a:pt x="1190" y="460"/>
                    </a:lnTo>
                    <a:lnTo>
                      <a:pt x="1196" y="442"/>
                    </a:lnTo>
                    <a:lnTo>
                      <a:pt x="1202" y="425"/>
                    </a:lnTo>
                    <a:lnTo>
                      <a:pt x="1206" y="405"/>
                    </a:lnTo>
                    <a:lnTo>
                      <a:pt x="1209" y="381"/>
                    </a:lnTo>
                    <a:lnTo>
                      <a:pt x="1214" y="356"/>
                    </a:lnTo>
                    <a:lnTo>
                      <a:pt x="1221" y="328"/>
                    </a:lnTo>
                    <a:lnTo>
                      <a:pt x="1229" y="299"/>
                    </a:lnTo>
                    <a:lnTo>
                      <a:pt x="1237" y="270"/>
                    </a:lnTo>
                    <a:lnTo>
                      <a:pt x="1246" y="242"/>
                    </a:lnTo>
                    <a:lnTo>
                      <a:pt x="1254" y="214"/>
                    </a:lnTo>
                    <a:lnTo>
                      <a:pt x="1262" y="187"/>
                    </a:lnTo>
                    <a:lnTo>
                      <a:pt x="1271" y="185"/>
                    </a:lnTo>
                    <a:lnTo>
                      <a:pt x="1279" y="182"/>
                    </a:lnTo>
                    <a:lnTo>
                      <a:pt x="1287" y="177"/>
                    </a:lnTo>
                    <a:lnTo>
                      <a:pt x="1296" y="172"/>
                    </a:lnTo>
                    <a:lnTo>
                      <a:pt x="1304" y="168"/>
                    </a:lnTo>
                    <a:lnTo>
                      <a:pt x="1311" y="162"/>
                    </a:lnTo>
                    <a:lnTo>
                      <a:pt x="1317" y="155"/>
                    </a:lnTo>
                    <a:lnTo>
                      <a:pt x="1324" y="147"/>
                    </a:lnTo>
                    <a:lnTo>
                      <a:pt x="1322" y="141"/>
                    </a:lnTo>
                    <a:lnTo>
                      <a:pt x="1321" y="133"/>
                    </a:lnTo>
                    <a:lnTo>
                      <a:pt x="1319" y="125"/>
                    </a:lnTo>
                    <a:lnTo>
                      <a:pt x="1317" y="119"/>
                    </a:lnTo>
                    <a:close/>
                  </a:path>
                </a:pathLst>
              </a:custGeom>
              <a:solidFill>
                <a:srgbClr val="D80000"/>
              </a:solidFill>
              <a:ln w="9525">
                <a:noFill/>
                <a:miter/>
              </a:ln>
              <a:effectLst>
                <a:prstShdw prst="shdw17" dist="17961" dir="13499999">
                  <a:srgbClr val="820000"/>
                </a:prstShdw>
              </a:effectLst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1311" name="未知"/>
              <p:cNvSpPr/>
              <p:nvPr/>
            </p:nvSpPr>
            <p:spPr>
              <a:xfrm>
                <a:off x="75" y="99"/>
                <a:ext cx="518" cy="169"/>
              </a:xfrm>
              <a:custGeom>
                <a:avLst/>
                <a:gdLst>
                  <a:gd name="txL" fmla="*/ 0 w 1036"/>
                  <a:gd name="txT" fmla="*/ 0 h 338"/>
                  <a:gd name="txR" fmla="*/ 1036 w 1036"/>
                  <a:gd name="txB" fmla="*/ 338 h 338"/>
                </a:gdLst>
                <a:ahLst/>
                <a:cxnLst>
                  <a:cxn ang="0">
                    <a:pos x="425" y="130"/>
                  </a:cxn>
                  <a:cxn ang="0">
                    <a:pos x="407" y="139"/>
                  </a:cxn>
                  <a:cxn ang="0">
                    <a:pos x="392" y="144"/>
                  </a:cxn>
                  <a:cxn ang="0">
                    <a:pos x="376" y="146"/>
                  </a:cxn>
                  <a:cxn ang="0">
                    <a:pos x="357" y="149"/>
                  </a:cxn>
                  <a:cxn ang="0">
                    <a:pos x="331" y="153"/>
                  </a:cxn>
                  <a:cxn ang="0">
                    <a:pos x="299" y="156"/>
                  </a:cxn>
                  <a:cxn ang="0">
                    <a:pos x="267" y="157"/>
                  </a:cxn>
                  <a:cxn ang="0">
                    <a:pos x="237" y="161"/>
                  </a:cxn>
                  <a:cxn ang="0">
                    <a:pos x="208" y="166"/>
                  </a:cxn>
                  <a:cxn ang="0">
                    <a:pos x="178" y="169"/>
                  </a:cxn>
                  <a:cxn ang="0">
                    <a:pos x="147" y="169"/>
                  </a:cxn>
                  <a:cxn ang="0">
                    <a:pos x="117" y="165"/>
                  </a:cxn>
                  <a:cxn ang="0">
                    <a:pos x="88" y="156"/>
                  </a:cxn>
                  <a:cxn ang="0">
                    <a:pos x="62" y="140"/>
                  </a:cxn>
                  <a:cxn ang="0">
                    <a:pos x="39" y="119"/>
                  </a:cxn>
                  <a:cxn ang="0">
                    <a:pos x="24" y="103"/>
                  </a:cxn>
                  <a:cxn ang="0">
                    <a:pos x="13" y="89"/>
                  </a:cxn>
                  <a:cxn ang="0">
                    <a:pos x="0" y="73"/>
                  </a:cxn>
                  <a:cxn ang="0">
                    <a:pos x="21" y="69"/>
                  </a:cxn>
                  <a:cxn ang="0">
                    <a:pos x="43" y="64"/>
                  </a:cxn>
                  <a:cxn ang="0">
                    <a:pos x="66" y="59"/>
                  </a:cxn>
                  <a:cxn ang="0">
                    <a:pos x="89" y="55"/>
                  </a:cxn>
                  <a:cxn ang="0">
                    <a:pos x="113" y="53"/>
                  </a:cxn>
                  <a:cxn ang="0">
                    <a:pos x="141" y="54"/>
                  </a:cxn>
                  <a:cxn ang="0">
                    <a:pos x="166" y="60"/>
                  </a:cxn>
                  <a:cxn ang="0">
                    <a:pos x="193" y="65"/>
                  </a:cxn>
                  <a:cxn ang="0">
                    <a:pos x="219" y="65"/>
                  </a:cxn>
                  <a:cxn ang="0">
                    <a:pos x="241" y="65"/>
                  </a:cxn>
                  <a:cxn ang="0">
                    <a:pos x="259" y="63"/>
                  </a:cxn>
                  <a:cxn ang="0">
                    <a:pos x="273" y="61"/>
                  </a:cxn>
                  <a:cxn ang="0">
                    <a:pos x="289" y="56"/>
                  </a:cxn>
                  <a:cxn ang="0">
                    <a:pos x="309" y="49"/>
                  </a:cxn>
                  <a:cxn ang="0">
                    <a:pos x="330" y="42"/>
                  </a:cxn>
                  <a:cxn ang="0">
                    <a:pos x="352" y="34"/>
                  </a:cxn>
                  <a:cxn ang="0">
                    <a:pos x="376" y="23"/>
                  </a:cxn>
                  <a:cxn ang="0">
                    <a:pos x="400" y="15"/>
                  </a:cxn>
                  <a:cxn ang="0">
                    <a:pos x="424" y="9"/>
                  </a:cxn>
                  <a:cxn ang="0">
                    <a:pos x="449" y="5"/>
                  </a:cxn>
                  <a:cxn ang="0">
                    <a:pos x="475" y="1"/>
                  </a:cxn>
                  <a:cxn ang="0">
                    <a:pos x="491" y="1"/>
                  </a:cxn>
                  <a:cxn ang="0">
                    <a:pos x="505" y="1"/>
                  </a:cxn>
                  <a:cxn ang="0">
                    <a:pos x="518" y="0"/>
                  </a:cxn>
                  <a:cxn ang="0">
                    <a:pos x="508" y="21"/>
                  </a:cxn>
                  <a:cxn ang="0">
                    <a:pos x="498" y="42"/>
                  </a:cxn>
                  <a:cxn ang="0">
                    <a:pos x="487" y="60"/>
                  </a:cxn>
                  <a:cxn ang="0">
                    <a:pos x="479" y="74"/>
                  </a:cxn>
                  <a:cxn ang="0">
                    <a:pos x="465" y="91"/>
                  </a:cxn>
                  <a:cxn ang="0">
                    <a:pos x="450" y="108"/>
                  </a:cxn>
                </a:cxnLst>
                <a:rect l="txL" t="txT" r="txR" b="txB"/>
                <a:pathLst>
                  <a:path w="1036" h="338">
                    <a:moveTo>
                      <a:pt x="879" y="238"/>
                    </a:moveTo>
                    <a:lnTo>
                      <a:pt x="864" y="250"/>
                    </a:lnTo>
                    <a:lnTo>
                      <a:pt x="851" y="259"/>
                    </a:lnTo>
                    <a:lnTo>
                      <a:pt x="838" y="266"/>
                    </a:lnTo>
                    <a:lnTo>
                      <a:pt x="826" y="273"/>
                    </a:lnTo>
                    <a:lnTo>
                      <a:pt x="815" y="277"/>
                    </a:lnTo>
                    <a:lnTo>
                      <a:pt x="805" y="282"/>
                    </a:lnTo>
                    <a:lnTo>
                      <a:pt x="795" y="285"/>
                    </a:lnTo>
                    <a:lnTo>
                      <a:pt x="785" y="288"/>
                    </a:lnTo>
                    <a:lnTo>
                      <a:pt x="775" y="290"/>
                    </a:lnTo>
                    <a:lnTo>
                      <a:pt x="764" y="291"/>
                    </a:lnTo>
                    <a:lnTo>
                      <a:pt x="753" y="292"/>
                    </a:lnTo>
                    <a:lnTo>
                      <a:pt x="741" y="293"/>
                    </a:lnTo>
                    <a:lnTo>
                      <a:pt x="727" y="295"/>
                    </a:lnTo>
                    <a:lnTo>
                      <a:pt x="714" y="297"/>
                    </a:lnTo>
                    <a:lnTo>
                      <a:pt x="699" y="299"/>
                    </a:lnTo>
                    <a:lnTo>
                      <a:pt x="681" y="301"/>
                    </a:lnTo>
                    <a:lnTo>
                      <a:pt x="662" y="306"/>
                    </a:lnTo>
                    <a:lnTo>
                      <a:pt x="641" y="308"/>
                    </a:lnTo>
                    <a:lnTo>
                      <a:pt x="620" y="310"/>
                    </a:lnTo>
                    <a:lnTo>
                      <a:pt x="598" y="311"/>
                    </a:lnTo>
                    <a:lnTo>
                      <a:pt x="578" y="312"/>
                    </a:lnTo>
                    <a:lnTo>
                      <a:pt x="556" y="312"/>
                    </a:lnTo>
                    <a:lnTo>
                      <a:pt x="535" y="313"/>
                    </a:lnTo>
                    <a:lnTo>
                      <a:pt x="514" y="315"/>
                    </a:lnTo>
                    <a:lnTo>
                      <a:pt x="495" y="319"/>
                    </a:lnTo>
                    <a:lnTo>
                      <a:pt x="475" y="322"/>
                    </a:lnTo>
                    <a:lnTo>
                      <a:pt x="455" y="326"/>
                    </a:lnTo>
                    <a:lnTo>
                      <a:pt x="436" y="329"/>
                    </a:lnTo>
                    <a:lnTo>
                      <a:pt x="416" y="331"/>
                    </a:lnTo>
                    <a:lnTo>
                      <a:pt x="397" y="334"/>
                    </a:lnTo>
                    <a:lnTo>
                      <a:pt x="376" y="336"/>
                    </a:lnTo>
                    <a:lnTo>
                      <a:pt x="356" y="337"/>
                    </a:lnTo>
                    <a:lnTo>
                      <a:pt x="336" y="338"/>
                    </a:lnTo>
                    <a:lnTo>
                      <a:pt x="316" y="338"/>
                    </a:lnTo>
                    <a:lnTo>
                      <a:pt x="295" y="337"/>
                    </a:lnTo>
                    <a:lnTo>
                      <a:pt x="276" y="335"/>
                    </a:lnTo>
                    <a:lnTo>
                      <a:pt x="255" y="333"/>
                    </a:lnTo>
                    <a:lnTo>
                      <a:pt x="234" y="329"/>
                    </a:lnTo>
                    <a:lnTo>
                      <a:pt x="215" y="323"/>
                    </a:lnTo>
                    <a:lnTo>
                      <a:pt x="194" y="318"/>
                    </a:lnTo>
                    <a:lnTo>
                      <a:pt x="176" y="311"/>
                    </a:lnTo>
                    <a:lnTo>
                      <a:pt x="158" y="301"/>
                    </a:lnTo>
                    <a:lnTo>
                      <a:pt x="141" y="291"/>
                    </a:lnTo>
                    <a:lnTo>
                      <a:pt x="124" y="280"/>
                    </a:lnTo>
                    <a:lnTo>
                      <a:pt x="108" y="267"/>
                    </a:lnTo>
                    <a:lnTo>
                      <a:pt x="93" y="253"/>
                    </a:lnTo>
                    <a:lnTo>
                      <a:pt x="78" y="238"/>
                    </a:lnTo>
                    <a:lnTo>
                      <a:pt x="63" y="222"/>
                    </a:lnTo>
                    <a:lnTo>
                      <a:pt x="55" y="214"/>
                    </a:lnTo>
                    <a:lnTo>
                      <a:pt x="48" y="206"/>
                    </a:lnTo>
                    <a:lnTo>
                      <a:pt x="41" y="197"/>
                    </a:lnTo>
                    <a:lnTo>
                      <a:pt x="34" y="189"/>
                    </a:lnTo>
                    <a:lnTo>
                      <a:pt x="26" y="178"/>
                    </a:lnTo>
                    <a:lnTo>
                      <a:pt x="17" y="167"/>
                    </a:lnTo>
                    <a:lnTo>
                      <a:pt x="9" y="156"/>
                    </a:lnTo>
                    <a:lnTo>
                      <a:pt x="0" y="146"/>
                    </a:lnTo>
                    <a:lnTo>
                      <a:pt x="14" y="144"/>
                    </a:lnTo>
                    <a:lnTo>
                      <a:pt x="29" y="140"/>
                    </a:lnTo>
                    <a:lnTo>
                      <a:pt x="43" y="138"/>
                    </a:lnTo>
                    <a:lnTo>
                      <a:pt x="58" y="134"/>
                    </a:lnTo>
                    <a:lnTo>
                      <a:pt x="72" y="131"/>
                    </a:lnTo>
                    <a:lnTo>
                      <a:pt x="87" y="128"/>
                    </a:lnTo>
                    <a:lnTo>
                      <a:pt x="102" y="125"/>
                    </a:lnTo>
                    <a:lnTo>
                      <a:pt x="117" y="122"/>
                    </a:lnTo>
                    <a:lnTo>
                      <a:pt x="132" y="118"/>
                    </a:lnTo>
                    <a:lnTo>
                      <a:pt x="147" y="116"/>
                    </a:lnTo>
                    <a:lnTo>
                      <a:pt x="163" y="113"/>
                    </a:lnTo>
                    <a:lnTo>
                      <a:pt x="178" y="110"/>
                    </a:lnTo>
                    <a:lnTo>
                      <a:pt x="194" y="109"/>
                    </a:lnTo>
                    <a:lnTo>
                      <a:pt x="211" y="107"/>
                    </a:lnTo>
                    <a:lnTo>
                      <a:pt x="227" y="106"/>
                    </a:lnTo>
                    <a:lnTo>
                      <a:pt x="245" y="106"/>
                    </a:lnTo>
                    <a:lnTo>
                      <a:pt x="264" y="107"/>
                    </a:lnTo>
                    <a:lnTo>
                      <a:pt x="283" y="109"/>
                    </a:lnTo>
                    <a:lnTo>
                      <a:pt x="300" y="113"/>
                    </a:lnTo>
                    <a:lnTo>
                      <a:pt x="316" y="117"/>
                    </a:lnTo>
                    <a:lnTo>
                      <a:pt x="332" y="121"/>
                    </a:lnTo>
                    <a:lnTo>
                      <a:pt x="350" y="125"/>
                    </a:lnTo>
                    <a:lnTo>
                      <a:pt x="367" y="128"/>
                    </a:lnTo>
                    <a:lnTo>
                      <a:pt x="386" y="129"/>
                    </a:lnTo>
                    <a:lnTo>
                      <a:pt x="406" y="129"/>
                    </a:lnTo>
                    <a:lnTo>
                      <a:pt x="423" y="130"/>
                    </a:lnTo>
                    <a:lnTo>
                      <a:pt x="439" y="130"/>
                    </a:lnTo>
                    <a:lnTo>
                      <a:pt x="454" y="130"/>
                    </a:lnTo>
                    <a:lnTo>
                      <a:pt x="469" y="130"/>
                    </a:lnTo>
                    <a:lnTo>
                      <a:pt x="482" y="130"/>
                    </a:lnTo>
                    <a:lnTo>
                      <a:pt x="494" y="129"/>
                    </a:lnTo>
                    <a:lnTo>
                      <a:pt x="505" y="128"/>
                    </a:lnTo>
                    <a:lnTo>
                      <a:pt x="517" y="126"/>
                    </a:lnTo>
                    <a:lnTo>
                      <a:pt x="527" y="125"/>
                    </a:lnTo>
                    <a:lnTo>
                      <a:pt x="537" y="124"/>
                    </a:lnTo>
                    <a:lnTo>
                      <a:pt x="546" y="122"/>
                    </a:lnTo>
                    <a:lnTo>
                      <a:pt x="557" y="119"/>
                    </a:lnTo>
                    <a:lnTo>
                      <a:pt x="567" y="116"/>
                    </a:lnTo>
                    <a:lnTo>
                      <a:pt x="578" y="113"/>
                    </a:lnTo>
                    <a:lnTo>
                      <a:pt x="588" y="109"/>
                    </a:lnTo>
                    <a:lnTo>
                      <a:pt x="604" y="103"/>
                    </a:lnTo>
                    <a:lnTo>
                      <a:pt x="619" y="98"/>
                    </a:lnTo>
                    <a:lnTo>
                      <a:pt x="633" y="93"/>
                    </a:lnTo>
                    <a:lnTo>
                      <a:pt x="647" y="88"/>
                    </a:lnTo>
                    <a:lnTo>
                      <a:pt x="661" y="84"/>
                    </a:lnTo>
                    <a:lnTo>
                      <a:pt x="674" y="79"/>
                    </a:lnTo>
                    <a:lnTo>
                      <a:pt x="689" y="73"/>
                    </a:lnTo>
                    <a:lnTo>
                      <a:pt x="705" y="68"/>
                    </a:lnTo>
                    <a:lnTo>
                      <a:pt x="722" y="61"/>
                    </a:lnTo>
                    <a:lnTo>
                      <a:pt x="737" y="54"/>
                    </a:lnTo>
                    <a:lnTo>
                      <a:pt x="753" y="47"/>
                    </a:lnTo>
                    <a:lnTo>
                      <a:pt x="769" y="41"/>
                    </a:lnTo>
                    <a:lnTo>
                      <a:pt x="785" y="35"/>
                    </a:lnTo>
                    <a:lnTo>
                      <a:pt x="801" y="31"/>
                    </a:lnTo>
                    <a:lnTo>
                      <a:pt x="817" y="26"/>
                    </a:lnTo>
                    <a:lnTo>
                      <a:pt x="833" y="23"/>
                    </a:lnTo>
                    <a:lnTo>
                      <a:pt x="849" y="18"/>
                    </a:lnTo>
                    <a:lnTo>
                      <a:pt x="867" y="16"/>
                    </a:lnTo>
                    <a:lnTo>
                      <a:pt x="883" y="12"/>
                    </a:lnTo>
                    <a:lnTo>
                      <a:pt x="899" y="10"/>
                    </a:lnTo>
                    <a:lnTo>
                      <a:pt x="916" y="8"/>
                    </a:lnTo>
                    <a:lnTo>
                      <a:pt x="932" y="5"/>
                    </a:lnTo>
                    <a:lnTo>
                      <a:pt x="950" y="3"/>
                    </a:lnTo>
                    <a:lnTo>
                      <a:pt x="966" y="2"/>
                    </a:lnTo>
                    <a:lnTo>
                      <a:pt x="975" y="2"/>
                    </a:lnTo>
                    <a:lnTo>
                      <a:pt x="983" y="1"/>
                    </a:lnTo>
                    <a:lnTo>
                      <a:pt x="992" y="1"/>
                    </a:lnTo>
                    <a:lnTo>
                      <a:pt x="1002" y="1"/>
                    </a:lnTo>
                    <a:lnTo>
                      <a:pt x="1010" y="1"/>
                    </a:lnTo>
                    <a:lnTo>
                      <a:pt x="1019" y="1"/>
                    </a:lnTo>
                    <a:lnTo>
                      <a:pt x="1027" y="0"/>
                    </a:lnTo>
                    <a:lnTo>
                      <a:pt x="1036" y="0"/>
                    </a:lnTo>
                    <a:lnTo>
                      <a:pt x="1030" y="15"/>
                    </a:lnTo>
                    <a:lnTo>
                      <a:pt x="1023" y="28"/>
                    </a:lnTo>
                    <a:lnTo>
                      <a:pt x="1017" y="43"/>
                    </a:lnTo>
                    <a:lnTo>
                      <a:pt x="1010" y="57"/>
                    </a:lnTo>
                    <a:lnTo>
                      <a:pt x="1003" y="71"/>
                    </a:lnTo>
                    <a:lnTo>
                      <a:pt x="996" y="85"/>
                    </a:lnTo>
                    <a:lnTo>
                      <a:pt x="988" y="99"/>
                    </a:lnTo>
                    <a:lnTo>
                      <a:pt x="980" y="113"/>
                    </a:lnTo>
                    <a:lnTo>
                      <a:pt x="974" y="121"/>
                    </a:lnTo>
                    <a:lnTo>
                      <a:pt x="969" y="130"/>
                    </a:lnTo>
                    <a:lnTo>
                      <a:pt x="964" y="138"/>
                    </a:lnTo>
                    <a:lnTo>
                      <a:pt x="958" y="147"/>
                    </a:lnTo>
                    <a:lnTo>
                      <a:pt x="950" y="159"/>
                    </a:lnTo>
                    <a:lnTo>
                      <a:pt x="940" y="171"/>
                    </a:lnTo>
                    <a:lnTo>
                      <a:pt x="931" y="183"/>
                    </a:lnTo>
                    <a:lnTo>
                      <a:pt x="922" y="194"/>
                    </a:lnTo>
                    <a:lnTo>
                      <a:pt x="912" y="206"/>
                    </a:lnTo>
                    <a:lnTo>
                      <a:pt x="901" y="216"/>
                    </a:lnTo>
                    <a:lnTo>
                      <a:pt x="891" y="228"/>
                    </a:lnTo>
                    <a:lnTo>
                      <a:pt x="879" y="2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  <a:effectLst>
                <a:prstShdw prst="shdw17" dist="17961" dir="13499999">
                  <a:srgbClr val="999999"/>
                </a:prstShdw>
              </a:effectLst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11309" name="Text Box 7"/>
            <p:cNvSpPr txBox="1"/>
            <p:nvPr/>
          </p:nvSpPr>
          <p:spPr>
            <a:xfrm>
              <a:off x="0" y="120"/>
              <a:ext cx="4437" cy="5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</a:rPr>
                <a:t>议一议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sp>
        <p:nvSpPr>
          <p:cNvPr id="11267" name="Rectangle 8"/>
          <p:cNvSpPr/>
          <p:nvPr/>
        </p:nvSpPr>
        <p:spPr>
          <a:xfrm>
            <a:off x="3276600" y="152400"/>
            <a:ext cx="73152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在上例中，你认为用平均数、中位数或众数中的哪一个更能反映该公司的工资水平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？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1268" name="AutoShape 9"/>
          <p:cNvSpPr/>
          <p:nvPr/>
        </p:nvSpPr>
        <p:spPr>
          <a:xfrm flipH="1" flipV="1">
            <a:off x="2209800" y="3124200"/>
            <a:ext cx="7239000" cy="1905000"/>
          </a:xfrm>
          <a:prstGeom prst="wedgeRoundRectCallout">
            <a:avLst>
              <a:gd name="adj1" fmla="val 41333"/>
              <a:gd name="adj2" fmla="val -67796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>
              <a:lnSpc>
                <a:spcPct val="110000"/>
              </a:lnSpc>
            </a:pPr>
            <a:r>
              <a:rPr lang="zh-CN" altLang="en-US" sz="2300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工资的平均数</a:t>
            </a:r>
            <a:r>
              <a:rPr lang="en-US" altLang="zh-CN">
                <a:solidFill>
                  <a:schemeClr val="accent1"/>
                </a:solidFill>
                <a:latin typeface="Times New Roman" pitchFamily="18" charset="0"/>
                <a:ea typeface="黑体" pitchFamily="2" charset="-122"/>
              </a:rPr>
              <a:t>3115</a:t>
            </a:r>
            <a:r>
              <a:rPr lang="en-US" altLang="zh-CN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偏高，因为大多数员工的工资都达不到这个平均数，用它来作为该公司员工工资的代表值并不合适</a:t>
            </a:r>
            <a:r>
              <a:rPr lang="en-US" altLang="zh-CN">
                <a:solidFill>
                  <a:schemeClr val="accent1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solidFill>
                <a:schemeClr val="accent1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1269" name="AutoShape 10"/>
          <p:cNvSpPr/>
          <p:nvPr/>
        </p:nvSpPr>
        <p:spPr>
          <a:xfrm flipH="1" flipV="1">
            <a:off x="2209800" y="3124200"/>
            <a:ext cx="7315200" cy="1905000"/>
          </a:xfrm>
          <a:prstGeom prst="wedgeRoundRectCallout">
            <a:avLst>
              <a:gd name="adj1" fmla="val -45398"/>
              <a:gd name="adj2" fmla="val -74861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sz="2300" dirty="0">
                <a:solidFill>
                  <a:srgbClr val="F01CF5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dirty="0">
                <a:solidFill>
                  <a:srgbClr val="F01CF5"/>
                </a:solidFill>
                <a:latin typeface="黑体" pitchFamily="2" charset="-122"/>
                <a:ea typeface="黑体" pitchFamily="2" charset="-122"/>
              </a:rPr>
              <a:t>众数是</a:t>
            </a:r>
            <a:r>
              <a:rPr lang="en-US" altLang="zh-CN">
                <a:solidFill>
                  <a:srgbClr val="F01CF5"/>
                </a:solidFill>
                <a:latin typeface="Times New Roman" pitchFamily="18" charset="0"/>
                <a:ea typeface="黑体" pitchFamily="2" charset="-122"/>
              </a:rPr>
              <a:t>2000</a:t>
            </a:r>
            <a:r>
              <a:rPr lang="zh-CN" altLang="en-US" dirty="0">
                <a:solidFill>
                  <a:srgbClr val="F01CF5"/>
                </a:solidFill>
                <a:latin typeface="黑体" pitchFamily="2" charset="-122"/>
                <a:ea typeface="黑体" pitchFamily="2" charset="-122"/>
              </a:rPr>
              <a:t>，中位数是</a:t>
            </a:r>
            <a:r>
              <a:rPr lang="en-US" altLang="zh-CN">
                <a:solidFill>
                  <a:srgbClr val="F01CF5"/>
                </a:solidFill>
                <a:latin typeface="Times New Roman" pitchFamily="18" charset="0"/>
                <a:ea typeface="黑体" pitchFamily="2" charset="-122"/>
              </a:rPr>
              <a:t>2250</a:t>
            </a:r>
            <a:r>
              <a:rPr lang="zh-CN" altLang="en-US" dirty="0">
                <a:solidFill>
                  <a:srgbClr val="F01CF5"/>
                </a:solidFill>
                <a:latin typeface="黑体" pitchFamily="2" charset="-122"/>
                <a:ea typeface="黑体" pitchFamily="2" charset="-122"/>
              </a:rPr>
              <a:t>，它们代表了大多数人的工资水平，不偏高也不偏低，较能反映工资水平的实际情况</a:t>
            </a:r>
            <a:r>
              <a:rPr lang="en-US" altLang="zh-CN">
                <a:solidFill>
                  <a:srgbClr val="F01CF5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solidFill>
                <a:srgbClr val="F01CF5"/>
              </a:solidFill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5371" name="Picture 9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908550"/>
            <a:ext cx="1524000" cy="178911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5372" name="Picture 11" descr="未标题-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400" y="4953000"/>
            <a:ext cx="1260475" cy="1866900"/>
          </a:xfrm>
          <a:prstGeom prst="rect">
            <a:avLst/>
          </a:prstGeom>
          <a:noFill/>
          <a:ln w="9525">
            <a:noFill/>
            <a:miter/>
          </a:ln>
        </p:spPr>
      </p:pic>
      <p:graphicFrame>
        <p:nvGraphicFramePr>
          <p:cNvPr id="15373" name="Group 13"/>
          <p:cNvGraphicFramePr>
            <a:graphicFrameLocks noGrp="1"/>
          </p:cNvGraphicFramePr>
          <p:nvPr/>
        </p:nvGraphicFramePr>
        <p:xfrm>
          <a:off x="1905000" y="1219200"/>
          <a:ext cx="8305800" cy="1833880"/>
        </p:xfrm>
        <a:graphic>
          <a:graphicData uri="http://schemas.openxmlformats.org/drawingml/2006/table">
            <a:tbl>
              <a:tblPr/>
              <a:tblGrid>
                <a:gridCol w="1014730"/>
                <a:gridCol w="1073150"/>
                <a:gridCol w="1188720"/>
                <a:gridCol w="716280"/>
                <a:gridCol w="763270"/>
                <a:gridCol w="709930"/>
                <a:gridCol w="709295"/>
                <a:gridCol w="711200"/>
                <a:gridCol w="709930"/>
                <a:gridCol w="709295"/>
              </a:tblGrid>
              <a:tr h="7645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月工资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（元）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18000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1500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人数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总经理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   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副总经理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 animBg="1"/>
      <p:bldP spid="11268" grpId="1" bldLvl="0" animBg="1"/>
      <p:bldP spid="1126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新女孩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5181600"/>
            <a:ext cx="1389063" cy="16541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2291" name="AutoShape 3"/>
          <p:cNvSpPr/>
          <p:nvPr/>
        </p:nvSpPr>
        <p:spPr>
          <a:xfrm flipH="1" flipV="1">
            <a:off x="3352800" y="4724400"/>
            <a:ext cx="3048000" cy="1447800"/>
          </a:xfrm>
          <a:prstGeom prst="wedgeRoundRectCallout">
            <a:avLst>
              <a:gd name="adj1" fmla="val 48625"/>
              <a:gd name="adj2" fmla="val -62102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>
              <a:lnSpc>
                <a:spcPct val="9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公司总经理最关心的是公司月工资的总额，所以他关注的是平均数</a:t>
            </a:r>
            <a:r>
              <a:rPr lang="en-US" altLang="zh-CN" sz="2400">
                <a:solidFill>
                  <a:schemeClr val="accent1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>
              <a:solidFill>
                <a:schemeClr val="accent1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2292" name="AutoShape 4"/>
          <p:cNvSpPr/>
          <p:nvPr/>
        </p:nvSpPr>
        <p:spPr>
          <a:xfrm flipH="1" flipV="1">
            <a:off x="4648200" y="4419600"/>
            <a:ext cx="5181600" cy="1676400"/>
          </a:xfrm>
          <a:prstGeom prst="wedgeRoundRectCallout">
            <a:avLst>
              <a:gd name="adj1" fmla="val -36778"/>
              <a:gd name="adj2" fmla="val -5775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>
              <a:lnSpc>
                <a:spcPct val="110000"/>
              </a:lnSpc>
            </a:pPr>
            <a:r>
              <a:rPr lang="zh-CN" altLang="en-US" sz="2300" dirty="0">
                <a:solidFill>
                  <a:srgbClr val="6600CC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400" dirty="0">
                <a:solidFill>
                  <a:srgbClr val="6600CC"/>
                </a:solidFill>
                <a:latin typeface="黑体" pitchFamily="2" charset="-122"/>
                <a:ea typeface="黑体" pitchFamily="2" charset="-122"/>
              </a:rPr>
              <a:t>普通员工关注的是自己的收入在本公司职工群体中的位置，中位数能帮助职工了解自己的工资收入是</a:t>
            </a:r>
            <a:r>
              <a:rPr lang="zh-CN" altLang="en-US" sz="2400" dirty="0">
                <a:solidFill>
                  <a:srgbClr val="6600CC"/>
                </a:solidFill>
                <a:latin typeface="宋体" pitchFamily="2" charset="-122"/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6600CC"/>
                </a:solidFill>
                <a:latin typeface="黑体" pitchFamily="2" charset="-122"/>
                <a:ea typeface="黑体" pitchFamily="2" charset="-122"/>
              </a:rPr>
              <a:t>中上</a:t>
            </a:r>
            <a:r>
              <a:rPr lang="zh-CN" altLang="en-US" sz="2400" dirty="0">
                <a:solidFill>
                  <a:srgbClr val="6600CC"/>
                </a:solidFill>
                <a:latin typeface="宋体" pitchFamily="2" charset="-122"/>
                <a:ea typeface="楷体_GB2312" pitchFamily="49" charset="-122"/>
              </a:rPr>
              <a:t>”</a:t>
            </a:r>
            <a:r>
              <a:rPr lang="zh-CN" altLang="en-US" sz="2400" dirty="0">
                <a:solidFill>
                  <a:srgbClr val="6600CC"/>
                </a:solidFill>
                <a:latin typeface="黑体" pitchFamily="2" charset="-122"/>
                <a:ea typeface="黑体" pitchFamily="2" charset="-122"/>
              </a:rPr>
              <a:t>还是</a:t>
            </a:r>
            <a:r>
              <a:rPr lang="zh-CN" altLang="en-US" sz="2400" dirty="0">
                <a:solidFill>
                  <a:srgbClr val="6600CC"/>
                </a:solidFill>
                <a:latin typeface="宋体" pitchFamily="2" charset="-122"/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6600CC"/>
                </a:solidFill>
                <a:latin typeface="黑体" pitchFamily="2" charset="-122"/>
                <a:ea typeface="黑体" pitchFamily="2" charset="-122"/>
              </a:rPr>
              <a:t>中下</a:t>
            </a:r>
            <a:r>
              <a:rPr lang="zh-CN" altLang="en-US" sz="2400" dirty="0">
                <a:solidFill>
                  <a:srgbClr val="6600CC"/>
                </a:solidFill>
                <a:latin typeface="宋体" pitchFamily="2" charset="-122"/>
                <a:ea typeface="楷体_GB2312" pitchFamily="49" charset="-122"/>
              </a:rPr>
              <a:t>”</a:t>
            </a:r>
            <a:r>
              <a:rPr lang="zh-CN" altLang="en-US" sz="2400" dirty="0">
                <a:solidFill>
                  <a:srgbClr val="6600CC"/>
                </a:solidFill>
                <a:latin typeface="黑体" pitchFamily="2" charset="-122"/>
                <a:ea typeface="黑体" pitchFamily="2" charset="-122"/>
              </a:rPr>
              <a:t>水平</a:t>
            </a:r>
            <a:r>
              <a:rPr lang="en-US" altLang="zh-CN" sz="2400">
                <a:solidFill>
                  <a:srgbClr val="6600CC"/>
                </a:solidFill>
                <a:latin typeface="宋体" pitchFamily="2" charset="-122"/>
                <a:ea typeface="楷体_GB2312" pitchFamily="49" charset="-122"/>
              </a:rPr>
              <a:t>……</a:t>
            </a:r>
            <a:endParaRPr lang="en-US" altLang="zh-CN" sz="2400">
              <a:solidFill>
                <a:srgbClr val="6600CC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2293" name="Rectangle 5"/>
          <p:cNvSpPr/>
          <p:nvPr/>
        </p:nvSpPr>
        <p:spPr>
          <a:xfrm>
            <a:off x="3048000" y="152400"/>
            <a:ext cx="7772400" cy="107823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在上例中，对于职工月工资数据的平均数、中位数和众数，你认为该公司总经理、普通员工及应聘者将分别关注哪一个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？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说说你的理由， 并相互交流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.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6390" name="Picture 6" descr="新女孩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5181600"/>
            <a:ext cx="1143000" cy="17240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6391" name="Picture 7" descr="新男孩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6700" y="5106988"/>
            <a:ext cx="1470025" cy="17621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2296" name="AutoShape 8"/>
          <p:cNvSpPr/>
          <p:nvPr/>
        </p:nvSpPr>
        <p:spPr>
          <a:xfrm flipH="1" flipV="1">
            <a:off x="2971800" y="4495800"/>
            <a:ext cx="4495800" cy="1905000"/>
          </a:xfrm>
          <a:prstGeom prst="wedgeRoundRectCallout">
            <a:avLst>
              <a:gd name="adj1" fmla="val 49023"/>
              <a:gd name="adj2" fmla="val -5696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sz="2300" dirty="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应聘者关注的是该公司月工资的众数，因为应聘者最想知道的是公司发给大多数员工的工资数，这也是一般的应聘者将会拿到的工资</a:t>
            </a:r>
            <a:r>
              <a:rPr lang="en-US" altLang="zh-CN" sz="2400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12297" name="Group 9"/>
          <p:cNvGrpSpPr/>
          <p:nvPr/>
        </p:nvGrpSpPr>
        <p:grpSpPr>
          <a:xfrm>
            <a:off x="1379538" y="76200"/>
            <a:ext cx="2808920" cy="571718"/>
            <a:chOff x="0" y="0"/>
            <a:chExt cx="4437" cy="899"/>
          </a:xfrm>
        </p:grpSpPr>
        <p:sp>
          <p:nvSpPr>
            <p:cNvPr id="12333" name="Oval 10"/>
            <p:cNvSpPr/>
            <p:nvPr/>
          </p:nvSpPr>
          <p:spPr>
            <a:xfrm>
              <a:off x="911" y="369"/>
              <a:ext cx="2211" cy="530"/>
            </a:xfrm>
            <a:prstGeom prst="ellipse">
              <a:avLst/>
            </a:prstGeom>
            <a:solidFill>
              <a:srgbClr val="00CCFF"/>
            </a:solidFill>
            <a:ln w="9525">
              <a:noFill/>
            </a:ln>
            <a:effectLst>
              <a:prstShdw prst="shdw17" dist="17961" dir="2699999">
                <a:srgbClr val="007A99"/>
              </a:prstShdw>
            </a:effectLst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grpSp>
          <p:nvGrpSpPr>
            <p:cNvPr id="12334" name="Group 11"/>
            <p:cNvGrpSpPr/>
            <p:nvPr/>
          </p:nvGrpSpPr>
          <p:grpSpPr>
            <a:xfrm>
              <a:off x="841" y="0"/>
              <a:ext cx="1370" cy="560"/>
              <a:chOff x="0" y="0"/>
              <a:chExt cx="662" cy="382"/>
            </a:xfrm>
          </p:grpSpPr>
          <p:sp>
            <p:nvSpPr>
              <p:cNvPr id="12336" name="未知"/>
              <p:cNvSpPr/>
              <p:nvPr/>
            </p:nvSpPr>
            <p:spPr>
              <a:xfrm>
                <a:off x="0" y="0"/>
                <a:ext cx="662" cy="382"/>
              </a:xfrm>
              <a:custGeom>
                <a:avLst/>
                <a:gdLst>
                  <a:gd name="txL" fmla="*/ 0 w 1324"/>
                  <a:gd name="txT" fmla="*/ 0 h 763"/>
                  <a:gd name="txR" fmla="*/ 1324 w 1324"/>
                  <a:gd name="txB" fmla="*/ 763 h 763"/>
                </a:gdLst>
                <a:ahLst/>
                <a:cxnLst>
                  <a:cxn ang="0">
                    <a:pos x="649" y="62"/>
                  </a:cxn>
                  <a:cxn ang="0">
                    <a:pos x="632" y="61"/>
                  </a:cxn>
                  <a:cxn ang="0">
                    <a:pos x="616" y="61"/>
                  </a:cxn>
                  <a:cxn ang="0">
                    <a:pos x="575" y="51"/>
                  </a:cxn>
                  <a:cxn ang="0">
                    <a:pos x="533" y="37"/>
                  </a:cxn>
                  <a:cxn ang="0">
                    <a:pos x="491" y="21"/>
                  </a:cxn>
                  <a:cxn ang="0">
                    <a:pos x="454" y="8"/>
                  </a:cxn>
                  <a:cxn ang="0">
                    <a:pos x="424" y="1"/>
                  </a:cxn>
                  <a:cxn ang="0">
                    <a:pos x="403" y="1"/>
                  </a:cxn>
                  <a:cxn ang="0">
                    <a:pos x="384" y="5"/>
                  </a:cxn>
                  <a:cxn ang="0">
                    <a:pos x="366" y="13"/>
                  </a:cxn>
                  <a:cxn ang="0">
                    <a:pos x="349" y="23"/>
                  </a:cxn>
                  <a:cxn ang="0">
                    <a:pos x="333" y="33"/>
                  </a:cxn>
                  <a:cxn ang="0">
                    <a:pos x="320" y="43"/>
                  </a:cxn>
                  <a:cxn ang="0">
                    <a:pos x="309" y="48"/>
                  </a:cxn>
                  <a:cxn ang="0">
                    <a:pos x="297" y="49"/>
                  </a:cxn>
                  <a:cxn ang="0">
                    <a:pos x="274" y="44"/>
                  </a:cxn>
                  <a:cxn ang="0">
                    <a:pos x="246" y="33"/>
                  </a:cxn>
                  <a:cxn ang="0">
                    <a:pos x="216" y="29"/>
                  </a:cxn>
                  <a:cxn ang="0">
                    <a:pos x="190" y="36"/>
                  </a:cxn>
                  <a:cxn ang="0">
                    <a:pos x="157" y="54"/>
                  </a:cxn>
                  <a:cxn ang="0">
                    <a:pos x="119" y="77"/>
                  </a:cxn>
                  <a:cxn ang="0">
                    <a:pos x="81" y="104"/>
                  </a:cxn>
                  <a:cxn ang="0">
                    <a:pos x="44" y="131"/>
                  </a:cxn>
                  <a:cxn ang="0">
                    <a:pos x="26" y="143"/>
                  </a:cxn>
                  <a:cxn ang="0">
                    <a:pos x="13" y="148"/>
                  </a:cxn>
                  <a:cxn ang="0">
                    <a:pos x="2" y="154"/>
                  </a:cxn>
                  <a:cxn ang="0">
                    <a:pos x="1" y="169"/>
                  </a:cxn>
                  <a:cxn ang="0">
                    <a:pos x="11" y="173"/>
                  </a:cxn>
                  <a:cxn ang="0">
                    <a:pos x="24" y="175"/>
                  </a:cxn>
                  <a:cxn ang="0">
                    <a:pos x="37" y="175"/>
                  </a:cxn>
                  <a:cxn ang="0">
                    <a:pos x="57" y="233"/>
                  </a:cxn>
                  <a:cxn ang="0">
                    <a:pos x="84" y="286"/>
                  </a:cxn>
                  <a:cxn ang="0">
                    <a:pos x="110" y="332"/>
                  </a:cxn>
                  <a:cxn ang="0">
                    <a:pos x="134" y="348"/>
                  </a:cxn>
                  <a:cxn ang="0">
                    <a:pos x="175" y="364"/>
                  </a:cxn>
                  <a:cxn ang="0">
                    <a:pos x="229" y="376"/>
                  </a:cxn>
                  <a:cxn ang="0">
                    <a:pos x="291" y="382"/>
                  </a:cxn>
                  <a:cxn ang="0">
                    <a:pos x="358" y="379"/>
                  </a:cxn>
                  <a:cxn ang="0">
                    <a:pos x="426" y="366"/>
                  </a:cxn>
                  <a:cxn ang="0">
                    <a:pos x="480" y="348"/>
                  </a:cxn>
                  <a:cxn ang="0">
                    <a:pos x="522" y="327"/>
                  </a:cxn>
                  <a:cxn ang="0">
                    <a:pos x="552" y="305"/>
                  </a:cxn>
                  <a:cxn ang="0">
                    <a:pos x="573" y="281"/>
                  </a:cxn>
                  <a:cxn ang="0">
                    <a:pos x="584" y="256"/>
                  </a:cxn>
                  <a:cxn ang="0">
                    <a:pos x="595" y="230"/>
                  </a:cxn>
                  <a:cxn ang="0">
                    <a:pos x="603" y="203"/>
                  </a:cxn>
                  <a:cxn ang="0">
                    <a:pos x="611" y="164"/>
                  </a:cxn>
                  <a:cxn ang="0">
                    <a:pos x="623" y="121"/>
                  </a:cxn>
                  <a:cxn ang="0">
                    <a:pos x="636" y="93"/>
                  </a:cxn>
                  <a:cxn ang="0">
                    <a:pos x="648" y="86"/>
                  </a:cxn>
                  <a:cxn ang="0">
                    <a:pos x="659" y="78"/>
                  </a:cxn>
                  <a:cxn ang="0">
                    <a:pos x="661" y="67"/>
                  </a:cxn>
                </a:cxnLst>
                <a:rect l="txL" t="txT" r="txR" b="txB"/>
                <a:pathLst>
                  <a:path w="1324" h="763">
                    <a:moveTo>
                      <a:pt x="1317" y="119"/>
                    </a:moveTo>
                    <a:lnTo>
                      <a:pt x="1307" y="122"/>
                    </a:lnTo>
                    <a:lnTo>
                      <a:pt x="1297" y="123"/>
                    </a:lnTo>
                    <a:lnTo>
                      <a:pt x="1286" y="123"/>
                    </a:lnTo>
                    <a:lnTo>
                      <a:pt x="1276" y="122"/>
                    </a:lnTo>
                    <a:lnTo>
                      <a:pt x="1264" y="122"/>
                    </a:lnTo>
                    <a:lnTo>
                      <a:pt x="1254" y="121"/>
                    </a:lnTo>
                    <a:lnTo>
                      <a:pt x="1243" y="121"/>
                    </a:lnTo>
                    <a:lnTo>
                      <a:pt x="1232" y="121"/>
                    </a:lnTo>
                    <a:lnTo>
                      <a:pt x="1206" y="116"/>
                    </a:lnTo>
                    <a:lnTo>
                      <a:pt x="1178" y="109"/>
                    </a:lnTo>
                    <a:lnTo>
                      <a:pt x="1150" y="101"/>
                    </a:lnTo>
                    <a:lnTo>
                      <a:pt x="1122" y="93"/>
                    </a:lnTo>
                    <a:lnTo>
                      <a:pt x="1093" y="83"/>
                    </a:lnTo>
                    <a:lnTo>
                      <a:pt x="1065" y="73"/>
                    </a:lnTo>
                    <a:lnTo>
                      <a:pt x="1036" y="63"/>
                    </a:lnTo>
                    <a:lnTo>
                      <a:pt x="1009" y="53"/>
                    </a:lnTo>
                    <a:lnTo>
                      <a:pt x="982" y="42"/>
                    </a:lnTo>
                    <a:lnTo>
                      <a:pt x="957" y="33"/>
                    </a:lnTo>
                    <a:lnTo>
                      <a:pt x="932" y="24"/>
                    </a:lnTo>
                    <a:lnTo>
                      <a:pt x="908" y="16"/>
                    </a:lnTo>
                    <a:lnTo>
                      <a:pt x="887" y="9"/>
                    </a:lnTo>
                    <a:lnTo>
                      <a:pt x="866" y="4"/>
                    </a:lnTo>
                    <a:lnTo>
                      <a:pt x="849" y="1"/>
                    </a:lnTo>
                    <a:lnTo>
                      <a:pt x="832" y="0"/>
                    </a:lnTo>
                    <a:lnTo>
                      <a:pt x="819" y="0"/>
                    </a:lnTo>
                    <a:lnTo>
                      <a:pt x="806" y="1"/>
                    </a:lnTo>
                    <a:lnTo>
                      <a:pt x="793" y="3"/>
                    </a:lnTo>
                    <a:lnTo>
                      <a:pt x="781" y="7"/>
                    </a:lnTo>
                    <a:lnTo>
                      <a:pt x="768" y="10"/>
                    </a:lnTo>
                    <a:lnTo>
                      <a:pt x="755" y="15"/>
                    </a:lnTo>
                    <a:lnTo>
                      <a:pt x="744" y="19"/>
                    </a:lnTo>
                    <a:lnTo>
                      <a:pt x="732" y="25"/>
                    </a:lnTo>
                    <a:lnTo>
                      <a:pt x="721" y="31"/>
                    </a:lnTo>
                    <a:lnTo>
                      <a:pt x="709" y="38"/>
                    </a:lnTo>
                    <a:lnTo>
                      <a:pt x="699" y="45"/>
                    </a:lnTo>
                    <a:lnTo>
                      <a:pt x="687" y="51"/>
                    </a:lnTo>
                    <a:lnTo>
                      <a:pt x="677" y="60"/>
                    </a:lnTo>
                    <a:lnTo>
                      <a:pt x="667" y="66"/>
                    </a:lnTo>
                    <a:lnTo>
                      <a:pt x="656" y="75"/>
                    </a:lnTo>
                    <a:lnTo>
                      <a:pt x="646" y="83"/>
                    </a:lnTo>
                    <a:lnTo>
                      <a:pt x="639" y="86"/>
                    </a:lnTo>
                    <a:lnTo>
                      <a:pt x="632" y="90"/>
                    </a:lnTo>
                    <a:lnTo>
                      <a:pt x="625" y="93"/>
                    </a:lnTo>
                    <a:lnTo>
                      <a:pt x="617" y="95"/>
                    </a:lnTo>
                    <a:lnTo>
                      <a:pt x="610" y="96"/>
                    </a:lnTo>
                    <a:lnTo>
                      <a:pt x="602" y="98"/>
                    </a:lnTo>
                    <a:lnTo>
                      <a:pt x="594" y="98"/>
                    </a:lnTo>
                    <a:lnTo>
                      <a:pt x="586" y="98"/>
                    </a:lnTo>
                    <a:lnTo>
                      <a:pt x="566" y="93"/>
                    </a:lnTo>
                    <a:lnTo>
                      <a:pt x="548" y="87"/>
                    </a:lnTo>
                    <a:lnTo>
                      <a:pt x="529" y="80"/>
                    </a:lnTo>
                    <a:lnTo>
                      <a:pt x="511" y="73"/>
                    </a:lnTo>
                    <a:lnTo>
                      <a:pt x="493" y="66"/>
                    </a:lnTo>
                    <a:lnTo>
                      <a:pt x="474" y="61"/>
                    </a:lnTo>
                    <a:lnTo>
                      <a:pt x="453" y="57"/>
                    </a:lnTo>
                    <a:lnTo>
                      <a:pt x="433" y="57"/>
                    </a:lnTo>
                    <a:lnTo>
                      <a:pt x="417" y="60"/>
                    </a:lnTo>
                    <a:lnTo>
                      <a:pt x="399" y="64"/>
                    </a:lnTo>
                    <a:lnTo>
                      <a:pt x="380" y="72"/>
                    </a:lnTo>
                    <a:lnTo>
                      <a:pt x="359" y="81"/>
                    </a:lnTo>
                    <a:lnTo>
                      <a:pt x="337" y="93"/>
                    </a:lnTo>
                    <a:lnTo>
                      <a:pt x="313" y="107"/>
                    </a:lnTo>
                    <a:lnTo>
                      <a:pt x="289" y="121"/>
                    </a:lnTo>
                    <a:lnTo>
                      <a:pt x="264" y="137"/>
                    </a:lnTo>
                    <a:lnTo>
                      <a:pt x="238" y="154"/>
                    </a:lnTo>
                    <a:lnTo>
                      <a:pt x="213" y="171"/>
                    </a:lnTo>
                    <a:lnTo>
                      <a:pt x="187" y="190"/>
                    </a:lnTo>
                    <a:lnTo>
                      <a:pt x="162" y="207"/>
                    </a:lnTo>
                    <a:lnTo>
                      <a:pt x="137" y="225"/>
                    </a:lnTo>
                    <a:lnTo>
                      <a:pt x="112" y="244"/>
                    </a:lnTo>
                    <a:lnTo>
                      <a:pt x="89" y="261"/>
                    </a:lnTo>
                    <a:lnTo>
                      <a:pt x="68" y="277"/>
                    </a:lnTo>
                    <a:lnTo>
                      <a:pt x="61" y="281"/>
                    </a:lnTo>
                    <a:lnTo>
                      <a:pt x="53" y="285"/>
                    </a:lnTo>
                    <a:lnTo>
                      <a:pt x="43" y="288"/>
                    </a:lnTo>
                    <a:lnTo>
                      <a:pt x="35" y="291"/>
                    </a:lnTo>
                    <a:lnTo>
                      <a:pt x="26" y="295"/>
                    </a:lnTo>
                    <a:lnTo>
                      <a:pt x="18" y="298"/>
                    </a:lnTo>
                    <a:lnTo>
                      <a:pt x="11" y="303"/>
                    </a:lnTo>
                    <a:lnTo>
                      <a:pt x="4" y="307"/>
                    </a:lnTo>
                    <a:lnTo>
                      <a:pt x="0" y="318"/>
                    </a:lnTo>
                    <a:lnTo>
                      <a:pt x="1" y="329"/>
                    </a:lnTo>
                    <a:lnTo>
                      <a:pt x="3" y="338"/>
                    </a:lnTo>
                    <a:lnTo>
                      <a:pt x="5" y="343"/>
                    </a:lnTo>
                    <a:lnTo>
                      <a:pt x="15" y="344"/>
                    </a:lnTo>
                    <a:lnTo>
                      <a:pt x="23" y="346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49" y="349"/>
                    </a:lnTo>
                    <a:lnTo>
                      <a:pt x="57" y="350"/>
                    </a:lnTo>
                    <a:lnTo>
                      <a:pt x="65" y="350"/>
                    </a:lnTo>
                    <a:lnTo>
                      <a:pt x="73" y="350"/>
                    </a:lnTo>
                    <a:lnTo>
                      <a:pt x="85" y="391"/>
                    </a:lnTo>
                    <a:lnTo>
                      <a:pt x="99" y="431"/>
                    </a:lnTo>
                    <a:lnTo>
                      <a:pt x="114" y="465"/>
                    </a:lnTo>
                    <a:lnTo>
                      <a:pt x="131" y="500"/>
                    </a:lnTo>
                    <a:lnTo>
                      <a:pt x="148" y="534"/>
                    </a:lnTo>
                    <a:lnTo>
                      <a:pt x="169" y="571"/>
                    </a:lnTo>
                    <a:lnTo>
                      <a:pt x="190" y="610"/>
                    </a:lnTo>
                    <a:lnTo>
                      <a:pt x="213" y="654"/>
                    </a:lnTo>
                    <a:lnTo>
                      <a:pt x="220" y="664"/>
                    </a:lnTo>
                    <a:lnTo>
                      <a:pt x="232" y="675"/>
                    </a:lnTo>
                    <a:lnTo>
                      <a:pt x="248" y="685"/>
                    </a:lnTo>
                    <a:lnTo>
                      <a:pt x="268" y="695"/>
                    </a:lnTo>
                    <a:lnTo>
                      <a:pt x="292" y="707"/>
                    </a:lnTo>
                    <a:lnTo>
                      <a:pt x="320" y="717"/>
                    </a:lnTo>
                    <a:lnTo>
                      <a:pt x="350" y="728"/>
                    </a:lnTo>
                    <a:lnTo>
                      <a:pt x="383" y="736"/>
                    </a:lnTo>
                    <a:lnTo>
                      <a:pt x="419" y="745"/>
                    </a:lnTo>
                    <a:lnTo>
                      <a:pt x="458" y="752"/>
                    </a:lnTo>
                    <a:lnTo>
                      <a:pt x="497" y="758"/>
                    </a:lnTo>
                    <a:lnTo>
                      <a:pt x="539" y="761"/>
                    </a:lnTo>
                    <a:lnTo>
                      <a:pt x="582" y="763"/>
                    </a:lnTo>
                    <a:lnTo>
                      <a:pt x="626" y="763"/>
                    </a:lnTo>
                    <a:lnTo>
                      <a:pt x="671" y="761"/>
                    </a:lnTo>
                    <a:lnTo>
                      <a:pt x="716" y="757"/>
                    </a:lnTo>
                    <a:lnTo>
                      <a:pt x="764" y="750"/>
                    </a:lnTo>
                    <a:lnTo>
                      <a:pt x="809" y="740"/>
                    </a:lnTo>
                    <a:lnTo>
                      <a:pt x="852" y="731"/>
                    </a:lnTo>
                    <a:lnTo>
                      <a:pt x="891" y="720"/>
                    </a:lnTo>
                    <a:lnTo>
                      <a:pt x="927" y="708"/>
                    </a:lnTo>
                    <a:lnTo>
                      <a:pt x="960" y="695"/>
                    </a:lnTo>
                    <a:lnTo>
                      <a:pt x="991" y="683"/>
                    </a:lnTo>
                    <a:lnTo>
                      <a:pt x="1019" y="669"/>
                    </a:lnTo>
                    <a:lnTo>
                      <a:pt x="1044" y="654"/>
                    </a:lnTo>
                    <a:lnTo>
                      <a:pt x="1066" y="639"/>
                    </a:lnTo>
                    <a:lnTo>
                      <a:pt x="1087" y="624"/>
                    </a:lnTo>
                    <a:lnTo>
                      <a:pt x="1104" y="609"/>
                    </a:lnTo>
                    <a:lnTo>
                      <a:pt x="1120" y="593"/>
                    </a:lnTo>
                    <a:lnTo>
                      <a:pt x="1133" y="577"/>
                    </a:lnTo>
                    <a:lnTo>
                      <a:pt x="1145" y="562"/>
                    </a:lnTo>
                    <a:lnTo>
                      <a:pt x="1154" y="546"/>
                    </a:lnTo>
                    <a:lnTo>
                      <a:pt x="1161" y="528"/>
                    </a:lnTo>
                    <a:lnTo>
                      <a:pt x="1168" y="511"/>
                    </a:lnTo>
                    <a:lnTo>
                      <a:pt x="1176" y="495"/>
                    </a:lnTo>
                    <a:lnTo>
                      <a:pt x="1183" y="478"/>
                    </a:lnTo>
                    <a:lnTo>
                      <a:pt x="1190" y="460"/>
                    </a:lnTo>
                    <a:lnTo>
                      <a:pt x="1196" y="442"/>
                    </a:lnTo>
                    <a:lnTo>
                      <a:pt x="1202" y="425"/>
                    </a:lnTo>
                    <a:lnTo>
                      <a:pt x="1206" y="405"/>
                    </a:lnTo>
                    <a:lnTo>
                      <a:pt x="1209" y="381"/>
                    </a:lnTo>
                    <a:lnTo>
                      <a:pt x="1214" y="356"/>
                    </a:lnTo>
                    <a:lnTo>
                      <a:pt x="1221" y="328"/>
                    </a:lnTo>
                    <a:lnTo>
                      <a:pt x="1229" y="299"/>
                    </a:lnTo>
                    <a:lnTo>
                      <a:pt x="1237" y="270"/>
                    </a:lnTo>
                    <a:lnTo>
                      <a:pt x="1246" y="242"/>
                    </a:lnTo>
                    <a:lnTo>
                      <a:pt x="1254" y="214"/>
                    </a:lnTo>
                    <a:lnTo>
                      <a:pt x="1262" y="187"/>
                    </a:lnTo>
                    <a:lnTo>
                      <a:pt x="1271" y="185"/>
                    </a:lnTo>
                    <a:lnTo>
                      <a:pt x="1279" y="182"/>
                    </a:lnTo>
                    <a:lnTo>
                      <a:pt x="1287" y="177"/>
                    </a:lnTo>
                    <a:lnTo>
                      <a:pt x="1296" y="172"/>
                    </a:lnTo>
                    <a:lnTo>
                      <a:pt x="1304" y="168"/>
                    </a:lnTo>
                    <a:lnTo>
                      <a:pt x="1311" y="162"/>
                    </a:lnTo>
                    <a:lnTo>
                      <a:pt x="1317" y="155"/>
                    </a:lnTo>
                    <a:lnTo>
                      <a:pt x="1324" y="147"/>
                    </a:lnTo>
                    <a:lnTo>
                      <a:pt x="1322" y="141"/>
                    </a:lnTo>
                    <a:lnTo>
                      <a:pt x="1321" y="133"/>
                    </a:lnTo>
                    <a:lnTo>
                      <a:pt x="1319" y="125"/>
                    </a:lnTo>
                    <a:lnTo>
                      <a:pt x="1317" y="119"/>
                    </a:lnTo>
                    <a:close/>
                  </a:path>
                </a:pathLst>
              </a:custGeom>
              <a:solidFill>
                <a:srgbClr val="D80000"/>
              </a:solidFill>
              <a:ln w="9525">
                <a:noFill/>
                <a:miter/>
              </a:ln>
              <a:effectLst>
                <a:prstShdw prst="shdw17" dist="17961" dir="13499999">
                  <a:srgbClr val="820000"/>
                </a:prstShdw>
              </a:effectLst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2337" name="未知"/>
              <p:cNvSpPr/>
              <p:nvPr/>
            </p:nvSpPr>
            <p:spPr>
              <a:xfrm>
                <a:off x="75" y="99"/>
                <a:ext cx="518" cy="169"/>
              </a:xfrm>
              <a:custGeom>
                <a:avLst/>
                <a:gdLst>
                  <a:gd name="txL" fmla="*/ 0 w 1036"/>
                  <a:gd name="txT" fmla="*/ 0 h 338"/>
                  <a:gd name="txR" fmla="*/ 1036 w 1036"/>
                  <a:gd name="txB" fmla="*/ 338 h 338"/>
                </a:gdLst>
                <a:ahLst/>
                <a:cxnLst>
                  <a:cxn ang="0">
                    <a:pos x="425" y="130"/>
                  </a:cxn>
                  <a:cxn ang="0">
                    <a:pos x="407" y="139"/>
                  </a:cxn>
                  <a:cxn ang="0">
                    <a:pos x="392" y="144"/>
                  </a:cxn>
                  <a:cxn ang="0">
                    <a:pos x="376" y="146"/>
                  </a:cxn>
                  <a:cxn ang="0">
                    <a:pos x="357" y="149"/>
                  </a:cxn>
                  <a:cxn ang="0">
                    <a:pos x="331" y="153"/>
                  </a:cxn>
                  <a:cxn ang="0">
                    <a:pos x="299" y="156"/>
                  </a:cxn>
                  <a:cxn ang="0">
                    <a:pos x="267" y="157"/>
                  </a:cxn>
                  <a:cxn ang="0">
                    <a:pos x="237" y="161"/>
                  </a:cxn>
                  <a:cxn ang="0">
                    <a:pos x="208" y="166"/>
                  </a:cxn>
                  <a:cxn ang="0">
                    <a:pos x="178" y="169"/>
                  </a:cxn>
                  <a:cxn ang="0">
                    <a:pos x="147" y="169"/>
                  </a:cxn>
                  <a:cxn ang="0">
                    <a:pos x="117" y="165"/>
                  </a:cxn>
                  <a:cxn ang="0">
                    <a:pos x="88" y="156"/>
                  </a:cxn>
                  <a:cxn ang="0">
                    <a:pos x="62" y="140"/>
                  </a:cxn>
                  <a:cxn ang="0">
                    <a:pos x="39" y="119"/>
                  </a:cxn>
                  <a:cxn ang="0">
                    <a:pos x="24" y="103"/>
                  </a:cxn>
                  <a:cxn ang="0">
                    <a:pos x="13" y="89"/>
                  </a:cxn>
                  <a:cxn ang="0">
                    <a:pos x="0" y="73"/>
                  </a:cxn>
                  <a:cxn ang="0">
                    <a:pos x="21" y="69"/>
                  </a:cxn>
                  <a:cxn ang="0">
                    <a:pos x="43" y="64"/>
                  </a:cxn>
                  <a:cxn ang="0">
                    <a:pos x="66" y="59"/>
                  </a:cxn>
                  <a:cxn ang="0">
                    <a:pos x="89" y="55"/>
                  </a:cxn>
                  <a:cxn ang="0">
                    <a:pos x="113" y="53"/>
                  </a:cxn>
                  <a:cxn ang="0">
                    <a:pos x="141" y="54"/>
                  </a:cxn>
                  <a:cxn ang="0">
                    <a:pos x="166" y="60"/>
                  </a:cxn>
                  <a:cxn ang="0">
                    <a:pos x="193" y="65"/>
                  </a:cxn>
                  <a:cxn ang="0">
                    <a:pos x="219" y="65"/>
                  </a:cxn>
                  <a:cxn ang="0">
                    <a:pos x="241" y="65"/>
                  </a:cxn>
                  <a:cxn ang="0">
                    <a:pos x="259" y="63"/>
                  </a:cxn>
                  <a:cxn ang="0">
                    <a:pos x="273" y="61"/>
                  </a:cxn>
                  <a:cxn ang="0">
                    <a:pos x="289" y="56"/>
                  </a:cxn>
                  <a:cxn ang="0">
                    <a:pos x="309" y="49"/>
                  </a:cxn>
                  <a:cxn ang="0">
                    <a:pos x="330" y="42"/>
                  </a:cxn>
                  <a:cxn ang="0">
                    <a:pos x="352" y="34"/>
                  </a:cxn>
                  <a:cxn ang="0">
                    <a:pos x="376" y="23"/>
                  </a:cxn>
                  <a:cxn ang="0">
                    <a:pos x="400" y="15"/>
                  </a:cxn>
                  <a:cxn ang="0">
                    <a:pos x="424" y="9"/>
                  </a:cxn>
                  <a:cxn ang="0">
                    <a:pos x="449" y="5"/>
                  </a:cxn>
                  <a:cxn ang="0">
                    <a:pos x="475" y="1"/>
                  </a:cxn>
                  <a:cxn ang="0">
                    <a:pos x="491" y="1"/>
                  </a:cxn>
                  <a:cxn ang="0">
                    <a:pos x="505" y="1"/>
                  </a:cxn>
                  <a:cxn ang="0">
                    <a:pos x="518" y="0"/>
                  </a:cxn>
                  <a:cxn ang="0">
                    <a:pos x="508" y="21"/>
                  </a:cxn>
                  <a:cxn ang="0">
                    <a:pos x="498" y="42"/>
                  </a:cxn>
                  <a:cxn ang="0">
                    <a:pos x="487" y="60"/>
                  </a:cxn>
                  <a:cxn ang="0">
                    <a:pos x="479" y="74"/>
                  </a:cxn>
                  <a:cxn ang="0">
                    <a:pos x="465" y="91"/>
                  </a:cxn>
                  <a:cxn ang="0">
                    <a:pos x="450" y="108"/>
                  </a:cxn>
                </a:cxnLst>
                <a:rect l="txL" t="txT" r="txR" b="txB"/>
                <a:pathLst>
                  <a:path w="1036" h="338">
                    <a:moveTo>
                      <a:pt x="879" y="238"/>
                    </a:moveTo>
                    <a:lnTo>
                      <a:pt x="864" y="250"/>
                    </a:lnTo>
                    <a:lnTo>
                      <a:pt x="851" y="259"/>
                    </a:lnTo>
                    <a:lnTo>
                      <a:pt x="838" y="266"/>
                    </a:lnTo>
                    <a:lnTo>
                      <a:pt x="826" y="273"/>
                    </a:lnTo>
                    <a:lnTo>
                      <a:pt x="815" y="277"/>
                    </a:lnTo>
                    <a:lnTo>
                      <a:pt x="805" y="282"/>
                    </a:lnTo>
                    <a:lnTo>
                      <a:pt x="795" y="285"/>
                    </a:lnTo>
                    <a:lnTo>
                      <a:pt x="785" y="288"/>
                    </a:lnTo>
                    <a:lnTo>
                      <a:pt x="775" y="290"/>
                    </a:lnTo>
                    <a:lnTo>
                      <a:pt x="764" y="291"/>
                    </a:lnTo>
                    <a:lnTo>
                      <a:pt x="753" y="292"/>
                    </a:lnTo>
                    <a:lnTo>
                      <a:pt x="741" y="293"/>
                    </a:lnTo>
                    <a:lnTo>
                      <a:pt x="727" y="295"/>
                    </a:lnTo>
                    <a:lnTo>
                      <a:pt x="714" y="297"/>
                    </a:lnTo>
                    <a:lnTo>
                      <a:pt x="699" y="299"/>
                    </a:lnTo>
                    <a:lnTo>
                      <a:pt x="681" y="301"/>
                    </a:lnTo>
                    <a:lnTo>
                      <a:pt x="662" y="306"/>
                    </a:lnTo>
                    <a:lnTo>
                      <a:pt x="641" y="308"/>
                    </a:lnTo>
                    <a:lnTo>
                      <a:pt x="620" y="310"/>
                    </a:lnTo>
                    <a:lnTo>
                      <a:pt x="598" y="311"/>
                    </a:lnTo>
                    <a:lnTo>
                      <a:pt x="578" y="312"/>
                    </a:lnTo>
                    <a:lnTo>
                      <a:pt x="556" y="312"/>
                    </a:lnTo>
                    <a:lnTo>
                      <a:pt x="535" y="313"/>
                    </a:lnTo>
                    <a:lnTo>
                      <a:pt x="514" y="315"/>
                    </a:lnTo>
                    <a:lnTo>
                      <a:pt x="495" y="319"/>
                    </a:lnTo>
                    <a:lnTo>
                      <a:pt x="475" y="322"/>
                    </a:lnTo>
                    <a:lnTo>
                      <a:pt x="455" y="326"/>
                    </a:lnTo>
                    <a:lnTo>
                      <a:pt x="436" y="329"/>
                    </a:lnTo>
                    <a:lnTo>
                      <a:pt x="416" y="331"/>
                    </a:lnTo>
                    <a:lnTo>
                      <a:pt x="397" y="334"/>
                    </a:lnTo>
                    <a:lnTo>
                      <a:pt x="376" y="336"/>
                    </a:lnTo>
                    <a:lnTo>
                      <a:pt x="356" y="337"/>
                    </a:lnTo>
                    <a:lnTo>
                      <a:pt x="336" y="338"/>
                    </a:lnTo>
                    <a:lnTo>
                      <a:pt x="316" y="338"/>
                    </a:lnTo>
                    <a:lnTo>
                      <a:pt x="295" y="337"/>
                    </a:lnTo>
                    <a:lnTo>
                      <a:pt x="276" y="335"/>
                    </a:lnTo>
                    <a:lnTo>
                      <a:pt x="255" y="333"/>
                    </a:lnTo>
                    <a:lnTo>
                      <a:pt x="234" y="329"/>
                    </a:lnTo>
                    <a:lnTo>
                      <a:pt x="215" y="323"/>
                    </a:lnTo>
                    <a:lnTo>
                      <a:pt x="194" y="318"/>
                    </a:lnTo>
                    <a:lnTo>
                      <a:pt x="176" y="311"/>
                    </a:lnTo>
                    <a:lnTo>
                      <a:pt x="158" y="301"/>
                    </a:lnTo>
                    <a:lnTo>
                      <a:pt x="141" y="291"/>
                    </a:lnTo>
                    <a:lnTo>
                      <a:pt x="124" y="280"/>
                    </a:lnTo>
                    <a:lnTo>
                      <a:pt x="108" y="267"/>
                    </a:lnTo>
                    <a:lnTo>
                      <a:pt x="93" y="253"/>
                    </a:lnTo>
                    <a:lnTo>
                      <a:pt x="78" y="238"/>
                    </a:lnTo>
                    <a:lnTo>
                      <a:pt x="63" y="222"/>
                    </a:lnTo>
                    <a:lnTo>
                      <a:pt x="55" y="214"/>
                    </a:lnTo>
                    <a:lnTo>
                      <a:pt x="48" y="206"/>
                    </a:lnTo>
                    <a:lnTo>
                      <a:pt x="41" y="197"/>
                    </a:lnTo>
                    <a:lnTo>
                      <a:pt x="34" y="189"/>
                    </a:lnTo>
                    <a:lnTo>
                      <a:pt x="26" y="178"/>
                    </a:lnTo>
                    <a:lnTo>
                      <a:pt x="17" y="167"/>
                    </a:lnTo>
                    <a:lnTo>
                      <a:pt x="9" y="156"/>
                    </a:lnTo>
                    <a:lnTo>
                      <a:pt x="0" y="146"/>
                    </a:lnTo>
                    <a:lnTo>
                      <a:pt x="14" y="144"/>
                    </a:lnTo>
                    <a:lnTo>
                      <a:pt x="29" y="140"/>
                    </a:lnTo>
                    <a:lnTo>
                      <a:pt x="43" y="138"/>
                    </a:lnTo>
                    <a:lnTo>
                      <a:pt x="58" y="134"/>
                    </a:lnTo>
                    <a:lnTo>
                      <a:pt x="72" y="131"/>
                    </a:lnTo>
                    <a:lnTo>
                      <a:pt x="87" y="128"/>
                    </a:lnTo>
                    <a:lnTo>
                      <a:pt x="102" y="125"/>
                    </a:lnTo>
                    <a:lnTo>
                      <a:pt x="117" y="122"/>
                    </a:lnTo>
                    <a:lnTo>
                      <a:pt x="132" y="118"/>
                    </a:lnTo>
                    <a:lnTo>
                      <a:pt x="147" y="116"/>
                    </a:lnTo>
                    <a:lnTo>
                      <a:pt x="163" y="113"/>
                    </a:lnTo>
                    <a:lnTo>
                      <a:pt x="178" y="110"/>
                    </a:lnTo>
                    <a:lnTo>
                      <a:pt x="194" y="109"/>
                    </a:lnTo>
                    <a:lnTo>
                      <a:pt x="211" y="107"/>
                    </a:lnTo>
                    <a:lnTo>
                      <a:pt x="227" y="106"/>
                    </a:lnTo>
                    <a:lnTo>
                      <a:pt x="245" y="106"/>
                    </a:lnTo>
                    <a:lnTo>
                      <a:pt x="264" y="107"/>
                    </a:lnTo>
                    <a:lnTo>
                      <a:pt x="283" y="109"/>
                    </a:lnTo>
                    <a:lnTo>
                      <a:pt x="300" y="113"/>
                    </a:lnTo>
                    <a:lnTo>
                      <a:pt x="316" y="117"/>
                    </a:lnTo>
                    <a:lnTo>
                      <a:pt x="332" y="121"/>
                    </a:lnTo>
                    <a:lnTo>
                      <a:pt x="350" y="125"/>
                    </a:lnTo>
                    <a:lnTo>
                      <a:pt x="367" y="128"/>
                    </a:lnTo>
                    <a:lnTo>
                      <a:pt x="386" y="129"/>
                    </a:lnTo>
                    <a:lnTo>
                      <a:pt x="406" y="129"/>
                    </a:lnTo>
                    <a:lnTo>
                      <a:pt x="423" y="130"/>
                    </a:lnTo>
                    <a:lnTo>
                      <a:pt x="439" y="130"/>
                    </a:lnTo>
                    <a:lnTo>
                      <a:pt x="454" y="130"/>
                    </a:lnTo>
                    <a:lnTo>
                      <a:pt x="469" y="130"/>
                    </a:lnTo>
                    <a:lnTo>
                      <a:pt x="482" y="130"/>
                    </a:lnTo>
                    <a:lnTo>
                      <a:pt x="494" y="129"/>
                    </a:lnTo>
                    <a:lnTo>
                      <a:pt x="505" y="128"/>
                    </a:lnTo>
                    <a:lnTo>
                      <a:pt x="517" y="126"/>
                    </a:lnTo>
                    <a:lnTo>
                      <a:pt x="527" y="125"/>
                    </a:lnTo>
                    <a:lnTo>
                      <a:pt x="537" y="124"/>
                    </a:lnTo>
                    <a:lnTo>
                      <a:pt x="546" y="122"/>
                    </a:lnTo>
                    <a:lnTo>
                      <a:pt x="557" y="119"/>
                    </a:lnTo>
                    <a:lnTo>
                      <a:pt x="567" y="116"/>
                    </a:lnTo>
                    <a:lnTo>
                      <a:pt x="578" y="113"/>
                    </a:lnTo>
                    <a:lnTo>
                      <a:pt x="588" y="109"/>
                    </a:lnTo>
                    <a:lnTo>
                      <a:pt x="604" y="103"/>
                    </a:lnTo>
                    <a:lnTo>
                      <a:pt x="619" y="98"/>
                    </a:lnTo>
                    <a:lnTo>
                      <a:pt x="633" y="93"/>
                    </a:lnTo>
                    <a:lnTo>
                      <a:pt x="647" y="88"/>
                    </a:lnTo>
                    <a:lnTo>
                      <a:pt x="661" y="84"/>
                    </a:lnTo>
                    <a:lnTo>
                      <a:pt x="674" y="79"/>
                    </a:lnTo>
                    <a:lnTo>
                      <a:pt x="689" y="73"/>
                    </a:lnTo>
                    <a:lnTo>
                      <a:pt x="705" y="68"/>
                    </a:lnTo>
                    <a:lnTo>
                      <a:pt x="722" y="61"/>
                    </a:lnTo>
                    <a:lnTo>
                      <a:pt x="737" y="54"/>
                    </a:lnTo>
                    <a:lnTo>
                      <a:pt x="753" y="47"/>
                    </a:lnTo>
                    <a:lnTo>
                      <a:pt x="769" y="41"/>
                    </a:lnTo>
                    <a:lnTo>
                      <a:pt x="785" y="35"/>
                    </a:lnTo>
                    <a:lnTo>
                      <a:pt x="801" y="31"/>
                    </a:lnTo>
                    <a:lnTo>
                      <a:pt x="817" y="26"/>
                    </a:lnTo>
                    <a:lnTo>
                      <a:pt x="833" y="23"/>
                    </a:lnTo>
                    <a:lnTo>
                      <a:pt x="849" y="18"/>
                    </a:lnTo>
                    <a:lnTo>
                      <a:pt x="867" y="16"/>
                    </a:lnTo>
                    <a:lnTo>
                      <a:pt x="883" y="12"/>
                    </a:lnTo>
                    <a:lnTo>
                      <a:pt x="899" y="10"/>
                    </a:lnTo>
                    <a:lnTo>
                      <a:pt x="916" y="8"/>
                    </a:lnTo>
                    <a:lnTo>
                      <a:pt x="932" y="5"/>
                    </a:lnTo>
                    <a:lnTo>
                      <a:pt x="950" y="3"/>
                    </a:lnTo>
                    <a:lnTo>
                      <a:pt x="966" y="2"/>
                    </a:lnTo>
                    <a:lnTo>
                      <a:pt x="975" y="2"/>
                    </a:lnTo>
                    <a:lnTo>
                      <a:pt x="983" y="1"/>
                    </a:lnTo>
                    <a:lnTo>
                      <a:pt x="992" y="1"/>
                    </a:lnTo>
                    <a:lnTo>
                      <a:pt x="1002" y="1"/>
                    </a:lnTo>
                    <a:lnTo>
                      <a:pt x="1010" y="1"/>
                    </a:lnTo>
                    <a:lnTo>
                      <a:pt x="1019" y="1"/>
                    </a:lnTo>
                    <a:lnTo>
                      <a:pt x="1027" y="0"/>
                    </a:lnTo>
                    <a:lnTo>
                      <a:pt x="1036" y="0"/>
                    </a:lnTo>
                    <a:lnTo>
                      <a:pt x="1030" y="15"/>
                    </a:lnTo>
                    <a:lnTo>
                      <a:pt x="1023" y="28"/>
                    </a:lnTo>
                    <a:lnTo>
                      <a:pt x="1017" y="43"/>
                    </a:lnTo>
                    <a:lnTo>
                      <a:pt x="1010" y="57"/>
                    </a:lnTo>
                    <a:lnTo>
                      <a:pt x="1003" y="71"/>
                    </a:lnTo>
                    <a:lnTo>
                      <a:pt x="996" y="85"/>
                    </a:lnTo>
                    <a:lnTo>
                      <a:pt x="988" y="99"/>
                    </a:lnTo>
                    <a:lnTo>
                      <a:pt x="980" y="113"/>
                    </a:lnTo>
                    <a:lnTo>
                      <a:pt x="974" y="121"/>
                    </a:lnTo>
                    <a:lnTo>
                      <a:pt x="969" y="130"/>
                    </a:lnTo>
                    <a:lnTo>
                      <a:pt x="964" y="138"/>
                    </a:lnTo>
                    <a:lnTo>
                      <a:pt x="958" y="147"/>
                    </a:lnTo>
                    <a:lnTo>
                      <a:pt x="950" y="159"/>
                    </a:lnTo>
                    <a:lnTo>
                      <a:pt x="940" y="171"/>
                    </a:lnTo>
                    <a:lnTo>
                      <a:pt x="931" y="183"/>
                    </a:lnTo>
                    <a:lnTo>
                      <a:pt x="922" y="194"/>
                    </a:lnTo>
                    <a:lnTo>
                      <a:pt x="912" y="206"/>
                    </a:lnTo>
                    <a:lnTo>
                      <a:pt x="901" y="216"/>
                    </a:lnTo>
                    <a:lnTo>
                      <a:pt x="891" y="228"/>
                    </a:lnTo>
                    <a:lnTo>
                      <a:pt x="879" y="2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/>
              </a:ln>
              <a:effectLst>
                <a:prstShdw prst="shdw17" dist="17961" dir="13499999">
                  <a:srgbClr val="999999"/>
                </a:prstShdw>
              </a:effectLst>
            </p:spPr>
            <p:txBody>
              <a:bodyPr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12335" name="Text Box 14"/>
            <p:cNvSpPr txBox="1"/>
            <p:nvPr/>
          </p:nvSpPr>
          <p:spPr>
            <a:xfrm>
              <a:off x="0" y="120"/>
              <a:ext cx="4437" cy="5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</a:rPr>
                <a:t>说一说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graphicFrame>
        <p:nvGraphicFramePr>
          <p:cNvPr id="16399" name="Group 15"/>
          <p:cNvGraphicFramePr>
            <a:graphicFrameLocks noGrp="1"/>
          </p:cNvGraphicFramePr>
          <p:nvPr/>
        </p:nvGraphicFramePr>
        <p:xfrm>
          <a:off x="1905000" y="2209800"/>
          <a:ext cx="8305800" cy="1833880"/>
        </p:xfrm>
        <a:graphic>
          <a:graphicData uri="http://schemas.openxmlformats.org/drawingml/2006/table">
            <a:tbl>
              <a:tblPr/>
              <a:tblGrid>
                <a:gridCol w="1014730"/>
                <a:gridCol w="1073150"/>
                <a:gridCol w="1188720"/>
                <a:gridCol w="716280"/>
                <a:gridCol w="763270"/>
                <a:gridCol w="709930"/>
                <a:gridCol w="709295"/>
                <a:gridCol w="711200"/>
                <a:gridCol w="709930"/>
                <a:gridCol w="709295"/>
              </a:tblGrid>
              <a:tr h="7645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月工资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（元）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18000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2500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1500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人数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总经理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   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副总经理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nimBg="1"/>
      <p:bldP spid="12291" grpId="1" bldLvl="0" animBg="1"/>
      <p:bldP spid="12292" grpId="0" bldLvl="0" animBg="1"/>
      <p:bldP spid="12292" grpId="1" bldLvl="0" animBg="1"/>
      <p:bldP spid="1229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6"/>
          <p:cNvSpPr txBox="1">
            <a:spLocks noChangeArrowheads="1"/>
          </p:cNvSpPr>
          <p:nvPr/>
        </p:nvSpPr>
        <p:spPr bwMode="auto">
          <a:xfrm>
            <a:off x="1809750" y="1520825"/>
            <a:ext cx="8715375" cy="3971925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anchor="ctr" anchorCtr="1">
            <a:spAutoFit/>
          </a:bodyPr>
          <a:lstStyle/>
          <a:p>
            <a:pPr marL="0" marR="0" lvl="0" indent="72009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平均数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、中位数和众数都是一组数据的代表，它们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从不同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侧面反映了数据的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集中趋势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平均数的计算要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用到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所有的数据，它能够充分利用数据提供的信息，因此在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现实生活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中应用较广，但它容易受极端值的影响；中位数对极端值不敏感，但没有利用数据中所有的信息；众数只能反映一组数据中出现次数最多的数据，也没有利用数据中所有的信息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2024063" y="285750"/>
            <a:ext cx="1629410" cy="960438"/>
            <a:chOff x="0" y="0"/>
            <a:chExt cx="2565" cy="1512"/>
          </a:xfrm>
        </p:grpSpPr>
        <p:sp>
          <p:nvSpPr>
            <p:cNvPr id="13316" name="Oval 3"/>
            <p:cNvSpPr/>
            <p:nvPr/>
          </p:nvSpPr>
          <p:spPr>
            <a:xfrm>
              <a:off x="0" y="1004"/>
              <a:ext cx="2119" cy="50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3317" name="Text Box 4"/>
            <p:cNvSpPr txBox="1"/>
            <p:nvPr/>
          </p:nvSpPr>
          <p:spPr>
            <a:xfrm>
              <a:off x="840" y="644"/>
              <a:ext cx="1725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结论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13318" name="Picture 5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20" cy="122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3350</Words>
  <Application>Kingsoft Office WPP</Application>
  <PresentationFormat>宽屏</PresentationFormat>
  <Paragraphs>522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Office 主题</vt:lpstr>
      <vt:lpstr>Equation.DSMT4</vt:lpstr>
      <vt:lpstr>MSGraph.Chart.8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2016-03-12T06:17:49Z</dcterms:created>
  <dcterms:modified xsi:type="dcterms:W3CDTF">2016-03-12T06:18:14Z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