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extBox 3"/>
          <p:cNvSpPr txBox="1"/>
          <p:nvPr/>
        </p:nvSpPr>
        <p:spPr>
          <a:xfrm>
            <a:off x="1524000" y="2944813"/>
            <a:ext cx="91440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6.1.2  </a:t>
            </a:r>
            <a:r>
              <a:rPr lang="zh-CN" altLang="en-US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中位数</a:t>
            </a:r>
            <a:endParaRPr lang="zh-CN" altLang="en-US" sz="44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75" name="Line 12"/>
          <p:cNvSpPr/>
          <p:nvPr/>
        </p:nvSpPr>
        <p:spPr>
          <a:xfrm flipV="1">
            <a:off x="2563813" y="3713163"/>
            <a:ext cx="7235825" cy="42862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6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952625" y="1500188"/>
            <a:ext cx="8277225" cy="11150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5.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已知一组数据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10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，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10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，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楷体_GB2312" pitchFamily="49" charset="-122"/>
                <a:cs typeface="+mn-cs"/>
              </a:rPr>
              <a:t>x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,8(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由大到小排列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)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的中位数与平均数相等，则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楷体_GB2312" pitchFamily="49" charset="-122"/>
                <a:cs typeface="+mn-cs"/>
              </a:rPr>
              <a:t>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为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(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  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).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中位数是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itchFamily="2" charset="-122"/>
                <a:ea typeface="楷体_GB2312" pitchFamily="49" charset="-122"/>
                <a:cs typeface="+mn-cs"/>
              </a:rPr>
              <a:t>(    ).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itchFamily="2" charset="-122"/>
              <a:ea typeface="楷体_GB2312" pitchFamily="49" charset="-122"/>
              <a:cs typeface="+mn-cs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6230938" y="2000250"/>
            <a:ext cx="7937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6" name="Text Box 8"/>
          <p:cNvSpPr txBox="1"/>
          <p:nvPr/>
        </p:nvSpPr>
        <p:spPr>
          <a:xfrm>
            <a:off x="8839200" y="2000250"/>
            <a:ext cx="7937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9</a:t>
            </a:r>
            <a:endParaRPr lang="en-US" altLang="zh-CN" sz="320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2293" name="Text Box 32"/>
          <p:cNvSpPr txBox="1"/>
          <p:nvPr/>
        </p:nvSpPr>
        <p:spPr>
          <a:xfrm>
            <a:off x="1960563" y="2786063"/>
            <a:ext cx="8064500" cy="4203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6.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一组数据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23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27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，</a:t>
            </a:r>
            <a:r>
              <a:rPr lang="en-US" altLang="zh-CN" i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x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12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，它的中位数是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21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，那么</a:t>
            </a:r>
            <a:r>
              <a:rPr lang="en-US" altLang="zh-CN" i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x 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为（      ） 。</a:t>
            </a:r>
            <a:endParaRPr lang="zh-CN" altLang="en-US" dirty="0">
              <a:solidFill>
                <a:srgbClr val="0000FF"/>
              </a:solidFill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8" name="Text Box 33"/>
          <p:cNvSpPr txBox="1"/>
          <p:nvPr/>
        </p:nvSpPr>
        <p:spPr>
          <a:xfrm>
            <a:off x="3540125" y="3352800"/>
            <a:ext cx="792163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en-US" altLang="zh-CN" sz="3200">
                <a:solidFill>
                  <a:srgbClr val="FF0066"/>
                </a:solidFill>
                <a:latin typeface="Times New Roman" pitchFamily="18" charset="0"/>
                <a:ea typeface="楷体_GB2312" pitchFamily="49" charset="-122"/>
              </a:rPr>
              <a:t>19</a:t>
            </a:r>
            <a:endParaRPr lang="en-US" altLang="zh-CN" sz="3200">
              <a:solidFill>
                <a:srgbClr val="FF0066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/>
          <p:nvPr/>
        </p:nvSpPr>
        <p:spPr>
          <a:xfrm>
            <a:off x="2166938" y="857250"/>
            <a:ext cx="8229600" cy="706438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eaLnBrk="1" hangingPunct="1"/>
            <a:r>
              <a:rPr lang="zh-CN" altLang="en-US" dirty="0">
                <a:solidFill>
                  <a:schemeClr val="tx2"/>
                </a:solidFill>
                <a:latin typeface="Arial" charset="0"/>
                <a:ea typeface="楷体_GB2312" pitchFamily="49" charset="-122"/>
              </a:rPr>
              <a:t>   </a:t>
            </a:r>
            <a:r>
              <a:rPr lang="en-US" altLang="zh-CN" dirty="0">
                <a:solidFill>
                  <a:schemeClr val="tx2"/>
                </a:solidFill>
                <a:latin typeface="Arial" charset="0"/>
                <a:ea typeface="楷体_GB2312" pitchFamily="49" charset="-122"/>
              </a:rPr>
              <a:t>7.</a:t>
            </a:r>
            <a:r>
              <a:rPr lang="zh-CN" altLang="en-US" dirty="0">
                <a:solidFill>
                  <a:schemeClr val="tx2"/>
                </a:solidFill>
                <a:latin typeface="Arial" charset="0"/>
                <a:ea typeface="楷体_GB2312" pitchFamily="49" charset="-122"/>
              </a:rPr>
              <a:t>某车间工人日加工零件数如下表：</a:t>
            </a:r>
            <a:endParaRPr lang="zh-CN" altLang="en-US" dirty="0">
              <a:solidFill>
                <a:schemeClr val="tx2"/>
              </a:solidFill>
              <a:latin typeface="Arial" charset="0"/>
              <a:ea typeface="楷体_GB2312" pitchFamily="49" charset="-122"/>
            </a:endParaRPr>
          </a:p>
        </p:txBody>
      </p:sp>
      <p:graphicFrame>
        <p:nvGraphicFramePr>
          <p:cNvPr id="18435" name="Group 3"/>
          <p:cNvGraphicFramePr>
            <a:graphicFrameLocks noGrp="1"/>
          </p:cNvGraphicFramePr>
          <p:nvPr/>
        </p:nvGraphicFramePr>
        <p:xfrm>
          <a:off x="2595563" y="1643063"/>
          <a:ext cx="7346950" cy="1168400"/>
        </p:xfrm>
        <a:graphic>
          <a:graphicData uri="http://schemas.openxmlformats.org/drawingml/2006/table">
            <a:tbl>
              <a:tblPr/>
              <a:tblGrid>
                <a:gridCol w="1224280"/>
                <a:gridCol w="1223645"/>
                <a:gridCol w="1225550"/>
                <a:gridCol w="1225550"/>
                <a:gridCol w="1224280"/>
                <a:gridCol w="1223645"/>
              </a:tblGrid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件数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5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6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7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8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9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人数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4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58" name="Text Box 26"/>
          <p:cNvSpPr txBox="1"/>
          <p:nvPr/>
        </p:nvSpPr>
        <p:spPr>
          <a:xfrm>
            <a:off x="2416175" y="3143250"/>
            <a:ext cx="8251825" cy="447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  <a:spcBef>
                <a:spcPct val="50000"/>
              </a:spcBef>
            </a:pP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问</a:t>
            </a:r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: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这些工人日加工零件数的中位数是多少</a:t>
            </a:r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?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说明这个中位数的意义</a:t>
            </a:r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.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8459" name="Text Box 27"/>
          <p:cNvSpPr txBox="1"/>
          <p:nvPr/>
        </p:nvSpPr>
        <p:spPr>
          <a:xfrm>
            <a:off x="2524125" y="5000625"/>
            <a:ext cx="7643813" cy="6273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  <a:spcBef>
                <a:spcPct val="50000"/>
              </a:spcBef>
            </a:pPr>
            <a:r>
              <a:rPr lang="zh-CN" altLang="en-US" sz="3200" dirty="0">
                <a:solidFill>
                  <a:srgbClr val="FF0066"/>
                </a:solidFill>
                <a:latin typeface="Times New Roman" pitchFamily="18" charset="0"/>
                <a:ea typeface="楷体_GB2312" pitchFamily="49" charset="-122"/>
              </a:rPr>
              <a:t> 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可以估计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, 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小于或大于这个中位数的零件数的工人各占一半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8460" name="Text Box 28"/>
          <p:cNvSpPr txBox="1"/>
          <p:nvPr/>
        </p:nvSpPr>
        <p:spPr>
          <a:xfrm>
            <a:off x="4381500" y="4429125"/>
            <a:ext cx="1440180" cy="3498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0"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66"/>
                </a:solidFill>
                <a:latin typeface="Times New Roman" pitchFamily="18" charset="0"/>
                <a:ea typeface="楷体_GB2312" pitchFamily="49" charset="-122"/>
              </a:rPr>
              <a:t>中位数是</a:t>
            </a:r>
            <a:r>
              <a:rPr lang="en-US" altLang="zh-CN" dirty="0">
                <a:solidFill>
                  <a:srgbClr val="FF0066"/>
                </a:solidFill>
                <a:latin typeface="Times New Roman" pitchFamily="18" charset="0"/>
                <a:ea typeface="楷体_GB2312" pitchFamily="49" charset="-122"/>
              </a:rPr>
              <a:t>7</a:t>
            </a:r>
            <a:r>
              <a:rPr lang="zh-CN" altLang="en-US" dirty="0">
                <a:solidFill>
                  <a:srgbClr val="FF0066"/>
                </a:solidFill>
                <a:latin typeface="Times New Roman" pitchFamily="18" charset="0"/>
                <a:ea typeface="楷体_GB2312" pitchFamily="49" charset="-122"/>
              </a:rPr>
              <a:t>。</a:t>
            </a:r>
            <a:endParaRPr lang="zh-CN" altLang="en-US" dirty="0">
              <a:solidFill>
                <a:srgbClr val="FF0066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/>
      <p:bldP spid="18458" grpId="0" bldLvl="0"/>
      <p:bldP spid="18459" grpId="0"/>
      <p:bldP spid="18460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7"/>
          <p:cNvSpPr txBox="1"/>
          <p:nvPr/>
        </p:nvSpPr>
        <p:spPr>
          <a:xfrm>
            <a:off x="2286000" y="3013075"/>
            <a:ext cx="76962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9481" name="Text Box 28"/>
          <p:cNvSpPr txBox="1">
            <a:spLocks noChangeArrowheads="1"/>
          </p:cNvSpPr>
          <p:nvPr/>
        </p:nvSpPr>
        <p:spPr bwMode="auto">
          <a:xfrm>
            <a:off x="1752600" y="3302000"/>
            <a:ext cx="8915400" cy="1029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438D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438D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438D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）中位数是一组数据中唯一的，可能是这组数据中的数据，也可能不是这组数据中的数据；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E438D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</p:txBody>
      </p:sp>
      <p:sp>
        <p:nvSpPr>
          <p:cNvPr id="19482" name="Text Box 29"/>
          <p:cNvSpPr txBox="1">
            <a:spLocks noChangeArrowheads="1"/>
          </p:cNvSpPr>
          <p:nvPr/>
        </p:nvSpPr>
        <p:spPr bwMode="auto">
          <a:xfrm>
            <a:off x="1747838" y="4302125"/>
            <a:ext cx="8991600" cy="16268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）求中位数时，先将数据按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一定的顺序排列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，若这组数据是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奇数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个，则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中间的数据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是中位数；若这组数据是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偶数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个时，则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中间的两个数据的平均数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是中位数；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</p:txBody>
      </p:sp>
      <p:sp>
        <p:nvSpPr>
          <p:cNvPr id="19485" name="Text Box 29"/>
          <p:cNvSpPr txBox="1"/>
          <p:nvPr/>
        </p:nvSpPr>
        <p:spPr>
          <a:xfrm>
            <a:off x="1666875" y="1230313"/>
            <a:ext cx="8775700" cy="94805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8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  中位数的意义：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中位数把一组数据分成相同</a:t>
            </a:r>
            <a:endParaRPr lang="zh-CN" altLang="en-US" dirty="0">
              <a:solidFill>
                <a:srgbClr val="3366FF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0" hangingPunct="0">
              <a:lnSpc>
                <a:spcPct val="6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         数目的两部分，其中一部分都小于或等于中位</a:t>
            </a:r>
            <a:endParaRPr lang="zh-CN" altLang="en-US" dirty="0">
              <a:solidFill>
                <a:srgbClr val="3366FF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0" hangingPunct="0">
              <a:lnSpc>
                <a:spcPct val="6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    数</a:t>
            </a:r>
            <a:r>
              <a:rPr lang="en-US" altLang="zh-CN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,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而另一部分都大于或等于中位数，因此，在一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9486" name="Text Box 30"/>
          <p:cNvSpPr txBox="1"/>
          <p:nvPr/>
        </p:nvSpPr>
        <p:spPr>
          <a:xfrm>
            <a:off x="2024063" y="2587625"/>
            <a:ext cx="4526280" cy="4476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30000"/>
              </a:lnSpc>
            </a:pP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意义上中位数代表了一组数据的“中点”。</a:t>
            </a:r>
            <a:endParaRPr lang="zh-CN" altLang="en-US" dirty="0">
              <a:solidFill>
                <a:srgbClr val="3366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14343" name="Group 15"/>
          <p:cNvGrpSpPr/>
          <p:nvPr/>
        </p:nvGrpSpPr>
        <p:grpSpPr>
          <a:xfrm>
            <a:off x="4738688" y="230188"/>
            <a:ext cx="2730500" cy="1371600"/>
            <a:chOff x="3992" y="432"/>
            <a:chExt cx="1720" cy="864"/>
          </a:xfrm>
        </p:grpSpPr>
        <p:pic>
          <p:nvPicPr>
            <p:cNvPr id="14344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3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79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1" grpId="0" bldLvl="0" animBg="1"/>
      <p:bldP spid="19482" grpId="0" bldLvl="0" animBg="1"/>
      <p:bldP spid="19485" grpId="0" bldLvl="0"/>
      <p:bldP spid="19486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83" name="Text Box 27"/>
          <p:cNvSpPr txBox="1"/>
          <p:nvPr/>
        </p:nvSpPr>
        <p:spPr>
          <a:xfrm>
            <a:off x="2024063" y="1384300"/>
            <a:ext cx="8358187" cy="4203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66"/>
                </a:solidFill>
                <a:latin typeface="Times New Roman" pitchFamily="18" charset="0"/>
                <a:ea typeface="楷体_GB2312" pitchFamily="49" charset="-122"/>
              </a:rPr>
              <a:t>中位数的优点：一组数据的个数较少时，中位数容易求出。</a:t>
            </a:r>
            <a:endParaRPr lang="zh-CN" altLang="en-US" dirty="0">
              <a:solidFill>
                <a:srgbClr val="FF0066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9484" name="Text Box 28"/>
          <p:cNvSpPr txBox="1"/>
          <p:nvPr/>
        </p:nvSpPr>
        <p:spPr>
          <a:xfrm>
            <a:off x="1952625" y="2598738"/>
            <a:ext cx="8415338" cy="4203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 中位数的缺点：没有利用数据中的所有信息，有时它可能不是很有效的。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3" grpId="0"/>
      <p:bldP spid="1948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b="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b="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6387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16388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3" name="Text Box 3"/>
          <p:cNvSpPr txBox="1"/>
          <p:nvPr/>
        </p:nvSpPr>
        <p:spPr>
          <a:xfrm>
            <a:off x="2209800" y="977900"/>
            <a:ext cx="4983480" cy="64325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9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我们学习了用平均数分析数据，什么是平均数？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>
              <a:lnSpc>
                <a:spcPct val="11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怎样计算平均数？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1676400" y="1892300"/>
            <a:ext cx="8763000" cy="4203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spcBef>
                <a:spcPct val="5000"/>
              </a:spcBef>
            </a:pP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一组数据的总和与这组数据的个数之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比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叫做这组数据的算术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平均数</a:t>
            </a:r>
            <a:r>
              <a:rPr lang="en-US" altLang="zh-CN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245" name="Text Box 5"/>
          <p:cNvSpPr txBox="1"/>
          <p:nvPr/>
        </p:nvSpPr>
        <p:spPr>
          <a:xfrm>
            <a:off x="1905000" y="2959100"/>
            <a:ext cx="5440680" cy="4203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按各个数据的权数计算出的平均数叫做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加权平均数</a:t>
            </a:r>
            <a:r>
              <a:rPr lang="zh-CN" altLang="en-US" dirty="0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。</a:t>
            </a:r>
            <a:endParaRPr lang="zh-CN" altLang="en-US" dirty="0">
              <a:solidFill>
                <a:schemeClr val="accent2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0246" name="Text Box 6"/>
          <p:cNvSpPr txBox="1"/>
          <p:nvPr/>
        </p:nvSpPr>
        <p:spPr>
          <a:xfrm>
            <a:off x="1981200" y="3644900"/>
            <a:ext cx="4069080" cy="4203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权数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是各数据在数据组中所占的比例。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0247" name="Text Box 7"/>
          <p:cNvSpPr txBox="1"/>
          <p:nvPr/>
        </p:nvSpPr>
        <p:spPr>
          <a:xfrm>
            <a:off x="1828800" y="4254500"/>
            <a:ext cx="822960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       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平均数</a:t>
            </a:r>
            <a:r>
              <a:rPr lang="zh-CN" altLang="en-US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作为一组数据的一个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代表值</a:t>
            </a:r>
            <a:r>
              <a:rPr lang="zh-CN" altLang="en-US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，它刻画了这组数据的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平均水平</a:t>
            </a:r>
            <a:r>
              <a:rPr lang="en-US" altLang="zh-CN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dirty="0">
              <a:solidFill>
                <a:srgbClr val="000066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248" name="Text Box 8"/>
          <p:cNvSpPr txBox="1"/>
          <p:nvPr/>
        </p:nvSpPr>
        <p:spPr>
          <a:xfrm>
            <a:off x="2057400" y="5397500"/>
            <a:ext cx="822960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对于这组数据的个体性质不能作出什么结论。并且容易受个别特殊数据的影响。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4104" name="Group 15"/>
          <p:cNvGrpSpPr/>
          <p:nvPr/>
        </p:nvGrpSpPr>
        <p:grpSpPr>
          <a:xfrm>
            <a:off x="4881563" y="71438"/>
            <a:ext cx="2730500" cy="1371600"/>
            <a:chOff x="3992" y="432"/>
            <a:chExt cx="1720" cy="864"/>
          </a:xfrm>
        </p:grpSpPr>
        <p:pic>
          <p:nvPicPr>
            <p:cNvPr id="4105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rPr>
                <a:t>复习回顾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1024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" fill="hold"/>
                                        <p:tgtEl>
                                          <p:spTgt spid="1024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/>
      <p:bldP spid="10244" grpId="0" bldLvl="0"/>
      <p:bldP spid="10245" grpId="0" bldLvl="0"/>
      <p:bldP spid="10245" grpId="1" bldLvl="0"/>
      <p:bldP spid="10246" grpId="0" bldLvl="0"/>
      <p:bldP spid="10247" grpId="0" bldLvl="0"/>
      <p:bldP spid="10248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122" name="Group 2"/>
          <p:cNvGrpSpPr/>
          <p:nvPr/>
        </p:nvGrpSpPr>
        <p:grpSpPr>
          <a:xfrm>
            <a:off x="1600200" y="76200"/>
            <a:ext cx="1467485" cy="742303"/>
            <a:chOff x="0" y="0"/>
            <a:chExt cx="2311" cy="1167"/>
          </a:xfrm>
        </p:grpSpPr>
        <p:grpSp>
          <p:nvGrpSpPr>
            <p:cNvPr id="5127" name="Group 3"/>
            <p:cNvGrpSpPr/>
            <p:nvPr/>
          </p:nvGrpSpPr>
          <p:grpSpPr>
            <a:xfrm>
              <a:off x="240" y="0"/>
              <a:ext cx="1441" cy="1167"/>
              <a:chOff x="0" y="0"/>
              <a:chExt cx="1088" cy="697"/>
            </a:xfrm>
          </p:grpSpPr>
          <p:sp>
            <p:nvSpPr>
              <p:cNvPr id="5129" name="Oval 4"/>
              <p:cNvSpPr/>
              <p:nvPr/>
            </p:nvSpPr>
            <p:spPr>
              <a:xfrm>
                <a:off x="0" y="470"/>
                <a:ext cx="1088" cy="227"/>
              </a:xfrm>
              <a:prstGeom prst="ellipse">
                <a:avLst/>
              </a:prstGeom>
              <a:solidFill>
                <a:srgbClr val="00FF00"/>
              </a:solidFill>
              <a:ln w="9525">
                <a:noFill/>
              </a:ln>
              <a:effectLst>
                <a:prstShdw prst="shdw17" dist="17961" dir="2699999">
                  <a:srgbClr val="009900"/>
                </a:prstShdw>
              </a:effectLst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pic>
            <p:nvPicPr>
              <p:cNvPr id="5130" name="Picture 5" descr="MCj04348590000[1]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08" y="0"/>
                <a:ext cx="636" cy="6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5128" name="Text Box 6"/>
            <p:cNvSpPr txBox="1"/>
            <p:nvPr/>
          </p:nvSpPr>
          <p:spPr>
            <a:xfrm>
              <a:off x="0" y="360"/>
              <a:ext cx="2311" cy="57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/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黑体" pitchFamily="2" charset="-122"/>
                </a:rPr>
                <a:t>动脑筋</a:t>
              </a:r>
              <a:endPara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</p:grpSp>
      <p:sp>
        <p:nvSpPr>
          <p:cNvPr id="5123" name="Rectangle 7"/>
          <p:cNvSpPr/>
          <p:nvPr/>
        </p:nvSpPr>
        <p:spPr>
          <a:xfrm>
            <a:off x="2209800" y="304800"/>
            <a:ext cx="8229600" cy="502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5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    张某管理一家餐馆，下面是该餐馆所有工作人员在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2010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年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月的工资情况：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124" name="Rectangle 8"/>
          <p:cNvSpPr/>
          <p:nvPr/>
        </p:nvSpPr>
        <p:spPr>
          <a:xfrm>
            <a:off x="2362200" y="1677988"/>
            <a:ext cx="7467600" cy="1681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张某：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15 000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元；     会计：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1 800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元；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lnSpc>
                <a:spcPct val="13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厨师甲：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2 500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元；    厨师乙：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2 000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元；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lnSpc>
                <a:spcPct val="12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杂工甲：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1 000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元；    杂工乙：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1 000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元；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lnSpc>
                <a:spcPct val="11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服务员甲：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1 500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元；  服务员乙：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1 200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元；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lnSpc>
                <a:spcPct val="11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服务员丙：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1 000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．</a:t>
            </a:r>
            <a:endParaRPr lang="zh-CN" altLang="en-US" dirty="0"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5125" name="Rectangle 9"/>
          <p:cNvSpPr/>
          <p:nvPr/>
        </p:nvSpPr>
        <p:spPr>
          <a:xfrm>
            <a:off x="1905000" y="4267200"/>
            <a:ext cx="5638800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    计算他们的平均工资，这个平均工资能反映该餐馆员工在这个月收入的一般水平吗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？</a:t>
            </a:r>
            <a:endParaRPr lang="zh-CN" altLang="en-US" dirty="0">
              <a:latin typeface="宋体" pitchFamily="2" charset="-122"/>
              <a:ea typeface="楷体_GB2312" pitchFamily="49" charset="-122"/>
            </a:endParaRPr>
          </a:p>
        </p:txBody>
      </p:sp>
      <p:pic>
        <p:nvPicPr>
          <p:cNvPr id="5126" name="Picture 10" descr="1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8613" y="4572000"/>
            <a:ext cx="2719387" cy="180975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146" name="Group 2"/>
          <p:cNvGrpSpPr/>
          <p:nvPr/>
        </p:nvGrpSpPr>
        <p:grpSpPr>
          <a:xfrm>
            <a:off x="1524000" y="0"/>
            <a:ext cx="1677988" cy="708025"/>
            <a:chOff x="0" y="0"/>
            <a:chExt cx="2642" cy="1113"/>
          </a:xfrm>
        </p:grpSpPr>
        <p:sp>
          <p:nvSpPr>
            <p:cNvPr id="6153" name="Oval 4"/>
            <p:cNvSpPr/>
            <p:nvPr/>
          </p:nvSpPr>
          <p:spPr>
            <a:xfrm>
              <a:off x="0" y="679"/>
              <a:ext cx="2126" cy="434"/>
            </a:xfrm>
            <a:prstGeom prst="ellipse">
              <a:avLst/>
            </a:prstGeom>
            <a:solidFill>
              <a:srgbClr val="00FFFF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lIns="90170" tIns="46990" rIns="90170" bIns="46990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pic>
          <p:nvPicPr>
            <p:cNvPr id="6154" name="Picture 5" descr="MCj0378867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06" y="0"/>
              <a:ext cx="961" cy="1101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6155" name="Text Box 6"/>
            <p:cNvSpPr txBox="1"/>
            <p:nvPr/>
          </p:nvSpPr>
          <p:spPr>
            <a:xfrm>
              <a:off x="446" y="120"/>
              <a:ext cx="2196" cy="57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做一做</a:t>
              </a:r>
              <a:endParaRPr lang="zh-CN" altLang="en-US" dirty="0">
                <a:solidFill>
                  <a:srgbClr val="FF0000"/>
                </a:solidFill>
                <a:latin typeface="Arial" charset="0"/>
                <a:ea typeface="黑体" pitchFamily="2" charset="-122"/>
              </a:endParaRPr>
            </a:p>
          </p:txBody>
        </p:sp>
      </p:grpSp>
      <p:sp>
        <p:nvSpPr>
          <p:cNvPr id="6147" name="Text Box 16"/>
          <p:cNvSpPr txBox="1"/>
          <p:nvPr/>
        </p:nvSpPr>
        <p:spPr>
          <a:xfrm>
            <a:off x="2971800" y="76200"/>
            <a:ext cx="76962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dirty="0">
                <a:latin typeface="黑体" pitchFamily="2" charset="-122"/>
                <a:ea typeface="黑体" pitchFamily="2" charset="-122"/>
              </a:rPr>
              <a:t>根据题意可求餐馆全体员工的平均工资为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3000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6148" name="AutoShape 17"/>
          <p:cNvSpPr/>
          <p:nvPr/>
        </p:nvSpPr>
        <p:spPr>
          <a:xfrm flipH="1" flipV="1">
            <a:off x="1828800" y="1219200"/>
            <a:ext cx="3278188" cy="3124200"/>
          </a:xfrm>
          <a:prstGeom prst="wedgeRoundRectCallout">
            <a:avLst>
              <a:gd name="adj1" fmla="val 31889"/>
              <a:gd name="adj2" fmla="val -71213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20000"/>
              </a:lnSpc>
            </a:pPr>
            <a:r>
              <a:rPr lang="zh-CN" altLang="en-US" sz="2300" dirty="0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实际上，</a:t>
            </a:r>
            <a:r>
              <a:rPr lang="en-US" altLang="zh-CN" sz="240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3000</a:t>
            </a:r>
            <a:r>
              <a:rPr lang="zh-CN" altLang="en-US" sz="24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元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不能代表餐馆员工在这个月收入的一般水平， 因为员工中除张某外工资最高的厨师甲的月收入</a:t>
            </a:r>
            <a:r>
              <a:rPr lang="en-US" altLang="zh-CN" sz="2400">
                <a:latin typeface="Times New Roman" pitchFamily="18" charset="0"/>
                <a:ea typeface="黑体" pitchFamily="2" charset="-122"/>
              </a:rPr>
              <a:t>2500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元都小于这个平均数</a:t>
            </a:r>
            <a:r>
              <a:rPr lang="en-US" altLang="zh-CN" sz="2400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400"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12296" name="Picture 19" descr="未标题-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876800"/>
            <a:ext cx="1196975" cy="16192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2297" name="Text Box 6"/>
          <p:cNvSpPr txBox="1"/>
          <p:nvPr/>
        </p:nvSpPr>
        <p:spPr>
          <a:xfrm>
            <a:off x="5410200" y="1143000"/>
            <a:ext cx="4953000" cy="12979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    若不计张某的工资，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8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名员工的平均工资为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1500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.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不计张某的工资，餐馆员工的月平均工资为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1500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元，这个数据能代表餐馆员工在这个月收入的一般水平</a:t>
            </a:r>
            <a:r>
              <a:rPr lang="en-US" altLang="zh-CN">
                <a:latin typeface="黑体" pitchFamily="2" charset="-122"/>
                <a:ea typeface="黑体" pitchFamily="2" charset="-122"/>
              </a:rPr>
              <a:t>.</a:t>
            </a:r>
            <a:endParaRPr lang="en-US" altLang="zh-CN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151" name="AutoShape 10"/>
          <p:cNvSpPr/>
          <p:nvPr/>
        </p:nvSpPr>
        <p:spPr>
          <a:xfrm flipH="1" flipV="1">
            <a:off x="6477000" y="4876800"/>
            <a:ext cx="3962400" cy="1447800"/>
          </a:xfrm>
          <a:prstGeom prst="wedgeRoundRectCallout">
            <a:avLst>
              <a:gd name="adj1" fmla="val 65384"/>
              <a:gd name="adj2" fmla="val -9519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/>
            <a:r>
              <a:rPr lang="zh-CN" altLang="en-US" dirty="0">
                <a:latin typeface="Times New Roman" pitchFamily="18" charset="0"/>
                <a:ea typeface="黑体" pitchFamily="2" charset="-122"/>
              </a:rPr>
              <a:t>还有没有别的方法来讨论员工收入的一般水平吗？</a:t>
            </a:r>
            <a:endParaRPr lang="zh-CN" altLang="en-US" dirty="0"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12299" name="Picture 9" descr="未标题-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4724400"/>
            <a:ext cx="1679575" cy="1971675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ldLvl="0" animBg="1"/>
      <p:bldP spid="12297" grpId="0" bldLvl="0"/>
      <p:bldP spid="615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6"/>
          <p:cNvSpPr txBox="1"/>
          <p:nvPr/>
        </p:nvSpPr>
        <p:spPr>
          <a:xfrm>
            <a:off x="1905000" y="914400"/>
            <a:ext cx="8610600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    我们可以把餐馆中人员的月收入按从小到大的顺序排列：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1000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1000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1000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1200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1500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1800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2000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2500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15000.</a:t>
            </a:r>
            <a:endParaRPr lang="en-US" altLang="zh-CN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3319" name="Oval 7"/>
          <p:cNvSpPr/>
          <p:nvPr/>
        </p:nvSpPr>
        <p:spPr>
          <a:xfrm>
            <a:off x="7620000" y="1524000"/>
            <a:ext cx="914400" cy="4572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3320" name="Text Box 8"/>
          <p:cNvSpPr txBox="1"/>
          <p:nvPr/>
        </p:nvSpPr>
        <p:spPr>
          <a:xfrm>
            <a:off x="2133600" y="2438400"/>
            <a:ext cx="7924800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位于中间的数据，即第</a:t>
            </a:r>
            <a:r>
              <a:rPr lang="en-US" altLang="zh-CN"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个数据为</a:t>
            </a:r>
            <a:r>
              <a:rPr lang="en-US" altLang="zh-CN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1500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，它能比较合理地反映该餐馆员工的月收入水平</a:t>
            </a:r>
            <a:r>
              <a:rPr lang="en-US" altLang="zh-CN">
                <a:latin typeface="黑体" pitchFamily="2" charset="-122"/>
                <a:ea typeface="黑体" pitchFamily="2" charset="-122"/>
              </a:rPr>
              <a:t>.</a:t>
            </a:r>
            <a:endParaRPr lang="en-US" altLang="zh-CN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676400" y="4164013"/>
            <a:ext cx="1835785" cy="998537"/>
            <a:chOff x="0" y="0"/>
            <a:chExt cx="2890" cy="1573"/>
          </a:xfrm>
        </p:grpSpPr>
        <p:sp>
          <p:nvSpPr>
            <p:cNvPr id="7178" name="Oval 20"/>
            <p:cNvSpPr/>
            <p:nvPr/>
          </p:nvSpPr>
          <p:spPr>
            <a:xfrm>
              <a:off x="263" y="1014"/>
              <a:ext cx="2119" cy="508"/>
            </a:xfrm>
            <a:prstGeom prst="ellipse">
              <a:avLst/>
            </a:prstGeom>
            <a:solidFill>
              <a:srgbClr val="00CCFF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lIns="90170" tIns="46990" rIns="90170" bIns="46990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7179" name="Text Box 21"/>
            <p:cNvSpPr txBox="1"/>
            <p:nvPr/>
          </p:nvSpPr>
          <p:spPr>
            <a:xfrm>
              <a:off x="1165" y="661"/>
              <a:ext cx="1725" cy="91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结论</a:t>
              </a:r>
              <a:endParaRPr lang="zh-CN" altLang="en-US" sz="3200" dirty="0">
                <a:solidFill>
                  <a:srgbClr val="FF0000"/>
                </a:solidFill>
                <a:latin typeface="Arial" charset="0"/>
                <a:ea typeface="黑体" pitchFamily="2" charset="-122"/>
              </a:endParaRPr>
            </a:p>
          </p:txBody>
        </p:sp>
        <p:pic>
          <p:nvPicPr>
            <p:cNvPr id="7180" name="Picture 22" descr="MCj0438249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320" cy="1221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13325" name="Text Box 27"/>
          <p:cNvSpPr txBox="1">
            <a:spLocks noChangeArrowheads="1"/>
          </p:cNvSpPr>
          <p:nvPr/>
        </p:nvSpPr>
        <p:spPr bwMode="auto">
          <a:xfrm>
            <a:off x="3429000" y="3672205"/>
            <a:ext cx="7086600" cy="2650490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    像上述例子那样，把一组数据按从小到大的顺序排列，如果数据的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个数是奇数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，那么位于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中间的数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称为这组数据的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中位数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；如果数据的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个数是偶数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，那么位于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中间的两个数的平均数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称为这组数据的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中位数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.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黑体" pitchFamily="2" charset="-122"/>
              <a:cs typeface="+mn-cs"/>
            </a:endParaRPr>
          </a:p>
        </p:txBody>
      </p:sp>
      <p:grpSp>
        <p:nvGrpSpPr>
          <p:cNvPr id="7175" name="Group 15"/>
          <p:cNvGrpSpPr/>
          <p:nvPr/>
        </p:nvGrpSpPr>
        <p:grpSpPr>
          <a:xfrm>
            <a:off x="4881563" y="0"/>
            <a:ext cx="2730500" cy="1371600"/>
            <a:chOff x="3992" y="432"/>
            <a:chExt cx="1720" cy="864"/>
          </a:xfrm>
        </p:grpSpPr>
        <p:pic>
          <p:nvPicPr>
            <p:cNvPr id="7176" name="Picture 16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6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rPr>
                <a:t>进入新课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33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bldLvl="0" animBg="1"/>
      <p:bldP spid="13319" grpId="1" bldLvl="0" animBg="1"/>
      <p:bldP spid="13320" grpId="0" bldLvl="0"/>
      <p:bldP spid="1332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194" name="Group 2"/>
          <p:cNvGrpSpPr/>
          <p:nvPr/>
        </p:nvGrpSpPr>
        <p:grpSpPr>
          <a:xfrm>
            <a:off x="1600200" y="0"/>
            <a:ext cx="1351598" cy="977212"/>
            <a:chOff x="0" y="0"/>
            <a:chExt cx="2127" cy="1538"/>
          </a:xfrm>
        </p:grpSpPr>
        <p:pic>
          <p:nvPicPr>
            <p:cNvPr id="8215" name="Picture 3" descr="MCj0433847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538" cy="153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8216" name="Text Box 4"/>
            <p:cNvSpPr txBox="1"/>
            <p:nvPr/>
          </p:nvSpPr>
          <p:spPr>
            <a:xfrm rot="300000">
              <a:off x="578" y="189"/>
              <a:ext cx="1549" cy="100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举</a:t>
              </a:r>
              <a:endParaRPr lang="zh-CN" altLang="en-US" dirty="0">
                <a:solidFill>
                  <a:srgbClr val="FF0000"/>
                </a:solidFill>
                <a:latin typeface="Arial" charset="0"/>
                <a:ea typeface="黑体" pitchFamily="2" charset="-122"/>
              </a:endParaRPr>
            </a:p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例</a:t>
              </a:r>
              <a:endParaRPr lang="zh-CN" altLang="en-US" dirty="0">
                <a:solidFill>
                  <a:srgbClr val="FF0000"/>
                </a:solidFill>
                <a:latin typeface="Arial" charset="0"/>
                <a:ea typeface="黑体" pitchFamily="2" charset="-122"/>
              </a:endParaRPr>
            </a:p>
          </p:txBody>
        </p:sp>
      </p:grpSp>
      <p:sp>
        <p:nvSpPr>
          <p:cNvPr id="8195" name="Text Box 5"/>
          <p:cNvSpPr txBox="1"/>
          <p:nvPr/>
        </p:nvSpPr>
        <p:spPr>
          <a:xfrm>
            <a:off x="2514600" y="152400"/>
            <a:ext cx="8307388" cy="10509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FF6600"/>
                </a:solidFill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>
                <a:solidFill>
                  <a:srgbClr val="FF6600"/>
                </a:solidFill>
                <a:latin typeface="黑体" pitchFamily="2" charset="-122"/>
                <a:ea typeface="黑体" pitchFamily="2" charset="-122"/>
              </a:rPr>
              <a:t>1 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求下列两组数据的中位数：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14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11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13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10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17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16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28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dirty="0">
              <a:latin typeface="Times New Roman" pitchFamily="18" charset="0"/>
              <a:ea typeface="黑体" pitchFamily="2" charset="-122"/>
            </a:endParaRPr>
          </a:p>
          <a:p>
            <a:pPr lvl="0" eaLnBrk="1" hangingPunct="1">
              <a:lnSpc>
                <a:spcPct val="110000"/>
              </a:lnSpc>
            </a:pP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453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442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450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445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446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457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448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449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451</a:t>
            </a:r>
            <a:r>
              <a:rPr lang="en-US" altLang="zh-CN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450.</a:t>
            </a:r>
            <a:endParaRPr lang="en-US" altLang="zh-CN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4342" name="Text Box 6"/>
          <p:cNvSpPr txBox="1"/>
          <p:nvPr/>
        </p:nvSpPr>
        <p:spPr>
          <a:xfrm>
            <a:off x="2135188" y="1676400"/>
            <a:ext cx="6551612" cy="447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解：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）把这组数据从小到大排列：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4343" name="Text Box 7"/>
          <p:cNvSpPr txBox="1"/>
          <p:nvPr/>
        </p:nvSpPr>
        <p:spPr>
          <a:xfrm>
            <a:off x="2743200" y="2286000"/>
            <a:ext cx="5029200" cy="447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</a:pP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11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13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14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16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17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28</a:t>
            </a:r>
            <a:endParaRPr lang="en-US" altLang="zh-CN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4344" name="Oval 8"/>
          <p:cNvSpPr/>
          <p:nvPr/>
        </p:nvSpPr>
        <p:spPr>
          <a:xfrm>
            <a:off x="4876800" y="2438400"/>
            <a:ext cx="647700" cy="3810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3276600" y="2819400"/>
            <a:ext cx="1905000" cy="228600"/>
            <a:chOff x="0" y="0"/>
            <a:chExt cx="1344" cy="192"/>
          </a:xfrm>
        </p:grpSpPr>
        <p:sp>
          <p:nvSpPr>
            <p:cNvPr id="8213" name="Line 10"/>
            <p:cNvSpPr/>
            <p:nvPr/>
          </p:nvSpPr>
          <p:spPr>
            <a:xfrm flipH="1">
              <a:off x="1152" y="0"/>
              <a:ext cx="192" cy="19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4" name="Line 11"/>
            <p:cNvSpPr/>
            <p:nvPr/>
          </p:nvSpPr>
          <p:spPr>
            <a:xfrm flipH="1">
              <a:off x="0" y="192"/>
              <a:ext cx="1152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48" name="Text Box 12"/>
          <p:cNvSpPr txBox="1"/>
          <p:nvPr/>
        </p:nvSpPr>
        <p:spPr>
          <a:xfrm>
            <a:off x="3363913" y="2647950"/>
            <a:ext cx="19812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sz="2400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中位数</a:t>
            </a:r>
            <a:endParaRPr lang="zh-CN" altLang="en-US" sz="2400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4349" name="Text Box 13"/>
          <p:cNvSpPr txBox="1"/>
          <p:nvPr/>
        </p:nvSpPr>
        <p:spPr>
          <a:xfrm>
            <a:off x="1752600" y="2971800"/>
            <a:ext cx="8458200" cy="447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       位于中间的数是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14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，因此这组数据的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中位数是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14.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4350" name="Text Box 14"/>
          <p:cNvSpPr txBox="1"/>
          <p:nvPr/>
        </p:nvSpPr>
        <p:spPr>
          <a:xfrm>
            <a:off x="2057400" y="3429000"/>
            <a:ext cx="6553200" cy="447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）把这组数据从小到大排列：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4351" name="Text Box 15"/>
          <p:cNvSpPr txBox="1"/>
          <p:nvPr/>
        </p:nvSpPr>
        <p:spPr>
          <a:xfrm>
            <a:off x="1600200" y="3886200"/>
            <a:ext cx="8915400" cy="447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</a:pP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442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445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446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448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449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450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450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451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453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457</a:t>
            </a:r>
            <a:endParaRPr lang="en-US" altLang="zh-CN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4352" name="Oval 16"/>
          <p:cNvSpPr/>
          <p:nvPr/>
        </p:nvSpPr>
        <p:spPr>
          <a:xfrm>
            <a:off x="5246688" y="4038600"/>
            <a:ext cx="647700" cy="3810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4353" name="Oval 17"/>
          <p:cNvSpPr/>
          <p:nvPr/>
        </p:nvSpPr>
        <p:spPr>
          <a:xfrm>
            <a:off x="6084888" y="4038600"/>
            <a:ext cx="647700" cy="3810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4354" name="Line 18"/>
          <p:cNvSpPr/>
          <p:nvPr/>
        </p:nvSpPr>
        <p:spPr>
          <a:xfrm>
            <a:off x="5638800" y="4419600"/>
            <a:ext cx="533400" cy="2286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55" name="Line 19"/>
          <p:cNvSpPr/>
          <p:nvPr/>
        </p:nvSpPr>
        <p:spPr>
          <a:xfrm flipH="1">
            <a:off x="6172200" y="4419600"/>
            <a:ext cx="395288" cy="2286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4" name="Group 20"/>
          <p:cNvGrpSpPr/>
          <p:nvPr/>
        </p:nvGrpSpPr>
        <p:grpSpPr>
          <a:xfrm rot="238349">
            <a:off x="4114800" y="4572000"/>
            <a:ext cx="2052638" cy="374650"/>
            <a:chOff x="0" y="0"/>
            <a:chExt cx="1344" cy="192"/>
          </a:xfrm>
        </p:grpSpPr>
        <p:sp>
          <p:nvSpPr>
            <p:cNvPr id="8211" name="Line 21"/>
            <p:cNvSpPr/>
            <p:nvPr/>
          </p:nvSpPr>
          <p:spPr>
            <a:xfrm flipH="1">
              <a:off x="1248" y="0"/>
              <a:ext cx="96" cy="144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2" name="Line 22"/>
            <p:cNvSpPr/>
            <p:nvPr/>
          </p:nvSpPr>
          <p:spPr>
            <a:xfrm flipH="1">
              <a:off x="0" y="144"/>
              <a:ext cx="1248" cy="48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59" name="Text Box 23"/>
          <p:cNvSpPr txBox="1"/>
          <p:nvPr/>
        </p:nvSpPr>
        <p:spPr>
          <a:xfrm>
            <a:off x="3429000" y="4419600"/>
            <a:ext cx="25908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中间的两个数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4360" name="Text Box 24"/>
          <p:cNvSpPr txBox="1"/>
          <p:nvPr/>
        </p:nvSpPr>
        <p:spPr>
          <a:xfrm>
            <a:off x="1676400" y="5181600"/>
            <a:ext cx="8839200" cy="694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       位于中间的两个数是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449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450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，这两个数的平均数是 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449.5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，因此这组数据的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中位数是</a:t>
            </a:r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449.5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ldLvl="0"/>
      <p:bldP spid="14342" grpId="1" bldLvl="0"/>
      <p:bldP spid="14343" grpId="0"/>
      <p:bldP spid="14344" grpId="0" bldLvl="0" animBg="1"/>
      <p:bldP spid="14344" grpId="1" bldLvl="0" animBg="1"/>
      <p:bldP spid="14348" grpId="0"/>
      <p:bldP spid="14348" grpId="1"/>
      <p:bldP spid="14349" grpId="0"/>
      <p:bldP spid="14350" grpId="0" bldLvl="0"/>
      <p:bldP spid="14350" grpId="1" bldLvl="0"/>
      <p:bldP spid="14351" grpId="0"/>
      <p:bldP spid="14352" grpId="0" bldLvl="0" animBg="1"/>
      <p:bldP spid="14352" grpId="1" bldLvl="0" animBg="1"/>
      <p:bldP spid="14353" grpId="0" bldLvl="0" animBg="1"/>
      <p:bldP spid="14353" grpId="1" bldLvl="0" animBg="1"/>
      <p:bldP spid="14359" grpId="0"/>
      <p:bldP spid="14359" grpId="1"/>
      <p:bldP spid="143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/>
          <p:nvPr/>
        </p:nvSpPr>
        <p:spPr>
          <a:xfrm>
            <a:off x="1676400" y="219551"/>
            <a:ext cx="9067800" cy="118808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defTabSz="0" eaLnBrk="1" hangingPunct="1">
              <a:lnSpc>
                <a:spcPct val="120000"/>
              </a:lnSpc>
              <a:tabLst>
                <a:tab pos="628650" algn="l"/>
              </a:tabLst>
            </a:pPr>
            <a:r>
              <a:rPr lang="zh-CN" altLang="en-US" sz="2400" dirty="0">
                <a:latin typeface="Arial" charset="0"/>
                <a:ea typeface="楷体_GB2312" pitchFamily="49" charset="-122"/>
              </a:rPr>
              <a:t> </a:t>
            </a:r>
            <a:r>
              <a:rPr lang="zh-CN" altLang="en-US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、中央电视台在某次青年歌手大奖赛中，设置</a:t>
            </a:r>
            <a:endParaRPr lang="zh-CN" altLang="en-US" dirty="0">
              <a:solidFill>
                <a:srgbClr val="000066"/>
              </a:solidFill>
              <a:latin typeface="黑体" pitchFamily="2" charset="-122"/>
              <a:ea typeface="黑体" pitchFamily="2" charset="-122"/>
            </a:endParaRPr>
          </a:p>
          <a:p>
            <a:pPr lvl="0" defTabSz="0" eaLnBrk="1" hangingPunct="1">
              <a:lnSpc>
                <a:spcPct val="120000"/>
              </a:lnSpc>
              <a:tabLst>
                <a:tab pos="628650" algn="l"/>
              </a:tabLst>
            </a:pPr>
            <a:r>
              <a:rPr lang="zh-CN" altLang="en-US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了基本知识问答题，答对一题得</a:t>
            </a:r>
            <a:r>
              <a:rPr lang="en-US" altLang="zh-CN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分，答错或不答得</a:t>
            </a:r>
            <a:r>
              <a:rPr lang="en-US" altLang="zh-CN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0</a:t>
            </a:r>
            <a:r>
              <a:rPr lang="zh-CN" altLang="en-US" dirty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分，统计结果如图所示。选手得分的中位数是多少？</a:t>
            </a:r>
            <a:endParaRPr lang="zh-CN" altLang="en-US" dirty="0">
              <a:solidFill>
                <a:srgbClr val="000066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243" name="AutoShape 4"/>
          <p:cNvSpPr>
            <a:spLocks noChangeAspect="1" noTextEdit="1"/>
          </p:cNvSpPr>
          <p:nvPr/>
        </p:nvSpPr>
        <p:spPr>
          <a:xfrm>
            <a:off x="1524000" y="1484313"/>
            <a:ext cx="4946650" cy="2719387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9244" name="Rectangle 5"/>
          <p:cNvSpPr/>
          <p:nvPr/>
        </p:nvSpPr>
        <p:spPr>
          <a:xfrm>
            <a:off x="4926013" y="3068638"/>
            <a:ext cx="269875" cy="730250"/>
          </a:xfrm>
          <a:prstGeom prst="rect">
            <a:avLst/>
          </a:prstGeom>
          <a:solidFill>
            <a:srgbClr val="00FF00"/>
          </a:solidFill>
          <a:ln w="0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45" name="Rectangle 6"/>
          <p:cNvSpPr/>
          <p:nvPr/>
        </p:nvSpPr>
        <p:spPr>
          <a:xfrm>
            <a:off x="4144963" y="2687638"/>
            <a:ext cx="269875" cy="1111250"/>
          </a:xfrm>
          <a:prstGeom prst="rect">
            <a:avLst/>
          </a:prstGeom>
          <a:solidFill>
            <a:srgbClr val="00FF00"/>
          </a:solidFill>
          <a:ln w="0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46" name="Rectangle 7"/>
          <p:cNvSpPr/>
          <p:nvPr/>
        </p:nvSpPr>
        <p:spPr>
          <a:xfrm>
            <a:off x="3336925" y="2300288"/>
            <a:ext cx="277813" cy="1498600"/>
          </a:xfrm>
          <a:prstGeom prst="rect">
            <a:avLst/>
          </a:prstGeom>
          <a:solidFill>
            <a:srgbClr val="00FF00"/>
          </a:solidFill>
          <a:ln w="0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47" name="Rectangle 8"/>
          <p:cNvSpPr/>
          <p:nvPr/>
        </p:nvSpPr>
        <p:spPr>
          <a:xfrm>
            <a:off x="2546350" y="3449638"/>
            <a:ext cx="288925" cy="349250"/>
          </a:xfrm>
          <a:prstGeom prst="rect">
            <a:avLst/>
          </a:prstGeom>
          <a:solidFill>
            <a:srgbClr val="00FF00"/>
          </a:solidFill>
          <a:ln w="0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48" name="Freeform 9"/>
          <p:cNvSpPr/>
          <p:nvPr/>
        </p:nvSpPr>
        <p:spPr>
          <a:xfrm>
            <a:off x="1962150" y="1604963"/>
            <a:ext cx="146050" cy="160337"/>
          </a:xfrm>
          <a:custGeom>
            <a:avLst/>
            <a:gdLst>
              <a:gd name="txL" fmla="*/ 0 w 101"/>
              <a:gd name="txT" fmla="*/ 0 h 132"/>
              <a:gd name="txR" fmla="*/ 101 w 101"/>
              <a:gd name="txB" fmla="*/ 132 h 132"/>
            </a:gdLst>
            <a:ahLst/>
            <a:cxnLst>
              <a:cxn ang="0">
                <a:pos x="0" y="252"/>
              </a:cxn>
              <a:cxn ang="0">
                <a:pos x="115" y="0"/>
              </a:cxn>
              <a:cxn ang="0">
                <a:pos x="228" y="252"/>
              </a:cxn>
              <a:cxn ang="0">
                <a:pos x="115" y="132"/>
              </a:cxn>
              <a:cxn ang="0">
                <a:pos x="0" y="252"/>
              </a:cxn>
            </a:cxnLst>
            <a:rect l="txL" t="txT" r="txR" b="txB"/>
            <a:pathLst>
              <a:path w="101" h="132">
                <a:moveTo>
                  <a:pt x="0" y="132"/>
                </a:moveTo>
                <a:lnTo>
                  <a:pt x="51" y="0"/>
                </a:lnTo>
                <a:lnTo>
                  <a:pt x="101" y="132"/>
                </a:lnTo>
                <a:lnTo>
                  <a:pt x="51" y="69"/>
                </a:lnTo>
                <a:lnTo>
                  <a:pt x="0" y="132"/>
                </a:lnTo>
                <a:close/>
              </a:path>
            </a:pathLst>
          </a:custGeom>
          <a:solidFill>
            <a:srgbClr val="00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49" name="Freeform 10"/>
          <p:cNvSpPr/>
          <p:nvPr/>
        </p:nvSpPr>
        <p:spPr>
          <a:xfrm>
            <a:off x="6011863" y="3738563"/>
            <a:ext cx="188912" cy="122237"/>
          </a:xfrm>
          <a:custGeom>
            <a:avLst/>
            <a:gdLst>
              <a:gd name="txL" fmla="*/ 0 w 132"/>
              <a:gd name="txT" fmla="*/ 0 h 101"/>
              <a:gd name="txR" fmla="*/ 132 w 132"/>
              <a:gd name="txB" fmla="*/ 101 h 101"/>
            </a:gdLst>
            <a:ahLst/>
            <a:cxnLst>
              <a:cxn ang="0">
                <a:pos x="0" y="0"/>
              </a:cxn>
              <a:cxn ang="0">
                <a:pos x="298" y="96"/>
              </a:cxn>
              <a:cxn ang="0">
                <a:pos x="0" y="193"/>
              </a:cxn>
              <a:cxn ang="0">
                <a:pos x="142" y="96"/>
              </a:cxn>
              <a:cxn ang="0">
                <a:pos x="0" y="0"/>
              </a:cxn>
            </a:cxnLst>
            <a:rect l="txL" t="txT" r="txR" b="txB"/>
            <a:pathLst>
              <a:path w="132" h="101">
                <a:moveTo>
                  <a:pt x="0" y="0"/>
                </a:moveTo>
                <a:lnTo>
                  <a:pt x="132" y="50"/>
                </a:lnTo>
                <a:lnTo>
                  <a:pt x="0" y="101"/>
                </a:lnTo>
                <a:lnTo>
                  <a:pt x="63" y="5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50" name="Line 11"/>
          <p:cNvSpPr/>
          <p:nvPr/>
        </p:nvSpPr>
        <p:spPr>
          <a:xfrm>
            <a:off x="2035175" y="3798888"/>
            <a:ext cx="4165600" cy="1587"/>
          </a:xfrm>
          <a:prstGeom prst="line">
            <a:avLst/>
          </a:prstGeom>
          <a:ln w="30163" cap="flat" cmpd="sng">
            <a:solidFill>
              <a:srgbClr val="00008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51" name="Line 12"/>
          <p:cNvSpPr/>
          <p:nvPr/>
        </p:nvSpPr>
        <p:spPr>
          <a:xfrm>
            <a:off x="2466975" y="3798888"/>
            <a:ext cx="2593975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52" name="Line 13"/>
          <p:cNvSpPr/>
          <p:nvPr/>
        </p:nvSpPr>
        <p:spPr>
          <a:xfrm>
            <a:off x="2466975" y="3798888"/>
            <a:ext cx="1292225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53" name="Line 14"/>
          <p:cNvSpPr/>
          <p:nvPr/>
        </p:nvSpPr>
        <p:spPr>
          <a:xfrm>
            <a:off x="3759200" y="3798888"/>
            <a:ext cx="1301750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54" name="Line 15"/>
          <p:cNvSpPr/>
          <p:nvPr/>
        </p:nvSpPr>
        <p:spPr>
          <a:xfrm>
            <a:off x="4414838" y="3798888"/>
            <a:ext cx="646112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55" name="Line 16"/>
          <p:cNvSpPr/>
          <p:nvPr/>
        </p:nvSpPr>
        <p:spPr>
          <a:xfrm>
            <a:off x="5276850" y="3798888"/>
            <a:ext cx="644525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56" name="Line 17"/>
          <p:cNvSpPr/>
          <p:nvPr/>
        </p:nvSpPr>
        <p:spPr>
          <a:xfrm>
            <a:off x="1631950" y="3798888"/>
            <a:ext cx="403225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57" name="Line 18"/>
          <p:cNvSpPr/>
          <p:nvPr/>
        </p:nvSpPr>
        <p:spPr>
          <a:xfrm>
            <a:off x="2035175" y="3738563"/>
            <a:ext cx="3175" cy="60325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58" name="Line 19"/>
          <p:cNvSpPr/>
          <p:nvPr/>
        </p:nvSpPr>
        <p:spPr>
          <a:xfrm>
            <a:off x="3336925" y="3738563"/>
            <a:ext cx="1588" cy="60325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59" name="Line 20"/>
          <p:cNvSpPr/>
          <p:nvPr/>
        </p:nvSpPr>
        <p:spPr>
          <a:xfrm>
            <a:off x="4414838" y="3746500"/>
            <a:ext cx="1587" cy="52388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60" name="Line 21"/>
          <p:cNvSpPr/>
          <p:nvPr/>
        </p:nvSpPr>
        <p:spPr>
          <a:xfrm>
            <a:off x="2035175" y="1604963"/>
            <a:ext cx="3175" cy="2506662"/>
          </a:xfrm>
          <a:prstGeom prst="line">
            <a:avLst/>
          </a:prstGeom>
          <a:ln w="30163" cap="flat" cmpd="sng">
            <a:solidFill>
              <a:srgbClr val="00008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61" name="Line 22"/>
          <p:cNvSpPr/>
          <p:nvPr/>
        </p:nvSpPr>
        <p:spPr>
          <a:xfrm>
            <a:off x="2035175" y="3449638"/>
            <a:ext cx="115888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62" name="Line 23"/>
          <p:cNvSpPr/>
          <p:nvPr/>
        </p:nvSpPr>
        <p:spPr>
          <a:xfrm>
            <a:off x="2035175" y="2300288"/>
            <a:ext cx="115888" cy="0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63" name="Line 24"/>
          <p:cNvSpPr/>
          <p:nvPr/>
        </p:nvSpPr>
        <p:spPr>
          <a:xfrm>
            <a:off x="2035175" y="2687638"/>
            <a:ext cx="115888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64" name="Line 25"/>
          <p:cNvSpPr/>
          <p:nvPr/>
        </p:nvSpPr>
        <p:spPr>
          <a:xfrm>
            <a:off x="2546350" y="3738563"/>
            <a:ext cx="1588" cy="60325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65" name="Line 26"/>
          <p:cNvSpPr/>
          <p:nvPr/>
        </p:nvSpPr>
        <p:spPr>
          <a:xfrm>
            <a:off x="3614738" y="3746500"/>
            <a:ext cx="1587" cy="52388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66" name="Line 27"/>
          <p:cNvSpPr/>
          <p:nvPr/>
        </p:nvSpPr>
        <p:spPr>
          <a:xfrm>
            <a:off x="2835275" y="3730625"/>
            <a:ext cx="1588" cy="61913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67" name="Line 28"/>
          <p:cNvSpPr/>
          <p:nvPr/>
        </p:nvSpPr>
        <p:spPr>
          <a:xfrm>
            <a:off x="4144963" y="3746500"/>
            <a:ext cx="0" cy="52388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68" name="Line 29"/>
          <p:cNvSpPr/>
          <p:nvPr/>
        </p:nvSpPr>
        <p:spPr>
          <a:xfrm>
            <a:off x="2044700" y="3449638"/>
            <a:ext cx="3598863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69" name="Line 31"/>
          <p:cNvSpPr/>
          <p:nvPr/>
        </p:nvSpPr>
        <p:spPr>
          <a:xfrm flipH="1">
            <a:off x="5634038" y="2300288"/>
            <a:ext cx="11112" cy="1546225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70" name="Line 32"/>
          <p:cNvSpPr/>
          <p:nvPr/>
        </p:nvSpPr>
        <p:spPr>
          <a:xfrm>
            <a:off x="2035175" y="2300288"/>
            <a:ext cx="3608388" cy="0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71" name="Line 33"/>
          <p:cNvSpPr/>
          <p:nvPr/>
        </p:nvSpPr>
        <p:spPr>
          <a:xfrm>
            <a:off x="2035175" y="2687638"/>
            <a:ext cx="3608388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72" name="Line 34"/>
          <p:cNvSpPr/>
          <p:nvPr/>
        </p:nvSpPr>
        <p:spPr>
          <a:xfrm>
            <a:off x="2035175" y="3068638"/>
            <a:ext cx="3608388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73" name="Line 35"/>
          <p:cNvSpPr/>
          <p:nvPr/>
        </p:nvSpPr>
        <p:spPr>
          <a:xfrm>
            <a:off x="5195888" y="3738563"/>
            <a:ext cx="0" cy="53975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74" name="Line 36"/>
          <p:cNvSpPr/>
          <p:nvPr/>
        </p:nvSpPr>
        <p:spPr>
          <a:xfrm>
            <a:off x="4926013" y="3738563"/>
            <a:ext cx="1587" cy="53975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75" name="Line 37"/>
          <p:cNvSpPr/>
          <p:nvPr/>
        </p:nvSpPr>
        <p:spPr>
          <a:xfrm>
            <a:off x="2546350" y="3449638"/>
            <a:ext cx="1588" cy="349250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76" name="Line 38"/>
          <p:cNvSpPr/>
          <p:nvPr/>
        </p:nvSpPr>
        <p:spPr>
          <a:xfrm>
            <a:off x="2835275" y="3449638"/>
            <a:ext cx="1588" cy="349250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77" name="Line 39"/>
          <p:cNvSpPr/>
          <p:nvPr/>
        </p:nvSpPr>
        <p:spPr>
          <a:xfrm>
            <a:off x="2546350" y="3449638"/>
            <a:ext cx="288925" cy="1587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78" name="Line 40"/>
          <p:cNvSpPr/>
          <p:nvPr/>
        </p:nvSpPr>
        <p:spPr>
          <a:xfrm>
            <a:off x="3336925" y="2300288"/>
            <a:ext cx="1588" cy="1498600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79" name="Line 41"/>
          <p:cNvSpPr/>
          <p:nvPr/>
        </p:nvSpPr>
        <p:spPr>
          <a:xfrm>
            <a:off x="3614738" y="2300288"/>
            <a:ext cx="1587" cy="1498600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80" name="Line 42"/>
          <p:cNvSpPr/>
          <p:nvPr/>
        </p:nvSpPr>
        <p:spPr>
          <a:xfrm>
            <a:off x="3336925" y="2300288"/>
            <a:ext cx="277813" cy="0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81" name="Line 43"/>
          <p:cNvSpPr/>
          <p:nvPr/>
        </p:nvSpPr>
        <p:spPr>
          <a:xfrm>
            <a:off x="4144963" y="2687638"/>
            <a:ext cx="0" cy="1111250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82" name="Line 44"/>
          <p:cNvSpPr/>
          <p:nvPr/>
        </p:nvSpPr>
        <p:spPr>
          <a:xfrm>
            <a:off x="4414838" y="2687638"/>
            <a:ext cx="1587" cy="1111250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83" name="Line 45"/>
          <p:cNvSpPr/>
          <p:nvPr/>
        </p:nvSpPr>
        <p:spPr>
          <a:xfrm>
            <a:off x="4926013" y="3068638"/>
            <a:ext cx="1587" cy="730250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84" name="Line 46"/>
          <p:cNvSpPr/>
          <p:nvPr/>
        </p:nvSpPr>
        <p:spPr>
          <a:xfrm>
            <a:off x="5195888" y="3068638"/>
            <a:ext cx="0" cy="730250"/>
          </a:xfrm>
          <a:prstGeom prst="line">
            <a:avLst/>
          </a:prstGeom>
          <a:ln w="30163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85" name="Rectangle 47"/>
          <p:cNvSpPr/>
          <p:nvPr/>
        </p:nvSpPr>
        <p:spPr>
          <a:xfrm>
            <a:off x="4999038" y="3778250"/>
            <a:ext cx="1524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4</a:t>
            </a:r>
            <a:endParaRPr lang="en-US" altLang="zh-CN" sz="2400">
              <a:solidFill>
                <a:srgbClr val="00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86" name="Rectangle 48"/>
          <p:cNvSpPr/>
          <p:nvPr/>
        </p:nvSpPr>
        <p:spPr>
          <a:xfrm>
            <a:off x="4183063" y="3789363"/>
            <a:ext cx="1524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3</a:t>
            </a:r>
            <a:endParaRPr lang="en-US" altLang="zh-CN" sz="2400">
              <a:solidFill>
                <a:srgbClr val="00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87" name="Rectangle 49"/>
          <p:cNvSpPr/>
          <p:nvPr/>
        </p:nvSpPr>
        <p:spPr>
          <a:xfrm>
            <a:off x="3421063" y="3789363"/>
            <a:ext cx="1524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endParaRPr lang="en-US" altLang="zh-CN" sz="2400">
              <a:solidFill>
                <a:srgbClr val="00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88" name="Rectangle 50"/>
          <p:cNvSpPr/>
          <p:nvPr/>
        </p:nvSpPr>
        <p:spPr>
          <a:xfrm>
            <a:off x="2584450" y="3789363"/>
            <a:ext cx="1524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1</a:t>
            </a:r>
            <a:endParaRPr lang="en-US" altLang="zh-CN" sz="2400">
              <a:solidFill>
                <a:srgbClr val="00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89" name="Rectangle 51"/>
          <p:cNvSpPr/>
          <p:nvPr/>
        </p:nvSpPr>
        <p:spPr>
          <a:xfrm>
            <a:off x="1819275" y="2017713"/>
            <a:ext cx="127000" cy="30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200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8</a:t>
            </a:r>
            <a:endParaRPr lang="en-US" altLang="zh-CN" sz="2000">
              <a:solidFill>
                <a:srgbClr val="00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90" name="Rectangle 52"/>
          <p:cNvSpPr/>
          <p:nvPr/>
        </p:nvSpPr>
        <p:spPr>
          <a:xfrm>
            <a:off x="2135188" y="1574800"/>
            <a:ext cx="482600" cy="2895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sz="1900" dirty="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人数</a:t>
            </a:r>
            <a:endParaRPr lang="zh-CN" altLang="en-US" dirty="0">
              <a:latin typeface="Arial" charset="0"/>
              <a:ea typeface="楷体_GB2312" pitchFamily="49" charset="-122"/>
            </a:endParaRPr>
          </a:p>
        </p:txBody>
      </p:sp>
      <p:sp>
        <p:nvSpPr>
          <p:cNvPr id="9291" name="Rectangle 53"/>
          <p:cNvSpPr/>
          <p:nvPr/>
        </p:nvSpPr>
        <p:spPr>
          <a:xfrm>
            <a:off x="5481638" y="3816350"/>
            <a:ext cx="965200" cy="2895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zh-CN" altLang="en-US" sz="1900" dirty="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答对题数</a:t>
            </a:r>
            <a:endParaRPr lang="zh-CN" altLang="en-US" dirty="0">
              <a:latin typeface="Arial" charset="0"/>
              <a:ea typeface="楷体_GB2312" pitchFamily="49" charset="-122"/>
            </a:endParaRPr>
          </a:p>
        </p:txBody>
      </p:sp>
      <p:sp>
        <p:nvSpPr>
          <p:cNvPr id="9292" name="Rectangle 54"/>
          <p:cNvSpPr/>
          <p:nvPr/>
        </p:nvSpPr>
        <p:spPr>
          <a:xfrm>
            <a:off x="1808163" y="2398713"/>
            <a:ext cx="204787" cy="30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en-US" altLang="zh-CN" sz="200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6</a:t>
            </a:r>
            <a:endParaRPr lang="en-US" altLang="zh-CN" sz="2000">
              <a:solidFill>
                <a:srgbClr val="00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93" name="Rectangle 55"/>
          <p:cNvSpPr/>
          <p:nvPr/>
        </p:nvSpPr>
        <p:spPr>
          <a:xfrm>
            <a:off x="1797050" y="2779713"/>
            <a:ext cx="204788" cy="30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en-US" altLang="zh-CN" sz="200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4</a:t>
            </a:r>
            <a:endParaRPr lang="en-US" altLang="zh-CN" sz="2000">
              <a:solidFill>
                <a:srgbClr val="00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94" name="Rectangle 56"/>
          <p:cNvSpPr/>
          <p:nvPr/>
        </p:nvSpPr>
        <p:spPr>
          <a:xfrm>
            <a:off x="1819275" y="3160713"/>
            <a:ext cx="127000" cy="30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0" tIns="0" rIns="0" bIns="0">
            <a:spAutoFit/>
          </a:bodyPr>
          <a:p>
            <a:pPr lvl="0" eaLnBrk="1" hangingPunct="1"/>
            <a:r>
              <a:rPr lang="en-US" altLang="zh-CN" sz="200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endParaRPr lang="en-US" altLang="zh-CN" sz="2000">
              <a:solidFill>
                <a:srgbClr val="00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9295" name="Rectangle 57"/>
          <p:cNvSpPr/>
          <p:nvPr/>
        </p:nvSpPr>
        <p:spPr>
          <a:xfrm>
            <a:off x="1817688" y="3552825"/>
            <a:ext cx="260350" cy="28956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0" tIns="0" rIns="0" bIns="0">
            <a:spAutoFit/>
          </a:bodyPr>
          <a:p>
            <a:pPr lvl="0" eaLnBrk="1" hangingPunct="1"/>
            <a:r>
              <a:rPr lang="en-US" altLang="zh-CN" sz="190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O</a:t>
            </a:r>
            <a:endParaRPr lang="en-US" altLang="zh-CN">
              <a:latin typeface="Arial" charset="0"/>
              <a:ea typeface="楷体_GB2312" pitchFamily="49" charset="-122"/>
            </a:endParaRPr>
          </a:p>
        </p:txBody>
      </p:sp>
      <p:sp>
        <p:nvSpPr>
          <p:cNvPr id="15417" name="Text Box 57"/>
          <p:cNvSpPr txBox="1"/>
          <p:nvPr/>
        </p:nvSpPr>
        <p:spPr>
          <a:xfrm>
            <a:off x="5715000" y="1524000"/>
            <a:ext cx="292608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dirty="0">
                <a:solidFill>
                  <a:schemeClr val="tx2"/>
                </a:solidFill>
                <a:latin typeface="Times New Roman" pitchFamily="18" charset="0"/>
                <a:ea typeface="楷体_GB2312" pitchFamily="49" charset="-122"/>
              </a:rPr>
              <a:t>解：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按得分情况列表如下：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aphicFrame>
        <p:nvGraphicFramePr>
          <p:cNvPr id="15418" name="Group 58"/>
          <p:cNvGraphicFramePr>
            <a:graphicFrameLocks noGrp="1"/>
          </p:cNvGraphicFramePr>
          <p:nvPr/>
        </p:nvGraphicFramePr>
        <p:xfrm>
          <a:off x="6324600" y="2066925"/>
          <a:ext cx="3146425" cy="1049020"/>
        </p:xfrm>
        <a:graphic>
          <a:graphicData uri="http://schemas.openxmlformats.org/drawingml/2006/table">
            <a:tbl>
              <a:tblPr/>
              <a:tblGrid>
                <a:gridCol w="952500"/>
                <a:gridCol w="469900"/>
                <a:gridCol w="601980"/>
                <a:gridCol w="541020"/>
                <a:gridCol w="581025"/>
              </a:tblGrid>
              <a:tr h="5537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得分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5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15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人数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6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4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5438" name="Text Box 78"/>
          <p:cNvSpPr txBox="1"/>
          <p:nvPr/>
        </p:nvSpPr>
        <p:spPr>
          <a:xfrm>
            <a:off x="6324600" y="3124200"/>
            <a:ext cx="4267200" cy="694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得分的中位数是第</a:t>
            </a:r>
            <a:r>
              <a:rPr lang="en-US" altLang="zh-CN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10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11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个数的平均数</a:t>
            </a:r>
            <a:r>
              <a:rPr lang="en-US" altLang="zh-CN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rPr>
              <a:t>12.5</a:t>
            </a:r>
            <a:endParaRPr lang="en-US" altLang="zh-CN">
              <a:solidFill>
                <a:schemeClr val="tx2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5439" name="Text Box 6"/>
          <p:cNvSpPr txBox="1">
            <a:spLocks noChangeArrowheads="1"/>
          </p:cNvSpPr>
          <p:nvPr/>
        </p:nvSpPr>
        <p:spPr bwMode="auto">
          <a:xfrm>
            <a:off x="1754188" y="4461510"/>
            <a:ext cx="8761413" cy="2138680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   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中位数把一组数据分成相同数目的两部分，其中一部分都小于或等于中位数，而另一部分都大于或等于中位数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. 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因此，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中位数常用来描述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“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中间位置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”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或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“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中等水平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”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，但中位数没有利用数据组中所有的信息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.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黑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17" grpId="0" bldLvl="0"/>
      <p:bldP spid="15438" grpId="0" bldLvl="0"/>
      <p:bldP spid="1543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90" name="Text Box 12"/>
          <p:cNvSpPr txBox="1"/>
          <p:nvPr/>
        </p:nvSpPr>
        <p:spPr>
          <a:xfrm>
            <a:off x="2152650" y="898525"/>
            <a:ext cx="7162800" cy="137985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spcBef>
                <a:spcPct val="50000"/>
              </a:spcBef>
            </a:pP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1.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求下列各组数据的中位数：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100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75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80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73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50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60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70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；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90000"/>
              </a:lnSpc>
              <a:spcBef>
                <a:spcPct val="50000"/>
              </a:spcBef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120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100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130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200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80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140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125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,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180.</a:t>
            </a:r>
            <a:endParaRPr lang="en-US" altLang="zh-CN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6391" name="Text Box 7"/>
          <p:cNvSpPr txBox="1"/>
          <p:nvPr/>
        </p:nvSpPr>
        <p:spPr>
          <a:xfrm>
            <a:off x="7181850" y="1582738"/>
            <a:ext cx="8686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73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）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6392" name="Text Box 8"/>
          <p:cNvSpPr txBox="1"/>
          <p:nvPr/>
        </p:nvSpPr>
        <p:spPr>
          <a:xfrm>
            <a:off x="8401050" y="2420938"/>
            <a:ext cx="1154430" cy="4203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127.5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）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6393" name="Text Box 9"/>
          <p:cNvSpPr txBox="1"/>
          <p:nvPr/>
        </p:nvSpPr>
        <p:spPr>
          <a:xfrm>
            <a:off x="2119313" y="3106738"/>
            <a:ext cx="640080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10000"/>
              </a:lnSpc>
            </a:pP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2. 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求下面各组数据的中位数和平均数：</a:t>
            </a:r>
            <a:endParaRPr lang="zh-CN" altLang="en-US" dirty="0">
              <a:solidFill>
                <a:srgbClr val="0000FF"/>
              </a:solidFill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16394" name="Text Box 10"/>
          <p:cNvSpPr txBox="1"/>
          <p:nvPr/>
        </p:nvSpPr>
        <p:spPr>
          <a:xfrm>
            <a:off x="2043113" y="3792538"/>
            <a:ext cx="533400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1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17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5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9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5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14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dirty="0">
              <a:solidFill>
                <a:srgbClr val="0000FF"/>
              </a:solidFill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16395" name="Text Box 11"/>
          <p:cNvSpPr txBox="1"/>
          <p:nvPr/>
        </p:nvSpPr>
        <p:spPr>
          <a:xfrm>
            <a:off x="2043113" y="4935538"/>
            <a:ext cx="7315200" cy="694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1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9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11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28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 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  <a:p>
            <a:pPr marL="342900" lvl="0" indent="-342900" eaLnBrk="0" hangingPunct="0">
              <a:lnSpc>
                <a:spcPct val="11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         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8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29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8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5</a:t>
            </a:r>
            <a:endParaRPr lang="en-US" altLang="zh-CN" dirty="0">
              <a:solidFill>
                <a:srgbClr val="0000FF"/>
              </a:solidFill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16396" name="Text Box 12"/>
          <p:cNvSpPr txBox="1"/>
          <p:nvPr/>
        </p:nvSpPr>
        <p:spPr>
          <a:xfrm>
            <a:off x="3155950" y="4316413"/>
            <a:ext cx="172593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中位数是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10.5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；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5700713" y="4173538"/>
            <a:ext cx="870816" cy="822857"/>
            <a:chOff x="0" y="0"/>
            <a:chExt cx="1370" cy="1294"/>
          </a:xfrm>
        </p:grpSpPr>
        <p:sp>
          <p:nvSpPr>
            <p:cNvPr id="10257" name="Text Box 14"/>
            <p:cNvSpPr txBox="1"/>
            <p:nvPr/>
          </p:nvSpPr>
          <p:spPr>
            <a:xfrm>
              <a:off x="0" y="0"/>
              <a:ext cx="1370" cy="122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0" hangingPunct="0">
                <a:lnSpc>
                  <a:spcPct val="150000"/>
                </a:lnSpc>
              </a:pPr>
              <a:r>
                <a:rPr lang="en-US" altLang="zh-CN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x </a:t>
              </a:r>
              <a:r>
                <a:rPr lang="en-US" altLang="zh-CN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=10.3</a:t>
              </a:r>
              <a:endParaRPr lang="en-US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endParaRPr>
            </a:p>
            <a:p>
              <a:pPr lvl="0" eaLnBrk="1" hangingPunct="1"/>
              <a:endPara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6399" name="Line 15"/>
            <p:cNvSpPr>
              <a:spLocks noChangeShapeType="1"/>
            </p:cNvSpPr>
            <p:nvPr/>
          </p:nvSpPr>
          <p:spPr bwMode="auto">
            <a:xfrm>
              <a:off x="60" y="479"/>
              <a:ext cx="360" cy="81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>
              <a:outerShdw dist="17961" dir="2700000" algn="ctr" rotWithShape="0">
                <a:srgbClr val="FF0000">
                  <a:gamma/>
                  <a:shade val="60000"/>
                  <a:invGamma/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楷体_GB2312" pitchFamily="49" charset="-122"/>
                <a:cs typeface="+mn-cs"/>
              </a:endParaRPr>
            </a:p>
          </p:txBody>
        </p:sp>
      </p:grpSp>
      <p:sp>
        <p:nvSpPr>
          <p:cNvPr id="16400" name="Text Box 16"/>
          <p:cNvSpPr txBox="1"/>
          <p:nvPr/>
        </p:nvSpPr>
        <p:spPr>
          <a:xfrm>
            <a:off x="3109913" y="6154738"/>
            <a:ext cx="14401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中位数是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5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；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5472113" y="6154738"/>
            <a:ext cx="870816" cy="680007"/>
            <a:chOff x="0" y="0"/>
            <a:chExt cx="1370" cy="1070"/>
          </a:xfrm>
        </p:grpSpPr>
        <p:sp>
          <p:nvSpPr>
            <p:cNvPr id="10255" name="Text Box 18"/>
            <p:cNvSpPr txBox="1"/>
            <p:nvPr/>
          </p:nvSpPr>
          <p:spPr>
            <a:xfrm>
              <a:off x="0" y="0"/>
              <a:ext cx="1370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x </a:t>
              </a:r>
              <a:r>
                <a:rPr lang="en-US" altLang="zh-CN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=9.06</a:t>
              </a:r>
              <a:endParaRPr lang="en-US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6403" name="Line 19"/>
            <p:cNvSpPr>
              <a:spLocks noChangeShapeType="1"/>
            </p:cNvSpPr>
            <p:nvPr/>
          </p:nvSpPr>
          <p:spPr bwMode="auto">
            <a:xfrm>
              <a:off x="160" y="255"/>
              <a:ext cx="240" cy="81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>
              <a:outerShdw dist="17961" dir="2700000" algn="ctr" rotWithShape="0">
                <a:srgbClr val="FF0000">
                  <a:gamma/>
                  <a:shade val="60000"/>
                  <a:invGamma/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10252" name="Group 15"/>
          <p:cNvGrpSpPr/>
          <p:nvPr/>
        </p:nvGrpSpPr>
        <p:grpSpPr>
          <a:xfrm>
            <a:off x="5024438" y="0"/>
            <a:ext cx="2730500" cy="1371600"/>
            <a:chOff x="3992" y="432"/>
            <a:chExt cx="1720" cy="864"/>
          </a:xfrm>
        </p:grpSpPr>
        <p:pic>
          <p:nvPicPr>
            <p:cNvPr id="10253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rPr>
                <a:t>随堂演练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bldLvl="0"/>
      <p:bldP spid="16391" grpId="0" bldLvl="0"/>
      <p:bldP spid="16392" grpId="0" bldLvl="0"/>
      <p:bldP spid="16393" grpId="0" bldLvl="0"/>
      <p:bldP spid="16394" grpId="0" bldLvl="0"/>
      <p:bldP spid="16395" grpId="0" bldLvl="0"/>
      <p:bldP spid="16396" grpId="0" bldLvl="0"/>
      <p:bldP spid="16400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3"/>
          <p:cNvSpPr/>
          <p:nvPr/>
        </p:nvSpPr>
        <p:spPr>
          <a:xfrm>
            <a:off x="1981200" y="849630"/>
            <a:ext cx="5326380" cy="12979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defTabSz="0" eaLnBrk="1" hangingPunct="1">
              <a:lnSpc>
                <a:spcPct val="110000"/>
              </a:lnSpc>
              <a:tabLst>
                <a:tab pos="628650" algn="l"/>
              </a:tabLst>
            </a:pP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3.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某班七个同学体育课三步上篮的投篮数据如下： </a:t>
            </a:r>
            <a:endParaRPr lang="zh-CN" altLang="en-US" dirty="0">
              <a:solidFill>
                <a:srgbClr val="0000FF"/>
              </a:solidFill>
              <a:latin typeface="宋体" pitchFamily="2" charset="-122"/>
              <a:ea typeface="楷体_GB2312" pitchFamily="49" charset="-122"/>
            </a:endParaRPr>
          </a:p>
          <a:p>
            <a:pPr lvl="0" defTabSz="0" eaLnBrk="1" hangingPunct="1">
              <a:lnSpc>
                <a:spcPct val="110000"/>
              </a:lnSpc>
              <a:tabLst>
                <a:tab pos="628650" algn="l"/>
              </a:tabLst>
            </a:pP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5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、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5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、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6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、</a:t>
            </a:r>
            <a:r>
              <a:rPr lang="en-US" altLang="zh-CN" i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x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、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7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、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7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、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8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。已知这组数据</a:t>
            </a:r>
            <a:endParaRPr lang="zh-CN" altLang="en-US" dirty="0">
              <a:solidFill>
                <a:srgbClr val="0000FF"/>
              </a:solidFill>
              <a:latin typeface="宋体" pitchFamily="2" charset="-122"/>
              <a:ea typeface="楷体_GB2312" pitchFamily="49" charset="-122"/>
            </a:endParaRPr>
          </a:p>
          <a:p>
            <a:pPr lvl="0" defTabSz="0" eaLnBrk="1" hangingPunct="1">
              <a:lnSpc>
                <a:spcPct val="110000"/>
              </a:lnSpc>
              <a:tabLst>
                <a:tab pos="628650" algn="l"/>
              </a:tabLst>
            </a:pP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的平均数是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6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，则这组数据的中位数是（   ）</a:t>
            </a:r>
            <a:endParaRPr lang="zh-CN" altLang="en-US" dirty="0">
              <a:solidFill>
                <a:srgbClr val="0000FF"/>
              </a:solidFill>
              <a:latin typeface="宋体" pitchFamily="2" charset="-122"/>
              <a:ea typeface="楷体_GB2312" pitchFamily="49" charset="-122"/>
            </a:endParaRPr>
          </a:p>
          <a:p>
            <a:pPr lvl="0" defTabSz="0" eaLnBrk="1" hangingPunct="1">
              <a:lnSpc>
                <a:spcPct val="110000"/>
              </a:lnSpc>
              <a:tabLst>
                <a:tab pos="628650" algn="l"/>
              </a:tabLst>
            </a:pP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    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A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、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7      B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、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6      C</a:t>
            </a:r>
            <a:r>
              <a:rPr lang="zh-CN" altLang="en-US" dirty="0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、</a:t>
            </a:r>
            <a:r>
              <a:rPr lang="en-US" altLang="zh-CN">
                <a:solidFill>
                  <a:srgbClr val="0000FF"/>
                </a:solidFill>
                <a:latin typeface="宋体" pitchFamily="2" charset="-122"/>
                <a:ea typeface="楷体_GB2312" pitchFamily="49" charset="-122"/>
              </a:rPr>
              <a:t>5.5      D  5</a:t>
            </a:r>
            <a:endParaRPr lang="en-US" altLang="zh-CN">
              <a:solidFill>
                <a:srgbClr val="0000FF"/>
              </a:solidFill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17417" name="Rectangle 48"/>
          <p:cNvSpPr/>
          <p:nvPr/>
        </p:nvSpPr>
        <p:spPr>
          <a:xfrm>
            <a:off x="1905000" y="2673350"/>
            <a:ext cx="845820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>
                <a:latin typeface="黑体" pitchFamily="2" charset="-122"/>
                <a:ea typeface="黑体" pitchFamily="2" charset="-122"/>
              </a:rPr>
              <a:t>4.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某课外小组的同学们在社会实践活动中调查了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20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户家庭某月的用电量，如下表所示：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0" hangingPunct="0"/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17418" name="Group 10"/>
          <p:cNvGraphicFramePr>
            <a:graphicFrameLocks noGrp="1"/>
          </p:cNvGraphicFramePr>
          <p:nvPr/>
        </p:nvGraphicFramePr>
        <p:xfrm>
          <a:off x="1905000" y="3365500"/>
          <a:ext cx="8153400" cy="1349375"/>
        </p:xfrm>
        <a:graphic>
          <a:graphicData uri="http://schemas.openxmlformats.org/drawingml/2006/table">
            <a:tbl>
              <a:tblPr/>
              <a:tblGrid>
                <a:gridCol w="1357630"/>
                <a:gridCol w="1356995"/>
                <a:gridCol w="1358900"/>
                <a:gridCol w="1360805"/>
                <a:gridCol w="1358900"/>
                <a:gridCol w="1360170"/>
              </a:tblGrid>
              <a:tr h="854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用电量（度）</a:t>
                      </a:r>
                      <a:endParaRPr kumimoji="0" lang="zh-CN" alt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120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140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160</a:t>
                      </a:r>
                      <a:endParaRPr kumimoji="0" lang="en-US" altLang="zh-CN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180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200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户数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6</a:t>
                      </a:r>
                      <a:endParaRPr kumimoji="0" lang="en-US" altLang="zh-CN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</a:t>
                      </a:r>
                      <a:endParaRPr kumimoji="0" lang="en-US" altLang="zh-CN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41" name="Rectangle 124"/>
          <p:cNvSpPr/>
          <p:nvPr/>
        </p:nvSpPr>
        <p:spPr>
          <a:xfrm>
            <a:off x="1676400" y="4831398"/>
            <a:ext cx="830580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dirty="0">
                <a:latin typeface="黑体" pitchFamily="2" charset="-122"/>
                <a:ea typeface="黑体" pitchFamily="2" charset="-122"/>
              </a:rPr>
              <a:t>则这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20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户家庭该月用电量的中位数分别是（      ）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  <a:p>
            <a:pPr lvl="0" eaLnBrk="0" hangingPunct="0"/>
            <a:r>
              <a:rPr lang="en-US" altLang="zh-CN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．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120       B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．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140	           C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．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160         D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．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180 </a:t>
            </a:r>
            <a:endParaRPr lang="en-US" altLang="zh-CN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7442" name="Text Box 34"/>
          <p:cNvSpPr txBox="1"/>
          <p:nvPr/>
        </p:nvSpPr>
        <p:spPr>
          <a:xfrm>
            <a:off x="8347075" y="1484313"/>
            <a:ext cx="3352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B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7443" name="Text Box 35"/>
          <p:cNvSpPr txBox="1"/>
          <p:nvPr/>
        </p:nvSpPr>
        <p:spPr>
          <a:xfrm>
            <a:off x="8748713" y="4730750"/>
            <a:ext cx="3352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C</a:t>
            </a:r>
            <a:endParaRPr lang="en-US" altLang="zh-CN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bldLvl="0"/>
      <p:bldP spid="17441" grpId="0" bldLvl="0"/>
      <p:bldP spid="17442" grpId="0" bldLvl="0"/>
      <p:bldP spid="17443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2278</Words>
  <Application>Kingsoft Office WPP</Application>
  <PresentationFormat>宽屏</PresentationFormat>
  <Paragraphs>253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2016-03-12T06:17:02Z</dcterms:created>
  <dcterms:modified xsi:type="dcterms:W3CDTF">2016-03-12T06:17:25Z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