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7" Type="http://schemas.openxmlformats.org/officeDocument/2006/relationships/image" Target="../media/image20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538480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9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3941763"/>
            <a:ext cx="5384800" cy="2189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en-US" altLang="zh-CN" dirty="0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3.v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3.png"/><Relationship Id="rId2" Type="http://schemas.openxmlformats.org/officeDocument/2006/relationships/image" Target="../media/image23.wmf"/><Relationship Id="rId1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4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5.wmf"/><Relationship Id="rId1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1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0.wmf"/><Relationship Id="rId1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.bin"/><Relationship Id="rId8" Type="http://schemas.openxmlformats.org/officeDocument/2006/relationships/image" Target="../media/image16.wmf"/><Relationship Id="rId7" Type="http://schemas.openxmlformats.org/officeDocument/2006/relationships/oleObject" Target="../embeddings/oleObject5.bin"/><Relationship Id="rId6" Type="http://schemas.openxmlformats.org/officeDocument/2006/relationships/image" Target="../media/image1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4.wmf"/><Relationship Id="rId3" Type="http://schemas.openxmlformats.org/officeDocument/2006/relationships/oleObject" Target="../embeddings/oleObject3.bin"/><Relationship Id="rId20" Type="http://schemas.openxmlformats.org/officeDocument/2006/relationships/vmlDrawing" Target="../drawings/vmlDrawing2.vml"/><Relationship Id="rId2" Type="http://schemas.openxmlformats.org/officeDocument/2006/relationships/image" Target="../media/image13.png"/><Relationship Id="rId19" Type="http://schemas.openxmlformats.org/officeDocument/2006/relationships/slideLayout" Target="../slideLayouts/slideLayout10.xml"/><Relationship Id="rId18" Type="http://schemas.openxmlformats.org/officeDocument/2006/relationships/image" Target="../media/image21.wmf"/><Relationship Id="rId17" Type="http://schemas.openxmlformats.org/officeDocument/2006/relationships/oleObject" Target="../embeddings/oleObject10.bin"/><Relationship Id="rId16" Type="http://schemas.openxmlformats.org/officeDocument/2006/relationships/image" Target="../media/image20.wmf"/><Relationship Id="rId15" Type="http://schemas.openxmlformats.org/officeDocument/2006/relationships/oleObject" Target="../embeddings/oleObject9.bin"/><Relationship Id="rId14" Type="http://schemas.openxmlformats.org/officeDocument/2006/relationships/image" Target="../media/image19.wmf"/><Relationship Id="rId13" Type="http://schemas.openxmlformats.org/officeDocument/2006/relationships/oleObject" Target="../embeddings/oleObject8.bin"/><Relationship Id="rId12" Type="http://schemas.openxmlformats.org/officeDocument/2006/relationships/image" Target="../media/image18.wmf"/><Relationship Id="rId11" Type="http://schemas.openxmlformats.org/officeDocument/2006/relationships/oleObject" Target="../embeddings/oleObject7.bin"/><Relationship Id="rId10" Type="http://schemas.openxmlformats.org/officeDocument/2006/relationships/image" Target="../media/image17.wmf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Box 3"/>
          <p:cNvSpPr txBox="1"/>
          <p:nvPr/>
        </p:nvSpPr>
        <p:spPr>
          <a:xfrm>
            <a:off x="1524000" y="2944813"/>
            <a:ext cx="91440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6.2 </a:t>
            </a:r>
            <a:r>
              <a:rPr lang="zh-CN" altLang="en-US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方差</a:t>
            </a:r>
            <a:endParaRPr lang="zh-CN" altLang="en-US" sz="44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219" name="Line 12"/>
          <p:cNvSpPr/>
          <p:nvPr/>
        </p:nvSpPr>
        <p:spPr>
          <a:xfrm flipV="1">
            <a:off x="2563813" y="3713163"/>
            <a:ext cx="7235825" cy="42862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20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 descr="小网格"/>
          <p:cNvSpPr/>
          <p:nvPr/>
        </p:nvSpPr>
        <p:spPr>
          <a:xfrm>
            <a:off x="2166938" y="1112838"/>
            <a:ext cx="7996237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chemeClr val="accent1"/>
                </a:solidFill>
                <a:latin typeface="黑体" pitchFamily="2" charset="-122"/>
                <a:ea typeface="楷体_GB2312" pitchFamily="49" charset="-122"/>
              </a:rPr>
              <a:t>    </a:t>
            </a:r>
            <a:r>
              <a:rPr lang="zh-CN" altLang="en-US" dirty="0">
                <a:latin typeface="黑体" pitchFamily="2" charset="-122"/>
                <a:ea typeface="楷体_GB2312" pitchFamily="49" charset="-122"/>
              </a:rPr>
              <a:t>从例</a:t>
            </a:r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dirty="0">
                <a:latin typeface="黑体" pitchFamily="2" charset="-122"/>
                <a:ea typeface="楷体_GB2312" pitchFamily="49" charset="-122"/>
              </a:rPr>
              <a:t>的计算过程可以看到，求方差的运算量很大</a:t>
            </a:r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.  </a:t>
            </a:r>
            <a:endParaRPr lang="en-US" altLang="zh-CN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4579" name="Rectangle 3" descr="小网格"/>
          <p:cNvSpPr/>
          <p:nvPr/>
        </p:nvSpPr>
        <p:spPr>
          <a:xfrm>
            <a:off x="2276475" y="2203450"/>
            <a:ext cx="7853363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rgbClr val="FF00FF"/>
                </a:solidFill>
                <a:latin typeface="黑体" pitchFamily="2" charset="-122"/>
                <a:ea typeface="楷体_GB2312" pitchFamily="49" charset="-122"/>
              </a:rPr>
              <a:t>    当一组数据所含的数很多时，我们可以借助计算器来求一组数据的方差</a:t>
            </a:r>
            <a:r>
              <a:rPr lang="en-US" altLang="zh-CN" dirty="0">
                <a:solidFill>
                  <a:srgbClr val="FF00FF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endParaRPr lang="en-US" altLang="zh-CN" dirty="0">
              <a:solidFill>
                <a:srgbClr val="FF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4580" name="Rectangle 4" descr="小网格"/>
          <p:cNvSpPr/>
          <p:nvPr/>
        </p:nvSpPr>
        <p:spPr>
          <a:xfrm>
            <a:off x="2238375" y="3398838"/>
            <a:ext cx="7786688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chemeClr val="accent1"/>
                </a:solidFill>
                <a:latin typeface="黑体" pitchFamily="2" charset="-122"/>
                <a:ea typeface="楷体_GB2312" pitchFamily="49" charset="-122"/>
              </a:rPr>
              <a:t>    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不同型号的计算器其操作步骤可能不同，请先阅读计算器的说明书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通常先按统计键，使计算器进入统计运算模式，然后依次输入数据，最后按求方差的功能键，即可求出该组数据的方差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endParaRPr lang="en-US" altLang="zh-CN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/>
      <p:bldP spid="245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85" name="Rectangle 9" descr="小网格"/>
          <p:cNvSpPr/>
          <p:nvPr/>
        </p:nvSpPr>
        <p:spPr>
          <a:xfrm>
            <a:off x="2381250" y="1214438"/>
            <a:ext cx="7572375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．</a:t>
            </a:r>
            <a:r>
              <a:rPr lang="zh-CN" altLang="en-US" dirty="0">
                <a:latin typeface="黑体" pitchFamily="2" charset="-122"/>
                <a:ea typeface="楷体_GB2312" pitchFamily="49" charset="-122"/>
              </a:rPr>
              <a:t>用计算器求下列各组数据的平均数和方差：</a:t>
            </a:r>
            <a:endParaRPr lang="zh-CN" altLang="en-US" dirty="0">
              <a:latin typeface="黑体" pitchFamily="2" charset="-122"/>
              <a:ea typeface="楷体_GB2312" pitchFamily="49" charset="-122"/>
            </a:endParaRPr>
          </a:p>
        </p:txBody>
      </p:sp>
      <p:sp>
        <p:nvSpPr>
          <p:cNvPr id="24586" name="Rectangle 10" descr="小网格"/>
          <p:cNvSpPr/>
          <p:nvPr/>
        </p:nvSpPr>
        <p:spPr>
          <a:xfrm>
            <a:off x="2246313" y="2000250"/>
            <a:ext cx="8421687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）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24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24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31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31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47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47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62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84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95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95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；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4587" name="Rectangle 11" descr="小网格"/>
          <p:cNvSpPr/>
          <p:nvPr/>
        </p:nvSpPr>
        <p:spPr>
          <a:xfrm>
            <a:off x="2238375" y="3286125"/>
            <a:ext cx="64008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）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473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284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935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743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586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654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；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4588" name="Rectangle 12" descr="小网格"/>
          <p:cNvSpPr/>
          <p:nvPr/>
        </p:nvSpPr>
        <p:spPr>
          <a:xfrm>
            <a:off x="2238375" y="4548188"/>
            <a:ext cx="7648575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3</a:t>
            </a: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）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10.1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9.8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9.7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10.2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10.3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9.9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10.0 .</a:t>
            </a:r>
            <a:endParaRPr lang="en-US" altLang="zh-CN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4589" name="Rectangle 13" descr="小网格"/>
          <p:cNvSpPr/>
          <p:nvPr/>
        </p:nvSpPr>
        <p:spPr>
          <a:xfrm>
            <a:off x="2952750" y="2643188"/>
            <a:ext cx="54102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答：平均数为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54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方差为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728.2 .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4590" name="Rectangle 14" descr="小网格"/>
          <p:cNvSpPr/>
          <p:nvPr/>
        </p:nvSpPr>
        <p:spPr>
          <a:xfrm>
            <a:off x="2820988" y="4056063"/>
            <a:ext cx="60960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答：平均数为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612.5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方差为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41805.58 .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4591" name="Rectangle 15" descr="小网格"/>
          <p:cNvSpPr/>
          <p:nvPr/>
        </p:nvSpPr>
        <p:spPr>
          <a:xfrm>
            <a:off x="2738438" y="5214938"/>
            <a:ext cx="60960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答：平均数为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10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方差为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0.04.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17417" name="Group 4"/>
          <p:cNvGrpSpPr/>
          <p:nvPr/>
        </p:nvGrpSpPr>
        <p:grpSpPr>
          <a:xfrm>
            <a:off x="1828800" y="0"/>
            <a:ext cx="1436688" cy="1050925"/>
            <a:chOff x="0" y="0"/>
            <a:chExt cx="2263" cy="1657"/>
          </a:xfrm>
        </p:grpSpPr>
        <p:pic>
          <p:nvPicPr>
            <p:cNvPr id="17418" name="Picture 5" descr="MCj0433847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657" cy="165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7419" name="Text Box 6"/>
            <p:cNvSpPr txBox="1"/>
            <p:nvPr/>
          </p:nvSpPr>
          <p:spPr>
            <a:xfrm rot="300000">
              <a:off x="480" y="476"/>
              <a:ext cx="1783" cy="57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Arial" pitchFamily="34" charset="0"/>
                  <a:ea typeface="楷体_GB2312" pitchFamily="49" charset="-122"/>
                </a:rPr>
                <a:t>练习</a:t>
              </a:r>
              <a:endParaRPr lang="zh-CN" altLang="en-US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 bldLvl="0"/>
      <p:bldP spid="24586" grpId="0" bldLvl="0"/>
      <p:bldP spid="24587" grpId="0" bldLvl="0"/>
      <p:bldP spid="24588" grpId="0" bldLvl="0"/>
      <p:bldP spid="24589" grpId="0"/>
      <p:bldP spid="24590" grpId="0"/>
      <p:bldP spid="245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2" descr="1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15200" y="3214688"/>
            <a:ext cx="3352800" cy="327818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8435" name="Rectangle 3" descr="小网格"/>
          <p:cNvSpPr/>
          <p:nvPr/>
        </p:nvSpPr>
        <p:spPr>
          <a:xfrm>
            <a:off x="2438400" y="609600"/>
            <a:ext cx="7620000" cy="1234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2.</a:t>
            </a:r>
            <a:r>
              <a:rPr lang="en-US" altLang="zh-CN" sz="2500" dirty="0">
                <a:latin typeface="黑体" pitchFamily="2" charset="-122"/>
                <a:ea typeface="楷体_GB2312" pitchFamily="49" charset="-122"/>
              </a:rPr>
              <a:t> </a:t>
            </a:r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李明的班上要派一名选手参加学校田径运动会的</a:t>
            </a:r>
            <a:endParaRPr lang="zh-CN" altLang="en-US" sz="2500" dirty="0">
              <a:latin typeface="黑体" pitchFamily="2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     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100m</a:t>
            </a:r>
            <a:r>
              <a:rPr lang="en-US" altLang="zh-CN" sz="2500" dirty="0">
                <a:latin typeface="黑体" pitchFamily="2" charset="-122"/>
                <a:ea typeface="楷体_GB2312" pitchFamily="49" charset="-122"/>
              </a:rPr>
              <a:t> </a:t>
            </a:r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比赛，李明和张亮都希望自己能参加比赛，</a:t>
            </a:r>
            <a:endParaRPr lang="zh-CN" altLang="en-US" sz="2500" dirty="0">
              <a:latin typeface="黑体" pitchFamily="2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  他们在训练中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10</a:t>
            </a:r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次的测试成绩</a:t>
            </a:r>
            <a:r>
              <a:rPr lang="en-US" altLang="zh-CN" sz="2500" dirty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单位：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s</a:t>
            </a:r>
            <a:r>
              <a:rPr lang="en-US" altLang="zh-CN" sz="2500" dirty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分别是：</a:t>
            </a:r>
            <a:endParaRPr lang="zh-CN" altLang="en-US" sz="25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8436" name="Rectangle 4" descr="小网格"/>
          <p:cNvSpPr/>
          <p:nvPr/>
        </p:nvSpPr>
        <p:spPr>
          <a:xfrm>
            <a:off x="2743200" y="1828800"/>
            <a:ext cx="7315200" cy="1996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李明：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14.5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14.9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14.2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15.0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14.7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14.1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14.4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endParaRPr lang="zh-CN" altLang="en-US" sz="2500" dirty="0"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            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13.9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15.5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14.8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；</a:t>
            </a:r>
            <a:endParaRPr lang="zh-CN" altLang="en-US" sz="2500" dirty="0"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张亮：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14.8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14.4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15.5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14.1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14.3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14.6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14.1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 </a:t>
            </a:r>
            <a:endParaRPr lang="zh-CN" altLang="en-US" sz="2500" dirty="0"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            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14.8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15.1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14.3.</a:t>
            </a:r>
            <a:endParaRPr lang="en-US" altLang="zh-CN" sz="2500" dirty="0"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根据两人的成绩，应该派谁去参加比赛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？</a:t>
            </a:r>
            <a:endParaRPr lang="zh-CN" altLang="en-US" sz="25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5605" name="Rectangle 5" descr="小网格"/>
          <p:cNvSpPr/>
          <p:nvPr/>
        </p:nvSpPr>
        <p:spPr>
          <a:xfrm>
            <a:off x="2209800" y="3962400"/>
            <a:ext cx="5486400" cy="2377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答：李明的平均成绩为</a:t>
            </a:r>
            <a:r>
              <a:rPr lang="en-US" altLang="zh-CN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14.6s .</a:t>
            </a:r>
            <a:endParaRPr lang="en-US" altLang="zh-CN" sz="25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en-US" altLang="zh-CN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    </a:t>
            </a:r>
            <a:r>
              <a:rPr lang="zh-CN" altLang="en-US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张亮的平均成绩为</a:t>
            </a:r>
            <a:r>
              <a:rPr lang="en-US" altLang="zh-CN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14.6s.</a:t>
            </a:r>
            <a:endParaRPr lang="en-US" altLang="zh-CN" sz="25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en-US" altLang="zh-CN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   </a:t>
            </a:r>
            <a:r>
              <a:rPr lang="zh-CN" altLang="en-US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李明成绩的方差为</a:t>
            </a:r>
            <a:r>
              <a:rPr lang="en-US" altLang="zh-CN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0.206.</a:t>
            </a:r>
            <a:endParaRPr lang="en-US" altLang="zh-CN" sz="25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en-US" altLang="zh-CN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   </a:t>
            </a:r>
            <a:r>
              <a:rPr lang="zh-CN" altLang="en-US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张亮成绩的方差为</a:t>
            </a:r>
            <a:r>
              <a:rPr lang="en-US" altLang="zh-CN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0.186.</a:t>
            </a:r>
            <a:endParaRPr lang="en-US" altLang="zh-CN" sz="25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en-US" altLang="zh-CN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   </a:t>
            </a:r>
            <a:r>
              <a:rPr lang="zh-CN" altLang="en-US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由于张亮成绩波动小，</a:t>
            </a:r>
            <a:endParaRPr lang="zh-CN" altLang="en-US" sz="25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   所以应该派张亮去参加比赛</a:t>
            </a:r>
            <a:r>
              <a:rPr lang="en-US" altLang="zh-CN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endParaRPr lang="en-US" altLang="zh-CN" sz="2500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WordArt 2"/>
          <p:cNvSpPr/>
          <p:nvPr/>
        </p:nvSpPr>
        <p:spPr>
          <a:xfrm>
            <a:off x="1676400" y="0"/>
            <a:ext cx="2057400" cy="762000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33333"/>
              </a:avLst>
            </a:prstTxWarp>
            <a:normAutofit/>
          </a:bodyPr>
          <a:p>
            <a:pPr algn="l" eaLnBrk="0" hangingPunct="0"/>
            <a:r>
              <a:rPr lang="zh-CN" altLang="en-US" sz="3600" b="1">
                <a:ln w="9525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latin typeface="宋体" charset="0"/>
                <a:ea typeface="宋体" charset="0"/>
              </a:rPr>
              <a:t>探索发现</a:t>
            </a:r>
            <a:endParaRPr lang="zh-CN" altLang="en-US" sz="3600" b="1">
              <a:ln w="9525" cap="flat" cmpd="sng">
                <a:solidFill>
                  <a:srgbClr val="FFFF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latin typeface="宋体" charset="0"/>
              <a:ea typeface="宋体" charset="0"/>
            </a:endParaRPr>
          </a:p>
        </p:txBody>
      </p:sp>
      <p:sp>
        <p:nvSpPr>
          <p:cNvPr id="26627" name="Text Box 3"/>
          <p:cNvSpPr txBox="1"/>
          <p:nvPr/>
        </p:nvSpPr>
        <p:spPr>
          <a:xfrm>
            <a:off x="3733800" y="0"/>
            <a:ext cx="6248400" cy="10236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已知三组数据:甲：1、2、3、4、5；</a:t>
            </a:r>
            <a:endParaRPr lang="zh-CN" altLang="en-US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lnSpc>
                <a:spcPct val="6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乙：11、12、13、14、15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lnSpc>
                <a:spcPct val="6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丙：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3、6、9、12、15。</a:t>
            </a:r>
            <a:endParaRPr lang="zh-CN" altLang="en-US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628" name="Text Box 4"/>
          <p:cNvSpPr txBox="1"/>
          <p:nvPr/>
        </p:nvSpPr>
        <p:spPr>
          <a:xfrm>
            <a:off x="2057400" y="1600200"/>
            <a:ext cx="7278688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dirty="0">
                <a:latin typeface="黑体" pitchFamily="2" charset="-122"/>
                <a:ea typeface="楷体_GB2312" pitchFamily="49" charset="-122"/>
              </a:rPr>
              <a:t>1</a:t>
            </a:r>
            <a:r>
              <a:rPr lang="zh-CN" altLang="en-US" dirty="0">
                <a:latin typeface="黑体" pitchFamily="2" charset="-122"/>
                <a:ea typeface="楷体_GB2312" pitchFamily="49" charset="-122"/>
              </a:rPr>
              <a:t>、求这三组数据的平均数、方差</a:t>
            </a:r>
            <a:endParaRPr lang="zh-CN" altLang="en-US" sz="1800" dirty="0">
              <a:latin typeface="黑体" pitchFamily="2" charset="-122"/>
              <a:ea typeface="楷体_GB2312" pitchFamily="49" charset="-122"/>
            </a:endParaRPr>
          </a:p>
        </p:txBody>
      </p:sp>
      <p:graphicFrame>
        <p:nvGraphicFramePr>
          <p:cNvPr id="26629" name="Group 5"/>
          <p:cNvGraphicFramePr>
            <a:graphicFrameLocks noGrp="1"/>
          </p:cNvGraphicFramePr>
          <p:nvPr/>
        </p:nvGraphicFramePr>
        <p:xfrm>
          <a:off x="1905000" y="2133600"/>
          <a:ext cx="3298825" cy="2667000"/>
        </p:xfrm>
        <a:graphic>
          <a:graphicData uri="http://schemas.openxmlformats.org/drawingml/2006/table">
            <a:tbl>
              <a:tblPr/>
              <a:tblGrid>
                <a:gridCol w="793750"/>
                <a:gridCol w="1241425"/>
                <a:gridCol w="1263650"/>
              </a:tblGrid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平均数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方差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甲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乙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丙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51" name="Text Box 27"/>
          <p:cNvSpPr txBox="1"/>
          <p:nvPr/>
        </p:nvSpPr>
        <p:spPr>
          <a:xfrm>
            <a:off x="4267200" y="4267200"/>
            <a:ext cx="6096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18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652" name="Text Box 28"/>
          <p:cNvSpPr txBox="1"/>
          <p:nvPr/>
        </p:nvSpPr>
        <p:spPr>
          <a:xfrm>
            <a:off x="3048000" y="4267200"/>
            <a:ext cx="4572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9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653" name="Text Box 29"/>
          <p:cNvSpPr txBox="1"/>
          <p:nvPr/>
        </p:nvSpPr>
        <p:spPr>
          <a:xfrm>
            <a:off x="4343400" y="3581400"/>
            <a:ext cx="4572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2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654" name="Text Box 30"/>
          <p:cNvSpPr txBox="1"/>
          <p:nvPr/>
        </p:nvSpPr>
        <p:spPr>
          <a:xfrm>
            <a:off x="2895600" y="3657600"/>
            <a:ext cx="7620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13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655" name="Text Box 31"/>
          <p:cNvSpPr txBox="1"/>
          <p:nvPr/>
        </p:nvSpPr>
        <p:spPr>
          <a:xfrm>
            <a:off x="4343400" y="2971800"/>
            <a:ext cx="4572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2</a:t>
            </a:r>
            <a:endParaRPr lang="zh-CN" altLang="en-US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656" name="Text Box 32"/>
          <p:cNvSpPr txBox="1"/>
          <p:nvPr/>
        </p:nvSpPr>
        <p:spPr>
          <a:xfrm>
            <a:off x="3048000" y="2971800"/>
            <a:ext cx="4572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dirty="0">
                <a:latin typeface="Times New Roman" pitchFamily="18" charset="0"/>
                <a:ea typeface="宋体" pitchFamily="2" charset="-122"/>
              </a:rPr>
              <a:t>3</a:t>
            </a:r>
            <a:endParaRPr lang="en-US" altLang="zh-CN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657" name="Text Box 33"/>
          <p:cNvSpPr txBox="1"/>
          <p:nvPr/>
        </p:nvSpPr>
        <p:spPr>
          <a:xfrm>
            <a:off x="1905000" y="5029200"/>
            <a:ext cx="85344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、对照以上结果，你能从中发现哪些有趣的结论？</a:t>
            </a:r>
            <a:endParaRPr lang="zh-CN" altLang="en-US" dirty="0">
              <a:solidFill>
                <a:srgbClr val="0000FF"/>
              </a:solidFill>
              <a:latin typeface="黑体" pitchFamily="2" charset="-122"/>
              <a:ea typeface="楷体_GB2312" pitchFamily="49" charset="-122"/>
            </a:endParaRPr>
          </a:p>
        </p:txBody>
      </p:sp>
      <p:sp>
        <p:nvSpPr>
          <p:cNvPr id="26658" name="Text Box 34"/>
          <p:cNvSpPr txBox="1"/>
          <p:nvPr/>
        </p:nvSpPr>
        <p:spPr>
          <a:xfrm>
            <a:off x="2844800" y="5867400"/>
            <a:ext cx="26974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想看一看下面的问题吗？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6659" name="Text Box 35"/>
          <p:cNvSpPr txBox="1"/>
          <p:nvPr/>
        </p:nvSpPr>
        <p:spPr>
          <a:xfrm>
            <a:off x="5410200" y="2133600"/>
            <a:ext cx="502920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    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把一组数据每个数都加上一个数</a:t>
            </a:r>
            <a:r>
              <a:rPr lang="zh-CN" altLang="en-US" i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a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，那么平均数增加a，方差不变。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     每个数据扩大为原来的</a:t>
            </a:r>
            <a:r>
              <a:rPr lang="zh-CN" altLang="en-US" i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n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倍，那么平均数为原来的</a:t>
            </a:r>
            <a:r>
              <a:rPr lang="zh-CN" altLang="en-US" i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n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倍，方差是原来的</a:t>
            </a:r>
            <a:r>
              <a:rPr lang="zh-CN" altLang="en-US" i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n</a:t>
            </a:r>
            <a:r>
              <a:rPr lang="zh-CN" altLang="en-US" baseline="300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倍。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4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6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6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2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" fill="hold"/>
                                        <p:tgtEl>
                                          <p:spTgt spid="2665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28" grpId="0"/>
      <p:bldP spid="26651" grpId="0"/>
      <p:bldP spid="26652" grpId="0"/>
      <p:bldP spid="26653" grpId="0"/>
      <p:bldP spid="26654" grpId="0"/>
      <p:bldP spid="26655" grpId="0"/>
      <p:bldP spid="26656" grpId="0"/>
      <p:bldP spid="26657" grpId="0"/>
      <p:bldP spid="26658" grpId="0" bldLvl="0"/>
      <p:bldP spid="26659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2"/>
          <p:cNvSpPr txBox="1"/>
          <p:nvPr/>
        </p:nvSpPr>
        <p:spPr>
          <a:xfrm>
            <a:off x="1600200" y="685800"/>
            <a:ext cx="9144000" cy="51219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en-US" sz="2600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lnSpc>
                <a:spcPct val="0"/>
              </a:lnSpc>
              <a:spcBef>
                <a:spcPct val="50000"/>
              </a:spcBef>
            </a:pP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已知数据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，…，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n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的平均数为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，方差为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y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,    则</a:t>
            </a:r>
            <a:endParaRPr lang="zh-CN" altLang="en-US" sz="2600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sz="2600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①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数据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+3，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2 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+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3，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3 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+3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，…，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n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 +3的平均数为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--------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，</a:t>
            </a:r>
            <a:endParaRPr lang="zh-CN" altLang="en-US" sz="2600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lnSpc>
                <a:spcPct val="60000"/>
              </a:lnSpc>
              <a:spcBef>
                <a:spcPct val="50000"/>
              </a:spcBef>
            </a:pP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    方差为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-------</a:t>
            </a:r>
            <a:endParaRPr lang="zh-CN" altLang="en-US" sz="2600" baseline="-25000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2600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②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数据</a:t>
            </a:r>
            <a:r>
              <a:rPr lang="zh-CN" altLang="en-US" sz="2600" i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-3，</a:t>
            </a:r>
            <a:r>
              <a:rPr lang="zh-CN" altLang="en-US" sz="2600" i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 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-3，</a:t>
            </a:r>
            <a:r>
              <a:rPr lang="zh-CN" altLang="en-US" sz="2600" i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3 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-3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，…，</a:t>
            </a:r>
            <a:r>
              <a:rPr lang="zh-CN" altLang="en-US" sz="2600" i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n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 -3的平均数为 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----------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，</a:t>
            </a:r>
            <a:endParaRPr lang="zh-CN" altLang="en-US" sz="2600" dirty="0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    方差为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--------</a:t>
            </a:r>
            <a:endParaRPr lang="zh-CN" altLang="en-US" sz="2600" i="1" dirty="0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600" i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600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③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数据3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，3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2 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，3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3 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，…，3</a:t>
            </a: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n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的平均数为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-----------</a:t>
            </a: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，</a:t>
            </a:r>
            <a:endParaRPr lang="zh-CN" altLang="en-US" sz="2600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2600" dirty="0">
                <a:latin typeface="Times New Roman" pitchFamily="18" charset="0"/>
                <a:ea typeface="宋体" pitchFamily="2" charset="-122"/>
              </a:rPr>
              <a:t>    方差为</a:t>
            </a:r>
            <a:r>
              <a:rPr lang="zh-CN" altLang="en-US" sz="2600" baseline="-25000" dirty="0">
                <a:latin typeface="Times New Roman" pitchFamily="18" charset="0"/>
                <a:ea typeface="宋体" pitchFamily="2" charset="-122"/>
              </a:rPr>
              <a:t>----------.</a:t>
            </a:r>
            <a:endParaRPr lang="zh-CN" altLang="en-US" sz="2600" i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600" i="1" dirty="0"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600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④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数据2</a:t>
            </a:r>
            <a:r>
              <a:rPr lang="zh-CN" altLang="en-US" sz="2600" i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-3，2</a:t>
            </a:r>
            <a:r>
              <a:rPr lang="zh-CN" altLang="en-US" sz="2600" i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2 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-3，2</a:t>
            </a:r>
            <a:r>
              <a:rPr lang="zh-CN" altLang="en-US" sz="2600" i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3 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-3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，…，2</a:t>
            </a:r>
            <a:r>
              <a:rPr lang="zh-CN" altLang="en-US" sz="2600" i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n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 -3的平均数为 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----------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，</a:t>
            </a:r>
            <a:endParaRPr lang="zh-CN" altLang="en-US" sz="2600" dirty="0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    方差为</a:t>
            </a:r>
            <a:r>
              <a:rPr lang="zh-CN" altLang="en-US" sz="2600" baseline="-250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---------</a:t>
            </a:r>
            <a:r>
              <a:rPr lang="zh-CN" altLang="en-US" sz="2600" i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.</a:t>
            </a:r>
            <a:r>
              <a:rPr lang="zh-CN" altLang="en-US" sz="2600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 </a:t>
            </a:r>
            <a:endParaRPr lang="zh-CN" altLang="en-US" sz="2600" dirty="0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483" name="Text Box 3"/>
          <p:cNvSpPr txBox="1"/>
          <p:nvPr/>
        </p:nvSpPr>
        <p:spPr>
          <a:xfrm>
            <a:off x="3429000" y="152400"/>
            <a:ext cx="44958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en-US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7652" name="Text Box 4"/>
          <p:cNvSpPr txBox="1"/>
          <p:nvPr/>
        </p:nvSpPr>
        <p:spPr>
          <a:xfrm>
            <a:off x="8763000" y="1524000"/>
            <a:ext cx="865188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i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+3</a:t>
            </a:r>
            <a:endParaRPr lang="zh-CN" altLang="en-US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7653" name="Text Box 5"/>
          <p:cNvSpPr txBox="1"/>
          <p:nvPr/>
        </p:nvSpPr>
        <p:spPr>
          <a:xfrm>
            <a:off x="3048000" y="2057400"/>
            <a:ext cx="576263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i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y</a:t>
            </a:r>
            <a:endParaRPr lang="zh-CN" altLang="en-US" i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7654" name="Text Box 6"/>
          <p:cNvSpPr txBox="1"/>
          <p:nvPr/>
        </p:nvSpPr>
        <p:spPr>
          <a:xfrm>
            <a:off x="8458200" y="2514600"/>
            <a:ext cx="865188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i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-3</a:t>
            </a:r>
            <a:endParaRPr lang="zh-CN" altLang="en-US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7655" name="Text Box 7"/>
          <p:cNvSpPr txBox="1"/>
          <p:nvPr/>
        </p:nvSpPr>
        <p:spPr>
          <a:xfrm>
            <a:off x="3048000" y="3048000"/>
            <a:ext cx="504825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i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y</a:t>
            </a:r>
            <a:endParaRPr lang="zh-CN" altLang="en-US" i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7656" name="Text Box 8"/>
          <p:cNvSpPr txBox="1"/>
          <p:nvPr/>
        </p:nvSpPr>
        <p:spPr>
          <a:xfrm>
            <a:off x="8077200" y="3505200"/>
            <a:ext cx="649288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i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x</a:t>
            </a:r>
            <a:endParaRPr lang="zh-CN" altLang="en-US" i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7657" name="Text Box 9"/>
          <p:cNvSpPr txBox="1"/>
          <p:nvPr/>
        </p:nvSpPr>
        <p:spPr>
          <a:xfrm>
            <a:off x="2971800" y="4114800"/>
            <a:ext cx="649288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9</a:t>
            </a:r>
            <a:r>
              <a:rPr lang="zh-CN" altLang="en-US" i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y</a:t>
            </a:r>
            <a:endParaRPr lang="zh-CN" altLang="en-US" i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7658" name="Text Box 10"/>
          <p:cNvSpPr txBox="1"/>
          <p:nvPr/>
        </p:nvSpPr>
        <p:spPr>
          <a:xfrm>
            <a:off x="9296400" y="4648200"/>
            <a:ext cx="865188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i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-3</a:t>
            </a:r>
            <a:endParaRPr lang="zh-CN" altLang="en-US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7659" name="Text Box 11"/>
          <p:cNvSpPr txBox="1"/>
          <p:nvPr/>
        </p:nvSpPr>
        <p:spPr>
          <a:xfrm>
            <a:off x="2927350" y="5300663"/>
            <a:ext cx="1223963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4</a:t>
            </a:r>
            <a:r>
              <a:rPr lang="zh-CN" altLang="en-US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endParaRPr lang="zh-CN" altLang="en-US" i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492" name="Text Box 12"/>
          <p:cNvSpPr txBox="1"/>
          <p:nvPr/>
        </p:nvSpPr>
        <p:spPr>
          <a:xfrm>
            <a:off x="2463800" y="228600"/>
            <a:ext cx="40690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请你用发现的结论来解决以下的问题：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2765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  <p:bldP spid="27654" grpId="0"/>
      <p:bldP spid="27655" grpId="0"/>
      <p:bldP spid="27656" grpId="0"/>
      <p:bldP spid="27657" grpId="0"/>
      <p:bldP spid="276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074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8204200" y="3109913"/>
          <a:ext cx="111125" cy="23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1" imgW="114300" imgH="215265" progId="Equation.3">
                  <p:embed/>
                </p:oleObj>
              </mc:Choice>
              <mc:Fallback>
                <p:oleObj name="" r:id="rId1" imgW="114300" imgH="215265" progId="Equation.3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204200" y="3109913"/>
                        <a:ext cx="111125" cy="23177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Text Box 3"/>
          <p:cNvSpPr txBox="1"/>
          <p:nvPr/>
        </p:nvSpPr>
        <p:spPr>
          <a:xfrm>
            <a:off x="9451975" y="1577975"/>
            <a:ext cx="5334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2</a:t>
            </a:r>
            <a:endParaRPr lang="en-US" altLang="zh-CN" sz="32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677" name="Text Box 5"/>
          <p:cNvSpPr txBox="1"/>
          <p:nvPr/>
        </p:nvSpPr>
        <p:spPr>
          <a:xfrm>
            <a:off x="9023350" y="2157413"/>
            <a:ext cx="6477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0</a:t>
            </a:r>
            <a:endParaRPr lang="en-US" altLang="zh-CN" sz="32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77" name="Text Box 9"/>
          <p:cNvSpPr txBox="1"/>
          <p:nvPr/>
        </p:nvSpPr>
        <p:spPr>
          <a:xfrm>
            <a:off x="1593850" y="1657350"/>
            <a:ext cx="8458200" cy="883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6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1.有5个数1,4,a,5,2的平均数是a，则这5个数的方差是__.</a:t>
            </a:r>
            <a:endParaRPr lang="zh-CN" altLang="en-US" sz="2600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/>
            <a:endParaRPr lang="zh-CN" altLang="en-US" sz="26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078" name="Text Box 11"/>
          <p:cNvSpPr txBox="1"/>
          <p:nvPr/>
        </p:nvSpPr>
        <p:spPr>
          <a:xfrm>
            <a:off x="1593850" y="2265363"/>
            <a:ext cx="8049260" cy="8839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6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2</a:t>
            </a:r>
            <a:r>
              <a:rPr lang="zh-CN" altLang="en-US" sz="26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.一组数据：a, a, a, </a:t>
            </a:r>
            <a:r>
              <a:rPr lang="en-US" altLang="zh-CN" sz="26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…</a:t>
            </a:r>
            <a:r>
              <a:rPr lang="zh-CN" altLang="en-US" sz="26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,a    (有n个a)则它的方差为___;</a:t>
            </a:r>
            <a:endParaRPr lang="zh-CN" altLang="en-US" sz="2600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/>
            <a:endParaRPr lang="zh-CN" altLang="en-US" sz="26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079" name="Text Box 12"/>
          <p:cNvSpPr txBox="1"/>
          <p:nvPr/>
        </p:nvSpPr>
        <p:spPr>
          <a:xfrm>
            <a:off x="1593850" y="2820988"/>
            <a:ext cx="9145588" cy="883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600" dirty="0">
                <a:latin typeface="Arial" pitchFamily="34" charset="0"/>
                <a:ea typeface="宋体" pitchFamily="2" charset="-122"/>
              </a:rPr>
              <a:t>3</a:t>
            </a:r>
            <a:r>
              <a:rPr lang="zh-CN" altLang="en-US" sz="2600" dirty="0">
                <a:latin typeface="Arial" pitchFamily="34" charset="0"/>
                <a:ea typeface="宋体" pitchFamily="2" charset="-122"/>
              </a:rPr>
              <a:t>.已知一组数据的方差是2，如果每个数据都加3得到一组新数据，则新数据的方差是</a:t>
            </a:r>
            <a:r>
              <a:rPr lang="zh-CN" altLang="en-US" sz="2600" u="sng" dirty="0">
                <a:latin typeface="Arial" pitchFamily="34" charset="0"/>
                <a:ea typeface="宋体" pitchFamily="2" charset="-122"/>
              </a:rPr>
              <a:t>              </a:t>
            </a:r>
            <a:r>
              <a:rPr lang="zh-CN" altLang="en-US" sz="2600" dirty="0">
                <a:latin typeface="Arial" pitchFamily="34" charset="0"/>
                <a:ea typeface="宋体" pitchFamily="2" charset="-122"/>
              </a:rPr>
              <a:t>。</a:t>
            </a:r>
            <a:endParaRPr lang="zh-CN" altLang="en-US" sz="26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685" name="Text Box 13"/>
          <p:cNvSpPr txBox="1"/>
          <p:nvPr/>
        </p:nvSpPr>
        <p:spPr>
          <a:xfrm>
            <a:off x="5327650" y="3278188"/>
            <a:ext cx="403225" cy="5664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800" baseline="30000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2</a:t>
            </a:r>
            <a:endParaRPr lang="en-US" altLang="zh-CN" sz="4800" baseline="30000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81" name="Text Box 14"/>
          <p:cNvSpPr txBox="1"/>
          <p:nvPr/>
        </p:nvSpPr>
        <p:spPr>
          <a:xfrm>
            <a:off x="1670050" y="3735388"/>
            <a:ext cx="8197850" cy="883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600" dirty="0">
                <a:latin typeface="Arial" pitchFamily="34" charset="0"/>
                <a:ea typeface="宋体" pitchFamily="2" charset="-122"/>
              </a:rPr>
              <a:t>4</a:t>
            </a:r>
            <a:r>
              <a:rPr lang="zh-CN" altLang="en-US" sz="2600" dirty="0">
                <a:latin typeface="Arial" pitchFamily="34" charset="0"/>
                <a:ea typeface="宋体" pitchFamily="2" charset="-122"/>
              </a:rPr>
              <a:t>.已知一组数据的方差是2，如果每个数据都乘3得到一组新数据，则新数据的方差是 </a:t>
            </a:r>
            <a:r>
              <a:rPr lang="zh-CN" altLang="en-US" sz="2600" u="sng" dirty="0">
                <a:latin typeface="Arial" pitchFamily="34" charset="0"/>
                <a:ea typeface="宋体" pitchFamily="2" charset="-122"/>
              </a:rPr>
              <a:t>               </a:t>
            </a:r>
            <a:r>
              <a:rPr lang="zh-CN" altLang="en-US" sz="2600" dirty="0">
                <a:latin typeface="Arial" pitchFamily="34" charset="0"/>
                <a:ea typeface="宋体" pitchFamily="2" charset="-122"/>
              </a:rPr>
              <a:t>。</a:t>
            </a:r>
            <a:endParaRPr lang="zh-CN" altLang="en-US" sz="26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687" name="Text Box 15"/>
          <p:cNvSpPr txBox="1"/>
          <p:nvPr/>
        </p:nvSpPr>
        <p:spPr>
          <a:xfrm rot="-5400000">
            <a:off x="6379210" y="4137025"/>
            <a:ext cx="618490" cy="735013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eaVer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400" baseline="30000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18</a:t>
            </a:r>
            <a:endParaRPr lang="en-US" altLang="zh-CN" sz="4400" baseline="30000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83" name="Text Box 16"/>
          <p:cNvSpPr txBox="1"/>
          <p:nvPr/>
        </p:nvSpPr>
        <p:spPr>
          <a:xfrm>
            <a:off x="1670050" y="4421188"/>
            <a:ext cx="8569325" cy="16363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sz="2600" dirty="0">
                <a:solidFill>
                  <a:srgbClr val="000099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2600" dirty="0">
                <a:solidFill>
                  <a:srgbClr val="000099"/>
                </a:solidFill>
                <a:latin typeface="宋体" pitchFamily="2" charset="-122"/>
                <a:ea typeface="宋体" pitchFamily="2" charset="-122"/>
              </a:rPr>
              <a:t>.甲、乙两名战士在射击训练中，打靶的次数相同，且射击成绩的平均数也相同，如果甲的射击成绩比较稳定，那么方差的大小关系是:S</a:t>
            </a:r>
            <a:r>
              <a:rPr lang="zh-CN" altLang="en-US" sz="2600" baseline="50000" dirty="0">
                <a:solidFill>
                  <a:srgbClr val="000099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600" baseline="-25000" dirty="0">
                <a:solidFill>
                  <a:srgbClr val="000099"/>
                </a:solidFill>
                <a:latin typeface="宋体" pitchFamily="2" charset="-122"/>
                <a:ea typeface="宋体" pitchFamily="2" charset="-122"/>
              </a:rPr>
              <a:t>甲______</a:t>
            </a:r>
            <a:r>
              <a:rPr lang="zh-CN" altLang="en-US" sz="2600" dirty="0">
                <a:solidFill>
                  <a:srgbClr val="000099"/>
                </a:solidFill>
                <a:latin typeface="宋体" pitchFamily="2" charset="-122"/>
                <a:ea typeface="宋体" pitchFamily="2" charset="-122"/>
              </a:rPr>
              <a:t>S</a:t>
            </a:r>
            <a:r>
              <a:rPr lang="zh-CN" altLang="en-US" sz="2600" baseline="50000" dirty="0">
                <a:solidFill>
                  <a:srgbClr val="000099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600" baseline="-25000" dirty="0">
                <a:solidFill>
                  <a:srgbClr val="000099"/>
                </a:solidFill>
                <a:latin typeface="宋体" pitchFamily="2" charset="-122"/>
                <a:ea typeface="宋体" pitchFamily="2" charset="-122"/>
              </a:rPr>
              <a:t>乙</a:t>
            </a:r>
            <a:r>
              <a:rPr lang="zh-CN" altLang="en-US" sz="2600" dirty="0">
                <a:solidFill>
                  <a:srgbClr val="000099"/>
                </a:solidFill>
                <a:latin typeface="宋体" pitchFamily="2" charset="-122"/>
                <a:ea typeface="宋体" pitchFamily="2" charset="-122"/>
              </a:rPr>
              <a:t>。</a:t>
            </a:r>
            <a:endParaRPr lang="zh-CN" altLang="en-US" sz="2600" dirty="0">
              <a:solidFill>
                <a:srgbClr val="000099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8689" name="Text Box 17"/>
          <p:cNvSpPr txBox="1"/>
          <p:nvPr/>
        </p:nvSpPr>
        <p:spPr>
          <a:xfrm>
            <a:off x="5522913" y="5514975"/>
            <a:ext cx="504825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＜</a:t>
            </a:r>
            <a:endParaRPr lang="en-US" altLang="zh-CN" dirty="0">
              <a:solidFill>
                <a:srgbClr val="FF0000"/>
              </a:solidFill>
              <a:latin typeface="黑体" pitchFamily="2" charset="-122"/>
              <a:ea typeface="楷体_GB2312" pitchFamily="49" charset="-122"/>
            </a:endParaRPr>
          </a:p>
        </p:txBody>
      </p:sp>
      <p:grpSp>
        <p:nvGrpSpPr>
          <p:cNvPr id="3085" name="Group 15"/>
          <p:cNvGrpSpPr/>
          <p:nvPr/>
        </p:nvGrpSpPr>
        <p:grpSpPr>
          <a:xfrm>
            <a:off x="4881563" y="500063"/>
            <a:ext cx="2730500" cy="1371600"/>
            <a:chOff x="3992" y="432"/>
            <a:chExt cx="1720" cy="864"/>
          </a:xfrm>
        </p:grpSpPr>
        <p:pic>
          <p:nvPicPr>
            <p:cNvPr id="3086" name="Picture 16" descr="模板图片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3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黑体" pitchFamily="2" charset="-122"/>
                  <a:cs typeface="+mn-cs"/>
                </a:rPr>
                <a:t>随堂练习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8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8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868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8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2"/>
          <p:cNvSpPr/>
          <p:nvPr/>
        </p:nvSpPr>
        <p:spPr>
          <a:xfrm>
            <a:off x="1752600" y="2714625"/>
            <a:ext cx="8915400" cy="1676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6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7</a:t>
            </a:r>
            <a:r>
              <a:rPr lang="zh-CN" altLang="en-US" sz="26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.样本方差的作用是（       ） </a:t>
            </a:r>
            <a:endParaRPr lang="zh-CN" altLang="en-US" sz="2600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6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（A)表示总体的平均水平           （B）表示样本的平均水平</a:t>
            </a:r>
            <a:endParaRPr lang="zh-CN" altLang="en-US" sz="2600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6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（C）准确表示总体的波动大小 （D）表示样本的波动大小 </a:t>
            </a:r>
            <a:r>
              <a:rPr lang="zh-CN" altLang="en-US" sz="2600" dirty="0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         </a:t>
            </a:r>
            <a:endParaRPr lang="zh-CN" altLang="en-US" sz="2600" dirty="0">
              <a:solidFill>
                <a:srgbClr val="080808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1507" name="Group 3"/>
          <p:cNvGrpSpPr/>
          <p:nvPr/>
        </p:nvGrpSpPr>
        <p:grpSpPr>
          <a:xfrm>
            <a:off x="1757363" y="1114425"/>
            <a:ext cx="8712200" cy="1158240"/>
            <a:chOff x="0" y="0"/>
            <a:chExt cx="13720" cy="1823"/>
          </a:xfrm>
        </p:grpSpPr>
        <p:sp>
          <p:nvSpPr>
            <p:cNvPr id="21511" name="Rectangle 4"/>
            <p:cNvSpPr/>
            <p:nvPr/>
          </p:nvSpPr>
          <p:spPr>
            <a:xfrm>
              <a:off x="0" y="120"/>
              <a:ext cx="13720" cy="170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600" dirty="0">
                  <a:solidFill>
                    <a:srgbClr val="080808"/>
                  </a:solidFill>
                  <a:latin typeface="Arial" pitchFamily="34" charset="0"/>
                  <a:ea typeface="宋体" pitchFamily="2" charset="-122"/>
                </a:rPr>
                <a:t>6</a:t>
              </a:r>
              <a:r>
                <a:rPr lang="zh-CN" altLang="en-US" sz="2600" dirty="0">
                  <a:solidFill>
                    <a:srgbClr val="080808"/>
                  </a:solidFill>
                  <a:latin typeface="Arial" pitchFamily="34" charset="0"/>
                  <a:ea typeface="宋体" pitchFamily="2" charset="-122"/>
                </a:rPr>
                <a:t>.在样本方差的计算公式</a:t>
              </a:r>
              <a:endParaRPr lang="zh-CN" altLang="en-US" sz="2600" dirty="0">
                <a:solidFill>
                  <a:srgbClr val="080808"/>
                </a:solidFill>
                <a:latin typeface="Arial" pitchFamily="34" charset="0"/>
                <a:ea typeface="宋体" pitchFamily="2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600" dirty="0">
                  <a:solidFill>
                    <a:srgbClr val="080808"/>
                  </a:solidFill>
                  <a:latin typeface="Arial" pitchFamily="34" charset="0"/>
                  <a:ea typeface="宋体" pitchFamily="2" charset="-122"/>
                </a:rPr>
                <a:t>数字10 表示</a:t>
              </a:r>
              <a:r>
                <a:rPr lang="zh-CN" altLang="en-US" sz="2600" u="sng" dirty="0">
                  <a:solidFill>
                    <a:srgbClr val="080808"/>
                  </a:solidFill>
                  <a:latin typeface="Arial" pitchFamily="34" charset="0"/>
                  <a:ea typeface="宋体" pitchFamily="2" charset="-122"/>
                </a:rPr>
                <a:t>                    ,</a:t>
              </a:r>
              <a:r>
                <a:rPr lang="zh-CN" altLang="en-US" sz="2600" dirty="0">
                  <a:solidFill>
                    <a:srgbClr val="080808"/>
                  </a:solidFill>
                  <a:latin typeface="Arial" pitchFamily="34" charset="0"/>
                  <a:ea typeface="宋体" pitchFamily="2" charset="-122"/>
                </a:rPr>
                <a:t>数字20表示</a:t>
              </a:r>
              <a:r>
                <a:rPr lang="zh-CN" altLang="en-US" sz="2600" u="sng" dirty="0">
                  <a:solidFill>
                    <a:srgbClr val="080808"/>
                  </a:solidFill>
                  <a:latin typeface="Arial" pitchFamily="34" charset="0"/>
                  <a:ea typeface="宋体" pitchFamily="2" charset="-122"/>
                </a:rPr>
                <a:t>                  </a:t>
              </a:r>
              <a:r>
                <a:rPr lang="zh-CN" altLang="en-US" sz="2600" dirty="0">
                  <a:solidFill>
                    <a:srgbClr val="080808"/>
                  </a:solidFill>
                  <a:latin typeface="Arial" pitchFamily="34" charset="0"/>
                  <a:ea typeface="宋体" pitchFamily="2" charset="-122"/>
                </a:rPr>
                <a:t>.</a:t>
              </a:r>
              <a:endParaRPr lang="zh-CN" altLang="en-US" sz="2600" dirty="0">
                <a:solidFill>
                  <a:srgbClr val="080808"/>
                </a:solidFill>
                <a:latin typeface="Arial" pitchFamily="34" charset="0"/>
                <a:ea typeface="宋体" pitchFamily="2" charset="-122"/>
              </a:endParaRPr>
            </a:p>
          </p:txBody>
        </p:sp>
        <p:pic>
          <p:nvPicPr>
            <p:cNvPr id="21512" name="Picture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760" y="0"/>
              <a:ext cx="7919" cy="1073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29703" name="Text Box 7"/>
          <p:cNvSpPr txBox="1"/>
          <p:nvPr/>
        </p:nvSpPr>
        <p:spPr>
          <a:xfrm>
            <a:off x="5029200" y="2714625"/>
            <a:ext cx="7620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D</a:t>
            </a:r>
            <a:endParaRPr lang="en-US" altLang="zh-CN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705" name="Text Box 9"/>
          <p:cNvSpPr txBox="1"/>
          <p:nvPr/>
        </p:nvSpPr>
        <p:spPr>
          <a:xfrm>
            <a:off x="7167563" y="1720850"/>
            <a:ext cx="19780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样本平均数</a:t>
            </a:r>
            <a:endParaRPr lang="zh-CN" altLang="en-US" sz="24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706" name="Text Box 10"/>
          <p:cNvSpPr txBox="1"/>
          <p:nvPr/>
        </p:nvSpPr>
        <p:spPr>
          <a:xfrm>
            <a:off x="3738563" y="1720850"/>
            <a:ext cx="1684337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样本容量</a:t>
            </a:r>
            <a:endParaRPr lang="zh-CN" altLang="en-US" sz="24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  <p:bldP spid="29705" grpId="0"/>
      <p:bldP spid="2970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7" name="Rectangle 3"/>
          <p:cNvSpPr/>
          <p:nvPr/>
        </p:nvSpPr>
        <p:spPr>
          <a:xfrm>
            <a:off x="1752600" y="1428750"/>
            <a:ext cx="8867775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600" dirty="0">
                <a:latin typeface="Arial" pitchFamily="34" charset="0"/>
                <a:ea typeface="宋体" pitchFamily="2" charset="-122"/>
              </a:rPr>
              <a:t>8</a:t>
            </a:r>
            <a:r>
              <a:rPr lang="zh-CN" altLang="en-US" sz="2600" dirty="0">
                <a:latin typeface="Arial" pitchFamily="34" charset="0"/>
                <a:ea typeface="宋体" pitchFamily="2" charset="-122"/>
              </a:rPr>
              <a:t>.小明本期五次测验的数学和英语成绩分别如下</a:t>
            </a:r>
            <a:r>
              <a:rPr lang="zh-CN" altLang="en-US" sz="2600" dirty="0">
                <a:solidFill>
                  <a:schemeClr val="tx2"/>
                </a:solidFill>
                <a:latin typeface="Arial" pitchFamily="34" charset="0"/>
                <a:ea typeface="宋体" pitchFamily="2" charset="-122"/>
              </a:rPr>
              <a:t>（单位：分）</a:t>
            </a:r>
            <a:endParaRPr lang="zh-CN" altLang="en-US" sz="2600" dirty="0">
              <a:solidFill>
                <a:schemeClr val="tx2"/>
              </a:solidFill>
              <a:latin typeface="Arial" pitchFamily="34" charset="0"/>
              <a:ea typeface="宋体" pitchFamily="2" charset="-122"/>
            </a:endParaRPr>
          </a:p>
        </p:txBody>
      </p:sp>
      <p:graphicFrame>
        <p:nvGraphicFramePr>
          <p:cNvPr id="31748" name="Group 4"/>
          <p:cNvGraphicFramePr>
            <a:graphicFrameLocks noGrp="1"/>
          </p:cNvGraphicFramePr>
          <p:nvPr/>
        </p:nvGraphicFramePr>
        <p:xfrm>
          <a:off x="2133600" y="1885950"/>
          <a:ext cx="7272020" cy="950595"/>
        </p:xfrm>
        <a:graphic>
          <a:graphicData uri="http://schemas.openxmlformats.org/drawingml/2006/table">
            <a:tbl>
              <a:tblPr/>
              <a:tblGrid>
                <a:gridCol w="1212850"/>
                <a:gridCol w="1203325"/>
                <a:gridCol w="1220470"/>
                <a:gridCol w="1210945"/>
                <a:gridCol w="1212850"/>
                <a:gridCol w="1211580"/>
              </a:tblGrid>
              <a:tr h="4933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数学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70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95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75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95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90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英语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80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85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90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85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85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71" name="Rectangle 27"/>
          <p:cNvSpPr/>
          <p:nvPr/>
        </p:nvSpPr>
        <p:spPr>
          <a:xfrm>
            <a:off x="1981200" y="2800350"/>
            <a:ext cx="8686800" cy="883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600" dirty="0">
                <a:latin typeface="Arial" pitchFamily="34" charset="0"/>
                <a:ea typeface="宋体" pitchFamily="2" charset="-122"/>
              </a:rPr>
              <a:t>通过对小明的两科成绩进行分析，你有何看法？对小明的学习你有什么建议？</a:t>
            </a:r>
            <a:endParaRPr lang="zh-CN" altLang="en-US" sz="26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772" name="Text Box 28"/>
          <p:cNvSpPr txBox="1"/>
          <p:nvPr/>
        </p:nvSpPr>
        <p:spPr>
          <a:xfrm>
            <a:off x="1981200" y="3714750"/>
            <a:ext cx="3030538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3333FF"/>
                </a:solidFill>
                <a:latin typeface="Arial" pitchFamily="34" charset="0"/>
                <a:ea typeface="宋体" pitchFamily="2" charset="-122"/>
              </a:rPr>
              <a:t>平均数</a:t>
            </a:r>
            <a:r>
              <a:rPr lang="en-US" altLang="zh-CN" dirty="0">
                <a:solidFill>
                  <a:srgbClr val="3333FF"/>
                </a:solidFill>
                <a:latin typeface="Arial" pitchFamily="34" charset="0"/>
                <a:ea typeface="宋体" pitchFamily="2" charset="-122"/>
              </a:rPr>
              <a:t>:</a:t>
            </a:r>
            <a:r>
              <a:rPr lang="zh-CN" altLang="en-US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都是</a:t>
            </a:r>
            <a:r>
              <a:rPr lang="en-US" altLang="zh-CN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85</a:t>
            </a:r>
            <a:endParaRPr lang="en-US" altLang="zh-CN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773" name="Text Box 29"/>
          <p:cNvSpPr txBox="1"/>
          <p:nvPr/>
        </p:nvSpPr>
        <p:spPr>
          <a:xfrm>
            <a:off x="4953000" y="3714750"/>
            <a:ext cx="541655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3333FF"/>
                </a:solidFill>
                <a:latin typeface="Arial" pitchFamily="34" charset="0"/>
                <a:ea typeface="宋体" pitchFamily="2" charset="-122"/>
              </a:rPr>
              <a:t>方差</a:t>
            </a:r>
            <a:r>
              <a:rPr lang="en-US" altLang="zh-CN" dirty="0">
                <a:solidFill>
                  <a:srgbClr val="3333FF"/>
                </a:solidFill>
                <a:latin typeface="Arial" pitchFamily="34" charset="0"/>
                <a:ea typeface="宋体" pitchFamily="2" charset="-122"/>
              </a:rPr>
              <a:t>:</a:t>
            </a:r>
            <a:r>
              <a:rPr lang="en-US" altLang="zh-CN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①</a:t>
            </a:r>
            <a:r>
              <a:rPr lang="zh-CN" altLang="en-US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数学 </a:t>
            </a:r>
            <a:r>
              <a:rPr lang="en-US" altLang="zh-CN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115 ; ②</a:t>
            </a:r>
            <a:r>
              <a:rPr lang="zh-CN" altLang="en-US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英语 </a:t>
            </a:r>
            <a:r>
              <a:rPr lang="en-US" altLang="zh-CN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10</a:t>
            </a:r>
            <a:endParaRPr lang="en-US" altLang="zh-CN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774" name="Text Box 30"/>
          <p:cNvSpPr txBox="1"/>
          <p:nvPr/>
        </p:nvSpPr>
        <p:spPr>
          <a:xfrm>
            <a:off x="2071688" y="4410075"/>
            <a:ext cx="8291512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6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英语较稳定但要提高</a:t>
            </a:r>
            <a:r>
              <a:rPr lang="en-US" altLang="zh-CN" sz="26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;  </a:t>
            </a:r>
            <a:r>
              <a:rPr lang="zh-CN" altLang="en-US" sz="26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数学不够稳定有待努力进步</a:t>
            </a:r>
            <a:r>
              <a:rPr lang="en-US" altLang="zh-CN" sz="26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!</a:t>
            </a:r>
            <a:endParaRPr lang="en-US" altLang="zh-CN" sz="26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1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71" grpId="0"/>
      <p:bldP spid="31772" grpId="0"/>
      <p:bldP spid="31773" grpId="0"/>
      <p:bldP spid="317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098" name="Object 25"/>
          <p:cNvGraphicFramePr>
            <a:graphicFrameLocks noChangeAspect="1"/>
          </p:cNvGraphicFramePr>
          <p:nvPr/>
        </p:nvGraphicFramePr>
        <p:xfrm>
          <a:off x="7951788" y="2998788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1" imgW="128905" imgH="200660" progId="Equation.DSMT4">
                  <p:embed/>
                </p:oleObj>
              </mc:Choice>
              <mc:Fallback>
                <p:oleObj name="" r:id="rId1" imgW="128905" imgH="20066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951788" y="2998788"/>
                        <a:ext cx="914400" cy="198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4" name="Rectangle 26" descr="小网格"/>
          <p:cNvSpPr/>
          <p:nvPr/>
        </p:nvSpPr>
        <p:spPr>
          <a:xfrm>
            <a:off x="2024063" y="995363"/>
            <a:ext cx="8501062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1. </a:t>
            </a:r>
            <a:r>
              <a:rPr lang="zh-CN" altLang="en-US" sz="2400" dirty="0">
                <a:latin typeface="黑体" pitchFamily="2" charset="-122"/>
                <a:ea typeface="楷体_GB2312" pitchFamily="49" charset="-122"/>
              </a:rPr>
              <a:t>举例说明方差是如何刻画数据的离散程度或波动大小的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.</a:t>
            </a:r>
            <a:endParaRPr lang="zh-CN" altLang="en-US" sz="24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2795" name="Text Box 27"/>
          <p:cNvSpPr txBox="1"/>
          <p:nvPr/>
        </p:nvSpPr>
        <p:spPr>
          <a:xfrm>
            <a:off x="2024063" y="1566863"/>
            <a:ext cx="37642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2.方差的具体涵义是什么？</a:t>
            </a:r>
            <a:endParaRPr lang="zh-CN" altLang="en-US" sz="24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2796" name="Rectangle 28" descr="小网格"/>
          <p:cNvSpPr/>
          <p:nvPr/>
        </p:nvSpPr>
        <p:spPr>
          <a:xfrm>
            <a:off x="1524000" y="2100263"/>
            <a:ext cx="9067800" cy="1041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sz="2500" dirty="0">
                <a:solidFill>
                  <a:schemeClr val="accent1"/>
                </a:solidFill>
                <a:latin typeface="黑体" pitchFamily="2" charset="-122"/>
                <a:ea typeface="楷体_GB2312" pitchFamily="49" charset="-122"/>
              </a:rPr>
              <a:t>  </a:t>
            </a:r>
            <a:r>
              <a:rPr lang="zh-CN" altLang="en-US" sz="2500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方差</a:t>
            </a:r>
            <a:r>
              <a:rPr lang="zh-CN" altLang="en-US" sz="2600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一组数据中的数与这组数据的平均数的</a:t>
            </a:r>
            <a:r>
              <a:rPr lang="zh-CN" altLang="en-US" sz="26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偏离程度</a:t>
            </a:r>
            <a:r>
              <a:rPr lang="zh-CN" altLang="en-US" sz="2600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是数据的一个</a:t>
            </a:r>
            <a:r>
              <a:rPr lang="zh-CN" altLang="en-US" sz="26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重要特征，</a:t>
            </a:r>
            <a:r>
              <a:rPr lang="zh-CN" altLang="en-US" sz="2600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它反映了一组数据的</a:t>
            </a:r>
            <a:r>
              <a:rPr lang="zh-CN" altLang="en-US" sz="26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离散程度或波动大小</a:t>
            </a:r>
            <a:r>
              <a:rPr lang="zh-CN" altLang="en-US" sz="2600" dirty="0">
                <a:solidFill>
                  <a:schemeClr val="accent1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endParaRPr lang="zh-CN" altLang="en-US" sz="2600" dirty="0">
              <a:solidFill>
                <a:schemeClr val="accent1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2797" name="Rectangle 29" descr="小网格"/>
          <p:cNvSpPr/>
          <p:nvPr/>
        </p:nvSpPr>
        <p:spPr>
          <a:xfrm>
            <a:off x="1676400" y="3052763"/>
            <a:ext cx="861060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solidFill>
                  <a:schemeClr val="accent1"/>
                </a:solidFill>
                <a:latin typeface="黑体" pitchFamily="2" charset="-122"/>
                <a:ea typeface="楷体_GB2312" pitchFamily="49" charset="-122"/>
              </a:rPr>
              <a:t>    </a:t>
            </a:r>
            <a:r>
              <a:rPr lang="zh-CN" altLang="en-US" sz="25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一般地，一组数据的方差越小，说明这组数据离散或波动的程度就越小，这组数据也就越稳定</a:t>
            </a:r>
            <a:r>
              <a:rPr lang="en-US" altLang="zh-CN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endParaRPr lang="en-US" altLang="zh-CN" sz="25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2798" name="Text Box 30"/>
          <p:cNvSpPr txBox="1"/>
          <p:nvPr/>
        </p:nvSpPr>
        <p:spPr>
          <a:xfrm>
            <a:off x="1919288" y="4043363"/>
            <a:ext cx="7993062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思考：</a:t>
            </a:r>
            <a:r>
              <a:rPr lang="zh-CN" altLang="en-US" sz="2400" dirty="0">
                <a:latin typeface="Arial" pitchFamily="34" charset="0"/>
                <a:ea typeface="宋体" pitchFamily="2" charset="-122"/>
              </a:rPr>
              <a:t>求数据方差的一般步骤是什么？</a:t>
            </a:r>
            <a:endParaRPr lang="zh-CN" altLang="en-US" sz="24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99" name="Text Box 31"/>
          <p:cNvSpPr txBox="1"/>
          <p:nvPr/>
        </p:nvSpPr>
        <p:spPr>
          <a:xfrm>
            <a:off x="2208213" y="4529138"/>
            <a:ext cx="7921625" cy="4572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lgDash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1</a:t>
            </a:r>
            <a:r>
              <a:rPr lang="zh-CN" altLang="en-US" sz="24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、求数据的平均数；</a:t>
            </a:r>
            <a:endParaRPr lang="zh-CN" altLang="en-US" sz="2400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800" name="Rectangle 32"/>
          <p:cNvSpPr/>
          <p:nvPr/>
        </p:nvSpPr>
        <p:spPr>
          <a:xfrm>
            <a:off x="2209800" y="5151438"/>
            <a:ext cx="37052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2</a:t>
            </a:r>
            <a:r>
              <a:rPr lang="zh-CN" altLang="en-US" sz="24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、利用方差公式求方差。</a:t>
            </a:r>
            <a:endParaRPr lang="zh-CN" altLang="en-US" sz="2400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Group 33"/>
          <p:cNvGrpSpPr/>
          <p:nvPr/>
        </p:nvGrpSpPr>
        <p:grpSpPr>
          <a:xfrm>
            <a:off x="2219325" y="5672138"/>
            <a:ext cx="6553200" cy="593725"/>
            <a:chOff x="0" y="0"/>
            <a:chExt cx="4128" cy="374"/>
          </a:xfrm>
        </p:grpSpPr>
        <p:sp>
          <p:nvSpPr>
            <p:cNvPr id="4110" name="Rectangle 34"/>
            <p:cNvSpPr/>
            <p:nvPr/>
          </p:nvSpPr>
          <p:spPr>
            <a:xfrm>
              <a:off x="0" y="77"/>
              <a:ext cx="2813" cy="230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S</a:t>
              </a:r>
              <a:r>
                <a:rPr lang="en-US" altLang="zh-CN" baseline="30000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2</a:t>
              </a:r>
              <a:r>
                <a:rPr lang="en-US" altLang="zh-CN" dirty="0">
                  <a:latin typeface="Arial" pitchFamily="34" charset="0"/>
                  <a:ea typeface="宋体" pitchFamily="2" charset="-122"/>
                </a:rPr>
                <a:t>=     [(x</a:t>
              </a:r>
              <a:r>
                <a:rPr lang="en-US" altLang="zh-CN" baseline="-25000" dirty="0">
                  <a:latin typeface="Arial" pitchFamily="34" charset="0"/>
                  <a:ea typeface="宋体" pitchFamily="2" charset="-122"/>
                </a:rPr>
                <a:t>1</a:t>
              </a:r>
              <a:r>
                <a:rPr lang="zh-CN" altLang="en-US" dirty="0">
                  <a:latin typeface="Arial" pitchFamily="34" charset="0"/>
                  <a:ea typeface="宋体" pitchFamily="2" charset="-122"/>
                </a:rPr>
                <a:t>－</a:t>
              </a:r>
              <a:r>
                <a:rPr lang="en-US" altLang="zh-CN" dirty="0">
                  <a:latin typeface="Arial" pitchFamily="34" charset="0"/>
                  <a:ea typeface="宋体" pitchFamily="2" charset="-122"/>
                </a:rPr>
                <a:t>x)</a:t>
              </a:r>
              <a:r>
                <a:rPr lang="en-US" altLang="zh-CN" baseline="30000" dirty="0">
                  <a:latin typeface="Arial" pitchFamily="34" charset="0"/>
                  <a:ea typeface="宋体" pitchFamily="2" charset="-122"/>
                </a:rPr>
                <a:t>2</a:t>
              </a:r>
              <a:r>
                <a:rPr lang="zh-CN" altLang="en-US" dirty="0">
                  <a:latin typeface="Arial" pitchFamily="34" charset="0"/>
                  <a:ea typeface="宋体" pitchFamily="2" charset="-122"/>
                </a:rPr>
                <a:t>＋ </a:t>
              </a:r>
              <a:r>
                <a:rPr lang="en-US" altLang="zh-CN" dirty="0">
                  <a:latin typeface="Arial" pitchFamily="34" charset="0"/>
                  <a:ea typeface="宋体" pitchFamily="2" charset="-122"/>
                </a:rPr>
                <a:t>(x</a:t>
              </a:r>
              <a:r>
                <a:rPr lang="en-US" altLang="zh-CN" baseline="-25000" dirty="0">
                  <a:latin typeface="Arial" pitchFamily="34" charset="0"/>
                  <a:ea typeface="宋体" pitchFamily="2" charset="-122"/>
                </a:rPr>
                <a:t>2</a:t>
              </a:r>
              <a:r>
                <a:rPr lang="zh-CN" altLang="en-US" dirty="0">
                  <a:latin typeface="Arial" pitchFamily="34" charset="0"/>
                  <a:ea typeface="宋体" pitchFamily="2" charset="-122"/>
                </a:rPr>
                <a:t>－</a:t>
              </a:r>
              <a:r>
                <a:rPr lang="en-US" altLang="zh-CN" dirty="0">
                  <a:latin typeface="Arial" pitchFamily="34" charset="0"/>
                  <a:ea typeface="宋体" pitchFamily="2" charset="-122"/>
                </a:rPr>
                <a:t>x)</a:t>
              </a:r>
              <a:r>
                <a:rPr lang="en-US" altLang="zh-CN" baseline="30000" dirty="0">
                  <a:latin typeface="Arial" pitchFamily="34" charset="0"/>
                  <a:ea typeface="宋体" pitchFamily="2" charset="-122"/>
                </a:rPr>
                <a:t>2</a:t>
              </a:r>
              <a:r>
                <a:rPr lang="en-US" altLang="zh-CN" dirty="0">
                  <a:latin typeface="Arial" pitchFamily="34" charset="0"/>
                  <a:ea typeface="宋体" pitchFamily="2" charset="-122"/>
                </a:rPr>
                <a:t> </a:t>
              </a:r>
              <a:r>
                <a:rPr lang="zh-CN" altLang="en-US" dirty="0">
                  <a:latin typeface="Arial" pitchFamily="34" charset="0"/>
                  <a:ea typeface="宋体" pitchFamily="2" charset="-122"/>
                </a:rPr>
                <a:t>＋</a:t>
              </a:r>
              <a:r>
                <a:rPr lang="en-US" altLang="zh-CN" dirty="0">
                  <a:latin typeface="Arial" pitchFamily="34" charset="0"/>
                  <a:ea typeface="宋体" pitchFamily="2" charset="-122"/>
                </a:rPr>
                <a:t>…</a:t>
              </a:r>
              <a:r>
                <a:rPr lang="zh-CN" altLang="en-US" dirty="0">
                  <a:latin typeface="Arial" pitchFamily="34" charset="0"/>
                  <a:ea typeface="宋体" pitchFamily="2" charset="-122"/>
                </a:rPr>
                <a:t>＋ </a:t>
              </a:r>
              <a:r>
                <a:rPr lang="en-US" altLang="zh-CN" dirty="0">
                  <a:latin typeface="Arial" pitchFamily="34" charset="0"/>
                  <a:ea typeface="宋体" pitchFamily="2" charset="-122"/>
                </a:rPr>
                <a:t>(x</a:t>
              </a:r>
              <a:r>
                <a:rPr lang="en-US" altLang="zh-CN" baseline="-25000" dirty="0">
                  <a:latin typeface="Arial" pitchFamily="34" charset="0"/>
                  <a:ea typeface="宋体" pitchFamily="2" charset="-122"/>
                </a:rPr>
                <a:t>n</a:t>
              </a:r>
              <a:r>
                <a:rPr lang="zh-CN" altLang="en-US" dirty="0">
                  <a:latin typeface="Arial" pitchFamily="34" charset="0"/>
                  <a:ea typeface="宋体" pitchFamily="2" charset="-122"/>
                </a:rPr>
                <a:t>－</a:t>
              </a:r>
              <a:r>
                <a:rPr lang="en-US" altLang="zh-CN" dirty="0">
                  <a:latin typeface="Arial" pitchFamily="34" charset="0"/>
                  <a:ea typeface="宋体" pitchFamily="2" charset="-122"/>
                </a:rPr>
                <a:t>x)</a:t>
              </a:r>
              <a:r>
                <a:rPr lang="en-US" altLang="zh-CN" baseline="30000" dirty="0">
                  <a:latin typeface="Arial" pitchFamily="34" charset="0"/>
                  <a:ea typeface="宋体" pitchFamily="2" charset="-122"/>
                </a:rPr>
                <a:t>2 </a:t>
              </a:r>
              <a:r>
                <a:rPr lang="en-US" altLang="zh-CN" dirty="0">
                  <a:latin typeface="Arial" pitchFamily="34" charset="0"/>
                  <a:ea typeface="宋体" pitchFamily="2" charset="-122"/>
                </a:rPr>
                <a:t>]</a:t>
              </a:r>
              <a:endParaRPr lang="en-US" altLang="zh-CN" dirty="0">
                <a:latin typeface="Arial" pitchFamily="34" charset="0"/>
                <a:ea typeface="宋体" pitchFamily="2" charset="-122"/>
              </a:endParaRPr>
            </a:p>
          </p:txBody>
        </p:sp>
        <p:grpSp>
          <p:nvGrpSpPr>
            <p:cNvPr id="4111" name="Group 35"/>
            <p:cNvGrpSpPr/>
            <p:nvPr/>
          </p:nvGrpSpPr>
          <p:grpSpPr>
            <a:xfrm>
              <a:off x="464" y="0"/>
              <a:ext cx="264" cy="374"/>
              <a:chOff x="0" y="0"/>
              <a:chExt cx="264" cy="374"/>
            </a:xfrm>
          </p:grpSpPr>
          <p:sp>
            <p:nvSpPr>
              <p:cNvPr id="4116" name="Text Box 36"/>
              <p:cNvSpPr txBox="1"/>
              <p:nvPr/>
            </p:nvSpPr>
            <p:spPr>
              <a:xfrm>
                <a:off x="24" y="0"/>
                <a:ext cx="240" cy="250"/>
              </a:xfrm>
              <a:prstGeom prst="rect">
                <a:avLst/>
              </a:prstGeom>
              <a:noFill/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dirty="0">
                    <a:latin typeface="Arial" pitchFamily="34" charset="0"/>
                    <a:ea typeface="宋体" pitchFamily="2" charset="-122"/>
                  </a:rPr>
                  <a:t>1</a:t>
                </a:r>
                <a:endParaRPr lang="en-US" altLang="zh-CN" sz="2000" dirty="0">
                  <a:latin typeface="Arial" pitchFamily="34" charset="0"/>
                  <a:ea typeface="宋体" pitchFamily="2" charset="-122"/>
                </a:endParaRPr>
              </a:p>
            </p:txBody>
          </p:sp>
          <p:grpSp>
            <p:nvGrpSpPr>
              <p:cNvPr id="4117" name="Group 37"/>
              <p:cNvGrpSpPr/>
              <p:nvPr/>
            </p:nvGrpSpPr>
            <p:grpSpPr>
              <a:xfrm>
                <a:off x="0" y="144"/>
                <a:ext cx="240" cy="230"/>
                <a:chOff x="0" y="0"/>
                <a:chExt cx="240" cy="230"/>
              </a:xfrm>
            </p:grpSpPr>
            <p:sp>
              <p:nvSpPr>
                <p:cNvPr id="4118" name="Text Box 38"/>
                <p:cNvSpPr txBox="1"/>
                <p:nvPr/>
              </p:nvSpPr>
              <p:spPr>
                <a:xfrm>
                  <a:off x="0" y="0"/>
                  <a:ext cx="240" cy="23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bg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>
                  <a:spAutoFit/>
                </a:bodyPr>
                <a:p>
                  <a:pPr lvl="0" eaLnBrk="1" hangingPunct="1">
                    <a:spcBef>
                      <a:spcPct val="50000"/>
                    </a:spcBef>
                  </a:pPr>
                  <a:r>
                    <a:rPr lang="en-US" altLang="zh-CN" i="1" dirty="0">
                      <a:latin typeface="Arial" pitchFamily="34" charset="0"/>
                      <a:ea typeface="宋体" pitchFamily="2" charset="-122"/>
                    </a:rPr>
                    <a:t>n</a:t>
                  </a:r>
                  <a:endParaRPr lang="en-US" altLang="zh-CN" i="1" dirty="0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4119" name="Line 39"/>
                <p:cNvSpPr/>
                <p:nvPr/>
              </p:nvSpPr>
              <p:spPr>
                <a:xfrm>
                  <a:off x="60" y="84"/>
                  <a:ext cx="144" cy="0"/>
                </a:xfrm>
                <a:prstGeom prst="line">
                  <a:avLst/>
                </a:prstGeom>
                <a:ln w="2857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4112" name="Line 40"/>
            <p:cNvSpPr/>
            <p:nvPr/>
          </p:nvSpPr>
          <p:spPr>
            <a:xfrm>
              <a:off x="3992" y="181"/>
              <a:ext cx="136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3" name="Line 41"/>
            <p:cNvSpPr/>
            <p:nvPr/>
          </p:nvSpPr>
          <p:spPr>
            <a:xfrm>
              <a:off x="2404" y="136"/>
              <a:ext cx="136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4" name="Line 42"/>
            <p:cNvSpPr/>
            <p:nvPr/>
          </p:nvSpPr>
          <p:spPr>
            <a:xfrm>
              <a:off x="1316" y="181"/>
              <a:ext cx="136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5" name="Line 43"/>
            <p:cNvSpPr/>
            <p:nvPr/>
          </p:nvSpPr>
          <p:spPr>
            <a:xfrm>
              <a:off x="544" y="226"/>
              <a:ext cx="136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07" name="Group 15"/>
          <p:cNvGrpSpPr/>
          <p:nvPr/>
        </p:nvGrpSpPr>
        <p:grpSpPr>
          <a:xfrm>
            <a:off x="4800600" y="142875"/>
            <a:ext cx="2730500" cy="1371600"/>
            <a:chOff x="3992" y="432"/>
            <a:chExt cx="1720" cy="864"/>
          </a:xfrm>
        </p:grpSpPr>
        <p:pic>
          <p:nvPicPr>
            <p:cNvPr id="4108" name="Picture 16" descr="模板图片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6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" fill="hold"/>
                                        <p:tgtEl>
                                          <p:spTgt spid="3279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2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94" grpId="0"/>
      <p:bldP spid="32795" grpId="0" bldLvl="0"/>
      <p:bldP spid="32796" grpId="0"/>
      <p:bldP spid="32797" grpId="0" bldLvl="0"/>
      <p:bldP spid="32798" grpId="0"/>
      <p:bldP spid="32799" grpId="0" bldLvl="0" animBg="1"/>
      <p:bldP spid="3280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b="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b="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3555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3556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Group 2"/>
          <p:cNvGrpSpPr/>
          <p:nvPr/>
        </p:nvGrpSpPr>
        <p:grpSpPr>
          <a:xfrm>
            <a:off x="9067800" y="5486400"/>
            <a:ext cx="1600200" cy="1371600"/>
            <a:chOff x="0" y="0"/>
            <a:chExt cx="1008" cy="864"/>
          </a:xfrm>
        </p:grpSpPr>
        <p:pic>
          <p:nvPicPr>
            <p:cNvPr id="10250" name="Picture 3" descr="000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858" cy="82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grpSp>
          <p:nvGrpSpPr>
            <p:cNvPr id="10251" name="Group 4"/>
            <p:cNvGrpSpPr/>
            <p:nvPr/>
          </p:nvGrpSpPr>
          <p:grpSpPr>
            <a:xfrm>
              <a:off x="96" y="768"/>
              <a:ext cx="912" cy="96"/>
              <a:chOff x="0" y="0"/>
              <a:chExt cx="1104" cy="113"/>
            </a:xfrm>
          </p:grpSpPr>
          <p:sp>
            <p:nvSpPr>
              <p:cNvPr id="10252" name="未知"/>
              <p:cNvSpPr/>
              <p:nvPr/>
            </p:nvSpPr>
            <p:spPr>
              <a:xfrm flipH="1">
                <a:off x="632" y="109"/>
                <a:ext cx="10" cy="0"/>
              </a:xfrm>
              <a:custGeom>
                <a:avLst/>
                <a:gdLst>
                  <a:gd name="txL" fmla="*/ 0 w 153"/>
                  <a:gd name="txT" fmla="*/ 0 h 10"/>
                  <a:gd name="txR" fmla="*/ 153 w 153"/>
                  <a:gd name="txB" fmla="*/ 0 h 10"/>
                </a:gdLst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0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</a:cxnLst>
                <a:rect l="txL" t="txT" r="txR" b="txB"/>
                <a:pathLst>
                  <a:path w="153" h="10">
                    <a:moveTo>
                      <a:pt x="76" y="0"/>
                    </a:moveTo>
                    <a:lnTo>
                      <a:pt x="56" y="1"/>
                    </a:lnTo>
                    <a:lnTo>
                      <a:pt x="37" y="3"/>
                    </a:lnTo>
                    <a:lnTo>
                      <a:pt x="18" y="6"/>
                    </a:lnTo>
                    <a:lnTo>
                      <a:pt x="0" y="10"/>
                    </a:lnTo>
                    <a:lnTo>
                      <a:pt x="153" y="10"/>
                    </a:lnTo>
                    <a:lnTo>
                      <a:pt x="135" y="6"/>
                    </a:lnTo>
                    <a:lnTo>
                      <a:pt x="116" y="3"/>
                    </a:lnTo>
                    <a:lnTo>
                      <a:pt x="96" y="1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828180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53" name="未知"/>
              <p:cNvSpPr/>
              <p:nvPr/>
            </p:nvSpPr>
            <p:spPr>
              <a:xfrm flipH="1">
                <a:off x="632" y="109"/>
                <a:ext cx="10" cy="0"/>
              </a:xfrm>
              <a:custGeom>
                <a:avLst/>
                <a:gdLst>
                  <a:gd name="txL" fmla="*/ 0 w 151"/>
                  <a:gd name="txT" fmla="*/ 0 h 10"/>
                  <a:gd name="txR" fmla="*/ 151 w 151"/>
                  <a:gd name="txB" fmla="*/ 0 h 10"/>
                </a:gdLst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0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</a:cxnLst>
                <a:rect l="txL" t="txT" r="txR" b="txB"/>
                <a:pathLst>
                  <a:path w="151" h="10">
                    <a:moveTo>
                      <a:pt x="76" y="0"/>
                    </a:moveTo>
                    <a:lnTo>
                      <a:pt x="56" y="1"/>
                    </a:lnTo>
                    <a:lnTo>
                      <a:pt x="37" y="3"/>
                    </a:lnTo>
                    <a:lnTo>
                      <a:pt x="18" y="6"/>
                    </a:lnTo>
                    <a:lnTo>
                      <a:pt x="0" y="10"/>
                    </a:lnTo>
                    <a:lnTo>
                      <a:pt x="151" y="10"/>
                    </a:lnTo>
                    <a:lnTo>
                      <a:pt x="134" y="6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6A6867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54" name="未知"/>
              <p:cNvSpPr/>
              <p:nvPr/>
            </p:nvSpPr>
            <p:spPr>
              <a:xfrm flipH="1">
                <a:off x="455" y="62"/>
                <a:ext cx="216" cy="47"/>
              </a:xfrm>
              <a:custGeom>
                <a:avLst/>
                <a:gdLst>
                  <a:gd name="txL" fmla="*/ 0 w 3280"/>
                  <a:gd name="txT" fmla="*/ 0 h 753"/>
                  <a:gd name="txR" fmla="*/ 3280 w 3280"/>
                  <a:gd name="txB" fmla="*/ 753 h 753"/>
                </a:gdLst>
                <a:ahLst/>
                <a:cxnLst>
                  <a:cxn ang="0">
                    <a:pos x="170" y="4"/>
                  </a:cxn>
                  <a:cxn ang="0">
                    <a:pos x="164" y="2"/>
                  </a:cxn>
                  <a:cxn ang="0">
                    <a:pos x="156" y="1"/>
                  </a:cxn>
                  <a:cxn ang="0">
                    <a:pos x="146" y="0"/>
                  </a:cxn>
                  <a:cxn ang="0">
                    <a:pos x="136" y="0"/>
                  </a:cxn>
                  <a:cxn ang="0">
                    <a:pos x="124" y="0"/>
                  </a:cxn>
                  <a:cxn ang="0">
                    <a:pos x="112" y="1"/>
                  </a:cxn>
                  <a:cxn ang="0">
                    <a:pos x="100" y="3"/>
                  </a:cxn>
                  <a:cxn ang="0">
                    <a:pos x="88" y="4"/>
                  </a:cxn>
                  <a:cxn ang="0">
                    <a:pos x="75" y="6"/>
                  </a:cxn>
                  <a:cxn ang="0">
                    <a:pos x="63" y="9"/>
                  </a:cxn>
                  <a:cxn ang="0">
                    <a:pos x="52" y="11"/>
                  </a:cxn>
                  <a:cxn ang="0">
                    <a:pos x="42" y="14"/>
                  </a:cxn>
                  <a:cxn ang="0">
                    <a:pos x="32" y="16"/>
                  </a:cxn>
                  <a:cxn ang="0">
                    <a:pos x="25" y="19"/>
                  </a:cxn>
                  <a:cxn ang="0">
                    <a:pos x="19" y="22"/>
                  </a:cxn>
                  <a:cxn ang="0">
                    <a:pos x="15" y="24"/>
                  </a:cxn>
                  <a:cxn ang="0">
                    <a:pos x="13" y="27"/>
                  </a:cxn>
                  <a:cxn ang="0">
                    <a:pos x="10" y="29"/>
                  </a:cxn>
                  <a:cxn ang="0">
                    <a:pos x="8" y="32"/>
                  </a:cxn>
                  <a:cxn ang="0">
                    <a:pos x="6" y="36"/>
                  </a:cxn>
                  <a:cxn ang="0">
                    <a:pos x="4" y="39"/>
                  </a:cxn>
                  <a:cxn ang="0">
                    <a:pos x="3" y="42"/>
                  </a:cxn>
                  <a:cxn ang="0">
                    <a:pos x="1" y="45"/>
                  </a:cxn>
                  <a:cxn ang="0">
                    <a:pos x="216" y="47"/>
                  </a:cxn>
                  <a:cxn ang="0">
                    <a:pos x="210" y="40"/>
                  </a:cxn>
                  <a:cxn ang="0">
                    <a:pos x="204" y="33"/>
                  </a:cxn>
                  <a:cxn ang="0">
                    <a:pos x="198" y="27"/>
                  </a:cxn>
                  <a:cxn ang="0">
                    <a:pos x="192" y="21"/>
                  </a:cxn>
                  <a:cxn ang="0">
                    <a:pos x="187" y="16"/>
                  </a:cxn>
                  <a:cxn ang="0">
                    <a:pos x="182" y="12"/>
                  </a:cxn>
                  <a:cxn ang="0">
                    <a:pos x="177" y="8"/>
                  </a:cxn>
                  <a:cxn ang="0">
                    <a:pos x="173" y="5"/>
                  </a:cxn>
                </a:cxnLst>
                <a:rect l="txL" t="txT" r="txR" b="txB"/>
                <a:pathLst>
                  <a:path w="3280" h="753">
                    <a:moveTo>
                      <a:pt x="2626" y="85"/>
                    </a:moveTo>
                    <a:lnTo>
                      <a:pt x="2588" y="65"/>
                    </a:lnTo>
                    <a:lnTo>
                      <a:pt x="2543" y="47"/>
                    </a:lnTo>
                    <a:lnTo>
                      <a:pt x="2490" y="33"/>
                    </a:lnTo>
                    <a:lnTo>
                      <a:pt x="2432" y="21"/>
                    </a:lnTo>
                    <a:lnTo>
                      <a:pt x="2368" y="13"/>
                    </a:lnTo>
                    <a:lnTo>
                      <a:pt x="2297" y="6"/>
                    </a:lnTo>
                    <a:lnTo>
                      <a:pt x="2224" y="2"/>
                    </a:lnTo>
                    <a:lnTo>
                      <a:pt x="2145" y="0"/>
                    </a:lnTo>
                    <a:lnTo>
                      <a:pt x="2064" y="0"/>
                    </a:lnTo>
                    <a:lnTo>
                      <a:pt x="1978" y="3"/>
                    </a:lnTo>
                    <a:lnTo>
                      <a:pt x="1890" y="7"/>
                    </a:lnTo>
                    <a:lnTo>
                      <a:pt x="1800" y="14"/>
                    </a:lnTo>
                    <a:lnTo>
                      <a:pt x="1706" y="22"/>
                    </a:lnTo>
                    <a:lnTo>
                      <a:pt x="1613" y="33"/>
                    </a:lnTo>
                    <a:lnTo>
                      <a:pt x="1519" y="43"/>
                    </a:lnTo>
                    <a:lnTo>
                      <a:pt x="1423" y="57"/>
                    </a:lnTo>
                    <a:lnTo>
                      <a:pt x="1329" y="70"/>
                    </a:lnTo>
                    <a:lnTo>
                      <a:pt x="1235" y="86"/>
                    </a:lnTo>
                    <a:lnTo>
                      <a:pt x="1141" y="103"/>
                    </a:lnTo>
                    <a:lnTo>
                      <a:pt x="1049" y="121"/>
                    </a:lnTo>
                    <a:lnTo>
                      <a:pt x="960" y="140"/>
                    </a:lnTo>
                    <a:lnTo>
                      <a:pt x="873" y="158"/>
                    </a:lnTo>
                    <a:lnTo>
                      <a:pt x="788" y="179"/>
                    </a:lnTo>
                    <a:lnTo>
                      <a:pt x="708" y="199"/>
                    </a:lnTo>
                    <a:lnTo>
                      <a:pt x="631" y="221"/>
                    </a:lnTo>
                    <a:lnTo>
                      <a:pt x="559" y="242"/>
                    </a:lnTo>
                    <a:lnTo>
                      <a:pt x="492" y="264"/>
                    </a:lnTo>
                    <a:lnTo>
                      <a:pt x="430" y="286"/>
                    </a:lnTo>
                    <a:lnTo>
                      <a:pt x="373" y="310"/>
                    </a:lnTo>
                    <a:lnTo>
                      <a:pt x="324" y="332"/>
                    </a:lnTo>
                    <a:lnTo>
                      <a:pt x="281" y="354"/>
                    </a:lnTo>
                    <a:lnTo>
                      <a:pt x="245" y="376"/>
                    </a:lnTo>
                    <a:lnTo>
                      <a:pt x="227" y="389"/>
                    </a:lnTo>
                    <a:lnTo>
                      <a:pt x="208" y="406"/>
                    </a:lnTo>
                    <a:lnTo>
                      <a:pt x="190" y="425"/>
                    </a:lnTo>
                    <a:lnTo>
                      <a:pt x="173" y="445"/>
                    </a:lnTo>
                    <a:lnTo>
                      <a:pt x="155" y="467"/>
                    </a:lnTo>
                    <a:lnTo>
                      <a:pt x="140" y="491"/>
                    </a:lnTo>
                    <a:lnTo>
                      <a:pt x="124" y="517"/>
                    </a:lnTo>
                    <a:lnTo>
                      <a:pt x="108" y="544"/>
                    </a:lnTo>
                    <a:lnTo>
                      <a:pt x="93" y="572"/>
                    </a:lnTo>
                    <a:lnTo>
                      <a:pt x="79" y="599"/>
                    </a:lnTo>
                    <a:lnTo>
                      <a:pt x="65" y="625"/>
                    </a:lnTo>
                    <a:lnTo>
                      <a:pt x="52" y="651"/>
                    </a:lnTo>
                    <a:lnTo>
                      <a:pt x="38" y="678"/>
                    </a:lnTo>
                    <a:lnTo>
                      <a:pt x="25" y="703"/>
                    </a:lnTo>
                    <a:lnTo>
                      <a:pt x="13" y="728"/>
                    </a:lnTo>
                    <a:lnTo>
                      <a:pt x="0" y="753"/>
                    </a:lnTo>
                    <a:lnTo>
                      <a:pt x="3280" y="753"/>
                    </a:lnTo>
                    <a:lnTo>
                      <a:pt x="3234" y="696"/>
                    </a:lnTo>
                    <a:lnTo>
                      <a:pt x="3188" y="639"/>
                    </a:lnTo>
                    <a:lnTo>
                      <a:pt x="3142" y="584"/>
                    </a:lnTo>
                    <a:lnTo>
                      <a:pt x="3096" y="531"/>
                    </a:lnTo>
                    <a:lnTo>
                      <a:pt x="3051" y="479"/>
                    </a:lnTo>
                    <a:lnTo>
                      <a:pt x="3006" y="430"/>
                    </a:lnTo>
                    <a:lnTo>
                      <a:pt x="2962" y="383"/>
                    </a:lnTo>
                    <a:lnTo>
                      <a:pt x="2918" y="338"/>
                    </a:lnTo>
                    <a:lnTo>
                      <a:pt x="2876" y="295"/>
                    </a:lnTo>
                    <a:lnTo>
                      <a:pt x="2835" y="256"/>
                    </a:lnTo>
                    <a:lnTo>
                      <a:pt x="2795" y="219"/>
                    </a:lnTo>
                    <a:lnTo>
                      <a:pt x="2757" y="185"/>
                    </a:lnTo>
                    <a:lnTo>
                      <a:pt x="2722" y="155"/>
                    </a:lnTo>
                    <a:lnTo>
                      <a:pt x="2687" y="128"/>
                    </a:lnTo>
                    <a:lnTo>
                      <a:pt x="2656" y="105"/>
                    </a:lnTo>
                    <a:lnTo>
                      <a:pt x="2626" y="85"/>
                    </a:lnTo>
                    <a:close/>
                  </a:path>
                </a:pathLst>
              </a:custGeom>
              <a:solidFill>
                <a:srgbClr val="6E5972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55" name="未知"/>
              <p:cNvSpPr/>
              <p:nvPr/>
            </p:nvSpPr>
            <p:spPr>
              <a:xfrm flipH="1">
                <a:off x="610" y="83"/>
                <a:ext cx="61" cy="26"/>
              </a:xfrm>
              <a:custGeom>
                <a:avLst/>
                <a:gdLst>
                  <a:gd name="txL" fmla="*/ 0 w 922"/>
                  <a:gd name="txT" fmla="*/ 0 h 417"/>
                  <a:gd name="txR" fmla="*/ 922 w 922"/>
                  <a:gd name="txB" fmla="*/ 417 h 417"/>
                </a:gdLst>
                <a:ahLst/>
                <a:cxnLst>
                  <a:cxn ang="0">
                    <a:pos x="61" y="20"/>
                  </a:cxn>
                  <a:cxn ang="0">
                    <a:pos x="21" y="0"/>
                  </a:cxn>
                  <a:cxn ang="0">
                    <a:pos x="20" y="1"/>
                  </a:cxn>
                  <a:cxn ang="0">
                    <a:pos x="18" y="1"/>
                  </a:cxn>
                  <a:cxn ang="0">
                    <a:pos x="17" y="2"/>
                  </a:cxn>
                  <a:cxn ang="0">
                    <a:pos x="16" y="2"/>
                  </a:cxn>
                  <a:cxn ang="0">
                    <a:pos x="15" y="3"/>
                  </a:cxn>
                  <a:cxn ang="0">
                    <a:pos x="14" y="4"/>
                  </a:cxn>
                  <a:cxn ang="0">
                    <a:pos x="13" y="6"/>
                  </a:cxn>
                  <a:cxn ang="0">
                    <a:pos x="11" y="7"/>
                  </a:cxn>
                  <a:cxn ang="0">
                    <a:pos x="10" y="8"/>
                  </a:cxn>
                  <a:cxn ang="0">
                    <a:pos x="9" y="10"/>
                  </a:cxn>
                  <a:cxn ang="0">
                    <a:pos x="8" y="11"/>
                  </a:cxn>
                  <a:cxn ang="0">
                    <a:pos x="7" y="13"/>
                  </a:cxn>
                  <a:cxn ang="0">
                    <a:pos x="6" y="15"/>
                  </a:cxn>
                  <a:cxn ang="0">
                    <a:pos x="5" y="16"/>
                  </a:cxn>
                  <a:cxn ang="0">
                    <a:pos x="4" y="18"/>
                  </a:cxn>
                  <a:cxn ang="0">
                    <a:pos x="3" y="20"/>
                  </a:cxn>
                  <a:cxn ang="0">
                    <a:pos x="3" y="21"/>
                  </a:cxn>
                  <a:cxn ang="0">
                    <a:pos x="2" y="23"/>
                  </a:cxn>
                  <a:cxn ang="0">
                    <a:pos x="1" y="24"/>
                  </a:cxn>
                  <a:cxn ang="0">
                    <a:pos x="0" y="26"/>
                  </a:cxn>
                  <a:cxn ang="0">
                    <a:pos x="60" y="26"/>
                  </a:cxn>
                  <a:cxn ang="0">
                    <a:pos x="60" y="25"/>
                  </a:cxn>
                  <a:cxn ang="0">
                    <a:pos x="60" y="23"/>
                  </a:cxn>
                  <a:cxn ang="0">
                    <a:pos x="61" y="22"/>
                  </a:cxn>
                  <a:cxn ang="0">
                    <a:pos x="61" y="20"/>
                  </a:cxn>
                </a:cxnLst>
                <a:rect l="txL" t="txT" r="txR" b="txB"/>
                <a:pathLst>
                  <a:path w="922" h="417">
                    <a:moveTo>
                      <a:pt x="922" y="326"/>
                    </a:moveTo>
                    <a:lnTo>
                      <a:pt x="316" y="0"/>
                    </a:lnTo>
                    <a:lnTo>
                      <a:pt x="296" y="9"/>
                    </a:lnTo>
                    <a:lnTo>
                      <a:pt x="278" y="20"/>
                    </a:lnTo>
                    <a:lnTo>
                      <a:pt x="260" y="29"/>
                    </a:lnTo>
                    <a:lnTo>
                      <a:pt x="245" y="40"/>
                    </a:lnTo>
                    <a:lnTo>
                      <a:pt x="227" y="53"/>
                    </a:lnTo>
                    <a:lnTo>
                      <a:pt x="208" y="70"/>
                    </a:lnTo>
                    <a:lnTo>
                      <a:pt x="190" y="89"/>
                    </a:lnTo>
                    <a:lnTo>
                      <a:pt x="173" y="109"/>
                    </a:lnTo>
                    <a:lnTo>
                      <a:pt x="155" y="131"/>
                    </a:lnTo>
                    <a:lnTo>
                      <a:pt x="140" y="155"/>
                    </a:lnTo>
                    <a:lnTo>
                      <a:pt x="124" y="181"/>
                    </a:lnTo>
                    <a:lnTo>
                      <a:pt x="108" y="208"/>
                    </a:lnTo>
                    <a:lnTo>
                      <a:pt x="93" y="236"/>
                    </a:lnTo>
                    <a:lnTo>
                      <a:pt x="79" y="263"/>
                    </a:lnTo>
                    <a:lnTo>
                      <a:pt x="65" y="289"/>
                    </a:lnTo>
                    <a:lnTo>
                      <a:pt x="52" y="315"/>
                    </a:lnTo>
                    <a:lnTo>
                      <a:pt x="38" y="342"/>
                    </a:lnTo>
                    <a:lnTo>
                      <a:pt x="25" y="367"/>
                    </a:lnTo>
                    <a:lnTo>
                      <a:pt x="13" y="392"/>
                    </a:lnTo>
                    <a:lnTo>
                      <a:pt x="0" y="417"/>
                    </a:lnTo>
                    <a:lnTo>
                      <a:pt x="900" y="417"/>
                    </a:lnTo>
                    <a:lnTo>
                      <a:pt x="906" y="394"/>
                    </a:lnTo>
                    <a:lnTo>
                      <a:pt x="912" y="372"/>
                    </a:lnTo>
                    <a:lnTo>
                      <a:pt x="917" y="349"/>
                    </a:lnTo>
                    <a:lnTo>
                      <a:pt x="922" y="326"/>
                    </a:lnTo>
                    <a:close/>
                  </a:path>
                </a:pathLst>
              </a:custGeom>
              <a:solidFill>
                <a:srgbClr val="4F3756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56" name="Rectangle 9"/>
              <p:cNvSpPr/>
              <p:nvPr/>
            </p:nvSpPr>
            <p:spPr>
              <a:xfrm flipH="1">
                <a:off x="0" y="64"/>
                <a:ext cx="1104" cy="49"/>
              </a:xfrm>
              <a:prstGeom prst="rect">
                <a:avLst/>
              </a:prstGeom>
              <a:solidFill>
                <a:srgbClr val="887553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57" name="未知"/>
              <p:cNvSpPr/>
              <p:nvPr/>
            </p:nvSpPr>
            <p:spPr>
              <a:xfrm flipH="1">
                <a:off x="0" y="25"/>
                <a:ext cx="1104" cy="40"/>
              </a:xfrm>
              <a:custGeom>
                <a:avLst/>
                <a:gdLst>
                  <a:gd name="txL" fmla="*/ 0 w 16768"/>
                  <a:gd name="txT" fmla="*/ 0 h 641"/>
                  <a:gd name="txR" fmla="*/ 16768 w 16768"/>
                  <a:gd name="txB" fmla="*/ 641 h 641"/>
                </a:gdLst>
                <a:ahLst/>
                <a:cxnLst>
                  <a:cxn ang="0">
                    <a:pos x="0" y="40"/>
                  </a:cxn>
                  <a:cxn ang="0">
                    <a:pos x="1104" y="40"/>
                  </a:cxn>
                  <a:cxn ang="0">
                    <a:pos x="1073" y="1"/>
                  </a:cxn>
                  <a:cxn ang="0">
                    <a:pos x="29" y="0"/>
                  </a:cxn>
                  <a:cxn ang="0">
                    <a:pos x="0" y="40"/>
                  </a:cxn>
                </a:cxnLst>
                <a:rect l="txL" t="txT" r="txR" b="txB"/>
                <a:pathLst>
                  <a:path w="16768" h="641">
                    <a:moveTo>
                      <a:pt x="0" y="641"/>
                    </a:moveTo>
                    <a:lnTo>
                      <a:pt x="16768" y="641"/>
                    </a:lnTo>
                    <a:lnTo>
                      <a:pt x="16298" y="22"/>
                    </a:lnTo>
                    <a:lnTo>
                      <a:pt x="447" y="0"/>
                    </a:lnTo>
                    <a:lnTo>
                      <a:pt x="0" y="641"/>
                    </a:lnTo>
                    <a:close/>
                  </a:path>
                </a:pathLst>
              </a:custGeom>
              <a:solidFill>
                <a:srgbClr val="B59400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58" name="未知"/>
              <p:cNvSpPr/>
              <p:nvPr/>
            </p:nvSpPr>
            <p:spPr>
              <a:xfrm flipH="1">
                <a:off x="295" y="8"/>
                <a:ext cx="315" cy="55"/>
              </a:xfrm>
              <a:custGeom>
                <a:avLst/>
                <a:gdLst>
                  <a:gd name="txL" fmla="*/ 0 w 4790"/>
                  <a:gd name="txT" fmla="*/ 0 h 883"/>
                  <a:gd name="txR" fmla="*/ 4790 w 4790"/>
                  <a:gd name="txB" fmla="*/ 883 h 883"/>
                </a:gdLst>
                <a:ahLst/>
                <a:cxnLst>
                  <a:cxn ang="0">
                    <a:pos x="2" y="8"/>
                  </a:cxn>
                  <a:cxn ang="0">
                    <a:pos x="15" y="8"/>
                  </a:cxn>
                  <a:cxn ang="0">
                    <a:pos x="37" y="8"/>
                  </a:cxn>
                  <a:cxn ang="0">
                    <a:pos x="66" y="8"/>
                  </a:cxn>
                  <a:cxn ang="0">
                    <a:pos x="90" y="7"/>
                  </a:cxn>
                  <a:cxn ang="0">
                    <a:pos x="107" y="7"/>
                  </a:cxn>
                  <a:cxn ang="0">
                    <a:pos x="124" y="7"/>
                  </a:cxn>
                  <a:cxn ang="0">
                    <a:pos x="140" y="6"/>
                  </a:cxn>
                  <a:cxn ang="0">
                    <a:pos x="155" y="5"/>
                  </a:cxn>
                  <a:cxn ang="0">
                    <a:pos x="169" y="4"/>
                  </a:cxn>
                  <a:cxn ang="0">
                    <a:pos x="181" y="3"/>
                  </a:cxn>
                  <a:cxn ang="0">
                    <a:pos x="192" y="1"/>
                  </a:cxn>
                  <a:cxn ang="0">
                    <a:pos x="197" y="1"/>
                  </a:cxn>
                  <a:cxn ang="0">
                    <a:pos x="205" y="5"/>
                  </a:cxn>
                  <a:cxn ang="0">
                    <a:pos x="219" y="12"/>
                  </a:cxn>
                  <a:cxn ang="0">
                    <a:pos x="237" y="21"/>
                  </a:cxn>
                  <a:cxn ang="0">
                    <a:pos x="258" y="30"/>
                  </a:cxn>
                  <a:cxn ang="0">
                    <a:pos x="273" y="37"/>
                  </a:cxn>
                  <a:cxn ang="0">
                    <a:pos x="283" y="42"/>
                  </a:cxn>
                  <a:cxn ang="0">
                    <a:pos x="292" y="46"/>
                  </a:cxn>
                  <a:cxn ang="0">
                    <a:pos x="300" y="49"/>
                  </a:cxn>
                  <a:cxn ang="0">
                    <a:pos x="307" y="51"/>
                  </a:cxn>
                  <a:cxn ang="0">
                    <a:pos x="313" y="53"/>
                  </a:cxn>
                  <a:cxn ang="0">
                    <a:pos x="313" y="54"/>
                  </a:cxn>
                  <a:cxn ang="0">
                    <a:pos x="296" y="54"/>
                  </a:cxn>
                  <a:cxn ang="0">
                    <a:pos x="268" y="54"/>
                  </a:cxn>
                  <a:cxn ang="0">
                    <a:pos x="231" y="55"/>
                  </a:cxn>
                  <a:cxn ang="0">
                    <a:pos x="191" y="55"/>
                  </a:cxn>
                  <a:cxn ang="0">
                    <a:pos x="153" y="55"/>
                  </a:cxn>
                  <a:cxn ang="0">
                    <a:pos x="127" y="55"/>
                  </a:cxn>
                  <a:cxn ang="0">
                    <a:pos x="112" y="55"/>
                  </a:cxn>
                  <a:cxn ang="0">
                    <a:pos x="100" y="54"/>
                  </a:cxn>
                  <a:cxn ang="0">
                    <a:pos x="92" y="54"/>
                  </a:cxn>
                  <a:cxn ang="0">
                    <a:pos x="0" y="7"/>
                  </a:cxn>
                </a:cxnLst>
                <a:rect l="txL" t="txT" r="txR" b="txB"/>
                <a:pathLst>
                  <a:path w="4790" h="883">
                    <a:moveTo>
                      <a:pt x="0" y="120"/>
                    </a:moveTo>
                    <a:lnTo>
                      <a:pt x="27" y="121"/>
                    </a:lnTo>
                    <a:lnTo>
                      <a:pt x="102" y="122"/>
                    </a:lnTo>
                    <a:lnTo>
                      <a:pt x="221" y="123"/>
                    </a:lnTo>
                    <a:lnTo>
                      <a:pt x="376" y="124"/>
                    </a:lnTo>
                    <a:lnTo>
                      <a:pt x="561" y="125"/>
                    </a:lnTo>
                    <a:lnTo>
                      <a:pt x="773" y="124"/>
                    </a:lnTo>
                    <a:lnTo>
                      <a:pt x="1003" y="123"/>
                    </a:lnTo>
                    <a:lnTo>
                      <a:pt x="1249" y="120"/>
                    </a:lnTo>
                    <a:lnTo>
                      <a:pt x="1373" y="118"/>
                    </a:lnTo>
                    <a:lnTo>
                      <a:pt x="1500" y="116"/>
                    </a:lnTo>
                    <a:lnTo>
                      <a:pt x="1627" y="113"/>
                    </a:lnTo>
                    <a:lnTo>
                      <a:pt x="1754" y="109"/>
                    </a:lnTo>
                    <a:lnTo>
                      <a:pt x="1878" y="105"/>
                    </a:lnTo>
                    <a:lnTo>
                      <a:pt x="2002" y="99"/>
                    </a:lnTo>
                    <a:lnTo>
                      <a:pt x="2124" y="93"/>
                    </a:lnTo>
                    <a:lnTo>
                      <a:pt x="2242" y="87"/>
                    </a:lnTo>
                    <a:lnTo>
                      <a:pt x="2355" y="79"/>
                    </a:lnTo>
                    <a:lnTo>
                      <a:pt x="2464" y="71"/>
                    </a:lnTo>
                    <a:lnTo>
                      <a:pt x="2568" y="62"/>
                    </a:lnTo>
                    <a:lnTo>
                      <a:pt x="2666" y="51"/>
                    </a:lnTo>
                    <a:lnTo>
                      <a:pt x="2757" y="41"/>
                    </a:lnTo>
                    <a:lnTo>
                      <a:pt x="2839" y="28"/>
                    </a:lnTo>
                    <a:lnTo>
                      <a:pt x="2913" y="14"/>
                    </a:lnTo>
                    <a:lnTo>
                      <a:pt x="2979" y="0"/>
                    </a:lnTo>
                    <a:lnTo>
                      <a:pt x="2996" y="9"/>
                    </a:lnTo>
                    <a:lnTo>
                      <a:pt x="3043" y="34"/>
                    </a:lnTo>
                    <a:lnTo>
                      <a:pt x="3118" y="74"/>
                    </a:lnTo>
                    <a:lnTo>
                      <a:pt x="3216" y="127"/>
                    </a:lnTo>
                    <a:lnTo>
                      <a:pt x="3334" y="188"/>
                    </a:lnTo>
                    <a:lnTo>
                      <a:pt x="3466" y="258"/>
                    </a:lnTo>
                    <a:lnTo>
                      <a:pt x="3611" y="332"/>
                    </a:lnTo>
                    <a:lnTo>
                      <a:pt x="3764" y="409"/>
                    </a:lnTo>
                    <a:lnTo>
                      <a:pt x="3919" y="487"/>
                    </a:lnTo>
                    <a:lnTo>
                      <a:pt x="4075" y="564"/>
                    </a:lnTo>
                    <a:lnTo>
                      <a:pt x="4152" y="601"/>
                    </a:lnTo>
                    <a:lnTo>
                      <a:pt x="4227" y="636"/>
                    </a:lnTo>
                    <a:lnTo>
                      <a:pt x="4300" y="670"/>
                    </a:lnTo>
                    <a:lnTo>
                      <a:pt x="4371" y="702"/>
                    </a:lnTo>
                    <a:lnTo>
                      <a:pt x="4439" y="732"/>
                    </a:lnTo>
                    <a:lnTo>
                      <a:pt x="4503" y="760"/>
                    </a:lnTo>
                    <a:lnTo>
                      <a:pt x="4563" y="784"/>
                    </a:lnTo>
                    <a:lnTo>
                      <a:pt x="4619" y="806"/>
                    </a:lnTo>
                    <a:lnTo>
                      <a:pt x="4670" y="825"/>
                    </a:lnTo>
                    <a:lnTo>
                      <a:pt x="4716" y="841"/>
                    </a:lnTo>
                    <a:lnTo>
                      <a:pt x="4756" y="851"/>
                    </a:lnTo>
                    <a:lnTo>
                      <a:pt x="4790" y="859"/>
                    </a:lnTo>
                    <a:lnTo>
                      <a:pt x="4755" y="860"/>
                    </a:lnTo>
                    <a:lnTo>
                      <a:pt x="4658" y="861"/>
                    </a:lnTo>
                    <a:lnTo>
                      <a:pt x="4505" y="864"/>
                    </a:lnTo>
                    <a:lnTo>
                      <a:pt x="4306" y="867"/>
                    </a:lnTo>
                    <a:lnTo>
                      <a:pt x="4069" y="870"/>
                    </a:lnTo>
                    <a:lnTo>
                      <a:pt x="3802" y="873"/>
                    </a:lnTo>
                    <a:lnTo>
                      <a:pt x="3514" y="877"/>
                    </a:lnTo>
                    <a:lnTo>
                      <a:pt x="3214" y="880"/>
                    </a:lnTo>
                    <a:lnTo>
                      <a:pt x="2909" y="882"/>
                    </a:lnTo>
                    <a:lnTo>
                      <a:pt x="2607" y="883"/>
                    </a:lnTo>
                    <a:lnTo>
                      <a:pt x="2319" y="883"/>
                    </a:lnTo>
                    <a:lnTo>
                      <a:pt x="2050" y="882"/>
                    </a:lnTo>
                    <a:lnTo>
                      <a:pt x="1927" y="881"/>
                    </a:lnTo>
                    <a:lnTo>
                      <a:pt x="1811" y="879"/>
                    </a:lnTo>
                    <a:lnTo>
                      <a:pt x="1707" y="878"/>
                    </a:lnTo>
                    <a:lnTo>
                      <a:pt x="1611" y="874"/>
                    </a:lnTo>
                    <a:lnTo>
                      <a:pt x="1527" y="871"/>
                    </a:lnTo>
                    <a:lnTo>
                      <a:pt x="1456" y="868"/>
                    </a:lnTo>
                    <a:lnTo>
                      <a:pt x="1398" y="864"/>
                    </a:lnTo>
                    <a:lnTo>
                      <a:pt x="1356" y="859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D9DBD0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59" name="未知"/>
              <p:cNvSpPr/>
              <p:nvPr/>
            </p:nvSpPr>
            <p:spPr>
              <a:xfrm flipH="1">
                <a:off x="351" y="44"/>
                <a:ext cx="161" cy="13"/>
              </a:xfrm>
              <a:custGeom>
                <a:avLst/>
                <a:gdLst>
                  <a:gd name="txL" fmla="*/ 0 w 2458"/>
                  <a:gd name="txT" fmla="*/ 0 h 207"/>
                  <a:gd name="txR" fmla="*/ 2458 w 2458"/>
                  <a:gd name="txB" fmla="*/ 207 h 207"/>
                </a:gdLst>
                <a:ahLst/>
                <a:cxnLst>
                  <a:cxn ang="0">
                    <a:pos x="0" y="13"/>
                  </a:cxn>
                  <a:cxn ang="0">
                    <a:pos x="161" y="8"/>
                  </a:cxn>
                  <a:cxn ang="0">
                    <a:pos x="161" y="0"/>
                  </a:cxn>
                  <a:cxn ang="0">
                    <a:pos x="0" y="5"/>
                  </a:cxn>
                  <a:cxn ang="0">
                    <a:pos x="0" y="13"/>
                  </a:cxn>
                </a:cxnLst>
                <a:rect l="txL" t="txT" r="txR" b="txB"/>
                <a:pathLst>
                  <a:path w="2458" h="207">
                    <a:moveTo>
                      <a:pt x="4" y="207"/>
                    </a:moveTo>
                    <a:lnTo>
                      <a:pt x="2458" y="127"/>
                    </a:lnTo>
                    <a:lnTo>
                      <a:pt x="2454" y="0"/>
                    </a:lnTo>
                    <a:lnTo>
                      <a:pt x="0" y="80"/>
                    </a:lnTo>
                    <a:lnTo>
                      <a:pt x="4" y="20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60" name="未知"/>
              <p:cNvSpPr/>
              <p:nvPr/>
            </p:nvSpPr>
            <p:spPr>
              <a:xfrm flipH="1">
                <a:off x="372" y="32"/>
                <a:ext cx="162" cy="13"/>
              </a:xfrm>
              <a:custGeom>
                <a:avLst/>
                <a:gdLst>
                  <a:gd name="txL" fmla="*/ 0 w 2458"/>
                  <a:gd name="txT" fmla="*/ 0 h 208"/>
                  <a:gd name="txR" fmla="*/ 2458 w 2458"/>
                  <a:gd name="txB" fmla="*/ 208 h 208"/>
                </a:gdLst>
                <a:ahLst/>
                <a:cxnLst>
                  <a:cxn ang="0">
                    <a:pos x="0" y="13"/>
                  </a:cxn>
                  <a:cxn ang="0">
                    <a:pos x="162" y="8"/>
                  </a:cxn>
                  <a:cxn ang="0">
                    <a:pos x="162" y="0"/>
                  </a:cxn>
                  <a:cxn ang="0">
                    <a:pos x="0" y="5"/>
                  </a:cxn>
                  <a:cxn ang="0">
                    <a:pos x="0" y="13"/>
                  </a:cxn>
                </a:cxnLst>
                <a:rect l="txL" t="txT" r="txR" b="txB"/>
                <a:pathLst>
                  <a:path w="2458" h="208">
                    <a:moveTo>
                      <a:pt x="4" y="208"/>
                    </a:moveTo>
                    <a:lnTo>
                      <a:pt x="2458" y="127"/>
                    </a:lnTo>
                    <a:lnTo>
                      <a:pt x="2454" y="0"/>
                    </a:lnTo>
                    <a:lnTo>
                      <a:pt x="0" y="81"/>
                    </a:lnTo>
                    <a:lnTo>
                      <a:pt x="4" y="2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61" name="未知"/>
              <p:cNvSpPr/>
              <p:nvPr/>
            </p:nvSpPr>
            <p:spPr>
              <a:xfrm flipH="1">
                <a:off x="388" y="22"/>
                <a:ext cx="162" cy="13"/>
              </a:xfrm>
              <a:custGeom>
                <a:avLst/>
                <a:gdLst>
                  <a:gd name="txL" fmla="*/ 0 w 2459"/>
                  <a:gd name="txT" fmla="*/ 0 h 209"/>
                  <a:gd name="txR" fmla="*/ 2459 w 2459"/>
                  <a:gd name="txB" fmla="*/ 209 h 209"/>
                </a:gdLst>
                <a:ahLst/>
                <a:cxnLst>
                  <a:cxn ang="0">
                    <a:pos x="0" y="13"/>
                  </a:cxn>
                  <a:cxn ang="0">
                    <a:pos x="162" y="8"/>
                  </a:cxn>
                  <a:cxn ang="0">
                    <a:pos x="162" y="0"/>
                  </a:cxn>
                  <a:cxn ang="0">
                    <a:pos x="0" y="5"/>
                  </a:cxn>
                  <a:cxn ang="0">
                    <a:pos x="0" y="13"/>
                  </a:cxn>
                </a:cxnLst>
                <a:rect l="txL" t="txT" r="txR" b="txB"/>
                <a:pathLst>
                  <a:path w="2459" h="209">
                    <a:moveTo>
                      <a:pt x="4" y="209"/>
                    </a:moveTo>
                    <a:lnTo>
                      <a:pt x="2459" y="128"/>
                    </a:lnTo>
                    <a:lnTo>
                      <a:pt x="2455" y="0"/>
                    </a:lnTo>
                    <a:lnTo>
                      <a:pt x="0" y="81"/>
                    </a:lnTo>
                    <a:lnTo>
                      <a:pt x="4" y="20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62" name="未知"/>
              <p:cNvSpPr/>
              <p:nvPr/>
            </p:nvSpPr>
            <p:spPr>
              <a:xfrm flipH="1">
                <a:off x="761" y="0"/>
                <a:ext cx="312" cy="57"/>
              </a:xfrm>
              <a:custGeom>
                <a:avLst/>
                <a:gdLst>
                  <a:gd name="txL" fmla="*/ 0 w 4740"/>
                  <a:gd name="txT" fmla="*/ 0 h 927"/>
                  <a:gd name="txR" fmla="*/ 4740 w 4740"/>
                  <a:gd name="txB" fmla="*/ 927 h 927"/>
                </a:gdLst>
                <a:ahLst/>
                <a:cxnLst>
                  <a:cxn ang="0">
                    <a:pos x="0" y="0"/>
                  </a:cxn>
                  <a:cxn ang="0">
                    <a:pos x="199" y="0"/>
                  </a:cxn>
                  <a:cxn ang="0">
                    <a:pos x="307" y="30"/>
                  </a:cxn>
                  <a:cxn ang="0">
                    <a:pos x="308" y="30"/>
                  </a:cxn>
                  <a:cxn ang="0">
                    <a:pos x="309" y="32"/>
                  </a:cxn>
                  <a:cxn ang="0">
                    <a:pos x="309" y="34"/>
                  </a:cxn>
                  <a:cxn ang="0">
                    <a:pos x="310" y="35"/>
                  </a:cxn>
                  <a:cxn ang="0">
                    <a:pos x="311" y="37"/>
                  </a:cxn>
                  <a:cxn ang="0">
                    <a:pos x="311" y="39"/>
                  </a:cxn>
                  <a:cxn ang="0">
                    <a:pos x="311" y="40"/>
                  </a:cxn>
                  <a:cxn ang="0">
                    <a:pos x="312" y="41"/>
                  </a:cxn>
                  <a:cxn ang="0">
                    <a:pos x="312" y="42"/>
                  </a:cxn>
                  <a:cxn ang="0">
                    <a:pos x="312" y="43"/>
                  </a:cxn>
                  <a:cxn ang="0">
                    <a:pos x="312" y="44"/>
                  </a:cxn>
                  <a:cxn ang="0">
                    <a:pos x="312" y="45"/>
                  </a:cxn>
                  <a:cxn ang="0">
                    <a:pos x="312" y="46"/>
                  </a:cxn>
                  <a:cxn ang="0">
                    <a:pos x="312" y="47"/>
                  </a:cxn>
                  <a:cxn ang="0">
                    <a:pos x="311" y="49"/>
                  </a:cxn>
                  <a:cxn ang="0">
                    <a:pos x="311" y="50"/>
                  </a:cxn>
                  <a:cxn ang="0">
                    <a:pos x="311" y="51"/>
                  </a:cxn>
                  <a:cxn ang="0">
                    <a:pos x="310" y="52"/>
                  </a:cxn>
                  <a:cxn ang="0">
                    <a:pos x="310" y="53"/>
                  </a:cxn>
                  <a:cxn ang="0">
                    <a:pos x="309" y="55"/>
                  </a:cxn>
                  <a:cxn ang="0">
                    <a:pos x="308" y="56"/>
                  </a:cxn>
                  <a:cxn ang="0">
                    <a:pos x="307" y="57"/>
                  </a:cxn>
                  <a:cxn ang="0">
                    <a:pos x="111" y="57"/>
                  </a:cxn>
                  <a:cxn ang="0">
                    <a:pos x="0" y="0"/>
                  </a:cxn>
                </a:cxnLst>
                <a:rect l="txL" t="txT" r="txR" b="txB"/>
                <a:pathLst>
                  <a:path w="4740" h="927">
                    <a:moveTo>
                      <a:pt x="0" y="0"/>
                    </a:moveTo>
                    <a:lnTo>
                      <a:pt x="3018" y="0"/>
                    </a:lnTo>
                    <a:lnTo>
                      <a:pt x="4668" y="484"/>
                    </a:lnTo>
                    <a:lnTo>
                      <a:pt x="4675" y="494"/>
                    </a:lnTo>
                    <a:lnTo>
                      <a:pt x="4690" y="525"/>
                    </a:lnTo>
                    <a:lnTo>
                      <a:pt x="4700" y="546"/>
                    </a:lnTo>
                    <a:lnTo>
                      <a:pt x="4710" y="571"/>
                    </a:lnTo>
                    <a:lnTo>
                      <a:pt x="4720" y="599"/>
                    </a:lnTo>
                    <a:lnTo>
                      <a:pt x="4728" y="630"/>
                    </a:lnTo>
                    <a:lnTo>
                      <a:pt x="4731" y="646"/>
                    </a:lnTo>
                    <a:lnTo>
                      <a:pt x="4734" y="663"/>
                    </a:lnTo>
                    <a:lnTo>
                      <a:pt x="4736" y="680"/>
                    </a:lnTo>
                    <a:lnTo>
                      <a:pt x="4739" y="698"/>
                    </a:lnTo>
                    <a:lnTo>
                      <a:pt x="4740" y="717"/>
                    </a:lnTo>
                    <a:lnTo>
                      <a:pt x="4740" y="735"/>
                    </a:lnTo>
                    <a:lnTo>
                      <a:pt x="4738" y="753"/>
                    </a:lnTo>
                    <a:lnTo>
                      <a:pt x="4735" y="772"/>
                    </a:lnTo>
                    <a:lnTo>
                      <a:pt x="4732" y="792"/>
                    </a:lnTo>
                    <a:lnTo>
                      <a:pt x="4728" y="811"/>
                    </a:lnTo>
                    <a:lnTo>
                      <a:pt x="4722" y="830"/>
                    </a:lnTo>
                    <a:lnTo>
                      <a:pt x="4714" y="850"/>
                    </a:lnTo>
                    <a:lnTo>
                      <a:pt x="4705" y="869"/>
                    </a:lnTo>
                    <a:lnTo>
                      <a:pt x="4695" y="889"/>
                    </a:lnTo>
                    <a:lnTo>
                      <a:pt x="4682" y="908"/>
                    </a:lnTo>
                    <a:lnTo>
                      <a:pt x="4668" y="927"/>
                    </a:lnTo>
                    <a:lnTo>
                      <a:pt x="1690" y="9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21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63" name="未知"/>
              <p:cNvSpPr/>
              <p:nvPr/>
            </p:nvSpPr>
            <p:spPr>
              <a:xfrm flipH="1">
                <a:off x="762" y="2"/>
                <a:ext cx="308" cy="63"/>
              </a:xfrm>
              <a:custGeom>
                <a:avLst/>
                <a:gdLst>
                  <a:gd name="txL" fmla="*/ 0 w 4694"/>
                  <a:gd name="txT" fmla="*/ 0 h 1007"/>
                  <a:gd name="txR" fmla="*/ 4694 w 4694"/>
                  <a:gd name="txB" fmla="*/ 1007 h 1007"/>
                </a:gdLst>
                <a:ahLst/>
                <a:cxnLst>
                  <a:cxn ang="0">
                    <a:pos x="0" y="0"/>
                  </a:cxn>
                  <a:cxn ang="0">
                    <a:pos x="106" y="43"/>
                  </a:cxn>
                  <a:cxn ang="0">
                    <a:pos x="296" y="35"/>
                  </a:cxn>
                  <a:cxn ang="0">
                    <a:pos x="297" y="35"/>
                  </a:cxn>
                  <a:cxn ang="0">
                    <a:pos x="299" y="36"/>
                  </a:cxn>
                  <a:cxn ang="0">
                    <a:pos x="300" y="36"/>
                  </a:cxn>
                  <a:cxn ang="0">
                    <a:pos x="302" y="36"/>
                  </a:cxn>
                  <a:cxn ang="0">
                    <a:pos x="302" y="37"/>
                  </a:cxn>
                  <a:cxn ang="0">
                    <a:pos x="303" y="37"/>
                  </a:cxn>
                  <a:cxn ang="0">
                    <a:pos x="304" y="37"/>
                  </a:cxn>
                  <a:cxn ang="0">
                    <a:pos x="305" y="38"/>
                  </a:cxn>
                  <a:cxn ang="0">
                    <a:pos x="305" y="38"/>
                  </a:cxn>
                  <a:cxn ang="0">
                    <a:pos x="306" y="39"/>
                  </a:cxn>
                  <a:cxn ang="0">
                    <a:pos x="306" y="40"/>
                  </a:cxn>
                  <a:cxn ang="0">
                    <a:pos x="307" y="40"/>
                  </a:cxn>
                  <a:cxn ang="0">
                    <a:pos x="307" y="41"/>
                  </a:cxn>
                  <a:cxn ang="0">
                    <a:pos x="308" y="42"/>
                  </a:cxn>
                  <a:cxn ang="0">
                    <a:pos x="308" y="43"/>
                  </a:cxn>
                  <a:cxn ang="0">
                    <a:pos x="308" y="44"/>
                  </a:cxn>
                  <a:cxn ang="0">
                    <a:pos x="308" y="45"/>
                  </a:cxn>
                  <a:cxn ang="0">
                    <a:pos x="308" y="46"/>
                  </a:cxn>
                  <a:cxn ang="0">
                    <a:pos x="308" y="47"/>
                  </a:cxn>
                  <a:cxn ang="0">
                    <a:pos x="307" y="49"/>
                  </a:cxn>
                  <a:cxn ang="0">
                    <a:pos x="306" y="50"/>
                  </a:cxn>
                  <a:cxn ang="0">
                    <a:pos x="306" y="52"/>
                  </a:cxn>
                  <a:cxn ang="0">
                    <a:pos x="305" y="54"/>
                  </a:cxn>
                  <a:cxn ang="0">
                    <a:pos x="304" y="55"/>
                  </a:cxn>
                  <a:cxn ang="0">
                    <a:pos x="100" y="63"/>
                  </a:cxn>
                  <a:cxn ang="0">
                    <a:pos x="5" y="28"/>
                  </a:cxn>
                  <a:cxn ang="0">
                    <a:pos x="6" y="27"/>
                  </a:cxn>
                  <a:cxn ang="0">
                    <a:pos x="7" y="24"/>
                  </a:cxn>
                  <a:cxn ang="0">
                    <a:pos x="7" y="23"/>
                  </a:cxn>
                  <a:cxn ang="0">
                    <a:pos x="8" y="21"/>
                  </a:cxn>
                  <a:cxn ang="0">
                    <a:pos x="8" y="20"/>
                  </a:cxn>
                  <a:cxn ang="0">
                    <a:pos x="8" y="19"/>
                  </a:cxn>
                  <a:cxn ang="0">
                    <a:pos x="8" y="18"/>
                  </a:cxn>
                  <a:cxn ang="0">
                    <a:pos x="9" y="17"/>
                  </a:cxn>
                  <a:cxn ang="0">
                    <a:pos x="9" y="16"/>
                  </a:cxn>
                  <a:cxn ang="0">
                    <a:pos x="9" y="14"/>
                  </a:cxn>
                  <a:cxn ang="0">
                    <a:pos x="9" y="13"/>
                  </a:cxn>
                  <a:cxn ang="0">
                    <a:pos x="9" y="12"/>
                  </a:cxn>
                  <a:cxn ang="0">
                    <a:pos x="8" y="11"/>
                  </a:cxn>
                  <a:cxn ang="0">
                    <a:pos x="8" y="10"/>
                  </a:cxn>
                  <a:cxn ang="0">
                    <a:pos x="8" y="9"/>
                  </a:cxn>
                  <a:cxn ang="0">
                    <a:pos x="8" y="8"/>
                  </a:cxn>
                  <a:cxn ang="0">
                    <a:pos x="7" y="6"/>
                  </a:cxn>
                  <a:cxn ang="0">
                    <a:pos x="6" y="5"/>
                  </a:cxn>
                  <a:cxn ang="0">
                    <a:pos x="6" y="4"/>
                  </a:cxn>
                  <a:cxn ang="0">
                    <a:pos x="5" y="3"/>
                  </a:cxn>
                  <a:cxn ang="0">
                    <a:pos x="4" y="3"/>
                  </a:cxn>
                  <a:cxn ang="0">
                    <a:pos x="3" y="2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4694" h="1007">
                    <a:moveTo>
                      <a:pt x="0" y="0"/>
                    </a:moveTo>
                    <a:lnTo>
                      <a:pt x="1610" y="685"/>
                    </a:lnTo>
                    <a:lnTo>
                      <a:pt x="4507" y="565"/>
                    </a:lnTo>
                    <a:lnTo>
                      <a:pt x="4520" y="566"/>
                    </a:lnTo>
                    <a:lnTo>
                      <a:pt x="4554" y="570"/>
                    </a:lnTo>
                    <a:lnTo>
                      <a:pt x="4576" y="574"/>
                    </a:lnTo>
                    <a:lnTo>
                      <a:pt x="4598" y="581"/>
                    </a:lnTo>
                    <a:lnTo>
                      <a:pt x="4609" y="587"/>
                    </a:lnTo>
                    <a:lnTo>
                      <a:pt x="4621" y="592"/>
                    </a:lnTo>
                    <a:lnTo>
                      <a:pt x="4633" y="598"/>
                    </a:lnTo>
                    <a:lnTo>
                      <a:pt x="4643" y="604"/>
                    </a:lnTo>
                    <a:lnTo>
                      <a:pt x="4652" y="613"/>
                    </a:lnTo>
                    <a:lnTo>
                      <a:pt x="4662" y="622"/>
                    </a:lnTo>
                    <a:lnTo>
                      <a:pt x="4670" y="632"/>
                    </a:lnTo>
                    <a:lnTo>
                      <a:pt x="4678" y="643"/>
                    </a:lnTo>
                    <a:lnTo>
                      <a:pt x="4684" y="656"/>
                    </a:lnTo>
                    <a:lnTo>
                      <a:pt x="4689" y="669"/>
                    </a:lnTo>
                    <a:lnTo>
                      <a:pt x="4692" y="684"/>
                    </a:lnTo>
                    <a:lnTo>
                      <a:pt x="4694" y="701"/>
                    </a:lnTo>
                    <a:lnTo>
                      <a:pt x="4693" y="719"/>
                    </a:lnTo>
                    <a:lnTo>
                      <a:pt x="4691" y="738"/>
                    </a:lnTo>
                    <a:lnTo>
                      <a:pt x="4687" y="759"/>
                    </a:lnTo>
                    <a:lnTo>
                      <a:pt x="4681" y="781"/>
                    </a:lnTo>
                    <a:lnTo>
                      <a:pt x="4671" y="805"/>
                    </a:lnTo>
                    <a:lnTo>
                      <a:pt x="4660" y="830"/>
                    </a:lnTo>
                    <a:lnTo>
                      <a:pt x="4645" y="857"/>
                    </a:lnTo>
                    <a:lnTo>
                      <a:pt x="4628" y="887"/>
                    </a:lnTo>
                    <a:lnTo>
                      <a:pt x="1529" y="1007"/>
                    </a:lnTo>
                    <a:lnTo>
                      <a:pt x="80" y="444"/>
                    </a:lnTo>
                    <a:lnTo>
                      <a:pt x="87" y="429"/>
                    </a:lnTo>
                    <a:lnTo>
                      <a:pt x="102" y="391"/>
                    </a:lnTo>
                    <a:lnTo>
                      <a:pt x="110" y="365"/>
                    </a:lnTo>
                    <a:lnTo>
                      <a:pt x="119" y="336"/>
                    </a:lnTo>
                    <a:lnTo>
                      <a:pt x="122" y="319"/>
                    </a:lnTo>
                    <a:lnTo>
                      <a:pt x="126" y="302"/>
                    </a:lnTo>
                    <a:lnTo>
                      <a:pt x="128" y="286"/>
                    </a:lnTo>
                    <a:lnTo>
                      <a:pt x="130" y="268"/>
                    </a:lnTo>
                    <a:lnTo>
                      <a:pt x="132" y="250"/>
                    </a:lnTo>
                    <a:lnTo>
                      <a:pt x="132" y="231"/>
                    </a:lnTo>
                    <a:lnTo>
                      <a:pt x="132" y="212"/>
                    </a:lnTo>
                    <a:lnTo>
                      <a:pt x="131" y="194"/>
                    </a:lnTo>
                    <a:lnTo>
                      <a:pt x="129" y="175"/>
                    </a:lnTo>
                    <a:lnTo>
                      <a:pt x="125" y="157"/>
                    </a:lnTo>
                    <a:lnTo>
                      <a:pt x="121" y="139"/>
                    </a:lnTo>
                    <a:lnTo>
                      <a:pt x="115" y="121"/>
                    </a:lnTo>
                    <a:lnTo>
                      <a:pt x="106" y="103"/>
                    </a:lnTo>
                    <a:lnTo>
                      <a:pt x="97" y="86"/>
                    </a:lnTo>
                    <a:lnTo>
                      <a:pt x="85" y="71"/>
                    </a:lnTo>
                    <a:lnTo>
                      <a:pt x="73" y="55"/>
                    </a:lnTo>
                    <a:lnTo>
                      <a:pt x="58" y="40"/>
                    </a:lnTo>
                    <a:lnTo>
                      <a:pt x="40" y="25"/>
                    </a:lnTo>
                    <a:lnTo>
                      <a:pt x="21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DCDC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64" name="未知"/>
              <p:cNvSpPr/>
              <p:nvPr/>
            </p:nvSpPr>
            <p:spPr>
              <a:xfrm flipH="1">
                <a:off x="461" y="49"/>
                <a:ext cx="32" cy="17"/>
              </a:xfrm>
              <a:custGeom>
                <a:avLst/>
                <a:gdLst>
                  <a:gd name="txL" fmla="*/ 0 w 478"/>
                  <a:gd name="txT" fmla="*/ 0 h 266"/>
                  <a:gd name="txR" fmla="*/ 478 w 478"/>
                  <a:gd name="txB" fmla="*/ 266 h 266"/>
                </a:gdLst>
                <a:ahLst/>
                <a:cxnLst>
                  <a:cxn ang="0">
                    <a:pos x="0" y="14"/>
                  </a:cxn>
                  <a:cxn ang="0">
                    <a:pos x="1" y="15"/>
                  </a:cxn>
                  <a:cxn ang="0">
                    <a:pos x="2" y="15"/>
                  </a:cxn>
                  <a:cxn ang="0">
                    <a:pos x="5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1" y="16"/>
                  </a:cxn>
                  <a:cxn ang="0">
                    <a:pos x="13" y="17"/>
                  </a:cxn>
                  <a:cxn ang="0">
                    <a:pos x="14" y="17"/>
                  </a:cxn>
                  <a:cxn ang="0">
                    <a:pos x="16" y="17"/>
                  </a:cxn>
                  <a:cxn ang="0">
                    <a:pos x="18" y="17"/>
                  </a:cxn>
                  <a:cxn ang="0">
                    <a:pos x="19" y="17"/>
                  </a:cxn>
                  <a:cxn ang="0">
                    <a:pos x="21" y="17"/>
                  </a:cxn>
                  <a:cxn ang="0">
                    <a:pos x="22" y="17"/>
                  </a:cxn>
                  <a:cxn ang="0">
                    <a:pos x="25" y="16"/>
                  </a:cxn>
                  <a:cxn ang="0">
                    <a:pos x="27" y="16"/>
                  </a:cxn>
                  <a:cxn ang="0">
                    <a:pos x="29" y="16"/>
                  </a:cxn>
                  <a:cxn ang="0">
                    <a:pos x="29" y="16"/>
                  </a:cxn>
                  <a:cxn ang="0">
                    <a:pos x="30" y="15"/>
                  </a:cxn>
                  <a:cxn ang="0">
                    <a:pos x="30" y="15"/>
                  </a:cxn>
                  <a:cxn ang="0">
                    <a:pos x="31" y="15"/>
                  </a:cxn>
                  <a:cxn ang="0">
                    <a:pos x="31" y="14"/>
                  </a:cxn>
                  <a:cxn ang="0">
                    <a:pos x="31" y="13"/>
                  </a:cxn>
                  <a:cxn ang="0">
                    <a:pos x="32" y="13"/>
                  </a:cxn>
                  <a:cxn ang="0">
                    <a:pos x="32" y="12"/>
                  </a:cxn>
                  <a:cxn ang="0">
                    <a:pos x="32" y="11"/>
                  </a:cxn>
                  <a:cxn ang="0">
                    <a:pos x="32" y="11"/>
                  </a:cxn>
                  <a:cxn ang="0">
                    <a:pos x="32" y="11"/>
                  </a:cxn>
                  <a:cxn ang="0">
                    <a:pos x="31" y="10"/>
                  </a:cxn>
                  <a:cxn ang="0">
                    <a:pos x="29" y="9"/>
                  </a:cxn>
                  <a:cxn ang="0">
                    <a:pos x="28" y="8"/>
                  </a:cxn>
                  <a:cxn ang="0">
                    <a:pos x="26" y="7"/>
                  </a:cxn>
                  <a:cxn ang="0">
                    <a:pos x="23" y="5"/>
                  </a:cxn>
                  <a:cxn ang="0">
                    <a:pos x="22" y="5"/>
                  </a:cxn>
                  <a:cxn ang="0">
                    <a:pos x="21" y="4"/>
                  </a:cxn>
                  <a:cxn ang="0">
                    <a:pos x="20" y="4"/>
                  </a:cxn>
                  <a:cxn ang="0">
                    <a:pos x="19" y="4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4"/>
                  </a:cxn>
                </a:cxnLst>
                <a:rect l="txL" t="txT" r="txR" b="txB"/>
                <a:pathLst>
                  <a:path w="478" h="266">
                    <a:moveTo>
                      <a:pt x="0" y="225"/>
                    </a:moveTo>
                    <a:lnTo>
                      <a:pt x="9" y="228"/>
                    </a:lnTo>
                    <a:lnTo>
                      <a:pt x="33" y="233"/>
                    </a:lnTo>
                    <a:lnTo>
                      <a:pt x="70" y="241"/>
                    </a:lnTo>
                    <a:lnTo>
                      <a:pt x="114" y="249"/>
                    </a:lnTo>
                    <a:lnTo>
                      <a:pt x="139" y="253"/>
                    </a:lnTo>
                    <a:lnTo>
                      <a:pt x="164" y="257"/>
                    </a:lnTo>
                    <a:lnTo>
                      <a:pt x="190" y="261"/>
                    </a:lnTo>
                    <a:lnTo>
                      <a:pt x="216" y="263"/>
                    </a:lnTo>
                    <a:lnTo>
                      <a:pt x="241" y="265"/>
                    </a:lnTo>
                    <a:lnTo>
                      <a:pt x="265" y="266"/>
                    </a:lnTo>
                    <a:lnTo>
                      <a:pt x="289" y="265"/>
                    </a:lnTo>
                    <a:lnTo>
                      <a:pt x="310" y="263"/>
                    </a:lnTo>
                    <a:lnTo>
                      <a:pt x="331" y="262"/>
                    </a:lnTo>
                    <a:lnTo>
                      <a:pt x="378" y="257"/>
                    </a:lnTo>
                    <a:lnTo>
                      <a:pt x="404" y="254"/>
                    </a:lnTo>
                    <a:lnTo>
                      <a:pt x="429" y="249"/>
                    </a:lnTo>
                    <a:lnTo>
                      <a:pt x="439" y="245"/>
                    </a:lnTo>
                    <a:lnTo>
                      <a:pt x="447" y="242"/>
                    </a:lnTo>
                    <a:lnTo>
                      <a:pt x="455" y="237"/>
                    </a:lnTo>
                    <a:lnTo>
                      <a:pt x="459" y="232"/>
                    </a:lnTo>
                    <a:lnTo>
                      <a:pt x="465" y="222"/>
                    </a:lnTo>
                    <a:lnTo>
                      <a:pt x="469" y="210"/>
                    </a:lnTo>
                    <a:lnTo>
                      <a:pt x="473" y="200"/>
                    </a:lnTo>
                    <a:lnTo>
                      <a:pt x="475" y="190"/>
                    </a:lnTo>
                    <a:lnTo>
                      <a:pt x="477" y="176"/>
                    </a:lnTo>
                    <a:lnTo>
                      <a:pt x="478" y="169"/>
                    </a:lnTo>
                    <a:lnTo>
                      <a:pt x="473" y="166"/>
                    </a:lnTo>
                    <a:lnTo>
                      <a:pt x="460" y="156"/>
                    </a:lnTo>
                    <a:lnTo>
                      <a:pt x="439" y="141"/>
                    </a:lnTo>
                    <a:lnTo>
                      <a:pt x="413" y="122"/>
                    </a:lnTo>
                    <a:lnTo>
                      <a:pt x="382" y="103"/>
                    </a:lnTo>
                    <a:lnTo>
                      <a:pt x="350" y="85"/>
                    </a:lnTo>
                    <a:lnTo>
                      <a:pt x="332" y="77"/>
                    </a:lnTo>
                    <a:lnTo>
                      <a:pt x="315" y="69"/>
                    </a:lnTo>
                    <a:lnTo>
                      <a:pt x="298" y="62"/>
                    </a:lnTo>
                    <a:lnTo>
                      <a:pt x="281" y="57"/>
                    </a:lnTo>
                    <a:lnTo>
                      <a:pt x="245" y="48"/>
                    </a:lnTo>
                    <a:lnTo>
                      <a:pt x="208" y="37"/>
                    </a:lnTo>
                    <a:lnTo>
                      <a:pt x="171" y="28"/>
                    </a:lnTo>
                    <a:lnTo>
                      <a:pt x="136" y="19"/>
                    </a:lnTo>
                    <a:lnTo>
                      <a:pt x="106" y="12"/>
                    </a:lnTo>
                    <a:lnTo>
                      <a:pt x="82" y="6"/>
                    </a:lnTo>
                    <a:lnTo>
                      <a:pt x="66" y="1"/>
                    </a:lnTo>
                    <a:lnTo>
                      <a:pt x="60" y="0"/>
                    </a:lnTo>
                    <a:lnTo>
                      <a:pt x="0" y="225"/>
                    </a:lnTo>
                    <a:close/>
                  </a:path>
                </a:pathLst>
              </a:custGeom>
              <a:solidFill>
                <a:srgbClr val="692629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65" name="未知"/>
              <p:cNvSpPr/>
              <p:nvPr/>
            </p:nvSpPr>
            <p:spPr>
              <a:xfrm flipH="1">
                <a:off x="654" y="8"/>
                <a:ext cx="18" cy="16"/>
              </a:xfrm>
              <a:custGeom>
                <a:avLst/>
                <a:gdLst>
                  <a:gd name="txL" fmla="*/ 0 w 281"/>
                  <a:gd name="txT" fmla="*/ 0 h 265"/>
                  <a:gd name="txR" fmla="*/ 281 w 281"/>
                  <a:gd name="txB" fmla="*/ 265 h 265"/>
                </a:gdLst>
                <a:ahLst/>
                <a:cxnLst>
                  <a:cxn ang="0">
                    <a:pos x="17" y="16"/>
                  </a:cxn>
                  <a:cxn ang="0">
                    <a:pos x="0" y="12"/>
                  </a:cxn>
                  <a:cxn ang="0">
                    <a:pos x="3" y="0"/>
                  </a:cxn>
                  <a:cxn ang="0">
                    <a:pos x="18" y="3"/>
                  </a:cxn>
                  <a:cxn ang="0">
                    <a:pos x="17" y="16"/>
                  </a:cxn>
                </a:cxnLst>
                <a:rect l="txL" t="txT" r="txR" b="txB"/>
                <a:pathLst>
                  <a:path w="281" h="265">
                    <a:moveTo>
                      <a:pt x="265" y="265"/>
                    </a:moveTo>
                    <a:lnTo>
                      <a:pt x="0" y="199"/>
                    </a:lnTo>
                    <a:lnTo>
                      <a:pt x="48" y="0"/>
                    </a:lnTo>
                    <a:lnTo>
                      <a:pt x="281" y="57"/>
                    </a:lnTo>
                    <a:lnTo>
                      <a:pt x="265" y="265"/>
                    </a:lnTo>
                    <a:close/>
                  </a:path>
                </a:pathLst>
              </a:custGeom>
              <a:solidFill>
                <a:srgbClr val="692629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66" name="未知"/>
              <p:cNvSpPr/>
              <p:nvPr/>
            </p:nvSpPr>
            <p:spPr>
              <a:xfrm flipH="1">
                <a:off x="490" y="13"/>
                <a:ext cx="168" cy="45"/>
              </a:xfrm>
              <a:custGeom>
                <a:avLst/>
                <a:gdLst>
                  <a:gd name="txL" fmla="*/ 0 w 2558"/>
                  <a:gd name="txT" fmla="*/ 0 h 725"/>
                  <a:gd name="txR" fmla="*/ 2558 w 2558"/>
                  <a:gd name="txB" fmla="*/ 725 h 725"/>
                </a:gdLst>
                <a:ahLst/>
                <a:cxnLst>
                  <a:cxn ang="0">
                    <a:pos x="2" y="0"/>
                  </a:cxn>
                  <a:cxn ang="0">
                    <a:pos x="0" y="8"/>
                  </a:cxn>
                  <a:cxn ang="0">
                    <a:pos x="166" y="45"/>
                  </a:cxn>
                  <a:cxn ang="0">
                    <a:pos x="168" y="39"/>
                  </a:cxn>
                  <a:cxn ang="0">
                    <a:pos x="2" y="0"/>
                  </a:cxn>
                </a:cxnLst>
                <a:rect l="txL" t="txT" r="txR" b="txB"/>
                <a:pathLst>
                  <a:path w="2558" h="725">
                    <a:moveTo>
                      <a:pt x="25" y="0"/>
                    </a:moveTo>
                    <a:lnTo>
                      <a:pt x="0" y="135"/>
                    </a:lnTo>
                    <a:lnTo>
                      <a:pt x="2528" y="725"/>
                    </a:lnTo>
                    <a:lnTo>
                      <a:pt x="2558" y="624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67" name="未知"/>
              <p:cNvSpPr/>
              <p:nvPr/>
            </p:nvSpPr>
            <p:spPr>
              <a:xfrm flipH="1">
                <a:off x="489" y="8"/>
                <a:ext cx="167" cy="44"/>
              </a:xfrm>
              <a:custGeom>
                <a:avLst/>
                <a:gdLst>
                  <a:gd name="txL" fmla="*/ 0 w 2552"/>
                  <a:gd name="txT" fmla="*/ 0 h 704"/>
                  <a:gd name="txR" fmla="*/ 2552 w 2552"/>
                  <a:gd name="txB" fmla="*/ 704 h 704"/>
                </a:gdLst>
                <a:ahLst/>
                <a:cxnLst>
                  <a:cxn ang="0">
                    <a:pos x="167" y="40"/>
                  </a:cxn>
                  <a:cxn ang="0">
                    <a:pos x="1" y="0"/>
                  </a:cxn>
                  <a:cxn ang="0">
                    <a:pos x="0" y="5"/>
                  </a:cxn>
                  <a:cxn ang="0">
                    <a:pos x="166" y="44"/>
                  </a:cxn>
                  <a:cxn ang="0">
                    <a:pos x="167" y="40"/>
                  </a:cxn>
                </a:cxnLst>
                <a:rect l="txL" t="txT" r="txR" b="txB"/>
                <a:pathLst>
                  <a:path w="2552" h="704">
                    <a:moveTo>
                      <a:pt x="2552" y="645"/>
                    </a:moveTo>
                    <a:lnTo>
                      <a:pt x="16" y="0"/>
                    </a:lnTo>
                    <a:lnTo>
                      <a:pt x="0" y="80"/>
                    </a:lnTo>
                    <a:lnTo>
                      <a:pt x="2533" y="704"/>
                    </a:lnTo>
                    <a:lnTo>
                      <a:pt x="2552" y="645"/>
                    </a:lnTo>
                    <a:close/>
                  </a:path>
                </a:pathLst>
              </a:custGeom>
              <a:solidFill>
                <a:srgbClr val="BEBEBD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68" name="未知"/>
              <p:cNvSpPr/>
              <p:nvPr/>
            </p:nvSpPr>
            <p:spPr>
              <a:xfrm flipH="1">
                <a:off x="492" y="21"/>
                <a:ext cx="167" cy="42"/>
              </a:xfrm>
              <a:custGeom>
                <a:avLst/>
                <a:gdLst>
                  <a:gd name="txL" fmla="*/ 0 w 2542"/>
                  <a:gd name="txT" fmla="*/ 0 h 668"/>
                  <a:gd name="txR" fmla="*/ 2542 w 2542"/>
                  <a:gd name="txB" fmla="*/ 668 h 668"/>
                </a:gdLst>
                <a:ahLst/>
                <a:cxnLst>
                  <a:cxn ang="0">
                    <a:pos x="0" y="5"/>
                  </a:cxn>
                  <a:cxn ang="0">
                    <a:pos x="165" y="42"/>
                  </a:cxn>
                  <a:cxn ang="0">
                    <a:pos x="167" y="37"/>
                  </a:cxn>
                  <a:cxn ang="0">
                    <a:pos x="1" y="0"/>
                  </a:cxn>
                  <a:cxn ang="0">
                    <a:pos x="0" y="5"/>
                  </a:cxn>
                </a:cxnLst>
                <a:rect l="txL" t="txT" r="txR" b="txB"/>
                <a:pathLst>
                  <a:path w="2542" h="668">
                    <a:moveTo>
                      <a:pt x="0" y="74"/>
                    </a:moveTo>
                    <a:lnTo>
                      <a:pt x="2518" y="668"/>
                    </a:lnTo>
                    <a:lnTo>
                      <a:pt x="2542" y="590"/>
                    </a:lnTo>
                    <a:lnTo>
                      <a:pt x="14" y="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EBEBD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69" name="未知"/>
              <p:cNvSpPr/>
              <p:nvPr/>
            </p:nvSpPr>
            <p:spPr>
              <a:xfrm flipH="1">
                <a:off x="454" y="61"/>
                <a:ext cx="8" cy="3"/>
              </a:xfrm>
              <a:custGeom>
                <a:avLst/>
                <a:gdLst>
                  <a:gd name="txL" fmla="*/ 0 w 137"/>
                  <a:gd name="txT" fmla="*/ 0 h 48"/>
                  <a:gd name="txR" fmla="*/ 137 w 137"/>
                  <a:gd name="txB" fmla="*/ 48 h 48"/>
                </a:gdLst>
                <a:ahLst/>
                <a:cxnLst>
                  <a:cxn ang="0">
                    <a:pos x="0" y="3"/>
                  </a:cxn>
                  <a:cxn ang="0">
                    <a:pos x="6" y="3"/>
                  </a:cxn>
                  <a:cxn ang="0">
                    <a:pos x="8" y="3"/>
                  </a:cxn>
                  <a:cxn ang="0">
                    <a:pos x="6" y="1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txL" t="txT" r="txR" b="txB"/>
                <a:pathLst>
                  <a:path w="137" h="48">
                    <a:moveTo>
                      <a:pt x="0" y="40"/>
                    </a:moveTo>
                    <a:lnTo>
                      <a:pt x="97" y="48"/>
                    </a:lnTo>
                    <a:lnTo>
                      <a:pt x="137" y="43"/>
                    </a:lnTo>
                    <a:lnTo>
                      <a:pt x="97" y="14"/>
                    </a:lnTo>
                    <a:lnTo>
                      <a:pt x="6" y="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B89900"/>
              </a:solidFill>
              <a:ln w="9525">
                <a:noFill/>
                <a:miter/>
              </a:ln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</p:grpSp>
      <p:sp>
        <p:nvSpPr>
          <p:cNvPr id="17431" name="Text Box 23"/>
          <p:cNvSpPr txBox="1"/>
          <p:nvPr/>
        </p:nvSpPr>
        <p:spPr>
          <a:xfrm>
            <a:off x="2166938" y="1343025"/>
            <a:ext cx="7772400" cy="7493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黑体" pitchFamily="2" charset="-122"/>
                <a:ea typeface="楷体_GB2312" pitchFamily="49" charset="-122"/>
              </a:rPr>
              <a:t>    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我们学习了数据分析的一些知识.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平均数、中位数、众数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是三个不同的代表数，可描述数据的数值的一般水平或集中趋势.</a:t>
            </a:r>
            <a:endParaRPr lang="zh-CN" altLang="en-US" dirty="0"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17432" name="Text Box 24"/>
          <p:cNvSpPr txBox="1"/>
          <p:nvPr/>
        </p:nvSpPr>
        <p:spPr>
          <a:xfrm>
            <a:off x="2209800" y="2862263"/>
            <a:ext cx="8229600" cy="7493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Times New Roman" pitchFamily="18" charset="0"/>
                <a:ea typeface="楷体_GB2312" pitchFamily="49" charset="-122"/>
              </a:rPr>
              <a:t>         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数据的分析要选择恰当的形式，要根据具体情况选用统计表、统计图，或者用平均数、众数、中位数来描述.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0245" name="Text Box 26"/>
          <p:cNvSpPr txBox="1"/>
          <p:nvPr/>
        </p:nvSpPr>
        <p:spPr>
          <a:xfrm>
            <a:off x="4364038" y="4887913"/>
            <a:ext cx="3098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7435" name="Text Box 27"/>
          <p:cNvSpPr txBox="1"/>
          <p:nvPr/>
        </p:nvSpPr>
        <p:spPr>
          <a:xfrm>
            <a:off x="2309813" y="4629150"/>
            <a:ext cx="6858000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在数据分析中还有其他情况出现：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如：</a:t>
            </a:r>
            <a:r>
              <a:rPr lang="zh-CN" altLang="en-US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rPr>
              <a:t>数据与其平均数的偏离程度。</a:t>
            </a:r>
            <a:endParaRPr lang="zh-CN" altLang="en-US" dirty="0">
              <a:solidFill>
                <a:srgbClr val="FF0000"/>
              </a:solidFill>
              <a:latin typeface="Arial" pitchFamily="34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rPr>
              <a:t>如何分析数据的稳定性？</a:t>
            </a:r>
            <a:endParaRPr lang="zh-CN" altLang="en-US" dirty="0">
              <a:solidFill>
                <a:srgbClr val="FF0000"/>
              </a:solidFill>
              <a:latin typeface="Arial" pitchFamily="34" charset="0"/>
              <a:ea typeface="楷体_GB2312" pitchFamily="49" charset="-122"/>
            </a:endParaRPr>
          </a:p>
        </p:txBody>
      </p:sp>
      <p:grpSp>
        <p:nvGrpSpPr>
          <p:cNvPr id="10247" name="Group 4"/>
          <p:cNvGrpSpPr/>
          <p:nvPr/>
        </p:nvGrpSpPr>
        <p:grpSpPr>
          <a:xfrm>
            <a:off x="4872038" y="414338"/>
            <a:ext cx="2730500" cy="1371600"/>
            <a:chOff x="3992" y="432"/>
            <a:chExt cx="1720" cy="864"/>
          </a:xfrm>
        </p:grpSpPr>
        <p:pic>
          <p:nvPicPr>
            <p:cNvPr id="10248" name="Picture 5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0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知识回顾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174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1" grpId="0" bldLvl="0"/>
      <p:bldP spid="17432" grpId="0"/>
      <p:bldP spid="17435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1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1588" y="4737100"/>
            <a:ext cx="3046412" cy="2120900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11267" name="Group 3"/>
          <p:cNvGrpSpPr/>
          <p:nvPr/>
        </p:nvGrpSpPr>
        <p:grpSpPr>
          <a:xfrm>
            <a:off x="1524000" y="1428750"/>
            <a:ext cx="1999298" cy="684848"/>
            <a:chOff x="0" y="0"/>
            <a:chExt cx="3148" cy="1079"/>
          </a:xfrm>
        </p:grpSpPr>
        <p:grpSp>
          <p:nvGrpSpPr>
            <p:cNvPr id="11278" name="Group 4"/>
            <p:cNvGrpSpPr/>
            <p:nvPr/>
          </p:nvGrpSpPr>
          <p:grpSpPr>
            <a:xfrm>
              <a:off x="0" y="0"/>
              <a:ext cx="2040" cy="1079"/>
              <a:chOff x="0" y="0"/>
              <a:chExt cx="1088" cy="697"/>
            </a:xfrm>
          </p:grpSpPr>
          <p:sp>
            <p:nvSpPr>
              <p:cNvPr id="11280" name="Oval 5"/>
              <p:cNvSpPr/>
              <p:nvPr/>
            </p:nvSpPr>
            <p:spPr>
              <a:xfrm>
                <a:off x="0" y="470"/>
                <a:ext cx="1088" cy="227"/>
              </a:xfrm>
              <a:prstGeom prst="ellipse">
                <a:avLst/>
              </a:prstGeom>
              <a:solidFill>
                <a:srgbClr val="00FF00"/>
              </a:solidFill>
              <a:ln w="9525">
                <a:noFill/>
              </a:ln>
              <a:effectLst>
                <a:prstShdw prst="shdw17" dist="17961" dir="2699999">
                  <a:srgbClr val="009900"/>
                </a:prstShdw>
              </a:effectLst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pic>
            <p:nvPicPr>
              <p:cNvPr id="11281" name="Picture 6" descr="MCj04348590000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8" y="0"/>
                <a:ext cx="636" cy="63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11279" name="Text Box 7"/>
            <p:cNvSpPr txBox="1"/>
            <p:nvPr/>
          </p:nvSpPr>
          <p:spPr>
            <a:xfrm>
              <a:off x="837" y="262"/>
              <a:ext cx="2311" cy="76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600" dirty="0">
                  <a:solidFill>
                    <a:srgbClr val="FF0000"/>
                  </a:solidFill>
                  <a:latin typeface="Arial" pitchFamily="34" charset="0"/>
                  <a:ea typeface="楷体_GB2312" pitchFamily="49" charset="-122"/>
                </a:rPr>
                <a:t>动脑筋</a:t>
              </a:r>
              <a:endParaRPr lang="zh-CN" altLang="en-US" sz="2600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endParaRPr>
            </a:p>
          </p:txBody>
        </p:sp>
      </p:grpSp>
      <p:sp>
        <p:nvSpPr>
          <p:cNvPr id="11268" name="Rectangle 8" descr="小网格"/>
          <p:cNvSpPr/>
          <p:nvPr/>
        </p:nvSpPr>
        <p:spPr>
          <a:xfrm>
            <a:off x="3276600" y="1504950"/>
            <a:ext cx="76200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600" dirty="0">
                <a:latin typeface="黑体" pitchFamily="2" charset="-122"/>
                <a:ea typeface="楷体_GB2312" pitchFamily="49" charset="-122"/>
              </a:rPr>
              <a:t>刘亮和李飞参加射击训练的成绩</a:t>
            </a:r>
            <a:r>
              <a:rPr lang="en-US" altLang="zh-CN" sz="2600" dirty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2600" dirty="0">
                <a:latin typeface="黑体" pitchFamily="2" charset="-122"/>
                <a:ea typeface="楷体_GB2312" pitchFamily="49" charset="-122"/>
              </a:rPr>
              <a:t>单位：环</a:t>
            </a:r>
            <a:r>
              <a:rPr lang="en-US" altLang="zh-CN" sz="2600" dirty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600" dirty="0">
                <a:latin typeface="黑体" pitchFamily="2" charset="-122"/>
                <a:ea typeface="楷体_GB2312" pitchFamily="49" charset="-122"/>
              </a:rPr>
              <a:t>如下：</a:t>
            </a:r>
            <a:endParaRPr lang="zh-CN" altLang="en-US" sz="2600" dirty="0">
              <a:latin typeface="黑体" pitchFamily="2" charset="-122"/>
              <a:ea typeface="楷体_GB2312" pitchFamily="49" charset="-122"/>
            </a:endParaRPr>
          </a:p>
        </p:txBody>
      </p:sp>
      <p:sp>
        <p:nvSpPr>
          <p:cNvPr id="11269" name="Rectangle 9" descr="小网格"/>
          <p:cNvSpPr/>
          <p:nvPr/>
        </p:nvSpPr>
        <p:spPr>
          <a:xfrm>
            <a:off x="3048000" y="1962150"/>
            <a:ext cx="71628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刘亮：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；</a:t>
            </a:r>
            <a:endParaRPr lang="zh-CN" altLang="en-US" sz="25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270" name="Rectangle 10" descr="小网格"/>
          <p:cNvSpPr/>
          <p:nvPr/>
        </p:nvSpPr>
        <p:spPr>
          <a:xfrm>
            <a:off x="3124200" y="2343150"/>
            <a:ext cx="6705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李飞：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6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10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9.</a:t>
            </a:r>
            <a:endParaRPr lang="en-US" altLang="zh-CN" sz="2500" dirty="0"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4" name="Group 14"/>
          <p:cNvGrpSpPr/>
          <p:nvPr/>
        </p:nvGrpSpPr>
        <p:grpSpPr>
          <a:xfrm>
            <a:off x="1649413" y="2967038"/>
            <a:ext cx="3446462" cy="654050"/>
            <a:chOff x="0" y="0"/>
            <a:chExt cx="5426" cy="1030"/>
          </a:xfrm>
        </p:grpSpPr>
        <p:sp>
          <p:nvSpPr>
            <p:cNvPr id="11276" name="WordArt 15"/>
            <p:cNvSpPr/>
            <p:nvPr/>
          </p:nvSpPr>
          <p:spPr>
            <a:xfrm>
              <a:off x="3360" y="0"/>
              <a:ext cx="2067" cy="1031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  <a:normAutofit fontScale="60000"/>
            </a:bodyPr>
            <a:p>
              <a:pPr algn="l"/>
              <a:r>
                <a:rPr lang="zh-CN" altLang="en-US" sz="5400" b="1">
                  <a:ln w="9525" cap="flat" cmpd="sng">
                    <a:solidFill>
                      <a:srgbClr val="CC99FF"/>
                    </a:solidFill>
                    <a:prstDash val="solid"/>
                    <a:headEnd type="none" w="med" len="med"/>
                    <a:tailEnd type="none" w="med" len="med"/>
                  </a:ln>
                  <a:gradFill rotWithShape="1">
                    <a:gsLst>
                      <a:gs pos="0">
                        <a:srgbClr val="6600CC"/>
                      </a:gs>
                      <a:gs pos="100000">
                        <a:srgbClr val="CC00CC"/>
                      </a:gs>
                    </a:gsLst>
                    <a:lin ang="5400000" scaled="1"/>
                    <a:tileRect/>
                  </a:gradFill>
                  <a:effectLst>
                    <a:outerShdw dist="53882" dir="2699999" algn="ctr" rotWithShape="0">
                      <a:srgbClr val="9999FF">
                        <a:alpha val="75000"/>
                      </a:srgbClr>
                    </a:outerShdw>
                  </a:effectLst>
                  <a:latin typeface="宋体" charset="0"/>
                  <a:ea typeface="宋体" charset="0"/>
                </a:rPr>
                <a:t>？</a:t>
              </a:r>
              <a:endParaRPr lang="zh-CN" altLang="en-US" sz="54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5000"/>
                    </a:srgbClr>
                  </a:outerShdw>
                </a:effectLst>
                <a:latin typeface="宋体" charset="0"/>
                <a:ea typeface="宋体" charset="0"/>
              </a:endParaRPr>
            </a:p>
          </p:txBody>
        </p:sp>
        <p:sp>
          <p:nvSpPr>
            <p:cNvPr id="11277" name="WordArt 16"/>
            <p:cNvSpPr/>
            <p:nvPr/>
          </p:nvSpPr>
          <p:spPr>
            <a:xfrm>
              <a:off x="0" y="120"/>
              <a:ext cx="3600" cy="821"/>
            </a:xfrm>
            <a:prstGeom prst="rect">
              <a:avLst/>
            </a:prstGeom>
          </p:spPr>
          <p:txBody>
            <a:bodyPr wrap="none" fromWordArt="1">
              <a:prstTxWarp prst="textWave2">
                <a:avLst>
                  <a:gd name="adj1" fmla="val 13005"/>
                  <a:gd name="adj2" fmla="val 0"/>
                </a:avLst>
              </a:prstTxWarp>
              <a:normAutofit fontScale="70000"/>
            </a:bodyPr>
            <a:p>
              <a:pPr algn="l"/>
              <a:r>
                <a:rPr lang="zh-CN" altLang="en-US" sz="3600" b="1">
                  <a:ln w="9525" cap="flat" cmpd="sng">
                    <a:solidFill>
                      <a:srgbClr val="FFFF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effectLst>
                    <a:outerShdw dist="53882" dir="2699999" algn="ctr" rotWithShape="0">
                      <a:srgbClr val="9999FF">
                        <a:alpha val="75998"/>
                      </a:srgbClr>
                    </a:outerShdw>
                  </a:effectLst>
                  <a:latin typeface="宋体" charset="0"/>
                  <a:ea typeface="宋体" charset="0"/>
                </a:rPr>
                <a:t>教练的烦恼</a:t>
              </a:r>
              <a:endParaRPr lang="zh-CN" altLang="en-US" sz="3600" b="1">
                <a:ln w="9525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53882" dir="2699999" algn="ctr" rotWithShape="0">
                    <a:srgbClr val="9999FF">
                      <a:alpha val="75998"/>
                    </a:srgbClr>
                  </a:outerShdw>
                </a:effectLst>
                <a:latin typeface="宋体" charset="0"/>
                <a:ea typeface="宋体" charset="0"/>
              </a:endParaRPr>
            </a:p>
          </p:txBody>
        </p:sp>
      </p:grpSp>
      <p:sp>
        <p:nvSpPr>
          <p:cNvPr id="19473" name="Rectangle 17"/>
          <p:cNvSpPr/>
          <p:nvPr/>
        </p:nvSpPr>
        <p:spPr>
          <a:xfrm>
            <a:off x="2667000" y="3643313"/>
            <a:ext cx="50977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甲，乙两名射击手现要挑选一名射击手参加比赛</a:t>
            </a:r>
            <a:r>
              <a:rPr lang="en-US" altLang="zh-CN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.</a:t>
            </a:r>
            <a:endParaRPr lang="en-US" altLang="zh-CN" dirty="0">
              <a:solidFill>
                <a:srgbClr val="0000FF"/>
              </a:solidFill>
              <a:latin typeface="黑体" pitchFamily="2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若你是教练，你认为挑选哪一位比较适宜？</a:t>
            </a:r>
            <a:endParaRPr lang="zh-CN" altLang="en-US" dirty="0">
              <a:solidFill>
                <a:srgbClr val="0000FF"/>
              </a:solidFill>
              <a:latin typeface="黑体" pitchFamily="2" charset="-122"/>
              <a:ea typeface="楷体_GB2312" pitchFamily="49" charset="-122"/>
            </a:endParaRPr>
          </a:p>
        </p:txBody>
      </p:sp>
      <p:grpSp>
        <p:nvGrpSpPr>
          <p:cNvPr id="11273" name="Group 11"/>
          <p:cNvGrpSpPr/>
          <p:nvPr/>
        </p:nvGrpSpPr>
        <p:grpSpPr>
          <a:xfrm>
            <a:off x="4881563" y="357188"/>
            <a:ext cx="2730500" cy="1371600"/>
            <a:chOff x="3992" y="432"/>
            <a:chExt cx="1720" cy="864"/>
          </a:xfrm>
        </p:grpSpPr>
        <p:pic>
          <p:nvPicPr>
            <p:cNvPr id="11274" name="Picture 12" descr="模板图片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进入</a:t>
              </a: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新</a:t>
              </a:r>
              <a:r>
                <a:rPr kumimoji="0" lang="zh-CN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1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07275" y="4191000"/>
            <a:ext cx="3260725" cy="22701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9467" name="Rectangle 11" descr="小网格"/>
          <p:cNvSpPr/>
          <p:nvPr/>
        </p:nvSpPr>
        <p:spPr>
          <a:xfrm>
            <a:off x="2452688" y="1828800"/>
            <a:ext cx="785812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3200" dirty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en-US" sz="3200" dirty="0">
                <a:latin typeface="黑体" pitchFamily="2" charset="-122"/>
                <a:ea typeface="楷体_GB2312" pitchFamily="49" charset="-122"/>
              </a:rPr>
              <a:t> 两人的平均成绩分别是多少</a:t>
            </a:r>
            <a:r>
              <a:rPr lang="zh-CN" altLang="en-US" sz="3200" dirty="0">
                <a:latin typeface="宋体" pitchFamily="2" charset="-122"/>
                <a:ea typeface="宋体" pitchFamily="2" charset="-122"/>
              </a:rPr>
              <a:t>？</a:t>
            </a:r>
            <a:endParaRPr lang="zh-CN" altLang="en-US" sz="32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9468" name="Rectangle 12" descr="小网格"/>
          <p:cNvSpPr/>
          <p:nvPr/>
        </p:nvSpPr>
        <p:spPr>
          <a:xfrm>
            <a:off x="2452688" y="2422525"/>
            <a:ext cx="80010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3200" dirty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en-US" sz="3200" dirty="0">
                <a:latin typeface="黑体" pitchFamily="2" charset="-122"/>
                <a:ea typeface="楷体_GB2312" pitchFamily="49" charset="-122"/>
              </a:rPr>
              <a:t> 如何反映这两组数据与其平均数</a:t>
            </a:r>
            <a:endParaRPr lang="zh-CN" altLang="en-US" sz="3200" dirty="0">
              <a:latin typeface="黑体" pitchFamily="2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200" dirty="0">
                <a:latin typeface="黑体" pitchFamily="2" charset="-122"/>
                <a:ea typeface="楷体_GB2312" pitchFamily="49" charset="-122"/>
              </a:rPr>
              <a:t>的偏离程度</a:t>
            </a:r>
            <a:r>
              <a:rPr lang="zh-CN" altLang="en-US" sz="3200" dirty="0">
                <a:latin typeface="宋体" pitchFamily="2" charset="-122"/>
                <a:ea typeface="宋体" pitchFamily="2" charset="-122"/>
              </a:rPr>
              <a:t>？</a:t>
            </a:r>
            <a:endParaRPr lang="zh-CN" altLang="en-US" sz="32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9469" name="Rectangle 13" descr="小网格"/>
          <p:cNvSpPr/>
          <p:nvPr/>
        </p:nvSpPr>
        <p:spPr>
          <a:xfrm>
            <a:off x="2452688" y="3500438"/>
            <a:ext cx="52578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3200" dirty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en-US" sz="3200" dirty="0">
                <a:latin typeface="黑体" pitchFamily="2" charset="-122"/>
                <a:ea typeface="楷体_GB2312" pitchFamily="49" charset="-122"/>
              </a:rPr>
              <a:t> 谁的成绩比较稳定</a:t>
            </a:r>
            <a:r>
              <a:rPr lang="zh-CN" altLang="en-US" sz="3200" dirty="0">
                <a:latin typeface="宋体" pitchFamily="2" charset="-122"/>
                <a:ea typeface="宋体" pitchFamily="2" charset="-122"/>
              </a:rPr>
              <a:t>？</a:t>
            </a:r>
            <a:endParaRPr lang="zh-CN" altLang="en-US" sz="32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9474" name="Text Box 18"/>
          <p:cNvSpPr txBox="1"/>
          <p:nvPr/>
        </p:nvSpPr>
        <p:spPr>
          <a:xfrm>
            <a:off x="2614613" y="749300"/>
            <a:ext cx="42976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从哪几个问题考虑？</a:t>
            </a:r>
            <a:endParaRPr lang="zh-CN" altLang="en-US" sz="36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7" grpId="0"/>
      <p:bldP spid="19468" grpId="0"/>
      <p:bldP spid="19469" grpId="0"/>
      <p:bldP spid="19474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1905000" y="2590800"/>
            <a:ext cx="4729170" cy="2462848"/>
            <a:chOff x="0" y="0"/>
            <a:chExt cx="7448" cy="3879"/>
          </a:xfrm>
        </p:grpSpPr>
        <p:pic>
          <p:nvPicPr>
            <p:cNvPr id="13381" name="Picture 3" descr="14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7440" cy="3879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grpSp>
          <p:nvGrpSpPr>
            <p:cNvPr id="13382" name="Group 4"/>
            <p:cNvGrpSpPr/>
            <p:nvPr/>
          </p:nvGrpSpPr>
          <p:grpSpPr>
            <a:xfrm>
              <a:off x="5998" y="1920"/>
              <a:ext cx="1328" cy="624"/>
              <a:chOff x="0" y="0"/>
              <a:chExt cx="1328" cy="624"/>
            </a:xfrm>
          </p:grpSpPr>
          <p:sp>
            <p:nvSpPr>
              <p:cNvPr id="13386" name="Line 5"/>
              <p:cNvSpPr/>
              <p:nvPr/>
            </p:nvSpPr>
            <p:spPr>
              <a:xfrm>
                <a:off x="0" y="360"/>
                <a:ext cx="360" cy="1"/>
              </a:xfrm>
              <a:prstGeom prst="line">
                <a:avLst/>
              </a:prstGeom>
              <a:ln w="38100" cap="flat" cmpd="sng">
                <a:solidFill>
                  <a:srgbClr val="FF00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3387" name="Text Box 6"/>
              <p:cNvSpPr txBox="1"/>
              <p:nvPr/>
            </p:nvSpPr>
            <p:spPr>
              <a:xfrm>
                <a:off x="240" y="0"/>
                <a:ext cx="1088" cy="62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zh-CN" altLang="en-US" sz="2000" dirty="0">
                    <a:latin typeface="Times New Roman" pitchFamily="18" charset="0"/>
                    <a:ea typeface="楷体_GB2312" pitchFamily="49" charset="-122"/>
                  </a:rPr>
                  <a:t>刘亮</a:t>
                </a:r>
                <a:endParaRPr lang="zh-CN" altLang="en-US" sz="2000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grpSp>
          <p:nvGrpSpPr>
            <p:cNvPr id="13383" name="Group 7"/>
            <p:cNvGrpSpPr/>
            <p:nvPr/>
          </p:nvGrpSpPr>
          <p:grpSpPr>
            <a:xfrm>
              <a:off x="6000" y="2520"/>
              <a:ext cx="1448" cy="624"/>
              <a:chOff x="0" y="0"/>
              <a:chExt cx="1448" cy="624"/>
            </a:xfrm>
          </p:grpSpPr>
          <p:sp>
            <p:nvSpPr>
              <p:cNvPr id="13384" name="Line 8"/>
              <p:cNvSpPr/>
              <p:nvPr/>
            </p:nvSpPr>
            <p:spPr>
              <a:xfrm>
                <a:off x="0" y="360"/>
                <a:ext cx="360" cy="1"/>
              </a:xfrm>
              <a:prstGeom prst="line">
                <a:avLst/>
              </a:prstGeom>
              <a:ln w="38100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3385" name="Text Box 9"/>
              <p:cNvSpPr txBox="1"/>
              <p:nvPr/>
            </p:nvSpPr>
            <p:spPr>
              <a:xfrm>
                <a:off x="360" y="0"/>
                <a:ext cx="1088" cy="62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zh-CN" altLang="en-US" sz="2000" dirty="0">
                    <a:latin typeface="Times New Roman" pitchFamily="18" charset="0"/>
                    <a:ea typeface="楷体_GB2312" pitchFamily="49" charset="-122"/>
                  </a:rPr>
                  <a:t>李飞</a:t>
                </a:r>
                <a:endParaRPr lang="zh-CN" altLang="en-US" sz="1800" dirty="0">
                  <a:latin typeface="Arial" pitchFamily="34" charset="0"/>
                  <a:ea typeface="宋体" pitchFamily="2" charset="-122"/>
                </a:endParaRPr>
              </a:p>
            </p:txBody>
          </p:sp>
        </p:grpSp>
      </p:grpSp>
      <p:sp>
        <p:nvSpPr>
          <p:cNvPr id="20490" name="Rectangle 10" descr="小网格"/>
          <p:cNvSpPr/>
          <p:nvPr/>
        </p:nvSpPr>
        <p:spPr>
          <a:xfrm>
            <a:off x="3886200" y="1066800"/>
            <a:ext cx="4738688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即两人的平均成绩相同</a:t>
            </a:r>
            <a:r>
              <a:rPr lang="en-US" altLang="zh-CN" sz="2500">
                <a:solidFill>
                  <a:srgbClr val="FF0000"/>
                </a:solidFill>
                <a:latin typeface="楷体"/>
                <a:ea typeface="楷体"/>
              </a:rPr>
              <a:t>.</a:t>
            </a:r>
            <a:endParaRPr lang="en-US" altLang="zh-CN" sz="2500">
              <a:solidFill>
                <a:srgbClr val="FF0000"/>
              </a:solidFill>
              <a:latin typeface="楷体"/>
              <a:ea typeface="楷体"/>
            </a:endParaRPr>
          </a:p>
        </p:txBody>
      </p:sp>
      <p:sp>
        <p:nvSpPr>
          <p:cNvPr id="13316" name="AutoShape 11"/>
          <p:cNvSpPr/>
          <p:nvPr/>
        </p:nvSpPr>
        <p:spPr>
          <a:xfrm flipH="1" flipV="1">
            <a:off x="3810000" y="90488"/>
            <a:ext cx="6858000" cy="838200"/>
          </a:xfrm>
          <a:prstGeom prst="wedgeRoundRectCallout">
            <a:avLst>
              <a:gd name="adj1" fmla="val 32"/>
              <a:gd name="adj2" fmla="val -71889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90000"/>
              </a:lnSpc>
            </a:pP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刘亮：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；</a:t>
            </a:r>
            <a:endParaRPr lang="zh-CN" altLang="en-US" sz="2400" dirty="0">
              <a:solidFill>
                <a:schemeClr val="hlink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李飞：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6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10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9.</a:t>
            </a:r>
            <a:endParaRPr lang="en-US" altLang="zh-CN" sz="2400">
              <a:solidFill>
                <a:schemeClr val="hlink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5" name="Group 12"/>
          <p:cNvGrpSpPr/>
          <p:nvPr/>
        </p:nvGrpSpPr>
        <p:grpSpPr>
          <a:xfrm>
            <a:off x="1981200" y="685800"/>
            <a:ext cx="1645559" cy="1159824"/>
            <a:chOff x="0" y="0"/>
            <a:chExt cx="2591" cy="1826"/>
          </a:xfrm>
        </p:grpSpPr>
        <p:grpSp>
          <p:nvGrpSpPr>
            <p:cNvPr id="13371" name="Group 13"/>
            <p:cNvGrpSpPr/>
            <p:nvPr/>
          </p:nvGrpSpPr>
          <p:grpSpPr>
            <a:xfrm>
              <a:off x="25" y="0"/>
              <a:ext cx="2566" cy="912"/>
              <a:chOff x="0" y="0"/>
              <a:chExt cx="2566" cy="912"/>
            </a:xfrm>
          </p:grpSpPr>
          <p:sp>
            <p:nvSpPr>
              <p:cNvPr id="13377" name="Text Box 14"/>
              <p:cNvSpPr txBox="1"/>
              <p:nvPr/>
            </p:nvSpPr>
            <p:spPr>
              <a:xfrm>
                <a:off x="0" y="0"/>
                <a:ext cx="572" cy="91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zh-CN" altLang="en-US" sz="3200" i="1" dirty="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x</a:t>
                </a:r>
                <a:endParaRPr lang="zh-CN" altLang="en-US" sz="3200" i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3378" name="Line 15"/>
              <p:cNvSpPr/>
              <p:nvPr/>
            </p:nvSpPr>
            <p:spPr>
              <a:xfrm flipH="1" flipV="1">
                <a:off x="95" y="314"/>
                <a:ext cx="360" cy="1"/>
              </a:xfrm>
              <a:prstGeom prst="line">
                <a:avLst/>
              </a:prstGeom>
              <a:ln w="28575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3379" name="Text Box 16"/>
              <p:cNvSpPr txBox="1"/>
              <p:nvPr/>
            </p:nvSpPr>
            <p:spPr>
              <a:xfrm>
                <a:off x="335" y="314"/>
                <a:ext cx="1008" cy="57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zh-CN" altLang="en-US" sz="1800" dirty="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刘亮</a:t>
                </a:r>
                <a:endParaRPr lang="zh-CN" altLang="en-US" sz="1800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3380" name="Text Box 17"/>
              <p:cNvSpPr txBox="1"/>
              <p:nvPr/>
            </p:nvSpPr>
            <p:spPr>
              <a:xfrm>
                <a:off x="1295" y="74"/>
                <a:ext cx="1271" cy="57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zh-CN" altLang="en-US" dirty="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=8(环)</a:t>
                </a:r>
                <a:endPara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grpSp>
          <p:nvGrpSpPr>
            <p:cNvPr id="13372" name="Group 18"/>
            <p:cNvGrpSpPr/>
            <p:nvPr/>
          </p:nvGrpSpPr>
          <p:grpSpPr>
            <a:xfrm>
              <a:off x="0" y="914"/>
              <a:ext cx="2566" cy="912"/>
              <a:chOff x="0" y="0"/>
              <a:chExt cx="2566" cy="912"/>
            </a:xfrm>
          </p:grpSpPr>
          <p:sp>
            <p:nvSpPr>
              <p:cNvPr id="13373" name="Text Box 19"/>
              <p:cNvSpPr txBox="1"/>
              <p:nvPr/>
            </p:nvSpPr>
            <p:spPr>
              <a:xfrm>
                <a:off x="0" y="0"/>
                <a:ext cx="572" cy="91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zh-CN" altLang="en-US" sz="3200" i="1" dirty="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x</a:t>
                </a:r>
                <a:endParaRPr lang="zh-CN" altLang="en-US" sz="3200" i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3374" name="Line 20"/>
              <p:cNvSpPr/>
              <p:nvPr/>
            </p:nvSpPr>
            <p:spPr>
              <a:xfrm flipH="1" flipV="1">
                <a:off x="95" y="314"/>
                <a:ext cx="360" cy="1"/>
              </a:xfrm>
              <a:prstGeom prst="line">
                <a:avLst/>
              </a:prstGeom>
              <a:ln w="28575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3375" name="Text Box 21"/>
              <p:cNvSpPr txBox="1"/>
              <p:nvPr/>
            </p:nvSpPr>
            <p:spPr>
              <a:xfrm>
                <a:off x="335" y="314"/>
                <a:ext cx="1008" cy="57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zh-CN" altLang="en-US" sz="1800" dirty="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李飞</a:t>
                </a:r>
                <a:endParaRPr lang="zh-CN" altLang="en-US" sz="1800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3376" name="Text Box 22"/>
              <p:cNvSpPr txBox="1"/>
              <p:nvPr/>
            </p:nvSpPr>
            <p:spPr>
              <a:xfrm>
                <a:off x="1295" y="74"/>
                <a:ext cx="1271" cy="57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zh-CN" altLang="en-US" dirty="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=8(环)</a:t>
                </a:r>
                <a:endPara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</p:grpSp>
      <p:grpSp>
        <p:nvGrpSpPr>
          <p:cNvPr id="13318" name="Group 23"/>
          <p:cNvGrpSpPr/>
          <p:nvPr/>
        </p:nvGrpSpPr>
        <p:grpSpPr>
          <a:xfrm>
            <a:off x="1600200" y="0"/>
            <a:ext cx="1889125" cy="747713"/>
            <a:chOff x="0" y="0"/>
            <a:chExt cx="2976" cy="1178"/>
          </a:xfrm>
        </p:grpSpPr>
        <p:sp>
          <p:nvSpPr>
            <p:cNvPr id="13368" name="Oval 4"/>
            <p:cNvSpPr/>
            <p:nvPr/>
          </p:nvSpPr>
          <p:spPr>
            <a:xfrm>
              <a:off x="0" y="602"/>
              <a:ext cx="2520" cy="507"/>
            </a:xfrm>
            <a:prstGeom prst="ellipse">
              <a:avLst/>
            </a:prstGeom>
            <a:solidFill>
              <a:srgbClr val="00FFFF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lIns="90170" tIns="46990" rIns="90170" bIns="46990" anchor="ctr"/>
            <a:p>
              <a:pPr lvl="0" eaLnBrk="1" hangingPunct="1"/>
              <a:endParaRPr lang="zh-CN" altLang="en-US" sz="1800" dirty="0">
                <a:latin typeface="Arial" pitchFamily="34" charset="0"/>
                <a:ea typeface="宋体" pitchFamily="2" charset="-122"/>
              </a:endParaRPr>
            </a:p>
          </p:txBody>
        </p:sp>
        <p:pic>
          <p:nvPicPr>
            <p:cNvPr id="13369" name="Picture 5" descr="MCj02810300000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" y="0"/>
              <a:ext cx="1440" cy="117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3370" name="Text Box 6"/>
            <p:cNvSpPr txBox="1"/>
            <p:nvPr/>
          </p:nvSpPr>
          <p:spPr>
            <a:xfrm>
              <a:off x="1200" y="240"/>
              <a:ext cx="1776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Arial" pitchFamily="34" charset="0"/>
                  <a:ea typeface="楷体_GB2312" pitchFamily="49" charset="-122"/>
                </a:rPr>
                <a:t>探究</a:t>
              </a:r>
              <a:endParaRPr lang="zh-CN" altLang="en-US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endParaRPr>
            </a:p>
          </p:txBody>
        </p:sp>
      </p:grpSp>
      <p:pic>
        <p:nvPicPr>
          <p:cNvPr id="20507" name="Picture 27" descr="新男孩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7800" y="4724400"/>
            <a:ext cx="1543050" cy="184943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0508" name="AutoShape 28"/>
          <p:cNvSpPr/>
          <p:nvPr/>
        </p:nvSpPr>
        <p:spPr>
          <a:xfrm>
            <a:off x="8153400" y="3124200"/>
            <a:ext cx="2438400" cy="609600"/>
          </a:xfrm>
          <a:prstGeom prst="wedgeRoundRectCallout">
            <a:avLst>
              <a:gd name="adj1" fmla="val 27056"/>
              <a:gd name="adj2" fmla="val 209167"/>
              <a:gd name="adj3" fmla="val 16667"/>
            </a:avLst>
          </a:prstGeom>
          <a:solidFill>
            <a:srgbClr val="FFFF99"/>
          </a:soli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/>
          <a:p>
            <a:pPr lvl="0" eaLnBrk="1" hangingPunct="1"/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谁的稳定性好？</a:t>
            </a:r>
            <a:endParaRPr lang="zh-CN" altLang="en-US" sz="26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0509" name="Rectangle 29" descr="小网格"/>
          <p:cNvSpPr/>
          <p:nvPr/>
        </p:nvSpPr>
        <p:spPr>
          <a:xfrm>
            <a:off x="1828800" y="1752600"/>
            <a:ext cx="815340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solidFill>
                  <a:srgbClr val="FF00FF"/>
                </a:solidFill>
                <a:latin typeface="黑体" pitchFamily="2" charset="-122"/>
                <a:ea typeface="楷体_GB2312" pitchFamily="49" charset="-122"/>
              </a:rPr>
              <a:t>    为了直观地看出这两组数据与其平均数的偏离程度，我们用图来表示数据的分布情况</a:t>
            </a:r>
            <a:r>
              <a:rPr lang="en-US" altLang="zh-CN" sz="2500">
                <a:solidFill>
                  <a:srgbClr val="FF00FF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endParaRPr lang="en-US" altLang="zh-CN" sz="2500">
              <a:solidFill>
                <a:srgbClr val="FF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9" name="Group 30"/>
          <p:cNvGrpSpPr/>
          <p:nvPr/>
        </p:nvGrpSpPr>
        <p:grpSpPr>
          <a:xfrm>
            <a:off x="2362200" y="3048000"/>
            <a:ext cx="3087688" cy="1381125"/>
            <a:chOff x="0" y="0"/>
            <a:chExt cx="4861" cy="2175"/>
          </a:xfrm>
        </p:grpSpPr>
        <p:sp>
          <p:nvSpPr>
            <p:cNvPr id="13347" name="Oval 31"/>
            <p:cNvSpPr/>
            <p:nvPr/>
          </p:nvSpPr>
          <p:spPr>
            <a:xfrm>
              <a:off x="499" y="1023"/>
              <a:ext cx="125" cy="12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48" name="Oval 32"/>
            <p:cNvSpPr/>
            <p:nvPr/>
          </p:nvSpPr>
          <p:spPr>
            <a:xfrm>
              <a:off x="4737" y="512"/>
              <a:ext cx="125" cy="12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49" name="Oval 33"/>
            <p:cNvSpPr/>
            <p:nvPr/>
          </p:nvSpPr>
          <p:spPr>
            <a:xfrm>
              <a:off x="0" y="2047"/>
              <a:ext cx="124" cy="12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50" name="Oval 34"/>
            <p:cNvSpPr/>
            <p:nvPr/>
          </p:nvSpPr>
          <p:spPr>
            <a:xfrm>
              <a:off x="498" y="1023"/>
              <a:ext cx="125" cy="12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51" name="Oval 35"/>
            <p:cNvSpPr/>
            <p:nvPr/>
          </p:nvSpPr>
          <p:spPr>
            <a:xfrm>
              <a:off x="1122" y="1535"/>
              <a:ext cx="124" cy="12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52" name="Oval 36"/>
            <p:cNvSpPr/>
            <p:nvPr/>
          </p:nvSpPr>
          <p:spPr>
            <a:xfrm>
              <a:off x="1620" y="1535"/>
              <a:ext cx="125" cy="12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53" name="Oval 37"/>
            <p:cNvSpPr/>
            <p:nvPr/>
          </p:nvSpPr>
          <p:spPr>
            <a:xfrm>
              <a:off x="2119" y="1023"/>
              <a:ext cx="124" cy="12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54" name="Oval 38"/>
            <p:cNvSpPr/>
            <p:nvPr/>
          </p:nvSpPr>
          <p:spPr>
            <a:xfrm>
              <a:off x="2617" y="512"/>
              <a:ext cx="125" cy="12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55" name="Oval 39"/>
            <p:cNvSpPr/>
            <p:nvPr/>
          </p:nvSpPr>
          <p:spPr>
            <a:xfrm>
              <a:off x="3116" y="0"/>
              <a:ext cx="125" cy="12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56" name="Oval 40"/>
            <p:cNvSpPr/>
            <p:nvPr/>
          </p:nvSpPr>
          <p:spPr>
            <a:xfrm>
              <a:off x="3739" y="1535"/>
              <a:ext cx="125" cy="12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57" name="Oval 41"/>
            <p:cNvSpPr/>
            <p:nvPr/>
          </p:nvSpPr>
          <p:spPr>
            <a:xfrm>
              <a:off x="4238" y="512"/>
              <a:ext cx="124" cy="12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58" name="Line 42"/>
            <p:cNvSpPr/>
            <p:nvPr/>
          </p:nvSpPr>
          <p:spPr>
            <a:xfrm flipV="1">
              <a:off x="126" y="1023"/>
              <a:ext cx="499" cy="1024"/>
            </a:xfrm>
            <a:prstGeom prst="line">
              <a:avLst/>
            </a:prstGeom>
            <a:ln w="222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59" name="Line 43"/>
            <p:cNvSpPr/>
            <p:nvPr/>
          </p:nvSpPr>
          <p:spPr>
            <a:xfrm>
              <a:off x="499" y="1023"/>
              <a:ext cx="624" cy="512"/>
            </a:xfrm>
            <a:prstGeom prst="line">
              <a:avLst/>
            </a:prstGeom>
            <a:ln w="222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60" name="Line 44"/>
            <p:cNvSpPr/>
            <p:nvPr/>
          </p:nvSpPr>
          <p:spPr>
            <a:xfrm>
              <a:off x="1247" y="1535"/>
              <a:ext cx="499" cy="1"/>
            </a:xfrm>
            <a:prstGeom prst="line">
              <a:avLst/>
            </a:prstGeom>
            <a:ln w="222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61" name="Line 45"/>
            <p:cNvSpPr/>
            <p:nvPr/>
          </p:nvSpPr>
          <p:spPr>
            <a:xfrm>
              <a:off x="1746" y="1663"/>
              <a:ext cx="1" cy="1"/>
            </a:xfrm>
            <a:prstGeom prst="line">
              <a:avLst/>
            </a:prstGeom>
            <a:ln w="95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62" name="Line 46"/>
            <p:cNvSpPr/>
            <p:nvPr/>
          </p:nvSpPr>
          <p:spPr>
            <a:xfrm flipV="1">
              <a:off x="1746" y="1151"/>
              <a:ext cx="374" cy="384"/>
            </a:xfrm>
            <a:prstGeom prst="line">
              <a:avLst/>
            </a:prstGeom>
            <a:ln w="222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63" name="Line 47"/>
            <p:cNvSpPr/>
            <p:nvPr/>
          </p:nvSpPr>
          <p:spPr>
            <a:xfrm flipV="1">
              <a:off x="2244" y="639"/>
              <a:ext cx="374" cy="383"/>
            </a:xfrm>
            <a:prstGeom prst="line">
              <a:avLst/>
            </a:prstGeom>
            <a:ln w="222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64" name="Line 48"/>
            <p:cNvSpPr/>
            <p:nvPr/>
          </p:nvSpPr>
          <p:spPr>
            <a:xfrm flipV="1">
              <a:off x="2743" y="128"/>
              <a:ext cx="374" cy="384"/>
            </a:xfrm>
            <a:prstGeom prst="line">
              <a:avLst/>
            </a:prstGeom>
            <a:ln w="222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65" name="Line 49"/>
            <p:cNvSpPr/>
            <p:nvPr/>
          </p:nvSpPr>
          <p:spPr>
            <a:xfrm>
              <a:off x="3242" y="128"/>
              <a:ext cx="498" cy="1407"/>
            </a:xfrm>
            <a:prstGeom prst="line">
              <a:avLst/>
            </a:prstGeom>
            <a:ln w="222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66" name="Line 50"/>
            <p:cNvSpPr/>
            <p:nvPr/>
          </p:nvSpPr>
          <p:spPr>
            <a:xfrm flipV="1">
              <a:off x="3865" y="639"/>
              <a:ext cx="374" cy="895"/>
            </a:xfrm>
            <a:prstGeom prst="line">
              <a:avLst/>
            </a:prstGeom>
            <a:ln w="222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67" name="Line 51"/>
            <p:cNvSpPr/>
            <p:nvPr/>
          </p:nvSpPr>
          <p:spPr>
            <a:xfrm>
              <a:off x="4213" y="554"/>
              <a:ext cx="623" cy="1"/>
            </a:xfrm>
            <a:prstGeom prst="line">
              <a:avLst/>
            </a:prstGeom>
            <a:ln w="222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532" name="Line 52"/>
          <p:cNvSpPr/>
          <p:nvPr/>
        </p:nvSpPr>
        <p:spPr>
          <a:xfrm>
            <a:off x="2133600" y="3733800"/>
            <a:ext cx="3521075" cy="6350"/>
          </a:xfrm>
          <a:prstGeom prst="line">
            <a:avLst/>
          </a:prstGeom>
          <a:ln w="412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10" name="Group 53"/>
          <p:cNvGrpSpPr/>
          <p:nvPr/>
        </p:nvGrpSpPr>
        <p:grpSpPr>
          <a:xfrm>
            <a:off x="2362200" y="3352800"/>
            <a:ext cx="3051175" cy="766763"/>
            <a:chOff x="0" y="0"/>
            <a:chExt cx="4804" cy="1208"/>
          </a:xfrm>
        </p:grpSpPr>
        <p:sp>
          <p:nvSpPr>
            <p:cNvPr id="13328" name="Oval 54"/>
            <p:cNvSpPr/>
            <p:nvPr/>
          </p:nvSpPr>
          <p:spPr>
            <a:xfrm>
              <a:off x="0" y="1080"/>
              <a:ext cx="125" cy="128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29" name="Oval 55"/>
            <p:cNvSpPr/>
            <p:nvPr/>
          </p:nvSpPr>
          <p:spPr>
            <a:xfrm>
              <a:off x="1080" y="600"/>
              <a:ext cx="124" cy="128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30" name="Oval 56"/>
            <p:cNvSpPr/>
            <p:nvPr/>
          </p:nvSpPr>
          <p:spPr>
            <a:xfrm>
              <a:off x="1560" y="120"/>
              <a:ext cx="125" cy="128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31" name="Oval 57"/>
            <p:cNvSpPr/>
            <p:nvPr/>
          </p:nvSpPr>
          <p:spPr>
            <a:xfrm>
              <a:off x="3720" y="0"/>
              <a:ext cx="124" cy="128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32" name="Oval 58"/>
            <p:cNvSpPr/>
            <p:nvPr/>
          </p:nvSpPr>
          <p:spPr>
            <a:xfrm>
              <a:off x="2640" y="600"/>
              <a:ext cx="125" cy="128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33" name="Oval 59"/>
            <p:cNvSpPr/>
            <p:nvPr/>
          </p:nvSpPr>
          <p:spPr>
            <a:xfrm>
              <a:off x="2160" y="1080"/>
              <a:ext cx="125" cy="128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34" name="Oval 60"/>
            <p:cNvSpPr/>
            <p:nvPr/>
          </p:nvSpPr>
          <p:spPr>
            <a:xfrm>
              <a:off x="3240" y="600"/>
              <a:ext cx="125" cy="128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35" name="Oval 61"/>
            <p:cNvSpPr/>
            <p:nvPr/>
          </p:nvSpPr>
          <p:spPr>
            <a:xfrm>
              <a:off x="4200" y="1080"/>
              <a:ext cx="124" cy="128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36" name="Line 62"/>
            <p:cNvSpPr/>
            <p:nvPr/>
          </p:nvSpPr>
          <p:spPr>
            <a:xfrm flipV="1">
              <a:off x="120" y="600"/>
              <a:ext cx="498" cy="512"/>
            </a:xfrm>
            <a:prstGeom prst="line">
              <a:avLst/>
            </a:prstGeom>
            <a:ln w="25400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7" name="Line 63"/>
            <p:cNvSpPr/>
            <p:nvPr/>
          </p:nvSpPr>
          <p:spPr>
            <a:xfrm>
              <a:off x="600" y="600"/>
              <a:ext cx="499" cy="1"/>
            </a:xfrm>
            <a:prstGeom prst="line">
              <a:avLst/>
            </a:prstGeom>
            <a:ln w="25400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8" name="Line 64"/>
            <p:cNvSpPr/>
            <p:nvPr/>
          </p:nvSpPr>
          <p:spPr>
            <a:xfrm flipV="1">
              <a:off x="1200" y="240"/>
              <a:ext cx="374" cy="383"/>
            </a:xfrm>
            <a:prstGeom prst="line">
              <a:avLst/>
            </a:prstGeom>
            <a:ln w="25400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9" name="Line 65"/>
            <p:cNvSpPr/>
            <p:nvPr/>
          </p:nvSpPr>
          <p:spPr>
            <a:xfrm flipH="1" flipV="1">
              <a:off x="1680" y="120"/>
              <a:ext cx="498" cy="1023"/>
            </a:xfrm>
            <a:prstGeom prst="line">
              <a:avLst/>
            </a:prstGeom>
            <a:ln w="25400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0" name="Line 66"/>
            <p:cNvSpPr/>
            <p:nvPr/>
          </p:nvSpPr>
          <p:spPr>
            <a:xfrm flipV="1">
              <a:off x="2280" y="720"/>
              <a:ext cx="374" cy="384"/>
            </a:xfrm>
            <a:prstGeom prst="line">
              <a:avLst/>
            </a:prstGeom>
            <a:ln w="25400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1" name="Line 67"/>
            <p:cNvSpPr/>
            <p:nvPr/>
          </p:nvSpPr>
          <p:spPr>
            <a:xfrm flipV="1">
              <a:off x="2641" y="600"/>
              <a:ext cx="624" cy="1"/>
            </a:xfrm>
            <a:prstGeom prst="line">
              <a:avLst/>
            </a:prstGeom>
            <a:ln w="25400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2" name="Line 68"/>
            <p:cNvSpPr/>
            <p:nvPr/>
          </p:nvSpPr>
          <p:spPr>
            <a:xfrm>
              <a:off x="3840" y="120"/>
              <a:ext cx="360" cy="960"/>
            </a:xfrm>
            <a:prstGeom prst="line">
              <a:avLst/>
            </a:prstGeom>
            <a:ln w="25400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3" name="Line 69"/>
            <p:cNvSpPr/>
            <p:nvPr/>
          </p:nvSpPr>
          <p:spPr>
            <a:xfrm flipV="1">
              <a:off x="3360" y="120"/>
              <a:ext cx="360" cy="502"/>
            </a:xfrm>
            <a:prstGeom prst="line">
              <a:avLst/>
            </a:prstGeom>
            <a:ln w="25400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4" name="Line 70"/>
            <p:cNvSpPr/>
            <p:nvPr/>
          </p:nvSpPr>
          <p:spPr>
            <a:xfrm flipV="1">
              <a:off x="4320" y="240"/>
              <a:ext cx="374" cy="895"/>
            </a:xfrm>
            <a:prstGeom prst="line">
              <a:avLst/>
            </a:prstGeom>
            <a:ln w="25400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5" name="Oval 71"/>
            <p:cNvSpPr/>
            <p:nvPr/>
          </p:nvSpPr>
          <p:spPr>
            <a:xfrm>
              <a:off x="480" y="600"/>
              <a:ext cx="125" cy="128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46" name="Oval 72"/>
            <p:cNvSpPr/>
            <p:nvPr/>
          </p:nvSpPr>
          <p:spPr>
            <a:xfrm>
              <a:off x="4680" y="120"/>
              <a:ext cx="125" cy="128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</p:grpSp>
      <p:sp>
        <p:nvSpPr>
          <p:cNvPr id="20553" name="Rectangle 73" descr="小网格"/>
          <p:cNvSpPr/>
          <p:nvPr/>
        </p:nvSpPr>
        <p:spPr>
          <a:xfrm>
            <a:off x="1600200" y="5105400"/>
            <a:ext cx="701040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solidFill>
                  <a:schemeClr val="accent1"/>
                </a:solidFill>
                <a:latin typeface="黑体" pitchFamily="2" charset="-122"/>
                <a:ea typeface="楷体_GB2312" pitchFamily="49" charset="-122"/>
              </a:rPr>
              <a:t>    </a:t>
            </a:r>
            <a:r>
              <a:rPr lang="zh-CN" altLang="en-US" sz="25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由上图，可以发现刘亮的射击成绩大多集中在平均成绩</a:t>
            </a:r>
            <a:r>
              <a:rPr lang="en-US" altLang="zh-CN" sz="25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5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环附近，</a:t>
            </a:r>
            <a:endParaRPr lang="zh-CN" altLang="en-US" sz="25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0554" name="Rectangle 74" descr="小网格"/>
          <p:cNvSpPr/>
          <p:nvPr/>
        </p:nvSpPr>
        <p:spPr>
          <a:xfrm>
            <a:off x="1524000" y="5486400"/>
            <a:ext cx="701040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solidFill>
                  <a:schemeClr val="accent1"/>
                </a:solidFill>
                <a:latin typeface="黑体" pitchFamily="2" charset="-122"/>
                <a:ea typeface="楷体_GB2312" pitchFamily="49" charset="-122"/>
              </a:rPr>
              <a:t>                   </a:t>
            </a:r>
            <a:r>
              <a:rPr lang="zh-CN" altLang="en-US" sz="25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而李飞的射击成绩与其平均成绩的偏差较大</a:t>
            </a:r>
            <a:r>
              <a:rPr lang="en-US" altLang="zh-CN" sz="25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endParaRPr lang="en-US" altLang="zh-CN" sz="250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0555" name="AutoShape 75"/>
          <p:cNvSpPr/>
          <p:nvPr/>
        </p:nvSpPr>
        <p:spPr>
          <a:xfrm>
            <a:off x="6738938" y="3886200"/>
            <a:ext cx="2786062" cy="842963"/>
          </a:xfrm>
          <a:prstGeom prst="wedgeRoundRectCallout">
            <a:avLst>
              <a:gd name="adj1" fmla="val 52106"/>
              <a:gd name="adj2" fmla="val 108810"/>
              <a:gd name="adj3" fmla="val 16667"/>
            </a:avLst>
          </a:prstGeom>
          <a:solidFill>
            <a:srgbClr val="FFFF99"/>
          </a:soli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/>
          <a:p>
            <a:pPr lvl="0" eaLnBrk="1" hangingPunct="1"/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用什么数据来衡量</a:t>
            </a:r>
            <a:endParaRPr lang="zh-CN" altLang="en-US" sz="26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这个偏差？</a:t>
            </a:r>
            <a:endParaRPr lang="zh-CN" altLang="en-US" sz="26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205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205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205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0" grpId="0"/>
      <p:bldP spid="13316" grpId="0" bldLvl="0" animBg="1"/>
      <p:bldP spid="20508" grpId="0" bldLvl="0" animBg="1"/>
      <p:bldP spid="20509" grpId="0" bldLvl="0"/>
      <p:bldP spid="20553" grpId="0" bldLvl="0"/>
      <p:bldP spid="20554" grpId="0" bldLvl="0"/>
      <p:bldP spid="2055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 Box 2"/>
          <p:cNvSpPr txBox="1"/>
          <p:nvPr/>
        </p:nvSpPr>
        <p:spPr>
          <a:xfrm>
            <a:off x="1676400" y="990600"/>
            <a:ext cx="77724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分别计算出两人射击成绩与平均成绩的偏差的和：</a:t>
            </a:r>
            <a:endParaRPr lang="zh-CN" altLang="en-US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14339" name="Group 3"/>
          <p:cNvGrpSpPr/>
          <p:nvPr/>
        </p:nvGrpSpPr>
        <p:grpSpPr>
          <a:xfrm>
            <a:off x="1524000" y="76200"/>
            <a:ext cx="1776977" cy="608577"/>
            <a:chOff x="0" y="0"/>
            <a:chExt cx="3148" cy="1079"/>
          </a:xfrm>
        </p:grpSpPr>
        <p:grpSp>
          <p:nvGrpSpPr>
            <p:cNvPr id="14353" name="Group 4"/>
            <p:cNvGrpSpPr/>
            <p:nvPr/>
          </p:nvGrpSpPr>
          <p:grpSpPr>
            <a:xfrm>
              <a:off x="0" y="0"/>
              <a:ext cx="2040" cy="1079"/>
              <a:chOff x="0" y="0"/>
              <a:chExt cx="1088" cy="697"/>
            </a:xfrm>
          </p:grpSpPr>
          <p:sp>
            <p:nvSpPr>
              <p:cNvPr id="14355" name="Oval 5"/>
              <p:cNvSpPr/>
              <p:nvPr/>
            </p:nvSpPr>
            <p:spPr>
              <a:xfrm>
                <a:off x="0" y="470"/>
                <a:ext cx="1088" cy="227"/>
              </a:xfrm>
              <a:prstGeom prst="ellipse">
                <a:avLst/>
              </a:prstGeom>
              <a:solidFill>
                <a:srgbClr val="00FF00"/>
              </a:solidFill>
              <a:ln w="9525">
                <a:noFill/>
              </a:ln>
              <a:effectLst>
                <a:prstShdw prst="shdw17" dist="17961" dir="2699999">
                  <a:srgbClr val="009900"/>
                </a:prstShdw>
              </a:effectLst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pic>
            <p:nvPicPr>
              <p:cNvPr id="14356" name="Picture 6" descr="MCj04348590000[1]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08" y="0"/>
                <a:ext cx="636" cy="63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14354" name="Text Box 7"/>
            <p:cNvSpPr txBox="1"/>
            <p:nvPr/>
          </p:nvSpPr>
          <p:spPr>
            <a:xfrm>
              <a:off x="837" y="262"/>
              <a:ext cx="2311" cy="64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Arial" pitchFamily="34" charset="0"/>
                  <a:ea typeface="楷体_GB2312" pitchFamily="49" charset="-122"/>
                </a:rPr>
                <a:t>动脑筋</a:t>
              </a:r>
              <a:endParaRPr lang="zh-CN" altLang="en-US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endParaRPr>
            </a:p>
          </p:txBody>
        </p:sp>
      </p:grpSp>
      <p:sp>
        <p:nvSpPr>
          <p:cNvPr id="14340" name="AutoShape 8"/>
          <p:cNvSpPr/>
          <p:nvPr/>
        </p:nvSpPr>
        <p:spPr>
          <a:xfrm flipH="1" flipV="1">
            <a:off x="3667125" y="76200"/>
            <a:ext cx="6848475" cy="838200"/>
          </a:xfrm>
          <a:prstGeom prst="wedgeRoundRectCallout">
            <a:avLst>
              <a:gd name="adj1" fmla="val 32"/>
              <a:gd name="adj2" fmla="val -71889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90000"/>
              </a:lnSpc>
            </a:pP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刘亮：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；</a:t>
            </a:r>
            <a:endParaRPr lang="zh-CN" altLang="en-US" sz="2400" dirty="0">
              <a:solidFill>
                <a:schemeClr val="hlink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李飞：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6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10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9</a:t>
            </a:r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>
                <a:solidFill>
                  <a:schemeClr val="hlink"/>
                </a:solidFill>
                <a:latin typeface="Times New Roman" pitchFamily="18" charset="0"/>
                <a:ea typeface="楷体_GB2312" pitchFamily="49" charset="-122"/>
              </a:rPr>
              <a:t>9.</a:t>
            </a:r>
            <a:endParaRPr lang="en-US" altLang="zh-CN" sz="2400">
              <a:solidFill>
                <a:schemeClr val="hlink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1513" name="Text Box 9"/>
          <p:cNvSpPr txBox="1"/>
          <p:nvPr/>
        </p:nvSpPr>
        <p:spPr>
          <a:xfrm>
            <a:off x="1381125" y="1524000"/>
            <a:ext cx="4722495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刘亮：(8-7)+(8-8)+</a:t>
            </a:r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…+(8-9)=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0；</a:t>
            </a:r>
            <a:endParaRPr lang="zh-CN" altLang="en-US" sz="26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sym typeface="Arial" pitchFamily="34" charset="0"/>
            </a:endParaRPr>
          </a:p>
        </p:txBody>
      </p:sp>
      <p:pic>
        <p:nvPicPr>
          <p:cNvPr id="21514" name="Picture 10" descr="新男孩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0200" y="4953000"/>
            <a:ext cx="1543050" cy="184943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1515" name="AutoShape 11"/>
          <p:cNvSpPr/>
          <p:nvPr/>
        </p:nvSpPr>
        <p:spPr>
          <a:xfrm>
            <a:off x="8382000" y="3429000"/>
            <a:ext cx="2057400" cy="760413"/>
          </a:xfrm>
          <a:prstGeom prst="wedgeRoundRectCallout">
            <a:avLst>
              <a:gd name="adj1" fmla="val 37403"/>
              <a:gd name="adj2" fmla="val 146495"/>
              <a:gd name="adj3" fmla="val 16667"/>
            </a:avLst>
          </a:prstGeom>
          <a:solidFill>
            <a:srgbClr val="FFFF99"/>
          </a:soli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/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还是没区别，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怎么办？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1516" name="Text Box 12"/>
          <p:cNvSpPr txBox="1"/>
          <p:nvPr/>
        </p:nvSpPr>
        <p:spPr>
          <a:xfrm>
            <a:off x="1676400" y="2057400"/>
            <a:ext cx="86106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rPr>
              <a:t>分别计算出两人射击成绩与平均成绩的偏差的平方和：</a:t>
            </a:r>
            <a:endParaRPr lang="zh-CN" altLang="en-US" dirty="0">
              <a:solidFill>
                <a:srgbClr val="FF0000"/>
              </a:solidFill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21517" name="Text Box 13"/>
          <p:cNvSpPr txBox="1"/>
          <p:nvPr/>
        </p:nvSpPr>
        <p:spPr>
          <a:xfrm>
            <a:off x="1752600" y="2590800"/>
            <a:ext cx="643255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刘亮：(8-7)</a:t>
            </a:r>
            <a:r>
              <a:rPr lang="zh-CN" altLang="en-US" sz="2600" baseline="300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+(8-8)</a:t>
            </a:r>
            <a:r>
              <a:rPr lang="zh-CN" altLang="en-US" sz="2600" baseline="300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+</a:t>
            </a:r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…+(8-9)</a:t>
            </a:r>
            <a:r>
              <a:rPr lang="zh-CN" altLang="en-US" sz="2600" baseline="300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2</a:t>
            </a:r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=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6</a:t>
            </a:r>
            <a:endParaRPr lang="zh-CN" altLang="en-US" sz="26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sym typeface="Arial" pitchFamily="34" charset="0"/>
            </a:endParaRPr>
          </a:p>
        </p:txBody>
      </p:sp>
      <p:sp>
        <p:nvSpPr>
          <p:cNvPr id="21518" name="Text Box 14"/>
          <p:cNvSpPr txBox="1"/>
          <p:nvPr/>
        </p:nvSpPr>
        <p:spPr>
          <a:xfrm>
            <a:off x="5738813" y="1524000"/>
            <a:ext cx="32054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  <a:sym typeface="Arial" pitchFamily="34" charset="0"/>
              </a:rPr>
              <a:t>李飞：</a:t>
            </a: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(8-6)+(8-8)+…+(8-9)=</a:t>
            </a:r>
            <a:r>
              <a:rPr lang="zh-CN" altLang="en-US" dirty="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0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1519" name="Text Box 15"/>
          <p:cNvSpPr txBox="1"/>
          <p:nvPr/>
        </p:nvSpPr>
        <p:spPr>
          <a:xfrm>
            <a:off x="1828800" y="3048000"/>
            <a:ext cx="358013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  <a:sym typeface="Arial" pitchFamily="34" charset="0"/>
              </a:rPr>
              <a:t>李飞：</a:t>
            </a: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(8-6)</a:t>
            </a:r>
            <a:r>
              <a:rPr lang="zh-CN" altLang="en-US" baseline="300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+(8-8)</a:t>
            </a:r>
            <a:r>
              <a:rPr lang="zh-CN" altLang="en-US" baseline="300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+…+(8-9)</a:t>
            </a:r>
            <a:r>
              <a:rPr lang="zh-CN" altLang="en-US" baseline="300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=</a:t>
            </a:r>
            <a:r>
              <a:rPr lang="zh-CN" altLang="en-US" dirty="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14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1520" name="AutoShape 16"/>
          <p:cNvSpPr/>
          <p:nvPr/>
        </p:nvSpPr>
        <p:spPr>
          <a:xfrm>
            <a:off x="8305800" y="3352800"/>
            <a:ext cx="2209800" cy="917575"/>
          </a:xfrm>
          <a:prstGeom prst="wedgeRoundRectCallout">
            <a:avLst>
              <a:gd name="adj1" fmla="val 36759"/>
              <a:gd name="adj2" fmla="val 121884"/>
              <a:gd name="adj3" fmla="val 16667"/>
            </a:avLst>
          </a:prstGeom>
          <a:solidFill>
            <a:srgbClr val="FFFF99"/>
          </a:soli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/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找到啦！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有区别了。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1521" name="Text Box 17"/>
          <p:cNvSpPr txBox="1"/>
          <p:nvPr/>
        </p:nvSpPr>
        <p:spPr>
          <a:xfrm>
            <a:off x="1752600" y="3505200"/>
            <a:ext cx="40690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我们不如还把</a:t>
            </a: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偏差的平方和缩小，即：</a:t>
            </a:r>
            <a:endParaRPr lang="zh-CN" altLang="en-US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rPr>
              <a:t>求偏差的平方和的平均数：</a:t>
            </a:r>
            <a:endParaRPr lang="zh-CN" altLang="en-US" dirty="0">
              <a:solidFill>
                <a:srgbClr val="FF0000"/>
              </a:solidFill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21522" name="Text Box 18"/>
          <p:cNvSpPr txBox="1"/>
          <p:nvPr/>
        </p:nvSpPr>
        <p:spPr>
          <a:xfrm>
            <a:off x="1981200" y="4419600"/>
            <a:ext cx="643255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刘亮：</a:t>
            </a:r>
            <a:r>
              <a:rPr lang="zh-CN" altLang="en-US" sz="2600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[</a:t>
            </a:r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(8-7)</a:t>
            </a:r>
            <a:r>
              <a:rPr lang="zh-CN" altLang="en-US" sz="2600" baseline="300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+(8-8)</a:t>
            </a:r>
            <a:r>
              <a:rPr lang="zh-CN" altLang="en-US" sz="2600" baseline="300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+</a:t>
            </a:r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…+(8-9)</a:t>
            </a:r>
            <a:r>
              <a:rPr lang="zh-CN" altLang="en-US" sz="2600" baseline="300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2</a:t>
            </a:r>
            <a:r>
              <a:rPr lang="zh-CN" altLang="en-US" sz="2600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  <a:sym typeface="Arial" pitchFamily="34" charset="0"/>
              </a:rPr>
              <a:t>]÷10</a:t>
            </a:r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=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0.6</a:t>
            </a:r>
            <a:endParaRPr lang="zh-CN" altLang="en-US" sz="26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sym typeface="Arial" pitchFamily="34" charset="0"/>
            </a:endParaRPr>
          </a:p>
        </p:txBody>
      </p:sp>
      <p:sp>
        <p:nvSpPr>
          <p:cNvPr id="21523" name="Text Box 19"/>
          <p:cNvSpPr txBox="1"/>
          <p:nvPr/>
        </p:nvSpPr>
        <p:spPr>
          <a:xfrm>
            <a:off x="2057400" y="4953000"/>
            <a:ext cx="415036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  <a:sym typeface="Arial" pitchFamily="34" charset="0"/>
              </a:rPr>
              <a:t>李飞：[</a:t>
            </a: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(8-6)</a:t>
            </a:r>
            <a:r>
              <a:rPr lang="zh-CN" altLang="en-US" baseline="300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+(8-8)</a:t>
            </a:r>
            <a:r>
              <a:rPr lang="zh-CN" altLang="en-US" baseline="300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+…+(8-9)</a:t>
            </a:r>
            <a:r>
              <a:rPr lang="zh-CN" altLang="en-US" baseline="30000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]÷10=</a:t>
            </a:r>
            <a:r>
              <a:rPr lang="zh-CN" altLang="en-US" dirty="0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Arial" pitchFamily="34" charset="0"/>
              </a:rPr>
              <a:t>1.4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1524" name="AutoShape 20"/>
          <p:cNvSpPr/>
          <p:nvPr/>
        </p:nvSpPr>
        <p:spPr>
          <a:xfrm>
            <a:off x="1600200" y="5410200"/>
            <a:ext cx="7237413" cy="995363"/>
          </a:xfrm>
          <a:prstGeom prst="wedgeRoundRectCallout">
            <a:avLst>
              <a:gd name="adj1" fmla="val 58310"/>
              <a:gd name="adj2" fmla="val -14861"/>
              <a:gd name="adj3" fmla="val 16667"/>
            </a:avLst>
          </a:prstGeom>
          <a:solidFill>
            <a:srgbClr val="FFFF99"/>
          </a:soli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/>
          <a:p>
            <a:pPr lvl="0" eaLnBrk="1" hangingPunct="1"/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刘亮的成绩与平均数的偏差比李飞</a:t>
            </a:r>
            <a:r>
              <a:rPr lang="zh-CN" altLang="en-US" sz="2600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rPr>
              <a:t>的成绩与</a:t>
            </a:r>
            <a:endParaRPr lang="zh-CN" altLang="en-US" sz="2600" dirty="0">
              <a:solidFill>
                <a:srgbClr val="FF0000"/>
              </a:solidFill>
              <a:latin typeface="Arial" pitchFamily="34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sz="2600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rPr>
              <a:t>平均数的偏差小，说明刘亮的成绩比较稳定。</a:t>
            </a:r>
            <a:endParaRPr lang="zh-CN" altLang="en-US" sz="2600" dirty="0">
              <a:solidFill>
                <a:srgbClr val="FF0000"/>
              </a:solidFill>
              <a:latin typeface="Arial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506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1516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" fill="hold"/>
                                        <p:tgtEl>
                                          <p:spTgt spid="215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" fill="hold"/>
                                        <p:tgtEl>
                                          <p:spTgt spid="215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7" dur="20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 animBg="1"/>
      <p:bldP spid="21513" grpId="0" bldLvl="0"/>
      <p:bldP spid="21515" grpId="0" bldLvl="0" animBg="1"/>
      <p:bldP spid="21517" grpId="0" bldLvl="0"/>
      <p:bldP spid="21518" grpId="0" bldLvl="0"/>
      <p:bldP spid="21519" grpId="0" bldLvl="0"/>
      <p:bldP spid="21520" grpId="0" bldLvl="0" animBg="1"/>
      <p:bldP spid="21521" grpId="0" bldLvl="0"/>
      <p:bldP spid="21522" grpId="0" bldLvl="0"/>
      <p:bldP spid="21523" grpId="0" bldLvl="0"/>
      <p:bldP spid="2152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 descr="小网格"/>
          <p:cNvSpPr/>
          <p:nvPr/>
        </p:nvSpPr>
        <p:spPr>
          <a:xfrm>
            <a:off x="1828800" y="785813"/>
            <a:ext cx="7981950" cy="18745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sz="2500" dirty="0">
                <a:solidFill>
                  <a:schemeClr val="accent1"/>
                </a:solidFill>
                <a:latin typeface="黑体" pitchFamily="2" charset="-122"/>
                <a:ea typeface="楷体_GB2312" pitchFamily="49" charset="-122"/>
              </a:rPr>
              <a:t>     </a:t>
            </a:r>
            <a:r>
              <a:rPr lang="zh-CN" altLang="en-US" sz="2600" dirty="0">
                <a:latin typeface="黑体" pitchFamily="2" charset="-122"/>
                <a:ea typeface="楷体_GB2312" pitchFamily="49" charset="-122"/>
              </a:rPr>
              <a:t>一组数据中的数与这组数据的平均数的</a:t>
            </a:r>
            <a:r>
              <a:rPr lang="zh-CN" altLang="en-US" sz="26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偏离程度</a:t>
            </a:r>
            <a:r>
              <a:rPr lang="zh-CN" altLang="en-US" sz="2600" dirty="0">
                <a:latin typeface="黑体" pitchFamily="2" charset="-122"/>
                <a:ea typeface="楷体_GB2312" pitchFamily="49" charset="-122"/>
              </a:rPr>
              <a:t>是数据的一个</a:t>
            </a:r>
            <a:r>
              <a:rPr lang="zh-CN" altLang="en-US" sz="26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重要特征，</a:t>
            </a:r>
            <a:r>
              <a:rPr lang="zh-CN" altLang="en-US" sz="2600" dirty="0">
                <a:latin typeface="黑体" pitchFamily="2" charset="-122"/>
                <a:ea typeface="楷体_GB2312" pitchFamily="49" charset="-122"/>
              </a:rPr>
              <a:t>它反映了一组数据的</a:t>
            </a:r>
            <a:r>
              <a:rPr lang="zh-CN" altLang="en-US" sz="26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离散程度或波动大小</a:t>
            </a:r>
            <a:r>
              <a:rPr lang="en-US" altLang="zh-CN" sz="2600" dirty="0">
                <a:solidFill>
                  <a:schemeClr val="accent1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endParaRPr lang="en-US" altLang="zh-CN" sz="2600" dirty="0">
              <a:solidFill>
                <a:schemeClr val="accent1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2531" name="Rectangle 3" descr="小网格"/>
          <p:cNvSpPr/>
          <p:nvPr/>
        </p:nvSpPr>
        <p:spPr>
          <a:xfrm>
            <a:off x="1890713" y="2574925"/>
            <a:ext cx="813435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    那么如何用一个特征值来反映一组数据与其平均数的离散程度呢</a:t>
            </a:r>
            <a:r>
              <a:rPr lang="zh-CN" altLang="en-US" sz="2500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？</a:t>
            </a:r>
            <a:endParaRPr lang="zh-CN" altLang="en-US" sz="2500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1952625" y="3440113"/>
            <a:ext cx="8077200" cy="930275"/>
            <a:chOff x="0" y="0"/>
            <a:chExt cx="4656" cy="586"/>
          </a:xfrm>
        </p:grpSpPr>
        <p:sp>
          <p:nvSpPr>
            <p:cNvPr id="1033" name="Rectangle 5" descr="小网格"/>
            <p:cNvSpPr/>
            <p:nvPr/>
          </p:nvSpPr>
          <p:spPr>
            <a:xfrm>
              <a:off x="0" y="0"/>
              <a:ext cx="4656" cy="58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10000"/>
                </a:lnSpc>
              </a:pPr>
              <a:r>
                <a:rPr lang="zh-CN" altLang="en-US" sz="2500" dirty="0">
                  <a:solidFill>
                    <a:schemeClr val="accent1"/>
                  </a:solidFill>
                  <a:latin typeface="黑体" pitchFamily="2" charset="-122"/>
                  <a:ea typeface="楷体_GB2312" pitchFamily="49" charset="-122"/>
                </a:rPr>
                <a:t>    </a:t>
              </a:r>
              <a:r>
                <a:rPr lang="zh-CN" altLang="en-US" sz="2500" dirty="0">
                  <a:latin typeface="黑体" pitchFamily="2" charset="-122"/>
                  <a:ea typeface="楷体_GB2312" pitchFamily="49" charset="-122"/>
                </a:rPr>
                <a:t>设一组数据为</a:t>
              </a:r>
              <a:r>
                <a:rPr lang="en-US" altLang="zh-CN" sz="2500" i="1" dirty="0"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en-US" altLang="zh-CN" sz="2500" baseline="-25000" dirty="0">
                  <a:latin typeface="Times New Roman" pitchFamily="18" charset="0"/>
                  <a:ea typeface="楷体_GB2312" pitchFamily="49" charset="-122"/>
                </a:rPr>
                <a:t>1</a:t>
              </a:r>
              <a:r>
                <a:rPr lang="zh-CN" altLang="en-US" sz="2500" dirty="0">
                  <a:latin typeface="Times New Roman" pitchFamily="18" charset="0"/>
                  <a:ea typeface="楷体_GB2312" pitchFamily="49" charset="-122"/>
                </a:rPr>
                <a:t>，</a:t>
              </a:r>
              <a:r>
                <a:rPr lang="en-US" altLang="zh-CN" sz="2500" i="1" dirty="0"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en-US" altLang="zh-CN" sz="2500" baseline="-25000" dirty="0">
                  <a:latin typeface="Times New Roman" pitchFamily="18" charset="0"/>
                  <a:ea typeface="楷体_GB2312" pitchFamily="49" charset="-122"/>
                </a:rPr>
                <a:t>2</a:t>
              </a:r>
              <a:r>
                <a:rPr lang="zh-CN" altLang="en-US" sz="2500" dirty="0">
                  <a:latin typeface="Times New Roman" pitchFamily="18" charset="0"/>
                  <a:ea typeface="楷体_GB2312" pitchFamily="49" charset="-122"/>
                </a:rPr>
                <a:t>，</a:t>
              </a:r>
              <a:r>
                <a:rPr lang="en-US" altLang="zh-CN" sz="2500" dirty="0">
                  <a:latin typeface="Times New Roman" pitchFamily="18" charset="0"/>
                  <a:ea typeface="楷体_GB2312" pitchFamily="49" charset="-122"/>
                </a:rPr>
                <a:t>…</a:t>
              </a:r>
              <a:r>
                <a:rPr lang="zh-CN" altLang="en-US" sz="2500" dirty="0">
                  <a:latin typeface="Times New Roman" pitchFamily="18" charset="0"/>
                  <a:ea typeface="楷体_GB2312" pitchFamily="49" charset="-122"/>
                </a:rPr>
                <a:t>，</a:t>
              </a:r>
              <a:r>
                <a:rPr lang="en-US" altLang="zh-CN" sz="2500" i="1" dirty="0"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en-US" altLang="zh-CN" sz="2500" i="1" baseline="-25000" dirty="0">
                  <a:latin typeface="Times New Roman" pitchFamily="18" charset="0"/>
                  <a:ea typeface="楷体_GB2312" pitchFamily="49" charset="-122"/>
                </a:rPr>
                <a:t>n</a:t>
              </a:r>
              <a:r>
                <a:rPr lang="zh-CN" altLang="en-US" sz="2500" dirty="0">
                  <a:latin typeface="Times New Roman" pitchFamily="18" charset="0"/>
                  <a:ea typeface="楷体_GB2312" pitchFamily="49" charset="-122"/>
                </a:rPr>
                <a:t>，</a:t>
              </a:r>
              <a:r>
                <a:rPr lang="zh-CN" altLang="en-US" sz="2500" dirty="0">
                  <a:latin typeface="黑体" pitchFamily="2" charset="-122"/>
                  <a:ea typeface="楷体_GB2312" pitchFamily="49" charset="-122"/>
                </a:rPr>
                <a:t>各数据与平均数</a:t>
              </a:r>
              <a:r>
                <a:rPr lang="zh-CN" altLang="en-US" sz="2500" i="1" dirty="0">
                  <a:latin typeface="Times New Roman" pitchFamily="18" charset="0"/>
                  <a:ea typeface="楷体_GB2312" pitchFamily="49" charset="-122"/>
                </a:rPr>
                <a:t>   </a:t>
              </a:r>
              <a:endParaRPr lang="zh-CN" altLang="en-US" sz="2500" i="1" dirty="0">
                <a:latin typeface="Times New Roman" pitchFamily="18" charset="0"/>
                <a:ea typeface="楷体_GB2312" pitchFamily="49" charset="-122"/>
              </a:endParaRPr>
            </a:p>
            <a:p>
              <a:pPr lvl="0" eaLnBrk="1" hangingPunct="1">
                <a:lnSpc>
                  <a:spcPct val="110000"/>
                </a:lnSpc>
              </a:pPr>
              <a:r>
                <a:rPr lang="zh-CN" altLang="en-US" sz="2500" dirty="0">
                  <a:latin typeface="黑体" pitchFamily="2" charset="-122"/>
                  <a:ea typeface="楷体_GB2312" pitchFamily="49" charset="-122"/>
                </a:rPr>
                <a:t>  之差的平方的平均值，叫做这组数据的</a:t>
              </a:r>
              <a:r>
                <a:rPr lang="zh-CN" altLang="en-US" sz="2500" dirty="0">
                  <a:solidFill>
                    <a:srgbClr val="FF0000"/>
                  </a:solidFill>
                  <a:latin typeface="黑体" pitchFamily="2" charset="-122"/>
                  <a:ea typeface="楷体_GB2312" pitchFamily="49" charset="-122"/>
                </a:rPr>
                <a:t>方差</a:t>
              </a:r>
              <a:r>
                <a:rPr lang="zh-CN" altLang="en-US" sz="2500" dirty="0">
                  <a:latin typeface="黑体" pitchFamily="2" charset="-122"/>
                  <a:ea typeface="楷体_GB2312" pitchFamily="49" charset="-122"/>
                </a:rPr>
                <a:t>，记做</a:t>
              </a:r>
              <a:r>
                <a:rPr lang="zh-CN" altLang="en-US" sz="2500" dirty="0">
                  <a:solidFill>
                    <a:schemeClr val="accent1"/>
                  </a:solidFill>
                  <a:latin typeface="黑体" pitchFamily="2" charset="-122"/>
                  <a:ea typeface="楷体_GB2312" pitchFamily="49" charset="-122"/>
                </a:rPr>
                <a:t> </a:t>
              </a:r>
              <a:r>
                <a:rPr lang="en-US" altLang="zh-CN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s</a:t>
              </a:r>
              <a:r>
                <a:rPr lang="en-US" altLang="zh-CN" baseline="30000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2</a:t>
              </a:r>
              <a:r>
                <a:rPr lang="en-US" altLang="zh-CN" sz="2500" dirty="0">
                  <a:solidFill>
                    <a:schemeClr val="accent1"/>
                  </a:solidFill>
                  <a:latin typeface="Times New Roman" pitchFamily="18" charset="0"/>
                  <a:ea typeface="楷体_GB2312" pitchFamily="49" charset="-122"/>
                </a:rPr>
                <a:t>.  </a:t>
              </a:r>
              <a:endParaRPr lang="en-US" altLang="zh-CN" sz="2500" dirty="0">
                <a:solidFill>
                  <a:schemeClr val="accent1"/>
                </a:solidFill>
                <a:latin typeface="Times New Roman" pitchFamily="18" charset="0"/>
                <a:ea typeface="楷体_GB2312" pitchFamily="49" charset="-122"/>
              </a:endParaRPr>
            </a:p>
          </p:txBody>
        </p:sp>
        <p:graphicFrame>
          <p:nvGraphicFramePr>
            <p:cNvPr id="1027" name="Object 6"/>
            <p:cNvGraphicFramePr>
              <a:graphicFrameLocks noChangeAspect="1"/>
            </p:cNvGraphicFramePr>
            <p:nvPr/>
          </p:nvGraphicFramePr>
          <p:xfrm>
            <a:off x="19" y="300"/>
            <a:ext cx="222" cy="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241300" imgH="279400" progId="Equation.DSMT4">
                    <p:embed/>
                  </p:oleObj>
                </mc:Choice>
                <mc:Fallback>
                  <p:oleObj name="" r:id="rId1" imgW="241300" imgH="279400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9" y="300"/>
                          <a:ext cx="222" cy="22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7"/>
          <p:cNvGrpSpPr/>
          <p:nvPr/>
        </p:nvGrpSpPr>
        <p:grpSpPr>
          <a:xfrm>
            <a:off x="2238375" y="4643438"/>
            <a:ext cx="7505700" cy="714375"/>
            <a:chOff x="-30" y="699"/>
            <a:chExt cx="4728" cy="450"/>
          </a:xfrm>
        </p:grpSpPr>
        <p:sp>
          <p:nvSpPr>
            <p:cNvPr id="1032" name="Rectangle 8" descr="小网格"/>
            <p:cNvSpPr/>
            <p:nvPr/>
          </p:nvSpPr>
          <p:spPr>
            <a:xfrm>
              <a:off x="-30" y="716"/>
              <a:ext cx="672" cy="2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500" dirty="0">
                  <a:latin typeface="黑体" pitchFamily="2" charset="-122"/>
                  <a:ea typeface="楷体_GB2312" pitchFamily="49" charset="-122"/>
                </a:rPr>
                <a:t>即</a:t>
              </a:r>
              <a:endParaRPr lang="zh-CN" altLang="en-US" sz="2500" dirty="0">
                <a:latin typeface="黑体" pitchFamily="2" charset="-122"/>
                <a:ea typeface="楷体_GB2312" pitchFamily="49" charset="-122"/>
              </a:endParaRPr>
            </a:p>
          </p:txBody>
        </p:sp>
        <p:graphicFrame>
          <p:nvGraphicFramePr>
            <p:cNvPr id="1026" name="Object 9"/>
            <p:cNvGraphicFramePr>
              <a:graphicFrameLocks noChangeAspect="1"/>
            </p:cNvGraphicFramePr>
            <p:nvPr/>
          </p:nvGraphicFramePr>
          <p:xfrm>
            <a:off x="285" y="699"/>
            <a:ext cx="4413" cy="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3" imgW="5486400" imgH="609600" progId="Equation.DSMT4">
                    <p:embed/>
                  </p:oleObj>
                </mc:Choice>
                <mc:Fallback>
                  <p:oleObj name="" r:id="rId3" imgW="5486400" imgH="609600" progId="Equation.DSMT4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85" y="699"/>
                          <a:ext cx="4413" cy="45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8" name="Rectangle 10" descr="小网格"/>
          <p:cNvSpPr/>
          <p:nvPr/>
        </p:nvSpPr>
        <p:spPr>
          <a:xfrm>
            <a:off x="1981200" y="1785938"/>
            <a:ext cx="85344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    由此我们可以算出刘亮、李飞的射击成绩的方差分别是</a:t>
            </a:r>
            <a:endParaRPr lang="zh-CN" altLang="en-US" sz="2500" dirty="0">
              <a:latin typeface="黑体" pitchFamily="2" charset="-122"/>
              <a:ea typeface="楷体_GB2312" pitchFamily="49" charset="-122"/>
            </a:endParaRPr>
          </a:p>
        </p:txBody>
      </p:sp>
      <p:sp>
        <p:nvSpPr>
          <p:cNvPr id="22539" name="Text Box 11"/>
          <p:cNvSpPr txBox="1"/>
          <p:nvPr/>
        </p:nvSpPr>
        <p:spPr>
          <a:xfrm>
            <a:off x="1828800" y="2243138"/>
            <a:ext cx="117157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s</a:t>
            </a:r>
            <a:r>
              <a:rPr lang="zh-CN" altLang="en-US" baseline="300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2</a:t>
            </a:r>
            <a:r>
              <a:rPr lang="zh-CN" altLang="en-US" baseline="-25000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刘亮</a:t>
            </a: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=0.6</a:t>
            </a:r>
            <a:endParaRPr lang="zh-CN" altLang="en-US" baseline="-25000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2540" name="Text Box 12"/>
          <p:cNvSpPr txBox="1"/>
          <p:nvPr/>
        </p:nvSpPr>
        <p:spPr>
          <a:xfrm>
            <a:off x="3352800" y="2243138"/>
            <a:ext cx="117157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s</a:t>
            </a:r>
            <a:r>
              <a:rPr lang="zh-CN" altLang="en-US" baseline="300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2</a:t>
            </a:r>
            <a:r>
              <a:rPr lang="zh-CN" altLang="en-US" baseline="-25000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李飞</a:t>
            </a:r>
            <a:r>
              <a:rPr lang="zh-CN" altLang="en-US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=1.4</a:t>
            </a:r>
            <a:endParaRPr lang="zh-CN" altLang="en-US" baseline="-25000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2541" name="Rectangle 13" descr="小网格"/>
          <p:cNvSpPr/>
          <p:nvPr/>
        </p:nvSpPr>
        <p:spPr>
          <a:xfrm>
            <a:off x="1752600" y="2852738"/>
            <a:ext cx="89154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sz="2500" dirty="0">
                <a:solidFill>
                  <a:schemeClr val="accent1"/>
                </a:solidFill>
                <a:latin typeface="黑体" pitchFamily="2" charset="-122"/>
                <a:ea typeface="楷体_GB2312" pitchFamily="49" charset="-122"/>
              </a:rPr>
              <a:t>    </a:t>
            </a:r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计算结果表明： </a:t>
            </a:r>
            <a:r>
              <a:rPr lang="en-US" altLang="zh-CN" sz="2500" i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s</a:t>
            </a:r>
            <a:r>
              <a:rPr lang="en-US" altLang="zh-CN" sz="2500" baseline="300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sz="2500" baseline="-400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李飞</a:t>
            </a:r>
            <a:r>
              <a:rPr lang="en-US" altLang="zh-CN" sz="25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&gt; </a:t>
            </a:r>
            <a:r>
              <a:rPr lang="en-US" altLang="zh-CN" sz="2500" i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s</a:t>
            </a:r>
            <a:r>
              <a:rPr lang="en-US" altLang="zh-CN" sz="2500" baseline="300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sz="2500" baseline="-400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刘亮</a:t>
            </a:r>
            <a:r>
              <a:rPr lang="zh-CN" altLang="en-US" sz="25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，</a:t>
            </a:r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这说明李飞的射击成绩波动大，而刘亮的射击成绩波动小，因此刘亮的射击成绩稳定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.</a:t>
            </a:r>
            <a:endParaRPr lang="en-US" altLang="zh-CN" sz="25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2542" name="Rectangle 14" descr="小网格"/>
          <p:cNvSpPr/>
          <p:nvPr/>
        </p:nvSpPr>
        <p:spPr>
          <a:xfrm>
            <a:off x="1981200" y="3919538"/>
            <a:ext cx="861060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solidFill>
                  <a:schemeClr val="accent1"/>
                </a:solidFill>
                <a:latin typeface="黑体" pitchFamily="2" charset="-122"/>
                <a:ea typeface="楷体_GB2312" pitchFamily="49" charset="-122"/>
              </a:rPr>
              <a:t>    </a:t>
            </a:r>
            <a:r>
              <a:rPr lang="zh-CN" altLang="en-US" sz="25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一般地，一组数据的方差越小，说明这组数据离散或波动的程度就越小，这组数据也就越稳定</a:t>
            </a:r>
            <a:r>
              <a:rPr lang="en-US" altLang="zh-CN" sz="25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endParaRPr lang="en-US" altLang="zh-CN" sz="25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8" grpId="0"/>
      <p:bldP spid="22539" grpId="0" bldLvl="0"/>
      <p:bldP spid="22540" grpId="0" bldLvl="0"/>
      <p:bldP spid="22541" grpId="0"/>
      <p:bldP spid="22542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8" name="Text Box 2"/>
          <p:cNvSpPr txBox="1"/>
          <p:nvPr/>
        </p:nvSpPr>
        <p:spPr>
          <a:xfrm>
            <a:off x="3048000" y="76200"/>
            <a:ext cx="723900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rgbClr val="FF6600"/>
                </a:solidFill>
                <a:latin typeface="Times New Roman" pitchFamily="18" charset="0"/>
                <a:ea typeface="楷体_GB2312" pitchFamily="49" charset="-122"/>
              </a:rPr>
              <a:t>例   </a:t>
            </a:r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有两个女声小合唱队，各由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5</a:t>
            </a:r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名队员组成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.</a:t>
            </a:r>
            <a:endParaRPr lang="zh-CN" altLang="en-US" sz="2500" dirty="0"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       </a:t>
            </a:r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她们的身高为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单位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：cm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为</a:t>
            </a:r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：</a:t>
            </a:r>
            <a:endParaRPr lang="zh-CN" altLang="en-US" sz="2500" dirty="0">
              <a:latin typeface="黑体" pitchFamily="2" charset="-122"/>
              <a:ea typeface="楷体_GB2312" pitchFamily="49" charset="-122"/>
            </a:endParaRPr>
          </a:p>
        </p:txBody>
      </p:sp>
      <p:sp>
        <p:nvSpPr>
          <p:cNvPr id="2059" name="Text Box 3"/>
          <p:cNvSpPr txBox="1"/>
          <p:nvPr/>
        </p:nvSpPr>
        <p:spPr>
          <a:xfrm>
            <a:off x="2971800" y="838200"/>
            <a:ext cx="7239000" cy="1234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甲队：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160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162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159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160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159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；</a:t>
            </a:r>
            <a:endParaRPr lang="zh-CN" altLang="en-US" sz="2500" dirty="0"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乙队：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180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160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150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150</a:t>
            </a:r>
            <a:r>
              <a:rPr lang="zh-CN" altLang="en-US" sz="2500" dirty="0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500" dirty="0">
                <a:latin typeface="Times New Roman" pitchFamily="18" charset="0"/>
                <a:ea typeface="楷体_GB2312" pitchFamily="49" charset="-122"/>
              </a:rPr>
              <a:t>160. </a:t>
            </a:r>
            <a:endParaRPr lang="en-US" altLang="zh-CN" sz="2500" dirty="0">
              <a:latin typeface="Times New Roman" pitchFamily="18" charset="0"/>
              <a:ea typeface="楷体_GB2312" pitchFamily="49" charset="-122"/>
            </a:endParaRPr>
          </a:p>
          <a:p>
            <a:pPr lvl="0" eaLnBrk="1" hangingPunct="1"/>
            <a:r>
              <a:rPr lang="zh-CN" altLang="en-US" sz="2500" dirty="0">
                <a:latin typeface="黑体" pitchFamily="2" charset="-122"/>
                <a:ea typeface="楷体_GB2312" pitchFamily="49" charset="-122"/>
              </a:rPr>
              <a:t>如果单从队员的身高考虑，哪队的演出效果好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？</a:t>
            </a:r>
            <a:endParaRPr lang="zh-CN" altLang="en-US" sz="2500" dirty="0"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2060" name="Group 4"/>
          <p:cNvGrpSpPr/>
          <p:nvPr/>
        </p:nvGrpSpPr>
        <p:grpSpPr>
          <a:xfrm>
            <a:off x="1828800" y="0"/>
            <a:ext cx="1437323" cy="1051560"/>
            <a:chOff x="0" y="0"/>
            <a:chExt cx="2263" cy="1657"/>
          </a:xfrm>
        </p:grpSpPr>
        <p:pic>
          <p:nvPicPr>
            <p:cNvPr id="2065" name="Picture 5" descr="MCj0433847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657" cy="165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066" name="Text Box 6"/>
            <p:cNvSpPr txBox="1"/>
            <p:nvPr/>
          </p:nvSpPr>
          <p:spPr>
            <a:xfrm rot="300000">
              <a:off x="480" y="480"/>
              <a:ext cx="1783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Arial" pitchFamily="34" charset="0"/>
                  <a:ea typeface="楷体_GB2312" pitchFamily="49" charset="-122"/>
                </a:rPr>
                <a:t>举例</a:t>
              </a:r>
              <a:endParaRPr lang="zh-CN" altLang="en-US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endParaRPr>
            </a:p>
          </p:txBody>
        </p:sp>
      </p:grpSp>
      <p:pic>
        <p:nvPicPr>
          <p:cNvPr id="2061" name="Picture 7" descr="1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0" y="4876800"/>
            <a:ext cx="2266950" cy="192087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3560" name="Rectangle 8" descr="小网格"/>
          <p:cNvSpPr/>
          <p:nvPr/>
        </p:nvSpPr>
        <p:spPr>
          <a:xfrm>
            <a:off x="2057400" y="1981200"/>
            <a:ext cx="50292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solidFill>
                  <a:srgbClr val="008000"/>
                </a:solidFill>
                <a:latin typeface="黑体" pitchFamily="2" charset="-122"/>
                <a:ea typeface="楷体_GB2312" pitchFamily="49" charset="-122"/>
              </a:rPr>
              <a:t>解</a:t>
            </a:r>
            <a:r>
              <a:rPr lang="zh-CN" altLang="en-US" sz="2500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  甲、乙队队员的平均身高是</a:t>
            </a:r>
            <a:endParaRPr lang="zh-CN" altLang="en-US" sz="2500" dirty="0">
              <a:solidFill>
                <a:srgbClr val="0000FF"/>
              </a:solidFill>
              <a:latin typeface="黑体" pitchFamily="2" charset="-122"/>
              <a:ea typeface="楷体_GB2312" pitchFamily="49" charset="-122"/>
            </a:endParaRPr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1905000" y="2438400"/>
          <a:ext cx="51943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3" imgW="5194300" imgH="596900" progId="Equation.DSMT4">
                  <p:embed/>
                </p:oleObj>
              </mc:Choice>
              <mc:Fallback>
                <p:oleObj name="" r:id="rId3" imgW="5194300" imgH="5969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5000" y="2438400"/>
                        <a:ext cx="5194300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1828800" y="3048000"/>
          <a:ext cx="51943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5" imgW="5194300" imgH="596900" progId="Equation.DSMT4">
                  <p:embed/>
                </p:oleObj>
              </mc:Choice>
              <mc:Fallback>
                <p:oleObj name="" r:id="rId5" imgW="5194300" imgH="5969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28800" y="3048000"/>
                        <a:ext cx="5194300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3" name="Rectangle 11" descr="小网格"/>
          <p:cNvSpPr/>
          <p:nvPr/>
        </p:nvSpPr>
        <p:spPr>
          <a:xfrm>
            <a:off x="7086600" y="3048000"/>
            <a:ext cx="35052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dirty="0">
                <a:solidFill>
                  <a:srgbClr val="0000FF"/>
                </a:solidFill>
                <a:latin typeface="黑体" pitchFamily="2" charset="-122"/>
                <a:ea typeface="楷体_GB2312" pitchFamily="49" charset="-122"/>
              </a:rPr>
              <a:t>各队队员身高的方差是</a:t>
            </a:r>
            <a:endParaRPr lang="zh-CN" altLang="en-US" sz="2500" dirty="0">
              <a:solidFill>
                <a:srgbClr val="0000FF"/>
              </a:solidFill>
              <a:latin typeface="黑体" pitchFamily="2" charset="-122"/>
              <a:ea typeface="楷体_GB2312" pitchFamily="49" charset="-122"/>
            </a:endParaRPr>
          </a:p>
        </p:txBody>
      </p:sp>
      <p:graphicFrame>
        <p:nvGraphicFramePr>
          <p:cNvPr id="23564" name="Object 12"/>
          <p:cNvGraphicFramePr>
            <a:graphicFrameLocks noChangeAspect="1"/>
          </p:cNvGraphicFramePr>
          <p:nvPr/>
        </p:nvGraphicFramePr>
        <p:xfrm>
          <a:off x="1600200" y="3657600"/>
          <a:ext cx="6705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7" imgW="6705600" imgH="609600" progId="Equation.DSMT4">
                  <p:embed/>
                </p:oleObj>
              </mc:Choice>
              <mc:Fallback>
                <p:oleObj name="" r:id="rId7" imgW="6705600" imgH="6096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00200" y="3657600"/>
                        <a:ext cx="6705600" cy="609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5" name="Object 13"/>
          <p:cNvGraphicFramePr>
            <a:graphicFrameLocks noChangeAspect="1"/>
          </p:cNvGraphicFramePr>
          <p:nvPr/>
        </p:nvGraphicFramePr>
        <p:xfrm>
          <a:off x="8305800" y="3657600"/>
          <a:ext cx="15621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9" imgW="1562100" imgH="596900" progId="Equation.DSMT4">
                  <p:embed/>
                </p:oleObj>
              </mc:Choice>
              <mc:Fallback>
                <p:oleObj name="" r:id="rId9" imgW="1562100" imgH="5969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305800" y="3657600"/>
                        <a:ext cx="1562100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6" name="Object 14"/>
          <p:cNvGraphicFramePr>
            <a:graphicFrameLocks noChangeAspect="1"/>
          </p:cNvGraphicFramePr>
          <p:nvPr/>
        </p:nvGraphicFramePr>
        <p:xfrm>
          <a:off x="9906000" y="3733800"/>
          <a:ext cx="7493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1" imgW="751205" imgH="292735" progId="Equation.DSMT4">
                  <p:embed/>
                </p:oleObj>
              </mc:Choice>
              <mc:Fallback>
                <p:oleObj name="" r:id="rId11" imgW="751205" imgH="292735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906000" y="3733800"/>
                        <a:ext cx="749300" cy="292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7" name="Object 15"/>
          <p:cNvGraphicFramePr>
            <a:graphicFrameLocks noChangeAspect="1"/>
          </p:cNvGraphicFramePr>
          <p:nvPr/>
        </p:nvGraphicFramePr>
        <p:xfrm>
          <a:off x="1600200" y="4267200"/>
          <a:ext cx="6705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3" imgW="6705600" imgH="609600" progId="Equation.DSMT4">
                  <p:embed/>
                </p:oleObj>
              </mc:Choice>
              <mc:Fallback>
                <p:oleObj name="" r:id="rId13" imgW="6705600" imgH="6096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600200" y="4267200"/>
                        <a:ext cx="6705600" cy="609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8" name="Object 16"/>
          <p:cNvGraphicFramePr>
            <a:graphicFrameLocks noChangeAspect="1"/>
          </p:cNvGraphicFramePr>
          <p:nvPr/>
        </p:nvGraphicFramePr>
        <p:xfrm>
          <a:off x="1981200" y="4876800"/>
          <a:ext cx="21971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5" imgW="2197100" imgH="596900" progId="Equation.DSMT4">
                  <p:embed/>
                </p:oleObj>
              </mc:Choice>
              <mc:Fallback>
                <p:oleObj name="" r:id="rId15" imgW="2197100" imgH="5969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981200" y="4876800"/>
                        <a:ext cx="2197100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9" name="Object 17"/>
          <p:cNvGraphicFramePr>
            <a:graphicFrameLocks noChangeAspect="1"/>
          </p:cNvGraphicFramePr>
          <p:nvPr/>
        </p:nvGraphicFramePr>
        <p:xfrm>
          <a:off x="4191000" y="4953000"/>
          <a:ext cx="8255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7" imgW="827405" imgH="292735" progId="Equation.DSMT4">
                  <p:embed/>
                </p:oleObj>
              </mc:Choice>
              <mc:Fallback>
                <p:oleObj name="" r:id="rId17" imgW="827405" imgH="292735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191000" y="4953000"/>
                        <a:ext cx="825500" cy="292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0" name="Text Box 18"/>
          <p:cNvSpPr txBox="1"/>
          <p:nvPr/>
        </p:nvSpPr>
        <p:spPr>
          <a:xfrm>
            <a:off x="1676400" y="5410200"/>
            <a:ext cx="6456680" cy="9626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sz="26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甲队中各队员的身高波动小，所以甲队队员</a:t>
            </a:r>
            <a:endParaRPr lang="zh-CN" altLang="en-US" sz="2600" dirty="0">
              <a:solidFill>
                <a:srgbClr val="FF0000"/>
              </a:solidFill>
              <a:latin typeface="黑体" pitchFamily="2" charset="-122"/>
              <a:ea typeface="楷体_GB2312" pitchFamily="49" charset="-122"/>
            </a:endParaRPr>
          </a:p>
          <a:p>
            <a:pPr lvl="0" eaLnBrk="1" hangingPunct="1">
              <a:lnSpc>
                <a:spcPct val="110000"/>
              </a:lnSpc>
            </a:pPr>
            <a:r>
              <a:rPr lang="zh-CN" altLang="en-US" sz="26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的身高比较整齐，形象效果好</a:t>
            </a:r>
            <a:r>
              <a:rPr lang="en-US" altLang="zh-CN" sz="2600" dirty="0">
                <a:solidFill>
                  <a:srgbClr val="FF0000"/>
                </a:solidFill>
                <a:latin typeface="黑体" pitchFamily="2" charset="-122"/>
                <a:ea typeface="楷体_GB2312" pitchFamily="49" charset="-122"/>
              </a:rPr>
              <a:t>. </a:t>
            </a:r>
            <a:endParaRPr lang="en-US" altLang="zh-CN" sz="2600" dirty="0">
              <a:solidFill>
                <a:srgbClr val="FF0000"/>
              </a:solidFill>
              <a:latin typeface="黑体" pitchFamily="2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10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  <p:bldP spid="23563" grpId="0"/>
      <p:bldP spid="23570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3426</Words>
  <Application>Kingsoft Office WPP</Application>
  <PresentationFormat>宽屏</PresentationFormat>
  <Paragraphs>344</Paragraphs>
  <Slides>19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2" baseType="lpstr">
      <vt:lpstr>Office 主题</vt:lpstr>
      <vt:lpstr>Equation.DSMT4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2016-03-12T06:18:42Z</dcterms:created>
  <dcterms:modified xsi:type="dcterms:W3CDTF">2016-03-12T06:19:06Z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